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9" r:id="rId2"/>
    <p:sldId id="310" r:id="rId3"/>
    <p:sldId id="475" r:id="rId4"/>
    <p:sldId id="549" r:id="rId5"/>
    <p:sldId id="522" r:id="rId6"/>
    <p:sldId id="523" r:id="rId7"/>
    <p:sldId id="544" r:id="rId8"/>
    <p:sldId id="563" r:id="rId9"/>
    <p:sldId id="562" r:id="rId10"/>
    <p:sldId id="30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47FC"/>
    <a:srgbClr val="D03528"/>
    <a:srgbClr val="0361A9"/>
    <a:srgbClr val="0C0F86"/>
    <a:srgbClr val="00FF00"/>
    <a:srgbClr val="0255A0"/>
    <a:srgbClr val="101010"/>
    <a:srgbClr val="FF0000"/>
    <a:srgbClr val="1B4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8" autoAdjust="0"/>
    <p:restoredTop sz="93605" autoAdjust="0"/>
  </p:normalViewPr>
  <p:slideViewPr>
    <p:cSldViewPr snapToGrid="0" snapToObjects="1">
      <p:cViewPr>
        <p:scale>
          <a:sx n="100" d="100"/>
          <a:sy n="100" d="100"/>
        </p:scale>
        <p:origin x="520" y="5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1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64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8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20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7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3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516530" y="2377988"/>
            <a:ext cx="9158941" cy="1369257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966277" y="211873"/>
            <a:ext cx="10259447" cy="5784581"/>
          </a:xfrm>
          <a:prstGeom prst="rect">
            <a:avLst/>
          </a:prstGeom>
        </p:spPr>
      </p:pic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054412" y="3810778"/>
            <a:ext cx="8083176" cy="419653"/>
          </a:xfrm>
        </p:spPr>
        <p:txBody>
          <a:bodyPr lIns="45720" tIns="0" rIns="45720" bIns="0"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A75A8760-F77B-1C08-94ED-93AC8EB2C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A63CBC1-08D5-1DB5-D03D-6D171A442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081534" y="6184800"/>
            <a:ext cx="4909878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14.jpeg"/><Relationship Id="rId5" Type="http://schemas.openxmlformats.org/officeDocument/2006/relationships/image" Target="../media/image10.png"/><Relationship Id="rId10" Type="http://schemas.openxmlformats.org/officeDocument/2006/relationships/image" Target="../media/image13.jpe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hyperlink" Target="https://indico.cern.ch/event/847980/timetable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62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97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6530" y="1479449"/>
            <a:ext cx="9158941" cy="136925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Beam performance with the </a:t>
            </a:r>
            <a:br>
              <a:rPr lang="en-US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LHC Injectors Upgrade (LIU)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637414" y="2673749"/>
            <a:ext cx="8500174" cy="317146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Giovanni Rumolo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S. Albright, R.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Alemany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M.E.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Angoletta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C.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Antuono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T.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Argyropoulos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F.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Asvesta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M. Barnes, H.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Bartosik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P.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Baudrenghien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G.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Bellodi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N.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Biancacci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C. Bracco, N.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Bruchon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E.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Carlier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J.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Coupard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H.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Damerau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G.P. Di Giovanni, E. de la Fuente Garcia, A. Findlay, M. Fraser, A.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Funken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R.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Garoby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S. Gilardoni, B. Goddard, G.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Hagmann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K. Hanke, A.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Huschauer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G.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Iadarola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V. Kain, I.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Karpov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J.B.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Lallement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A.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Lasheen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T.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Levens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K. Li, A. Lombardi, E. Maclean, D.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Manglunki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I. Mases Sole, M.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Meddahi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L.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Mether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 B.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Mikulec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E. Montesinos, Y.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Papaphilippou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G.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Papotti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K.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Paraschou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C.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Pasquino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F. Pedrosa, T.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Prebibaj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S.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Prodon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D.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Quartullo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F.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Roncarolo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B. Salvant, M. Schenk, R. Scrivens, E.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Shaposhnikova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L.Sito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P.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Skowronski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A. Spierer, R.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Steerenberg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M. Sullivan, F.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Velotti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R.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Veness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C.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Vollinger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R. Wegner, C. 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Zannini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LIU teams, OP crews &amp; all equipment experts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59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ontent Placeholder 2">
            <a:extLst>
              <a:ext uri="{FF2B5EF4-FFF2-40B4-BE49-F238E27FC236}">
                <a16:creationId xmlns:a16="http://schemas.microsoft.com/office/drawing/2014/main" id="{F2F4C24E-6458-D357-D103-63ED9BE92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3201" y="3553762"/>
            <a:ext cx="5565538" cy="24392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30E66A-4C63-FE6F-5BF3-64F4B02DB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9208"/>
            <a:ext cx="10004854" cy="817708"/>
          </a:xfrm>
        </p:spPr>
        <p:txBody>
          <a:bodyPr>
            <a:normAutofit/>
          </a:bodyPr>
          <a:lstStyle/>
          <a:p>
            <a:r>
              <a:rPr lang="en-US" sz="3500" dirty="0"/>
              <a:t>The LHC Injectors Upgrade (LIU) goal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81247-6059-BEF3-0A68-DF09FFEAC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3</a:t>
            </a:fld>
            <a:endParaRPr lang="en-US" dirty="0">
              <a:latin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A5CA735-062B-BC74-54D0-3E27E69550C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704" y="2248792"/>
            <a:ext cx="4680000" cy="4320000"/>
          </a:xfrm>
          <a:prstGeom prst="rect">
            <a:avLst/>
          </a:prstGeom>
        </p:spPr>
      </p:pic>
      <p:grpSp>
        <p:nvGrpSpPr>
          <p:cNvPr id="268" name="Group 267">
            <a:extLst>
              <a:ext uri="{FF2B5EF4-FFF2-40B4-BE49-F238E27FC236}">
                <a16:creationId xmlns:a16="http://schemas.microsoft.com/office/drawing/2014/main" id="{A64E5607-1526-48DE-2E0B-CD74E84DE2C1}"/>
              </a:ext>
            </a:extLst>
          </p:cNvPr>
          <p:cNvGrpSpPr/>
          <p:nvPr/>
        </p:nvGrpSpPr>
        <p:grpSpPr>
          <a:xfrm>
            <a:off x="4206389" y="1441533"/>
            <a:ext cx="19746764" cy="1791951"/>
            <a:chOff x="4206389" y="1441533"/>
            <a:chExt cx="19746764" cy="1791951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16D82FC3-E8BE-B01C-3318-452B92463D3C}"/>
                </a:ext>
              </a:extLst>
            </p:cNvPr>
            <p:cNvGrpSpPr/>
            <p:nvPr/>
          </p:nvGrpSpPr>
          <p:grpSpPr>
            <a:xfrm>
              <a:off x="4206389" y="1441533"/>
              <a:ext cx="13689041" cy="996631"/>
              <a:chOff x="68423" y="1286553"/>
              <a:chExt cx="13689041" cy="99663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D9263CF-035C-D4D5-0B42-91240CE837E5}"/>
                  </a:ext>
                </a:extLst>
              </p:cNvPr>
              <p:cNvSpPr/>
              <p:nvPr/>
            </p:nvSpPr>
            <p:spPr>
              <a:xfrm>
                <a:off x="11690221" y="1820028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2023</a:t>
                </a:r>
              </a:p>
            </p:txBody>
          </p: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38120B30-4ECD-CB92-6B0D-17530AF672F8}"/>
                  </a:ext>
                </a:extLst>
              </p:cNvPr>
              <p:cNvGrpSpPr/>
              <p:nvPr/>
            </p:nvGrpSpPr>
            <p:grpSpPr>
              <a:xfrm>
                <a:off x="68423" y="1286553"/>
                <a:ext cx="13689041" cy="996631"/>
                <a:chOff x="55723" y="2203699"/>
                <a:chExt cx="13689041" cy="996631"/>
              </a:xfrm>
            </p:grpSpPr>
            <p:sp>
              <p:nvSpPr>
                <p:cNvPr id="197" name="5-point Star 196">
                  <a:extLst>
                    <a:ext uri="{FF2B5EF4-FFF2-40B4-BE49-F238E27FC236}">
                      <a16:creationId xmlns:a16="http://schemas.microsoft.com/office/drawing/2014/main" id="{AE77A5F3-5CFA-D6BB-00ED-1E54A20C0A8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038718" y="2544941"/>
                  <a:ext cx="144000" cy="144000"/>
                </a:xfrm>
                <a:prstGeom prst="star5">
                  <a:avLst/>
                </a:prstGeom>
                <a:solidFill>
                  <a:srgbClr val="C4634E"/>
                </a:solidFill>
                <a:ln>
                  <a:solidFill>
                    <a:schemeClr val="accent1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8" name="Group 197">
                  <a:extLst>
                    <a:ext uri="{FF2B5EF4-FFF2-40B4-BE49-F238E27FC236}">
                      <a16:creationId xmlns:a16="http://schemas.microsoft.com/office/drawing/2014/main" id="{C6EBB1F3-34A8-A864-076E-8166E885B679}"/>
                    </a:ext>
                  </a:extLst>
                </p:cNvPr>
                <p:cNvGrpSpPr/>
                <p:nvPr/>
              </p:nvGrpSpPr>
              <p:grpSpPr>
                <a:xfrm>
                  <a:off x="55723" y="2203699"/>
                  <a:ext cx="13689041" cy="996631"/>
                  <a:chOff x="55723" y="2203699"/>
                  <a:chExt cx="13689041" cy="996631"/>
                </a:xfrm>
              </p:grpSpPr>
              <p:grpSp>
                <p:nvGrpSpPr>
                  <p:cNvPr id="199" name="Group 198">
                    <a:extLst>
                      <a:ext uri="{FF2B5EF4-FFF2-40B4-BE49-F238E27FC236}">
                        <a16:creationId xmlns:a16="http://schemas.microsoft.com/office/drawing/2014/main" id="{A51AF5CD-FA7B-A55C-909A-3214336830A5}"/>
                      </a:ext>
                    </a:extLst>
                  </p:cNvPr>
                  <p:cNvGrpSpPr/>
                  <p:nvPr/>
                </p:nvGrpSpPr>
                <p:grpSpPr>
                  <a:xfrm>
                    <a:off x="55723" y="2203699"/>
                    <a:ext cx="13689041" cy="996631"/>
                    <a:chOff x="1663127" y="2203699"/>
                    <a:chExt cx="13689041" cy="996631"/>
                  </a:xfrm>
                </p:grpSpPr>
                <p:grpSp>
                  <p:nvGrpSpPr>
                    <p:cNvPr id="205" name="Group 204">
                      <a:extLst>
                        <a:ext uri="{FF2B5EF4-FFF2-40B4-BE49-F238E27FC236}">
                          <a16:creationId xmlns:a16="http://schemas.microsoft.com/office/drawing/2014/main" id="{CAEB66CE-DD8F-0113-1E7A-6DD69D0A4C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91735" y="2203834"/>
                      <a:ext cx="9460433" cy="996496"/>
                      <a:chOff x="-5077679" y="2203834"/>
                      <a:chExt cx="9460433" cy="996496"/>
                    </a:xfrm>
                  </p:grpSpPr>
                  <p:grpSp>
                    <p:nvGrpSpPr>
                      <p:cNvPr id="213" name="Group 212">
                        <a:extLst>
                          <a:ext uri="{FF2B5EF4-FFF2-40B4-BE49-F238E27FC236}">
                            <a16:creationId xmlns:a16="http://schemas.microsoft.com/office/drawing/2014/main" id="{B90F0243-E067-F9CF-A938-ED9ACB7311C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09600" y="2203834"/>
                        <a:ext cx="3773154" cy="996496"/>
                        <a:chOff x="609600" y="2203834"/>
                        <a:chExt cx="3773154" cy="996496"/>
                      </a:xfrm>
                    </p:grpSpPr>
                    <p:sp>
                      <p:nvSpPr>
                        <p:cNvPr id="227" name="Rectangle 226">
                          <a:extLst>
                            <a:ext uri="{FF2B5EF4-FFF2-40B4-BE49-F238E27FC236}">
                              <a16:creationId xmlns:a16="http://schemas.microsoft.com/office/drawing/2014/main" id="{DEA510D7-C50D-CB89-2655-74AA1A4392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5880" y="2203834"/>
                          <a:ext cx="3616874" cy="33458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p:txBody>
                    </p:sp>
                    <p:sp>
                      <p:nvSpPr>
                        <p:cNvPr id="228" name="Rectangle 227">
                          <a:extLst>
                            <a:ext uri="{FF2B5EF4-FFF2-40B4-BE49-F238E27FC236}">
                              <a16:creationId xmlns:a16="http://schemas.microsoft.com/office/drawing/2014/main" id="{31BB52C9-3E2F-2079-E71B-BA5CC4DDF8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5880" y="2734712"/>
                          <a:ext cx="855058" cy="208781"/>
                        </a:xfrm>
                        <a:prstGeom prst="rect">
                          <a:avLst/>
                        </a:prstGeom>
                        <a:ln>
                          <a:solidFill>
                            <a:srgbClr val="0047FC"/>
                          </a:solidFill>
                        </a:ln>
                        <a:effectLst/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000" dirty="0"/>
                            <a:t>2021</a:t>
                          </a:r>
                        </a:p>
                      </p:txBody>
                    </p:sp>
                    <p:sp>
                      <p:nvSpPr>
                        <p:cNvPr id="229" name="TextBox 228">
                          <a:extLst>
                            <a:ext uri="{FF2B5EF4-FFF2-40B4-BE49-F238E27FC236}">
                              <a16:creationId xmlns:a16="http://schemas.microsoft.com/office/drawing/2014/main" id="{504F0D6F-4971-394E-B386-FB5A1010052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09600" y="2923331"/>
                          <a:ext cx="116761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>
                              <a:solidFill>
                                <a:srgbClr val="0070C0"/>
                              </a:solidFill>
                            </a:rPr>
                            <a:t>Only injectors</a:t>
                          </a:r>
                        </a:p>
                      </p:txBody>
                    </p:sp>
                  </p:grpSp>
                  <p:grpSp>
                    <p:nvGrpSpPr>
                      <p:cNvPr id="214" name="Group 213">
                        <a:extLst>
                          <a:ext uri="{FF2B5EF4-FFF2-40B4-BE49-F238E27FC236}">
                            <a16:creationId xmlns:a16="http://schemas.microsoft.com/office/drawing/2014/main" id="{452C187D-BA72-ED18-EB86-F49D66A9BA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5077679" y="2203834"/>
                        <a:ext cx="5844516" cy="996496"/>
                        <a:chOff x="609600" y="2203834"/>
                        <a:chExt cx="5844516" cy="996496"/>
                      </a:xfrm>
                    </p:grpSpPr>
                    <p:sp>
                      <p:nvSpPr>
                        <p:cNvPr id="215" name="Rectangle 214">
                          <a:extLst>
                            <a:ext uri="{FF2B5EF4-FFF2-40B4-BE49-F238E27FC236}">
                              <a16:creationId xmlns:a16="http://schemas.microsoft.com/office/drawing/2014/main" id="{FDE88875-61ED-C8E1-5E66-BB960E4EEB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23168" y="2203834"/>
                          <a:ext cx="3159586" cy="33458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p:txBody>
                    </p:sp>
                    <p:grpSp>
                      <p:nvGrpSpPr>
                        <p:cNvPr id="216" name="Group 215">
                          <a:extLst>
                            <a:ext uri="{FF2B5EF4-FFF2-40B4-BE49-F238E27FC236}">
                              <a16:creationId xmlns:a16="http://schemas.microsoft.com/office/drawing/2014/main" id="{B94AA207-6D10-CB16-538B-4580EFF275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382754" y="2203834"/>
                          <a:ext cx="2071362" cy="742121"/>
                          <a:chOff x="4382754" y="2203834"/>
                          <a:chExt cx="2071362" cy="742121"/>
                        </a:xfrm>
                      </p:grpSpPr>
                      <p:sp>
                        <p:nvSpPr>
                          <p:cNvPr id="224" name="Rectangle 223">
                            <a:extLst>
                              <a:ext uri="{FF2B5EF4-FFF2-40B4-BE49-F238E27FC236}">
                                <a16:creationId xmlns:a16="http://schemas.microsoft.com/office/drawing/2014/main" id="{6D28F7E0-AB4D-7248-B22E-52FE40E541C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382754" y="2203834"/>
                            <a:ext cx="2071362" cy="334580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4"/>
                          </a:lnRef>
                          <a:fillRef idx="3">
                            <a:schemeClr val="accent4"/>
                          </a:fillRef>
                          <a:effectRef idx="2">
                            <a:schemeClr val="accent4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Long Shutdown 2</a:t>
                            </a:r>
                          </a:p>
                        </p:txBody>
                      </p:sp>
                      <p:sp>
                        <p:nvSpPr>
                          <p:cNvPr id="225" name="Rectangle 224">
                            <a:extLst>
                              <a:ext uri="{FF2B5EF4-FFF2-40B4-BE49-F238E27FC236}">
                                <a16:creationId xmlns:a16="http://schemas.microsoft.com/office/drawing/2014/main" id="{839E9B88-53D1-6763-37F2-4D8D681E7E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398700" y="2737174"/>
                            <a:ext cx="1066512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0">
                            <a:schemeClr val="dk1"/>
                          </a:lnRef>
                          <a:fillRef idx="3">
                            <a:schemeClr val="dk1"/>
                          </a:fillRef>
                          <a:effectRef idx="3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2019</a:t>
                            </a:r>
                          </a:p>
                        </p:txBody>
                      </p:sp>
                      <p:sp>
                        <p:nvSpPr>
                          <p:cNvPr id="226" name="Rectangle 225">
                            <a:extLst>
                              <a:ext uri="{FF2B5EF4-FFF2-40B4-BE49-F238E27FC236}">
                                <a16:creationId xmlns:a16="http://schemas.microsoft.com/office/drawing/2014/main" id="{1B9DDDD1-26A4-3034-266C-F6C37F696D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65211" y="2737173"/>
                            <a:ext cx="987947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0">
                            <a:schemeClr val="dk1"/>
                          </a:lnRef>
                          <a:fillRef idx="3">
                            <a:schemeClr val="dk1"/>
                          </a:fillRef>
                          <a:effectRef idx="3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2020</a:t>
                            </a:r>
                          </a:p>
                        </p:txBody>
                      </p:sp>
                    </p:grpSp>
                    <p:grpSp>
                      <p:nvGrpSpPr>
                        <p:cNvPr id="217" name="Group 216">
                          <a:extLst>
                            <a:ext uri="{FF2B5EF4-FFF2-40B4-BE49-F238E27FC236}">
                              <a16:creationId xmlns:a16="http://schemas.microsoft.com/office/drawing/2014/main" id="{A91D545B-19A8-7B2C-51F8-378B9F11E62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620938" y="2737173"/>
                          <a:ext cx="2761816" cy="208782"/>
                          <a:chOff x="1620938" y="2737173"/>
                          <a:chExt cx="2761816" cy="208782"/>
                        </a:xfrm>
                      </p:grpSpPr>
                      <p:sp>
                        <p:nvSpPr>
                          <p:cNvPr id="220" name="Rectangle 219">
                            <a:extLst>
                              <a:ext uri="{FF2B5EF4-FFF2-40B4-BE49-F238E27FC236}">
                                <a16:creationId xmlns:a16="http://schemas.microsoft.com/office/drawing/2014/main" id="{EC89BD5F-EDA6-329D-FD5D-EAB1334925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311392" y="2737174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2016</a:t>
                            </a:r>
                          </a:p>
                        </p:txBody>
                      </p:sp>
                      <p:sp>
                        <p:nvSpPr>
                          <p:cNvPr id="221" name="Rectangle 220">
                            <a:extLst>
                              <a:ext uri="{FF2B5EF4-FFF2-40B4-BE49-F238E27FC236}">
                                <a16:creationId xmlns:a16="http://schemas.microsoft.com/office/drawing/2014/main" id="{8A3170BB-3493-1C29-6820-6D32345C03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01846" y="2737174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2017</a:t>
                            </a:r>
                          </a:p>
                        </p:txBody>
                      </p:sp>
                      <p:sp>
                        <p:nvSpPr>
                          <p:cNvPr id="222" name="Rectangle 221">
                            <a:extLst>
                              <a:ext uri="{FF2B5EF4-FFF2-40B4-BE49-F238E27FC236}">
                                <a16:creationId xmlns:a16="http://schemas.microsoft.com/office/drawing/2014/main" id="{FDE38CDF-AFF7-C40B-1218-CCA1DC37F5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692300" y="2737173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2018</a:t>
                            </a:r>
                          </a:p>
                        </p:txBody>
                      </p:sp>
                      <p:sp>
                        <p:nvSpPr>
                          <p:cNvPr id="223" name="Rectangle 222">
                            <a:extLst>
                              <a:ext uri="{FF2B5EF4-FFF2-40B4-BE49-F238E27FC236}">
                                <a16:creationId xmlns:a16="http://schemas.microsoft.com/office/drawing/2014/main" id="{448C421F-77C7-2A48-E5E8-6D69C89351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620938" y="2737173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2015</a:t>
                            </a:r>
                          </a:p>
                        </p:txBody>
                      </p:sp>
                    </p:grpSp>
                    <p:sp>
                      <p:nvSpPr>
                        <p:cNvPr id="218" name="Rectangle 217">
                          <a:extLst>
                            <a:ext uri="{FF2B5EF4-FFF2-40B4-BE49-F238E27FC236}">
                              <a16:creationId xmlns:a16="http://schemas.microsoft.com/office/drawing/2014/main" id="{A47EF98A-049B-D0B5-BCAC-AE702983C2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2991" y="2734712"/>
                          <a:ext cx="987947" cy="208781"/>
                        </a:xfrm>
                        <a:prstGeom prst="rect">
                          <a:avLst/>
                        </a:prstGeom>
                        <a:ln>
                          <a:solidFill>
                            <a:srgbClr val="0047FC"/>
                          </a:solidFill>
                        </a:ln>
                        <a:effectLst/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000" dirty="0"/>
                            <a:t>2014</a:t>
                          </a:r>
                        </a:p>
                      </p:txBody>
                    </p:sp>
                    <p:sp>
                      <p:nvSpPr>
                        <p:cNvPr id="219" name="TextBox 218">
                          <a:extLst>
                            <a:ext uri="{FF2B5EF4-FFF2-40B4-BE49-F238E27FC236}">
                              <a16:creationId xmlns:a16="http://schemas.microsoft.com/office/drawing/2014/main" id="{B282466B-F884-20FF-6334-6C428B15B3E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09600" y="2923331"/>
                          <a:ext cx="116761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>
                              <a:solidFill>
                                <a:srgbClr val="0070C0"/>
                              </a:solidFill>
                            </a:rPr>
                            <a:t>Only injectors</a:t>
                          </a:r>
                        </a:p>
                      </p:txBody>
                    </p:sp>
                  </p:grpSp>
                </p:grpSp>
                <p:sp>
                  <p:nvSpPr>
                    <p:cNvPr id="206" name="Rectangle 205">
                      <a:extLst>
                        <a:ext uri="{FF2B5EF4-FFF2-40B4-BE49-F238E27FC236}">
                          <a16:creationId xmlns:a16="http://schemas.microsoft.com/office/drawing/2014/main" id="{41A80E1D-F122-CBFB-B2D6-AE3FAF52E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3666" y="2203699"/>
                      <a:ext cx="2071362" cy="33458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4"/>
                    </a:lnRef>
                    <a:fillRef idx="3">
                      <a:schemeClr val="accent4"/>
                    </a:fillRef>
                    <a:effectRef idx="2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Long Shutdown 1</a:t>
                      </a:r>
                    </a:p>
                  </p:txBody>
                </p:sp>
                <p:sp>
                  <p:nvSpPr>
                    <p:cNvPr id="207" name="Rectangle 206">
                      <a:extLst>
                        <a:ext uri="{FF2B5EF4-FFF2-40B4-BE49-F238E27FC236}">
                          <a16:creationId xmlns:a16="http://schemas.microsoft.com/office/drawing/2014/main" id="{74EDD1F1-FAF8-9283-9EAC-3325532A6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3666" y="2734711"/>
                      <a:ext cx="1483497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0">
                      <a:schemeClr val="dk1"/>
                    </a:lnRef>
                    <a:fillRef idx="3">
                      <a:schemeClr val="dk1"/>
                    </a:fillRef>
                    <a:effectRef idx="3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2013</a:t>
                      </a:r>
                    </a:p>
                  </p:txBody>
                </p:sp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D6A913B5-3799-874F-ADCF-ED81CD4B6E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4913" y="2203699"/>
                      <a:ext cx="2368478" cy="33458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Run 1</a:t>
                      </a:r>
                    </a:p>
                  </p:txBody>
                </p:sp>
                <p:sp>
                  <p:nvSpPr>
                    <p:cNvPr id="209" name="Rectangle 208">
                      <a:extLst>
                        <a:ext uri="{FF2B5EF4-FFF2-40B4-BE49-F238E27FC236}">
                          <a16:creationId xmlns:a16="http://schemas.microsoft.com/office/drawing/2014/main" id="{2398998E-67AA-693F-106C-258C9FBD5C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3581" y="2730418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2010</a:t>
                      </a:r>
                    </a:p>
                  </p:txBody>
                </p:sp>
                <p:sp>
                  <p:nvSpPr>
                    <p:cNvPr id="210" name="Rectangle 209">
                      <a:extLst>
                        <a:ext uri="{FF2B5EF4-FFF2-40B4-BE49-F238E27FC236}">
                          <a16:creationId xmlns:a16="http://schemas.microsoft.com/office/drawing/2014/main" id="{E7E31526-DECA-34CD-B8F3-B550EC7431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4035" y="2730418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2011</a:t>
                      </a:r>
                    </a:p>
                  </p:txBody>
                </p:sp>
                <p:sp>
                  <p:nvSpPr>
                    <p:cNvPr id="211" name="Rectangle 210">
                      <a:extLst>
                        <a:ext uri="{FF2B5EF4-FFF2-40B4-BE49-F238E27FC236}">
                          <a16:creationId xmlns:a16="http://schemas.microsoft.com/office/drawing/2014/main" id="{E5EC4CC8-17C6-8C3A-241E-49C2120C0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4489" y="2730417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2012</a:t>
                      </a:r>
                    </a:p>
                  </p:txBody>
                </p:sp>
                <p:sp>
                  <p:nvSpPr>
                    <p:cNvPr id="212" name="Rectangle 211">
                      <a:extLst>
                        <a:ext uri="{FF2B5EF4-FFF2-40B4-BE49-F238E27FC236}">
                          <a16:creationId xmlns:a16="http://schemas.microsoft.com/office/drawing/2014/main" id="{CA9D1B0F-829C-F468-8602-96F4F3EE49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3127" y="2730417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2009</a:t>
                      </a:r>
                    </a:p>
                  </p:txBody>
                </p:sp>
              </p:grpSp>
              <p:grpSp>
                <p:nvGrpSpPr>
                  <p:cNvPr id="200" name="Group 199">
                    <a:extLst>
                      <a:ext uri="{FF2B5EF4-FFF2-40B4-BE49-F238E27FC236}">
                        <a16:creationId xmlns:a16="http://schemas.microsoft.com/office/drawing/2014/main" id="{8C9A030C-CDFE-C4CB-00F7-67E82DB564EC}"/>
                      </a:ext>
                    </a:extLst>
                  </p:cNvPr>
                  <p:cNvGrpSpPr/>
                  <p:nvPr/>
                </p:nvGrpSpPr>
                <p:grpSpPr>
                  <a:xfrm>
                    <a:off x="10982108" y="2737173"/>
                    <a:ext cx="2761816" cy="208782"/>
                    <a:chOff x="1620938" y="2737173"/>
                    <a:chExt cx="2761816" cy="208782"/>
                  </a:xfrm>
                </p:grpSpPr>
                <p:sp>
                  <p:nvSpPr>
                    <p:cNvPr id="202" name="Rectangle 201">
                      <a:extLst>
                        <a:ext uri="{FF2B5EF4-FFF2-40B4-BE49-F238E27FC236}">
                          <a16:creationId xmlns:a16="http://schemas.microsoft.com/office/drawing/2014/main" id="{B5F81EEC-1E13-09AD-7F72-F4FD1CB83A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01846" y="2737174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2024</a:t>
                      </a:r>
                    </a:p>
                  </p:txBody>
                </p:sp>
                <p:sp>
                  <p:nvSpPr>
                    <p:cNvPr id="203" name="Rectangle 202">
                      <a:extLst>
                        <a:ext uri="{FF2B5EF4-FFF2-40B4-BE49-F238E27FC236}">
                          <a16:creationId xmlns:a16="http://schemas.microsoft.com/office/drawing/2014/main" id="{DAC3110E-F654-FF71-53AE-F7D852F604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2300" y="2737173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2025</a:t>
                      </a:r>
                    </a:p>
                  </p:txBody>
                </p:sp>
                <p:sp>
                  <p:nvSpPr>
                    <p:cNvPr id="204" name="Rectangle 203">
                      <a:extLst>
                        <a:ext uri="{FF2B5EF4-FFF2-40B4-BE49-F238E27FC236}">
                          <a16:creationId xmlns:a16="http://schemas.microsoft.com/office/drawing/2014/main" id="{2996AFA2-C491-DC7A-CA62-A4166816E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20938" y="2737173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2022</a:t>
                      </a:r>
                    </a:p>
                  </p:txBody>
                </p:sp>
              </p:grpSp>
            </p:grpSp>
          </p:grp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228C8265-FE0D-8BA8-5221-98995677BBDA}"/>
                </a:ext>
              </a:extLst>
            </p:cNvPr>
            <p:cNvGrpSpPr/>
            <p:nvPr/>
          </p:nvGrpSpPr>
          <p:grpSpPr>
            <a:xfrm>
              <a:off x="17896750" y="1441668"/>
              <a:ext cx="6056403" cy="1791816"/>
              <a:chOff x="13746084" y="2203834"/>
              <a:chExt cx="6056403" cy="1791816"/>
            </a:xfrm>
          </p:grpSpPr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E632D9D-7206-3F91-764F-76D33D4ED5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18487" y="2370989"/>
                <a:ext cx="1584000" cy="170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3B189901-E9A6-64B2-A8CE-BFA24CF23160}"/>
                  </a:ext>
                </a:extLst>
              </p:cNvPr>
              <p:cNvSpPr/>
              <p:nvPr/>
            </p:nvSpPr>
            <p:spPr>
              <a:xfrm>
                <a:off x="16810966" y="2203834"/>
                <a:ext cx="2622398" cy="3345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Run 4</a:t>
                </a:r>
              </a:p>
            </p:txBody>
          </p: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623F630C-B76B-3210-E97D-C3FED0838FE2}"/>
                  </a:ext>
                </a:extLst>
              </p:cNvPr>
              <p:cNvGrpSpPr/>
              <p:nvPr/>
            </p:nvGrpSpPr>
            <p:grpSpPr>
              <a:xfrm>
                <a:off x="13746084" y="2203834"/>
                <a:ext cx="3064881" cy="742121"/>
                <a:chOff x="4367255" y="2203834"/>
                <a:chExt cx="3064881" cy="742121"/>
              </a:xfrm>
            </p:grpSpPr>
            <p:sp>
              <p:nvSpPr>
                <p:cNvPr id="261" name="Rectangle 260">
                  <a:extLst>
                    <a:ext uri="{FF2B5EF4-FFF2-40B4-BE49-F238E27FC236}">
                      <a16:creationId xmlns:a16="http://schemas.microsoft.com/office/drawing/2014/main" id="{F828206A-7067-E2B0-AB92-30CE5A995072}"/>
                    </a:ext>
                  </a:extLst>
                </p:cNvPr>
                <p:cNvSpPr/>
                <p:nvPr/>
              </p:nvSpPr>
              <p:spPr>
                <a:xfrm>
                  <a:off x="4367255" y="2203834"/>
                  <a:ext cx="3064881" cy="334580"/>
                </a:xfrm>
                <a:prstGeom prst="rect">
                  <a:avLst/>
                </a:prstGeom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Long Shutdown 3</a:t>
                  </a:r>
                </a:p>
              </p:txBody>
            </p:sp>
            <p:sp>
              <p:nvSpPr>
                <p:cNvPr id="262" name="Rectangle 261">
                  <a:extLst>
                    <a:ext uri="{FF2B5EF4-FFF2-40B4-BE49-F238E27FC236}">
                      <a16:creationId xmlns:a16="http://schemas.microsoft.com/office/drawing/2014/main" id="{063F5F9F-8478-2D3C-ABD5-8568C526960F}"/>
                    </a:ext>
                  </a:extLst>
                </p:cNvPr>
                <p:cNvSpPr/>
                <p:nvPr/>
              </p:nvSpPr>
              <p:spPr>
                <a:xfrm>
                  <a:off x="4367704" y="2737174"/>
                  <a:ext cx="1066512" cy="208781"/>
                </a:xfrm>
                <a:prstGeom prst="rect">
                  <a:avLst/>
                </a:prstGeom>
                <a:effectLst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2026</a:t>
                  </a:r>
                </a:p>
              </p:txBody>
            </p:sp>
            <p:sp>
              <p:nvSpPr>
                <p:cNvPr id="265" name="Rectangle 264">
                  <a:extLst>
                    <a:ext uri="{FF2B5EF4-FFF2-40B4-BE49-F238E27FC236}">
                      <a16:creationId xmlns:a16="http://schemas.microsoft.com/office/drawing/2014/main" id="{9AA46EA1-50CC-F9FA-FB59-6815F3714F92}"/>
                    </a:ext>
                  </a:extLst>
                </p:cNvPr>
                <p:cNvSpPr/>
                <p:nvPr/>
              </p:nvSpPr>
              <p:spPr>
                <a:xfrm>
                  <a:off x="5449713" y="2737173"/>
                  <a:ext cx="987947" cy="208781"/>
                </a:xfrm>
                <a:prstGeom prst="rect">
                  <a:avLst/>
                </a:prstGeom>
                <a:effectLst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2027</a:t>
                  </a:r>
                </a:p>
              </p:txBody>
            </p:sp>
          </p:grpSp>
          <p:sp>
            <p:nvSpPr>
              <p:cNvPr id="255" name="Rounded Rectangle 254">
                <a:extLst>
                  <a:ext uri="{FF2B5EF4-FFF2-40B4-BE49-F238E27FC236}">
                    <a16:creationId xmlns:a16="http://schemas.microsoft.com/office/drawing/2014/main" id="{E98003BA-79D6-F5B0-7E38-538F4379F9D3}"/>
                  </a:ext>
                </a:extLst>
              </p:cNvPr>
              <p:cNvSpPr/>
              <p:nvPr/>
            </p:nvSpPr>
            <p:spPr>
              <a:xfrm>
                <a:off x="13761582" y="3044957"/>
                <a:ext cx="3064881" cy="950693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HL-LHC installation</a:t>
                </a:r>
              </a:p>
              <a:p>
                <a:pPr algn="ctr"/>
                <a:r>
                  <a:rPr lang="en-US" sz="1200" dirty="0"/>
                  <a:t>(+ ATLAS &amp; CMS upgrade, NA cons, ECN3, …)</a:t>
                </a:r>
              </a:p>
            </p:txBody>
          </p:sp>
          <p:cxnSp>
            <p:nvCxnSpPr>
              <p:cNvPr id="256" name="Straight Arrow Connector 255">
                <a:extLst>
                  <a:ext uri="{FF2B5EF4-FFF2-40B4-BE49-F238E27FC236}">
                    <a16:creationId xmlns:a16="http://schemas.microsoft.com/office/drawing/2014/main" id="{D9E3C688-17CD-C7E5-B8C3-1802FBE589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196263" y="2834807"/>
                <a:ext cx="1584000" cy="170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838ABDA9-17BD-ECD4-4CF2-297C4160AA14}"/>
                  </a:ext>
                </a:extLst>
              </p:cNvPr>
              <p:cNvSpPr/>
              <p:nvPr/>
            </p:nvSpPr>
            <p:spPr>
              <a:xfrm>
                <a:off x="15823019" y="2735666"/>
                <a:ext cx="987947" cy="208781"/>
              </a:xfrm>
              <a:prstGeom prst="rect">
                <a:avLst/>
              </a:prstGeom>
              <a:effec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2028</a:t>
                </a:r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144AE7C4-8664-538E-EBE5-E5553BF88D58}"/>
                  </a:ext>
                </a:extLst>
              </p:cNvPr>
              <p:cNvSpPr/>
              <p:nvPr/>
            </p:nvSpPr>
            <p:spPr>
              <a:xfrm>
                <a:off x="16817516" y="2739464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2029</a:t>
                </a:r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A083D29C-2C6A-B8E9-0B58-955B4BE82D22}"/>
                  </a:ext>
                </a:extLst>
              </p:cNvPr>
              <p:cNvSpPr/>
              <p:nvPr/>
            </p:nvSpPr>
            <p:spPr>
              <a:xfrm>
                <a:off x="17512535" y="2739463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2030</a:t>
                </a:r>
              </a:p>
            </p:txBody>
          </p:sp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AC04113-7557-0F21-819B-52E58B61CE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7579" y="2248792"/>
            <a:ext cx="4680000" cy="432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49E4DB3-CFE7-16FD-4BB7-32A9A33B8F39}"/>
              </a:ext>
            </a:extLst>
          </p:cNvPr>
          <p:cNvSpPr txBox="1"/>
          <p:nvPr/>
        </p:nvSpPr>
        <p:spPr>
          <a:xfrm>
            <a:off x="5138969" y="2675514"/>
            <a:ext cx="173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</a:rPr>
              <a:t>Pre-LIU performance:</a:t>
            </a:r>
          </a:p>
          <a:p>
            <a:r>
              <a:rPr lang="en-US" sz="1200" dirty="0">
                <a:solidFill>
                  <a:srgbClr val="008000"/>
                </a:solidFill>
              </a:rPr>
              <a:t>N</a:t>
            </a:r>
            <a:r>
              <a:rPr lang="en-US" sz="1200" baseline="-25000" dirty="0">
                <a:solidFill>
                  <a:srgbClr val="008000"/>
                </a:solidFill>
              </a:rPr>
              <a:t>b</a:t>
            </a:r>
            <a:r>
              <a:rPr lang="en-US" sz="1200" dirty="0">
                <a:solidFill>
                  <a:srgbClr val="008000"/>
                </a:solidFill>
              </a:rPr>
              <a:t>=1.1 – 1.3 x 10</a:t>
            </a:r>
            <a:r>
              <a:rPr lang="en-US" sz="1200" baseline="30000" dirty="0">
                <a:solidFill>
                  <a:srgbClr val="008000"/>
                </a:solidFill>
              </a:rPr>
              <a:t>11</a:t>
            </a:r>
            <a:r>
              <a:rPr lang="en-US" sz="1200" dirty="0">
                <a:solidFill>
                  <a:srgbClr val="008000"/>
                </a:solidFill>
              </a:rPr>
              <a:t> p/b</a:t>
            </a:r>
          </a:p>
          <a:p>
            <a:r>
              <a:rPr lang="en-US" sz="1200" dirty="0">
                <a:solidFill>
                  <a:srgbClr val="008000"/>
                </a:solidFill>
                <a:latin typeface="Symbol" pitchFamily="2" charset="2"/>
              </a:rPr>
              <a:t>e</a:t>
            </a:r>
            <a:r>
              <a:rPr lang="en-US" sz="1200" baseline="-25000" dirty="0">
                <a:solidFill>
                  <a:srgbClr val="008000"/>
                </a:solidFill>
              </a:rPr>
              <a:t>x,y</a:t>
            </a:r>
            <a:r>
              <a:rPr lang="en-US" sz="1200" dirty="0">
                <a:solidFill>
                  <a:srgbClr val="008000"/>
                </a:solidFill>
              </a:rPr>
              <a:t>=2.5 – 3.0 </a:t>
            </a:r>
            <a:r>
              <a:rPr lang="en-US" sz="1200" dirty="0">
                <a:solidFill>
                  <a:srgbClr val="008000"/>
                </a:solidFill>
                <a:latin typeface="Symbol" pitchFamily="2" charset="2"/>
              </a:rPr>
              <a:t>m</a:t>
            </a:r>
            <a:r>
              <a:rPr lang="en-US" sz="1200" dirty="0">
                <a:solidFill>
                  <a:srgbClr val="008000"/>
                </a:solidFill>
              </a:rPr>
              <a:t>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D543906-32FD-F30C-CA55-D8402350B95F}"/>
              </a:ext>
            </a:extLst>
          </p:cNvPr>
          <p:cNvGrpSpPr/>
          <p:nvPr/>
        </p:nvGrpSpPr>
        <p:grpSpPr>
          <a:xfrm>
            <a:off x="4133721" y="3768317"/>
            <a:ext cx="2508258" cy="689819"/>
            <a:chOff x="1564024" y="3200330"/>
            <a:chExt cx="2508258" cy="68981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640DC38-AE89-04A5-7D7C-FE19AD95C557}"/>
                </a:ext>
              </a:extLst>
            </p:cNvPr>
            <p:cNvCxnSpPr/>
            <p:nvPr/>
          </p:nvCxnSpPr>
          <p:spPr>
            <a:xfrm>
              <a:off x="2592617" y="3200330"/>
              <a:ext cx="743970" cy="285846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3A8D506-2ED6-D1B8-3E8C-3F41C05A91F6}"/>
                </a:ext>
              </a:extLst>
            </p:cNvPr>
            <p:cNvSpPr txBox="1"/>
            <p:nvPr/>
          </p:nvSpPr>
          <p:spPr>
            <a:xfrm rot="1191497">
              <a:off x="1564024" y="3428484"/>
              <a:ext cx="25082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A gap by a factor 2 in intensity and brightness to be filled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39A339F5-6A2B-BE98-B3CD-09BE6FE43AE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5809" y="2248792"/>
            <a:ext cx="4680000" cy="4320000"/>
          </a:xfrm>
          <a:prstGeom prst="rect">
            <a:avLst/>
          </a:prstGeom>
        </p:spPr>
      </p:pic>
      <p:grpSp>
        <p:nvGrpSpPr>
          <p:cNvPr id="267" name="Group 266">
            <a:extLst>
              <a:ext uri="{FF2B5EF4-FFF2-40B4-BE49-F238E27FC236}">
                <a16:creationId xmlns:a16="http://schemas.microsoft.com/office/drawing/2014/main" id="{9917F942-3818-75BB-5217-923AEF813A3D}"/>
              </a:ext>
            </a:extLst>
          </p:cNvPr>
          <p:cNvGrpSpPr/>
          <p:nvPr/>
        </p:nvGrpSpPr>
        <p:grpSpPr>
          <a:xfrm>
            <a:off x="6016406" y="3378863"/>
            <a:ext cx="1501341" cy="877163"/>
            <a:chOff x="3953500" y="3197355"/>
            <a:chExt cx="1501341" cy="877163"/>
          </a:xfrm>
        </p:grpSpPr>
        <p:sp>
          <p:nvSpPr>
            <p:cNvPr id="24" name="5-Point Star 12">
              <a:extLst>
                <a:ext uri="{FF2B5EF4-FFF2-40B4-BE49-F238E27FC236}">
                  <a16:creationId xmlns:a16="http://schemas.microsoft.com/office/drawing/2014/main" id="{79D9D029-8702-FC73-5736-8349CB2C90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3500" y="3710655"/>
              <a:ext cx="324000" cy="324000"/>
            </a:xfrm>
            <a:prstGeom prst="star5">
              <a:avLst/>
            </a:prstGeom>
            <a:solidFill>
              <a:srgbClr val="7030A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51D827E-0DE2-14BB-A1A6-F1782E7796CD}"/>
                </a:ext>
              </a:extLst>
            </p:cNvPr>
            <p:cNvSpPr txBox="1"/>
            <p:nvPr/>
          </p:nvSpPr>
          <p:spPr>
            <a:xfrm>
              <a:off x="4101201" y="3197355"/>
              <a:ext cx="1353640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</a:rPr>
                <a:t>HL-LHC target</a:t>
              </a:r>
            </a:p>
            <a:p>
              <a:r>
                <a:rPr lang="en-US" sz="1200" dirty="0">
                  <a:solidFill>
                    <a:srgbClr val="7030A0"/>
                  </a:solidFill>
                </a:rPr>
                <a:t>N</a:t>
              </a:r>
              <a:r>
                <a:rPr lang="en-US" sz="1200" baseline="-25000" dirty="0">
                  <a:solidFill>
                    <a:srgbClr val="7030A0"/>
                  </a:solidFill>
                </a:rPr>
                <a:t>b</a:t>
              </a:r>
              <a:r>
                <a:rPr lang="en-US" sz="1200" dirty="0">
                  <a:solidFill>
                    <a:srgbClr val="7030A0"/>
                  </a:solidFill>
                </a:rPr>
                <a:t>=2.3 x 10</a:t>
              </a:r>
              <a:r>
                <a:rPr lang="en-US" sz="1200" baseline="30000" dirty="0">
                  <a:solidFill>
                    <a:srgbClr val="7030A0"/>
                  </a:solidFill>
                </a:rPr>
                <a:t>11</a:t>
              </a:r>
              <a:r>
                <a:rPr lang="en-US" sz="1200" dirty="0">
                  <a:solidFill>
                    <a:srgbClr val="7030A0"/>
                  </a:solidFill>
                </a:rPr>
                <a:t> p/b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Symbol" pitchFamily="2" charset="2"/>
                </a:rPr>
                <a:t>e</a:t>
              </a:r>
              <a:r>
                <a:rPr lang="en-US" sz="1200" baseline="-25000" dirty="0">
                  <a:solidFill>
                    <a:srgbClr val="7030A0"/>
                  </a:solidFill>
                </a:rPr>
                <a:t>x,y</a:t>
              </a:r>
              <a:r>
                <a:rPr lang="en-US" sz="1200" dirty="0">
                  <a:solidFill>
                    <a:srgbClr val="7030A0"/>
                  </a:solidFill>
                </a:rPr>
                <a:t>=2.1 </a:t>
              </a:r>
              <a:r>
                <a:rPr lang="en-US" sz="1200" dirty="0">
                  <a:solidFill>
                    <a:srgbClr val="7030A0"/>
                  </a:solidFill>
                  <a:latin typeface="Symbol" pitchFamily="2" charset="2"/>
                </a:rPr>
                <a:t>m</a:t>
              </a:r>
              <a:r>
                <a:rPr lang="en-US" sz="1200" dirty="0">
                  <a:solidFill>
                    <a:srgbClr val="7030A0"/>
                  </a:solidFill>
                </a:rPr>
                <a:t>m</a:t>
              </a:r>
            </a:p>
            <a:p>
              <a:endParaRPr lang="en-US" sz="1500" dirty="0">
                <a:solidFill>
                  <a:srgbClr val="7030A0"/>
                </a:solidFill>
              </a:endParaRP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CACB0-8D26-CBE2-EB3A-5786CC630D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83B6D-31A1-54AF-3A32-104A20D08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049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84662 -0.0006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3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ontent Placeholder 2">
            <a:extLst>
              <a:ext uri="{FF2B5EF4-FFF2-40B4-BE49-F238E27FC236}">
                <a16:creationId xmlns:a16="http://schemas.microsoft.com/office/drawing/2014/main" id="{F2F4C24E-6458-D357-D103-63ED9BE92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494" y="4098050"/>
            <a:ext cx="9742977" cy="230712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>
                <a:solidFill>
                  <a:srgbClr val="0361A9"/>
                </a:solidFill>
              </a:rPr>
              <a:t>Peak installation phase in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Long Shutdown 2 (LS2)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solidFill>
                  <a:srgbClr val="0361A9"/>
                </a:solidFill>
              </a:rPr>
              <a:t>Project closure with </a:t>
            </a:r>
            <a:r>
              <a:rPr lang="en-US" sz="2000" b="1" dirty="0">
                <a:solidFill>
                  <a:srgbClr val="0361A9"/>
                </a:solidFill>
              </a:rPr>
              <a:t>performance ramp-up plan </a:t>
            </a:r>
            <a:r>
              <a:rPr lang="en-US" sz="2000" dirty="0">
                <a:solidFill>
                  <a:srgbClr val="0361A9"/>
                </a:solidFill>
              </a:rPr>
              <a:t>and back-up items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30E66A-4C63-FE6F-5BF3-64F4B02DB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9208"/>
            <a:ext cx="10004854" cy="817708"/>
          </a:xfrm>
        </p:spPr>
        <p:txBody>
          <a:bodyPr>
            <a:normAutofit/>
          </a:bodyPr>
          <a:lstStyle/>
          <a:p>
            <a:r>
              <a:rPr lang="en-US" sz="3500" dirty="0"/>
              <a:t>The LHC Injectors Upgrade (LIU) goal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81247-6059-BEF3-0A68-DF09FFEAC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4</a:t>
            </a:fld>
            <a:endParaRPr lang="en-US" dirty="0">
              <a:latin typeface="Arial"/>
            </a:endParaRP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A64E5607-1526-48DE-2E0B-CD74E84DE2C1}"/>
              </a:ext>
            </a:extLst>
          </p:cNvPr>
          <p:cNvGrpSpPr/>
          <p:nvPr/>
        </p:nvGrpSpPr>
        <p:grpSpPr>
          <a:xfrm>
            <a:off x="-6113776" y="1437961"/>
            <a:ext cx="19746764" cy="1791951"/>
            <a:chOff x="4206389" y="1441533"/>
            <a:chExt cx="19746764" cy="1791951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16D82FC3-E8BE-B01C-3318-452B92463D3C}"/>
                </a:ext>
              </a:extLst>
            </p:cNvPr>
            <p:cNvGrpSpPr/>
            <p:nvPr/>
          </p:nvGrpSpPr>
          <p:grpSpPr>
            <a:xfrm>
              <a:off x="4206389" y="1441533"/>
              <a:ext cx="13689041" cy="996631"/>
              <a:chOff x="68423" y="1286553"/>
              <a:chExt cx="13689041" cy="99663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D9263CF-035C-D4D5-0B42-91240CE837E5}"/>
                  </a:ext>
                </a:extLst>
              </p:cNvPr>
              <p:cNvSpPr/>
              <p:nvPr/>
            </p:nvSpPr>
            <p:spPr>
              <a:xfrm>
                <a:off x="11690221" y="1820028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2023</a:t>
                </a:r>
              </a:p>
            </p:txBody>
          </p: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38120B30-4ECD-CB92-6B0D-17530AF672F8}"/>
                  </a:ext>
                </a:extLst>
              </p:cNvPr>
              <p:cNvGrpSpPr/>
              <p:nvPr/>
            </p:nvGrpSpPr>
            <p:grpSpPr>
              <a:xfrm>
                <a:off x="68423" y="1286553"/>
                <a:ext cx="13689041" cy="996631"/>
                <a:chOff x="55723" y="2203699"/>
                <a:chExt cx="13689041" cy="996631"/>
              </a:xfrm>
            </p:grpSpPr>
            <p:sp>
              <p:nvSpPr>
                <p:cNvPr id="197" name="5-point Star 196">
                  <a:extLst>
                    <a:ext uri="{FF2B5EF4-FFF2-40B4-BE49-F238E27FC236}">
                      <a16:creationId xmlns:a16="http://schemas.microsoft.com/office/drawing/2014/main" id="{AE77A5F3-5CFA-D6BB-00ED-1E54A20C0A8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038718" y="2544941"/>
                  <a:ext cx="144000" cy="144000"/>
                </a:xfrm>
                <a:prstGeom prst="star5">
                  <a:avLst/>
                </a:prstGeom>
                <a:solidFill>
                  <a:srgbClr val="C4634E"/>
                </a:solidFill>
                <a:ln>
                  <a:solidFill>
                    <a:schemeClr val="accent1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8" name="Group 197">
                  <a:extLst>
                    <a:ext uri="{FF2B5EF4-FFF2-40B4-BE49-F238E27FC236}">
                      <a16:creationId xmlns:a16="http://schemas.microsoft.com/office/drawing/2014/main" id="{C6EBB1F3-34A8-A864-076E-8166E885B679}"/>
                    </a:ext>
                  </a:extLst>
                </p:cNvPr>
                <p:cNvGrpSpPr/>
                <p:nvPr/>
              </p:nvGrpSpPr>
              <p:grpSpPr>
                <a:xfrm>
                  <a:off x="55723" y="2203699"/>
                  <a:ext cx="13689041" cy="996631"/>
                  <a:chOff x="55723" y="2203699"/>
                  <a:chExt cx="13689041" cy="996631"/>
                </a:xfrm>
              </p:grpSpPr>
              <p:grpSp>
                <p:nvGrpSpPr>
                  <p:cNvPr id="199" name="Group 198">
                    <a:extLst>
                      <a:ext uri="{FF2B5EF4-FFF2-40B4-BE49-F238E27FC236}">
                        <a16:creationId xmlns:a16="http://schemas.microsoft.com/office/drawing/2014/main" id="{A51AF5CD-FA7B-A55C-909A-3214336830A5}"/>
                      </a:ext>
                    </a:extLst>
                  </p:cNvPr>
                  <p:cNvGrpSpPr/>
                  <p:nvPr/>
                </p:nvGrpSpPr>
                <p:grpSpPr>
                  <a:xfrm>
                    <a:off x="55723" y="2203699"/>
                    <a:ext cx="13689041" cy="996631"/>
                    <a:chOff x="1663127" y="2203699"/>
                    <a:chExt cx="13689041" cy="996631"/>
                  </a:xfrm>
                </p:grpSpPr>
                <p:grpSp>
                  <p:nvGrpSpPr>
                    <p:cNvPr id="205" name="Group 204">
                      <a:extLst>
                        <a:ext uri="{FF2B5EF4-FFF2-40B4-BE49-F238E27FC236}">
                          <a16:creationId xmlns:a16="http://schemas.microsoft.com/office/drawing/2014/main" id="{CAEB66CE-DD8F-0113-1E7A-6DD69D0A4C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91735" y="2203834"/>
                      <a:ext cx="9460433" cy="996496"/>
                      <a:chOff x="-5077679" y="2203834"/>
                      <a:chExt cx="9460433" cy="996496"/>
                    </a:xfrm>
                  </p:grpSpPr>
                  <p:grpSp>
                    <p:nvGrpSpPr>
                      <p:cNvPr id="213" name="Group 212">
                        <a:extLst>
                          <a:ext uri="{FF2B5EF4-FFF2-40B4-BE49-F238E27FC236}">
                            <a16:creationId xmlns:a16="http://schemas.microsoft.com/office/drawing/2014/main" id="{B90F0243-E067-F9CF-A938-ED9ACB7311C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09600" y="2203834"/>
                        <a:ext cx="3773154" cy="996496"/>
                        <a:chOff x="609600" y="2203834"/>
                        <a:chExt cx="3773154" cy="996496"/>
                      </a:xfrm>
                    </p:grpSpPr>
                    <p:sp>
                      <p:nvSpPr>
                        <p:cNvPr id="227" name="Rectangle 226">
                          <a:extLst>
                            <a:ext uri="{FF2B5EF4-FFF2-40B4-BE49-F238E27FC236}">
                              <a16:creationId xmlns:a16="http://schemas.microsoft.com/office/drawing/2014/main" id="{DEA510D7-C50D-CB89-2655-74AA1A4392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5880" y="2203834"/>
                          <a:ext cx="3616874" cy="33458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p:txBody>
                    </p:sp>
                    <p:sp>
                      <p:nvSpPr>
                        <p:cNvPr id="228" name="Rectangle 227">
                          <a:extLst>
                            <a:ext uri="{FF2B5EF4-FFF2-40B4-BE49-F238E27FC236}">
                              <a16:creationId xmlns:a16="http://schemas.microsoft.com/office/drawing/2014/main" id="{31BB52C9-3E2F-2079-E71B-BA5CC4DDF8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5880" y="2734712"/>
                          <a:ext cx="855058" cy="208781"/>
                        </a:xfrm>
                        <a:prstGeom prst="rect">
                          <a:avLst/>
                        </a:prstGeom>
                        <a:ln>
                          <a:solidFill>
                            <a:srgbClr val="0047FC"/>
                          </a:solidFill>
                        </a:ln>
                        <a:effectLst/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000" dirty="0"/>
                            <a:t>2021</a:t>
                          </a:r>
                        </a:p>
                      </p:txBody>
                    </p:sp>
                    <p:sp>
                      <p:nvSpPr>
                        <p:cNvPr id="229" name="TextBox 228">
                          <a:extLst>
                            <a:ext uri="{FF2B5EF4-FFF2-40B4-BE49-F238E27FC236}">
                              <a16:creationId xmlns:a16="http://schemas.microsoft.com/office/drawing/2014/main" id="{504F0D6F-4971-394E-B386-FB5A1010052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09600" y="2923331"/>
                          <a:ext cx="116761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>
                              <a:solidFill>
                                <a:srgbClr val="0070C0"/>
                              </a:solidFill>
                            </a:rPr>
                            <a:t>Only injectors</a:t>
                          </a:r>
                        </a:p>
                      </p:txBody>
                    </p:sp>
                  </p:grpSp>
                  <p:grpSp>
                    <p:nvGrpSpPr>
                      <p:cNvPr id="214" name="Group 213">
                        <a:extLst>
                          <a:ext uri="{FF2B5EF4-FFF2-40B4-BE49-F238E27FC236}">
                            <a16:creationId xmlns:a16="http://schemas.microsoft.com/office/drawing/2014/main" id="{452C187D-BA72-ED18-EB86-F49D66A9BA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5077679" y="2203834"/>
                        <a:ext cx="5844516" cy="996496"/>
                        <a:chOff x="609600" y="2203834"/>
                        <a:chExt cx="5844516" cy="996496"/>
                      </a:xfrm>
                    </p:grpSpPr>
                    <p:sp>
                      <p:nvSpPr>
                        <p:cNvPr id="215" name="Rectangle 214">
                          <a:extLst>
                            <a:ext uri="{FF2B5EF4-FFF2-40B4-BE49-F238E27FC236}">
                              <a16:creationId xmlns:a16="http://schemas.microsoft.com/office/drawing/2014/main" id="{FDE88875-61ED-C8E1-5E66-BB960E4EEB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23168" y="2203834"/>
                          <a:ext cx="3159586" cy="33458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p:txBody>
                    </p:sp>
                    <p:grpSp>
                      <p:nvGrpSpPr>
                        <p:cNvPr id="216" name="Group 215">
                          <a:extLst>
                            <a:ext uri="{FF2B5EF4-FFF2-40B4-BE49-F238E27FC236}">
                              <a16:creationId xmlns:a16="http://schemas.microsoft.com/office/drawing/2014/main" id="{B94AA207-6D10-CB16-538B-4580EFF275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382754" y="2203834"/>
                          <a:ext cx="2071362" cy="742121"/>
                          <a:chOff x="4382754" y="2203834"/>
                          <a:chExt cx="2071362" cy="742121"/>
                        </a:xfrm>
                      </p:grpSpPr>
                      <p:sp>
                        <p:nvSpPr>
                          <p:cNvPr id="224" name="Rectangle 223">
                            <a:extLst>
                              <a:ext uri="{FF2B5EF4-FFF2-40B4-BE49-F238E27FC236}">
                                <a16:creationId xmlns:a16="http://schemas.microsoft.com/office/drawing/2014/main" id="{6D28F7E0-AB4D-7248-B22E-52FE40E541C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382754" y="2203834"/>
                            <a:ext cx="2071362" cy="334580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4"/>
                          </a:lnRef>
                          <a:fillRef idx="3">
                            <a:schemeClr val="accent4"/>
                          </a:fillRef>
                          <a:effectRef idx="2">
                            <a:schemeClr val="accent4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Long Shutdown 2</a:t>
                            </a:r>
                          </a:p>
                        </p:txBody>
                      </p:sp>
                      <p:sp>
                        <p:nvSpPr>
                          <p:cNvPr id="225" name="Rectangle 224">
                            <a:extLst>
                              <a:ext uri="{FF2B5EF4-FFF2-40B4-BE49-F238E27FC236}">
                                <a16:creationId xmlns:a16="http://schemas.microsoft.com/office/drawing/2014/main" id="{839E9B88-53D1-6763-37F2-4D8D681E7E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398700" y="2737174"/>
                            <a:ext cx="1066512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0">
                            <a:schemeClr val="dk1"/>
                          </a:lnRef>
                          <a:fillRef idx="3">
                            <a:schemeClr val="dk1"/>
                          </a:fillRef>
                          <a:effectRef idx="3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2019</a:t>
                            </a:r>
                          </a:p>
                        </p:txBody>
                      </p:sp>
                      <p:sp>
                        <p:nvSpPr>
                          <p:cNvPr id="226" name="Rectangle 225">
                            <a:extLst>
                              <a:ext uri="{FF2B5EF4-FFF2-40B4-BE49-F238E27FC236}">
                                <a16:creationId xmlns:a16="http://schemas.microsoft.com/office/drawing/2014/main" id="{1B9DDDD1-26A4-3034-266C-F6C37F696D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65211" y="2737173"/>
                            <a:ext cx="987947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0">
                            <a:schemeClr val="dk1"/>
                          </a:lnRef>
                          <a:fillRef idx="3">
                            <a:schemeClr val="dk1"/>
                          </a:fillRef>
                          <a:effectRef idx="3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2020</a:t>
                            </a:r>
                          </a:p>
                        </p:txBody>
                      </p:sp>
                    </p:grpSp>
                    <p:grpSp>
                      <p:nvGrpSpPr>
                        <p:cNvPr id="217" name="Group 216">
                          <a:extLst>
                            <a:ext uri="{FF2B5EF4-FFF2-40B4-BE49-F238E27FC236}">
                              <a16:creationId xmlns:a16="http://schemas.microsoft.com/office/drawing/2014/main" id="{A91D545B-19A8-7B2C-51F8-378B9F11E62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620938" y="2737173"/>
                          <a:ext cx="2761816" cy="208782"/>
                          <a:chOff x="1620938" y="2737173"/>
                          <a:chExt cx="2761816" cy="208782"/>
                        </a:xfrm>
                      </p:grpSpPr>
                      <p:sp>
                        <p:nvSpPr>
                          <p:cNvPr id="220" name="Rectangle 219">
                            <a:extLst>
                              <a:ext uri="{FF2B5EF4-FFF2-40B4-BE49-F238E27FC236}">
                                <a16:creationId xmlns:a16="http://schemas.microsoft.com/office/drawing/2014/main" id="{EC89BD5F-EDA6-329D-FD5D-EAB1334925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311392" y="2737174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2016</a:t>
                            </a:r>
                          </a:p>
                        </p:txBody>
                      </p:sp>
                      <p:sp>
                        <p:nvSpPr>
                          <p:cNvPr id="221" name="Rectangle 220">
                            <a:extLst>
                              <a:ext uri="{FF2B5EF4-FFF2-40B4-BE49-F238E27FC236}">
                                <a16:creationId xmlns:a16="http://schemas.microsoft.com/office/drawing/2014/main" id="{8A3170BB-3493-1C29-6820-6D32345C03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01846" y="2737174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2017</a:t>
                            </a:r>
                          </a:p>
                        </p:txBody>
                      </p:sp>
                      <p:sp>
                        <p:nvSpPr>
                          <p:cNvPr id="222" name="Rectangle 221">
                            <a:extLst>
                              <a:ext uri="{FF2B5EF4-FFF2-40B4-BE49-F238E27FC236}">
                                <a16:creationId xmlns:a16="http://schemas.microsoft.com/office/drawing/2014/main" id="{FDE38CDF-AFF7-C40B-1218-CCA1DC37F5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692300" y="2737173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2018</a:t>
                            </a:r>
                          </a:p>
                        </p:txBody>
                      </p:sp>
                      <p:sp>
                        <p:nvSpPr>
                          <p:cNvPr id="223" name="Rectangle 222">
                            <a:extLst>
                              <a:ext uri="{FF2B5EF4-FFF2-40B4-BE49-F238E27FC236}">
                                <a16:creationId xmlns:a16="http://schemas.microsoft.com/office/drawing/2014/main" id="{448C421F-77C7-2A48-E5E8-6D69C89351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620938" y="2737173"/>
                            <a:ext cx="690454" cy="208781"/>
                          </a:xfrm>
                          <a:prstGeom prst="rect">
                            <a:avLst/>
                          </a:prstGeom>
                          <a:effectLst/>
                        </p:spPr>
                        <p:style>
                          <a:lnRef idx="1">
                            <a:schemeClr val="dk1"/>
                          </a:lnRef>
                          <a:fillRef idx="3">
                            <a:schemeClr val="dk1"/>
                          </a:fillRef>
                          <a:effectRef idx="2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dirty="0"/>
                              <a:t>2015</a:t>
                            </a:r>
                          </a:p>
                        </p:txBody>
                      </p:sp>
                    </p:grpSp>
                    <p:sp>
                      <p:nvSpPr>
                        <p:cNvPr id="218" name="Rectangle 217">
                          <a:extLst>
                            <a:ext uri="{FF2B5EF4-FFF2-40B4-BE49-F238E27FC236}">
                              <a16:creationId xmlns:a16="http://schemas.microsoft.com/office/drawing/2014/main" id="{A47EF98A-049B-D0B5-BCAC-AE702983C2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2991" y="2734712"/>
                          <a:ext cx="987947" cy="208781"/>
                        </a:xfrm>
                        <a:prstGeom prst="rect">
                          <a:avLst/>
                        </a:prstGeom>
                        <a:ln>
                          <a:solidFill>
                            <a:srgbClr val="0047FC"/>
                          </a:solidFill>
                        </a:ln>
                        <a:effectLst/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000" dirty="0"/>
                            <a:t>2014</a:t>
                          </a:r>
                        </a:p>
                      </p:txBody>
                    </p:sp>
                    <p:sp>
                      <p:nvSpPr>
                        <p:cNvPr id="219" name="TextBox 218">
                          <a:extLst>
                            <a:ext uri="{FF2B5EF4-FFF2-40B4-BE49-F238E27FC236}">
                              <a16:creationId xmlns:a16="http://schemas.microsoft.com/office/drawing/2014/main" id="{B282466B-F884-20FF-6334-6C428B15B3E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09600" y="2923331"/>
                          <a:ext cx="116761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>
                              <a:solidFill>
                                <a:srgbClr val="0070C0"/>
                              </a:solidFill>
                            </a:rPr>
                            <a:t>Only injectors</a:t>
                          </a:r>
                        </a:p>
                      </p:txBody>
                    </p:sp>
                  </p:grpSp>
                </p:grpSp>
                <p:sp>
                  <p:nvSpPr>
                    <p:cNvPr id="206" name="Rectangle 205">
                      <a:extLst>
                        <a:ext uri="{FF2B5EF4-FFF2-40B4-BE49-F238E27FC236}">
                          <a16:creationId xmlns:a16="http://schemas.microsoft.com/office/drawing/2014/main" id="{41A80E1D-F122-CBFB-B2D6-AE3FAF52E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3666" y="2203699"/>
                      <a:ext cx="2071362" cy="33458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4"/>
                    </a:lnRef>
                    <a:fillRef idx="3">
                      <a:schemeClr val="accent4"/>
                    </a:fillRef>
                    <a:effectRef idx="2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Long Shutdown 1</a:t>
                      </a:r>
                    </a:p>
                  </p:txBody>
                </p:sp>
                <p:sp>
                  <p:nvSpPr>
                    <p:cNvPr id="207" name="Rectangle 206">
                      <a:extLst>
                        <a:ext uri="{FF2B5EF4-FFF2-40B4-BE49-F238E27FC236}">
                          <a16:creationId xmlns:a16="http://schemas.microsoft.com/office/drawing/2014/main" id="{74EDD1F1-FAF8-9283-9EAC-3325532A6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3666" y="2734711"/>
                      <a:ext cx="1483497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0">
                      <a:schemeClr val="dk1"/>
                    </a:lnRef>
                    <a:fillRef idx="3">
                      <a:schemeClr val="dk1"/>
                    </a:fillRef>
                    <a:effectRef idx="3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2013</a:t>
                      </a:r>
                    </a:p>
                  </p:txBody>
                </p:sp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D6A913B5-3799-874F-ADCF-ED81CD4B6E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4913" y="2203699"/>
                      <a:ext cx="2368478" cy="33458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Run 1</a:t>
                      </a:r>
                    </a:p>
                  </p:txBody>
                </p:sp>
                <p:sp>
                  <p:nvSpPr>
                    <p:cNvPr id="209" name="Rectangle 208">
                      <a:extLst>
                        <a:ext uri="{FF2B5EF4-FFF2-40B4-BE49-F238E27FC236}">
                          <a16:creationId xmlns:a16="http://schemas.microsoft.com/office/drawing/2014/main" id="{2398998E-67AA-693F-106C-258C9FBD5C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3581" y="2730418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2010</a:t>
                      </a:r>
                    </a:p>
                  </p:txBody>
                </p:sp>
                <p:sp>
                  <p:nvSpPr>
                    <p:cNvPr id="210" name="Rectangle 209">
                      <a:extLst>
                        <a:ext uri="{FF2B5EF4-FFF2-40B4-BE49-F238E27FC236}">
                          <a16:creationId xmlns:a16="http://schemas.microsoft.com/office/drawing/2014/main" id="{E7E31526-DECA-34CD-B8F3-B550EC7431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4035" y="2730418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2011</a:t>
                      </a:r>
                    </a:p>
                  </p:txBody>
                </p:sp>
                <p:sp>
                  <p:nvSpPr>
                    <p:cNvPr id="211" name="Rectangle 210">
                      <a:extLst>
                        <a:ext uri="{FF2B5EF4-FFF2-40B4-BE49-F238E27FC236}">
                          <a16:creationId xmlns:a16="http://schemas.microsoft.com/office/drawing/2014/main" id="{E5EC4CC8-17C6-8C3A-241E-49C2120C0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4489" y="2730417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2012</a:t>
                      </a:r>
                    </a:p>
                  </p:txBody>
                </p:sp>
                <p:sp>
                  <p:nvSpPr>
                    <p:cNvPr id="212" name="Rectangle 211">
                      <a:extLst>
                        <a:ext uri="{FF2B5EF4-FFF2-40B4-BE49-F238E27FC236}">
                          <a16:creationId xmlns:a16="http://schemas.microsoft.com/office/drawing/2014/main" id="{CA9D1B0F-829C-F468-8602-96F4F3EE49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3127" y="2730417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2009</a:t>
                      </a:r>
                    </a:p>
                  </p:txBody>
                </p:sp>
              </p:grpSp>
              <p:grpSp>
                <p:nvGrpSpPr>
                  <p:cNvPr id="200" name="Group 199">
                    <a:extLst>
                      <a:ext uri="{FF2B5EF4-FFF2-40B4-BE49-F238E27FC236}">
                        <a16:creationId xmlns:a16="http://schemas.microsoft.com/office/drawing/2014/main" id="{8C9A030C-CDFE-C4CB-00F7-67E82DB564EC}"/>
                      </a:ext>
                    </a:extLst>
                  </p:cNvPr>
                  <p:cNvGrpSpPr/>
                  <p:nvPr/>
                </p:nvGrpSpPr>
                <p:grpSpPr>
                  <a:xfrm>
                    <a:off x="10982108" y="2737173"/>
                    <a:ext cx="2761816" cy="208782"/>
                    <a:chOff x="1620938" y="2737173"/>
                    <a:chExt cx="2761816" cy="208782"/>
                  </a:xfrm>
                </p:grpSpPr>
                <p:sp>
                  <p:nvSpPr>
                    <p:cNvPr id="202" name="Rectangle 201">
                      <a:extLst>
                        <a:ext uri="{FF2B5EF4-FFF2-40B4-BE49-F238E27FC236}">
                          <a16:creationId xmlns:a16="http://schemas.microsoft.com/office/drawing/2014/main" id="{B5F81EEC-1E13-09AD-7F72-F4FD1CB83A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01846" y="2737174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2024</a:t>
                      </a:r>
                    </a:p>
                  </p:txBody>
                </p:sp>
                <p:sp>
                  <p:nvSpPr>
                    <p:cNvPr id="203" name="Rectangle 202">
                      <a:extLst>
                        <a:ext uri="{FF2B5EF4-FFF2-40B4-BE49-F238E27FC236}">
                          <a16:creationId xmlns:a16="http://schemas.microsoft.com/office/drawing/2014/main" id="{DAC3110E-F654-FF71-53AE-F7D852F604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2300" y="2737173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2025</a:t>
                      </a:r>
                    </a:p>
                  </p:txBody>
                </p:sp>
                <p:sp>
                  <p:nvSpPr>
                    <p:cNvPr id="204" name="Rectangle 203">
                      <a:extLst>
                        <a:ext uri="{FF2B5EF4-FFF2-40B4-BE49-F238E27FC236}">
                          <a16:creationId xmlns:a16="http://schemas.microsoft.com/office/drawing/2014/main" id="{2996AFA2-C491-DC7A-CA62-A4166816E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20938" y="2737173"/>
                      <a:ext cx="690454" cy="208781"/>
                    </a:xfrm>
                    <a:prstGeom prst="rect">
                      <a:avLst/>
                    </a:prstGeom>
                    <a:effectLst/>
                  </p:spPr>
                  <p:style>
                    <a:lnRef idx="1">
                      <a:schemeClr val="dk1"/>
                    </a:lnRef>
                    <a:fillRef idx="3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dirty="0"/>
                        <a:t>2022</a:t>
                      </a:r>
                    </a:p>
                  </p:txBody>
                </p:sp>
              </p:grpSp>
            </p:grpSp>
          </p:grp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228C8265-FE0D-8BA8-5221-98995677BBDA}"/>
                </a:ext>
              </a:extLst>
            </p:cNvPr>
            <p:cNvGrpSpPr/>
            <p:nvPr/>
          </p:nvGrpSpPr>
          <p:grpSpPr>
            <a:xfrm>
              <a:off x="17896750" y="1441668"/>
              <a:ext cx="6056403" cy="1791816"/>
              <a:chOff x="13746084" y="2203834"/>
              <a:chExt cx="6056403" cy="1791816"/>
            </a:xfrm>
          </p:grpSpPr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E632D9D-7206-3F91-764F-76D33D4ED5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18487" y="2370989"/>
                <a:ext cx="1584000" cy="170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3B189901-E9A6-64B2-A8CE-BFA24CF23160}"/>
                  </a:ext>
                </a:extLst>
              </p:cNvPr>
              <p:cNvSpPr/>
              <p:nvPr/>
            </p:nvSpPr>
            <p:spPr>
              <a:xfrm>
                <a:off x="16810966" y="2203834"/>
                <a:ext cx="2622398" cy="3345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Run 4</a:t>
                </a:r>
              </a:p>
            </p:txBody>
          </p: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623F630C-B76B-3210-E97D-C3FED0838FE2}"/>
                  </a:ext>
                </a:extLst>
              </p:cNvPr>
              <p:cNvGrpSpPr/>
              <p:nvPr/>
            </p:nvGrpSpPr>
            <p:grpSpPr>
              <a:xfrm>
                <a:off x="13746084" y="2203834"/>
                <a:ext cx="3064881" cy="742121"/>
                <a:chOff x="4367255" y="2203834"/>
                <a:chExt cx="3064881" cy="742121"/>
              </a:xfrm>
            </p:grpSpPr>
            <p:sp>
              <p:nvSpPr>
                <p:cNvPr id="261" name="Rectangle 260">
                  <a:extLst>
                    <a:ext uri="{FF2B5EF4-FFF2-40B4-BE49-F238E27FC236}">
                      <a16:creationId xmlns:a16="http://schemas.microsoft.com/office/drawing/2014/main" id="{F828206A-7067-E2B0-AB92-30CE5A995072}"/>
                    </a:ext>
                  </a:extLst>
                </p:cNvPr>
                <p:cNvSpPr/>
                <p:nvPr/>
              </p:nvSpPr>
              <p:spPr>
                <a:xfrm>
                  <a:off x="4367255" y="2203834"/>
                  <a:ext cx="3064881" cy="334580"/>
                </a:xfrm>
                <a:prstGeom prst="rect">
                  <a:avLst/>
                </a:prstGeom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Long Shutdown 3</a:t>
                  </a:r>
                </a:p>
              </p:txBody>
            </p:sp>
            <p:sp>
              <p:nvSpPr>
                <p:cNvPr id="262" name="Rectangle 261">
                  <a:extLst>
                    <a:ext uri="{FF2B5EF4-FFF2-40B4-BE49-F238E27FC236}">
                      <a16:creationId xmlns:a16="http://schemas.microsoft.com/office/drawing/2014/main" id="{063F5F9F-8478-2D3C-ABD5-8568C526960F}"/>
                    </a:ext>
                  </a:extLst>
                </p:cNvPr>
                <p:cNvSpPr/>
                <p:nvPr/>
              </p:nvSpPr>
              <p:spPr>
                <a:xfrm>
                  <a:off x="4367704" y="2737174"/>
                  <a:ext cx="1066512" cy="208781"/>
                </a:xfrm>
                <a:prstGeom prst="rect">
                  <a:avLst/>
                </a:prstGeom>
                <a:effectLst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2026</a:t>
                  </a:r>
                </a:p>
              </p:txBody>
            </p:sp>
            <p:sp>
              <p:nvSpPr>
                <p:cNvPr id="265" name="Rectangle 264">
                  <a:extLst>
                    <a:ext uri="{FF2B5EF4-FFF2-40B4-BE49-F238E27FC236}">
                      <a16:creationId xmlns:a16="http://schemas.microsoft.com/office/drawing/2014/main" id="{9AA46EA1-50CC-F9FA-FB59-6815F3714F92}"/>
                    </a:ext>
                  </a:extLst>
                </p:cNvPr>
                <p:cNvSpPr/>
                <p:nvPr/>
              </p:nvSpPr>
              <p:spPr>
                <a:xfrm>
                  <a:off x="5449713" y="2737173"/>
                  <a:ext cx="987947" cy="208781"/>
                </a:xfrm>
                <a:prstGeom prst="rect">
                  <a:avLst/>
                </a:prstGeom>
                <a:effectLst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/>
                    <a:t>2027</a:t>
                  </a:r>
                </a:p>
              </p:txBody>
            </p:sp>
          </p:grpSp>
          <p:sp>
            <p:nvSpPr>
              <p:cNvPr id="255" name="Rounded Rectangle 254">
                <a:extLst>
                  <a:ext uri="{FF2B5EF4-FFF2-40B4-BE49-F238E27FC236}">
                    <a16:creationId xmlns:a16="http://schemas.microsoft.com/office/drawing/2014/main" id="{E98003BA-79D6-F5B0-7E38-538F4379F9D3}"/>
                  </a:ext>
                </a:extLst>
              </p:cNvPr>
              <p:cNvSpPr/>
              <p:nvPr/>
            </p:nvSpPr>
            <p:spPr>
              <a:xfrm>
                <a:off x="13761582" y="3044957"/>
                <a:ext cx="3064881" cy="950693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HL-LHC installation</a:t>
                </a:r>
              </a:p>
              <a:p>
                <a:pPr algn="ctr"/>
                <a:r>
                  <a:rPr lang="en-US" sz="1200" dirty="0"/>
                  <a:t>(+ ATLAS &amp; CMS upgrade, NA cons, ECN3, …)</a:t>
                </a:r>
              </a:p>
            </p:txBody>
          </p:sp>
          <p:cxnSp>
            <p:nvCxnSpPr>
              <p:cNvPr id="256" name="Straight Arrow Connector 255">
                <a:extLst>
                  <a:ext uri="{FF2B5EF4-FFF2-40B4-BE49-F238E27FC236}">
                    <a16:creationId xmlns:a16="http://schemas.microsoft.com/office/drawing/2014/main" id="{D9E3C688-17CD-C7E5-B8C3-1802FBE589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196263" y="2834807"/>
                <a:ext cx="1584000" cy="170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838ABDA9-17BD-ECD4-4CF2-297C4160AA14}"/>
                  </a:ext>
                </a:extLst>
              </p:cNvPr>
              <p:cNvSpPr/>
              <p:nvPr/>
            </p:nvSpPr>
            <p:spPr>
              <a:xfrm>
                <a:off x="15823019" y="2735666"/>
                <a:ext cx="987947" cy="208781"/>
              </a:xfrm>
              <a:prstGeom prst="rect">
                <a:avLst/>
              </a:prstGeom>
              <a:effec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2028</a:t>
                </a:r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144AE7C4-8664-538E-EBE5-E5553BF88D58}"/>
                  </a:ext>
                </a:extLst>
              </p:cNvPr>
              <p:cNvSpPr/>
              <p:nvPr/>
            </p:nvSpPr>
            <p:spPr>
              <a:xfrm>
                <a:off x="16817516" y="2739464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2029</a:t>
                </a:r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A083D29C-2C6A-B8E9-0B58-955B4BE82D22}"/>
                  </a:ext>
                </a:extLst>
              </p:cNvPr>
              <p:cNvSpPr/>
              <p:nvPr/>
            </p:nvSpPr>
            <p:spPr>
              <a:xfrm>
                <a:off x="17512535" y="2739463"/>
                <a:ext cx="690454" cy="208781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2030</a:t>
                </a:r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CACB0-8D26-CBE2-EB3A-5786CC630D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5F204-FFAB-6A7B-5996-A5DBCF09E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04DE07-7B9C-338E-0B0F-3607F5B27436}"/>
              </a:ext>
            </a:extLst>
          </p:cNvPr>
          <p:cNvGrpSpPr/>
          <p:nvPr/>
        </p:nvGrpSpPr>
        <p:grpSpPr>
          <a:xfrm>
            <a:off x="1422400" y="2591986"/>
            <a:ext cx="9322102" cy="1383342"/>
            <a:chOff x="1422400" y="2591986"/>
            <a:chExt cx="9322102" cy="1383342"/>
          </a:xfrm>
        </p:grpSpPr>
        <p:sp>
          <p:nvSpPr>
            <p:cNvPr id="6" name="Left Brace 5">
              <a:extLst>
                <a:ext uri="{FF2B5EF4-FFF2-40B4-BE49-F238E27FC236}">
                  <a16:creationId xmlns:a16="http://schemas.microsoft.com/office/drawing/2014/main" id="{B9B26C89-79BA-A7C5-4D8F-F0BF878EF570}"/>
                </a:ext>
              </a:extLst>
            </p:cNvPr>
            <p:cNvSpPr/>
            <p:nvPr/>
          </p:nvSpPr>
          <p:spPr>
            <a:xfrm rot="16200000">
              <a:off x="5864626" y="-1850240"/>
              <a:ext cx="437649" cy="9322102"/>
            </a:xfrm>
            <a:prstGeom prst="leftBrace">
              <a:avLst>
                <a:gd name="adj1" fmla="val 68733"/>
                <a:gd name="adj2" fmla="val 50162"/>
              </a:avLst>
            </a:prstGeom>
            <a:ln>
              <a:solidFill>
                <a:srgbClr val="0361A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5BB19F-6BCF-F9AB-1378-EC9176BC2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9086" y="3104532"/>
              <a:ext cx="1544431" cy="87079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9BFD9D-AB5B-1EBC-F9F8-EA0AED104371}"/>
                </a:ext>
              </a:extLst>
            </p:cNvPr>
            <p:cNvSpPr txBox="1"/>
            <p:nvPr/>
          </p:nvSpPr>
          <p:spPr>
            <a:xfrm>
              <a:off x="6079616" y="3295954"/>
              <a:ext cx="1641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361A9"/>
                  </a:solidFill>
                </a:rPr>
                <a:t>(2010 – 2021)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775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53594 0.002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9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ontent Placeholder 2">
            <a:extLst>
              <a:ext uri="{FF2B5EF4-FFF2-40B4-BE49-F238E27FC236}">
                <a16:creationId xmlns:a16="http://schemas.microsoft.com/office/drawing/2014/main" id="{F2F4C24E-6458-D357-D103-63ED9BE92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106916"/>
            <a:ext cx="11212979" cy="4886112"/>
          </a:xfrm>
        </p:spPr>
        <p:txBody>
          <a:bodyPr/>
          <a:lstStyle/>
          <a:p>
            <a:r>
              <a:rPr lang="en-US" dirty="0"/>
              <a:t>Connection of PSB to Linac4 and acceleration to 2 GeV in PSB</a:t>
            </a:r>
          </a:p>
          <a:p>
            <a:r>
              <a:rPr lang="en-US" dirty="0"/>
              <a:t>PS &amp; SPS RF upgrades + e-cloud &amp; impedance reduction, new SPS optics, new dumps &amp; stoppers, etc.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30E66A-4C63-FE6F-5BF3-64F4B02DB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9208"/>
            <a:ext cx="10004854" cy="817708"/>
          </a:xfrm>
        </p:spPr>
        <p:txBody>
          <a:bodyPr>
            <a:normAutofit/>
          </a:bodyPr>
          <a:lstStyle/>
          <a:p>
            <a:r>
              <a:rPr lang="en-US" sz="3500" dirty="0"/>
              <a:t>The LIU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81247-6059-BEF3-0A68-DF09FFEAC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5</a:t>
            </a:fld>
            <a:endParaRPr lang="en-US" dirty="0"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DF4D4D-DCC0-C798-5248-77D866B623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704" y="2248792"/>
            <a:ext cx="4680000" cy="43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92B1D2-CE19-FC86-4976-82F4E05833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704" y="2248792"/>
            <a:ext cx="4680000" cy="4320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5561B-637F-7C5C-EFC1-BE69564261FD}"/>
              </a:ext>
            </a:extLst>
          </p:cNvPr>
          <p:cNvGrpSpPr/>
          <p:nvPr/>
        </p:nvGrpSpPr>
        <p:grpSpPr>
          <a:xfrm>
            <a:off x="7644664" y="2369909"/>
            <a:ext cx="4456103" cy="4070581"/>
            <a:chOff x="7644664" y="2369909"/>
            <a:chExt cx="4456103" cy="407058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291AAED-34B1-5ACC-C3CB-9A778B7B42EB}"/>
                </a:ext>
              </a:extLst>
            </p:cNvPr>
            <p:cNvGrpSpPr/>
            <p:nvPr/>
          </p:nvGrpSpPr>
          <p:grpSpPr>
            <a:xfrm>
              <a:off x="10357039" y="2369909"/>
              <a:ext cx="1743728" cy="2095086"/>
              <a:chOff x="8884478" y="4176965"/>
              <a:chExt cx="1743728" cy="2095086"/>
            </a:xfrm>
          </p:grpSpPr>
          <p:pic>
            <p:nvPicPr>
              <p:cNvPr id="16" name="Picture 15" descr="A picture containing indoor, sitting, kitchen, computer&#10;&#10;Description automatically generated">
                <a:extLst>
                  <a:ext uri="{FF2B5EF4-FFF2-40B4-BE49-F238E27FC236}">
                    <a16:creationId xmlns:a16="http://schemas.microsoft.com/office/drawing/2014/main" id="{32644CB6-D07D-C22C-8E1B-A01CCF41A2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8805113" y="4408194"/>
                <a:ext cx="1902457" cy="1440000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0E9B5B-B050-2644-AF81-65C2951B9C08}"/>
                  </a:ext>
                </a:extLst>
              </p:cNvPr>
              <p:cNvSpPr txBox="1"/>
              <p:nvPr/>
            </p:nvSpPr>
            <p:spPr>
              <a:xfrm>
                <a:off x="8884478" y="5995052"/>
                <a:ext cx="1743728" cy="276999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>
                    <a:solidFill>
                      <a:prstClr val="white"/>
                    </a:solidFill>
                    <a:latin typeface="Calibri" panose="020F0502020204030204"/>
                  </a:rPr>
                  <a:t>PS l</a:t>
                </a:r>
                <a:r>
                  <a:rPr kumimoji="0" lang="en-GB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ongitudinal</a:t>
                </a: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 damper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D75942D-648F-D230-A956-F48D2613D0FD}"/>
                </a:ext>
              </a:extLst>
            </p:cNvPr>
            <p:cNvGrpSpPr/>
            <p:nvPr/>
          </p:nvGrpSpPr>
          <p:grpSpPr>
            <a:xfrm>
              <a:off x="8145339" y="4514573"/>
              <a:ext cx="3184765" cy="1925917"/>
              <a:chOff x="8598406" y="4382490"/>
              <a:chExt cx="3184765" cy="1925917"/>
            </a:xfrm>
          </p:grpSpPr>
          <p:pic>
            <p:nvPicPr>
              <p:cNvPr id="21" name="Picture 3">
                <a:extLst>
                  <a:ext uri="{FF2B5EF4-FFF2-40B4-BE49-F238E27FC236}">
                    <a16:creationId xmlns:a16="http://schemas.microsoft.com/office/drawing/2014/main" id="{800325BF-BC42-F728-18F8-0B952481CD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10458" b="6569"/>
              <a:stretch/>
            </p:blipFill>
            <p:spPr bwMode="auto">
              <a:xfrm>
                <a:off x="8598406" y="4382490"/>
                <a:ext cx="2880000" cy="17922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80807D-AEF2-E2B1-F5CD-E65BD9E7ADEE}"/>
                  </a:ext>
                </a:extLst>
              </p:cNvPr>
              <p:cNvSpPr txBox="1"/>
              <p:nvPr/>
            </p:nvSpPr>
            <p:spPr>
              <a:xfrm>
                <a:off x="9660228" y="6031408"/>
                <a:ext cx="2122943" cy="276999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New SPS RF amplifier towers</a:t>
                </a:r>
              </a:p>
            </p:txBody>
          </p:sp>
        </p:grpSp>
        <p:pic>
          <p:nvPicPr>
            <p:cNvPr id="27" name="Picture 3">
              <a:extLst>
                <a:ext uri="{FF2B5EF4-FFF2-40B4-BE49-F238E27FC236}">
                  <a16:creationId xmlns:a16="http://schemas.microsoft.com/office/drawing/2014/main" id="{57721869-7EE2-8C50-B80E-B2830FD6B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3328" t="9872" r="18771" b="13596"/>
            <a:stretch/>
          </p:blipFill>
          <p:spPr bwMode="auto">
            <a:xfrm>
              <a:off x="7775142" y="2719724"/>
              <a:ext cx="2520000" cy="1418552"/>
            </a:xfrm>
            <a:prstGeom prst="rect">
              <a:avLst/>
            </a:prstGeom>
            <a:ln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0D2E5BB-61B6-8067-AD15-8807128512BF}"/>
                </a:ext>
              </a:extLst>
            </p:cNvPr>
            <p:cNvSpPr txBox="1"/>
            <p:nvPr/>
          </p:nvSpPr>
          <p:spPr>
            <a:xfrm>
              <a:off x="7644664" y="2612362"/>
              <a:ext cx="1562497" cy="276999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New SPS beam dump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A5CA735-062B-BC74-54D0-3E27E69550C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704" y="2248792"/>
            <a:ext cx="4680000" cy="4320000"/>
          </a:xfrm>
          <a:prstGeom prst="rect">
            <a:avLst/>
          </a:prstGeom>
        </p:spPr>
      </p:pic>
      <p:sp>
        <p:nvSpPr>
          <p:cNvPr id="24" name="5-Point Star 12">
            <a:extLst>
              <a:ext uri="{FF2B5EF4-FFF2-40B4-BE49-F238E27FC236}">
                <a16:creationId xmlns:a16="http://schemas.microsoft.com/office/drawing/2014/main" id="{79D9D029-8702-FC73-5736-8349CB2C909C}"/>
              </a:ext>
            </a:extLst>
          </p:cNvPr>
          <p:cNvSpPr>
            <a:spLocks noChangeAspect="1"/>
          </p:cNvSpPr>
          <p:nvPr/>
        </p:nvSpPr>
        <p:spPr>
          <a:xfrm>
            <a:off x="6016406" y="3892163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536D77-CAB6-C30E-3B8A-56FDFD7FA5E6}"/>
              </a:ext>
            </a:extLst>
          </p:cNvPr>
          <p:cNvGrpSpPr/>
          <p:nvPr/>
        </p:nvGrpSpPr>
        <p:grpSpPr>
          <a:xfrm>
            <a:off x="278593" y="2608255"/>
            <a:ext cx="2916266" cy="3427935"/>
            <a:chOff x="278593" y="2608255"/>
            <a:chExt cx="2916266" cy="3427935"/>
          </a:xfrm>
        </p:grpSpPr>
        <p:pic>
          <p:nvPicPr>
            <p:cNvPr id="12" name="Picture 11" descr="A factory next to a building&#10;&#10;Description automatically generated">
              <a:extLst>
                <a:ext uri="{FF2B5EF4-FFF2-40B4-BE49-F238E27FC236}">
                  <a16:creationId xmlns:a16="http://schemas.microsoft.com/office/drawing/2014/main" id="{89DB196A-8A5F-A1E9-DFD1-974CFAAEF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398" y="4435561"/>
              <a:ext cx="2699020" cy="1572137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14A1E56-8146-1AF4-2AB1-7382AF338390}"/>
                </a:ext>
              </a:extLst>
            </p:cNvPr>
            <p:cNvGrpSpPr/>
            <p:nvPr/>
          </p:nvGrpSpPr>
          <p:grpSpPr>
            <a:xfrm>
              <a:off x="527839" y="2608255"/>
              <a:ext cx="2667020" cy="1679715"/>
              <a:chOff x="527839" y="2463876"/>
              <a:chExt cx="2667020" cy="1679715"/>
            </a:xfrm>
          </p:grpSpPr>
          <p:pic>
            <p:nvPicPr>
              <p:cNvPr id="7" name="Picture 6" descr="A picture containing outdoor, sky, building, road&#10;&#10;Description automatically generated">
                <a:extLst>
                  <a:ext uri="{FF2B5EF4-FFF2-40B4-BE49-F238E27FC236}">
                    <a16:creationId xmlns:a16="http://schemas.microsoft.com/office/drawing/2014/main" id="{7087E812-740F-3656-6CEE-2C71C1B38C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3538" t="6021" r="7977" b="21822"/>
              <a:stretch/>
            </p:blipFill>
            <p:spPr>
              <a:xfrm>
                <a:off x="527839" y="2463876"/>
                <a:ext cx="2520000" cy="1541216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5F2D4A-E60E-E382-1702-C1A6AEB14653}"/>
                  </a:ext>
                </a:extLst>
              </p:cNvPr>
              <p:cNvSpPr txBox="1"/>
              <p:nvPr/>
            </p:nvSpPr>
            <p:spPr>
              <a:xfrm>
                <a:off x="1080047" y="3866592"/>
                <a:ext cx="2114812" cy="276999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>
                    <a:solidFill>
                      <a:prstClr val="white"/>
                    </a:solidFill>
                    <a:latin typeface="Calibri" panose="020F0502020204030204"/>
                  </a:rPr>
                  <a:t>PSB n</a:t>
                </a:r>
                <a:r>
                  <a:rPr kumimoji="0" lang="en-GB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ew</a:t>
                </a: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 power supply building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229FC7B-D439-14B9-1EAC-D65E09E30E38}"/>
                </a:ext>
              </a:extLst>
            </p:cNvPr>
            <p:cNvSpPr txBox="1"/>
            <p:nvPr/>
          </p:nvSpPr>
          <p:spPr>
            <a:xfrm>
              <a:off x="278593" y="5759191"/>
              <a:ext cx="2102350" cy="276999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>
                  <a:solidFill>
                    <a:prstClr val="white"/>
                  </a:solidFill>
                  <a:latin typeface="Calibri" panose="020F0502020204030204"/>
                </a:rPr>
                <a:t>PSB </a:t>
              </a:r>
              <a:r>
                <a:rPr lang="en-GB" sz="1200" kern="0" dirty="0" err="1">
                  <a:solidFill>
                    <a:prstClr val="white"/>
                  </a:solidFill>
                  <a:latin typeface="Calibri" panose="020F0502020204030204"/>
                </a:rPr>
                <a:t>i</a:t>
              </a:r>
              <a:r>
                <a:rPr kumimoji="0" lang="en-GB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njection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 Line from Linac4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DB12D2-84C4-3F60-6191-F23292B215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58BEF-794C-2A47-B314-36C117DDAE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473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92BCF-ECF8-1110-92A0-11B9BCD01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LIU beam commissioning in Run 3: ramp-up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90BC4-A202-EA86-FB9D-A70C5A49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12147"/>
            <a:ext cx="5082988" cy="4667421"/>
          </a:xfrm>
        </p:spPr>
        <p:txBody>
          <a:bodyPr>
            <a:normAutofit/>
          </a:bodyPr>
          <a:lstStyle/>
          <a:p>
            <a:r>
              <a:rPr lang="en-US" dirty="0"/>
              <a:t>Year-by-year intensity goals of the ramp-up at SPS extraction</a:t>
            </a:r>
          </a:p>
          <a:p>
            <a:pPr lvl="1"/>
            <a:r>
              <a:rPr lang="en-US" dirty="0"/>
              <a:t>Pre-LS2 beam parameters recovered by the end of 2021 – </a:t>
            </a:r>
            <a:r>
              <a:rPr lang="en-US" b="1" dirty="0">
                <a:solidFill>
                  <a:srgbClr val="FF0000"/>
                </a:solidFill>
              </a:rPr>
              <a:t>1.3e11 p/b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1.8e11 p/b</a:t>
            </a:r>
            <a:r>
              <a:rPr lang="en-US" dirty="0"/>
              <a:t> in MD by the end of 2022 – to be ready for LHC in 2023 (operation)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2.1e11 p/b</a:t>
            </a:r>
            <a:r>
              <a:rPr lang="en-US" dirty="0"/>
              <a:t> in MD by the end of 2023 – to be ready for LHC in 2024 (MD)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2.3e11 p/b</a:t>
            </a:r>
            <a:r>
              <a:rPr lang="en-US" dirty="0"/>
              <a:t> in MD by the end of 2024 – to be ready for HL post-LS3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EAD12-0804-E9E1-CA7B-858D9197A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42FE88-1F92-7C18-5A28-8E85C0D4AE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1D4BE-4BEF-482B-B70A-231BC45F3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CEB80-18EB-27F7-77AB-ACCC39B85E89}"/>
              </a:ext>
            </a:extLst>
          </p:cNvPr>
          <p:cNvSpPr txBox="1"/>
          <p:nvPr/>
        </p:nvSpPr>
        <p:spPr>
          <a:xfrm>
            <a:off x="4325930" y="5464967"/>
            <a:ext cx="1683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Huschauer et al., </a:t>
            </a:r>
            <a:br>
              <a:rPr lang="en-CH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H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LIU workshop 2020</a:t>
            </a:r>
            <a:endParaRPr lang="en-CH" sz="140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25B5613-D1DF-0CEB-40FF-9AAAFE59E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840" y="1074227"/>
            <a:ext cx="5394395" cy="275247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65E21263-F51D-78C0-4050-A4D33D9B7312}"/>
              </a:ext>
            </a:extLst>
          </p:cNvPr>
          <p:cNvGrpSpPr>
            <a:grpSpLocks noChangeAspect="1"/>
          </p:cNvGrpSpPr>
          <p:nvPr/>
        </p:nvGrpSpPr>
        <p:grpSpPr>
          <a:xfrm>
            <a:off x="6439478" y="3828698"/>
            <a:ext cx="5247118" cy="2782268"/>
            <a:chOff x="2812117" y="3365500"/>
            <a:chExt cx="6230117" cy="33035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3751055-36DC-6AEF-1F0B-5F6358C2C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2117" y="3365500"/>
              <a:ext cx="6230117" cy="3303500"/>
            </a:xfrm>
            <a:prstGeom prst="rect">
              <a:avLst/>
            </a:prstGeom>
          </p:spPr>
        </p:pic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62E80A5-BA3C-A383-8F7C-A7CA2E5C28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79843" y="4950726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C673190-32B4-4C2D-D204-CC3523ECF5B5}"/>
                </a:ext>
              </a:extLst>
            </p:cNvPr>
            <p:cNvCxnSpPr/>
            <p:nvPr/>
          </p:nvCxnSpPr>
          <p:spPr>
            <a:xfrm>
              <a:off x="7651843" y="4986726"/>
              <a:ext cx="390188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pic>
          <p:nvPicPr>
            <p:cNvPr id="32" name="Picture 31" descr="A red letter on a white background&#10;&#10;Description automatically generated">
              <a:extLst>
                <a:ext uri="{FF2B5EF4-FFF2-40B4-BE49-F238E27FC236}">
                  <a16:creationId xmlns:a16="http://schemas.microsoft.com/office/drawing/2014/main" id="{FCFEEB5A-1196-0D5E-AB10-EAC77CFF7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66584" y="4897081"/>
              <a:ext cx="970961" cy="172719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31B1B5D-9BA2-E123-70A2-955621CD14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4318" y="5150751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590B5B7-BED6-30F8-956E-15191FAEEC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32960" y="4947926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68E6F66-D212-DB72-9B02-D09B86DEEB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91652" y="4825081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60EE56-2DD2-216A-4021-23FF1FA7FA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0532" y="4789081"/>
              <a:ext cx="72000" cy="72000"/>
            </a:xfrm>
            <a:prstGeom prst="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DDAB34D-A0EA-DE9B-405E-AB3D6FEE902A}"/>
                </a:ext>
              </a:extLst>
            </p:cNvPr>
            <p:cNvCxnSpPr>
              <a:cxnSpLocks/>
              <a:endCxn id="33" idx="6"/>
            </p:cNvCxnSpPr>
            <p:nvPr/>
          </p:nvCxnSpPr>
          <p:spPr>
            <a:xfrm flipH="1">
              <a:off x="6626318" y="4986726"/>
              <a:ext cx="965648" cy="20002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FB1A9B2-6351-AC2C-9A34-07EE7D939A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04960" y="5009176"/>
              <a:ext cx="949358" cy="20282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CDF7104-37D6-F892-2893-6CAD64F26783}"/>
                </a:ext>
              </a:extLst>
            </p:cNvPr>
            <p:cNvCxnSpPr>
              <a:cxnSpLocks/>
              <a:stCxn id="34" idx="2"/>
              <a:endCxn id="35" idx="6"/>
            </p:cNvCxnSpPr>
            <p:nvPr/>
          </p:nvCxnSpPr>
          <p:spPr>
            <a:xfrm flipH="1" flipV="1">
              <a:off x="4563652" y="4861081"/>
              <a:ext cx="969308" cy="12284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4CC7C2E-C075-16A1-D533-981F5EE921A2}"/>
                </a:ext>
              </a:extLst>
            </p:cNvPr>
            <p:cNvCxnSpPr>
              <a:cxnSpLocks/>
              <a:stCxn id="35" idx="2"/>
              <a:endCxn id="36" idx="3"/>
            </p:cNvCxnSpPr>
            <p:nvPr/>
          </p:nvCxnSpPr>
          <p:spPr>
            <a:xfrm flipH="1" flipV="1">
              <a:off x="3812532" y="4825081"/>
              <a:ext cx="679120" cy="36000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pic>
          <p:nvPicPr>
            <p:cNvPr id="41" name="Picture 40" descr="A blue sign with black text&#10;&#10;Description automatically generated">
              <a:extLst>
                <a:ext uri="{FF2B5EF4-FFF2-40B4-BE49-F238E27FC236}">
                  <a16:creationId xmlns:a16="http://schemas.microsoft.com/office/drawing/2014/main" id="{8158B31A-A899-E919-DDA4-74E978B63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34173" y="5533740"/>
              <a:ext cx="1573200" cy="459049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878F1F0-8134-98DA-F584-E139D11B1020}"/>
                </a:ext>
              </a:extLst>
            </p:cNvPr>
            <p:cNvCxnSpPr/>
            <p:nvPr/>
          </p:nvCxnSpPr>
          <p:spPr>
            <a:xfrm>
              <a:off x="3895725" y="5648325"/>
              <a:ext cx="26670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71EB51C-11FA-15D5-AAAB-17E3C1545A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4588" y="5618929"/>
              <a:ext cx="54000" cy="540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37D867B-E541-DA66-2B33-DF88B0A0D1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994" t="1" r="1" b="12046"/>
            <a:stretch/>
          </p:blipFill>
          <p:spPr>
            <a:xfrm>
              <a:off x="3899150" y="5816849"/>
              <a:ext cx="266700" cy="85476"/>
            </a:xfrm>
            <a:prstGeom prst="rect">
              <a:avLst/>
            </a:prstGeom>
          </p:spPr>
        </p:pic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DF6538B6-4586-7728-AE02-9CA4BCDDDEA6}"/>
              </a:ext>
            </a:extLst>
          </p:cNvPr>
          <p:cNvSpPr>
            <a:spLocks noChangeAspect="1"/>
          </p:cNvSpPr>
          <p:nvPr/>
        </p:nvSpPr>
        <p:spPr>
          <a:xfrm>
            <a:off x="7795398" y="2168769"/>
            <a:ext cx="285907" cy="288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8A1A606-6435-B787-2C9D-E38A653A8899}"/>
              </a:ext>
            </a:extLst>
          </p:cNvPr>
          <p:cNvSpPr>
            <a:spLocks noChangeAspect="1"/>
          </p:cNvSpPr>
          <p:nvPr/>
        </p:nvSpPr>
        <p:spPr>
          <a:xfrm>
            <a:off x="8648707" y="1785746"/>
            <a:ext cx="285907" cy="288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2393632-C9C0-76C9-7119-0199419182E1}"/>
              </a:ext>
            </a:extLst>
          </p:cNvPr>
          <p:cNvSpPr>
            <a:spLocks noChangeAspect="1"/>
          </p:cNvSpPr>
          <p:nvPr/>
        </p:nvSpPr>
        <p:spPr>
          <a:xfrm>
            <a:off x="9508914" y="1548679"/>
            <a:ext cx="285907" cy="288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5ADECFC-D637-5D24-AEFD-3E95951831EE}"/>
              </a:ext>
            </a:extLst>
          </p:cNvPr>
          <p:cNvSpPr>
            <a:spLocks noChangeAspect="1"/>
          </p:cNvSpPr>
          <p:nvPr/>
        </p:nvSpPr>
        <p:spPr>
          <a:xfrm>
            <a:off x="10348667" y="1393391"/>
            <a:ext cx="1470800" cy="288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6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B6A1-A44A-6C28-7581-4A8571E8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Actual progress in Run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AE04F-BF45-F934-1E04-8101CD06B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7CD0C-A03F-4B69-58BB-EAF1C9D87B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855B3-A23B-BCB7-3BC4-F8D346E1F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150077A-6198-D270-87F7-8B42FBD5EE74}"/>
              </a:ext>
            </a:extLst>
          </p:cNvPr>
          <p:cNvGrpSpPr/>
          <p:nvPr/>
        </p:nvGrpSpPr>
        <p:grpSpPr>
          <a:xfrm>
            <a:off x="587090" y="1362318"/>
            <a:ext cx="5394395" cy="2835310"/>
            <a:chOff x="4995213" y="565222"/>
            <a:chExt cx="5394395" cy="2835310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F0711B6-E849-B58E-88DD-13F1C4DD4F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3" b="92680"/>
            <a:stretch/>
          </p:blipFill>
          <p:spPr>
            <a:xfrm>
              <a:off x="4995213" y="565222"/>
              <a:ext cx="5394395" cy="18652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B2E9B06-9C7A-A0A9-B8A9-E8B5D95E54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59"/>
            <a:stretch/>
          </p:blipFill>
          <p:spPr>
            <a:xfrm>
              <a:off x="4995213" y="751534"/>
              <a:ext cx="5394395" cy="2648998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BBEFA1F-3BEE-C635-A48E-514F1D129352}"/>
              </a:ext>
            </a:extLst>
          </p:cNvPr>
          <p:cNvCxnSpPr/>
          <p:nvPr/>
        </p:nvCxnSpPr>
        <p:spPr>
          <a:xfrm>
            <a:off x="1503296" y="2670720"/>
            <a:ext cx="632607" cy="0"/>
          </a:xfrm>
          <a:prstGeom prst="line">
            <a:avLst/>
          </a:prstGeom>
          <a:ln w="25400">
            <a:solidFill>
              <a:srgbClr val="0047F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7FFCCAA-85C0-B9BB-8856-13290152FC47}"/>
              </a:ext>
            </a:extLst>
          </p:cNvPr>
          <p:cNvGrpSpPr/>
          <p:nvPr/>
        </p:nvGrpSpPr>
        <p:grpSpPr>
          <a:xfrm>
            <a:off x="1521522" y="1702531"/>
            <a:ext cx="655086" cy="905436"/>
            <a:chOff x="5929645" y="905435"/>
            <a:chExt cx="655086" cy="90543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89BB9AC-B5C2-12CA-670C-B5E93AB90E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9645" y="905435"/>
              <a:ext cx="435296" cy="905436"/>
            </a:xfrm>
            <a:prstGeom prst="line">
              <a:avLst/>
            </a:prstGeom>
            <a:ln w="254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D27B2A3-B86E-1DCB-D26D-C51A2558BD1A}"/>
                </a:ext>
              </a:extLst>
            </p:cNvPr>
            <p:cNvCxnSpPr>
              <a:cxnSpLocks/>
            </p:cNvCxnSpPr>
            <p:nvPr/>
          </p:nvCxnSpPr>
          <p:spPr>
            <a:xfrm>
              <a:off x="6364941" y="905435"/>
              <a:ext cx="219790" cy="0"/>
            </a:xfrm>
            <a:prstGeom prst="line">
              <a:avLst/>
            </a:prstGeom>
            <a:ln w="254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3652FF-7B8B-6720-9D88-0DC7B261CD2A}"/>
              </a:ext>
            </a:extLst>
          </p:cNvPr>
          <p:cNvCxnSpPr>
            <a:cxnSpLocks/>
          </p:cNvCxnSpPr>
          <p:nvPr/>
        </p:nvCxnSpPr>
        <p:spPr>
          <a:xfrm flipV="1">
            <a:off x="2185805" y="1495158"/>
            <a:ext cx="796787" cy="207374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4B54417-949C-0363-89AD-F556069B41CA}"/>
              </a:ext>
            </a:extLst>
          </p:cNvPr>
          <p:cNvGrpSpPr/>
          <p:nvPr/>
        </p:nvGrpSpPr>
        <p:grpSpPr>
          <a:xfrm>
            <a:off x="3058827" y="1377428"/>
            <a:ext cx="711865" cy="180000"/>
            <a:chOff x="3058827" y="1377428"/>
            <a:chExt cx="711865" cy="180000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4088B2F-6B6F-3A78-E4B3-F4E85723003D}"/>
                </a:ext>
              </a:extLst>
            </p:cNvPr>
            <p:cNvCxnSpPr>
              <a:cxnSpLocks/>
            </p:cNvCxnSpPr>
            <p:nvPr/>
          </p:nvCxnSpPr>
          <p:spPr>
            <a:xfrm>
              <a:off x="3058827" y="1474365"/>
              <a:ext cx="576000" cy="0"/>
            </a:xfrm>
            <a:prstGeom prst="line">
              <a:avLst/>
            </a:prstGeom>
            <a:ln w="254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5-point Star 55">
              <a:extLst>
                <a:ext uri="{FF2B5EF4-FFF2-40B4-BE49-F238E27FC236}">
                  <a16:creationId xmlns:a16="http://schemas.microsoft.com/office/drawing/2014/main" id="{17013B4D-9083-C512-1AE8-A13131D601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90692" y="1377428"/>
              <a:ext cx="180000" cy="180000"/>
            </a:xfrm>
            <a:prstGeom prst="star5">
              <a:avLst/>
            </a:prstGeom>
            <a:solidFill>
              <a:srgbClr val="C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E57478D-8ED8-C25A-19CB-A9A4BE1B45E8}"/>
              </a:ext>
            </a:extLst>
          </p:cNvPr>
          <p:cNvCxnSpPr>
            <a:cxnSpLocks/>
          </p:cNvCxnSpPr>
          <p:nvPr/>
        </p:nvCxnSpPr>
        <p:spPr>
          <a:xfrm flipV="1">
            <a:off x="2185805" y="2302933"/>
            <a:ext cx="796787" cy="378944"/>
          </a:xfrm>
          <a:prstGeom prst="line">
            <a:avLst/>
          </a:prstGeom>
          <a:ln w="25400">
            <a:solidFill>
              <a:srgbClr val="0047F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03C5FE9-76D8-DE20-8476-F829D3C2D993}"/>
              </a:ext>
            </a:extLst>
          </p:cNvPr>
          <p:cNvGrpSpPr/>
          <p:nvPr/>
        </p:nvGrpSpPr>
        <p:grpSpPr>
          <a:xfrm>
            <a:off x="3044569" y="1864466"/>
            <a:ext cx="728475" cy="417115"/>
            <a:chOff x="3044569" y="1864466"/>
            <a:chExt cx="728475" cy="41711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B1C5CFC-2106-6244-1C76-9EE0E1837C58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3044569" y="1971320"/>
              <a:ext cx="558000" cy="310261"/>
            </a:xfrm>
            <a:prstGeom prst="line">
              <a:avLst/>
            </a:prstGeom>
            <a:ln w="25400">
              <a:solidFill>
                <a:srgbClr val="0047FC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5-point Star 60">
              <a:extLst>
                <a:ext uri="{FF2B5EF4-FFF2-40B4-BE49-F238E27FC236}">
                  <a16:creationId xmlns:a16="http://schemas.microsoft.com/office/drawing/2014/main" id="{5623E729-7F60-4C39-E104-12BADF6F4F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93044" y="1864466"/>
              <a:ext cx="180000" cy="180000"/>
            </a:xfrm>
            <a:prstGeom prst="star5">
              <a:avLst/>
            </a:prstGeom>
            <a:solidFill>
              <a:srgbClr val="0047F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79B5B863-DD39-CE0C-C221-C59308922D54}"/>
              </a:ext>
            </a:extLst>
          </p:cNvPr>
          <p:cNvSpPr txBox="1"/>
          <p:nvPr/>
        </p:nvSpPr>
        <p:spPr>
          <a:xfrm>
            <a:off x="3642981" y="1232116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LIU-PS achieved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F2381E8-6266-265C-DEFE-F294552DA090}"/>
              </a:ext>
            </a:extLst>
          </p:cNvPr>
          <p:cNvSpPr txBox="1"/>
          <p:nvPr/>
        </p:nvSpPr>
        <p:spPr>
          <a:xfrm>
            <a:off x="3558022" y="1666876"/>
            <a:ext cx="1226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47FC"/>
                </a:solidFill>
              </a:rPr>
              <a:t>LIU-SPS achieved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C521B5-8DB8-2FB0-0D64-C76E396C27A0}"/>
              </a:ext>
            </a:extLst>
          </p:cNvPr>
          <p:cNvGrpSpPr>
            <a:grpSpLocks noChangeAspect="1"/>
          </p:cNvGrpSpPr>
          <p:nvPr/>
        </p:nvGrpSpPr>
        <p:grpSpPr>
          <a:xfrm>
            <a:off x="6774294" y="237666"/>
            <a:ext cx="2772000" cy="2772000"/>
            <a:chOff x="7441786" y="3301084"/>
            <a:chExt cx="3253131" cy="325313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BAB0491-D68F-FE17-EEF8-196472C24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1786" y="3301084"/>
              <a:ext cx="3253131" cy="3253131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C633742-E1B6-001E-6D4F-2050025E1955}"/>
                </a:ext>
              </a:extLst>
            </p:cNvPr>
            <p:cNvSpPr txBox="1"/>
            <p:nvPr/>
          </p:nvSpPr>
          <p:spPr>
            <a:xfrm>
              <a:off x="7464741" y="3524802"/>
              <a:ext cx="3167772" cy="343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1300" b="1" i="1" dirty="0">
                  <a:solidFill>
                    <a:prstClr val="black"/>
                  </a:solidFill>
                  <a:latin typeface="Calibri"/>
                </a:rPr>
                <a:t>N</a:t>
              </a:r>
              <a:r>
                <a:rPr lang="en-GB" sz="1300" b="1" baseline="-25000" dirty="0">
                  <a:solidFill>
                    <a:prstClr val="black"/>
                  </a:solidFill>
                  <a:latin typeface="Calibri"/>
                </a:rPr>
                <a:t>b</a:t>
              </a:r>
              <a:r>
                <a:rPr lang="en-GB" sz="1300" b="1" dirty="0">
                  <a:solidFill>
                    <a:prstClr val="black"/>
                  </a:solidFill>
                  <a:latin typeface="Calibri"/>
                </a:rPr>
                <a:t> = 2.6 ∙ 10</a:t>
              </a:r>
              <a:r>
                <a:rPr lang="en-GB" sz="1300" b="1" baseline="30000" dirty="0">
                  <a:solidFill>
                    <a:prstClr val="black"/>
                  </a:solidFill>
                  <a:latin typeface="Calibri"/>
                </a:rPr>
                <a:t>11</a:t>
              </a:r>
              <a:r>
                <a:rPr lang="en-GB" sz="1300" b="1" dirty="0">
                  <a:solidFill>
                    <a:prstClr val="black"/>
                  </a:solidFill>
                  <a:latin typeface="Calibri"/>
                </a:rPr>
                <a:t> p/b  </a:t>
              </a:r>
              <a:r>
                <a:rPr lang="en-GB" sz="1300" b="1" dirty="0">
                  <a:solidFill>
                    <a:srgbClr val="C0504D"/>
                  </a:solidFill>
                  <a:latin typeface="Calibri"/>
                </a:rPr>
                <a:t>4</a:t>
              </a:r>
              <a:r>
                <a:rPr lang="en-GB" sz="1300" b="1" dirty="0">
                  <a:solidFill>
                    <a:srgbClr val="C0504D"/>
                  </a:solidFill>
                  <a:latin typeface="Symbol" pitchFamily="2" charset="2"/>
                </a:rPr>
                <a:t>s</a:t>
              </a:r>
              <a:r>
                <a:rPr lang="en-GB" sz="1300" b="1" baseline="-25000" dirty="0">
                  <a:solidFill>
                    <a:srgbClr val="C0504D"/>
                  </a:solidFill>
                  <a:latin typeface="Calibri"/>
                </a:rPr>
                <a:t>z</a:t>
              </a:r>
              <a:r>
                <a:rPr lang="en-GB" sz="1300" b="1" dirty="0">
                  <a:solidFill>
                    <a:srgbClr val="C0504D"/>
                  </a:solidFill>
                  <a:latin typeface="Calibri"/>
                </a:rPr>
                <a:t>&lt;4 ns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02D2CA6-5903-4B33-7595-C953686FDC70}"/>
              </a:ext>
            </a:extLst>
          </p:cNvPr>
          <p:cNvGrpSpPr/>
          <p:nvPr/>
        </p:nvGrpSpPr>
        <p:grpSpPr>
          <a:xfrm>
            <a:off x="5927000" y="2154446"/>
            <a:ext cx="5607489" cy="2717139"/>
            <a:chOff x="5840540" y="2975537"/>
            <a:chExt cx="5607489" cy="2717139"/>
          </a:xfrm>
        </p:grpSpPr>
        <p:pic>
          <p:nvPicPr>
            <p:cNvPr id="29" name="Content Placeholder 3">
              <a:extLst>
                <a:ext uri="{FF2B5EF4-FFF2-40B4-BE49-F238E27FC236}">
                  <a16:creationId xmlns:a16="http://schemas.microsoft.com/office/drawing/2014/main" id="{A9F2E1F2-5B4C-7071-FF5A-6BDEEEFE4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0540" y="2975537"/>
              <a:ext cx="2930376" cy="205543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2848520-167D-E654-597B-BBD1AEE42D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3279" t="11404" r="15872" b="4074"/>
            <a:stretch/>
          </p:blipFill>
          <p:spPr>
            <a:xfrm>
              <a:off x="9188218" y="3094089"/>
              <a:ext cx="2259811" cy="1934912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B73DA5C-2976-27CF-3574-6E6A2D233CE4}"/>
                </a:ext>
              </a:extLst>
            </p:cNvPr>
            <p:cNvSpPr txBox="1"/>
            <p:nvPr/>
          </p:nvSpPr>
          <p:spPr>
            <a:xfrm>
              <a:off x="6932464" y="5138678"/>
              <a:ext cx="367690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500" dirty="0"/>
                <a:t>MKP-L heating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500" dirty="0"/>
                <a:t>Pressure spikes in MKP-L and MKDH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EC8C9EE-CBAD-F8AD-C83E-95D5CCBEE399}"/>
              </a:ext>
            </a:extLst>
          </p:cNvPr>
          <p:cNvGrpSpPr/>
          <p:nvPr/>
        </p:nvGrpSpPr>
        <p:grpSpPr>
          <a:xfrm>
            <a:off x="5927000" y="3539029"/>
            <a:ext cx="5902915" cy="2377761"/>
            <a:chOff x="5813272" y="3666522"/>
            <a:chExt cx="5902915" cy="2377761"/>
          </a:xfrm>
        </p:grpSpPr>
        <p:pic>
          <p:nvPicPr>
            <p:cNvPr id="34" name="Picture 33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89A77CB9-37BC-333E-A6E2-66773FD4D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9" t="9365" r="6042" b="1991"/>
            <a:stretch/>
          </p:blipFill>
          <p:spPr>
            <a:xfrm>
              <a:off x="9092978" y="3666522"/>
              <a:ext cx="2623209" cy="2377761"/>
            </a:xfrm>
            <a:prstGeom prst="rect">
              <a:avLst/>
            </a:prstGeom>
          </p:spPr>
        </p:pic>
        <p:pic>
          <p:nvPicPr>
            <p:cNvPr id="36" name="Picture 35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94C312F0-2C15-36CB-9CFE-C86959FB3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3" t="15195" r="1803" b="3803"/>
            <a:stretch/>
          </p:blipFill>
          <p:spPr>
            <a:xfrm>
              <a:off x="5813272" y="3848335"/>
              <a:ext cx="3044104" cy="2055431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C7990CC-6C45-9B7D-AB3A-4FB84C6AB2FD}"/>
              </a:ext>
            </a:extLst>
          </p:cNvPr>
          <p:cNvSpPr txBox="1"/>
          <p:nvPr/>
        </p:nvSpPr>
        <p:spPr>
          <a:xfrm>
            <a:off x="6905949" y="5935999"/>
            <a:ext cx="38385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Thanks to new MKP-L + efficient scrubbing</a:t>
            </a:r>
          </a:p>
        </p:txBody>
      </p:sp>
    </p:spTree>
    <p:extLst>
      <p:ext uri="{BB962C8B-B14F-4D97-AF65-F5344CB8AC3E}">
        <p14:creationId xmlns:p14="http://schemas.microsoft.com/office/powerpoint/2010/main" val="261522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B6A1-A44A-6C28-7581-4A8571E8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Actual progress in Run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AE04F-BF45-F934-1E04-8101CD06B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8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7CD0C-A03F-4B69-58BB-EAF1C9D87B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855B3-A23B-BCB7-3BC4-F8D346E1F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E50C910-4E30-50F4-CFB6-75E0A7805BC4}"/>
              </a:ext>
            </a:extLst>
          </p:cNvPr>
          <p:cNvGrpSpPr>
            <a:grpSpLocks noChangeAspect="1"/>
          </p:cNvGrpSpPr>
          <p:nvPr/>
        </p:nvGrpSpPr>
        <p:grpSpPr>
          <a:xfrm>
            <a:off x="6335282" y="1362320"/>
            <a:ext cx="5364000" cy="2844244"/>
            <a:chOff x="2812117" y="3365500"/>
            <a:chExt cx="6230117" cy="33035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F35261A-80C6-1B39-4119-9E1D5970E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2117" y="3365500"/>
              <a:ext cx="6230117" cy="3303500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C8755A5-6CC0-EE81-A22E-A949CCAA31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79843" y="4950726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4202EA9-982E-9687-A852-071A3E0C7FD5}"/>
                </a:ext>
              </a:extLst>
            </p:cNvPr>
            <p:cNvCxnSpPr/>
            <p:nvPr/>
          </p:nvCxnSpPr>
          <p:spPr>
            <a:xfrm>
              <a:off x="7651843" y="4986726"/>
              <a:ext cx="390188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pic>
          <p:nvPicPr>
            <p:cNvPr id="13" name="Picture 12" descr="A red letter on a white background&#10;&#10;Description automatically generated">
              <a:extLst>
                <a:ext uri="{FF2B5EF4-FFF2-40B4-BE49-F238E27FC236}">
                  <a16:creationId xmlns:a16="http://schemas.microsoft.com/office/drawing/2014/main" id="{45999237-C590-21FC-ECE1-7DB830509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6584" y="4897081"/>
              <a:ext cx="970961" cy="172719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D8BC566-5CC8-A720-B348-CBBAF947FF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4318" y="5150751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0172CD6-256C-CFF3-59A6-93FACD4ACD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32960" y="4947926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CBED502-459C-4E8C-78BD-C8DDFB6BE9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91652" y="4825081"/>
              <a:ext cx="72000" cy="72000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BD5726-BB12-BA65-B943-5ABE9FC282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0532" y="4789081"/>
              <a:ext cx="72000" cy="72000"/>
            </a:xfrm>
            <a:prstGeom prst="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02818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1B147C2-7BC4-1FB8-49FF-B4DE91EBA249}"/>
                </a:ext>
              </a:extLst>
            </p:cNvPr>
            <p:cNvCxnSpPr>
              <a:cxnSpLocks/>
              <a:endCxn id="14" idx="6"/>
            </p:cNvCxnSpPr>
            <p:nvPr/>
          </p:nvCxnSpPr>
          <p:spPr>
            <a:xfrm flipH="1">
              <a:off x="6626318" y="4986726"/>
              <a:ext cx="965648" cy="20002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0FB88F7-09EC-59A2-465C-66E753AF04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04960" y="5009176"/>
              <a:ext cx="949358" cy="20282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79BA9A6-1DBC-84A8-22AD-1EBD4DD811E1}"/>
                </a:ext>
              </a:extLst>
            </p:cNvPr>
            <p:cNvCxnSpPr>
              <a:cxnSpLocks/>
              <a:stCxn id="15" idx="2"/>
              <a:endCxn id="16" idx="6"/>
            </p:cNvCxnSpPr>
            <p:nvPr/>
          </p:nvCxnSpPr>
          <p:spPr>
            <a:xfrm flipH="1" flipV="1">
              <a:off x="4563652" y="4861081"/>
              <a:ext cx="969308" cy="122845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310831E-1036-B9AD-EF36-FF97BC8CBD43}"/>
                </a:ext>
              </a:extLst>
            </p:cNvPr>
            <p:cNvCxnSpPr>
              <a:cxnSpLocks/>
              <a:stCxn id="16" idx="2"/>
              <a:endCxn id="17" idx="3"/>
            </p:cNvCxnSpPr>
            <p:nvPr/>
          </p:nvCxnSpPr>
          <p:spPr>
            <a:xfrm flipH="1" flipV="1">
              <a:off x="3812532" y="4825081"/>
              <a:ext cx="679120" cy="36000"/>
            </a:xfrm>
            <a:prstGeom prst="line">
              <a:avLst/>
            </a:prstGeom>
            <a:noFill/>
            <a:ln w="15875" cap="flat" cmpd="sng" algn="ctr">
              <a:solidFill>
                <a:srgbClr val="02818A"/>
              </a:solidFill>
              <a:prstDash val="dash"/>
              <a:miter lim="800000"/>
            </a:ln>
            <a:effectLst/>
          </p:spPr>
        </p:cxnSp>
        <p:pic>
          <p:nvPicPr>
            <p:cNvPr id="22" name="Picture 21" descr="A blue sign with black text&#10;&#10;Description automatically generated">
              <a:extLst>
                <a:ext uri="{FF2B5EF4-FFF2-40B4-BE49-F238E27FC236}">
                  <a16:creationId xmlns:a16="http://schemas.microsoft.com/office/drawing/2014/main" id="{5D11D0D4-E90F-AE80-32EE-8BEA45EE9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4173" y="5533740"/>
              <a:ext cx="1573200" cy="459049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4822293-AC17-FBFE-4DD0-2B57FA68FBF9}"/>
                </a:ext>
              </a:extLst>
            </p:cNvPr>
            <p:cNvCxnSpPr/>
            <p:nvPr/>
          </p:nvCxnSpPr>
          <p:spPr>
            <a:xfrm>
              <a:off x="3895725" y="5648325"/>
              <a:ext cx="26670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50EB19C-AD61-558C-C966-9FB15F0F99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4588" y="5618929"/>
              <a:ext cx="54000" cy="540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80030A3-D40C-5A92-CDC3-A05B6D8E8A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94" t="1" r="1" b="12046"/>
            <a:stretch/>
          </p:blipFill>
          <p:spPr>
            <a:xfrm>
              <a:off x="3899150" y="5816849"/>
              <a:ext cx="266700" cy="85476"/>
            </a:xfrm>
            <a:prstGeom prst="rect">
              <a:avLst/>
            </a:prstGeom>
          </p:spPr>
        </p:pic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7B7CC62-F821-BCE0-8314-3E1601E38231}"/>
              </a:ext>
            </a:extLst>
          </p:cNvPr>
          <p:cNvCxnSpPr>
            <a:cxnSpLocks/>
          </p:cNvCxnSpPr>
          <p:nvPr/>
        </p:nvCxnSpPr>
        <p:spPr>
          <a:xfrm>
            <a:off x="7215251" y="1651937"/>
            <a:ext cx="628065" cy="884584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03A1470-AD92-1BB4-423E-73290A4FD6D3}"/>
              </a:ext>
            </a:extLst>
          </p:cNvPr>
          <p:cNvCxnSpPr>
            <a:cxnSpLocks/>
          </p:cNvCxnSpPr>
          <p:nvPr/>
        </p:nvCxnSpPr>
        <p:spPr>
          <a:xfrm>
            <a:off x="7892497" y="2587677"/>
            <a:ext cx="806513" cy="277127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82774C3-B3F7-9119-7227-2A0D1AB9A6DC}"/>
              </a:ext>
            </a:extLst>
          </p:cNvPr>
          <p:cNvGrpSpPr/>
          <p:nvPr/>
        </p:nvGrpSpPr>
        <p:grpSpPr>
          <a:xfrm>
            <a:off x="8702908" y="2781374"/>
            <a:ext cx="610291" cy="180000"/>
            <a:chOff x="8702908" y="2781374"/>
            <a:chExt cx="610291" cy="1800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D9FEE60-DDF0-9993-A0C3-7275410B2F27}"/>
                </a:ext>
              </a:extLst>
            </p:cNvPr>
            <p:cNvCxnSpPr>
              <a:cxnSpLocks/>
            </p:cNvCxnSpPr>
            <p:nvPr/>
          </p:nvCxnSpPr>
          <p:spPr>
            <a:xfrm>
              <a:off x="8702908" y="2883321"/>
              <a:ext cx="507685" cy="13127"/>
            </a:xfrm>
            <a:prstGeom prst="line">
              <a:avLst/>
            </a:prstGeom>
            <a:ln w="254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5-point Star 74">
              <a:extLst>
                <a:ext uri="{FF2B5EF4-FFF2-40B4-BE49-F238E27FC236}">
                  <a16:creationId xmlns:a16="http://schemas.microsoft.com/office/drawing/2014/main" id="{ECC4A80A-B192-1633-2FD9-06286447B5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3199" y="2781374"/>
              <a:ext cx="180000" cy="180000"/>
            </a:xfrm>
            <a:prstGeom prst="star5">
              <a:avLst/>
            </a:prstGeom>
            <a:solidFill>
              <a:srgbClr val="C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813FDDF-D2A4-0616-1949-2B5A7C674F00}"/>
              </a:ext>
            </a:extLst>
          </p:cNvPr>
          <p:cNvSpPr txBox="1"/>
          <p:nvPr/>
        </p:nvSpPr>
        <p:spPr>
          <a:xfrm>
            <a:off x="8966057" y="2944094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LIU-PS achieved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E2DDC51-9822-61CF-12DB-183D65D394C5}"/>
              </a:ext>
            </a:extLst>
          </p:cNvPr>
          <p:cNvGrpSpPr/>
          <p:nvPr/>
        </p:nvGrpSpPr>
        <p:grpSpPr>
          <a:xfrm>
            <a:off x="8959288" y="2502757"/>
            <a:ext cx="1226618" cy="405286"/>
            <a:chOff x="8959288" y="2502757"/>
            <a:chExt cx="1226618" cy="405286"/>
          </a:xfrm>
        </p:grpSpPr>
        <p:sp>
          <p:nvSpPr>
            <p:cNvPr id="80" name="5-point Star 79">
              <a:extLst>
                <a:ext uri="{FF2B5EF4-FFF2-40B4-BE49-F238E27FC236}">
                  <a16:creationId xmlns:a16="http://schemas.microsoft.com/office/drawing/2014/main" id="{6501A9E3-A80B-E828-7269-656D6F1391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7351" y="2728043"/>
              <a:ext cx="180000" cy="180000"/>
            </a:xfrm>
            <a:prstGeom prst="star5">
              <a:avLst/>
            </a:prstGeom>
            <a:solidFill>
              <a:srgbClr val="0047F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DD575B5-9A93-B0C4-6AD0-45AD50FEA59E}"/>
                </a:ext>
              </a:extLst>
            </p:cNvPr>
            <p:cNvSpPr txBox="1"/>
            <p:nvPr/>
          </p:nvSpPr>
          <p:spPr>
            <a:xfrm>
              <a:off x="8959288" y="2502757"/>
              <a:ext cx="12266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0047FC"/>
                  </a:solidFill>
                </a:rPr>
                <a:t>LIU-SPS achieved</a:t>
              </a:r>
            </a:p>
          </p:txBody>
        </p:sp>
      </p:grpSp>
      <p:pic>
        <p:nvPicPr>
          <p:cNvPr id="3" name="Picture 2" descr="A graph of a graph with numbers and a diagram&#10;&#10;Description automatically generated with medium confidence">
            <a:extLst>
              <a:ext uri="{FF2B5EF4-FFF2-40B4-BE49-F238E27FC236}">
                <a16:creationId xmlns:a16="http://schemas.microsoft.com/office/drawing/2014/main" id="{04F488DA-2A8D-FB6F-6229-38FB07123D8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6851" y="1299806"/>
            <a:ext cx="3125055" cy="3288575"/>
          </a:xfrm>
          <a:prstGeom prst="rect">
            <a:avLst/>
          </a:prstGeom>
        </p:spPr>
      </p:pic>
      <p:pic>
        <p:nvPicPr>
          <p:cNvPr id="8" name="Picture 7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8A86EB06-6486-2978-FBCB-24D3C9C5AD7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291" r="6293"/>
          <a:stretch/>
        </p:blipFill>
        <p:spPr>
          <a:xfrm>
            <a:off x="1292782" y="3189865"/>
            <a:ext cx="3152728" cy="278602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1A44CED-138B-F81E-50C2-0C05D9D3CAA3}"/>
              </a:ext>
            </a:extLst>
          </p:cNvPr>
          <p:cNvSpPr txBox="1"/>
          <p:nvPr/>
        </p:nvSpPr>
        <p:spPr>
          <a:xfrm>
            <a:off x="7439662" y="2599299"/>
            <a:ext cx="6767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C00000"/>
                </a:solidFill>
              </a:rPr>
              <a:t>2 eVs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EC072D-31B3-FE37-3601-9D7EF4BA0FFA}"/>
              </a:ext>
            </a:extLst>
          </p:cNvPr>
          <p:cNvSpPr txBox="1"/>
          <p:nvPr/>
        </p:nvSpPr>
        <p:spPr>
          <a:xfrm>
            <a:off x="8250528" y="2905964"/>
            <a:ext cx="6767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C00000"/>
                </a:solidFill>
              </a:rPr>
              <a:t>3 eVs</a:t>
            </a:r>
          </a:p>
        </p:txBody>
      </p:sp>
    </p:spTree>
    <p:extLst>
      <p:ext uri="{BB962C8B-B14F-4D97-AF65-F5344CB8AC3E}">
        <p14:creationId xmlns:p14="http://schemas.microsoft.com/office/powerpoint/2010/main" val="168251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B6A1-A44A-6C28-7581-4A8571E8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AE04F-BF45-F934-1E04-8101CD06B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9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7CD0C-A03F-4B69-58BB-EAF1C9D87B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16 November 2023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855B3-A23B-BCB7-3BC4-F8D346E1F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HB2023 Flash seminar, "Beam performance with LIU", G. Rumolo</a:t>
            </a:r>
            <a:endParaRPr lang="en-US" dirty="0">
              <a:latin typeface="Arial"/>
            </a:endParaRPr>
          </a:p>
        </p:txBody>
      </p: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44D426EC-EA05-42E2-16BD-A1C91A202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09565"/>
            <a:ext cx="10617199" cy="1916879"/>
          </a:xfrm>
        </p:spPr>
        <p:txBody>
          <a:bodyPr>
            <a:normAutofit/>
          </a:bodyPr>
          <a:lstStyle/>
          <a:p>
            <a:r>
              <a:rPr lang="en-US" dirty="0"/>
              <a:t>LIU project ended on time &amp; budget</a:t>
            </a:r>
          </a:p>
          <a:p>
            <a:r>
              <a:rPr lang="en-US" dirty="0"/>
              <a:t>LIU beam commissioning is advancing well and is currently ahead of schedule both in terms of achieved beam intensity and brightness</a:t>
            </a:r>
          </a:p>
          <a:p>
            <a:r>
              <a:rPr lang="en-US" dirty="0"/>
              <a:t>Some surprises encountered on the way but no major showstoppers!</a:t>
            </a:r>
          </a:p>
          <a:p>
            <a:pPr marL="720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5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125746</TotalTime>
  <Words>891</Words>
  <Application>Microsoft Macintosh PowerPoint</Application>
  <PresentationFormat>Widescreen</PresentationFormat>
  <Paragraphs>140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Calibri</vt:lpstr>
      <vt:lpstr>Symbol</vt:lpstr>
      <vt:lpstr>Wingdings</vt:lpstr>
      <vt:lpstr>CERNCorporate4-3</vt:lpstr>
      <vt:lpstr>PowerPoint Presentation</vt:lpstr>
      <vt:lpstr>Beam performance with the  LHC Injectors Upgrade (LIU)</vt:lpstr>
      <vt:lpstr>The LHC Injectors Upgrade (LIU) goal</vt:lpstr>
      <vt:lpstr>The LHC Injectors Upgrade (LIU) goal</vt:lpstr>
      <vt:lpstr>The LIU installation</vt:lpstr>
      <vt:lpstr>LIU beam commissioning in Run 3: ramp-up plan</vt:lpstr>
      <vt:lpstr>Actual progress in Run 3</vt:lpstr>
      <vt:lpstr>Actual progress in Run 3</vt:lpstr>
      <vt:lpstr>Summary &amp; 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Rumolo</cp:lastModifiedBy>
  <cp:revision>1192</cp:revision>
  <dcterms:created xsi:type="dcterms:W3CDTF">2018-06-08T15:21:36Z</dcterms:created>
  <dcterms:modified xsi:type="dcterms:W3CDTF">2023-11-16T07:29:10Z</dcterms:modified>
</cp:coreProperties>
</file>