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301" r:id="rId6"/>
    <p:sldId id="272" r:id="rId7"/>
    <p:sldId id="293" r:id="rId8"/>
    <p:sldId id="274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974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7"/>
    <p:restoredTop sz="94681"/>
  </p:normalViewPr>
  <p:slideViewPr>
    <p:cSldViewPr snapToObjects="1" showGuides="1">
      <p:cViewPr varScale="1">
        <p:scale>
          <a:sx n="87" d="100"/>
          <a:sy n="87" d="100"/>
        </p:scale>
        <p:origin x="272" y="1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96" y="6138118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32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indico.cern.ch/event/129313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indico.cern.ch/event/1224097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348880"/>
            <a:ext cx="7200000" cy="897632"/>
          </a:xfrm>
        </p:spPr>
        <p:txBody>
          <a:bodyPr/>
          <a:lstStyle/>
          <a:p>
            <a:r>
              <a:rPr lang="en-US" dirty="0"/>
              <a:t>High Intensity Beam Dynamics Challenges for HL-LHC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3429000"/>
            <a:ext cx="7920880" cy="2675086"/>
          </a:xfrm>
        </p:spPr>
        <p:txBody>
          <a:bodyPr>
            <a:noAutofit/>
          </a:bodyPr>
          <a:lstStyle/>
          <a:p>
            <a:r>
              <a:rPr lang="en-GB" u="sng" dirty="0"/>
              <a:t>N. Mounet</a:t>
            </a:r>
            <a:r>
              <a:rPr lang="en-GB" b="1" dirty="0"/>
              <a:t>, </a:t>
            </a:r>
            <a:r>
              <a:rPr lang="en-GB" dirty="0"/>
              <a:t>R. Tomás, H. </a:t>
            </a:r>
            <a:r>
              <a:rPr lang="en-GB" dirty="0" err="1"/>
              <a:t>Bartosik</a:t>
            </a:r>
            <a:r>
              <a:rPr lang="en-GB" dirty="0"/>
              <a:t>, P. </a:t>
            </a:r>
            <a:r>
              <a:rPr lang="en-GB" dirty="0" err="1"/>
              <a:t>Baudrenghien</a:t>
            </a:r>
            <a:r>
              <a:rPr lang="en-GB" dirty="0"/>
              <a:t>, R. Bruce, X. </a:t>
            </a:r>
            <a:r>
              <a:rPr lang="en-GB" dirty="0" err="1"/>
              <a:t>Buffat</a:t>
            </a:r>
            <a:r>
              <a:rPr lang="en-GB" dirty="0"/>
              <a:t>, R. </a:t>
            </a:r>
            <a:r>
              <a:rPr lang="en-GB" dirty="0" err="1"/>
              <a:t>Calaga</a:t>
            </a:r>
            <a:r>
              <a:rPr lang="en-GB" dirty="0"/>
              <a:t>, R. De Maria, C. </a:t>
            </a:r>
            <a:r>
              <a:rPr lang="en-GB" dirty="0" err="1"/>
              <a:t>Droin</a:t>
            </a:r>
            <a:r>
              <a:rPr lang="en-GB" dirty="0"/>
              <a:t>, L. </a:t>
            </a:r>
            <a:r>
              <a:rPr lang="en-GB" dirty="0" err="1"/>
              <a:t>Giacomel</a:t>
            </a:r>
            <a:r>
              <a:rPr lang="en-GB" dirty="0"/>
              <a:t>, M. </a:t>
            </a:r>
            <a:r>
              <a:rPr lang="en-GB" dirty="0" err="1"/>
              <a:t>Giovannozzi</a:t>
            </a:r>
            <a:r>
              <a:rPr lang="en-GB" dirty="0"/>
              <a:t>, G. </a:t>
            </a:r>
            <a:r>
              <a:rPr lang="en-GB" dirty="0" err="1"/>
              <a:t>Iadarola</a:t>
            </a:r>
            <a:r>
              <a:rPr lang="en-GB" dirty="0"/>
              <a:t>, S. </a:t>
            </a:r>
            <a:r>
              <a:rPr lang="en-GB" dirty="0" err="1"/>
              <a:t>Kostoglou</a:t>
            </a:r>
            <a:r>
              <a:rPr lang="en-GB" dirty="0"/>
              <a:t>, B. </a:t>
            </a:r>
            <a:r>
              <a:rPr lang="en-GB" dirty="0" err="1"/>
              <a:t>Lindström</a:t>
            </a:r>
            <a:r>
              <a:rPr lang="en-GB" dirty="0"/>
              <a:t>, L. </a:t>
            </a:r>
            <a:r>
              <a:rPr lang="en-GB" dirty="0" err="1"/>
              <a:t>Mether</a:t>
            </a:r>
            <a:r>
              <a:rPr lang="en-GB" dirty="0"/>
              <a:t>, E. </a:t>
            </a:r>
            <a:r>
              <a:rPr lang="en-GB" dirty="0" err="1"/>
              <a:t>Métral</a:t>
            </a:r>
            <a:r>
              <a:rPr lang="en-GB" dirty="0"/>
              <a:t>, Y. </a:t>
            </a:r>
            <a:r>
              <a:rPr lang="en-GB" dirty="0" err="1"/>
              <a:t>Papaphilippou</a:t>
            </a:r>
            <a:r>
              <a:rPr lang="en-GB" dirty="0"/>
              <a:t>, K. </a:t>
            </a:r>
            <a:r>
              <a:rPr lang="en-GB" dirty="0" err="1"/>
              <a:t>Paraschou</a:t>
            </a:r>
            <a:r>
              <a:rPr lang="en-GB" dirty="0"/>
              <a:t>, S. </a:t>
            </a:r>
            <a:r>
              <a:rPr lang="en-GB" dirty="0" err="1"/>
              <a:t>Redaelli</a:t>
            </a:r>
            <a:r>
              <a:rPr lang="en-GB" dirty="0"/>
              <a:t>, G. </a:t>
            </a:r>
            <a:r>
              <a:rPr lang="en-GB" dirty="0" err="1"/>
              <a:t>Rumolo</a:t>
            </a:r>
            <a:r>
              <a:rPr lang="en-GB" dirty="0"/>
              <a:t>, B. </a:t>
            </a:r>
            <a:r>
              <a:rPr lang="en-GB" dirty="0" err="1"/>
              <a:t>Salvant</a:t>
            </a:r>
            <a:r>
              <a:rPr lang="en-GB" dirty="0"/>
              <a:t>, G. </a:t>
            </a:r>
            <a:r>
              <a:rPr lang="en-GB" dirty="0" err="1"/>
              <a:t>Sterbini</a:t>
            </a:r>
            <a:endParaRPr lang="en-GB" dirty="0"/>
          </a:p>
          <a:p>
            <a:pPr>
              <a:spcBef>
                <a:spcPts val="0"/>
              </a:spcBef>
            </a:pPr>
            <a:br>
              <a:rPr lang="en-GB" sz="1800" b="1" dirty="0"/>
            </a:br>
            <a:r>
              <a:rPr lang="en-GB" sz="1800" b="1" dirty="0"/>
              <a:t>Acknowledgements</a:t>
            </a:r>
            <a:r>
              <a:rPr lang="en-GB" sz="1800" dirty="0"/>
              <a:t>: C. </a:t>
            </a:r>
            <a:r>
              <a:rPr lang="en-GB" sz="1800" dirty="0" err="1"/>
              <a:t>Antuono</a:t>
            </a:r>
            <a:r>
              <a:rPr lang="en-GB" sz="1800" dirty="0"/>
              <a:t>, C. </a:t>
            </a:r>
            <a:r>
              <a:rPr lang="en-GB" sz="1800" dirty="0" err="1"/>
              <a:t>Accettura</a:t>
            </a:r>
            <a:r>
              <a:rPr lang="en-GB" sz="1800" dirty="0"/>
              <a:t>, D. Amorim, V. </a:t>
            </a:r>
            <a:r>
              <a:rPr lang="en-GB" sz="1800" dirty="0" err="1"/>
              <a:t>Baglin</a:t>
            </a:r>
            <a:r>
              <a:rPr lang="en-GB" sz="1800" dirty="0"/>
              <a:t>, N. </a:t>
            </a:r>
            <a:r>
              <a:rPr lang="en-GB" sz="1800" dirty="0" err="1"/>
              <a:t>Biancacci</a:t>
            </a:r>
            <a:r>
              <a:rPr lang="en-GB" sz="1800" dirty="0"/>
              <a:t>, G. </a:t>
            </a:r>
            <a:r>
              <a:rPr lang="en-GB" sz="1800" dirty="0" err="1"/>
              <a:t>Bregliozzi</a:t>
            </a:r>
            <a:r>
              <a:rPr lang="en-GB" sz="1800" dirty="0"/>
              <a:t>, F. </a:t>
            </a:r>
            <a:r>
              <a:rPr lang="en-GB" sz="1800" dirty="0" err="1"/>
              <a:t>Carra</a:t>
            </a:r>
            <a:r>
              <a:rPr lang="en-GB" sz="1800" dirty="0"/>
              <a:t>, L. </a:t>
            </a:r>
            <a:r>
              <a:rPr lang="en-GB" sz="1800" dirty="0" err="1"/>
              <a:t>Gentini</a:t>
            </a:r>
            <a:r>
              <a:rPr lang="en-GB" sz="1800" dirty="0"/>
              <a:t>, A. </a:t>
            </a:r>
            <a:r>
              <a:rPr lang="en-GB" sz="1800" dirty="0" err="1"/>
              <a:t>Kurtulus</a:t>
            </a:r>
            <a:r>
              <a:rPr lang="en-GB" sz="1800" dirty="0"/>
              <a:t>, C. </a:t>
            </a:r>
            <a:r>
              <a:rPr lang="en-GB" sz="1800" dirty="0" err="1"/>
              <a:t>Lannoy</a:t>
            </a:r>
            <a:r>
              <a:rPr lang="en-GB" sz="1800" dirty="0"/>
              <a:t>, F.‑X. </a:t>
            </a:r>
            <a:r>
              <a:rPr lang="en-GB" sz="1800" dirty="0" err="1"/>
              <a:t>Nuiry</a:t>
            </a:r>
            <a:r>
              <a:rPr lang="en-GB" sz="1800" dirty="0"/>
              <a:t>, V. Petit, M. </a:t>
            </a:r>
            <a:r>
              <a:rPr lang="en-GB" sz="1800" dirty="0" err="1"/>
              <a:t>Rognlien</a:t>
            </a:r>
            <a:r>
              <a:rPr lang="en-GB" sz="1800" dirty="0"/>
              <a:t>, L. </a:t>
            </a:r>
            <a:r>
              <a:rPr lang="en-GB" sz="1800" dirty="0" err="1"/>
              <a:t>Sito</a:t>
            </a:r>
            <a:r>
              <a:rPr lang="en-GB" sz="1800" dirty="0"/>
              <a:t>, E. Vik, W. </a:t>
            </a:r>
            <a:r>
              <a:rPr lang="en-GB" sz="1800" dirty="0" err="1"/>
              <a:t>Vollenberg</a:t>
            </a:r>
            <a:r>
              <a:rPr lang="en-GB" sz="1800" dirty="0"/>
              <a:t>, C. </a:t>
            </a:r>
            <a:r>
              <a:rPr lang="en-GB" sz="1800" dirty="0" err="1"/>
              <a:t>Zannini</a:t>
            </a:r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464126"/>
            <a:ext cx="6480000" cy="349250"/>
          </a:xfrm>
        </p:spPr>
        <p:txBody>
          <a:bodyPr/>
          <a:lstStyle/>
          <a:p>
            <a:pPr algn="ctr"/>
            <a:r>
              <a:rPr lang="en-GB" dirty="0"/>
              <a:t>HB Flash Seminar, CERN, Geneva, Switzerland – 16/11/2023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goals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1071376"/>
                <a:ext cx="8435280" cy="516524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In IP1 &amp; 5 (nominal baseline):</a:t>
                </a:r>
                <a:endParaRPr lang="en-GB" dirty="0"/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LID4096" b="0"/>
                  <a:t>levelled luminosity </a:t>
                </a:r>
                <a14:m>
                  <m:oMath xmlns:m="http://schemas.openxmlformats.org/officeDocument/2006/math">
                    <m:r>
                      <a:rPr lang="LID4096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LID4096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ID4096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LID4096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 cm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-2</a:t>
                </a:r>
                <a:r>
                  <a:rPr lang="en-GB" dirty="0">
                    <a:solidFill>
                      <a:srgbClr val="FF0000"/>
                    </a:solidFill>
                  </a:rPr>
                  <a:t> s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-1</a:t>
                </a:r>
                <a:r>
                  <a:rPr lang="en-GB" dirty="0"/>
                  <a:t>,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dirty="0"/>
                  <a:t>integrated luminosity </a:t>
                </a:r>
                <a:r>
                  <a:rPr lang="en-GB" dirty="0">
                    <a:solidFill>
                      <a:srgbClr val="FF0000"/>
                    </a:solidFill>
                  </a:rPr>
                  <a:t>250 fb</a:t>
                </a:r>
                <a:r>
                  <a:rPr lang="en-GB" baseline="30000" dirty="0">
                    <a:solidFill>
                      <a:srgbClr val="FF0000"/>
                    </a:solidFill>
                  </a:rPr>
                  <a:t>-1</a:t>
                </a:r>
                <a:r>
                  <a:rPr lang="en-GB" dirty="0">
                    <a:solidFill>
                      <a:srgbClr val="FF0000"/>
                    </a:solidFill>
                  </a:rPr>
                  <a:t> per year</a:t>
                </a:r>
                <a:r>
                  <a:rPr lang="en-GB" dirty="0"/>
                  <a:t>.</a:t>
                </a:r>
              </a:p>
              <a:p>
                <a:r>
                  <a:rPr lang="en-GB" dirty="0"/>
                  <a:t>Thanks to </a:t>
                </a:r>
                <a:r>
                  <a:rPr lang="en-GB" b="1" dirty="0"/>
                  <a:t>hardware</a:t>
                </a:r>
                <a:r>
                  <a:rPr lang="en-GB" dirty="0"/>
                  <a:t> upgrades: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b="1" dirty="0">
                    <a:solidFill>
                      <a:srgbClr val="00B050"/>
                    </a:solidFill>
                  </a:rPr>
                  <a:t>LHC injector upgrade </a:t>
                </a:r>
                <a:r>
                  <a:rPr lang="en-GB" dirty="0"/>
                  <a:t>(LIU) – final goals in reach (</a:t>
                </a:r>
                <a14:m>
                  <m:oMath xmlns:m="http://schemas.openxmlformats.org/officeDocument/2006/math">
                    <m:r>
                      <a:rPr lang="LID4096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2.</m:t>
                    </m:r>
                    <m:r>
                      <a:rPr lang="LID4096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LID4096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LID4096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ID4096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LID4096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accent6"/>
                    </a:solidFill>
                  </a:rPr>
                  <a:t>p+/b </a:t>
                </a:r>
                <a:r>
                  <a: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within</a:t>
                </a:r>
                <a:r>
                  <a:rPr lang="en-GB" dirty="0">
                    <a:solidFill>
                      <a:schemeClr val="accent6"/>
                    </a:solidFill>
                  </a:rPr>
                  <a:t> 2 </a:t>
                </a:r>
                <a:r>
                  <a:rPr lang="en-GB" dirty="0" err="1">
                    <a:solidFill>
                      <a:schemeClr val="accent6"/>
                    </a:solidFill>
                  </a:rPr>
                  <a:t>μm</a:t>
                </a:r>
                <a:r>
                  <a:rPr lang="en-GB" dirty="0">
                    <a:solidFill>
                      <a:schemeClr val="accent6"/>
                    </a:solidFill>
                  </a:rPr>
                  <a:t> </a:t>
                </a:r>
                <a:r>
                  <a: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achieved) – see flash talk today by </a:t>
                </a:r>
                <a:r>
                  <a:rPr lang="en-GB" b="1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G. </a:t>
                </a:r>
                <a:r>
                  <a:rPr lang="en-GB" b="1" i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Rumolo</a:t>
                </a:r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b="1" dirty="0">
                    <a:solidFill>
                      <a:srgbClr val="00B050"/>
                    </a:solidFill>
                  </a:rPr>
                  <a:t>Triplets</a:t>
                </a:r>
                <a:r>
                  <a:rPr lang="en-GB" dirty="0">
                    <a:solidFill>
                      <a:srgbClr val="00B050"/>
                    </a:solidFill>
                  </a:rPr>
                  <a:t> exchange </a:t>
                </a:r>
                <a:r>
                  <a:rPr lang="en-GB" dirty="0"/>
                  <a:t>and upgrade of insertion regions around IP 1 &amp; 5</a:t>
                </a:r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New</a:t>
                </a:r>
                <a:r>
                  <a:rPr lang="en-GB" dirty="0">
                    <a:solidFill>
                      <a:srgbClr val="00B050"/>
                    </a:solidFill>
                  </a:rPr>
                  <a:t> </a:t>
                </a:r>
                <a:r>
                  <a:rPr lang="en-GB" b="1" dirty="0">
                    <a:solidFill>
                      <a:srgbClr val="00B050"/>
                    </a:solidFill>
                  </a:rPr>
                  <a:t>crab cavities</a:t>
                </a:r>
                <a:endParaRPr lang="en-GB" b="1" dirty="0"/>
              </a:p>
              <a:p>
                <a:pPr lvl="1">
                  <a:spcBef>
                    <a:spcPts val="300"/>
                  </a:spcBef>
                  <a:spcAft>
                    <a:spcPts val="300"/>
                  </a:spcAft>
                </a:pPr>
                <a:r>
                  <a:rPr lang="en-GB" b="1" dirty="0">
                    <a:solidFill>
                      <a:srgbClr val="00B050"/>
                    </a:solidFill>
                  </a:rPr>
                  <a:t>Collimation system </a:t>
                </a:r>
                <a:r>
                  <a:rPr lang="en-GB" dirty="0"/>
                  <a:t>upgrade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GB" dirty="0"/>
                  <a:t>⟹ Higher </a:t>
                </a:r>
                <a:r>
                  <a:rPr lang="en-GB" dirty="0">
                    <a:solidFill>
                      <a:srgbClr val="FF0000"/>
                    </a:solidFill>
                  </a:rPr>
                  <a:t>brightness</a:t>
                </a:r>
                <a:r>
                  <a:rPr lang="en-GB" dirty="0"/>
                  <a:t>, from higher </a:t>
                </a:r>
                <a:r>
                  <a:rPr lang="LID4096"/>
                  <a:t>intensity: </a:t>
                </a:r>
                <a14:m>
                  <m:oMath xmlns:m="http://schemas.openxmlformats.org/officeDocument/2006/math">
                    <m:r>
                      <a:rPr lang="LID4096" sz="22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LID4096" sz="22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=2.3×</m:t>
                    </m:r>
                    <m:sSup>
                      <m:sSupPr>
                        <m:ctrlP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200" dirty="0">
                    <a:solidFill>
                      <a:schemeClr val="accent6"/>
                    </a:solidFill>
                  </a:rPr>
                  <a:t>p</a:t>
                </a:r>
                <a:r>
                  <a:rPr lang="en-GB" sz="2200" baseline="30000" dirty="0">
                    <a:solidFill>
                      <a:schemeClr val="accent6"/>
                    </a:solidFill>
                  </a:rPr>
                  <a:t>+</a:t>
                </a:r>
                <a:r>
                  <a:rPr lang="en-GB" sz="2200" dirty="0">
                    <a:solidFill>
                      <a:schemeClr val="accent6"/>
                    </a:solidFill>
                  </a:rPr>
                  <a:t>/b</a:t>
                </a:r>
                <a:br>
                  <a:rPr lang="en-GB" sz="2200" dirty="0">
                    <a:solidFill>
                      <a:schemeClr val="accent6"/>
                    </a:solidFill>
                  </a:rPr>
                </a:br>
                <a:r>
                  <a:rPr lang="LID4096"/>
                  <a:t>within similar normalized emittance: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LID4096" sz="22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LID4096" sz="22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=2.5</m:t>
                    </m:r>
                  </m:oMath>
                </a14:m>
                <a:r>
                  <a:rPr lang="en-GB" sz="2200" dirty="0">
                    <a:solidFill>
                      <a:schemeClr val="accent6"/>
                    </a:solidFill>
                  </a:rPr>
                  <a:t> μm</a:t>
                </a:r>
                <a:endParaRPr lang="en-GB" sz="2200" dirty="0"/>
              </a:p>
              <a:p>
                <a:pPr marL="0" indent="0">
                  <a:buNone/>
                </a:pPr>
                <a:endParaRPr lang="en-GB" sz="200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GB" dirty="0">
                    <a:solidFill>
                      <a:srgbClr val="FF0000"/>
                    </a:solidFill>
                  </a:rPr>
                  <a:t>Still, do collective effects limit the HL-LHC total intensity?</a:t>
                </a:r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1071376"/>
                <a:ext cx="8435280" cy="5165248"/>
              </a:xfrm>
              <a:blipFill>
                <a:blip r:embed="rId2"/>
                <a:stretch>
                  <a:fillRect l="-2259" t="-1966" r="-904" b="-19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1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e-cloud challenge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Degraded situation after LS2, and </a:t>
            </a:r>
            <a:r>
              <a:rPr lang="en-GB" sz="2000" b="1" dirty="0">
                <a:solidFill>
                  <a:srgbClr val="FF0000"/>
                </a:solidFill>
              </a:rPr>
              <a:t>scrubbing levelling off in all sectors – e.g. sector 78</a:t>
            </a:r>
          </a:p>
          <a:p>
            <a:endParaRPr lang="en-GB" sz="2000" b="1" dirty="0">
              <a:solidFill>
                <a:srgbClr val="FF0000"/>
              </a:solidFill>
            </a:endParaRPr>
          </a:p>
          <a:p>
            <a:endParaRPr lang="en-GB" sz="2000" b="1" dirty="0">
              <a:solidFill>
                <a:srgbClr val="FF0000"/>
              </a:solidFill>
            </a:endParaRP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b="1" dirty="0"/>
              <a:t>Mitigations</a:t>
            </a:r>
            <a:r>
              <a:rPr lang="en-GB" sz="2000" dirty="0"/>
              <a:t>: </a:t>
            </a:r>
            <a:r>
              <a:rPr lang="en-GB" sz="2000" b="1" dirty="0">
                <a:solidFill>
                  <a:srgbClr val="00B050"/>
                </a:solidFill>
              </a:rPr>
              <a:t>surface treatment </a:t>
            </a:r>
            <a:r>
              <a:rPr lang="en-GB" sz="2000" dirty="0"/>
              <a:t>and / or </a:t>
            </a:r>
            <a:r>
              <a:rPr lang="en-GB" sz="2000" b="1" dirty="0">
                <a:solidFill>
                  <a:srgbClr val="0070C0"/>
                </a:solidFill>
              </a:rPr>
              <a:t>8b+4e</a:t>
            </a:r>
            <a:r>
              <a:rPr lang="en-GB" sz="2000" dirty="0"/>
              <a:t> scheme (or </a:t>
            </a:r>
            <a:r>
              <a:rPr lang="en-GB" sz="2000" b="1" dirty="0">
                <a:solidFill>
                  <a:srgbClr val="0070C0"/>
                </a:solidFill>
              </a:rPr>
              <a:t>hybrid</a:t>
            </a:r>
            <a:r>
              <a:rPr lang="en-GB" sz="2000" dirty="0"/>
              <a:t>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0947A6-7F40-9543-A3DE-F9D81C1182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81" t="22790" r="1933" b="33053"/>
          <a:stretch/>
        </p:blipFill>
        <p:spPr>
          <a:xfrm>
            <a:off x="32021" y="1853071"/>
            <a:ext cx="8712969" cy="29663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DC7E05C-DA31-B34A-A1F9-E8957B6B095C}"/>
              </a:ext>
            </a:extLst>
          </p:cNvPr>
          <p:cNvSpPr txBox="1"/>
          <p:nvPr/>
        </p:nvSpPr>
        <p:spPr>
          <a:xfrm>
            <a:off x="740153" y="2000666"/>
            <a:ext cx="4695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L. </a:t>
            </a:r>
            <a:r>
              <a:rPr lang="en-GB" sz="1600" b="1" i="1" dirty="0" err="1"/>
              <a:t>Mether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13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 HL-LHC Collaboration Meeting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27/09/2022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7F302A-24C6-F84A-A940-E110DCEF3CA6}"/>
              </a:ext>
            </a:extLst>
          </p:cNvPr>
          <p:cNvSpPr/>
          <p:nvPr/>
        </p:nvSpPr>
        <p:spPr>
          <a:xfrm>
            <a:off x="6372200" y="1916832"/>
            <a:ext cx="936104" cy="24482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73DDAB6-C7BC-924C-8654-25F2531379C0}"/>
              </a:ext>
            </a:extLst>
          </p:cNvPr>
          <p:cNvCxnSpPr>
            <a:cxnSpLocks/>
          </p:cNvCxnSpPr>
          <p:nvPr/>
        </p:nvCxnSpPr>
        <p:spPr>
          <a:xfrm>
            <a:off x="3851191" y="1575414"/>
            <a:ext cx="2545541" cy="6570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77C9B5E-759B-AE4F-9BF9-767C905F0457}"/>
              </a:ext>
            </a:extLst>
          </p:cNvPr>
          <p:cNvSpPr txBox="1"/>
          <p:nvPr/>
        </p:nvSpPr>
        <p:spPr>
          <a:xfrm>
            <a:off x="2150944" y="6265206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Mether’s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proceedings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THBP31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HB’23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9DC8DC-EB9D-2342-B97B-13C4E717E6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795" t="20279" r="14160" b="60918"/>
          <a:stretch/>
        </p:blipFill>
        <p:spPr>
          <a:xfrm>
            <a:off x="3851191" y="5285240"/>
            <a:ext cx="4978077" cy="10240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BA84386-42E4-BF42-944E-3086F669DB9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791" t="17574" r="317" b="47271"/>
          <a:stretch/>
        </p:blipFill>
        <p:spPr>
          <a:xfrm>
            <a:off x="3014888" y="5368032"/>
            <a:ext cx="776057" cy="8052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0C2062-A88F-5F4C-B2CA-F0E76992D32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375" t="69792" r="16326" b="9636"/>
          <a:stretch/>
        </p:blipFill>
        <p:spPr>
          <a:xfrm>
            <a:off x="52883" y="5557797"/>
            <a:ext cx="2666544" cy="57327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A44D51A-0A4B-4347-94F4-1A40CCA947D9}"/>
              </a:ext>
            </a:extLst>
          </p:cNvPr>
          <p:cNvCxnSpPr>
            <a:cxnSpLocks/>
          </p:cNvCxnSpPr>
          <p:nvPr/>
        </p:nvCxnSpPr>
        <p:spPr>
          <a:xfrm flipH="1">
            <a:off x="1763689" y="5280542"/>
            <a:ext cx="955738" cy="25861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AB3CA6E-FF8B-D143-9564-1CA760E8D9AA}"/>
              </a:ext>
            </a:extLst>
          </p:cNvPr>
          <p:cNvCxnSpPr>
            <a:cxnSpLocks/>
          </p:cNvCxnSpPr>
          <p:nvPr/>
        </p:nvCxnSpPr>
        <p:spPr>
          <a:xfrm>
            <a:off x="2719427" y="5280542"/>
            <a:ext cx="331433" cy="33919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21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1DFAAC5-1AD2-D740-ABFA-DD142F494D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2"/>
          <a:stretch/>
        </p:blipFill>
        <p:spPr>
          <a:xfrm>
            <a:off x="4573413" y="4118893"/>
            <a:ext cx="4247059" cy="247845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Transverse impedance: collimators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434800" cy="5059699"/>
          </a:xfrm>
        </p:spPr>
        <p:txBody>
          <a:bodyPr>
            <a:normAutofit/>
          </a:bodyPr>
          <a:lstStyle/>
          <a:p>
            <a:r>
              <a:rPr lang="en-GB" sz="2000" b="1" dirty="0"/>
              <a:t>Transverse impedance </a:t>
            </a:r>
            <a:r>
              <a:rPr lang="en-GB" sz="2000" dirty="0"/>
              <a:t>at </a:t>
            </a:r>
            <a:r>
              <a:rPr lang="en-GB" sz="2000" dirty="0">
                <a:solidFill>
                  <a:srgbClr val="FF0000"/>
                </a:solidFill>
              </a:rPr>
              <a:t>flat top</a:t>
            </a:r>
            <a:r>
              <a:rPr lang="en-GB" sz="2000" dirty="0"/>
              <a:t> dominated by </a:t>
            </a:r>
            <a:r>
              <a:rPr lang="en-GB" sz="2000" b="1" dirty="0"/>
              <a:t>collimators</a:t>
            </a:r>
            <a:r>
              <a:rPr lang="en-GB" sz="2000" dirty="0"/>
              <a:t>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spcBef>
                <a:spcPts val="900"/>
              </a:spcBef>
              <a:buNone/>
            </a:pPr>
            <a:r>
              <a:rPr lang="en-GB" sz="2000" b="1" dirty="0">
                <a:solidFill>
                  <a:srgbClr val="FF0000"/>
                </a:solidFill>
              </a:rPr>
              <a:t>⟹ Collimator upgrade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(using higher conductivity materials in jaws)</a:t>
            </a:r>
            <a:r>
              <a:rPr lang="en-GB" sz="2000" dirty="0"/>
              <a:t>: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E3F9C4-1495-584E-86E7-C1811F7F9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961" b="48712"/>
          <a:stretch/>
        </p:blipFill>
        <p:spPr>
          <a:xfrm>
            <a:off x="4016921" y="1478154"/>
            <a:ext cx="2520000" cy="17931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B903AA-4128-BF45-B7C9-DE18D8DE63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176" r="35452"/>
          <a:stretch/>
        </p:blipFill>
        <p:spPr>
          <a:xfrm>
            <a:off x="393581" y="1340768"/>
            <a:ext cx="3691471" cy="25971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A89A1B-7027-B445-80FC-DB5AA961E6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961" t="50427" r="7271" b="5022"/>
          <a:stretch/>
        </p:blipFill>
        <p:spPr>
          <a:xfrm>
            <a:off x="6571520" y="1585867"/>
            <a:ext cx="2011617" cy="15575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9CE8B7-4C3A-294C-ABCF-C32B49363DCC}"/>
              </a:ext>
            </a:extLst>
          </p:cNvPr>
          <p:cNvSpPr txBox="1"/>
          <p:nvPr/>
        </p:nvSpPr>
        <p:spPr>
          <a:xfrm>
            <a:off x="1107387" y="286858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Collimators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2B323E-42DA-E84C-9C5B-05161CADAB4C}"/>
              </a:ext>
            </a:extLst>
          </p:cNvPr>
          <p:cNvSpPr txBox="1"/>
          <p:nvPr/>
        </p:nvSpPr>
        <p:spPr>
          <a:xfrm>
            <a:off x="3062043" y="1620282"/>
            <a:ext cx="102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screens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7BCE7D-A931-144D-8D40-B99D4AD38C63}"/>
                  </a:ext>
                </a:extLst>
              </p:cNvPr>
              <p:cNvSpPr txBox="1"/>
              <p:nvPr/>
            </p:nvSpPr>
            <p:spPr>
              <a:xfrm rot="16200000">
                <a:off x="-910457" y="2262480"/>
                <a:ext cx="2448273" cy="46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LID4096" sz="1600" b="1" i="1" smtClean="0">
                        <a:latin typeface="Cambria Math" panose="02040503050406030204" pitchFamily="18" charset="0"/>
                      </a:rPr>
                      <m:t>𝑰𝒎</m:t>
                    </m:r>
                    <m:d>
                      <m:dPr>
                        <m:ctrlPr>
                          <a:rPr lang="LID4096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LID4096" sz="16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LID4096" sz="1600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LID4096" sz="1600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LID4096" sz="1600" b="1" i="1" smtClean="0">
                                <a:latin typeface="Cambria Math" panose="02040503050406030204" pitchFamily="18" charset="0"/>
                              </a:rPr>
                              <m:t>𝒅𝒊𝒑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1600" b="1" dirty="0"/>
                  <a:t> contributions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7BCE7D-A931-144D-8D40-B99D4AD38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910457" y="2262480"/>
                <a:ext cx="2448273" cy="460832"/>
              </a:xfrm>
              <a:prstGeom prst="rect">
                <a:avLst/>
              </a:prstGeom>
              <a:blipFill>
                <a:blip r:embed="rId6"/>
                <a:stretch>
                  <a:fillRect t="-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B294C43-6453-E343-B21C-9D099542E5A3}"/>
              </a:ext>
            </a:extLst>
          </p:cNvPr>
          <p:cNvSpPr txBox="1"/>
          <p:nvPr/>
        </p:nvSpPr>
        <p:spPr>
          <a:xfrm>
            <a:off x="2435323" y="5744873"/>
            <a:ext cx="2250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Adnan </a:t>
            </a:r>
            <a:r>
              <a:rPr lang="en-GB" i="1" dirty="0" err="1"/>
              <a:t>Kurtulus</a:t>
            </a:r>
            <a:r>
              <a:rPr lang="en-GB" i="1" dirty="0"/>
              <a:t>, </a:t>
            </a:r>
            <a:r>
              <a:rPr lang="en-GB" dirty="0">
                <a:hlinkClick r:id="rId7"/>
              </a:rPr>
              <a:t>ABP-CEI meeting 15/12/2022 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EF343-6FAA-D448-8FCF-7FA4A864A2A8}"/>
              </a:ext>
            </a:extLst>
          </p:cNvPr>
          <p:cNvSpPr txBox="1"/>
          <p:nvPr/>
        </p:nvSpPr>
        <p:spPr>
          <a:xfrm>
            <a:off x="7365369" y="4921409"/>
            <a:ext cx="1501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Impact of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LS2 upgrade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27CD587-08FB-4845-8CF2-8E8A1888CE6A}"/>
              </a:ext>
            </a:extLst>
          </p:cNvPr>
          <p:cNvCxnSpPr>
            <a:cxnSpLocks/>
          </p:cNvCxnSpPr>
          <p:nvPr/>
        </p:nvCxnSpPr>
        <p:spPr>
          <a:xfrm flipH="1" flipV="1">
            <a:off x="7365369" y="4604559"/>
            <a:ext cx="230967" cy="38095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CABCAF8-CC0F-934B-B5CF-8E1440604522}"/>
              </a:ext>
            </a:extLst>
          </p:cNvPr>
          <p:cNvCxnSpPr>
            <a:cxnSpLocks/>
          </p:cNvCxnSpPr>
          <p:nvPr/>
        </p:nvCxnSpPr>
        <p:spPr>
          <a:xfrm flipH="1">
            <a:off x="6300193" y="5545394"/>
            <a:ext cx="1147742" cy="47767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B7EB729-2E2E-6C44-A6AE-3A10686AF523}"/>
              </a:ext>
            </a:extLst>
          </p:cNvPr>
          <p:cNvSpPr txBox="1"/>
          <p:nvPr/>
        </p:nvSpPr>
        <p:spPr>
          <a:xfrm>
            <a:off x="1252542" y="4701891"/>
            <a:ext cx="3457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Impedance decrease confirmed by tune shift measurements:</a:t>
            </a:r>
          </a:p>
        </p:txBody>
      </p:sp>
    </p:spTree>
    <p:extLst>
      <p:ext uri="{BB962C8B-B14F-4D97-AF65-F5344CB8AC3E}">
        <p14:creationId xmlns:p14="http://schemas.microsoft.com/office/powerpoint/2010/main" val="77046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8" grpId="0"/>
      <p:bldP spid="18" grpId="0"/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D39A71A8-0899-564E-A888-9980203E1794}"/>
              </a:ext>
            </a:extLst>
          </p:cNvPr>
          <p:cNvGrpSpPr/>
          <p:nvPr/>
        </p:nvGrpSpPr>
        <p:grpSpPr>
          <a:xfrm>
            <a:off x="251520" y="1409720"/>
            <a:ext cx="4783611" cy="3305202"/>
            <a:chOff x="251520" y="1409720"/>
            <a:chExt cx="4783611" cy="330520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10D7065-94B3-8C41-9EE2-48E01ECFE2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7689"/>
            <a:stretch/>
          </p:blipFill>
          <p:spPr>
            <a:xfrm>
              <a:off x="322623" y="1409720"/>
              <a:ext cx="4712508" cy="43510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775CFD1-59E1-D044-B394-8D7AA8D1D0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6255"/>
            <a:stretch/>
          </p:blipFill>
          <p:spPr>
            <a:xfrm>
              <a:off x="251520" y="1755058"/>
              <a:ext cx="4712508" cy="2959864"/>
            </a:xfrm>
            <a:prstGeom prst="rect">
              <a:avLst/>
            </a:prstGeom>
          </p:spPr>
        </p:pic>
      </p:grp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Strong impact of </a:t>
            </a:r>
            <a:r>
              <a:rPr lang="en-GB" sz="2000" dirty="0">
                <a:solidFill>
                  <a:srgbClr val="FF0000"/>
                </a:solidFill>
              </a:rPr>
              <a:t>fundamental mode</a:t>
            </a:r>
            <a:r>
              <a:rPr lang="en-GB" sz="2000" dirty="0"/>
              <a:t> of crab cavities on stability: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stability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High-Int. Challenges HL-LHC - HB'23 - 10/10/2023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24BCAB-E5F4-C045-ABD6-A44BAB22B1DE}"/>
              </a:ext>
            </a:extLst>
          </p:cNvPr>
          <p:cNvSpPr/>
          <p:nvPr/>
        </p:nvSpPr>
        <p:spPr>
          <a:xfrm>
            <a:off x="4929023" y="2075433"/>
            <a:ext cx="325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flash talk of 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 </a:t>
            </a:r>
            <a:r>
              <a:rPr lang="en-GB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today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THBP40)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AB15103-4D54-AB4C-A8E0-D57720D752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137"/>
          <a:stretch/>
        </p:blipFill>
        <p:spPr>
          <a:xfrm>
            <a:off x="4902157" y="3458498"/>
            <a:ext cx="3976176" cy="311196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2603EC-3894-EE48-81B0-41C1F3DECB39}"/>
              </a:ext>
            </a:extLst>
          </p:cNvPr>
          <p:cNvCxnSpPr>
            <a:cxnSpLocks/>
          </p:cNvCxnSpPr>
          <p:nvPr/>
        </p:nvCxnSpPr>
        <p:spPr>
          <a:xfrm>
            <a:off x="2492477" y="1941112"/>
            <a:ext cx="2" cy="106188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C6FB09F-EB76-714B-8450-7F06856007AF}"/>
              </a:ext>
            </a:extLst>
          </p:cNvPr>
          <p:cNvCxnSpPr>
            <a:cxnSpLocks/>
          </p:cNvCxnSpPr>
          <p:nvPr/>
        </p:nvCxnSpPr>
        <p:spPr>
          <a:xfrm flipH="1">
            <a:off x="2628648" y="1937022"/>
            <a:ext cx="1" cy="834327"/>
          </a:xfrm>
          <a:prstGeom prst="straightConnector1">
            <a:avLst/>
          </a:prstGeom>
          <a:ln w="38100">
            <a:solidFill>
              <a:srgbClr val="0432FF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09E8F79-D1FF-404E-8123-29CD5038E0B9}"/>
              </a:ext>
            </a:extLst>
          </p:cNvPr>
          <p:cNvSpPr txBox="1"/>
          <p:nvPr/>
        </p:nvSpPr>
        <p:spPr>
          <a:xfrm>
            <a:off x="899150" y="1929226"/>
            <a:ext cx="1601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rgbClr val="FF0000"/>
                </a:solidFill>
              </a:rPr>
              <a:t>Impact of fund. mode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041242-BE95-6045-BA0F-E8BEBAE68ACF}"/>
              </a:ext>
            </a:extLst>
          </p:cNvPr>
          <p:cNvSpPr txBox="1"/>
          <p:nvPr/>
        </p:nvSpPr>
        <p:spPr>
          <a:xfrm>
            <a:off x="2677111" y="2031019"/>
            <a:ext cx="141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Comb filter mitigation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7D2918-92A7-844A-8DE6-D208967DC31E}"/>
              </a:ext>
            </a:extLst>
          </p:cNvPr>
          <p:cNvSpPr txBox="1"/>
          <p:nvPr/>
        </p:nvSpPr>
        <p:spPr>
          <a:xfrm>
            <a:off x="251520" y="4581128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BUT good news for stability: </a:t>
            </a:r>
            <a:r>
              <a:rPr lang="en-GB" b="1" dirty="0">
                <a:solidFill>
                  <a:srgbClr val="FF0000"/>
                </a:solidFill>
              </a:rPr>
              <a:t>transverse tails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LIU beams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more </a:t>
            </a:r>
            <a:r>
              <a:rPr lang="en-GB" dirty="0">
                <a:solidFill>
                  <a:srgbClr val="0432FF"/>
                </a:solidFill>
              </a:rPr>
              <a:t>Landau damping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dirty="0">
                <a:solidFill>
                  <a:srgbClr val="FF0000"/>
                </a:solidFill>
              </a:rPr>
              <a:t>tight collimators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 back on table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(but higher octupoles needed ⟶ impact on </a:t>
            </a:r>
            <a:r>
              <a:rPr lang="en-GB" dirty="0">
                <a:solidFill>
                  <a:srgbClr val="FF0000"/>
                </a:solidFill>
              </a:rPr>
              <a:t>dynamic aperture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THBP21 &amp; THBP20, HB’23)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4D12349-560A-514F-9C61-904E7F816689}"/>
              </a:ext>
            </a:extLst>
          </p:cNvPr>
          <p:cNvCxnSpPr/>
          <p:nvPr/>
        </p:nvCxnSpPr>
        <p:spPr>
          <a:xfrm flipV="1">
            <a:off x="7272729" y="4276614"/>
            <a:ext cx="0" cy="3498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1D714DF-6250-4E4D-AAB3-E8C37A15EAC3}"/>
              </a:ext>
            </a:extLst>
          </p:cNvPr>
          <p:cNvCxnSpPr>
            <a:cxnSpLocks/>
          </p:cNvCxnSpPr>
          <p:nvPr/>
        </p:nvCxnSpPr>
        <p:spPr>
          <a:xfrm flipV="1">
            <a:off x="4499992" y="4509120"/>
            <a:ext cx="2664296" cy="100811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53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32155</TotalTime>
  <Words>532</Words>
  <Application>Microsoft Macintosh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 Math</vt:lpstr>
      <vt:lpstr>Wingdings</vt:lpstr>
      <vt:lpstr>Thème Office</vt:lpstr>
      <vt:lpstr>High Intensity Beam Dynamics Challenges for HL-LHC</vt:lpstr>
      <vt:lpstr>HL-LHC goals</vt:lpstr>
      <vt:lpstr>The e-cloud challenge</vt:lpstr>
      <vt:lpstr>Transverse impedance: collimators</vt:lpstr>
      <vt:lpstr>Overall stability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Mounet</cp:lastModifiedBy>
  <cp:revision>412</cp:revision>
  <cp:lastPrinted>2023-11-14T17:29:57Z</cp:lastPrinted>
  <dcterms:created xsi:type="dcterms:W3CDTF">2016-02-12T10:02:27Z</dcterms:created>
  <dcterms:modified xsi:type="dcterms:W3CDTF">2023-11-16T06:40:37Z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