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sldIdLst>
    <p:sldId id="325" r:id="rId2"/>
    <p:sldId id="346" r:id="rId3"/>
    <p:sldId id="345" r:id="rId4"/>
    <p:sldId id="349" r:id="rId5"/>
    <p:sldId id="348" r:id="rId6"/>
    <p:sldId id="34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8"/>
    <p:restoredTop sz="96327"/>
  </p:normalViewPr>
  <p:slideViewPr>
    <p:cSldViewPr snapToGrid="0" showGuides="1">
      <p:cViewPr varScale="1">
        <p:scale>
          <a:sx n="121" d="100"/>
          <a:sy n="121" d="100"/>
        </p:scale>
        <p:origin x="3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E9889-D729-D54D-A821-B97BF2E82A30}" type="datetimeFigureOut">
              <a:rPr lang="en-CH" smtClean="0"/>
              <a:t>15.11.23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39652-A229-3D43-8589-A2A0F88A925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4549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CFEF-C463-9B44-B3F6-9B20D2870580}" type="datetime1">
              <a:rPr lang="de-CH" smtClean="0"/>
              <a:t>15.11.23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060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F4B7E-8298-684C-8027-5A72E43824F8}" type="datetime1">
              <a:rPr lang="de-CH" smtClean="0"/>
              <a:t>15.11.23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49385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4A6E4-4485-CE42-9711-F40E8EACDD17}" type="datetime1">
              <a:rPr lang="de-CH" smtClean="0"/>
              <a:t>15.11.23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1462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E4939-1162-AE4E-A922-A260B857E02C}" type="datetime1">
              <a:rPr lang="de-CH" smtClean="0"/>
              <a:t>15.11.23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6115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E213F-E892-FE4B-95DA-378B09E82D02}" type="datetime1">
              <a:rPr lang="de-CH" smtClean="0"/>
              <a:t>15.11.23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8864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2F1D-5091-EF42-BE5E-683304965A1C}" type="datetime1">
              <a:rPr lang="de-CH" smtClean="0"/>
              <a:t>15.11.23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986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9B41B-30F4-E44D-99E1-3EBE9F19C0DC}" type="datetime1">
              <a:rPr lang="de-CH" smtClean="0"/>
              <a:t>15.11.23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92803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1CF56-F132-2943-8556-696F8A79DBA7}" type="datetime1">
              <a:rPr lang="de-CH" smtClean="0"/>
              <a:t>15.11.23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207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4E57-22EF-C647-9FB6-A404AFB53D2A}" type="datetime1">
              <a:rPr lang="de-CH" smtClean="0"/>
              <a:t>15.11.23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8179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A1D33-9D95-2A49-B837-81C9BB601F7D}" type="datetime1">
              <a:rPr lang="de-CH" smtClean="0"/>
              <a:t>15.11.23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734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A29E3-AF06-7149-B294-EB704A64EA29}" type="datetime1">
              <a:rPr lang="de-CH" smtClean="0"/>
              <a:t>15.11.23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093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8A037-469D-D94D-850A-CD8C54FD9E9E}" type="datetime1">
              <a:rPr lang="de-CH" smtClean="0"/>
              <a:t>15.11.23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27D3-E80B-C240-B2DD-85C9085E536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540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hb2023.vrws.de/papers/thbp16.pd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hb2023.vrws.de/papers/thbp15.pdf" TargetMode="External"/><Relationship Id="rId4" Type="http://schemas.openxmlformats.org/officeDocument/2006/relationships/hyperlink" Target="https://hb2023.vrws.de/papers/thbp20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A004E3-E78D-6402-F25D-5083D127F198}"/>
              </a:ext>
            </a:extLst>
          </p:cNvPr>
          <p:cNvSpPr txBox="1"/>
          <p:nvPr/>
        </p:nvSpPr>
        <p:spPr>
          <a:xfrm>
            <a:off x="0" y="1396021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0" u="none" strike="noStrike" dirty="0">
                <a:solidFill>
                  <a:srgbClr val="0432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Emittance </a:t>
            </a:r>
            <a:r>
              <a:rPr lang="en-GB" sz="28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 from electron clouds forming in </a:t>
            </a:r>
          </a:p>
          <a:p>
            <a:pPr algn="ctr"/>
            <a:r>
              <a:rPr lang="en-GB" sz="28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LHC arc quadrupoles</a:t>
            </a:r>
            <a:endParaRPr lang="el-GR" sz="28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https://hb2023.vrws.de/papers/thbp16.pdf</a:t>
            </a:r>
            <a:endParaRPr lang="en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B81749-D361-07CB-F258-69E0FA65539A}"/>
              </a:ext>
            </a:extLst>
          </p:cNvPr>
          <p:cNvSpPr txBox="1"/>
          <p:nvPr/>
        </p:nvSpPr>
        <p:spPr>
          <a:xfrm>
            <a:off x="0" y="2608554"/>
            <a:ext cx="9144000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l-G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K. Paraschou, H.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Bartosik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L.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Deniau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Iadarola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E. H. Maclean, </a:t>
            </a:r>
          </a:p>
          <a:p>
            <a:pPr algn="ctr"/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Mether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Y.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Papaphilippou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Rumolo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Tomás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CERN, Geneva, Switzerland,</a:t>
            </a:r>
          </a:p>
          <a:p>
            <a:pPr algn="ctr"/>
            <a:b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Pieloni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en-GB" sz="1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Potdevin</a:t>
            </a:r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en-GB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EPFL, Lausanne, Switzerland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CH" sz="2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CH" sz="20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F630C6-538C-35FE-4EBD-73FD2052EE75}"/>
              </a:ext>
            </a:extLst>
          </p:cNvPr>
          <p:cNvSpPr txBox="1"/>
          <p:nvPr/>
        </p:nvSpPr>
        <p:spPr>
          <a:xfrm>
            <a:off x="0" y="5306853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HB2023 Flash Seminar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CERN, Geneva, Switzerland</a:t>
            </a:r>
          </a:p>
          <a:p>
            <a:pPr algn="ctr"/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CH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November 2023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D5A46-2096-EF54-E764-73578C6D2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E285-4FAF-DE42-9FEC-6713B574A5E6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5235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CFE734-A49C-90CB-4E3D-7D903FF8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2</a:t>
            </a:fld>
            <a:endParaRPr lang="en-CH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C0EDACF-B09B-3CD2-0AC2-BF7D6B524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429" y="1115269"/>
            <a:ext cx="4936578" cy="181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D153B49-3742-A236-FC4C-12ED7C6DE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872" y="3121572"/>
            <a:ext cx="4768777" cy="268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C55983-201F-EBDC-997E-2F22515CF9EA}"/>
              </a:ext>
            </a:extLst>
          </p:cNvPr>
          <p:cNvSpPr txBox="1"/>
          <p:nvPr/>
        </p:nvSpPr>
        <p:spPr>
          <a:xfrm>
            <a:off x="719138" y="271203"/>
            <a:ext cx="5954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electron cloud in the arc quadrupole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F5FB84-4436-0FD6-CC51-C351B1E47D29}"/>
              </a:ext>
            </a:extLst>
          </p:cNvPr>
          <p:cNvSpPr txBox="1"/>
          <p:nvPr/>
        </p:nvSpPr>
        <p:spPr>
          <a:xfrm>
            <a:off x="441435" y="1556692"/>
            <a:ext cx="31741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cloud in quadrupoles exhibit </a:t>
            </a:r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densities at the beam location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Protons oscillate in a complex clouds of electrons.</a:t>
            </a:r>
          </a:p>
          <a:p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Time-dependent non-linear forces → Emittance growth and reduced beam lifetime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top of that, strong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non-linearities: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linear chromaticity </a:t>
            </a:r>
            <a:b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(Q’ = 25).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octupolar magnetic fields (40 A).</a:t>
            </a:r>
          </a:p>
        </p:txBody>
      </p:sp>
    </p:spTree>
    <p:extLst>
      <p:ext uri="{BB962C8B-B14F-4D97-AF65-F5344CB8AC3E}">
        <p14:creationId xmlns:p14="http://schemas.microsoft.com/office/powerpoint/2010/main" val="360734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163A7E-E762-9675-E52B-C5EB2E5D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3</a:t>
            </a:fld>
            <a:endParaRPr lang="en-CH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C32D5B6-CB2E-94CF-B161-35CCC388B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0743"/>
            <a:ext cx="5055476" cy="379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734E98-BB34-CEEF-AD68-B424A90B4276}"/>
              </a:ext>
            </a:extLst>
          </p:cNvPr>
          <p:cNvSpPr txBox="1"/>
          <p:nvPr/>
        </p:nvSpPr>
        <p:spPr>
          <a:xfrm>
            <a:off x="0" y="6512113"/>
            <a:ext cx="7336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*Figure plotted differently than in paper for compatibility with projector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109DFA-32F5-54F8-ACAE-25D77774DC63}"/>
              </a:ext>
            </a:extLst>
          </p:cNvPr>
          <p:cNvSpPr txBox="1"/>
          <p:nvPr/>
        </p:nvSpPr>
        <p:spPr>
          <a:xfrm>
            <a:off x="719138" y="271203"/>
            <a:ext cx="5954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 Map Analysis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DE103F-F296-2E0B-DD2D-32E4584AF010}"/>
              </a:ext>
            </a:extLst>
          </p:cNvPr>
          <p:cNvSpPr txBox="1"/>
          <p:nvPr/>
        </p:nvSpPr>
        <p:spPr>
          <a:xfrm>
            <a:off x="525517" y="5065986"/>
            <a:ext cx="773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m Q</a:t>
            </a:r>
            <a:r>
              <a:rPr lang="el-G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synchro-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betatron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resonances are strongly excited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Attempted to make small changes in (injection) optics to correct the resonances. 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3A8494-E975-F852-5B9C-EB175359A6F5}"/>
              </a:ext>
            </a:extLst>
          </p:cNvPr>
          <p:cNvSpPr txBox="1"/>
          <p:nvPr/>
        </p:nvSpPr>
        <p:spPr>
          <a:xfrm rot="19127838">
            <a:off x="2162505" y="384300"/>
            <a:ext cx="4587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m Q</a:t>
            </a:r>
            <a:r>
              <a:rPr lang="el-G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78089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28E5F8-8185-6D84-4685-E79C19588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0724" y="6229294"/>
            <a:ext cx="2057400" cy="365125"/>
          </a:xfrm>
        </p:spPr>
        <p:txBody>
          <a:bodyPr/>
          <a:lstStyle/>
          <a:p>
            <a:fld id="{558327D3-E80B-C240-B2DD-85C9085E5369}" type="slidenum">
              <a:rPr lang="en-CH" smtClean="0"/>
              <a:t>4</a:t>
            </a:fld>
            <a:endParaRPr lang="en-CH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1054E40-C95C-BB46-7CEA-9FCA1FEC9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3" y="1127250"/>
            <a:ext cx="4282694" cy="446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33FBCF1D-4304-D09F-85AD-4827222C5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533" y="1299317"/>
            <a:ext cx="4464875" cy="169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E403E3-DAF2-F04D-F869-C4DD34FF5E5D}"/>
              </a:ext>
            </a:extLst>
          </p:cNvPr>
          <p:cNvSpPr txBox="1"/>
          <p:nvPr/>
        </p:nvSpPr>
        <p:spPr>
          <a:xfrm>
            <a:off x="719138" y="271203"/>
            <a:ext cx="5954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Injection Optics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8E1675-7133-FA40-E80B-2DD9839A7017}"/>
              </a:ext>
            </a:extLst>
          </p:cNvPr>
          <p:cNvSpPr txBox="1"/>
          <p:nvPr/>
        </p:nvSpPr>
        <p:spPr>
          <a:xfrm>
            <a:off x="5349768" y="2905216"/>
            <a:ext cx="3468413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spcBef>
                <a:spcPts val="0"/>
              </a:spcBef>
              <a:spcAft>
                <a:spcPts val="120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2Qx - 2Qx           4Qx              4Qy</a:t>
            </a:r>
            <a:endParaRPr lang="en-GB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GB" dirty="0"/>
            </a:br>
            <a:br>
              <a:rPr lang="en-GB" dirty="0"/>
            </a:b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0ECD67-E5F9-AF1A-B827-2E16BD751533}"/>
              </a:ext>
            </a:extLst>
          </p:cNvPr>
          <p:cNvSpPr txBox="1"/>
          <p:nvPr/>
        </p:nvSpPr>
        <p:spPr>
          <a:xfrm>
            <a:off x="4346030" y="3325367"/>
            <a:ext cx="469286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main octupolar resonances by large factors, with beta-beating generally below 5% and phase shifts below 50°.</a:t>
            </a:r>
          </a:p>
          <a:p>
            <a:endParaRPr lang="en-GB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 impact on lifetime (Dynamic aperture) even without electron cloud effects.</a:t>
            </a:r>
          </a:p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details in next talk: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3717BB-3FB3-8B81-447D-899A5813BC1F}"/>
              </a:ext>
            </a:extLst>
          </p:cNvPr>
          <p:cNvSpPr txBox="1"/>
          <p:nvPr/>
        </p:nvSpPr>
        <p:spPr>
          <a:xfrm>
            <a:off x="3988671" y="239230"/>
            <a:ext cx="52919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R. Tomas et al,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“Optics for Landau damping with minimized octupolar resonances in the LHC”</a:t>
            </a:r>
            <a:r>
              <a:rPr lang="en-GB" sz="18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HB2023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  <a:hlinkClick r:id="rId4"/>
              </a:rPr>
              <a:t>https://hb2023.vrws.de/papers/thbp20.pdf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48EAF5-D963-2051-43D3-94F31FC2E1DA}"/>
              </a:ext>
            </a:extLst>
          </p:cNvPr>
          <p:cNvSpPr/>
          <p:nvPr/>
        </p:nvSpPr>
        <p:spPr>
          <a:xfrm>
            <a:off x="4002418" y="239230"/>
            <a:ext cx="5025964" cy="92333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610DA0-C85C-8B63-602A-28C7E457E284}"/>
              </a:ext>
            </a:extLst>
          </p:cNvPr>
          <p:cNvSpPr txBox="1"/>
          <p:nvPr/>
        </p:nvSpPr>
        <p:spPr>
          <a:xfrm>
            <a:off x="504877" y="5934463"/>
            <a:ext cx="75926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Deniau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al,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sz="1800" b="1" dirty="0">
                <a:effectLst/>
                <a:latin typeface="TeXGyreTermes"/>
              </a:rPr>
              <a:t>Optimizing resonance driving terms using MAD-NG </a:t>
            </a:r>
            <a:r>
              <a:rPr lang="en-GB" sz="1800" b="1" dirty="0" err="1">
                <a:effectLst/>
                <a:latin typeface="TeXGyreTermes"/>
              </a:rPr>
              <a:t>parameteric</a:t>
            </a:r>
            <a:r>
              <a:rPr lang="en-GB" sz="1800" b="1" dirty="0">
                <a:effectLst/>
                <a:latin typeface="TeXGyreTermes"/>
              </a:rPr>
              <a:t> maps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GB" sz="180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HB2023 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  <a:hlinkClick r:id="rId5"/>
              </a:rPr>
              <a:t>https://hb2023.vrws.de/papers/thbp15.pdf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C0F1EE-29FD-6F76-8F2B-473038A442C7}"/>
              </a:ext>
            </a:extLst>
          </p:cNvPr>
          <p:cNvSpPr/>
          <p:nvPr/>
        </p:nvSpPr>
        <p:spPr>
          <a:xfrm>
            <a:off x="430926" y="5974333"/>
            <a:ext cx="7793421" cy="57983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82810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163A7E-E762-9675-E52B-C5EB2E5D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5</a:t>
            </a:fld>
            <a:endParaRPr lang="en-CH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C32D5B6-CB2E-94CF-B161-35CCC388B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0743"/>
            <a:ext cx="5055476" cy="379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734E98-BB34-CEEF-AD68-B424A90B4276}"/>
              </a:ext>
            </a:extLst>
          </p:cNvPr>
          <p:cNvSpPr txBox="1"/>
          <p:nvPr/>
        </p:nvSpPr>
        <p:spPr>
          <a:xfrm>
            <a:off x="0" y="6512113"/>
            <a:ext cx="7336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*Figures plotted differently than in paper for compatibility with projector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109DFA-32F5-54F8-ACAE-25D77774DC63}"/>
              </a:ext>
            </a:extLst>
          </p:cNvPr>
          <p:cNvSpPr txBox="1"/>
          <p:nvPr/>
        </p:nvSpPr>
        <p:spPr>
          <a:xfrm>
            <a:off x="719138" y="271203"/>
            <a:ext cx="5954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Frequency Map Analysis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DE103F-F296-2E0B-DD2D-32E4584AF010}"/>
              </a:ext>
            </a:extLst>
          </p:cNvPr>
          <p:cNvSpPr txBox="1"/>
          <p:nvPr/>
        </p:nvSpPr>
        <p:spPr>
          <a:xfrm>
            <a:off x="525517" y="5065986"/>
            <a:ext cx="773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optics: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m Q</a:t>
            </a:r>
            <a:r>
              <a:rPr lang="el-G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resonances are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strongly excited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optics: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m Q</a:t>
            </a:r>
            <a:r>
              <a:rPr lang="el-G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resonances are </a:t>
            </a:r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excited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order synchro-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betatron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resonances remain.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041D445-C892-4B41-9417-56D6D11D47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63"/>
          <a:stretch/>
        </p:blipFill>
        <p:spPr bwMode="auto">
          <a:xfrm>
            <a:off x="4572000" y="1070742"/>
            <a:ext cx="4572000" cy="379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62B049-00CB-3FE1-6090-A5BA969A7EBA}"/>
              </a:ext>
            </a:extLst>
          </p:cNvPr>
          <p:cNvSpPr txBox="1"/>
          <p:nvPr/>
        </p:nvSpPr>
        <p:spPr>
          <a:xfrm rot="19127838">
            <a:off x="2162505" y="384300"/>
            <a:ext cx="4587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 Q</a:t>
            </a:r>
            <a:r>
              <a:rPr lang="en-CH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m Q</a:t>
            </a:r>
            <a:r>
              <a:rPr lang="el-GR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76345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5BE935-94D4-36C6-BB2A-6A8CCC167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327D3-E80B-C240-B2DD-85C9085E5369}" type="slidenum">
              <a:rPr lang="en-CH" smtClean="0"/>
              <a:t>6</a:t>
            </a:fld>
            <a:endParaRPr lang="en-CH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9EDAD39-6F49-41C5-D8B5-BDB705049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5348"/>
            <a:ext cx="4939861" cy="24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B410793-A7C7-CE23-E81C-9B27F7D60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08199"/>
            <a:ext cx="4939861" cy="24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AA04AC9-6B97-8D84-B813-95043CE71419}"/>
              </a:ext>
            </a:extLst>
          </p:cNvPr>
          <p:cNvSpPr txBox="1"/>
          <p:nvPr/>
        </p:nvSpPr>
        <p:spPr>
          <a:xfrm>
            <a:off x="719138" y="271203"/>
            <a:ext cx="5954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</a:t>
            </a:r>
            <a:endParaRPr lang="en-CH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B2CA76-4147-FA59-8820-A880A8EE93AB}"/>
              </a:ext>
            </a:extLst>
          </p:cNvPr>
          <p:cNvSpPr txBox="1"/>
          <p:nvPr/>
        </p:nvSpPr>
        <p:spPr>
          <a:xfrm>
            <a:off x="4939861" y="979870"/>
            <a:ext cx="40149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e-cloud there is no emittance growth.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growth from e-cloud improves when going from 2022 to 2023 optics.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sign that </a:t>
            </a:r>
            <a:r>
              <a:rPr lang="en-CH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incoherent electron cloud effects can be mitigated with an optimization of optics</a:t>
            </a: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measurements are pending.</a:t>
            </a:r>
          </a:p>
          <a:p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cloud (Secondary Emission Yield) will change in </a:t>
            </a:r>
          </a:p>
          <a:p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HL-LHC era: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Intentional SEY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Unintentional SEY degradation.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8F1BFE-0C9C-70BF-F710-67AE179E4C6B}"/>
              </a:ext>
            </a:extLst>
          </p:cNvPr>
          <p:cNvSpPr txBox="1"/>
          <p:nvPr/>
        </p:nvSpPr>
        <p:spPr>
          <a:xfrm>
            <a:off x="2459420" y="6138041"/>
            <a:ext cx="4235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Konstantinos Paraschou</a:t>
            </a:r>
            <a:endParaRPr lang="en-CH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81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36685</TotalTime>
  <Words>468</Words>
  <Application>Microsoft Macintosh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-webkit-standard</vt:lpstr>
      <vt:lpstr>Arial</vt:lpstr>
      <vt:lpstr>Calibri</vt:lpstr>
      <vt:lpstr>Calibri Light</vt:lpstr>
      <vt:lpstr>TeXGyreTermes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Konstantinos Paraschou</dc:creator>
  <cp:lastModifiedBy>Konstantinos Paraschou</cp:lastModifiedBy>
  <cp:revision>23</cp:revision>
  <dcterms:created xsi:type="dcterms:W3CDTF">2023-06-03T06:54:04Z</dcterms:created>
  <dcterms:modified xsi:type="dcterms:W3CDTF">2023-11-15T19:49:57Z</dcterms:modified>
</cp:coreProperties>
</file>