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7" r:id="rId2"/>
    <p:sldId id="408" r:id="rId3"/>
    <p:sldId id="409" r:id="rId4"/>
    <p:sldId id="403" r:id="rId5"/>
    <p:sldId id="404" r:id="rId6"/>
    <p:sldId id="412" r:id="rId7"/>
    <p:sldId id="401" r:id="rId8"/>
    <p:sldId id="410" r:id="rId9"/>
    <p:sldId id="411" r:id="rId10"/>
    <p:sldId id="40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4"/>
    <a:srgbClr val="2D7CA3"/>
    <a:srgbClr val="DECBAA"/>
    <a:srgbClr val="FF8989"/>
    <a:srgbClr val="4B87D3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0" autoAdjust="0"/>
    <p:restoredTop sz="86197" autoAdjust="0"/>
  </p:normalViewPr>
  <p:slideViewPr>
    <p:cSldViewPr snapToGrid="0" snapToObjects="1">
      <p:cViewPr varScale="1">
        <p:scale>
          <a:sx n="142" d="100"/>
          <a:sy n="142" d="100"/>
        </p:scale>
        <p:origin x="1315" y="8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Weekly Destination</a:t>
            </a:r>
            <a:r>
              <a:rPr lang="en-US" baseline="0"/>
              <a:t> Availability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3"/>
          <c:order val="3"/>
          <c:tx>
            <c:strRef>
              <c:f>'east dest avail 2023'!$L$1</c:f>
              <c:strCache>
                <c:ptCount val="1"/>
                <c:pt idx="0">
                  <c:v>T10 Availability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'east dest avail 2023'!$A$2:$A$33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'east dest avail 2023'!$L$2:$L$33</c:f>
              <c:numCache>
                <c:formatCode>General</c:formatCode>
                <c:ptCount val="32"/>
                <c:pt idx="0">
                  <c:v>100</c:v>
                </c:pt>
                <c:pt idx="1">
                  <c:v>95</c:v>
                </c:pt>
                <c:pt idx="2">
                  <c:v>98.6</c:v>
                </c:pt>
                <c:pt idx="3">
                  <c:v>89.9</c:v>
                </c:pt>
                <c:pt idx="4">
                  <c:v>89.1</c:v>
                </c:pt>
                <c:pt idx="5">
                  <c:v>95.2</c:v>
                </c:pt>
                <c:pt idx="6">
                  <c:v>94.5</c:v>
                </c:pt>
                <c:pt idx="7">
                  <c:v>96</c:v>
                </c:pt>
                <c:pt idx="8">
                  <c:v>95</c:v>
                </c:pt>
                <c:pt idx="9">
                  <c:v>98.7</c:v>
                </c:pt>
                <c:pt idx="10">
                  <c:v>95.8</c:v>
                </c:pt>
                <c:pt idx="11">
                  <c:v>92.7</c:v>
                </c:pt>
                <c:pt idx="12">
                  <c:v>90.2</c:v>
                </c:pt>
                <c:pt idx="13">
                  <c:v>85.5</c:v>
                </c:pt>
                <c:pt idx="14">
                  <c:v>98.1</c:v>
                </c:pt>
                <c:pt idx="15">
                  <c:v>89</c:v>
                </c:pt>
                <c:pt idx="16">
                  <c:v>98.6</c:v>
                </c:pt>
                <c:pt idx="17">
                  <c:v>90.3</c:v>
                </c:pt>
                <c:pt idx="18">
                  <c:v>97.2</c:v>
                </c:pt>
                <c:pt idx="19">
                  <c:v>99.3</c:v>
                </c:pt>
                <c:pt idx="20">
                  <c:v>76.599999999999994</c:v>
                </c:pt>
                <c:pt idx="21">
                  <c:v>88.1</c:v>
                </c:pt>
                <c:pt idx="22">
                  <c:v>97.3</c:v>
                </c:pt>
                <c:pt idx="23">
                  <c:v>96.2</c:v>
                </c:pt>
                <c:pt idx="24">
                  <c:v>95.8</c:v>
                </c:pt>
                <c:pt idx="25">
                  <c:v>92</c:v>
                </c:pt>
                <c:pt idx="26">
                  <c:v>98.6</c:v>
                </c:pt>
                <c:pt idx="27">
                  <c:v>97.8</c:v>
                </c:pt>
                <c:pt idx="28">
                  <c:v>88.1</c:v>
                </c:pt>
                <c:pt idx="29">
                  <c:v>88.6</c:v>
                </c:pt>
                <c:pt idx="30">
                  <c:v>96.9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122-4FFD-8066-2508F7987745}"/>
            </c:ext>
          </c:extLst>
        </c:ser>
        <c:ser>
          <c:idx val="4"/>
          <c:order val="4"/>
          <c:tx>
            <c:strRef>
              <c:f>'east dest avail 2023'!$O$1</c:f>
              <c:strCache>
                <c:ptCount val="1"/>
                <c:pt idx="0">
                  <c:v>T11 Availability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'east dest avail 2023'!$A$2:$A$33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'east dest avail 2023'!$O$2:$O$33</c:f>
              <c:numCache>
                <c:formatCode>General</c:formatCode>
                <c:ptCount val="32"/>
                <c:pt idx="0">
                  <c:v>100</c:v>
                </c:pt>
                <c:pt idx="1">
                  <c:v>95</c:v>
                </c:pt>
                <c:pt idx="2">
                  <c:v>98.6</c:v>
                </c:pt>
                <c:pt idx="3">
                  <c:v>89.9</c:v>
                </c:pt>
                <c:pt idx="4">
                  <c:v>90.1</c:v>
                </c:pt>
                <c:pt idx="5">
                  <c:v>95.6</c:v>
                </c:pt>
                <c:pt idx="6">
                  <c:v>94.5</c:v>
                </c:pt>
                <c:pt idx="7">
                  <c:v>96.1</c:v>
                </c:pt>
                <c:pt idx="8">
                  <c:v>95</c:v>
                </c:pt>
                <c:pt idx="9">
                  <c:v>98.7</c:v>
                </c:pt>
                <c:pt idx="10">
                  <c:v>95.8</c:v>
                </c:pt>
                <c:pt idx="11">
                  <c:v>92.7</c:v>
                </c:pt>
                <c:pt idx="12">
                  <c:v>90.2</c:v>
                </c:pt>
                <c:pt idx="13">
                  <c:v>87.8</c:v>
                </c:pt>
                <c:pt idx="14">
                  <c:v>99.2</c:v>
                </c:pt>
                <c:pt idx="15">
                  <c:v>89</c:v>
                </c:pt>
                <c:pt idx="16">
                  <c:v>98.6</c:v>
                </c:pt>
                <c:pt idx="17">
                  <c:v>90.4</c:v>
                </c:pt>
                <c:pt idx="18">
                  <c:v>97.2</c:v>
                </c:pt>
                <c:pt idx="19">
                  <c:v>99.3</c:v>
                </c:pt>
                <c:pt idx="20">
                  <c:v>76.7</c:v>
                </c:pt>
                <c:pt idx="21">
                  <c:v>89.7</c:v>
                </c:pt>
                <c:pt idx="22">
                  <c:v>97.6</c:v>
                </c:pt>
                <c:pt idx="23">
                  <c:v>97.5</c:v>
                </c:pt>
                <c:pt idx="24">
                  <c:v>95.8</c:v>
                </c:pt>
                <c:pt idx="25">
                  <c:v>92</c:v>
                </c:pt>
                <c:pt idx="26">
                  <c:v>98.6</c:v>
                </c:pt>
                <c:pt idx="27">
                  <c:v>97.8</c:v>
                </c:pt>
                <c:pt idx="28">
                  <c:v>88.1</c:v>
                </c:pt>
                <c:pt idx="29">
                  <c:v>88.6</c:v>
                </c:pt>
                <c:pt idx="30">
                  <c:v>97.4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122-4FFD-8066-2508F7987745}"/>
            </c:ext>
          </c:extLst>
        </c:ser>
        <c:ser>
          <c:idx val="5"/>
          <c:order val="5"/>
          <c:tx>
            <c:strRef>
              <c:f>'east dest avail 2023'!$R$1</c:f>
              <c:strCache>
                <c:ptCount val="1"/>
                <c:pt idx="0">
                  <c:v>T8 Availability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'east dest avail 2023'!$A$2:$A$33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'east dest avail 2023'!$R$2:$R$33</c:f>
              <c:numCache>
                <c:formatCode>General</c:formatCode>
                <c:ptCount val="32"/>
                <c:pt idx="0">
                  <c:v>100</c:v>
                </c:pt>
                <c:pt idx="1">
                  <c:v>95</c:v>
                </c:pt>
                <c:pt idx="2">
                  <c:v>98.5</c:v>
                </c:pt>
                <c:pt idx="3">
                  <c:v>89.9</c:v>
                </c:pt>
                <c:pt idx="4">
                  <c:v>90.1</c:v>
                </c:pt>
                <c:pt idx="5">
                  <c:v>95.6</c:v>
                </c:pt>
                <c:pt idx="6">
                  <c:v>94.5</c:v>
                </c:pt>
                <c:pt idx="7">
                  <c:v>96.1</c:v>
                </c:pt>
                <c:pt idx="8">
                  <c:v>95</c:v>
                </c:pt>
                <c:pt idx="9">
                  <c:v>98.7</c:v>
                </c:pt>
                <c:pt idx="10">
                  <c:v>95.8</c:v>
                </c:pt>
                <c:pt idx="11">
                  <c:v>92.7</c:v>
                </c:pt>
                <c:pt idx="12">
                  <c:v>90.2</c:v>
                </c:pt>
                <c:pt idx="13">
                  <c:v>87.8</c:v>
                </c:pt>
                <c:pt idx="14">
                  <c:v>99.2</c:v>
                </c:pt>
                <c:pt idx="15">
                  <c:v>89</c:v>
                </c:pt>
                <c:pt idx="16">
                  <c:v>98.6</c:v>
                </c:pt>
                <c:pt idx="17">
                  <c:v>90.4</c:v>
                </c:pt>
                <c:pt idx="18">
                  <c:v>97.2</c:v>
                </c:pt>
                <c:pt idx="19">
                  <c:v>99.3</c:v>
                </c:pt>
                <c:pt idx="20">
                  <c:v>76.7</c:v>
                </c:pt>
                <c:pt idx="21">
                  <c:v>89.7</c:v>
                </c:pt>
                <c:pt idx="22">
                  <c:v>97.6</c:v>
                </c:pt>
                <c:pt idx="23">
                  <c:v>97.5</c:v>
                </c:pt>
                <c:pt idx="24">
                  <c:v>95.8</c:v>
                </c:pt>
                <c:pt idx="25">
                  <c:v>92</c:v>
                </c:pt>
                <c:pt idx="26">
                  <c:v>98.6</c:v>
                </c:pt>
                <c:pt idx="27">
                  <c:v>97.8</c:v>
                </c:pt>
                <c:pt idx="28">
                  <c:v>88.1</c:v>
                </c:pt>
                <c:pt idx="29">
                  <c:v>88.6</c:v>
                </c:pt>
                <c:pt idx="30">
                  <c:v>97.4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122-4FFD-8066-2508F7987745}"/>
            </c:ext>
          </c:extLst>
        </c:ser>
        <c:ser>
          <c:idx val="6"/>
          <c:order val="6"/>
          <c:tx>
            <c:strRef>
              <c:f>'east dest avail 2023'!$U$1</c:f>
              <c:strCache>
                <c:ptCount val="1"/>
                <c:pt idx="0">
                  <c:v>T9 Availability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'east dest avail 2023'!$A$2:$A$33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'east dest avail 2023'!$U$2:$U$33</c:f>
              <c:numCache>
                <c:formatCode>General</c:formatCode>
                <c:ptCount val="32"/>
                <c:pt idx="0">
                  <c:v>100</c:v>
                </c:pt>
                <c:pt idx="1">
                  <c:v>95</c:v>
                </c:pt>
                <c:pt idx="2">
                  <c:v>97.5</c:v>
                </c:pt>
                <c:pt idx="3">
                  <c:v>89.9</c:v>
                </c:pt>
                <c:pt idx="4">
                  <c:v>90.1</c:v>
                </c:pt>
                <c:pt idx="5">
                  <c:v>95.6</c:v>
                </c:pt>
                <c:pt idx="6">
                  <c:v>94.5</c:v>
                </c:pt>
                <c:pt idx="7">
                  <c:v>93.4</c:v>
                </c:pt>
                <c:pt idx="8">
                  <c:v>92.7</c:v>
                </c:pt>
                <c:pt idx="9">
                  <c:v>98.7</c:v>
                </c:pt>
                <c:pt idx="10">
                  <c:v>95.8</c:v>
                </c:pt>
                <c:pt idx="11">
                  <c:v>92.7</c:v>
                </c:pt>
                <c:pt idx="12">
                  <c:v>90.2</c:v>
                </c:pt>
                <c:pt idx="13">
                  <c:v>87.8</c:v>
                </c:pt>
                <c:pt idx="14">
                  <c:v>99.2</c:v>
                </c:pt>
                <c:pt idx="15">
                  <c:v>89</c:v>
                </c:pt>
                <c:pt idx="16">
                  <c:v>98.6</c:v>
                </c:pt>
                <c:pt idx="17">
                  <c:v>90.4</c:v>
                </c:pt>
                <c:pt idx="18">
                  <c:v>97.2</c:v>
                </c:pt>
                <c:pt idx="19">
                  <c:v>99.3</c:v>
                </c:pt>
                <c:pt idx="20">
                  <c:v>76.7</c:v>
                </c:pt>
                <c:pt idx="21">
                  <c:v>89.7</c:v>
                </c:pt>
                <c:pt idx="22">
                  <c:v>97.6</c:v>
                </c:pt>
                <c:pt idx="23">
                  <c:v>97.5</c:v>
                </c:pt>
                <c:pt idx="24">
                  <c:v>95</c:v>
                </c:pt>
                <c:pt idx="25">
                  <c:v>92</c:v>
                </c:pt>
                <c:pt idx="26">
                  <c:v>97.4</c:v>
                </c:pt>
                <c:pt idx="27">
                  <c:v>97.8</c:v>
                </c:pt>
                <c:pt idx="28">
                  <c:v>88.1</c:v>
                </c:pt>
                <c:pt idx="29">
                  <c:v>88.6</c:v>
                </c:pt>
                <c:pt idx="30">
                  <c:v>97.4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122-4FFD-8066-2508F7987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04000031"/>
        <c:axId val="1095342111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'east dest avail 2023'!$C$1</c15:sqref>
                        </c15:formulaRef>
                      </c:ext>
                    </c:extLst>
                    <c:strCache>
                      <c:ptCount val="1"/>
                      <c:pt idx="0">
                        <c:v>F61 Availability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'east dest avail 2023'!$A$2:$A$33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'east dest avail 2023'!$C$2:$C$33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95</c:v>
                      </c:pt>
                      <c:pt idx="2">
                        <c:v>98.6</c:v>
                      </c:pt>
                      <c:pt idx="3">
                        <c:v>89.9</c:v>
                      </c:pt>
                      <c:pt idx="4">
                        <c:v>90.1</c:v>
                      </c:pt>
                      <c:pt idx="5">
                        <c:v>95.6</c:v>
                      </c:pt>
                      <c:pt idx="6">
                        <c:v>94.5</c:v>
                      </c:pt>
                      <c:pt idx="7">
                        <c:v>96.1</c:v>
                      </c:pt>
                      <c:pt idx="8">
                        <c:v>95</c:v>
                      </c:pt>
                      <c:pt idx="9">
                        <c:v>98.7</c:v>
                      </c:pt>
                      <c:pt idx="10">
                        <c:v>95.8</c:v>
                      </c:pt>
                      <c:pt idx="11">
                        <c:v>92.7</c:v>
                      </c:pt>
                      <c:pt idx="12">
                        <c:v>90.2</c:v>
                      </c:pt>
                      <c:pt idx="13">
                        <c:v>87.8</c:v>
                      </c:pt>
                      <c:pt idx="14">
                        <c:v>99.2</c:v>
                      </c:pt>
                      <c:pt idx="15">
                        <c:v>89</c:v>
                      </c:pt>
                      <c:pt idx="16">
                        <c:v>98.6</c:v>
                      </c:pt>
                      <c:pt idx="17">
                        <c:v>90.4</c:v>
                      </c:pt>
                      <c:pt idx="18">
                        <c:v>97.2</c:v>
                      </c:pt>
                      <c:pt idx="19">
                        <c:v>99.3</c:v>
                      </c:pt>
                      <c:pt idx="20">
                        <c:v>76.7</c:v>
                      </c:pt>
                      <c:pt idx="21">
                        <c:v>89.7</c:v>
                      </c:pt>
                      <c:pt idx="22">
                        <c:v>97.6</c:v>
                      </c:pt>
                      <c:pt idx="23">
                        <c:v>97.5</c:v>
                      </c:pt>
                      <c:pt idx="24">
                        <c:v>95.8</c:v>
                      </c:pt>
                      <c:pt idx="25">
                        <c:v>92</c:v>
                      </c:pt>
                      <c:pt idx="26">
                        <c:v>98.6</c:v>
                      </c:pt>
                      <c:pt idx="27">
                        <c:v>97.8</c:v>
                      </c:pt>
                      <c:pt idx="28">
                        <c:v>88.1</c:v>
                      </c:pt>
                      <c:pt idx="29">
                        <c:v>88.6</c:v>
                      </c:pt>
                      <c:pt idx="30">
                        <c:v>97.4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C122-4FFD-8066-2508F7987745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2023'!$F$1</c15:sqref>
                        </c15:formulaRef>
                      </c:ext>
                    </c:extLst>
                    <c:strCache>
                      <c:ptCount val="1"/>
                      <c:pt idx="0">
                        <c:v>F62 Availability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2023'!$F$2:$F$33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95</c:v>
                      </c:pt>
                      <c:pt idx="2">
                        <c:v>98.6</c:v>
                      </c:pt>
                      <c:pt idx="3">
                        <c:v>89.9</c:v>
                      </c:pt>
                      <c:pt idx="4">
                        <c:v>90.1</c:v>
                      </c:pt>
                      <c:pt idx="5">
                        <c:v>95.6</c:v>
                      </c:pt>
                      <c:pt idx="6">
                        <c:v>94.5</c:v>
                      </c:pt>
                      <c:pt idx="7">
                        <c:v>96.1</c:v>
                      </c:pt>
                      <c:pt idx="8">
                        <c:v>95</c:v>
                      </c:pt>
                      <c:pt idx="9">
                        <c:v>98.7</c:v>
                      </c:pt>
                      <c:pt idx="10">
                        <c:v>95.8</c:v>
                      </c:pt>
                      <c:pt idx="11">
                        <c:v>92.7</c:v>
                      </c:pt>
                      <c:pt idx="12">
                        <c:v>90.2</c:v>
                      </c:pt>
                      <c:pt idx="13">
                        <c:v>87.8</c:v>
                      </c:pt>
                      <c:pt idx="14">
                        <c:v>99.2</c:v>
                      </c:pt>
                      <c:pt idx="15">
                        <c:v>89</c:v>
                      </c:pt>
                      <c:pt idx="16">
                        <c:v>98.6</c:v>
                      </c:pt>
                      <c:pt idx="17">
                        <c:v>90.4</c:v>
                      </c:pt>
                      <c:pt idx="18">
                        <c:v>97.2</c:v>
                      </c:pt>
                      <c:pt idx="19">
                        <c:v>99.3</c:v>
                      </c:pt>
                      <c:pt idx="20">
                        <c:v>76.7</c:v>
                      </c:pt>
                      <c:pt idx="21">
                        <c:v>89.7</c:v>
                      </c:pt>
                      <c:pt idx="22">
                        <c:v>97.6</c:v>
                      </c:pt>
                      <c:pt idx="23">
                        <c:v>97.5</c:v>
                      </c:pt>
                      <c:pt idx="24">
                        <c:v>95.8</c:v>
                      </c:pt>
                      <c:pt idx="25">
                        <c:v>92</c:v>
                      </c:pt>
                      <c:pt idx="26">
                        <c:v>98.6</c:v>
                      </c:pt>
                      <c:pt idx="27">
                        <c:v>97.8</c:v>
                      </c:pt>
                      <c:pt idx="28">
                        <c:v>88.1</c:v>
                      </c:pt>
                      <c:pt idx="29">
                        <c:v>88.6</c:v>
                      </c:pt>
                      <c:pt idx="30">
                        <c:v>97.4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C122-4FFD-8066-2508F7987745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2023'!$I$1</c15:sqref>
                        </c15:formulaRef>
                      </c:ext>
                    </c:extLst>
                    <c:strCache>
                      <c:ptCount val="1"/>
                      <c:pt idx="0">
                        <c:v>F63 Availability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'east dest avail 2023'!$I$2:$I$33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95</c:v>
                      </c:pt>
                      <c:pt idx="2">
                        <c:v>98.6</c:v>
                      </c:pt>
                      <c:pt idx="3">
                        <c:v>89.9</c:v>
                      </c:pt>
                      <c:pt idx="4">
                        <c:v>90.1</c:v>
                      </c:pt>
                      <c:pt idx="5">
                        <c:v>95.6</c:v>
                      </c:pt>
                      <c:pt idx="6">
                        <c:v>94.5</c:v>
                      </c:pt>
                      <c:pt idx="7">
                        <c:v>96.1</c:v>
                      </c:pt>
                      <c:pt idx="8">
                        <c:v>95</c:v>
                      </c:pt>
                      <c:pt idx="9">
                        <c:v>98.7</c:v>
                      </c:pt>
                      <c:pt idx="10">
                        <c:v>95.8</c:v>
                      </c:pt>
                      <c:pt idx="11">
                        <c:v>92.7</c:v>
                      </c:pt>
                      <c:pt idx="12">
                        <c:v>90.2</c:v>
                      </c:pt>
                      <c:pt idx="13">
                        <c:v>87.8</c:v>
                      </c:pt>
                      <c:pt idx="14">
                        <c:v>99.2</c:v>
                      </c:pt>
                      <c:pt idx="15">
                        <c:v>89</c:v>
                      </c:pt>
                      <c:pt idx="16">
                        <c:v>98.6</c:v>
                      </c:pt>
                      <c:pt idx="17">
                        <c:v>90.4</c:v>
                      </c:pt>
                      <c:pt idx="18">
                        <c:v>97.2</c:v>
                      </c:pt>
                      <c:pt idx="19">
                        <c:v>99.3</c:v>
                      </c:pt>
                      <c:pt idx="20">
                        <c:v>76.7</c:v>
                      </c:pt>
                      <c:pt idx="21">
                        <c:v>89.7</c:v>
                      </c:pt>
                      <c:pt idx="22">
                        <c:v>97.6</c:v>
                      </c:pt>
                      <c:pt idx="23">
                        <c:v>97.5</c:v>
                      </c:pt>
                      <c:pt idx="24">
                        <c:v>95.8</c:v>
                      </c:pt>
                      <c:pt idx="25">
                        <c:v>92</c:v>
                      </c:pt>
                      <c:pt idx="26">
                        <c:v>98.6</c:v>
                      </c:pt>
                      <c:pt idx="27">
                        <c:v>97.8</c:v>
                      </c:pt>
                      <c:pt idx="28">
                        <c:v>88.1</c:v>
                      </c:pt>
                      <c:pt idx="29">
                        <c:v>88.6</c:v>
                      </c:pt>
                      <c:pt idx="30">
                        <c:v>97.4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C122-4FFD-8066-2508F7987745}"/>
                  </c:ext>
                </c:extLst>
              </c15:ser>
            </c15:filteredLineSeries>
          </c:ext>
        </c:extLst>
      </c:lineChart>
      <c:catAx>
        <c:axId val="1104000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5342111"/>
        <c:crosses val="autoZero"/>
        <c:auto val="1"/>
        <c:lblAlgn val="ctr"/>
        <c:lblOffset val="100"/>
        <c:noMultiLvlLbl val="0"/>
      </c:catAx>
      <c:valAx>
        <c:axId val="1095342111"/>
        <c:scaling>
          <c:orientation val="minMax"/>
          <c:max val="102"/>
          <c:min val="7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Availablity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4000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Weekly</a:t>
            </a:r>
            <a:r>
              <a:rPr lang="en-US" baseline="0"/>
              <a:t> Availability [%] - w.o. injector faults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3"/>
          <c:order val="3"/>
          <c:tx>
            <c:strRef>
              <c:f>'weekly-availability-by-d (3)'!$L$1</c:f>
              <c:strCache>
                <c:ptCount val="1"/>
                <c:pt idx="0">
                  <c:v>T10 Availability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'weekly-availability-by-d (3)'!$A$2:$A$33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'weekly-availability-by-d (3)'!$L$2:$L$33</c:f>
              <c:numCache>
                <c:formatCode>General</c:formatCode>
                <c:ptCount val="3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99</c:v>
                </c:pt>
                <c:pt idx="5">
                  <c:v>100</c:v>
                </c:pt>
                <c:pt idx="6">
                  <c:v>100</c:v>
                </c:pt>
                <c:pt idx="7">
                  <c:v>99.9</c:v>
                </c:pt>
                <c:pt idx="8">
                  <c:v>100</c:v>
                </c:pt>
                <c:pt idx="9">
                  <c:v>99.7</c:v>
                </c:pt>
                <c:pt idx="10">
                  <c:v>100</c:v>
                </c:pt>
                <c:pt idx="11">
                  <c:v>100</c:v>
                </c:pt>
                <c:pt idx="12">
                  <c:v>97</c:v>
                </c:pt>
                <c:pt idx="13">
                  <c:v>96</c:v>
                </c:pt>
                <c:pt idx="14">
                  <c:v>98.9</c:v>
                </c:pt>
                <c:pt idx="15">
                  <c:v>100</c:v>
                </c:pt>
                <c:pt idx="16">
                  <c:v>100</c:v>
                </c:pt>
                <c:pt idx="17">
                  <c:v>99.9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97.5</c:v>
                </c:pt>
                <c:pt idx="22">
                  <c:v>99.7</c:v>
                </c:pt>
                <c:pt idx="23">
                  <c:v>98.7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99.5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7B0-4684-B262-6AE5F358075B}"/>
            </c:ext>
          </c:extLst>
        </c:ser>
        <c:ser>
          <c:idx val="4"/>
          <c:order val="4"/>
          <c:tx>
            <c:strRef>
              <c:f>'weekly-availability-by-d (3)'!$O$1</c:f>
              <c:strCache>
                <c:ptCount val="1"/>
                <c:pt idx="0">
                  <c:v>T11 Availability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'weekly-availability-by-d (3)'!$A$2:$A$33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'weekly-availability-by-d (3)'!$O$2:$O$33</c:f>
              <c:numCache>
                <c:formatCode>General</c:formatCode>
                <c:ptCount val="3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99.7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98.4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99.6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7B0-4684-B262-6AE5F358075B}"/>
            </c:ext>
          </c:extLst>
        </c:ser>
        <c:ser>
          <c:idx val="5"/>
          <c:order val="5"/>
          <c:tx>
            <c:strRef>
              <c:f>'weekly-availability-by-d (3)'!$R$1</c:f>
              <c:strCache>
                <c:ptCount val="1"/>
                <c:pt idx="0">
                  <c:v>T8 Availability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'weekly-availability-by-d (3)'!$A$2:$A$33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'weekly-availability-by-d (3)'!$R$2:$R$33</c:f>
              <c:numCache>
                <c:formatCode>General</c:formatCode>
                <c:ptCount val="3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99.7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98.4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99.6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7B0-4684-B262-6AE5F358075B}"/>
            </c:ext>
          </c:extLst>
        </c:ser>
        <c:ser>
          <c:idx val="6"/>
          <c:order val="6"/>
          <c:tx>
            <c:strRef>
              <c:f>'weekly-availability-by-d (3)'!$U$1</c:f>
              <c:strCache>
                <c:ptCount val="1"/>
                <c:pt idx="0">
                  <c:v>T9 Availability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Ref>
              <c:f>'weekly-availability-by-d (3)'!$A$2:$A$33</c:f>
              <c:strCache>
                <c:ptCount val="32"/>
                <c:pt idx="0">
                  <c:v>2023-W13</c:v>
                </c:pt>
                <c:pt idx="1">
                  <c:v>2023-W14</c:v>
                </c:pt>
                <c:pt idx="2">
                  <c:v>2023-W15</c:v>
                </c:pt>
                <c:pt idx="3">
                  <c:v>2023-W16</c:v>
                </c:pt>
                <c:pt idx="4">
                  <c:v>2023-W17</c:v>
                </c:pt>
                <c:pt idx="5">
                  <c:v>2023-W18</c:v>
                </c:pt>
                <c:pt idx="6">
                  <c:v>2023-W19</c:v>
                </c:pt>
                <c:pt idx="7">
                  <c:v>2023-W20</c:v>
                </c:pt>
                <c:pt idx="8">
                  <c:v>2023-W21</c:v>
                </c:pt>
                <c:pt idx="9">
                  <c:v>2023-W22</c:v>
                </c:pt>
                <c:pt idx="10">
                  <c:v>2023-W23</c:v>
                </c:pt>
                <c:pt idx="11">
                  <c:v>2023-W24</c:v>
                </c:pt>
                <c:pt idx="12">
                  <c:v>2023-W25</c:v>
                </c:pt>
                <c:pt idx="13">
                  <c:v>2023-W26</c:v>
                </c:pt>
                <c:pt idx="14">
                  <c:v>2023-W27</c:v>
                </c:pt>
                <c:pt idx="15">
                  <c:v>2023-W28</c:v>
                </c:pt>
                <c:pt idx="16">
                  <c:v>2023-W29</c:v>
                </c:pt>
                <c:pt idx="17">
                  <c:v>2023-W30</c:v>
                </c:pt>
                <c:pt idx="18">
                  <c:v>2023-W31</c:v>
                </c:pt>
                <c:pt idx="19">
                  <c:v>2023-W32</c:v>
                </c:pt>
                <c:pt idx="20">
                  <c:v>2023-W33</c:v>
                </c:pt>
                <c:pt idx="21">
                  <c:v>2023-W34</c:v>
                </c:pt>
                <c:pt idx="22">
                  <c:v>2023-W35</c:v>
                </c:pt>
                <c:pt idx="23">
                  <c:v>2023-W36</c:v>
                </c:pt>
                <c:pt idx="24">
                  <c:v>2023-W37</c:v>
                </c:pt>
                <c:pt idx="25">
                  <c:v>2023-W38</c:v>
                </c:pt>
                <c:pt idx="26">
                  <c:v>2023-W39</c:v>
                </c:pt>
                <c:pt idx="27">
                  <c:v>2023-W40</c:v>
                </c:pt>
                <c:pt idx="28">
                  <c:v>2023-W41</c:v>
                </c:pt>
                <c:pt idx="29">
                  <c:v>2023-W42</c:v>
                </c:pt>
                <c:pt idx="30">
                  <c:v>2023-W43</c:v>
                </c:pt>
                <c:pt idx="31">
                  <c:v>2023-W44</c:v>
                </c:pt>
              </c:strCache>
            </c:strRef>
          </c:cat>
          <c:val>
            <c:numRef>
              <c:f>'weekly-availability-by-d (3)'!$U$2:$U$33</c:f>
              <c:numCache>
                <c:formatCode>General</c:formatCode>
                <c:ptCount val="32"/>
                <c:pt idx="0">
                  <c:v>100</c:v>
                </c:pt>
                <c:pt idx="1">
                  <c:v>100</c:v>
                </c:pt>
                <c:pt idx="2">
                  <c:v>98.9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97.4</c:v>
                </c:pt>
                <c:pt idx="8">
                  <c:v>97.6</c:v>
                </c:pt>
                <c:pt idx="9">
                  <c:v>99.7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98.4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99.6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98.8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7B0-4684-B262-6AE5F3580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2701247"/>
        <c:axId val="320201551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'weekly-availability-by-d (3)'!$C$1</c15:sqref>
                        </c15:formulaRef>
                      </c:ext>
                    </c:extLst>
                    <c:strCache>
                      <c:ptCount val="1"/>
                      <c:pt idx="0">
                        <c:v>F61 Availability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'weekly-availability-by-d (3)'!$A$2:$A$33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'weekly-availability-by-d (3)'!$C$2:$C$33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100</c:v>
                      </c:pt>
                      <c:pt idx="5">
                        <c:v>100</c:v>
                      </c:pt>
                      <c:pt idx="6">
                        <c:v>100</c:v>
                      </c:pt>
                      <c:pt idx="7">
                        <c:v>100</c:v>
                      </c:pt>
                      <c:pt idx="8">
                        <c:v>100</c:v>
                      </c:pt>
                      <c:pt idx="9">
                        <c:v>99.7</c:v>
                      </c:pt>
                      <c:pt idx="10">
                        <c:v>100</c:v>
                      </c:pt>
                      <c:pt idx="11">
                        <c:v>100</c:v>
                      </c:pt>
                      <c:pt idx="12">
                        <c:v>100</c:v>
                      </c:pt>
                      <c:pt idx="13">
                        <c:v>98.4</c:v>
                      </c:pt>
                      <c:pt idx="14">
                        <c:v>100</c:v>
                      </c:pt>
                      <c:pt idx="15">
                        <c:v>100</c:v>
                      </c:pt>
                      <c:pt idx="16">
                        <c:v>100</c:v>
                      </c:pt>
                      <c:pt idx="17">
                        <c:v>100</c:v>
                      </c:pt>
                      <c:pt idx="18">
                        <c:v>100</c:v>
                      </c:pt>
                      <c:pt idx="19">
                        <c:v>100</c:v>
                      </c:pt>
                      <c:pt idx="20">
                        <c:v>100</c:v>
                      </c:pt>
                      <c:pt idx="21">
                        <c:v>99.6</c:v>
                      </c:pt>
                      <c:pt idx="22">
                        <c:v>100</c:v>
                      </c:pt>
                      <c:pt idx="23">
                        <c:v>100</c:v>
                      </c:pt>
                      <c:pt idx="24">
                        <c:v>100</c:v>
                      </c:pt>
                      <c:pt idx="25">
                        <c:v>100</c:v>
                      </c:pt>
                      <c:pt idx="26">
                        <c:v>100</c:v>
                      </c:pt>
                      <c:pt idx="27">
                        <c:v>100</c:v>
                      </c:pt>
                      <c:pt idx="28">
                        <c:v>100</c:v>
                      </c:pt>
                      <c:pt idx="29">
                        <c:v>100</c:v>
                      </c:pt>
                      <c:pt idx="30">
                        <c:v>100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47B0-4684-B262-6AE5F358075B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(3)'!$F$1</c15:sqref>
                        </c15:formulaRef>
                      </c:ext>
                    </c:extLst>
                    <c:strCache>
                      <c:ptCount val="1"/>
                      <c:pt idx="0">
                        <c:v>F62 Availability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(3)'!$F$2:$F$33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100</c:v>
                      </c:pt>
                      <c:pt idx="5">
                        <c:v>100</c:v>
                      </c:pt>
                      <c:pt idx="6">
                        <c:v>100</c:v>
                      </c:pt>
                      <c:pt idx="7">
                        <c:v>100</c:v>
                      </c:pt>
                      <c:pt idx="8">
                        <c:v>100</c:v>
                      </c:pt>
                      <c:pt idx="9">
                        <c:v>99.7</c:v>
                      </c:pt>
                      <c:pt idx="10">
                        <c:v>100</c:v>
                      </c:pt>
                      <c:pt idx="11">
                        <c:v>100</c:v>
                      </c:pt>
                      <c:pt idx="12">
                        <c:v>100</c:v>
                      </c:pt>
                      <c:pt idx="13">
                        <c:v>98.4</c:v>
                      </c:pt>
                      <c:pt idx="14">
                        <c:v>100</c:v>
                      </c:pt>
                      <c:pt idx="15">
                        <c:v>100</c:v>
                      </c:pt>
                      <c:pt idx="16">
                        <c:v>100</c:v>
                      </c:pt>
                      <c:pt idx="17">
                        <c:v>100</c:v>
                      </c:pt>
                      <c:pt idx="18">
                        <c:v>100</c:v>
                      </c:pt>
                      <c:pt idx="19">
                        <c:v>100</c:v>
                      </c:pt>
                      <c:pt idx="20">
                        <c:v>100</c:v>
                      </c:pt>
                      <c:pt idx="21">
                        <c:v>99.6</c:v>
                      </c:pt>
                      <c:pt idx="22">
                        <c:v>100</c:v>
                      </c:pt>
                      <c:pt idx="23">
                        <c:v>100</c:v>
                      </c:pt>
                      <c:pt idx="24">
                        <c:v>100</c:v>
                      </c:pt>
                      <c:pt idx="25">
                        <c:v>100</c:v>
                      </c:pt>
                      <c:pt idx="26">
                        <c:v>100</c:v>
                      </c:pt>
                      <c:pt idx="27">
                        <c:v>100</c:v>
                      </c:pt>
                      <c:pt idx="28">
                        <c:v>100</c:v>
                      </c:pt>
                      <c:pt idx="29">
                        <c:v>100</c:v>
                      </c:pt>
                      <c:pt idx="30">
                        <c:v>100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47B0-4684-B262-6AE5F358075B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(3)'!$I$1</c15:sqref>
                        </c15:formulaRef>
                      </c:ext>
                    </c:extLst>
                    <c:strCache>
                      <c:ptCount val="1"/>
                      <c:pt idx="0">
                        <c:v>F63 Availability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(3)'!$A$2:$A$33</c15:sqref>
                        </c15:formulaRef>
                      </c:ext>
                    </c:extLst>
                    <c:strCache>
                      <c:ptCount val="32"/>
                      <c:pt idx="0">
                        <c:v>2023-W13</c:v>
                      </c:pt>
                      <c:pt idx="1">
                        <c:v>2023-W14</c:v>
                      </c:pt>
                      <c:pt idx="2">
                        <c:v>2023-W15</c:v>
                      </c:pt>
                      <c:pt idx="3">
                        <c:v>2023-W16</c:v>
                      </c:pt>
                      <c:pt idx="4">
                        <c:v>2023-W17</c:v>
                      </c:pt>
                      <c:pt idx="5">
                        <c:v>2023-W18</c:v>
                      </c:pt>
                      <c:pt idx="6">
                        <c:v>2023-W19</c:v>
                      </c:pt>
                      <c:pt idx="7">
                        <c:v>2023-W20</c:v>
                      </c:pt>
                      <c:pt idx="8">
                        <c:v>2023-W21</c:v>
                      </c:pt>
                      <c:pt idx="9">
                        <c:v>2023-W22</c:v>
                      </c:pt>
                      <c:pt idx="10">
                        <c:v>2023-W23</c:v>
                      </c:pt>
                      <c:pt idx="11">
                        <c:v>2023-W24</c:v>
                      </c:pt>
                      <c:pt idx="12">
                        <c:v>2023-W25</c:v>
                      </c:pt>
                      <c:pt idx="13">
                        <c:v>2023-W26</c:v>
                      </c:pt>
                      <c:pt idx="14">
                        <c:v>2023-W27</c:v>
                      </c:pt>
                      <c:pt idx="15">
                        <c:v>2023-W28</c:v>
                      </c:pt>
                      <c:pt idx="16">
                        <c:v>2023-W29</c:v>
                      </c:pt>
                      <c:pt idx="17">
                        <c:v>2023-W30</c:v>
                      </c:pt>
                      <c:pt idx="18">
                        <c:v>2023-W31</c:v>
                      </c:pt>
                      <c:pt idx="19">
                        <c:v>2023-W32</c:v>
                      </c:pt>
                      <c:pt idx="20">
                        <c:v>2023-W33</c:v>
                      </c:pt>
                      <c:pt idx="21">
                        <c:v>2023-W34</c:v>
                      </c:pt>
                      <c:pt idx="22">
                        <c:v>2023-W35</c:v>
                      </c:pt>
                      <c:pt idx="23">
                        <c:v>2023-W36</c:v>
                      </c:pt>
                      <c:pt idx="24">
                        <c:v>2023-W37</c:v>
                      </c:pt>
                      <c:pt idx="25">
                        <c:v>2023-W38</c:v>
                      </c:pt>
                      <c:pt idx="26">
                        <c:v>2023-W39</c:v>
                      </c:pt>
                      <c:pt idx="27">
                        <c:v>2023-W40</c:v>
                      </c:pt>
                      <c:pt idx="28">
                        <c:v>2023-W41</c:v>
                      </c:pt>
                      <c:pt idx="29">
                        <c:v>2023-W42</c:v>
                      </c:pt>
                      <c:pt idx="30">
                        <c:v>2023-W43</c:v>
                      </c:pt>
                      <c:pt idx="31">
                        <c:v>2023-W44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'weekly-availability-by-d (3)'!$I$2:$I$33</c15:sqref>
                        </c15:formulaRef>
                      </c:ext>
                    </c:extLst>
                    <c:numCache>
                      <c:formatCode>General</c:formatCode>
                      <c:ptCount val="32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100</c:v>
                      </c:pt>
                      <c:pt idx="5">
                        <c:v>100</c:v>
                      </c:pt>
                      <c:pt idx="6">
                        <c:v>100</c:v>
                      </c:pt>
                      <c:pt idx="7">
                        <c:v>100</c:v>
                      </c:pt>
                      <c:pt idx="8">
                        <c:v>100</c:v>
                      </c:pt>
                      <c:pt idx="9">
                        <c:v>99.7</c:v>
                      </c:pt>
                      <c:pt idx="10">
                        <c:v>100</c:v>
                      </c:pt>
                      <c:pt idx="11">
                        <c:v>100</c:v>
                      </c:pt>
                      <c:pt idx="12">
                        <c:v>100</c:v>
                      </c:pt>
                      <c:pt idx="13">
                        <c:v>98.4</c:v>
                      </c:pt>
                      <c:pt idx="14">
                        <c:v>100</c:v>
                      </c:pt>
                      <c:pt idx="15">
                        <c:v>100</c:v>
                      </c:pt>
                      <c:pt idx="16">
                        <c:v>100</c:v>
                      </c:pt>
                      <c:pt idx="17">
                        <c:v>100</c:v>
                      </c:pt>
                      <c:pt idx="18">
                        <c:v>100</c:v>
                      </c:pt>
                      <c:pt idx="19">
                        <c:v>100</c:v>
                      </c:pt>
                      <c:pt idx="20">
                        <c:v>100</c:v>
                      </c:pt>
                      <c:pt idx="21">
                        <c:v>99.6</c:v>
                      </c:pt>
                      <c:pt idx="22">
                        <c:v>100</c:v>
                      </c:pt>
                      <c:pt idx="23">
                        <c:v>100</c:v>
                      </c:pt>
                      <c:pt idx="24">
                        <c:v>100</c:v>
                      </c:pt>
                      <c:pt idx="25">
                        <c:v>100</c:v>
                      </c:pt>
                      <c:pt idx="26">
                        <c:v>100</c:v>
                      </c:pt>
                      <c:pt idx="27">
                        <c:v>100</c:v>
                      </c:pt>
                      <c:pt idx="28">
                        <c:v>100</c:v>
                      </c:pt>
                      <c:pt idx="29">
                        <c:v>100</c:v>
                      </c:pt>
                      <c:pt idx="30">
                        <c:v>100</c:v>
                      </c:pt>
                      <c:pt idx="31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47B0-4684-B262-6AE5F358075B}"/>
                  </c:ext>
                </c:extLst>
              </c15:ser>
            </c15:filteredLineSeries>
          </c:ext>
        </c:extLst>
      </c:lineChart>
      <c:catAx>
        <c:axId val="392701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201551"/>
        <c:crosses val="autoZero"/>
        <c:auto val="1"/>
        <c:lblAlgn val="ctr"/>
        <c:lblOffset val="100"/>
        <c:noMultiLvlLbl val="0"/>
      </c:catAx>
      <c:valAx>
        <c:axId val="320201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701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Destination Availability [%]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'destination-availability (1)'!$A$2</c:f>
              <c:strCache>
                <c:ptCount val="1"/>
                <c:pt idx="0">
                  <c:v>% Availability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'destination-availability (1)'!$B$1:$H$1</c:f>
              <c:strCache>
                <c:ptCount val="4"/>
                <c:pt idx="0">
                  <c:v>T10</c:v>
                </c:pt>
                <c:pt idx="1">
                  <c:v>T11</c:v>
                </c:pt>
                <c:pt idx="2">
                  <c:v>T8</c:v>
                </c:pt>
                <c:pt idx="3">
                  <c:v>T9</c:v>
                </c:pt>
              </c:strCache>
            </c:strRef>
          </c:cat>
          <c:val>
            <c:numRef>
              <c:f>'destination-availability (1)'!$B$2:$H$2</c:f>
              <c:numCache>
                <c:formatCode>General</c:formatCode>
                <c:ptCount val="4"/>
                <c:pt idx="0">
                  <c:v>93.6</c:v>
                </c:pt>
                <c:pt idx="1">
                  <c:v>93.9</c:v>
                </c:pt>
                <c:pt idx="2">
                  <c:v>93.9</c:v>
                </c:pt>
                <c:pt idx="3">
                  <c:v>93.6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B7-49DF-BEBD-F783F188B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9425791"/>
        <c:axId val="1117535167"/>
      </c:barChart>
      <c:catAx>
        <c:axId val="1099425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535167"/>
        <c:crosses val="autoZero"/>
        <c:auto val="1"/>
        <c:lblAlgn val="ctr"/>
        <c:lblOffset val="100"/>
        <c:noMultiLvlLbl val="0"/>
      </c:catAx>
      <c:valAx>
        <c:axId val="1117535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94257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07/11/2023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Also involved</a:t>
            </a:r>
            <a:br>
              <a:rPr lang="de-DE" dirty="0"/>
            </a:br>
            <a:r>
              <a:rPr lang="de-DE" dirty="0"/>
              <a:t>JC,</a:t>
            </a:r>
            <a:r>
              <a:rPr lang="de-DE" baseline="0" dirty="0"/>
              <a:t> Thibaud, Jan, Raffaello, Daniel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13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7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4980/" TargetMode="External"/><Relationship Id="rId2" Type="http://schemas.openxmlformats.org/officeDocument/2006/relationships/hyperlink" Target="https://aft.cern.ch/dashboard?timePeriod=%257B%2522timePeriodType%2522%253A%2522fixed%2522%252C%2522startTime%2522%253A%252203042023000000%2522%252C%2522endTime%2522%253A%252230102023060000%2522%257D&amp;excludedPeriods=%255B%257B%2522startType%2522%253A%2522asm%2522%252C%2522endType%2522%253A%2522asm%2522%252C%2522start%2522%253A%252225993447_start%2522%252C%2522end%2522%253A%252225993447_end%2522%257D%252C%257B%2522startType%2522%253A%2522asm%2522%252C%2522endType%2522%253A%2522asm%2522%252C%2522start%2522%253A%252225993438_start%2522%252C%2522end%2522%253A%252225993438_end%2522%257D%255D&amp;accelerator=EA&amp;hadStates=BLOCKING_OP&amp;excludedFaultStates=NON_BLOCKING_OP%252CUNDERSTOOD%252CSUSPENDED&amp;dashboardId=92813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B907B-6AB5-4865-92F6-A7EB0E01B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230"/>
            <a:ext cx="8686800" cy="1313711"/>
          </a:xfrm>
        </p:spPr>
        <p:txBody>
          <a:bodyPr>
            <a:normAutofit/>
          </a:bodyPr>
          <a:lstStyle/>
          <a:p>
            <a:r>
              <a:rPr lang="de-DE" sz="3200" dirty="0"/>
              <a:t>EAST </a:t>
            </a:r>
            <a:r>
              <a:rPr lang="de-DE" sz="3200" dirty="0" err="1"/>
              <a:t>Availability</a:t>
            </a:r>
            <a:r>
              <a:rPr lang="de-DE" sz="3200" dirty="0"/>
              <a:t> </a:t>
            </a:r>
            <a:r>
              <a:rPr lang="de-DE" sz="3200" dirty="0" err="1"/>
              <a:t>Statistics</a:t>
            </a:r>
            <a:r>
              <a:rPr lang="de-DE" sz="3200" dirty="0"/>
              <a:t> 2023</a:t>
            </a:r>
            <a:endParaRPr lang="en-GB" sz="3200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57200" y="2489982"/>
            <a:ext cx="8229600" cy="161074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GB" sz="2000" dirty="0"/>
          </a:p>
          <a:p>
            <a:pPr marL="36576" indent="0">
              <a:buFont typeface="Arial"/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18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DACA-D1C1-370C-630D-9A750E551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Summary &amp; </a:t>
            </a:r>
            <a:r>
              <a:rPr lang="de-DE" dirty="0" err="1"/>
              <a:t>Conclusion</a:t>
            </a:r>
            <a:r>
              <a:rPr lang="de-DE" dirty="0"/>
              <a:t> Slides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D84D3-F064-F841-5C07-3E1623CC1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marL="493395">
              <a:lnSpc>
                <a:spcPct val="110000"/>
              </a:lnSpc>
            </a:pPr>
            <a:r>
              <a:rPr lang="en-GB" dirty="0">
                <a:cs typeface="Arial"/>
              </a:rPr>
              <a:t>Good year for the EAST that still profiting from the renovation</a:t>
            </a:r>
          </a:p>
          <a:p>
            <a:pPr marL="493395">
              <a:lnSpc>
                <a:spcPct val="110000"/>
              </a:lnSpc>
            </a:pPr>
            <a:r>
              <a:rPr lang="en-GB" dirty="0"/>
              <a:t>Desiderata for fault tracking and AFT tool?</a:t>
            </a:r>
          </a:p>
          <a:p>
            <a:pPr marL="904875" lvl="1">
              <a:lnSpc>
                <a:spcPct val="110000"/>
              </a:lnSpc>
            </a:pPr>
            <a:r>
              <a:rPr lang="en-GB" dirty="0">
                <a:cs typeface="Arial"/>
              </a:rPr>
              <a:t>Be able to filter faults by destination (e.g. is the “search faults” page)</a:t>
            </a:r>
          </a:p>
          <a:p>
            <a:pPr marL="493395">
              <a:lnSpc>
                <a:spcPct val="110000"/>
              </a:lnSpc>
            </a:pPr>
            <a:endParaRPr lang="en-GB" dirty="0"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42AE3-E11D-5BD5-4B61-70CD0986D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EA66B-DFB6-6E2B-9CCB-72BDD969E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35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„Information“ 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5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de-DE" dirty="0"/>
              <a:t>These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a </a:t>
            </a:r>
            <a:r>
              <a:rPr lang="de-DE" dirty="0" err="1"/>
              <a:t>template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summarize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in 2023.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and </a:t>
            </a:r>
            <a:r>
              <a:rPr lang="de-DE" dirty="0" err="1"/>
              <a:t>complement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considering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:</a:t>
            </a:r>
          </a:p>
          <a:p>
            <a:pPr marL="493395">
              <a:lnSpc>
                <a:spcPct val="120000"/>
              </a:lnSpc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&amp; </a:t>
            </a:r>
            <a:r>
              <a:rPr lang="de-DE" dirty="0" err="1"/>
              <a:t>reasons</a:t>
            </a:r>
            <a:r>
              <a:rPr lang="de-DE" dirty="0"/>
              <a:t> </a:t>
            </a:r>
            <a:r>
              <a:rPr lang="de-DE" dirty="0" err="1"/>
              <a:t>impacting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? </a:t>
            </a:r>
          </a:p>
          <a:p>
            <a:pPr marL="904875" lvl="1">
              <a:lnSpc>
                <a:spcPct val="120000"/>
              </a:lnSpc>
            </a:pP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and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matching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expectations</a:t>
            </a:r>
            <a:r>
              <a:rPr lang="de-DE" dirty="0"/>
              <a:t>? </a:t>
            </a:r>
          </a:p>
          <a:p>
            <a:pPr marL="904875" lvl="1">
              <a:lnSpc>
                <a:spcPct val="120000"/>
              </a:lnSpc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aspect</a:t>
            </a:r>
            <a:r>
              <a:rPr lang="de-DE" dirty="0"/>
              <a:t> not visible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closer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at?</a:t>
            </a:r>
            <a:endParaRPr lang="de-DE" dirty="0">
              <a:cs typeface="Arial"/>
            </a:endParaRPr>
          </a:p>
          <a:p>
            <a:pPr>
              <a:lnSpc>
                <a:spcPct val="120000"/>
              </a:lnSpc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outlook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?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Are you expecting some interventions over the YETS that might improve availability next year?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Could certain circumstances lead to an availability degradation?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88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„Information“ II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2000" dirty="0" err="1"/>
              <a:t>There</a:t>
            </a:r>
            <a:r>
              <a:rPr lang="de-DE" sz="2000" dirty="0"/>
              <a:t> will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additonal</a:t>
            </a:r>
            <a:r>
              <a:rPr lang="de-DE" sz="2000" dirty="0"/>
              <a:t> </a:t>
            </a:r>
            <a:r>
              <a:rPr lang="de-DE" sz="2000" dirty="0" err="1"/>
              <a:t>questions</a:t>
            </a:r>
            <a:r>
              <a:rPr lang="de-DE" sz="2000" dirty="0"/>
              <a:t> on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slide</a:t>
            </a:r>
            <a:r>
              <a:rPr lang="de-DE" sz="2000" dirty="0"/>
              <a:t>.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All </a:t>
            </a:r>
            <a:r>
              <a:rPr lang="de-DE" sz="2000" dirty="0" err="1"/>
              <a:t>charts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regenerated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en-US" sz="1200" dirty="0">
                <a:hlinkClick r:id="rId2"/>
              </a:rPr>
              <a:t>AFT – Dashboard (cern.ch)</a:t>
            </a:r>
            <a:endParaRPr lang="de-DE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For further inspiration what to put in the slides, please have a look at </a:t>
            </a:r>
            <a:r>
              <a:rPr lang="en-US" sz="2000" dirty="0">
                <a:hlinkClick r:id="rId3"/>
              </a:rPr>
              <a:t>https://indico.cern.ch/event/1104980/</a:t>
            </a:r>
            <a:r>
              <a:rPr lang="en-US" sz="2000" dirty="0"/>
              <a:t> </a:t>
            </a:r>
          </a:p>
          <a:p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236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4D49-0B2F-0116-8164-6A470608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Considered</a:t>
            </a:r>
            <a:r>
              <a:rPr lang="de-DE" dirty="0"/>
              <a:t> Times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751718-B6EA-C35A-7E10-A397333BC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7500" lnSpcReduction="20000"/>
          </a:bodyPr>
          <a:lstStyle/>
          <a:p>
            <a:pPr marL="493395">
              <a:lnSpc>
                <a:spcPct val="120000"/>
              </a:lnSpc>
            </a:pP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EAST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</a:t>
            </a:r>
            <a:endParaRPr lang="de-DE" dirty="0">
              <a:cs typeface="Arial"/>
            </a:endParaRPr>
          </a:p>
          <a:p>
            <a:pPr marL="904875" lvl="1"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 03-04-2023 00:00:00 - 30-10-2023 06:00:00</a:t>
            </a:r>
            <a:endParaRPr lang="de-DE" dirty="0">
              <a:cs typeface="Arial"/>
            </a:endParaRPr>
          </a:p>
          <a:p>
            <a:pPr>
              <a:lnSpc>
                <a:spcPct val="120000"/>
              </a:lnSpc>
            </a:pPr>
            <a:r>
              <a:rPr lang="de-DE" dirty="0" err="1"/>
              <a:t>Ded</a:t>
            </a:r>
            <a:r>
              <a:rPr lang="de-DE" dirty="0"/>
              <a:t>. L4 MD &amp; TS </a:t>
            </a:r>
            <a:r>
              <a:rPr lang="de-DE" dirty="0" err="1"/>
              <a:t>excluded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>
                <a:cs typeface="Arial"/>
              </a:rPr>
              <a:t>10-05-2023 08:00:00 - 10-05-2023 18:00:00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20-06-2023 08:00:00 – 21-06-2023 14:00:00</a:t>
            </a:r>
          </a:p>
          <a:p>
            <a:pPr marL="493395">
              <a:lnSpc>
                <a:spcPct val="120000"/>
              </a:lnSpc>
            </a:pPr>
            <a:r>
              <a:rPr lang="de-DE" dirty="0"/>
              <a:t>(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wrong</a:t>
            </a:r>
            <a:r>
              <a:rPr lang="de-DE" dirty="0"/>
              <a:t>,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additional </a:t>
            </a:r>
            <a:r>
              <a:rPr lang="de-DE" dirty="0" err="1"/>
              <a:t>excluded</a:t>
            </a:r>
            <a:r>
              <a:rPr lang="de-DE" dirty="0"/>
              <a:t> time </a:t>
            </a:r>
            <a:r>
              <a:rPr lang="de-DE" dirty="0" err="1"/>
              <a:t>periods</a:t>
            </a:r>
            <a:r>
              <a:rPr lang="de-DE" dirty="0"/>
              <a:t> and </a:t>
            </a:r>
            <a:r>
              <a:rPr lang="de-DE" dirty="0" err="1"/>
              <a:t>let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–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update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template</a:t>
            </a:r>
            <a:r>
              <a:rPr lang="de-DE" dirty="0"/>
              <a:t>)</a:t>
            </a:r>
            <a:endParaRPr lang="en-US" dirty="0"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6E8820-D134-FC84-A911-644C500A5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0A5E1-144E-934F-90A5-DA61D703D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7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8583A8-B280-46A9-808F-F2715BF0A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Weekly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Destination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0A6D1-4E9D-8577-26C4-020A3DF2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9A259-4136-1FC3-A72C-CFCA5F4E4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D21CD74A-7FDA-AA2B-D5F9-EBBF547734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62620"/>
              </p:ext>
            </p:extLst>
          </p:nvPr>
        </p:nvGraphicFramePr>
        <p:xfrm>
          <a:off x="457200" y="993775"/>
          <a:ext cx="8229600" cy="320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1703295-FBB6-713A-FBE9-BB299A1C8F4F}"/>
              </a:ext>
            </a:extLst>
          </p:cNvPr>
          <p:cNvSpPr txBox="1"/>
          <p:nvPr/>
        </p:nvSpPr>
        <p:spPr>
          <a:xfrm>
            <a:off x="4037897" y="2702795"/>
            <a:ext cx="137320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100" dirty="0"/>
              <a:t>PS Vacuum leak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A7EB68F-8B32-57C1-51BE-936C3825E82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5411097" y="2833600"/>
            <a:ext cx="457199" cy="130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81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8583A8-B280-46A9-808F-F2715BF0A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/>
              <a:t>Weekly </a:t>
            </a:r>
            <a:r>
              <a:rPr lang="de-DE" sz="2400" dirty="0" err="1"/>
              <a:t>Availability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Destination – w.o. </a:t>
            </a:r>
            <a:r>
              <a:rPr lang="de-DE" sz="2400" dirty="0" err="1"/>
              <a:t>injector</a:t>
            </a:r>
            <a:r>
              <a:rPr lang="de-DE" sz="2400" dirty="0"/>
              <a:t> faults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0A6D1-4E9D-8577-26C4-020A3DF2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9A259-4136-1FC3-A72C-CFCA5F4E4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703295-FBB6-713A-FBE9-BB299A1C8F4F}"/>
              </a:ext>
            </a:extLst>
          </p:cNvPr>
          <p:cNvSpPr txBox="1"/>
          <p:nvPr/>
        </p:nvSpPr>
        <p:spPr>
          <a:xfrm>
            <a:off x="902042" y="4255670"/>
            <a:ext cx="6243551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&amp; </a:t>
            </a:r>
            <a:r>
              <a:rPr lang="de-DE" dirty="0" err="1"/>
              <a:t>reasons</a:t>
            </a:r>
            <a:r>
              <a:rPr lang="de-DE" dirty="0"/>
              <a:t> </a:t>
            </a:r>
            <a:r>
              <a:rPr lang="de-DE" dirty="0" err="1"/>
              <a:t>impacting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?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mark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. 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8F06B25-D7FD-9711-768E-E86D369391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427660"/>
              </p:ext>
            </p:extLst>
          </p:nvPr>
        </p:nvGraphicFramePr>
        <p:xfrm>
          <a:off x="457200" y="993775"/>
          <a:ext cx="8229600" cy="320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B0B2CF0-5159-7698-6EA6-4ED77B98309C}"/>
              </a:ext>
            </a:extLst>
          </p:cNvPr>
          <p:cNvSpPr txBox="1"/>
          <p:nvPr/>
        </p:nvSpPr>
        <p:spPr>
          <a:xfrm>
            <a:off x="1463040" y="2841604"/>
            <a:ext cx="231289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100" dirty="0"/>
              <a:t>PC failure (&lt;4hrs downtime)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A7A2780-D7C8-F09E-04D3-6388A27F59D2}"/>
              </a:ext>
            </a:extLst>
          </p:cNvPr>
          <p:cNvCxnSpPr>
            <a:cxnSpLocks/>
          </p:cNvCxnSpPr>
          <p:nvPr/>
        </p:nvCxnSpPr>
        <p:spPr>
          <a:xfrm flipV="1">
            <a:off x="3775935" y="2783284"/>
            <a:ext cx="322729" cy="1891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D042BC-44A4-389C-8B61-897C67595F4F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2619487" y="2432925"/>
            <a:ext cx="1" cy="4086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69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Global Destination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D28B1CF8-DEB7-AC01-288B-A938234C220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21724914"/>
              </p:ext>
            </p:extLst>
          </p:nvPr>
        </p:nvGraphicFramePr>
        <p:xfrm>
          <a:off x="4267200" y="1200150"/>
          <a:ext cx="3657600" cy="326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694CF04-C317-813D-7B2A-6DA8385DBCD5}"/>
              </a:ext>
            </a:extLst>
          </p:cNvPr>
          <p:cNvSpPr txBox="1"/>
          <p:nvPr/>
        </p:nvSpPr>
        <p:spPr>
          <a:xfrm>
            <a:off x="309716" y="1512542"/>
            <a:ext cx="34363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Main downtime due to injector complex.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807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7BCD-90CE-68C0-5991-838BA847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Downtime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26E1C-11D5-8AFB-70FE-98EF0F2A6E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400" dirty="0"/>
              <a:t>Not relevant for EAST and NORTH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For Cardiogram :</a:t>
            </a:r>
          </a:p>
          <a:p>
            <a:pPr lvl="1">
              <a:lnSpc>
                <a:spcPct val="120000"/>
              </a:lnSpc>
            </a:pPr>
            <a:r>
              <a:rPr lang="en-GB" sz="1000" dirty="0"/>
              <a:t>Most fault coming from injector, beam instrumentation XCET (non-blocking).</a:t>
            </a:r>
          </a:p>
          <a:p>
            <a:pPr lvl="1">
              <a:lnSpc>
                <a:spcPct val="120000"/>
              </a:lnSpc>
            </a:pPr>
            <a:r>
              <a:rPr lang="en-GB" sz="1000" dirty="0"/>
              <a:t>XCET have been heavily study and upgraded during the run and has seen in the cardiogram the situation is really better now.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916EFF4-7A3B-42C0-F673-374630F03A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571235"/>
            <a:ext cx="3657600" cy="252014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58F95-5779-F9E1-461F-3628C5613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EAB01-DED6-75BD-DFC1-FE8C92D37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244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7BCD-90CE-68C0-5991-838BA847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System Downtime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E3FA720-4E31-4B4D-89B2-E7E853094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290" y="829251"/>
            <a:ext cx="7300451" cy="388588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58F95-5779-F9E1-461F-3628C5613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EAB01-DED6-75BD-DFC1-FE8C92D37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24731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49104</TotalTime>
  <Words>483</Words>
  <Application>Microsoft Office PowerPoint</Application>
  <PresentationFormat>On-screen Show (16:9)</PresentationFormat>
  <Paragraphs>64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CERN2Corporate16-9</vt:lpstr>
      <vt:lpstr>EAST Availability Statistics 2023</vt:lpstr>
      <vt:lpstr>„Information“ I</vt:lpstr>
      <vt:lpstr>„Information“ II</vt:lpstr>
      <vt:lpstr>Considered Times</vt:lpstr>
      <vt:lpstr>Weekly Availability by Destination</vt:lpstr>
      <vt:lpstr>Weekly Availability by Destination – w.o. injector faults</vt:lpstr>
      <vt:lpstr>Global Destination Availability</vt:lpstr>
      <vt:lpstr>System Downtime</vt:lpstr>
      <vt:lpstr>System Downtime</vt:lpstr>
      <vt:lpstr>Summary &amp; Conclusion Slides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Lukas Felsberger</cp:lastModifiedBy>
  <cp:revision>1654</cp:revision>
  <dcterms:created xsi:type="dcterms:W3CDTF">2020-10-21T08:19:07Z</dcterms:created>
  <dcterms:modified xsi:type="dcterms:W3CDTF">2023-11-07T16:21:36Z</dcterms:modified>
</cp:coreProperties>
</file>