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403" r:id="rId3"/>
    <p:sldId id="404" r:id="rId4"/>
    <p:sldId id="401" r:id="rId5"/>
    <p:sldId id="402" r:id="rId6"/>
    <p:sldId id="406" r:id="rId7"/>
    <p:sldId id="408" r:id="rId8"/>
    <p:sldId id="411" r:id="rId9"/>
    <p:sldId id="409" r:id="rId10"/>
    <p:sldId id="410" r:id="rId11"/>
    <p:sldId id="413" r:id="rId12"/>
    <p:sldId id="414" r:id="rId13"/>
    <p:sldId id="405" r:id="rId14"/>
    <p:sldId id="412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A4"/>
    <a:srgbClr val="2D7CA3"/>
    <a:srgbClr val="DECBAA"/>
    <a:srgbClr val="FF8989"/>
    <a:srgbClr val="4B87D3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E7CC5D-C607-4BF6-964B-E0BD92EFD121}" v="274" dt="2023-11-01T15:59:00.7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4" autoAdjust="0"/>
    <p:restoredTop sz="86224" autoAdjust="0"/>
  </p:normalViewPr>
  <p:slideViewPr>
    <p:cSldViewPr snapToGrid="0" snapToObjects="1">
      <p:cViewPr varScale="1">
        <p:scale>
          <a:sx n="142" d="100"/>
          <a:sy n="142" d="100"/>
        </p:scale>
        <p:origin x="1262" y="101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Weekly Availability</a:t>
            </a:r>
            <a:r>
              <a:rPr lang="en-US" baseline="0"/>
              <a:t> by Destination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'chart(1)'!$C$1</c:f>
              <c:strCache>
                <c:ptCount val="1"/>
                <c:pt idx="0">
                  <c:v>AD Availability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'chart(1)'!$A$2:$A$35</c:f>
              <c:strCache>
                <c:ptCount val="34"/>
                <c:pt idx="0">
                  <c:v>2023-W11</c:v>
                </c:pt>
                <c:pt idx="1">
                  <c:v>2023-W12</c:v>
                </c:pt>
                <c:pt idx="2">
                  <c:v>2023-W13</c:v>
                </c:pt>
                <c:pt idx="3">
                  <c:v>2023-W14</c:v>
                </c:pt>
                <c:pt idx="4">
                  <c:v>2023-W15</c:v>
                </c:pt>
                <c:pt idx="5">
                  <c:v>2023-W16</c:v>
                </c:pt>
                <c:pt idx="6">
                  <c:v>2023-W17</c:v>
                </c:pt>
                <c:pt idx="7">
                  <c:v>2023-W18</c:v>
                </c:pt>
                <c:pt idx="8">
                  <c:v>2023-W19</c:v>
                </c:pt>
                <c:pt idx="9">
                  <c:v>2023-W20</c:v>
                </c:pt>
                <c:pt idx="10">
                  <c:v>2023-W21</c:v>
                </c:pt>
                <c:pt idx="11">
                  <c:v>2023-W22</c:v>
                </c:pt>
                <c:pt idx="12">
                  <c:v>2023-W23</c:v>
                </c:pt>
                <c:pt idx="13">
                  <c:v>2023-W24</c:v>
                </c:pt>
                <c:pt idx="14">
                  <c:v>2023-W25</c:v>
                </c:pt>
                <c:pt idx="15">
                  <c:v>2023-W26</c:v>
                </c:pt>
                <c:pt idx="16">
                  <c:v>2023-W27</c:v>
                </c:pt>
                <c:pt idx="17">
                  <c:v>2023-W28</c:v>
                </c:pt>
                <c:pt idx="18">
                  <c:v>2023-W29</c:v>
                </c:pt>
                <c:pt idx="19">
                  <c:v>2023-W30</c:v>
                </c:pt>
                <c:pt idx="20">
                  <c:v>2023-W31</c:v>
                </c:pt>
                <c:pt idx="21">
                  <c:v>2023-W32</c:v>
                </c:pt>
                <c:pt idx="22">
                  <c:v>2023-W33</c:v>
                </c:pt>
                <c:pt idx="23">
                  <c:v>2023-W34</c:v>
                </c:pt>
                <c:pt idx="24">
                  <c:v>2023-W35</c:v>
                </c:pt>
                <c:pt idx="25">
                  <c:v>2023-W36</c:v>
                </c:pt>
                <c:pt idx="26">
                  <c:v>2023-W37</c:v>
                </c:pt>
                <c:pt idx="27">
                  <c:v>2023-W38</c:v>
                </c:pt>
                <c:pt idx="28">
                  <c:v>2023-W39</c:v>
                </c:pt>
                <c:pt idx="29">
                  <c:v>2023-W40</c:v>
                </c:pt>
                <c:pt idx="30">
                  <c:v>2023-W41</c:v>
                </c:pt>
                <c:pt idx="31">
                  <c:v>2023-W42</c:v>
                </c:pt>
                <c:pt idx="32">
                  <c:v>2023-W43</c:v>
                </c:pt>
                <c:pt idx="33">
                  <c:v>2023-W44</c:v>
                </c:pt>
              </c:strCache>
            </c:strRef>
          </c:cat>
          <c:val>
            <c:numRef>
              <c:f>'chart(1)'!$C$2:$C$35</c:f>
              <c:numCache>
                <c:formatCode>General</c:formatCode>
                <c:ptCount val="34"/>
                <c:pt idx="0">
                  <c:v>99.9</c:v>
                </c:pt>
                <c:pt idx="1">
                  <c:v>99.9</c:v>
                </c:pt>
                <c:pt idx="2">
                  <c:v>96.9</c:v>
                </c:pt>
                <c:pt idx="3">
                  <c:v>98.5</c:v>
                </c:pt>
                <c:pt idx="4">
                  <c:v>98.2</c:v>
                </c:pt>
                <c:pt idx="5">
                  <c:v>89</c:v>
                </c:pt>
                <c:pt idx="6">
                  <c:v>90.4</c:v>
                </c:pt>
                <c:pt idx="7">
                  <c:v>98.9</c:v>
                </c:pt>
                <c:pt idx="8">
                  <c:v>100</c:v>
                </c:pt>
                <c:pt idx="9">
                  <c:v>97.7</c:v>
                </c:pt>
                <c:pt idx="10">
                  <c:v>93.8</c:v>
                </c:pt>
                <c:pt idx="11">
                  <c:v>99</c:v>
                </c:pt>
                <c:pt idx="12">
                  <c:v>94.1</c:v>
                </c:pt>
                <c:pt idx="13">
                  <c:v>91.1</c:v>
                </c:pt>
                <c:pt idx="14">
                  <c:v>90</c:v>
                </c:pt>
                <c:pt idx="15">
                  <c:v>86.9</c:v>
                </c:pt>
                <c:pt idx="16">
                  <c:v>98.8</c:v>
                </c:pt>
                <c:pt idx="17">
                  <c:v>83.9</c:v>
                </c:pt>
                <c:pt idx="18">
                  <c:v>98.1</c:v>
                </c:pt>
                <c:pt idx="19">
                  <c:v>89.6</c:v>
                </c:pt>
                <c:pt idx="20">
                  <c:v>95.1</c:v>
                </c:pt>
                <c:pt idx="21">
                  <c:v>98</c:v>
                </c:pt>
                <c:pt idx="22">
                  <c:v>76</c:v>
                </c:pt>
                <c:pt idx="23">
                  <c:v>90.1</c:v>
                </c:pt>
                <c:pt idx="24">
                  <c:v>97.1</c:v>
                </c:pt>
                <c:pt idx="25">
                  <c:v>97.5</c:v>
                </c:pt>
                <c:pt idx="26">
                  <c:v>95.6</c:v>
                </c:pt>
                <c:pt idx="27">
                  <c:v>96.1</c:v>
                </c:pt>
                <c:pt idx="28">
                  <c:v>98.6</c:v>
                </c:pt>
                <c:pt idx="29">
                  <c:v>97.6</c:v>
                </c:pt>
                <c:pt idx="30">
                  <c:v>88.4</c:v>
                </c:pt>
                <c:pt idx="31">
                  <c:v>88.3</c:v>
                </c:pt>
                <c:pt idx="32">
                  <c:v>97.1</c:v>
                </c:pt>
                <c:pt idx="33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841-4705-9C39-2B4EC08B6B8F}"/>
            </c:ext>
          </c:extLst>
        </c:ser>
        <c:ser>
          <c:idx val="1"/>
          <c:order val="1"/>
          <c:tx>
            <c:strRef>
              <c:f>'chart(1)'!$F$1</c:f>
              <c:strCache>
                <c:ptCount val="1"/>
                <c:pt idx="0">
                  <c:v>EAST_N Availability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'chart(1)'!$A$2:$A$35</c:f>
              <c:strCache>
                <c:ptCount val="34"/>
                <c:pt idx="0">
                  <c:v>2023-W11</c:v>
                </c:pt>
                <c:pt idx="1">
                  <c:v>2023-W12</c:v>
                </c:pt>
                <c:pt idx="2">
                  <c:v>2023-W13</c:v>
                </c:pt>
                <c:pt idx="3">
                  <c:v>2023-W14</c:v>
                </c:pt>
                <c:pt idx="4">
                  <c:v>2023-W15</c:v>
                </c:pt>
                <c:pt idx="5">
                  <c:v>2023-W16</c:v>
                </c:pt>
                <c:pt idx="6">
                  <c:v>2023-W17</c:v>
                </c:pt>
                <c:pt idx="7">
                  <c:v>2023-W18</c:v>
                </c:pt>
                <c:pt idx="8">
                  <c:v>2023-W19</c:v>
                </c:pt>
                <c:pt idx="9">
                  <c:v>2023-W20</c:v>
                </c:pt>
                <c:pt idx="10">
                  <c:v>2023-W21</c:v>
                </c:pt>
                <c:pt idx="11">
                  <c:v>2023-W22</c:v>
                </c:pt>
                <c:pt idx="12">
                  <c:v>2023-W23</c:v>
                </c:pt>
                <c:pt idx="13">
                  <c:v>2023-W24</c:v>
                </c:pt>
                <c:pt idx="14">
                  <c:v>2023-W25</c:v>
                </c:pt>
                <c:pt idx="15">
                  <c:v>2023-W26</c:v>
                </c:pt>
                <c:pt idx="16">
                  <c:v>2023-W27</c:v>
                </c:pt>
                <c:pt idx="17">
                  <c:v>2023-W28</c:v>
                </c:pt>
                <c:pt idx="18">
                  <c:v>2023-W29</c:v>
                </c:pt>
                <c:pt idx="19">
                  <c:v>2023-W30</c:v>
                </c:pt>
                <c:pt idx="20">
                  <c:v>2023-W31</c:v>
                </c:pt>
                <c:pt idx="21">
                  <c:v>2023-W32</c:v>
                </c:pt>
                <c:pt idx="22">
                  <c:v>2023-W33</c:v>
                </c:pt>
                <c:pt idx="23">
                  <c:v>2023-W34</c:v>
                </c:pt>
                <c:pt idx="24">
                  <c:v>2023-W35</c:v>
                </c:pt>
                <c:pt idx="25">
                  <c:v>2023-W36</c:v>
                </c:pt>
                <c:pt idx="26">
                  <c:v>2023-W37</c:v>
                </c:pt>
                <c:pt idx="27">
                  <c:v>2023-W38</c:v>
                </c:pt>
                <c:pt idx="28">
                  <c:v>2023-W39</c:v>
                </c:pt>
                <c:pt idx="29">
                  <c:v>2023-W40</c:v>
                </c:pt>
                <c:pt idx="30">
                  <c:v>2023-W41</c:v>
                </c:pt>
                <c:pt idx="31">
                  <c:v>2023-W42</c:v>
                </c:pt>
                <c:pt idx="32">
                  <c:v>2023-W43</c:v>
                </c:pt>
                <c:pt idx="33">
                  <c:v>2023-W44</c:v>
                </c:pt>
              </c:strCache>
            </c:strRef>
          </c:cat>
          <c:val>
            <c:numRef>
              <c:f>'chart(1)'!$F$2:$F$35</c:f>
              <c:numCache>
                <c:formatCode>General</c:formatCode>
                <c:ptCount val="34"/>
                <c:pt idx="0">
                  <c:v>99.9</c:v>
                </c:pt>
                <c:pt idx="1">
                  <c:v>99.9</c:v>
                </c:pt>
                <c:pt idx="2">
                  <c:v>96.8</c:v>
                </c:pt>
                <c:pt idx="3">
                  <c:v>92</c:v>
                </c:pt>
                <c:pt idx="4">
                  <c:v>97.7</c:v>
                </c:pt>
                <c:pt idx="5">
                  <c:v>89.7</c:v>
                </c:pt>
                <c:pt idx="6">
                  <c:v>89.6</c:v>
                </c:pt>
                <c:pt idx="7">
                  <c:v>95.2</c:v>
                </c:pt>
                <c:pt idx="8">
                  <c:v>93</c:v>
                </c:pt>
                <c:pt idx="9">
                  <c:v>96.3</c:v>
                </c:pt>
                <c:pt idx="10">
                  <c:v>92.5</c:v>
                </c:pt>
                <c:pt idx="11">
                  <c:v>98.9</c:v>
                </c:pt>
                <c:pt idx="12">
                  <c:v>95.7</c:v>
                </c:pt>
                <c:pt idx="13">
                  <c:v>91.5</c:v>
                </c:pt>
                <c:pt idx="14">
                  <c:v>90</c:v>
                </c:pt>
                <c:pt idx="15">
                  <c:v>86.9</c:v>
                </c:pt>
                <c:pt idx="16">
                  <c:v>98.8</c:v>
                </c:pt>
                <c:pt idx="17">
                  <c:v>83.9</c:v>
                </c:pt>
                <c:pt idx="18">
                  <c:v>98.9</c:v>
                </c:pt>
                <c:pt idx="19">
                  <c:v>91.7</c:v>
                </c:pt>
                <c:pt idx="20">
                  <c:v>97.2</c:v>
                </c:pt>
                <c:pt idx="21">
                  <c:v>98.4</c:v>
                </c:pt>
                <c:pt idx="22">
                  <c:v>76.8</c:v>
                </c:pt>
                <c:pt idx="23">
                  <c:v>90.1</c:v>
                </c:pt>
                <c:pt idx="24">
                  <c:v>98.3</c:v>
                </c:pt>
                <c:pt idx="25">
                  <c:v>97.5</c:v>
                </c:pt>
                <c:pt idx="26">
                  <c:v>95.8</c:v>
                </c:pt>
                <c:pt idx="27">
                  <c:v>92.6</c:v>
                </c:pt>
                <c:pt idx="28">
                  <c:v>98.7</c:v>
                </c:pt>
                <c:pt idx="29">
                  <c:v>97.6</c:v>
                </c:pt>
                <c:pt idx="30">
                  <c:v>88.4</c:v>
                </c:pt>
                <c:pt idx="31">
                  <c:v>88.2</c:v>
                </c:pt>
                <c:pt idx="32">
                  <c:v>97.1</c:v>
                </c:pt>
                <c:pt idx="33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841-4705-9C39-2B4EC08B6B8F}"/>
            </c:ext>
          </c:extLst>
        </c:ser>
        <c:ser>
          <c:idx val="2"/>
          <c:order val="2"/>
          <c:tx>
            <c:strRef>
              <c:f>'chart(1)'!$I$1</c:f>
              <c:strCache>
                <c:ptCount val="1"/>
                <c:pt idx="0">
                  <c:v>EAST_T8 Availability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'chart(1)'!$A$2:$A$35</c:f>
              <c:strCache>
                <c:ptCount val="34"/>
                <c:pt idx="0">
                  <c:v>2023-W11</c:v>
                </c:pt>
                <c:pt idx="1">
                  <c:v>2023-W12</c:v>
                </c:pt>
                <c:pt idx="2">
                  <c:v>2023-W13</c:v>
                </c:pt>
                <c:pt idx="3">
                  <c:v>2023-W14</c:v>
                </c:pt>
                <c:pt idx="4">
                  <c:v>2023-W15</c:v>
                </c:pt>
                <c:pt idx="5">
                  <c:v>2023-W16</c:v>
                </c:pt>
                <c:pt idx="6">
                  <c:v>2023-W17</c:v>
                </c:pt>
                <c:pt idx="7">
                  <c:v>2023-W18</c:v>
                </c:pt>
                <c:pt idx="8">
                  <c:v>2023-W19</c:v>
                </c:pt>
                <c:pt idx="9">
                  <c:v>2023-W20</c:v>
                </c:pt>
                <c:pt idx="10">
                  <c:v>2023-W21</c:v>
                </c:pt>
                <c:pt idx="11">
                  <c:v>2023-W22</c:v>
                </c:pt>
                <c:pt idx="12">
                  <c:v>2023-W23</c:v>
                </c:pt>
                <c:pt idx="13">
                  <c:v>2023-W24</c:v>
                </c:pt>
                <c:pt idx="14">
                  <c:v>2023-W25</c:v>
                </c:pt>
                <c:pt idx="15">
                  <c:v>2023-W26</c:v>
                </c:pt>
                <c:pt idx="16">
                  <c:v>2023-W27</c:v>
                </c:pt>
                <c:pt idx="17">
                  <c:v>2023-W28</c:v>
                </c:pt>
                <c:pt idx="18">
                  <c:v>2023-W29</c:v>
                </c:pt>
                <c:pt idx="19">
                  <c:v>2023-W30</c:v>
                </c:pt>
                <c:pt idx="20">
                  <c:v>2023-W31</c:v>
                </c:pt>
                <c:pt idx="21">
                  <c:v>2023-W32</c:v>
                </c:pt>
                <c:pt idx="22">
                  <c:v>2023-W33</c:v>
                </c:pt>
                <c:pt idx="23">
                  <c:v>2023-W34</c:v>
                </c:pt>
                <c:pt idx="24">
                  <c:v>2023-W35</c:v>
                </c:pt>
                <c:pt idx="25">
                  <c:v>2023-W36</c:v>
                </c:pt>
                <c:pt idx="26">
                  <c:v>2023-W37</c:v>
                </c:pt>
                <c:pt idx="27">
                  <c:v>2023-W38</c:v>
                </c:pt>
                <c:pt idx="28">
                  <c:v>2023-W39</c:v>
                </c:pt>
                <c:pt idx="29">
                  <c:v>2023-W40</c:v>
                </c:pt>
                <c:pt idx="30">
                  <c:v>2023-W41</c:v>
                </c:pt>
                <c:pt idx="31">
                  <c:v>2023-W42</c:v>
                </c:pt>
                <c:pt idx="32">
                  <c:v>2023-W43</c:v>
                </c:pt>
                <c:pt idx="33">
                  <c:v>2023-W44</c:v>
                </c:pt>
              </c:strCache>
            </c:strRef>
          </c:cat>
          <c:val>
            <c:numRef>
              <c:f>'chart(1)'!$I$2:$I$35</c:f>
              <c:numCache>
                <c:formatCode>General</c:formatCode>
                <c:ptCount val="34"/>
                <c:pt idx="0">
                  <c:v>99.9</c:v>
                </c:pt>
                <c:pt idx="1">
                  <c:v>99.9</c:v>
                </c:pt>
                <c:pt idx="2">
                  <c:v>96.8</c:v>
                </c:pt>
                <c:pt idx="3">
                  <c:v>92</c:v>
                </c:pt>
                <c:pt idx="4">
                  <c:v>97.7</c:v>
                </c:pt>
                <c:pt idx="5">
                  <c:v>89.7</c:v>
                </c:pt>
                <c:pt idx="6">
                  <c:v>89.6</c:v>
                </c:pt>
                <c:pt idx="7">
                  <c:v>95.2</c:v>
                </c:pt>
                <c:pt idx="8">
                  <c:v>92.9</c:v>
                </c:pt>
                <c:pt idx="9">
                  <c:v>96.3</c:v>
                </c:pt>
                <c:pt idx="10">
                  <c:v>92.5</c:v>
                </c:pt>
                <c:pt idx="11">
                  <c:v>98.9</c:v>
                </c:pt>
                <c:pt idx="12">
                  <c:v>95.7</c:v>
                </c:pt>
                <c:pt idx="13">
                  <c:v>91.5</c:v>
                </c:pt>
                <c:pt idx="14">
                  <c:v>90</c:v>
                </c:pt>
                <c:pt idx="15">
                  <c:v>86.9</c:v>
                </c:pt>
                <c:pt idx="16">
                  <c:v>98.8</c:v>
                </c:pt>
                <c:pt idx="17">
                  <c:v>83.9</c:v>
                </c:pt>
                <c:pt idx="18">
                  <c:v>98.9</c:v>
                </c:pt>
                <c:pt idx="19">
                  <c:v>90.1</c:v>
                </c:pt>
                <c:pt idx="20">
                  <c:v>97.2</c:v>
                </c:pt>
                <c:pt idx="21">
                  <c:v>98.4</c:v>
                </c:pt>
                <c:pt idx="22">
                  <c:v>76.8</c:v>
                </c:pt>
                <c:pt idx="23">
                  <c:v>90.1</c:v>
                </c:pt>
                <c:pt idx="24">
                  <c:v>97.6</c:v>
                </c:pt>
                <c:pt idx="25">
                  <c:v>97.5</c:v>
                </c:pt>
                <c:pt idx="26">
                  <c:v>95.8</c:v>
                </c:pt>
                <c:pt idx="27">
                  <c:v>96.1</c:v>
                </c:pt>
                <c:pt idx="28">
                  <c:v>98.7</c:v>
                </c:pt>
                <c:pt idx="29">
                  <c:v>97.6</c:v>
                </c:pt>
                <c:pt idx="30">
                  <c:v>87.4</c:v>
                </c:pt>
                <c:pt idx="31">
                  <c:v>88.2</c:v>
                </c:pt>
                <c:pt idx="32">
                  <c:v>97.1</c:v>
                </c:pt>
                <c:pt idx="33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841-4705-9C39-2B4EC08B6B8F}"/>
            </c:ext>
          </c:extLst>
        </c:ser>
        <c:ser>
          <c:idx val="3"/>
          <c:order val="3"/>
          <c:tx>
            <c:strRef>
              <c:f>'chart(1)'!$L$1</c:f>
              <c:strCache>
                <c:ptCount val="1"/>
                <c:pt idx="0">
                  <c:v>EAST_T9 Availability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'chart(1)'!$A$2:$A$35</c:f>
              <c:strCache>
                <c:ptCount val="34"/>
                <c:pt idx="0">
                  <c:v>2023-W11</c:v>
                </c:pt>
                <c:pt idx="1">
                  <c:v>2023-W12</c:v>
                </c:pt>
                <c:pt idx="2">
                  <c:v>2023-W13</c:v>
                </c:pt>
                <c:pt idx="3">
                  <c:v>2023-W14</c:v>
                </c:pt>
                <c:pt idx="4">
                  <c:v>2023-W15</c:v>
                </c:pt>
                <c:pt idx="5">
                  <c:v>2023-W16</c:v>
                </c:pt>
                <c:pt idx="6">
                  <c:v>2023-W17</c:v>
                </c:pt>
                <c:pt idx="7">
                  <c:v>2023-W18</c:v>
                </c:pt>
                <c:pt idx="8">
                  <c:v>2023-W19</c:v>
                </c:pt>
                <c:pt idx="9">
                  <c:v>2023-W20</c:v>
                </c:pt>
                <c:pt idx="10">
                  <c:v>2023-W21</c:v>
                </c:pt>
                <c:pt idx="11">
                  <c:v>2023-W22</c:v>
                </c:pt>
                <c:pt idx="12">
                  <c:v>2023-W23</c:v>
                </c:pt>
                <c:pt idx="13">
                  <c:v>2023-W24</c:v>
                </c:pt>
                <c:pt idx="14">
                  <c:v>2023-W25</c:v>
                </c:pt>
                <c:pt idx="15">
                  <c:v>2023-W26</c:v>
                </c:pt>
                <c:pt idx="16">
                  <c:v>2023-W27</c:v>
                </c:pt>
                <c:pt idx="17">
                  <c:v>2023-W28</c:v>
                </c:pt>
                <c:pt idx="18">
                  <c:v>2023-W29</c:v>
                </c:pt>
                <c:pt idx="19">
                  <c:v>2023-W30</c:v>
                </c:pt>
                <c:pt idx="20">
                  <c:v>2023-W31</c:v>
                </c:pt>
                <c:pt idx="21">
                  <c:v>2023-W32</c:v>
                </c:pt>
                <c:pt idx="22">
                  <c:v>2023-W33</c:v>
                </c:pt>
                <c:pt idx="23">
                  <c:v>2023-W34</c:v>
                </c:pt>
                <c:pt idx="24">
                  <c:v>2023-W35</c:v>
                </c:pt>
                <c:pt idx="25">
                  <c:v>2023-W36</c:v>
                </c:pt>
                <c:pt idx="26">
                  <c:v>2023-W37</c:v>
                </c:pt>
                <c:pt idx="27">
                  <c:v>2023-W38</c:v>
                </c:pt>
                <c:pt idx="28">
                  <c:v>2023-W39</c:v>
                </c:pt>
                <c:pt idx="29">
                  <c:v>2023-W40</c:v>
                </c:pt>
                <c:pt idx="30">
                  <c:v>2023-W41</c:v>
                </c:pt>
                <c:pt idx="31">
                  <c:v>2023-W42</c:v>
                </c:pt>
                <c:pt idx="32">
                  <c:v>2023-W43</c:v>
                </c:pt>
                <c:pt idx="33">
                  <c:v>2023-W44</c:v>
                </c:pt>
              </c:strCache>
            </c:strRef>
          </c:cat>
          <c:val>
            <c:numRef>
              <c:f>'chart(1)'!$L$2:$L$35</c:f>
              <c:numCache>
                <c:formatCode>General</c:formatCode>
                <c:ptCount val="34"/>
                <c:pt idx="0">
                  <c:v>99.9</c:v>
                </c:pt>
                <c:pt idx="1">
                  <c:v>99.9</c:v>
                </c:pt>
                <c:pt idx="2">
                  <c:v>96.8</c:v>
                </c:pt>
                <c:pt idx="3">
                  <c:v>92</c:v>
                </c:pt>
                <c:pt idx="4">
                  <c:v>97.7</c:v>
                </c:pt>
                <c:pt idx="5">
                  <c:v>89.7</c:v>
                </c:pt>
                <c:pt idx="6">
                  <c:v>89.7</c:v>
                </c:pt>
                <c:pt idx="7">
                  <c:v>95.3</c:v>
                </c:pt>
                <c:pt idx="8">
                  <c:v>93.6</c:v>
                </c:pt>
                <c:pt idx="9">
                  <c:v>96.3</c:v>
                </c:pt>
                <c:pt idx="10">
                  <c:v>92.5</c:v>
                </c:pt>
                <c:pt idx="11">
                  <c:v>98.9</c:v>
                </c:pt>
                <c:pt idx="12">
                  <c:v>95.9</c:v>
                </c:pt>
                <c:pt idx="13">
                  <c:v>91.5</c:v>
                </c:pt>
                <c:pt idx="14">
                  <c:v>90</c:v>
                </c:pt>
                <c:pt idx="15">
                  <c:v>86.9</c:v>
                </c:pt>
                <c:pt idx="16">
                  <c:v>98.8</c:v>
                </c:pt>
                <c:pt idx="17">
                  <c:v>83.9</c:v>
                </c:pt>
                <c:pt idx="18">
                  <c:v>98.9</c:v>
                </c:pt>
                <c:pt idx="19">
                  <c:v>91.7</c:v>
                </c:pt>
                <c:pt idx="20">
                  <c:v>97.2</c:v>
                </c:pt>
                <c:pt idx="21">
                  <c:v>98.4</c:v>
                </c:pt>
                <c:pt idx="22">
                  <c:v>76.8</c:v>
                </c:pt>
                <c:pt idx="23">
                  <c:v>90.1</c:v>
                </c:pt>
                <c:pt idx="24">
                  <c:v>98.3</c:v>
                </c:pt>
                <c:pt idx="25">
                  <c:v>97.5</c:v>
                </c:pt>
                <c:pt idx="26">
                  <c:v>95.8</c:v>
                </c:pt>
                <c:pt idx="27">
                  <c:v>96.1</c:v>
                </c:pt>
                <c:pt idx="28">
                  <c:v>98.7</c:v>
                </c:pt>
                <c:pt idx="29">
                  <c:v>97.6</c:v>
                </c:pt>
                <c:pt idx="30">
                  <c:v>88.4</c:v>
                </c:pt>
                <c:pt idx="31">
                  <c:v>88.3</c:v>
                </c:pt>
                <c:pt idx="32">
                  <c:v>97.1</c:v>
                </c:pt>
                <c:pt idx="33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841-4705-9C39-2B4EC08B6B8F}"/>
            </c:ext>
          </c:extLst>
        </c:ser>
        <c:ser>
          <c:idx val="4"/>
          <c:order val="4"/>
          <c:tx>
            <c:strRef>
              <c:f>'chart(1)'!$O$1</c:f>
              <c:strCache>
                <c:ptCount val="1"/>
                <c:pt idx="0">
                  <c:v>NTOF Availability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'chart(1)'!$A$2:$A$35</c:f>
              <c:strCache>
                <c:ptCount val="34"/>
                <c:pt idx="0">
                  <c:v>2023-W11</c:v>
                </c:pt>
                <c:pt idx="1">
                  <c:v>2023-W12</c:v>
                </c:pt>
                <c:pt idx="2">
                  <c:v>2023-W13</c:v>
                </c:pt>
                <c:pt idx="3">
                  <c:v>2023-W14</c:v>
                </c:pt>
                <c:pt idx="4">
                  <c:v>2023-W15</c:v>
                </c:pt>
                <c:pt idx="5">
                  <c:v>2023-W16</c:v>
                </c:pt>
                <c:pt idx="6">
                  <c:v>2023-W17</c:v>
                </c:pt>
                <c:pt idx="7">
                  <c:v>2023-W18</c:v>
                </c:pt>
                <c:pt idx="8">
                  <c:v>2023-W19</c:v>
                </c:pt>
                <c:pt idx="9">
                  <c:v>2023-W20</c:v>
                </c:pt>
                <c:pt idx="10">
                  <c:v>2023-W21</c:v>
                </c:pt>
                <c:pt idx="11">
                  <c:v>2023-W22</c:v>
                </c:pt>
                <c:pt idx="12">
                  <c:v>2023-W23</c:v>
                </c:pt>
                <c:pt idx="13">
                  <c:v>2023-W24</c:v>
                </c:pt>
                <c:pt idx="14">
                  <c:v>2023-W25</c:v>
                </c:pt>
                <c:pt idx="15">
                  <c:v>2023-W26</c:v>
                </c:pt>
                <c:pt idx="16">
                  <c:v>2023-W27</c:v>
                </c:pt>
                <c:pt idx="17">
                  <c:v>2023-W28</c:v>
                </c:pt>
                <c:pt idx="18">
                  <c:v>2023-W29</c:v>
                </c:pt>
                <c:pt idx="19">
                  <c:v>2023-W30</c:v>
                </c:pt>
                <c:pt idx="20">
                  <c:v>2023-W31</c:v>
                </c:pt>
                <c:pt idx="21">
                  <c:v>2023-W32</c:v>
                </c:pt>
                <c:pt idx="22">
                  <c:v>2023-W33</c:v>
                </c:pt>
                <c:pt idx="23">
                  <c:v>2023-W34</c:v>
                </c:pt>
                <c:pt idx="24">
                  <c:v>2023-W35</c:v>
                </c:pt>
                <c:pt idx="25">
                  <c:v>2023-W36</c:v>
                </c:pt>
                <c:pt idx="26">
                  <c:v>2023-W37</c:v>
                </c:pt>
                <c:pt idx="27">
                  <c:v>2023-W38</c:v>
                </c:pt>
                <c:pt idx="28">
                  <c:v>2023-W39</c:v>
                </c:pt>
                <c:pt idx="29">
                  <c:v>2023-W40</c:v>
                </c:pt>
                <c:pt idx="30">
                  <c:v>2023-W41</c:v>
                </c:pt>
                <c:pt idx="31">
                  <c:v>2023-W42</c:v>
                </c:pt>
                <c:pt idx="32">
                  <c:v>2023-W43</c:v>
                </c:pt>
                <c:pt idx="33">
                  <c:v>2023-W44</c:v>
                </c:pt>
              </c:strCache>
            </c:strRef>
          </c:cat>
          <c:val>
            <c:numRef>
              <c:f>'chart(1)'!$O$2:$O$35</c:f>
              <c:numCache>
                <c:formatCode>General</c:formatCode>
                <c:ptCount val="34"/>
                <c:pt idx="0">
                  <c:v>99.9</c:v>
                </c:pt>
                <c:pt idx="1">
                  <c:v>99.9</c:v>
                </c:pt>
                <c:pt idx="2">
                  <c:v>96.8</c:v>
                </c:pt>
                <c:pt idx="3">
                  <c:v>92.3</c:v>
                </c:pt>
                <c:pt idx="4">
                  <c:v>98.2</c:v>
                </c:pt>
                <c:pt idx="5">
                  <c:v>87.2</c:v>
                </c:pt>
                <c:pt idx="6">
                  <c:v>89.6</c:v>
                </c:pt>
                <c:pt idx="7">
                  <c:v>95.2</c:v>
                </c:pt>
                <c:pt idx="8">
                  <c:v>92.9</c:v>
                </c:pt>
                <c:pt idx="9">
                  <c:v>95.6</c:v>
                </c:pt>
                <c:pt idx="10">
                  <c:v>93.3</c:v>
                </c:pt>
                <c:pt idx="11">
                  <c:v>99</c:v>
                </c:pt>
                <c:pt idx="12">
                  <c:v>93.9</c:v>
                </c:pt>
                <c:pt idx="13">
                  <c:v>90.7</c:v>
                </c:pt>
                <c:pt idx="14">
                  <c:v>88.7</c:v>
                </c:pt>
                <c:pt idx="15">
                  <c:v>80</c:v>
                </c:pt>
                <c:pt idx="16">
                  <c:v>98.8</c:v>
                </c:pt>
                <c:pt idx="17">
                  <c:v>83.9</c:v>
                </c:pt>
                <c:pt idx="18">
                  <c:v>98.1</c:v>
                </c:pt>
                <c:pt idx="19">
                  <c:v>91.2</c:v>
                </c:pt>
                <c:pt idx="20">
                  <c:v>95</c:v>
                </c:pt>
                <c:pt idx="21">
                  <c:v>98</c:v>
                </c:pt>
                <c:pt idx="22">
                  <c:v>73.7</c:v>
                </c:pt>
                <c:pt idx="23">
                  <c:v>90.1</c:v>
                </c:pt>
                <c:pt idx="24">
                  <c:v>98.3</c:v>
                </c:pt>
                <c:pt idx="25">
                  <c:v>97.5</c:v>
                </c:pt>
                <c:pt idx="26">
                  <c:v>95.8</c:v>
                </c:pt>
                <c:pt idx="27">
                  <c:v>96.1</c:v>
                </c:pt>
                <c:pt idx="28">
                  <c:v>98.9</c:v>
                </c:pt>
                <c:pt idx="29">
                  <c:v>97.6</c:v>
                </c:pt>
                <c:pt idx="30">
                  <c:v>88.4</c:v>
                </c:pt>
                <c:pt idx="31">
                  <c:v>88.3</c:v>
                </c:pt>
                <c:pt idx="32">
                  <c:v>97.1</c:v>
                </c:pt>
                <c:pt idx="33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841-4705-9C39-2B4EC08B6B8F}"/>
            </c:ext>
          </c:extLst>
        </c:ser>
        <c:ser>
          <c:idx val="5"/>
          <c:order val="5"/>
          <c:tx>
            <c:strRef>
              <c:f>'chart(1)'!$R$1</c:f>
              <c:strCache>
                <c:ptCount val="1"/>
                <c:pt idx="0">
                  <c:v>SPS Availability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'chart(1)'!$A$2:$A$35</c:f>
              <c:strCache>
                <c:ptCount val="34"/>
                <c:pt idx="0">
                  <c:v>2023-W11</c:v>
                </c:pt>
                <c:pt idx="1">
                  <c:v>2023-W12</c:v>
                </c:pt>
                <c:pt idx="2">
                  <c:v>2023-W13</c:v>
                </c:pt>
                <c:pt idx="3">
                  <c:v>2023-W14</c:v>
                </c:pt>
                <c:pt idx="4">
                  <c:v>2023-W15</c:v>
                </c:pt>
                <c:pt idx="5">
                  <c:v>2023-W16</c:v>
                </c:pt>
                <c:pt idx="6">
                  <c:v>2023-W17</c:v>
                </c:pt>
                <c:pt idx="7">
                  <c:v>2023-W18</c:v>
                </c:pt>
                <c:pt idx="8">
                  <c:v>2023-W19</c:v>
                </c:pt>
                <c:pt idx="9">
                  <c:v>2023-W20</c:v>
                </c:pt>
                <c:pt idx="10">
                  <c:v>2023-W21</c:v>
                </c:pt>
                <c:pt idx="11">
                  <c:v>2023-W22</c:v>
                </c:pt>
                <c:pt idx="12">
                  <c:v>2023-W23</c:v>
                </c:pt>
                <c:pt idx="13">
                  <c:v>2023-W24</c:v>
                </c:pt>
                <c:pt idx="14">
                  <c:v>2023-W25</c:v>
                </c:pt>
                <c:pt idx="15">
                  <c:v>2023-W26</c:v>
                </c:pt>
                <c:pt idx="16">
                  <c:v>2023-W27</c:v>
                </c:pt>
                <c:pt idx="17">
                  <c:v>2023-W28</c:v>
                </c:pt>
                <c:pt idx="18">
                  <c:v>2023-W29</c:v>
                </c:pt>
                <c:pt idx="19">
                  <c:v>2023-W30</c:v>
                </c:pt>
                <c:pt idx="20">
                  <c:v>2023-W31</c:v>
                </c:pt>
                <c:pt idx="21">
                  <c:v>2023-W32</c:v>
                </c:pt>
                <c:pt idx="22">
                  <c:v>2023-W33</c:v>
                </c:pt>
                <c:pt idx="23">
                  <c:v>2023-W34</c:v>
                </c:pt>
                <c:pt idx="24">
                  <c:v>2023-W35</c:v>
                </c:pt>
                <c:pt idx="25">
                  <c:v>2023-W36</c:v>
                </c:pt>
                <c:pt idx="26">
                  <c:v>2023-W37</c:v>
                </c:pt>
                <c:pt idx="27">
                  <c:v>2023-W38</c:v>
                </c:pt>
                <c:pt idx="28">
                  <c:v>2023-W39</c:v>
                </c:pt>
                <c:pt idx="29">
                  <c:v>2023-W40</c:v>
                </c:pt>
                <c:pt idx="30">
                  <c:v>2023-W41</c:v>
                </c:pt>
                <c:pt idx="31">
                  <c:v>2023-W42</c:v>
                </c:pt>
                <c:pt idx="32">
                  <c:v>2023-W43</c:v>
                </c:pt>
                <c:pt idx="33">
                  <c:v>2023-W44</c:v>
                </c:pt>
              </c:strCache>
            </c:strRef>
          </c:cat>
          <c:val>
            <c:numRef>
              <c:f>'chart(1)'!$R$2:$R$35</c:f>
              <c:numCache>
                <c:formatCode>General</c:formatCode>
                <c:ptCount val="34"/>
                <c:pt idx="0">
                  <c:v>99.7</c:v>
                </c:pt>
                <c:pt idx="1">
                  <c:v>96.9</c:v>
                </c:pt>
                <c:pt idx="2">
                  <c:v>95.7</c:v>
                </c:pt>
                <c:pt idx="3">
                  <c:v>93.1</c:v>
                </c:pt>
                <c:pt idx="4">
                  <c:v>98.2</c:v>
                </c:pt>
                <c:pt idx="5">
                  <c:v>89.1</c:v>
                </c:pt>
                <c:pt idx="6">
                  <c:v>89.1</c:v>
                </c:pt>
                <c:pt idx="7">
                  <c:v>95.2</c:v>
                </c:pt>
                <c:pt idx="8">
                  <c:v>92.8</c:v>
                </c:pt>
                <c:pt idx="9">
                  <c:v>95.6</c:v>
                </c:pt>
                <c:pt idx="10">
                  <c:v>93.3</c:v>
                </c:pt>
                <c:pt idx="11">
                  <c:v>98.5</c:v>
                </c:pt>
                <c:pt idx="12">
                  <c:v>93.9</c:v>
                </c:pt>
                <c:pt idx="13">
                  <c:v>91.1</c:v>
                </c:pt>
                <c:pt idx="14">
                  <c:v>90</c:v>
                </c:pt>
                <c:pt idx="15">
                  <c:v>79.5</c:v>
                </c:pt>
                <c:pt idx="16">
                  <c:v>98.6</c:v>
                </c:pt>
                <c:pt idx="17">
                  <c:v>82.4</c:v>
                </c:pt>
                <c:pt idx="18">
                  <c:v>96.9</c:v>
                </c:pt>
                <c:pt idx="19">
                  <c:v>90.3</c:v>
                </c:pt>
                <c:pt idx="20">
                  <c:v>87.6</c:v>
                </c:pt>
                <c:pt idx="21">
                  <c:v>98</c:v>
                </c:pt>
                <c:pt idx="22">
                  <c:v>75</c:v>
                </c:pt>
                <c:pt idx="23">
                  <c:v>90.1</c:v>
                </c:pt>
                <c:pt idx="24">
                  <c:v>97.1</c:v>
                </c:pt>
                <c:pt idx="25">
                  <c:v>97.5</c:v>
                </c:pt>
                <c:pt idx="26">
                  <c:v>95.5</c:v>
                </c:pt>
                <c:pt idx="27">
                  <c:v>95.9</c:v>
                </c:pt>
                <c:pt idx="28">
                  <c:v>98.9</c:v>
                </c:pt>
                <c:pt idx="29">
                  <c:v>90.6</c:v>
                </c:pt>
                <c:pt idx="30">
                  <c:v>90.6</c:v>
                </c:pt>
                <c:pt idx="31">
                  <c:v>88.3</c:v>
                </c:pt>
                <c:pt idx="32">
                  <c:v>97.1</c:v>
                </c:pt>
                <c:pt idx="33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1841-4705-9C39-2B4EC08B6B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9555391"/>
        <c:axId val="380551983"/>
      </c:lineChart>
      <c:catAx>
        <c:axId val="6595553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Week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551983"/>
        <c:crosses val="autoZero"/>
        <c:auto val="1"/>
        <c:lblAlgn val="ctr"/>
        <c:lblOffset val="100"/>
        <c:noMultiLvlLbl val="0"/>
      </c:catAx>
      <c:valAx>
        <c:axId val="380551983"/>
        <c:scaling>
          <c:orientation val="minMax"/>
          <c:min val="6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Availability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555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Destination Availability [%]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'destination-availability(1)'!$A$2</c:f>
              <c:strCache>
                <c:ptCount val="1"/>
                <c:pt idx="0">
                  <c:v>% Availability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'destination-availability(1)'!$B$1:$G$1</c:f>
              <c:strCache>
                <c:ptCount val="6"/>
                <c:pt idx="0">
                  <c:v>AD</c:v>
                </c:pt>
                <c:pt idx="1">
                  <c:v>EAST_N</c:v>
                </c:pt>
                <c:pt idx="2">
                  <c:v>EAST_T8</c:v>
                </c:pt>
                <c:pt idx="3">
                  <c:v>EAST_T9</c:v>
                </c:pt>
                <c:pt idx="4">
                  <c:v>NTOF</c:v>
                </c:pt>
                <c:pt idx="5">
                  <c:v>SPS</c:v>
                </c:pt>
              </c:strCache>
            </c:strRef>
          </c:cat>
          <c:val>
            <c:numRef>
              <c:f>'destination-availability(1)'!$B$2:$G$2</c:f>
              <c:numCache>
                <c:formatCode>General</c:formatCode>
                <c:ptCount val="6"/>
                <c:pt idx="0">
                  <c:v>94.2</c:v>
                </c:pt>
                <c:pt idx="1">
                  <c:v>93.7</c:v>
                </c:pt>
                <c:pt idx="2">
                  <c:v>93.7</c:v>
                </c:pt>
                <c:pt idx="3">
                  <c:v>93.9</c:v>
                </c:pt>
                <c:pt idx="4">
                  <c:v>93.3</c:v>
                </c:pt>
                <c:pt idx="5">
                  <c:v>92.7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FA-4976-B1F3-CB60D6F9276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60914047"/>
        <c:axId val="350898623"/>
      </c:barChart>
      <c:catAx>
        <c:axId val="360914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898623"/>
        <c:crosses val="autoZero"/>
        <c:auto val="1"/>
        <c:lblAlgn val="ctr"/>
        <c:lblOffset val="100"/>
        <c:noMultiLvlLbl val="0"/>
      </c:catAx>
      <c:valAx>
        <c:axId val="3508986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09140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Global Availability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4925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[1]Unavailability!$B$1:$D$1</c:f>
              <c:strCach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strCache>
            </c:strRef>
          </c:cat>
          <c:val>
            <c:numRef>
              <c:f>Unavailability!$B$30:$D$30</c:f>
              <c:numCache>
                <c:formatCode>0%</c:formatCode>
                <c:ptCount val="3"/>
                <c:pt idx="0">
                  <c:v>0.88603434343434351</c:v>
                </c:pt>
                <c:pt idx="1">
                  <c:v>0.88696756884715533</c:v>
                </c:pt>
                <c:pt idx="2">
                  <c:v>0.91626720083609126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02-4253-86EF-720DFF6FB0C9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2093471711"/>
        <c:axId val="152875791"/>
      </c:lineChart>
      <c:catAx>
        <c:axId val="20934717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1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875791"/>
        <c:crosses val="autoZero"/>
        <c:auto val="1"/>
        <c:lblAlgn val="ctr"/>
        <c:lblOffset val="100"/>
        <c:noMultiLvlLbl val="0"/>
      </c:catAx>
      <c:valAx>
        <c:axId val="152875791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34717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9">
  <cs:axisTitle>
    <cs:lnRef idx="0"/>
    <cs:fillRef idx="0"/>
    <cs:effectRef idx="0"/>
    <cs:fontRef idx="minor">
      <a:schemeClr val="lt1"/>
    </cs:fontRef>
    <cs:defRPr sz="900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/>
        </a:solidFill>
        <a:round/>
      </a:ln>
    </cs:spPr>
    <cs:defRPr sz="900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900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900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500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900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14/11/2023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Also involved</a:t>
            </a:r>
            <a:br>
              <a:rPr lang="de-DE" dirty="0"/>
            </a:br>
            <a:r>
              <a:rPr lang="de-DE" dirty="0"/>
              <a:t>JC,</a:t>
            </a:r>
            <a:r>
              <a:rPr lang="de-DE" baseline="0" dirty="0"/>
              <a:t> Thibaud, Jan, Raffaello, Daniel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7130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67" y="4527550"/>
            <a:ext cx="8243343" cy="61595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B907B-6AB5-4865-92F6-A7EB0E01B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9230"/>
            <a:ext cx="8686800" cy="1313711"/>
          </a:xfrm>
        </p:spPr>
        <p:txBody>
          <a:bodyPr>
            <a:normAutofit/>
          </a:bodyPr>
          <a:lstStyle/>
          <a:p>
            <a:r>
              <a:rPr lang="de-DE" sz="3200" dirty="0"/>
              <a:t>PS </a:t>
            </a:r>
            <a:r>
              <a:rPr lang="de-DE" sz="3200" dirty="0" err="1"/>
              <a:t>Availability</a:t>
            </a:r>
            <a:r>
              <a:rPr lang="de-DE" sz="3200" dirty="0"/>
              <a:t> </a:t>
            </a:r>
            <a:r>
              <a:rPr lang="de-DE" sz="3200" dirty="0" err="1"/>
              <a:t>Statistics</a:t>
            </a:r>
            <a:r>
              <a:rPr lang="de-DE" sz="3200" dirty="0"/>
              <a:t> 2023</a:t>
            </a:r>
            <a:endParaRPr lang="en-GB" sz="3200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57200" y="2489982"/>
            <a:ext cx="8229600" cy="161074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GB" sz="2000" dirty="0"/>
          </a:p>
          <a:p>
            <a:pPr marL="36576" indent="0">
              <a:buFont typeface="Arial"/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18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031DB8-7DA1-B0B0-39BC-5D59EDC3B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dirty="0"/>
              <a:t>System Downtime – </a:t>
            </a:r>
            <a:r>
              <a:rPr lang="de-DE" sz="3600" dirty="0" err="1"/>
              <a:t>Injection</a:t>
            </a:r>
            <a:r>
              <a:rPr lang="de-DE" sz="3600" dirty="0"/>
              <a:t>/</a:t>
            </a:r>
            <a:r>
              <a:rPr lang="de-DE" sz="3600" dirty="0" err="1"/>
              <a:t>Extraction</a:t>
            </a:r>
            <a:endParaRPr lang="en-US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C2BEA-7299-039F-C142-0D5377779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C5CF3-3876-F781-0AA3-B5EAD7356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6D02E78-4190-672E-A4CC-FAB4BDCFF3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00274" y="841047"/>
            <a:ext cx="4204539" cy="1449224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96F682-EE4C-0A6F-F4A4-61C796DF74A1}"/>
              </a:ext>
            </a:extLst>
          </p:cNvPr>
          <p:cNvSpPr txBox="1"/>
          <p:nvPr/>
        </p:nvSpPr>
        <p:spPr>
          <a:xfrm>
            <a:off x="457200" y="2261990"/>
            <a:ext cx="850392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1" u="sng" dirty="0" err="1"/>
              <a:t>Extraction</a:t>
            </a:r>
            <a:r>
              <a:rPr lang="de-DE" sz="1400" b="1" u="sng" dirty="0"/>
              <a:t>/MTE </a:t>
            </a:r>
            <a:r>
              <a:rPr lang="de-DE" sz="1400" b="1" u="sng" dirty="0" err="1"/>
              <a:t>kickers</a:t>
            </a:r>
            <a:r>
              <a:rPr lang="de-DE" sz="1400" dirty="0"/>
              <a:t>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A </a:t>
            </a:r>
            <a:r>
              <a:rPr lang="de-DE" sz="1400" dirty="0" err="1"/>
              <a:t>few</a:t>
            </a:r>
            <a:r>
              <a:rPr lang="de-DE" sz="1400" dirty="0"/>
              <a:t> faults </a:t>
            </a:r>
            <a:r>
              <a:rPr lang="de-DE" sz="1400" dirty="0" err="1"/>
              <a:t>this</a:t>
            </a:r>
            <a:r>
              <a:rPr lang="de-DE" sz="1400" dirty="0"/>
              <a:t> </a:t>
            </a:r>
            <a:r>
              <a:rPr lang="de-DE" sz="1400" dirty="0" err="1"/>
              <a:t>year</a:t>
            </a:r>
            <a:r>
              <a:rPr lang="de-DE" sz="1400" dirty="0"/>
              <a:t> on MTE </a:t>
            </a:r>
            <a:r>
              <a:rPr lang="de-DE" sz="1400" dirty="0" err="1"/>
              <a:t>kicker</a:t>
            </a:r>
            <a:r>
              <a:rPr lang="de-DE" sz="1400" dirty="0"/>
              <a:t> KFA13 (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affecting</a:t>
            </a:r>
            <a:r>
              <a:rPr lang="de-DE" sz="1400" dirty="0"/>
              <a:t> SPS), </a:t>
            </a:r>
            <a:r>
              <a:rPr lang="de-DE" sz="1400" dirty="0" err="1"/>
              <a:t>including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longest</a:t>
            </a:r>
            <a:r>
              <a:rPr lang="de-DE" sz="1400" dirty="0"/>
              <a:t> fault (7h) on 03/08 (</a:t>
            </a:r>
            <a:r>
              <a:rPr lang="de-DE" sz="1400" dirty="0" err="1"/>
              <a:t>diode</a:t>
            </a:r>
            <a:r>
              <a:rPr lang="de-DE" sz="1400" dirty="0"/>
              <a:t> fault?) and 6h on 05/08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 err="1"/>
              <a:t>Difficult</a:t>
            </a:r>
            <a:r>
              <a:rPr lang="de-DE" sz="1400" dirty="0"/>
              <a:t> </a:t>
            </a:r>
            <a:r>
              <a:rPr lang="de-DE" sz="1400" dirty="0" err="1"/>
              <a:t>year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b="1" dirty="0" err="1"/>
              <a:t>extraction</a:t>
            </a:r>
            <a:r>
              <a:rPr lang="de-DE" sz="1400" b="1" dirty="0"/>
              <a:t> </a:t>
            </a:r>
            <a:r>
              <a:rPr lang="de-DE" sz="1400" b="1" dirty="0" err="1"/>
              <a:t>kicker</a:t>
            </a:r>
            <a:r>
              <a:rPr lang="de-DE" sz="1400" b="1" dirty="0"/>
              <a:t> KFA71/79</a:t>
            </a:r>
            <a:r>
              <a:rPr lang="de-DE" sz="1400" dirty="0"/>
              <a:t>, </a:t>
            </a:r>
            <a:r>
              <a:rPr lang="de-DE" sz="1400" dirty="0" err="1"/>
              <a:t>which</a:t>
            </a:r>
            <a:r>
              <a:rPr lang="de-DE" sz="1400" dirty="0"/>
              <a:t> </a:t>
            </a:r>
            <a:r>
              <a:rPr lang="de-DE" sz="1400" dirty="0" err="1">
                <a:solidFill>
                  <a:srgbClr val="FF0000"/>
                </a:solidFill>
              </a:rPr>
              <a:t>does</a:t>
            </a:r>
            <a:r>
              <a:rPr lang="de-DE" sz="1400" dirty="0">
                <a:solidFill>
                  <a:srgbClr val="FF0000"/>
                </a:solidFill>
              </a:rPr>
              <a:t> not </a:t>
            </a:r>
            <a:r>
              <a:rPr lang="de-DE" sz="1400" dirty="0" err="1">
                <a:solidFill>
                  <a:srgbClr val="FF0000"/>
                </a:solidFill>
              </a:rPr>
              <a:t>really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show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up</a:t>
            </a:r>
            <a:r>
              <a:rPr lang="de-DE" sz="1400" dirty="0">
                <a:solidFill>
                  <a:srgbClr val="FF0000"/>
                </a:solidFill>
              </a:rPr>
              <a:t> in AFT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de-DE" sz="1400" dirty="0" err="1">
                <a:solidFill>
                  <a:srgbClr val="FF0000"/>
                </a:solidFill>
              </a:rPr>
              <a:t>Recurrently</a:t>
            </a:r>
            <a:r>
              <a:rPr lang="de-DE" sz="1400" dirty="0">
                <a:solidFill>
                  <a:srgbClr val="FF0000"/>
                </a:solidFill>
              </a:rPr>
              <a:t>, </a:t>
            </a:r>
            <a:r>
              <a:rPr lang="de-DE" sz="1400" dirty="0" err="1">
                <a:solidFill>
                  <a:srgbClr val="FF0000"/>
                </a:solidFill>
              </a:rPr>
              <a:t>missing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pulses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leading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to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radiation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alarms</a:t>
            </a:r>
            <a:r>
              <a:rPr lang="de-DE" sz="1400" dirty="0">
                <a:solidFill>
                  <a:srgbClr val="FF0000"/>
                </a:solidFill>
              </a:rPr>
              <a:t> (beam lost at FT), but quick </a:t>
            </a:r>
            <a:r>
              <a:rPr lang="de-DE" sz="1400" dirty="0" err="1">
                <a:solidFill>
                  <a:srgbClr val="FF0000"/>
                </a:solidFill>
              </a:rPr>
              <a:t>resets</a:t>
            </a:r>
            <a:endParaRPr lang="de-DE" sz="1400" dirty="0">
              <a:solidFill>
                <a:srgbClr val="FF0000"/>
              </a:solidFill>
            </a:endParaRPr>
          </a:p>
          <a:p>
            <a:pPr marL="1200150" lvl="2" indent="-285750">
              <a:buFont typeface="Wingdings" pitchFamily="2" charset="2"/>
              <a:buChar char="Ø"/>
            </a:pPr>
            <a:r>
              <a:rPr lang="de-DE" sz="1400" b="1" dirty="0"/>
              <a:t>Consolidation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generators</a:t>
            </a:r>
            <a:r>
              <a:rPr lang="de-DE" sz="1400" b="1" dirty="0"/>
              <a:t> </a:t>
            </a:r>
            <a:r>
              <a:rPr lang="de-DE" sz="1400" dirty="0"/>
              <a:t>was </a:t>
            </a:r>
            <a:r>
              <a:rPr lang="de-DE" sz="1400" dirty="0" err="1"/>
              <a:t>planned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LS3, but due </a:t>
            </a:r>
            <a:r>
              <a:rPr lang="de-DE" sz="1400" dirty="0" err="1"/>
              <a:t>to</a:t>
            </a:r>
            <a:r>
              <a:rPr lang="de-DE" sz="1400" dirty="0"/>
              <a:t> ABT </a:t>
            </a:r>
            <a:r>
              <a:rPr lang="de-DE" sz="1400" dirty="0" err="1"/>
              <a:t>workload</a:t>
            </a:r>
            <a:r>
              <a:rPr lang="de-DE" sz="1400" dirty="0"/>
              <a:t> and </a:t>
            </a:r>
            <a:r>
              <a:rPr lang="de-DE" sz="1400" dirty="0" err="1"/>
              <a:t>equipment</a:t>
            </a:r>
            <a:r>
              <a:rPr lang="de-DE" sz="1400" dirty="0"/>
              <a:t> </a:t>
            </a:r>
            <a:r>
              <a:rPr lang="de-DE" sz="1400" dirty="0" err="1"/>
              <a:t>ageing</a:t>
            </a:r>
            <a:r>
              <a:rPr lang="de-DE" sz="1400" dirty="0"/>
              <a:t>, </a:t>
            </a:r>
            <a:r>
              <a:rPr lang="de-DE" sz="1400" dirty="0" err="1"/>
              <a:t>advanced</a:t>
            </a:r>
            <a:r>
              <a:rPr lang="de-DE" sz="1400" dirty="0"/>
              <a:t> </a:t>
            </a:r>
            <a:r>
              <a:rPr lang="de-DE" sz="1400" dirty="0" err="1"/>
              <a:t>refurbishment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3 </a:t>
            </a:r>
            <a:r>
              <a:rPr lang="de-DE" sz="1400" dirty="0" err="1"/>
              <a:t>generators</a:t>
            </a:r>
            <a:r>
              <a:rPr lang="de-DE" sz="1400" dirty="0"/>
              <a:t> </a:t>
            </a:r>
            <a:r>
              <a:rPr lang="de-DE" sz="1400" dirty="0" err="1"/>
              <a:t>every</a:t>
            </a:r>
            <a:r>
              <a:rPr lang="de-DE" sz="1400" dirty="0"/>
              <a:t> YETS </a:t>
            </a:r>
            <a:r>
              <a:rPr lang="de-DE" sz="1400" dirty="0" err="1"/>
              <a:t>until</a:t>
            </a:r>
            <a:r>
              <a:rPr lang="de-DE" sz="1400" dirty="0"/>
              <a:t> LS3</a:t>
            </a:r>
          </a:p>
          <a:p>
            <a:pPr marL="1657350" lvl="3" indent="-285750">
              <a:buFont typeface="Wingdings" pitchFamily="2" charset="2"/>
              <a:buChar char="Ø"/>
            </a:pPr>
            <a:r>
              <a:rPr lang="de-DE" sz="1400" dirty="0">
                <a:sym typeface="Wingdings" pitchFamily="2" charset="2"/>
              </a:rPr>
              <a:t>3 KFA79 </a:t>
            </a:r>
            <a:r>
              <a:rPr lang="de-DE" sz="1400" dirty="0" err="1">
                <a:sym typeface="Wingdings" pitchFamily="2" charset="2"/>
              </a:rPr>
              <a:t>generators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renovated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during</a:t>
            </a:r>
            <a:r>
              <a:rPr lang="de-DE" sz="1400" dirty="0">
                <a:sym typeface="Wingdings" pitchFamily="2" charset="2"/>
              </a:rPr>
              <a:t> YETS22/23</a:t>
            </a:r>
          </a:p>
          <a:p>
            <a:pPr marL="1657350" lvl="3" indent="-285750">
              <a:buFont typeface="Wingdings" pitchFamily="2" charset="2"/>
              <a:buChar char="Ø"/>
            </a:pPr>
            <a:r>
              <a:rPr lang="de-DE" sz="1400" dirty="0" err="1">
                <a:sym typeface="Wingdings" pitchFamily="2" charset="2"/>
              </a:rPr>
              <a:t>Difficult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restart</a:t>
            </a:r>
            <a:r>
              <a:rPr lang="de-DE" sz="1400" dirty="0">
                <a:sym typeface="Wingdings" pitchFamily="2" charset="2"/>
              </a:rPr>
              <a:t>, </a:t>
            </a:r>
            <a:r>
              <a:rPr lang="de-DE" sz="1400" dirty="0" err="1">
                <a:sym typeface="Wingdings" pitchFamily="2" charset="2"/>
              </a:rPr>
              <a:t>several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issues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closely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followed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up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by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specialists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along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the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year</a:t>
            </a:r>
            <a:r>
              <a:rPr lang="de-DE" sz="1400" dirty="0">
                <a:sym typeface="Wingdings" pitchFamily="2" charset="2"/>
              </a:rPr>
              <a:t> (e.g. </a:t>
            </a:r>
            <a:r>
              <a:rPr lang="de-DE" sz="1400" dirty="0" err="1">
                <a:sym typeface="Wingdings" pitchFamily="2" charset="2"/>
              </a:rPr>
              <a:t>synchronisation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issues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between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the</a:t>
            </a:r>
            <a:r>
              <a:rPr lang="de-DE" sz="1400" dirty="0">
                <a:sym typeface="Wingdings" pitchFamily="2" charset="2"/>
              </a:rPr>
              <a:t> 12 </a:t>
            </a:r>
            <a:r>
              <a:rPr lang="de-DE" sz="1400" dirty="0" err="1">
                <a:sym typeface="Wingdings" pitchFamily="2" charset="2"/>
              </a:rPr>
              <a:t>independent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magnets</a:t>
            </a:r>
            <a:r>
              <a:rPr lang="de-DE" sz="1400" dirty="0">
                <a:sym typeface="Wingdings" pitchFamily="2" charset="2"/>
              </a:rPr>
              <a:t>)</a:t>
            </a:r>
          </a:p>
          <a:p>
            <a:pPr marL="1657350" lvl="3" indent="-285750">
              <a:buFont typeface="Wingdings" pitchFamily="2" charset="2"/>
              <a:buChar char="Ø"/>
            </a:pPr>
            <a:r>
              <a:rPr lang="de-DE" sz="1400" dirty="0">
                <a:sym typeface="Wingdings" pitchFamily="2" charset="2"/>
              </a:rPr>
              <a:t>YETS 23/24 </a:t>
            </a:r>
            <a:r>
              <a:rPr lang="de-DE" sz="1400" dirty="0" err="1">
                <a:sym typeface="Wingdings" pitchFamily="2" charset="2"/>
              </a:rPr>
              <a:t>next</a:t>
            </a:r>
            <a:r>
              <a:rPr lang="de-DE" sz="1400" dirty="0">
                <a:sym typeface="Wingdings" pitchFamily="2" charset="2"/>
              </a:rPr>
              <a:t> 3 </a:t>
            </a:r>
            <a:r>
              <a:rPr lang="de-DE" sz="1400" dirty="0" err="1">
                <a:sym typeface="Wingdings" pitchFamily="2" charset="2"/>
              </a:rPr>
              <a:t>generators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to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be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renovated</a:t>
            </a:r>
            <a:r>
              <a:rPr lang="de-DE" sz="1400" dirty="0">
                <a:sym typeface="Wingdings" pitchFamily="2" charset="2"/>
              </a:rPr>
              <a:t> 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counting</a:t>
            </a:r>
            <a:r>
              <a:rPr lang="de-DE" sz="1400" dirty="0">
                <a:solidFill>
                  <a:srgbClr val="00B050"/>
                </a:solidFill>
                <a:sym typeface="Wingdings" pitchFamily="2" charset="2"/>
              </a:rPr>
              <a:t> on 2023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lessons</a:t>
            </a:r>
            <a:r>
              <a:rPr lang="de-DE" sz="1400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learned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A15F72-82D1-A1E2-E625-A823F0F12B77}"/>
              </a:ext>
            </a:extLst>
          </p:cNvPr>
          <p:cNvSpPr txBox="1"/>
          <p:nvPr/>
        </p:nvSpPr>
        <p:spPr>
          <a:xfrm>
            <a:off x="457200" y="810780"/>
            <a:ext cx="475052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1" u="sng" dirty="0" err="1"/>
              <a:t>Injection</a:t>
            </a:r>
            <a:r>
              <a:rPr lang="de-DE" sz="1400" b="1" u="sng" dirty="0"/>
              <a:t> </a:t>
            </a:r>
            <a:r>
              <a:rPr lang="de-DE" sz="1400" b="1" u="sng" dirty="0" err="1"/>
              <a:t>kickers</a:t>
            </a:r>
            <a:r>
              <a:rPr lang="de-DE" sz="1400" dirty="0"/>
              <a:t>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 err="1"/>
              <a:t>Longest</a:t>
            </a:r>
            <a:r>
              <a:rPr lang="de-DE" sz="1400" dirty="0"/>
              <a:t> fault (7h20m)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ion</a:t>
            </a:r>
            <a:r>
              <a:rPr lang="de-DE" sz="1400" dirty="0"/>
              <a:t> </a:t>
            </a:r>
            <a:r>
              <a:rPr lang="de-DE" sz="1400" dirty="0" err="1"/>
              <a:t>injection</a:t>
            </a:r>
            <a:r>
              <a:rPr lang="de-DE" sz="1400" dirty="0"/>
              <a:t> </a:t>
            </a:r>
            <a:r>
              <a:rPr lang="de-DE" sz="1400" dirty="0" err="1"/>
              <a:t>kicker</a:t>
            </a:r>
            <a:r>
              <a:rPr lang="de-DE" sz="1400" dirty="0"/>
              <a:t> KFA28 </a:t>
            </a:r>
            <a:r>
              <a:rPr lang="de-DE" sz="1400" dirty="0" err="1"/>
              <a:t>burnt</a:t>
            </a:r>
            <a:r>
              <a:rPr lang="de-DE" sz="1400" dirty="0"/>
              <a:t> </a:t>
            </a:r>
            <a:r>
              <a:rPr lang="de-DE" sz="1400" dirty="0" err="1"/>
              <a:t>transformer</a:t>
            </a:r>
            <a:r>
              <a:rPr lang="de-DE" sz="1400" dirty="0"/>
              <a:t> on 13/10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de-DE" sz="1400" dirty="0"/>
              <a:t>Child faults due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emergency</a:t>
            </a:r>
            <a:r>
              <a:rPr lang="de-DE" sz="1400" dirty="0"/>
              <a:t> </a:t>
            </a:r>
            <a:r>
              <a:rPr lang="de-DE" sz="1400" dirty="0" err="1"/>
              <a:t>stop</a:t>
            </a:r>
            <a:r>
              <a:rPr lang="de-DE" sz="1400" dirty="0"/>
              <a:t> </a:t>
            </a:r>
            <a:r>
              <a:rPr lang="de-DE" sz="1400" dirty="0" err="1"/>
              <a:t>pushed</a:t>
            </a:r>
            <a:endParaRPr lang="de-DE" sz="1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Second-</a:t>
            </a:r>
            <a:r>
              <a:rPr lang="de-DE" sz="1400" dirty="0" err="1"/>
              <a:t>longest</a:t>
            </a:r>
            <a:r>
              <a:rPr lang="de-DE" sz="1400" dirty="0"/>
              <a:t> fault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proton</a:t>
            </a:r>
            <a:r>
              <a:rPr lang="de-DE" sz="1400" dirty="0"/>
              <a:t> </a:t>
            </a:r>
            <a:r>
              <a:rPr lang="de-DE" sz="1400" dirty="0" err="1"/>
              <a:t>injection</a:t>
            </a:r>
            <a:r>
              <a:rPr lang="de-DE" sz="1400" dirty="0"/>
              <a:t> </a:t>
            </a:r>
            <a:r>
              <a:rPr lang="de-DE" sz="1400" dirty="0" err="1"/>
              <a:t>kicker</a:t>
            </a:r>
            <a:r>
              <a:rPr lang="de-DE" sz="1400" dirty="0"/>
              <a:t> KFA45 in same </a:t>
            </a:r>
            <a:r>
              <a:rPr lang="de-DE" sz="1400" dirty="0" err="1"/>
              <a:t>week</a:t>
            </a:r>
            <a:r>
              <a:rPr lang="de-DE" sz="1400" dirty="0"/>
              <a:t> (w41)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00459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FFC19E4D-249F-3981-D5D2-35661414F8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07586"/>
            <a:ext cx="8229600" cy="2836585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3031DB8-7DA1-B0B0-39BC-5D59EDC3B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Fault Count vs. Duration (Root)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C2BEA-7299-039F-C142-0D5377779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dirty="0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C5CF3-3876-F781-0AA3-B5EAD7356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A15F72-82D1-A1E2-E625-A823F0F12B77}"/>
              </a:ext>
            </a:extLst>
          </p:cNvPr>
          <p:cNvSpPr txBox="1"/>
          <p:nvPr/>
        </p:nvSpPr>
        <p:spPr>
          <a:xfrm>
            <a:off x="802175" y="3785290"/>
            <a:ext cx="771839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1400" dirty="0"/>
              <a:t>Many ’</a:t>
            </a:r>
            <a:r>
              <a:rPr lang="de-DE" sz="1400" dirty="0" err="1">
                <a:solidFill>
                  <a:srgbClr val="FF0000"/>
                </a:solidFill>
              </a:rPr>
              <a:t>Unknown</a:t>
            </a:r>
            <a:r>
              <a:rPr lang="de-DE" sz="1400" dirty="0"/>
              <a:t>‘ </a:t>
            </a:r>
            <a:r>
              <a:rPr lang="de-DE" sz="1400" dirty="0" err="1"/>
              <a:t>elements</a:t>
            </a:r>
            <a:r>
              <a:rPr lang="de-DE" sz="1400" dirty="0"/>
              <a:t> </a:t>
            </a:r>
            <a:r>
              <a:rPr lang="de-DE" sz="1400" dirty="0">
                <a:sym typeface="Wingdings" pitchFamily="2" charset="2"/>
              </a:rPr>
              <a:t> </a:t>
            </a:r>
            <a:r>
              <a:rPr lang="de-DE" sz="1400" dirty="0" err="1">
                <a:sym typeface="Wingdings" pitchFamily="2" charset="2"/>
              </a:rPr>
              <a:t>needs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to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be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improved</a:t>
            </a:r>
            <a:r>
              <a:rPr lang="de-DE" sz="1400" dirty="0">
                <a:sym typeface="Wingdings" pitchFamily="2" charset="2"/>
              </a:rPr>
              <a:t> such </a:t>
            </a:r>
            <a:r>
              <a:rPr lang="de-DE" sz="1400" dirty="0" err="1">
                <a:sym typeface="Wingdings" pitchFamily="2" charset="2"/>
              </a:rPr>
              <a:t>that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statistics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becomes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more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useful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for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equipment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groups</a:t>
            </a:r>
            <a:r>
              <a:rPr lang="de-DE" sz="1400" dirty="0">
                <a:sym typeface="Wingdings" pitchFamily="2" charset="2"/>
              </a:rPr>
              <a:t> 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work</a:t>
            </a:r>
            <a:r>
              <a:rPr lang="de-DE" sz="1400" dirty="0">
                <a:solidFill>
                  <a:srgbClr val="00B050"/>
                </a:solidFill>
                <a:sym typeface="Wingdings" pitchFamily="2" charset="2"/>
              </a:rPr>
              <a:t> on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automation</a:t>
            </a:r>
            <a:r>
              <a:rPr lang="de-DE" sz="1400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of</a:t>
            </a:r>
            <a:r>
              <a:rPr lang="de-DE" sz="1400" dirty="0">
                <a:solidFill>
                  <a:srgbClr val="00B050"/>
                </a:solidFill>
                <a:sym typeface="Wingdings" pitchFamily="2" charset="2"/>
              </a:rPr>
              <a:t> fault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declaration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F183C4-534E-7371-6DFE-E9C1418AC2DF}"/>
              </a:ext>
            </a:extLst>
          </p:cNvPr>
          <p:cNvSpPr txBox="1"/>
          <p:nvPr/>
        </p:nvSpPr>
        <p:spPr>
          <a:xfrm>
            <a:off x="7755453" y="2769713"/>
            <a:ext cx="1361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SS03 vacuum leak</a:t>
            </a:r>
          </a:p>
          <a:p>
            <a:r>
              <a:rPr lang="en-GB" sz="1100" dirty="0"/>
              <a:t>(faulty RF bypass)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BACC72-4FA9-A652-5222-C5E1EBC1CB28}"/>
              </a:ext>
            </a:extLst>
          </p:cNvPr>
          <p:cNvSpPr txBox="1"/>
          <p:nvPr/>
        </p:nvSpPr>
        <p:spPr>
          <a:xfrm>
            <a:off x="5560578" y="2846615"/>
            <a:ext cx="16610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/>
              <a:t>nTOF</a:t>
            </a:r>
            <a:r>
              <a:rPr lang="en-GB" sz="1100" dirty="0"/>
              <a:t> </a:t>
            </a:r>
            <a:r>
              <a:rPr lang="en-GB" sz="1100" dirty="0" err="1"/>
              <a:t>Semgrid</a:t>
            </a:r>
            <a:r>
              <a:rPr lang="en-GB" sz="1100" dirty="0"/>
              <a:t> FE</a:t>
            </a:r>
          </a:p>
          <a:p>
            <a:r>
              <a:rPr lang="en-GB" sz="1100" dirty="0"/>
              <a:t>down (night; best effort)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C7B9B77-FF55-E9B4-87EB-143572EC7CFE}"/>
              </a:ext>
            </a:extLst>
          </p:cNvPr>
          <p:cNvCxnSpPr/>
          <p:nvPr/>
        </p:nvCxnSpPr>
        <p:spPr>
          <a:xfrm flipH="1">
            <a:off x="1129574" y="1169918"/>
            <a:ext cx="725864" cy="2988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D3F6652-82D9-298F-4B64-4E48F33C0A52}"/>
              </a:ext>
            </a:extLst>
          </p:cNvPr>
          <p:cNvCxnSpPr>
            <a:cxnSpLocks/>
          </p:cNvCxnSpPr>
          <p:nvPr/>
        </p:nvCxnSpPr>
        <p:spPr>
          <a:xfrm>
            <a:off x="1211339" y="2044495"/>
            <a:ext cx="85065" cy="6054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440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FFC19E4D-249F-3981-D5D2-35661414F8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0837"/>
            <a:ext cx="6421402" cy="2213334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3031DB8-7DA1-B0B0-39BC-5D59EDC3B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54230"/>
            <a:ext cx="6265682" cy="705332"/>
          </a:xfrm>
        </p:spPr>
        <p:txBody>
          <a:bodyPr>
            <a:normAutofit fontScale="90000"/>
          </a:bodyPr>
          <a:lstStyle/>
          <a:p>
            <a:r>
              <a:rPr lang="de-DE" dirty="0"/>
              <a:t>Fault Count vs. Duration (Root)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C2BEA-7299-039F-C142-0D5377779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dirty="0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C5CF3-3876-F781-0AA3-B5EAD7356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A15F72-82D1-A1E2-E625-A823F0F12B77}"/>
              </a:ext>
            </a:extLst>
          </p:cNvPr>
          <p:cNvSpPr txBox="1"/>
          <p:nvPr/>
        </p:nvSpPr>
        <p:spPr>
          <a:xfrm>
            <a:off x="802175" y="3822998"/>
            <a:ext cx="771839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de-DE" sz="1400" dirty="0"/>
              <a:t>Many ’</a:t>
            </a:r>
            <a:r>
              <a:rPr lang="de-DE" sz="1400" dirty="0" err="1">
                <a:solidFill>
                  <a:srgbClr val="FF0000"/>
                </a:solidFill>
              </a:rPr>
              <a:t>Unknown</a:t>
            </a:r>
            <a:r>
              <a:rPr lang="de-DE" sz="1400" dirty="0"/>
              <a:t>‘ </a:t>
            </a:r>
            <a:r>
              <a:rPr lang="de-DE" sz="1400" dirty="0" err="1"/>
              <a:t>elements</a:t>
            </a:r>
            <a:r>
              <a:rPr lang="de-DE" sz="1400" dirty="0"/>
              <a:t> </a:t>
            </a:r>
            <a:r>
              <a:rPr lang="de-DE" sz="1400" dirty="0">
                <a:sym typeface="Wingdings" pitchFamily="2" charset="2"/>
              </a:rPr>
              <a:t> </a:t>
            </a:r>
            <a:r>
              <a:rPr lang="de-DE" sz="1400" dirty="0" err="1">
                <a:sym typeface="Wingdings" pitchFamily="2" charset="2"/>
              </a:rPr>
              <a:t>needs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to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be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improved</a:t>
            </a:r>
            <a:r>
              <a:rPr lang="de-DE" sz="1400" dirty="0">
                <a:sym typeface="Wingdings" pitchFamily="2" charset="2"/>
              </a:rPr>
              <a:t> such </a:t>
            </a:r>
            <a:r>
              <a:rPr lang="de-DE" sz="1400" dirty="0" err="1">
                <a:sym typeface="Wingdings" pitchFamily="2" charset="2"/>
              </a:rPr>
              <a:t>that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statistics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becomes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more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useful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for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equipment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groups</a:t>
            </a:r>
            <a:r>
              <a:rPr lang="de-DE" sz="1400" dirty="0">
                <a:sym typeface="Wingdings" pitchFamily="2" charset="2"/>
              </a:rPr>
              <a:t> 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work</a:t>
            </a:r>
            <a:r>
              <a:rPr lang="de-DE" sz="1400" dirty="0">
                <a:solidFill>
                  <a:srgbClr val="00B050"/>
                </a:solidFill>
                <a:sym typeface="Wingdings" pitchFamily="2" charset="2"/>
              </a:rPr>
              <a:t> on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automation</a:t>
            </a:r>
            <a:r>
              <a:rPr lang="de-DE" sz="1400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of</a:t>
            </a:r>
            <a:r>
              <a:rPr lang="de-DE" sz="1400" dirty="0">
                <a:solidFill>
                  <a:srgbClr val="00B050"/>
                </a:solidFill>
                <a:sym typeface="Wingdings" pitchFamily="2" charset="2"/>
              </a:rPr>
              <a:t> fault </a:t>
            </a:r>
            <a:r>
              <a:rPr lang="de-DE" sz="1400" dirty="0" err="1">
                <a:solidFill>
                  <a:srgbClr val="00B050"/>
                </a:solidFill>
                <a:sym typeface="Wingdings" pitchFamily="2" charset="2"/>
              </a:rPr>
              <a:t>declaration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F183C4-534E-7371-6DFE-E9C1418AC2DF}"/>
              </a:ext>
            </a:extLst>
          </p:cNvPr>
          <p:cNvSpPr txBox="1"/>
          <p:nvPr/>
        </p:nvSpPr>
        <p:spPr>
          <a:xfrm>
            <a:off x="6872085" y="3336923"/>
            <a:ext cx="1361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SS03 vacuum leak</a:t>
            </a:r>
          </a:p>
          <a:p>
            <a:r>
              <a:rPr lang="en-GB" sz="1100" dirty="0"/>
              <a:t>(faulty RF bypass)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BACC72-4FA9-A652-5222-C5E1EBC1CB28}"/>
              </a:ext>
            </a:extLst>
          </p:cNvPr>
          <p:cNvSpPr txBox="1"/>
          <p:nvPr/>
        </p:nvSpPr>
        <p:spPr>
          <a:xfrm>
            <a:off x="4297386" y="2979210"/>
            <a:ext cx="16610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/>
              <a:t>nTOF</a:t>
            </a:r>
            <a:r>
              <a:rPr lang="en-GB" sz="1100" dirty="0"/>
              <a:t> </a:t>
            </a:r>
            <a:r>
              <a:rPr lang="en-GB" sz="1100" dirty="0" err="1"/>
              <a:t>Semgrid</a:t>
            </a:r>
            <a:r>
              <a:rPr lang="en-GB" sz="1100" dirty="0"/>
              <a:t> FE</a:t>
            </a:r>
          </a:p>
          <a:p>
            <a:r>
              <a:rPr lang="en-GB" sz="1100" dirty="0"/>
              <a:t>down (night; best effort)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C7B9B77-FF55-E9B4-87EB-143572EC7CFE}"/>
              </a:ext>
            </a:extLst>
          </p:cNvPr>
          <p:cNvCxnSpPr>
            <a:cxnSpLocks/>
          </p:cNvCxnSpPr>
          <p:nvPr/>
        </p:nvCxnSpPr>
        <p:spPr>
          <a:xfrm flipH="1">
            <a:off x="933472" y="1519853"/>
            <a:ext cx="320399" cy="4472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D3F6652-82D9-298F-4B64-4E48F33C0A52}"/>
              </a:ext>
            </a:extLst>
          </p:cNvPr>
          <p:cNvCxnSpPr>
            <a:cxnSpLocks/>
          </p:cNvCxnSpPr>
          <p:nvPr/>
        </p:nvCxnSpPr>
        <p:spPr>
          <a:xfrm>
            <a:off x="942899" y="2425891"/>
            <a:ext cx="160199" cy="5064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B83E5282-DA27-BB11-B99A-FC9F84226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3143" y="251602"/>
            <a:ext cx="2444619" cy="232014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B538A71-7554-9910-8DB4-5668464947DE}"/>
              </a:ext>
            </a:extLst>
          </p:cNvPr>
          <p:cNvCxnSpPr>
            <a:cxnSpLocks/>
          </p:cNvCxnSpPr>
          <p:nvPr/>
        </p:nvCxnSpPr>
        <p:spPr>
          <a:xfrm>
            <a:off x="6740165" y="797282"/>
            <a:ext cx="216816" cy="1105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34AC8F-A4C4-733D-82E5-09CBADBC2F58}"/>
              </a:ext>
            </a:extLst>
          </p:cNvPr>
          <p:cNvCxnSpPr>
            <a:cxnSpLocks/>
          </p:cNvCxnSpPr>
          <p:nvPr/>
        </p:nvCxnSpPr>
        <p:spPr>
          <a:xfrm>
            <a:off x="6956981" y="535556"/>
            <a:ext cx="152400" cy="1947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FB00BB9-452B-72FA-92C0-15CE158EA896}"/>
              </a:ext>
            </a:extLst>
          </p:cNvPr>
          <p:cNvCxnSpPr>
            <a:cxnSpLocks/>
          </p:cNvCxnSpPr>
          <p:nvPr/>
        </p:nvCxnSpPr>
        <p:spPr>
          <a:xfrm>
            <a:off x="7466029" y="251602"/>
            <a:ext cx="87983" cy="2445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FEFAE9B-65F3-3CD8-6487-B87077904180}"/>
              </a:ext>
            </a:extLst>
          </p:cNvPr>
          <p:cNvCxnSpPr>
            <a:cxnSpLocks/>
          </p:cNvCxnSpPr>
          <p:nvPr/>
        </p:nvCxnSpPr>
        <p:spPr>
          <a:xfrm flipH="1">
            <a:off x="8224886" y="392751"/>
            <a:ext cx="117836" cy="2087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105A6BF-612F-C430-00A7-B89131166293}"/>
              </a:ext>
            </a:extLst>
          </p:cNvPr>
          <p:cNvCxnSpPr>
            <a:cxnSpLocks/>
          </p:cNvCxnSpPr>
          <p:nvPr/>
        </p:nvCxnSpPr>
        <p:spPr>
          <a:xfrm flipH="1" flipV="1">
            <a:off x="8514233" y="2238038"/>
            <a:ext cx="169821" cy="1218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13BEFC0-8962-C9A5-29FC-C6EF47E8B170}"/>
              </a:ext>
            </a:extLst>
          </p:cNvPr>
          <p:cNvCxnSpPr>
            <a:cxnSpLocks/>
            <a:stCxn id="2" idx="1"/>
          </p:cNvCxnSpPr>
          <p:nvPr/>
        </p:nvCxnSpPr>
        <p:spPr>
          <a:xfrm>
            <a:off x="6533143" y="1411676"/>
            <a:ext cx="189739" cy="916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608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DACA-D1C1-370C-630D-9A750E551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Summary &amp; </a:t>
            </a:r>
            <a:r>
              <a:rPr lang="de-DE" dirty="0" err="1"/>
              <a:t>Conclusions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D84D3-F064-F841-5C07-3E1623CC1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80452"/>
            <a:ext cx="8312331" cy="3708965"/>
          </a:xfrm>
        </p:spPr>
        <p:txBody>
          <a:bodyPr vert="horz" lIns="91440" tIns="45720" rIns="91440" bIns="45720" anchor="t">
            <a:normAutofit/>
          </a:bodyPr>
          <a:lstStyle/>
          <a:p>
            <a:pPr marL="493395">
              <a:lnSpc>
                <a:spcPct val="110000"/>
              </a:lnSpc>
            </a:pPr>
            <a:r>
              <a:rPr lang="fr-CH" sz="1800" dirty="0"/>
              <a:t>Very respectable and </a:t>
            </a:r>
            <a:r>
              <a:rPr lang="fr-CH" sz="1800" dirty="0" err="1"/>
              <a:t>increased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0B050"/>
                </a:solidFill>
              </a:rPr>
              <a:t>destination </a:t>
            </a:r>
            <a:r>
              <a:rPr lang="fr-CH" sz="1800" dirty="0" err="1">
                <a:solidFill>
                  <a:srgbClr val="00B050"/>
                </a:solidFill>
              </a:rPr>
              <a:t>availability</a:t>
            </a:r>
            <a:r>
              <a:rPr lang="fr-CH" sz="1800" dirty="0">
                <a:solidFill>
                  <a:srgbClr val="00B050"/>
                </a:solidFill>
              </a:rPr>
              <a:t> of 92%-94% </a:t>
            </a:r>
            <a:r>
              <a:rPr lang="fr-CH" sz="1800" dirty="0"/>
              <a:t>for the PS </a:t>
            </a:r>
            <a:r>
              <a:rPr lang="fr-CH" sz="1800" dirty="0" err="1"/>
              <a:t>this</a:t>
            </a:r>
            <a:r>
              <a:rPr lang="fr-CH" sz="1800" dirty="0"/>
              <a:t> </a:t>
            </a:r>
            <a:r>
              <a:rPr lang="fr-CH" sz="1800" dirty="0" err="1"/>
              <a:t>year</a:t>
            </a:r>
            <a:endParaRPr lang="fr-CH" sz="1800" dirty="0"/>
          </a:p>
          <a:p>
            <a:pPr marL="904875" lvl="1">
              <a:lnSpc>
                <a:spcPct val="110000"/>
              </a:lnSpc>
            </a:pPr>
            <a:r>
              <a:rPr lang="fr-CH" sz="1600" dirty="0"/>
              <a:t>Certain issues </a:t>
            </a:r>
            <a:r>
              <a:rPr lang="fr-CH" sz="1600" dirty="0" err="1"/>
              <a:t>solved</a:t>
            </a:r>
            <a:r>
              <a:rPr lang="fr-CH" sz="1600" dirty="0"/>
              <a:t> </a:t>
            </a:r>
            <a:r>
              <a:rPr lang="fr-CH" sz="1600" dirty="0" err="1"/>
              <a:t>since</a:t>
            </a:r>
            <a:r>
              <a:rPr lang="fr-CH" sz="1600" dirty="0"/>
              <a:t> LS2, e.g. exchange of POPS main </a:t>
            </a:r>
            <a:r>
              <a:rPr lang="fr-CH" sz="1600" dirty="0" err="1"/>
              <a:t>controller</a:t>
            </a:r>
            <a:r>
              <a:rPr lang="fr-CH" sz="1600" dirty="0"/>
              <a:t> power </a:t>
            </a:r>
            <a:r>
              <a:rPr lang="fr-CH" sz="1600" dirty="0" err="1"/>
              <a:t>supply</a:t>
            </a:r>
            <a:endParaRPr lang="fr-CH" sz="1600" dirty="0"/>
          </a:p>
          <a:p>
            <a:pPr marL="493395">
              <a:lnSpc>
                <a:spcPct val="110000"/>
              </a:lnSpc>
            </a:pPr>
            <a:r>
              <a:rPr lang="fr-CH" sz="1800" dirty="0" err="1">
                <a:solidFill>
                  <a:srgbClr val="00B050"/>
                </a:solidFill>
              </a:rPr>
              <a:t>During</a:t>
            </a:r>
            <a:r>
              <a:rPr lang="fr-CH" sz="1800" dirty="0">
                <a:solidFill>
                  <a:srgbClr val="00B050"/>
                </a:solidFill>
              </a:rPr>
              <a:t> YETS23/24 </a:t>
            </a:r>
            <a:r>
              <a:rPr lang="fr-CH" sz="1800" dirty="0" err="1">
                <a:solidFill>
                  <a:srgbClr val="00B050"/>
                </a:solidFill>
              </a:rPr>
              <a:t>mostly</a:t>
            </a:r>
            <a:r>
              <a:rPr lang="fr-CH" sz="1800" dirty="0">
                <a:solidFill>
                  <a:srgbClr val="00B050"/>
                </a:solidFill>
              </a:rPr>
              <a:t> standard maintenance</a:t>
            </a:r>
            <a:r>
              <a:rPr lang="fr-CH" sz="1800" dirty="0"/>
              <a:t> </a:t>
            </a:r>
            <a:r>
              <a:rPr lang="fr-CH" sz="1800" dirty="0">
                <a:sym typeface="Wingdings" pitchFamily="2" charset="2"/>
              </a:rPr>
              <a:t></a:t>
            </a:r>
            <a:r>
              <a:rPr lang="fr-CH" sz="1800" dirty="0"/>
              <a:t> no high expectations to </a:t>
            </a:r>
            <a:r>
              <a:rPr lang="fr-CH" sz="1800" dirty="0" err="1"/>
              <a:t>improve</a:t>
            </a:r>
            <a:r>
              <a:rPr lang="fr-CH" sz="1800" dirty="0"/>
              <a:t> </a:t>
            </a:r>
            <a:r>
              <a:rPr lang="fr-CH" sz="1800" dirty="0" err="1"/>
              <a:t>availability</a:t>
            </a:r>
            <a:r>
              <a:rPr lang="fr-CH" sz="1800" dirty="0"/>
              <a:t> in 2024</a:t>
            </a:r>
          </a:p>
          <a:p>
            <a:pPr marL="904875" lvl="1">
              <a:lnSpc>
                <a:spcPct val="110000"/>
              </a:lnSpc>
            </a:pPr>
            <a:r>
              <a:rPr lang="fr-CH" sz="1600" dirty="0"/>
              <a:t>HL-RF focus on medium-</a:t>
            </a:r>
            <a:r>
              <a:rPr lang="fr-CH" sz="1600" dirty="0" err="1"/>
              <a:t>term</a:t>
            </a:r>
            <a:r>
              <a:rPr lang="fr-CH" sz="1600" dirty="0"/>
              <a:t> consolidation </a:t>
            </a:r>
            <a:r>
              <a:rPr lang="fr-CH" sz="1600" dirty="0" err="1"/>
              <a:t>should</a:t>
            </a:r>
            <a:r>
              <a:rPr lang="fr-CH" sz="1600" dirty="0"/>
              <a:t> </a:t>
            </a:r>
            <a:r>
              <a:rPr lang="fr-CH" sz="1600" dirty="0" err="1"/>
              <a:t>bear</a:t>
            </a:r>
            <a:r>
              <a:rPr lang="fr-CH" sz="1600" dirty="0"/>
              <a:t> fruits </a:t>
            </a:r>
            <a:r>
              <a:rPr lang="fr-CH" sz="1600" dirty="0" err="1"/>
              <a:t>after</a:t>
            </a:r>
            <a:r>
              <a:rPr lang="fr-CH" sz="1600" dirty="0"/>
              <a:t> LS3</a:t>
            </a:r>
          </a:p>
          <a:p>
            <a:pPr marL="904875" lvl="1">
              <a:lnSpc>
                <a:spcPct val="110000"/>
              </a:lnSpc>
            </a:pPr>
            <a:r>
              <a:rPr lang="fr-CH" sz="1600" dirty="0"/>
              <a:t>ABT: continuation of proton extraction kicker upgrade (for </a:t>
            </a:r>
            <a:r>
              <a:rPr lang="fr-CH" sz="1600" dirty="0" err="1"/>
              <a:t>another</a:t>
            </a:r>
            <a:r>
              <a:rPr lang="fr-CH" sz="1600" dirty="0"/>
              <a:t> 3 </a:t>
            </a:r>
            <a:r>
              <a:rPr lang="fr-CH" sz="1600" dirty="0" err="1"/>
              <a:t>generators</a:t>
            </a:r>
            <a:r>
              <a:rPr lang="fr-CH" sz="1600" dirty="0"/>
              <a:t>); </a:t>
            </a:r>
            <a:r>
              <a:rPr lang="fr-CH" sz="1600" dirty="0" err="1"/>
              <a:t>might</a:t>
            </a:r>
            <a:r>
              <a:rPr lang="fr-CH" sz="1600" dirty="0"/>
              <a:t> go </a:t>
            </a:r>
            <a:r>
              <a:rPr lang="fr-CH" sz="1600" dirty="0" err="1"/>
              <a:t>smoother</a:t>
            </a:r>
            <a:r>
              <a:rPr lang="fr-CH" sz="1600" dirty="0"/>
              <a:t> </a:t>
            </a:r>
            <a:r>
              <a:rPr lang="fr-CH" sz="1600" dirty="0" err="1"/>
              <a:t>next</a:t>
            </a:r>
            <a:r>
              <a:rPr lang="fr-CH" sz="1600" dirty="0"/>
              <a:t> </a:t>
            </a:r>
            <a:r>
              <a:rPr lang="fr-CH" sz="1600" dirty="0" err="1"/>
              <a:t>year</a:t>
            </a:r>
            <a:endParaRPr lang="fr-CH" sz="1600" dirty="0"/>
          </a:p>
          <a:p>
            <a:pPr marL="904875" lvl="1">
              <a:lnSpc>
                <a:spcPct val="110000"/>
              </a:lnSpc>
            </a:pPr>
            <a:r>
              <a:rPr lang="fr-CH" sz="1600" dirty="0"/>
              <a:t>POPS: mitigation of water </a:t>
            </a:r>
            <a:r>
              <a:rPr lang="fr-CH" sz="1600" dirty="0" err="1"/>
              <a:t>leaks</a:t>
            </a:r>
            <a:r>
              <a:rPr lang="fr-CH" sz="1600" dirty="0"/>
              <a:t> </a:t>
            </a:r>
            <a:r>
              <a:rPr lang="fr-CH" sz="1600" dirty="0" err="1"/>
              <a:t>during</a:t>
            </a:r>
            <a:r>
              <a:rPr lang="fr-CH" sz="1600" dirty="0"/>
              <a:t> </a:t>
            </a:r>
            <a:r>
              <a:rPr lang="fr-CH" sz="1600" dirty="0" err="1"/>
              <a:t>this</a:t>
            </a:r>
            <a:r>
              <a:rPr lang="fr-CH" sz="1600" dirty="0"/>
              <a:t> YETS</a:t>
            </a:r>
          </a:p>
          <a:p>
            <a:pPr marL="493395">
              <a:lnSpc>
                <a:spcPct val="110000"/>
              </a:lnSpc>
            </a:pPr>
            <a:r>
              <a:rPr lang="fr-CH" sz="1800" dirty="0" err="1">
                <a:solidFill>
                  <a:srgbClr val="00B050"/>
                </a:solidFill>
              </a:rPr>
              <a:t>Several</a:t>
            </a:r>
            <a:r>
              <a:rPr lang="fr-CH" sz="1800" dirty="0">
                <a:solidFill>
                  <a:srgbClr val="00B050"/>
                </a:solidFill>
              </a:rPr>
              <a:t> </a:t>
            </a:r>
            <a:r>
              <a:rPr lang="fr-CH" sz="1800" dirty="0" err="1">
                <a:solidFill>
                  <a:srgbClr val="00B050"/>
                </a:solidFill>
              </a:rPr>
              <a:t>improvements</a:t>
            </a:r>
            <a:r>
              <a:rPr lang="fr-CH" sz="1800" dirty="0">
                <a:solidFill>
                  <a:srgbClr val="00B050"/>
                </a:solidFill>
              </a:rPr>
              <a:t> </a:t>
            </a:r>
            <a:r>
              <a:rPr lang="fr-CH" sz="1800" dirty="0" err="1">
                <a:solidFill>
                  <a:srgbClr val="00B050"/>
                </a:solidFill>
              </a:rPr>
              <a:t>planned</a:t>
            </a:r>
            <a:r>
              <a:rPr lang="fr-CH" sz="1800" dirty="0">
                <a:solidFill>
                  <a:srgbClr val="00B050"/>
                </a:solidFill>
              </a:rPr>
              <a:t> for LS3 </a:t>
            </a:r>
            <a:r>
              <a:rPr lang="fr-CH" sz="1800" dirty="0"/>
              <a:t>(POPS+, HL+LL RF, </a:t>
            </a:r>
            <a:r>
              <a:rPr lang="fr-CH" sz="1800" dirty="0" err="1"/>
              <a:t>PCs</a:t>
            </a:r>
            <a:r>
              <a:rPr lang="fr-CH" sz="1800" dirty="0"/>
              <a:t>…)</a:t>
            </a:r>
          </a:p>
          <a:p>
            <a:pPr marL="493395">
              <a:lnSpc>
                <a:spcPct val="110000"/>
              </a:lnSpc>
            </a:pPr>
            <a:endParaRPr lang="en-US" sz="1800" dirty="0"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642AE3-E11D-5BD5-4B61-70CD0986D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3EA66B-DFB6-6E2B-9CCB-72BDD969E7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581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DACA-D1C1-370C-630D-9A750E551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Summary &amp; </a:t>
            </a:r>
            <a:r>
              <a:rPr lang="de-DE" dirty="0" err="1"/>
              <a:t>Conclusions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D84D3-F064-F841-5C07-3E1623CC1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80452"/>
            <a:ext cx="8312331" cy="3708965"/>
          </a:xfrm>
        </p:spPr>
        <p:txBody>
          <a:bodyPr vert="horz" lIns="91440" tIns="45720" rIns="91440" bIns="45720" anchor="t">
            <a:normAutofit/>
          </a:bodyPr>
          <a:lstStyle/>
          <a:p>
            <a:pPr marL="493395">
              <a:lnSpc>
                <a:spcPct val="110000"/>
              </a:lnSpc>
            </a:pPr>
            <a:r>
              <a:rPr lang="fr-CH" sz="1800" dirty="0">
                <a:solidFill>
                  <a:srgbClr val="00B050"/>
                </a:solidFill>
                <a:cs typeface="Arial"/>
              </a:rPr>
              <a:t>Short </a:t>
            </a:r>
            <a:r>
              <a:rPr lang="fr-CH" sz="1800" dirty="0" err="1">
                <a:solidFill>
                  <a:srgbClr val="00B050"/>
                </a:solidFill>
                <a:cs typeface="Arial"/>
              </a:rPr>
              <a:t>recurrent</a:t>
            </a:r>
            <a:r>
              <a:rPr lang="fr-CH" sz="1800" dirty="0">
                <a:solidFill>
                  <a:srgbClr val="00B050"/>
                </a:solidFill>
                <a:cs typeface="Arial"/>
              </a:rPr>
              <a:t> </a:t>
            </a:r>
            <a:r>
              <a:rPr lang="fr-CH" sz="1800" dirty="0" err="1">
                <a:solidFill>
                  <a:srgbClr val="00B050"/>
                </a:solidFill>
                <a:cs typeface="Arial"/>
              </a:rPr>
              <a:t>faults</a:t>
            </a:r>
            <a:r>
              <a:rPr lang="fr-CH" sz="1800" dirty="0">
                <a:solidFill>
                  <a:srgbClr val="00B050"/>
                </a:solidFill>
                <a:cs typeface="Arial"/>
              </a:rPr>
              <a:t> do not show up in AFT</a:t>
            </a:r>
          </a:p>
          <a:p>
            <a:pPr marL="904875" lvl="1">
              <a:lnSpc>
                <a:spcPct val="110000"/>
              </a:lnSpc>
            </a:pPr>
            <a:r>
              <a:rPr lang="fr-CH" sz="1600" dirty="0">
                <a:cs typeface="Arial"/>
              </a:rPr>
              <a:t>E.g. </a:t>
            </a:r>
            <a:r>
              <a:rPr lang="fr-CH" sz="1600" dirty="0" err="1">
                <a:cs typeface="Arial"/>
              </a:rPr>
              <a:t>missing</a:t>
            </a:r>
            <a:r>
              <a:rPr lang="fr-CH" sz="1600" dirty="0">
                <a:cs typeface="Arial"/>
              </a:rPr>
              <a:t> extraction kicker module pulses, extraction septum </a:t>
            </a:r>
            <a:r>
              <a:rPr lang="fr-CH" sz="1600" dirty="0" err="1">
                <a:cs typeface="Arial"/>
              </a:rPr>
              <a:t>pulsing</a:t>
            </a:r>
            <a:r>
              <a:rPr lang="fr-CH" sz="1600" dirty="0">
                <a:cs typeface="Arial"/>
              </a:rPr>
              <a:t> </a:t>
            </a:r>
            <a:r>
              <a:rPr lang="fr-CH" sz="1600" dirty="0" err="1">
                <a:cs typeface="Arial"/>
              </a:rPr>
              <a:t>with</a:t>
            </a:r>
            <a:r>
              <a:rPr lang="fr-CH" sz="1600" dirty="0">
                <a:cs typeface="Arial"/>
              </a:rPr>
              <a:t> value of </a:t>
            </a:r>
            <a:r>
              <a:rPr lang="fr-CH" sz="1600" dirty="0" err="1">
                <a:cs typeface="Arial"/>
              </a:rPr>
              <a:t>wrong</a:t>
            </a:r>
            <a:r>
              <a:rPr lang="fr-CH" sz="1600" dirty="0">
                <a:cs typeface="Arial"/>
              </a:rPr>
              <a:t> cycle... </a:t>
            </a:r>
            <a:r>
              <a:rPr lang="fr-CH" sz="1600" dirty="0">
                <a:cs typeface="Arial"/>
                <a:sym typeface="Wingdings" pitchFamily="2" charset="2"/>
              </a:rPr>
              <a:t> </a:t>
            </a:r>
            <a:r>
              <a:rPr lang="fr-CH" sz="1600" dirty="0" err="1">
                <a:cs typeface="Arial"/>
                <a:sym typeface="Wingdings" pitchFamily="2" charset="2"/>
              </a:rPr>
              <a:t>beam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loss</a:t>
            </a:r>
            <a:r>
              <a:rPr lang="fr-CH" sz="1600" dirty="0">
                <a:cs typeface="Arial"/>
                <a:sym typeface="Wingdings" pitchFamily="2" charset="2"/>
              </a:rPr>
              <a:t> at flat top</a:t>
            </a:r>
          </a:p>
          <a:p>
            <a:pPr marL="904875" lvl="1">
              <a:lnSpc>
                <a:spcPct val="110000"/>
              </a:lnSpc>
            </a:pPr>
            <a:r>
              <a:rPr lang="fr-CH" sz="1600" dirty="0" err="1">
                <a:cs typeface="Arial"/>
                <a:sym typeface="Wingdings" pitchFamily="2" charset="2"/>
              </a:rPr>
              <a:t>Requires</a:t>
            </a:r>
            <a:r>
              <a:rPr lang="fr-CH" sz="1600" dirty="0">
                <a:cs typeface="Arial"/>
                <a:sym typeface="Wingdings" pitchFamily="2" charset="2"/>
              </a:rPr>
              <a:t> close follow-up </a:t>
            </a:r>
            <a:r>
              <a:rPr lang="fr-CH" sz="1600" dirty="0" err="1">
                <a:cs typeface="Arial"/>
                <a:sym typeface="Wingdings" pitchFamily="2" charset="2"/>
              </a:rPr>
              <a:t>triggered</a:t>
            </a:r>
            <a:r>
              <a:rPr lang="fr-CH" sz="1600" dirty="0">
                <a:cs typeface="Arial"/>
                <a:sym typeface="Wingdings" pitchFamily="2" charset="2"/>
              </a:rPr>
              <a:t> by OP or </a:t>
            </a:r>
            <a:r>
              <a:rPr lang="fr-CH" sz="1600" dirty="0" err="1">
                <a:cs typeface="Arial"/>
                <a:sym typeface="Wingdings" pitchFamily="2" charset="2"/>
              </a:rPr>
              <a:t>specialists</a:t>
            </a:r>
            <a:r>
              <a:rPr lang="fr-CH" sz="1600" dirty="0">
                <a:cs typeface="Arial"/>
                <a:sym typeface="Wingdings" pitchFamily="2" charset="2"/>
              </a:rPr>
              <a:t>, not </a:t>
            </a:r>
            <a:r>
              <a:rPr lang="fr-CH" sz="1600" dirty="0" err="1">
                <a:cs typeface="Arial"/>
                <a:sym typeface="Wingdings" pitchFamily="2" charset="2"/>
              </a:rPr>
              <a:t>through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fault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tracking</a:t>
            </a:r>
            <a:endParaRPr lang="fr-CH" sz="1600" dirty="0">
              <a:cs typeface="Arial"/>
              <a:sym typeface="Wingdings" pitchFamily="2" charset="2"/>
            </a:endParaRPr>
          </a:p>
          <a:p>
            <a:pPr marL="493395">
              <a:lnSpc>
                <a:spcPct val="110000"/>
              </a:lnSpc>
            </a:pPr>
            <a:r>
              <a:rPr lang="fr-CH" sz="1800" dirty="0" err="1">
                <a:cs typeface="Arial"/>
                <a:sym typeface="Wingdings" pitchFamily="2" charset="2"/>
              </a:rPr>
              <a:t>Working</a:t>
            </a:r>
            <a:r>
              <a:rPr lang="fr-CH" sz="1800" dirty="0">
                <a:cs typeface="Arial"/>
                <a:sym typeface="Wingdings" pitchFamily="2" charset="2"/>
              </a:rPr>
              <a:t> on </a:t>
            </a:r>
            <a:r>
              <a:rPr lang="fr-CH" sz="1800" dirty="0">
                <a:solidFill>
                  <a:srgbClr val="00B050"/>
                </a:solidFill>
                <a:cs typeface="Arial"/>
                <a:sym typeface="Wingdings" pitchFamily="2" charset="2"/>
              </a:rPr>
              <a:t>more </a:t>
            </a:r>
            <a:r>
              <a:rPr lang="fr-CH" sz="1800" dirty="0" err="1">
                <a:solidFill>
                  <a:srgbClr val="00B050"/>
                </a:solidFill>
                <a:cs typeface="Arial"/>
                <a:sym typeface="Wingdings" pitchFamily="2" charset="2"/>
              </a:rPr>
              <a:t>automatic</a:t>
            </a:r>
            <a:r>
              <a:rPr lang="fr-CH" sz="1800" dirty="0">
                <a:solidFill>
                  <a:srgbClr val="00B050"/>
                </a:solidFill>
                <a:cs typeface="Arial"/>
                <a:sym typeface="Wingdings" pitchFamily="2" charset="2"/>
              </a:rPr>
              <a:t> </a:t>
            </a:r>
            <a:r>
              <a:rPr lang="fr-CH" sz="1800" dirty="0" err="1">
                <a:solidFill>
                  <a:srgbClr val="00B050"/>
                </a:solidFill>
                <a:cs typeface="Arial"/>
                <a:sym typeface="Wingdings" pitchFamily="2" charset="2"/>
              </a:rPr>
              <a:t>fault</a:t>
            </a:r>
            <a:r>
              <a:rPr lang="fr-CH" sz="1800" dirty="0">
                <a:solidFill>
                  <a:srgbClr val="00B050"/>
                </a:solidFill>
                <a:cs typeface="Arial"/>
                <a:sym typeface="Wingdings" pitchFamily="2" charset="2"/>
              </a:rPr>
              <a:t> registration</a:t>
            </a:r>
            <a:r>
              <a:rPr lang="fr-CH" sz="1800" dirty="0">
                <a:cs typeface="Arial"/>
                <a:sym typeface="Wingdings" pitchFamily="2" charset="2"/>
              </a:rPr>
              <a:t>, hand-in-hand </a:t>
            </a:r>
            <a:r>
              <a:rPr lang="fr-CH" sz="1800" dirty="0" err="1">
                <a:cs typeface="Arial"/>
                <a:sym typeface="Wingdings" pitchFamily="2" charset="2"/>
              </a:rPr>
              <a:t>with</a:t>
            </a:r>
            <a:r>
              <a:rPr lang="fr-CH" sz="1800" dirty="0">
                <a:cs typeface="Arial"/>
                <a:sym typeface="Wingdings" pitchFamily="2" charset="2"/>
              </a:rPr>
              <a:t> PS </a:t>
            </a:r>
            <a:r>
              <a:rPr lang="fr-CH" sz="1800" dirty="0" err="1">
                <a:cs typeface="Arial"/>
                <a:sym typeface="Wingdings" pitchFamily="2" charset="2"/>
              </a:rPr>
              <a:t>equipment</a:t>
            </a:r>
            <a:r>
              <a:rPr lang="fr-CH" sz="1800" dirty="0">
                <a:cs typeface="Arial"/>
                <a:sym typeface="Wingdings" pitchFamily="2" charset="2"/>
              </a:rPr>
              <a:t> monitoring effort</a:t>
            </a:r>
          </a:p>
          <a:p>
            <a:pPr marL="904875" lvl="1">
              <a:lnSpc>
                <a:spcPct val="110000"/>
              </a:lnSpc>
            </a:pPr>
            <a:r>
              <a:rPr lang="fr-CH" sz="1600" dirty="0" err="1">
                <a:cs typeface="Arial"/>
                <a:sym typeface="Wingdings" pitchFamily="2" charset="2"/>
              </a:rPr>
              <a:t>Improved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fault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statistics</a:t>
            </a:r>
            <a:r>
              <a:rPr lang="fr-CH" sz="1600" dirty="0">
                <a:cs typeface="Arial"/>
                <a:sym typeface="Wingdings" pitchFamily="2" charset="2"/>
              </a:rPr>
              <a:t>; if </a:t>
            </a:r>
            <a:r>
              <a:rPr lang="fr-CH" sz="1600" dirty="0" err="1">
                <a:cs typeface="Arial"/>
                <a:sym typeface="Wingdings" pitchFamily="2" charset="2"/>
              </a:rPr>
              <a:t>element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entered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correctly</a:t>
            </a:r>
            <a:r>
              <a:rPr lang="fr-CH" sz="1600" dirty="0">
                <a:cs typeface="Arial"/>
                <a:sym typeface="Wingdings" pitchFamily="2" charset="2"/>
              </a:rPr>
              <a:t>, </a:t>
            </a:r>
            <a:r>
              <a:rPr lang="fr-CH" sz="1600" dirty="0" err="1">
                <a:cs typeface="Arial"/>
                <a:sym typeface="Wingdings" pitchFamily="2" charset="2"/>
              </a:rPr>
              <a:t>better</a:t>
            </a:r>
            <a:r>
              <a:rPr lang="fr-CH" sz="1600" dirty="0">
                <a:cs typeface="Arial"/>
                <a:sym typeface="Wingdings" pitchFamily="2" charset="2"/>
              </a:rPr>
              <a:t> usage for </a:t>
            </a:r>
            <a:r>
              <a:rPr lang="fr-CH" sz="1600" dirty="0" err="1">
                <a:cs typeface="Arial"/>
                <a:sym typeface="Wingdings" pitchFamily="2" charset="2"/>
              </a:rPr>
              <a:t>equipment</a:t>
            </a:r>
            <a:r>
              <a:rPr lang="fr-CH" sz="1600" dirty="0">
                <a:cs typeface="Arial"/>
                <a:sym typeface="Wingdings" pitchFamily="2" charset="2"/>
              </a:rPr>
              <a:t> groups</a:t>
            </a:r>
          </a:p>
          <a:p>
            <a:pPr marL="904875" lvl="1">
              <a:lnSpc>
                <a:spcPct val="110000"/>
              </a:lnSpc>
            </a:pPr>
            <a:r>
              <a:rPr lang="fr-CH" sz="1600" dirty="0">
                <a:cs typeface="Arial"/>
                <a:sym typeface="Wingdings" pitchFamily="2" charset="2"/>
              </a:rPr>
              <a:t>Plan to </a:t>
            </a:r>
            <a:r>
              <a:rPr lang="fr-CH" sz="1600" dirty="0" err="1">
                <a:cs typeface="Arial"/>
                <a:sym typeface="Wingdings" pitchFamily="2" charset="2"/>
              </a:rPr>
              <a:t>implement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together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with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equipment</a:t>
            </a:r>
            <a:r>
              <a:rPr lang="fr-CH" sz="1600" dirty="0">
                <a:cs typeface="Arial"/>
                <a:sym typeface="Wingdings" pitchFamily="2" charset="2"/>
              </a:rPr>
              <a:t> groups certain </a:t>
            </a:r>
            <a:r>
              <a:rPr lang="fr-CH" sz="1600" dirty="0" err="1">
                <a:cs typeface="Arial"/>
                <a:sym typeface="Wingdings" pitchFamily="2" charset="2"/>
              </a:rPr>
              <a:t>automatic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equipment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resets</a:t>
            </a:r>
            <a:r>
              <a:rPr lang="fr-CH" sz="1600" dirty="0">
                <a:cs typeface="Arial"/>
                <a:sym typeface="Wingdings" pitchFamily="2" charset="2"/>
              </a:rPr>
              <a:t>  </a:t>
            </a:r>
            <a:r>
              <a:rPr lang="fr-CH" sz="1600" dirty="0" err="1">
                <a:cs typeface="Arial"/>
                <a:sym typeface="Wingdings" pitchFamily="2" charset="2"/>
              </a:rPr>
              <a:t>expect</a:t>
            </a:r>
            <a:r>
              <a:rPr lang="fr-CH" sz="1600" dirty="0">
                <a:cs typeface="Arial"/>
                <a:sym typeface="Wingdings" pitchFamily="2" charset="2"/>
              </a:rPr>
              <a:t> </a:t>
            </a:r>
            <a:r>
              <a:rPr lang="fr-CH" sz="1600" dirty="0" err="1">
                <a:cs typeface="Arial"/>
                <a:sym typeface="Wingdings" pitchFamily="2" charset="2"/>
              </a:rPr>
              <a:t>benefits</a:t>
            </a:r>
            <a:r>
              <a:rPr lang="fr-CH" sz="1600" dirty="0">
                <a:cs typeface="Arial"/>
                <a:sym typeface="Wingdings" pitchFamily="2" charset="2"/>
              </a:rPr>
              <a:t> for PS uptime</a:t>
            </a:r>
          </a:p>
          <a:p>
            <a:pPr marL="904875" lvl="1">
              <a:lnSpc>
                <a:spcPct val="110000"/>
              </a:lnSpc>
            </a:pPr>
            <a:endParaRPr lang="de-DE" sz="1600" dirty="0">
              <a:cs typeface="Arial"/>
            </a:endParaRPr>
          </a:p>
          <a:p>
            <a:pPr marL="493395">
              <a:lnSpc>
                <a:spcPct val="110000"/>
              </a:lnSpc>
            </a:pPr>
            <a:endParaRPr lang="en-US" sz="1800" dirty="0"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642AE3-E11D-5BD5-4B61-70CD0986D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3EA66B-DFB6-6E2B-9CCB-72BDD969E7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669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4D49-0B2F-0116-8164-6A4706089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Considered</a:t>
            </a:r>
            <a:r>
              <a:rPr lang="de-DE" dirty="0"/>
              <a:t> Times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751718-B6EA-C35A-7E10-A397333BC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70000" lnSpcReduction="20000"/>
          </a:bodyPr>
          <a:lstStyle/>
          <a:p>
            <a:pPr marL="493395">
              <a:lnSpc>
                <a:spcPct val="120000"/>
              </a:lnSpc>
            </a:pP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counting</a:t>
            </a:r>
            <a:r>
              <a:rPr lang="de-DE" dirty="0"/>
              <a:t> </a:t>
            </a:r>
            <a:r>
              <a:rPr lang="de-DE" dirty="0" err="1"/>
              <a:t>starts</a:t>
            </a:r>
            <a:r>
              <a:rPr lang="de-DE" dirty="0"/>
              <a:t> </a:t>
            </a:r>
            <a:r>
              <a:rPr lang="de-DE" dirty="0" err="1"/>
              <a:t>once</a:t>
            </a:r>
            <a:r>
              <a:rPr lang="de-DE" dirty="0"/>
              <a:t> beam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delivered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downstream</a:t>
            </a:r>
            <a:r>
              <a:rPr lang="de-DE" dirty="0"/>
              <a:t> </a:t>
            </a:r>
            <a:r>
              <a:rPr lang="de-DE" dirty="0" err="1"/>
              <a:t>machine</a:t>
            </a:r>
            <a:endParaRPr lang="de-DE" dirty="0">
              <a:cs typeface="Arial"/>
            </a:endParaRPr>
          </a:p>
          <a:p>
            <a:pPr marL="904875" lvl="1">
              <a:lnSpc>
                <a:spcPct val="120000"/>
              </a:lnSpc>
            </a:pPr>
            <a:r>
              <a:rPr lang="de-DE" dirty="0">
                <a:sym typeface="Wingdings" panose="05000000000000000000" pitchFamily="2" charset="2"/>
              </a:rPr>
              <a:t> 17-03-2023 </a:t>
            </a:r>
            <a:r>
              <a:rPr lang="de-DE">
                <a:sym typeface="Wingdings" panose="05000000000000000000" pitchFamily="2" charset="2"/>
              </a:rPr>
              <a:t>09:00:00 – 13-11-2023 </a:t>
            </a:r>
            <a:r>
              <a:rPr lang="de-DE" dirty="0">
                <a:sym typeface="Wingdings" panose="05000000000000000000" pitchFamily="2" charset="2"/>
              </a:rPr>
              <a:t>06:00:00</a:t>
            </a:r>
            <a:endParaRPr lang="de-DE" dirty="0">
              <a:cs typeface="Arial"/>
            </a:endParaRPr>
          </a:p>
          <a:p>
            <a:pPr>
              <a:lnSpc>
                <a:spcPct val="120000"/>
              </a:lnSpc>
            </a:pPr>
            <a:r>
              <a:rPr lang="de-DE" dirty="0"/>
              <a:t>Dedicated MDs and TS </a:t>
            </a:r>
            <a:r>
              <a:rPr lang="de-DE" dirty="0" err="1"/>
              <a:t>excluded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MD</a:t>
            </a:r>
          </a:p>
          <a:p>
            <a:pPr marL="1092200" lvl="2">
              <a:lnSpc>
                <a:spcPct val="120000"/>
              </a:lnSpc>
            </a:pPr>
            <a:r>
              <a:rPr lang="de-DE" dirty="0"/>
              <a:t>10-05-2023 08:00 – 12:00 </a:t>
            </a:r>
            <a:endParaRPr lang="de-DE" dirty="0">
              <a:cs typeface="Arial"/>
            </a:endParaRPr>
          </a:p>
          <a:p>
            <a:pPr lvl="1">
              <a:lnSpc>
                <a:spcPct val="120000"/>
              </a:lnSpc>
            </a:pPr>
            <a:r>
              <a:rPr lang="de-DE" dirty="0"/>
              <a:t>TS + Recovery</a:t>
            </a:r>
          </a:p>
          <a:p>
            <a:pPr lvl="2">
              <a:lnSpc>
                <a:spcPct val="120000"/>
              </a:lnSpc>
            </a:pPr>
            <a:r>
              <a:rPr lang="de-DE" dirty="0"/>
              <a:t>20-06-023 08:00 – 21-06-2023 14:00</a:t>
            </a:r>
          </a:p>
          <a:p>
            <a:pPr lvl="2">
              <a:lnSpc>
                <a:spcPct val="120000"/>
              </a:lnSpc>
            </a:pPr>
            <a:r>
              <a:rPr lang="de-DE" dirty="0"/>
              <a:t>21-06-2023	14:00-20:00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6E8820-D134-FC84-A911-644C500A5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40A5E1-144E-934F-90A5-DA61D703D9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74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28583A8-B280-46A9-808F-F2715BF0A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Weekly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Destination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0A6D1-4E9D-8577-26C4-020A3DF24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9A259-4136-1FC3-A72C-CFCA5F4E4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703295-FBB6-713A-FBE9-BB299A1C8F4F}"/>
              </a:ext>
            </a:extLst>
          </p:cNvPr>
          <p:cNvSpPr txBox="1"/>
          <p:nvPr/>
        </p:nvSpPr>
        <p:spPr>
          <a:xfrm>
            <a:off x="6542679" y="4205307"/>
            <a:ext cx="1893409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de-DE" sz="1200" dirty="0" err="1"/>
              <a:t>Burnt</a:t>
            </a:r>
            <a:r>
              <a:rPr lang="de-DE" sz="1200" dirty="0"/>
              <a:t> </a:t>
            </a:r>
            <a:r>
              <a:rPr lang="de-DE" sz="1200" dirty="0" err="1"/>
              <a:t>transformer</a:t>
            </a:r>
            <a:r>
              <a:rPr lang="de-DE" sz="1200" dirty="0"/>
              <a:t> KFA28</a:t>
            </a:r>
          </a:p>
          <a:p>
            <a:r>
              <a:rPr lang="de-DE" sz="1200" dirty="0"/>
              <a:t>+ </a:t>
            </a:r>
            <a:r>
              <a:rPr lang="de-DE" sz="1200" dirty="0" err="1"/>
              <a:t>emergency</a:t>
            </a:r>
            <a:r>
              <a:rPr lang="de-DE" sz="1200" dirty="0"/>
              <a:t> </a:t>
            </a:r>
            <a:r>
              <a:rPr lang="de-DE" sz="1200" dirty="0" err="1"/>
              <a:t>button</a:t>
            </a:r>
            <a:r>
              <a:rPr lang="de-DE" sz="1200" dirty="0"/>
              <a:t>,</a:t>
            </a:r>
          </a:p>
          <a:p>
            <a:r>
              <a:rPr lang="de-DE" sz="1200" dirty="0"/>
              <a:t>KFA45 fault (DS PTU)</a:t>
            </a:r>
            <a:endParaRPr lang="en-US" sz="1200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B9D93F3F-145F-0A5B-907B-DE0D2C85E6F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993775"/>
          <a:ext cx="8229600" cy="3203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CF49CAC-7482-3B11-8D8A-72865824BDCD}"/>
              </a:ext>
            </a:extLst>
          </p:cNvPr>
          <p:cNvCxnSpPr/>
          <p:nvPr/>
        </p:nvCxnSpPr>
        <p:spPr>
          <a:xfrm flipV="1">
            <a:off x="7506789" y="2238103"/>
            <a:ext cx="252548" cy="19592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2807075-F47C-D233-7C88-B61442EB1C3F}"/>
              </a:ext>
            </a:extLst>
          </p:cNvPr>
          <p:cNvSpPr txBox="1"/>
          <p:nvPr/>
        </p:nvSpPr>
        <p:spPr>
          <a:xfrm>
            <a:off x="4613554" y="4015838"/>
            <a:ext cx="2051195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de-DE" sz="1200" dirty="0"/>
              <a:t>PSB </a:t>
            </a:r>
            <a:r>
              <a:rPr lang="de-DE" sz="1200" dirty="0" err="1"/>
              <a:t>inj</a:t>
            </a:r>
            <a:r>
              <a:rPr lang="de-DE" sz="1200" dirty="0"/>
              <a:t>. </a:t>
            </a:r>
            <a:r>
              <a:rPr lang="de-DE" sz="1200" dirty="0" err="1"/>
              <a:t>bumper</a:t>
            </a:r>
            <a:r>
              <a:rPr lang="de-DE" sz="1200" dirty="0"/>
              <a:t> </a:t>
            </a:r>
            <a:r>
              <a:rPr lang="de-DE" sz="1200" dirty="0" err="1"/>
              <a:t>exchange</a:t>
            </a:r>
            <a:r>
              <a:rPr lang="de-DE" sz="1200" dirty="0"/>
              <a:t>, SS03 </a:t>
            </a:r>
            <a:r>
              <a:rPr lang="de-DE" sz="1200" dirty="0" err="1"/>
              <a:t>vacuum</a:t>
            </a:r>
            <a:r>
              <a:rPr lang="de-DE" sz="1200" dirty="0"/>
              <a:t> leak (RF </a:t>
            </a:r>
            <a:r>
              <a:rPr lang="de-DE" sz="1200" dirty="0" err="1"/>
              <a:t>bypass</a:t>
            </a:r>
            <a:r>
              <a:rPr lang="de-DE" sz="1200" dirty="0"/>
              <a:t>), 10 MHz </a:t>
            </a:r>
            <a:r>
              <a:rPr lang="de-DE" sz="1200" dirty="0" err="1"/>
              <a:t>gap</a:t>
            </a:r>
            <a:r>
              <a:rPr lang="de-DE" sz="1200" dirty="0"/>
              <a:t> </a:t>
            </a:r>
            <a:r>
              <a:rPr lang="de-DE" sz="1200" dirty="0" err="1"/>
              <a:t>relay</a:t>
            </a:r>
            <a:r>
              <a:rPr lang="de-DE" sz="1200" dirty="0"/>
              <a:t> + BB </a:t>
            </a:r>
            <a:r>
              <a:rPr lang="de-DE" sz="1200" dirty="0" err="1"/>
              <a:t>issue</a:t>
            </a:r>
            <a:endParaRPr lang="en-US" sz="12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7E6EBC3-E511-9BDE-B75E-B9E7B5DEB42C}"/>
              </a:ext>
            </a:extLst>
          </p:cNvPr>
          <p:cNvCxnSpPr>
            <a:cxnSpLocks/>
          </p:cNvCxnSpPr>
          <p:nvPr/>
        </p:nvCxnSpPr>
        <p:spPr>
          <a:xfrm flipV="1">
            <a:off x="5495827" y="2781205"/>
            <a:ext cx="499558" cy="12817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B2600E-1217-42C4-EE46-E6D437FDBD6C}"/>
              </a:ext>
            </a:extLst>
          </p:cNvPr>
          <p:cNvCxnSpPr>
            <a:cxnSpLocks/>
          </p:cNvCxnSpPr>
          <p:nvPr/>
        </p:nvCxnSpPr>
        <p:spPr>
          <a:xfrm flipV="1">
            <a:off x="3984423" y="2430280"/>
            <a:ext cx="926045" cy="16726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D9ED305-7621-F22F-5CD3-DA3EF6930E23}"/>
              </a:ext>
            </a:extLst>
          </p:cNvPr>
          <p:cNvSpPr txBox="1"/>
          <p:nvPr/>
        </p:nvSpPr>
        <p:spPr>
          <a:xfrm>
            <a:off x="2869981" y="4074012"/>
            <a:ext cx="1893409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de-DE" sz="1200" dirty="0"/>
              <a:t>PSB BSW and Linac4 CCDTL </a:t>
            </a:r>
            <a:r>
              <a:rPr lang="de-DE" sz="1200" dirty="0" err="1"/>
              <a:t>issues</a:t>
            </a:r>
            <a:r>
              <a:rPr lang="de-DE" sz="1200" dirty="0"/>
              <a:t>, PS </a:t>
            </a:r>
            <a:r>
              <a:rPr lang="de-DE" sz="1200" dirty="0" err="1"/>
              <a:t>orbit</a:t>
            </a:r>
            <a:r>
              <a:rPr lang="de-DE" sz="1200" dirty="0"/>
              <a:t> </a:t>
            </a:r>
            <a:r>
              <a:rPr lang="de-DE" sz="1200" dirty="0" err="1"/>
              <a:t>drifts</a:t>
            </a:r>
            <a:r>
              <a:rPr lang="de-DE" sz="1200" dirty="0"/>
              <a:t> </a:t>
            </a:r>
            <a:r>
              <a:rPr lang="de-DE" sz="1200" dirty="0">
                <a:sym typeface="Wingdings" pitchFamily="2" charset="2"/>
              </a:rPr>
              <a:t> </a:t>
            </a:r>
            <a:r>
              <a:rPr lang="de-DE" sz="1200" dirty="0" err="1">
                <a:sym typeface="Wingdings" pitchFamily="2" charset="2"/>
              </a:rPr>
              <a:t>radiation</a:t>
            </a:r>
            <a:r>
              <a:rPr lang="de-DE" sz="1200" dirty="0">
                <a:sym typeface="Wingdings" pitchFamily="2" charset="2"/>
              </a:rPr>
              <a:t> </a:t>
            </a:r>
            <a:r>
              <a:rPr lang="de-DE" sz="1200" dirty="0" err="1">
                <a:sym typeface="Wingdings" pitchFamily="2" charset="2"/>
              </a:rPr>
              <a:t>alarms</a:t>
            </a:r>
            <a:endParaRPr lang="en-US" sz="12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0C1FCDA-165C-AA33-8D3F-943CBEBA02D4}"/>
              </a:ext>
            </a:extLst>
          </p:cNvPr>
          <p:cNvCxnSpPr>
            <a:cxnSpLocks/>
          </p:cNvCxnSpPr>
          <p:nvPr/>
        </p:nvCxnSpPr>
        <p:spPr>
          <a:xfrm flipV="1">
            <a:off x="2473019" y="2500859"/>
            <a:ext cx="1971998" cy="1602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73646D2-A4D0-3735-DA75-30C5E4DDCF4E}"/>
              </a:ext>
            </a:extLst>
          </p:cNvPr>
          <p:cNvSpPr txBox="1"/>
          <p:nvPr/>
        </p:nvSpPr>
        <p:spPr>
          <a:xfrm>
            <a:off x="1035599" y="4064871"/>
            <a:ext cx="1893409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de-DE" sz="1200" dirty="0"/>
              <a:t>Meyrin power </a:t>
            </a:r>
            <a:r>
              <a:rPr lang="de-DE" sz="1200" dirty="0" err="1"/>
              <a:t>cut</a:t>
            </a:r>
            <a:r>
              <a:rPr lang="de-DE" sz="1200" dirty="0"/>
              <a:t> 27/06, </a:t>
            </a:r>
            <a:r>
              <a:rPr lang="de-DE" sz="1200" dirty="0" err="1"/>
              <a:t>nTOF</a:t>
            </a:r>
            <a:r>
              <a:rPr lang="de-DE" sz="1200" dirty="0"/>
              <a:t> </a:t>
            </a:r>
            <a:r>
              <a:rPr lang="de-DE" sz="1200" dirty="0" err="1"/>
              <a:t>Semgrid</a:t>
            </a:r>
            <a:r>
              <a:rPr lang="de-DE" sz="1200" dirty="0"/>
              <a:t> FE </a:t>
            </a:r>
            <a:r>
              <a:rPr lang="de-DE" sz="1200" dirty="0" err="1"/>
              <a:t>restart</a:t>
            </a:r>
            <a:r>
              <a:rPr lang="de-DE" sz="1200" dirty="0"/>
              <a:t>, </a:t>
            </a:r>
            <a:r>
              <a:rPr lang="de-DE" sz="1200" dirty="0" err="1"/>
              <a:t>barrier-bucket</a:t>
            </a:r>
            <a:r>
              <a:rPr lang="de-DE" sz="1200" dirty="0"/>
              <a:t> h16LI beam </a:t>
            </a:r>
            <a:r>
              <a:rPr lang="de-DE" sz="1200" dirty="0" err="1"/>
              <a:t>control</a:t>
            </a:r>
            <a:r>
              <a:rPr lang="de-DE" sz="1200" dirty="0"/>
              <a:t> </a:t>
            </a:r>
            <a:r>
              <a:rPr lang="de-DE" sz="1200" dirty="0" err="1"/>
              <a:t>issue</a:t>
            </a:r>
            <a:endParaRPr lang="en-US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FC1C1A7-AE9A-EAC8-1054-CEC8E0709C34}"/>
              </a:ext>
            </a:extLst>
          </p:cNvPr>
          <p:cNvCxnSpPr>
            <a:cxnSpLocks/>
          </p:cNvCxnSpPr>
          <p:nvPr/>
        </p:nvCxnSpPr>
        <p:spPr>
          <a:xfrm flipH="1">
            <a:off x="5541403" y="1300899"/>
            <a:ext cx="453982" cy="81418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E79B869-6513-0F5B-755D-00AA43C31C9F}"/>
              </a:ext>
            </a:extLst>
          </p:cNvPr>
          <p:cNvSpPr txBox="1"/>
          <p:nvPr/>
        </p:nvSpPr>
        <p:spPr>
          <a:xfrm>
            <a:off x="5745606" y="831277"/>
            <a:ext cx="153567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de-DE" sz="1200" dirty="0"/>
              <a:t>MTE </a:t>
            </a:r>
            <a:r>
              <a:rPr lang="de-DE" sz="1200" dirty="0" err="1"/>
              <a:t>kicker</a:t>
            </a:r>
            <a:r>
              <a:rPr lang="de-DE" sz="1200" dirty="0"/>
              <a:t> KFA13 </a:t>
            </a:r>
            <a:r>
              <a:rPr lang="de-DE" sz="1200" dirty="0" err="1"/>
              <a:t>generator</a:t>
            </a:r>
            <a:r>
              <a:rPr lang="de-DE" sz="1200" dirty="0"/>
              <a:t> </a:t>
            </a:r>
            <a:r>
              <a:rPr lang="de-DE" sz="1200" dirty="0" err="1"/>
              <a:t>failure</a:t>
            </a:r>
            <a:endParaRPr lang="en-US" sz="12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EAFF94E-300B-851D-9136-38BE7F9EE072}"/>
              </a:ext>
            </a:extLst>
          </p:cNvPr>
          <p:cNvCxnSpPr>
            <a:cxnSpLocks/>
          </p:cNvCxnSpPr>
          <p:nvPr/>
        </p:nvCxnSpPr>
        <p:spPr>
          <a:xfrm flipH="1">
            <a:off x="2318329" y="1340224"/>
            <a:ext cx="245762" cy="6968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3BBA2CA-604F-7B2A-894A-6464D0683D58}"/>
              </a:ext>
            </a:extLst>
          </p:cNvPr>
          <p:cNvSpPr txBox="1"/>
          <p:nvPr/>
        </p:nvSpPr>
        <p:spPr>
          <a:xfrm>
            <a:off x="1726439" y="1030299"/>
            <a:ext cx="1202569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de-DE" sz="1200" dirty="0" err="1"/>
              <a:t>Mainly</a:t>
            </a:r>
            <a:r>
              <a:rPr lang="de-DE" sz="1200" dirty="0"/>
              <a:t> </a:t>
            </a:r>
            <a:r>
              <a:rPr lang="de-DE" sz="1200" dirty="0" err="1"/>
              <a:t>injector</a:t>
            </a:r>
            <a:r>
              <a:rPr lang="de-DE" sz="1200" dirty="0"/>
              <a:t> faults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12819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031DB8-7DA1-B0B0-39BC-5D59EDC3B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2023 in </a:t>
            </a:r>
            <a:r>
              <a:rPr lang="de-DE" dirty="0" err="1"/>
              <a:t>Context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C2BEA-7299-039F-C142-0D5377779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C5CF3-3876-F781-0AA3-B5EAD7356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13913E-14CF-A84B-8125-D257287FC5CC}"/>
              </a:ext>
            </a:extLst>
          </p:cNvPr>
          <p:cNvSpPr txBox="1"/>
          <p:nvPr/>
        </p:nvSpPr>
        <p:spPr>
          <a:xfrm>
            <a:off x="368710" y="3140708"/>
            <a:ext cx="8318090" cy="10589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de-DE" dirty="0"/>
              <a:t>Destination </a:t>
            </a: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~92% (SPS) - 94% (AD)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de-DE" dirty="0"/>
              <a:t>Clear </a:t>
            </a:r>
            <a:r>
              <a:rPr lang="de-DE" dirty="0" err="1"/>
              <a:t>improvement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LS2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de-DE" dirty="0" err="1"/>
              <a:t>Availability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pre-LS2 </a:t>
            </a:r>
            <a:r>
              <a:rPr lang="de-DE" dirty="0" err="1"/>
              <a:t>value</a:t>
            </a:r>
            <a:r>
              <a:rPr lang="de-DE" dirty="0"/>
              <a:t> (90.7% in 2018) 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B2D7786-E3F7-8138-E45F-F9291F66FE1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25822463"/>
              </p:ext>
            </p:extLst>
          </p:nvPr>
        </p:nvGraphicFramePr>
        <p:xfrm>
          <a:off x="4765638" y="1200150"/>
          <a:ext cx="3159162" cy="2032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CE6D907-C811-4B4F-8E26-532C323193E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26351491"/>
              </p:ext>
            </p:extLst>
          </p:nvPr>
        </p:nvGraphicFramePr>
        <p:xfrm>
          <a:off x="457200" y="1200150"/>
          <a:ext cx="3657600" cy="1430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70807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031DB8-7DA1-B0B0-39BC-5D59EDC3B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System Downtime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C2BEA-7299-039F-C142-0D5377779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C5CF3-3876-F781-0AA3-B5EAD7356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5" name="Content Placeholder 11">
            <a:extLst>
              <a:ext uri="{FF2B5EF4-FFF2-40B4-BE49-F238E27FC236}">
                <a16:creationId xmlns:a16="http://schemas.microsoft.com/office/drawing/2014/main" id="{883F466A-C407-D1B3-FDFC-0DD37E6735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3119" y="819601"/>
            <a:ext cx="5637761" cy="3203575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A15F72-82D1-A1E2-E625-A823F0F12B77}"/>
              </a:ext>
            </a:extLst>
          </p:cNvPr>
          <p:cNvSpPr txBox="1"/>
          <p:nvPr/>
        </p:nvSpPr>
        <p:spPr>
          <a:xfrm>
            <a:off x="802175" y="3785290"/>
            <a:ext cx="771839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 err="1"/>
              <a:t>Besides</a:t>
            </a:r>
            <a:r>
              <a:rPr lang="de-DE" sz="1400" dirty="0"/>
              <a:t> </a:t>
            </a:r>
            <a:r>
              <a:rPr lang="de-DE" sz="1400" dirty="0" err="1"/>
              <a:t>injector</a:t>
            </a:r>
            <a:r>
              <a:rPr lang="de-DE" sz="1400" dirty="0"/>
              <a:t> faults, </a:t>
            </a:r>
            <a:r>
              <a:rPr lang="de-DE" sz="1400" dirty="0" err="1"/>
              <a:t>longest</a:t>
            </a:r>
            <a:r>
              <a:rPr lang="de-DE" sz="1400" dirty="0"/>
              <a:t> root </a:t>
            </a:r>
            <a:r>
              <a:rPr lang="de-DE" sz="1400" dirty="0" err="1"/>
              <a:t>downtime</a:t>
            </a:r>
            <a:r>
              <a:rPr lang="de-DE" sz="1400" dirty="0"/>
              <a:t> due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</a:p>
          <a:p>
            <a:pPr marL="342900" indent="-342900">
              <a:buFont typeface="+mj-lt"/>
              <a:buAutoNum type="arabicParenR"/>
            </a:pPr>
            <a:r>
              <a:rPr lang="de-DE" sz="1400" dirty="0"/>
              <a:t>Radio-</a:t>
            </a:r>
            <a:r>
              <a:rPr lang="de-DE" sz="1400" dirty="0" err="1"/>
              <a:t>frequency</a:t>
            </a:r>
            <a:endParaRPr lang="de-DE" sz="1400" dirty="0"/>
          </a:p>
          <a:p>
            <a:pPr marL="342900" indent="-342900">
              <a:buFont typeface="+mj-lt"/>
              <a:buAutoNum type="arabicParenR"/>
            </a:pPr>
            <a:r>
              <a:rPr lang="de-DE" sz="1400" dirty="0"/>
              <a:t>Power </a:t>
            </a:r>
            <a:r>
              <a:rPr lang="de-DE" sz="1400" dirty="0" err="1"/>
              <a:t>converters</a:t>
            </a:r>
            <a:endParaRPr lang="de-DE" sz="1400" dirty="0"/>
          </a:p>
          <a:p>
            <a:pPr marL="342900" indent="-342900">
              <a:buFont typeface="+mj-lt"/>
              <a:buAutoNum type="arabicParenR"/>
            </a:pPr>
            <a:r>
              <a:rPr lang="de-DE" sz="1400" dirty="0" err="1"/>
              <a:t>Injection</a:t>
            </a:r>
            <a:r>
              <a:rPr lang="de-DE" sz="1400" dirty="0"/>
              <a:t>/</a:t>
            </a:r>
            <a:r>
              <a:rPr lang="de-DE" sz="1400" dirty="0" err="1"/>
              <a:t>extraction</a:t>
            </a:r>
            <a:r>
              <a:rPr lang="de-DE" sz="1400" dirty="0"/>
              <a:t> </a:t>
            </a:r>
            <a:r>
              <a:rPr lang="de-DE" sz="1400" dirty="0" err="1"/>
              <a:t>systems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6623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28583A8-B280-46A9-808F-F2715BF0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716" y="102393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Unavailability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0A6D1-4E9D-8577-26C4-020A3DF24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9A259-4136-1FC3-A72C-CFCA5F4E4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1C84F2-BB4B-8E2D-A685-DC9451C0A9F5}"/>
              </a:ext>
            </a:extLst>
          </p:cNvPr>
          <p:cNvSpPr txBox="1"/>
          <p:nvPr/>
        </p:nvSpPr>
        <p:spPr>
          <a:xfrm>
            <a:off x="5573612" y="946225"/>
            <a:ext cx="3849775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de-DE" dirty="0">
                <a:cs typeface="Arial"/>
              </a:rPr>
              <a:t>2022 </a:t>
            </a:r>
            <a:r>
              <a:rPr lang="de-DE" dirty="0" err="1">
                <a:cs typeface="Arial"/>
              </a:rPr>
              <a:t>issues</a:t>
            </a:r>
            <a:r>
              <a:rPr lang="de-DE" dirty="0">
                <a:cs typeface="Arial"/>
              </a:rPr>
              <a:t> </a:t>
            </a:r>
            <a:r>
              <a:rPr lang="de-DE" dirty="0" err="1">
                <a:cs typeface="Arial"/>
              </a:rPr>
              <a:t>with</a:t>
            </a:r>
            <a:r>
              <a:rPr lang="de-DE" dirty="0">
                <a:cs typeface="Arial"/>
              </a:rPr>
              <a:t> POPS </a:t>
            </a:r>
            <a:r>
              <a:rPr lang="de-DE" dirty="0" err="1">
                <a:cs typeface="Arial"/>
              </a:rPr>
              <a:t>solved</a:t>
            </a:r>
            <a:r>
              <a:rPr lang="de-DE" dirty="0">
                <a:cs typeface="Arial"/>
              </a:rPr>
              <a:t>*, relative </a:t>
            </a:r>
            <a:r>
              <a:rPr lang="de-DE" dirty="0" err="1">
                <a:cs typeface="Arial"/>
              </a:rPr>
              <a:t>percentage</a:t>
            </a:r>
            <a:r>
              <a:rPr lang="de-DE" dirty="0">
                <a:cs typeface="Arial"/>
              </a:rPr>
              <a:t> </a:t>
            </a:r>
            <a:r>
              <a:rPr lang="de-DE" dirty="0" err="1">
                <a:cs typeface="Arial"/>
              </a:rPr>
              <a:t>of</a:t>
            </a:r>
            <a:r>
              <a:rPr lang="de-DE" dirty="0">
                <a:cs typeface="Arial"/>
              </a:rPr>
              <a:t> RF faults </a:t>
            </a:r>
            <a:r>
              <a:rPr lang="de-DE" dirty="0" err="1">
                <a:cs typeface="Arial"/>
              </a:rPr>
              <a:t>increased</a:t>
            </a:r>
            <a:endParaRPr lang="de-DE" dirty="0">
              <a:cs typeface="Arial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E2A69B3-7E0D-D4D0-4479-2F48060F571B}"/>
              </a:ext>
            </a:extLst>
          </p:cNvPr>
          <p:cNvCxnSpPr>
            <a:cxnSpLocks/>
          </p:cNvCxnSpPr>
          <p:nvPr/>
        </p:nvCxnSpPr>
        <p:spPr>
          <a:xfrm>
            <a:off x="4572000" y="3013166"/>
            <a:ext cx="1332411" cy="66185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820D5C1-BB71-0B14-9AA3-3CD5F8FC1845}"/>
              </a:ext>
            </a:extLst>
          </p:cNvPr>
          <p:cNvSpPr txBox="1"/>
          <p:nvPr/>
        </p:nvSpPr>
        <p:spPr>
          <a:xfrm>
            <a:off x="5040891" y="4490264"/>
            <a:ext cx="4172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* Main controller power supply exchanged (mitigate ripple).</a:t>
            </a:r>
          </a:p>
        </p:txBody>
      </p:sp>
      <p:pic>
        <p:nvPicPr>
          <p:cNvPr id="12" name="Content Placeholder 11" descr="A group of colorful rectangular objects&#10;&#10;Description automatically generated with medium confidence">
            <a:extLst>
              <a:ext uri="{FF2B5EF4-FFF2-40B4-BE49-F238E27FC236}">
                <a16:creationId xmlns:a16="http://schemas.microsoft.com/office/drawing/2014/main" id="{F9A9E3E8-B79E-4AE3-EB9A-C585090A37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8951" y="740969"/>
            <a:ext cx="5601410" cy="3887794"/>
          </a:xfrm>
        </p:spPr>
      </p:pic>
    </p:spTree>
    <p:extLst>
      <p:ext uri="{BB962C8B-B14F-4D97-AF65-F5344CB8AC3E}">
        <p14:creationId xmlns:p14="http://schemas.microsoft.com/office/powerpoint/2010/main" val="3870842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031DB8-7DA1-B0B0-39BC-5D59EDC3B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dirty="0"/>
              <a:t>System Downtime – RF Controls </a:t>
            </a:r>
            <a:endParaRPr lang="en-US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C2BEA-7299-039F-C142-0D5377779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C5CF3-3876-F781-0AA3-B5EAD7356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A15F72-82D1-A1E2-E625-A823F0F12B77}"/>
              </a:ext>
            </a:extLst>
          </p:cNvPr>
          <p:cNvSpPr txBox="1"/>
          <p:nvPr/>
        </p:nvSpPr>
        <p:spPr>
          <a:xfrm>
            <a:off x="556892" y="2507208"/>
            <a:ext cx="8127162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1" u="sng" dirty="0"/>
              <a:t>Controls faults</a:t>
            </a:r>
            <a:r>
              <a:rPr lang="de-DE" sz="1400" dirty="0"/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sz="1400" dirty="0"/>
              <a:t>Main </a:t>
            </a:r>
            <a:r>
              <a:rPr lang="de-DE" sz="1400" dirty="0" err="1"/>
              <a:t>downtime</a:t>
            </a:r>
            <a:r>
              <a:rPr lang="de-DE" sz="1400" dirty="0"/>
              <a:t> </a:t>
            </a:r>
            <a:r>
              <a:rPr lang="de-DE" sz="1400" dirty="0" err="1"/>
              <a:t>related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b="1" dirty="0" err="1"/>
              <a:t>new</a:t>
            </a:r>
            <a:r>
              <a:rPr lang="de-DE" sz="1400" b="1" dirty="0"/>
              <a:t> </a:t>
            </a:r>
            <a:r>
              <a:rPr lang="de-DE" sz="1400" b="1" dirty="0" err="1"/>
              <a:t>barrier-bucket</a:t>
            </a:r>
            <a:r>
              <a:rPr lang="de-DE" sz="1400" b="1" dirty="0"/>
              <a:t> </a:t>
            </a:r>
            <a:r>
              <a:rPr lang="de-DE" sz="1400" b="1" dirty="0" err="1"/>
              <a:t>operation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North Area </a:t>
            </a:r>
            <a:r>
              <a:rPr lang="de-DE" sz="1400" dirty="0" err="1"/>
              <a:t>fixed</a:t>
            </a:r>
            <a:r>
              <a:rPr lang="de-DE" sz="1400" dirty="0"/>
              <a:t>-target </a:t>
            </a:r>
            <a:r>
              <a:rPr lang="de-DE" sz="1400" dirty="0" err="1"/>
              <a:t>beams</a:t>
            </a:r>
            <a:endParaRPr lang="de-DE" sz="1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H16 </a:t>
            </a:r>
            <a:r>
              <a:rPr lang="de-DE" sz="1400" dirty="0" err="1"/>
              <a:t>barrier</a:t>
            </a:r>
            <a:r>
              <a:rPr lang="de-DE" sz="1400" dirty="0"/>
              <a:t> </a:t>
            </a:r>
            <a:r>
              <a:rPr lang="de-DE" sz="1400" dirty="0" err="1"/>
              <a:t>bucket</a:t>
            </a:r>
            <a:r>
              <a:rPr lang="de-DE" sz="1400" dirty="0"/>
              <a:t> </a:t>
            </a:r>
            <a:r>
              <a:rPr lang="de-DE" sz="1400" dirty="0" err="1"/>
              <a:t>controller</a:t>
            </a:r>
            <a:r>
              <a:rPr lang="de-DE" sz="1400" dirty="0"/>
              <a:t> was </a:t>
            </a:r>
            <a:r>
              <a:rPr lang="de-DE" sz="1400" dirty="0" err="1"/>
              <a:t>put</a:t>
            </a:r>
            <a:r>
              <a:rPr lang="de-DE" sz="1400" dirty="0"/>
              <a:t> </a:t>
            </a:r>
            <a:r>
              <a:rPr lang="de-DE" sz="1400" dirty="0" err="1"/>
              <a:t>into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at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beginning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year</a:t>
            </a:r>
            <a:endParaRPr lang="de-DE" sz="1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 err="1"/>
              <a:t>Several</a:t>
            </a:r>
            <a:r>
              <a:rPr lang="de-DE" sz="1400" dirty="0"/>
              <a:t> </a:t>
            </a:r>
            <a:r>
              <a:rPr lang="de-DE" sz="1400" dirty="0" err="1"/>
              <a:t>settings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written</a:t>
            </a:r>
            <a:r>
              <a:rPr lang="de-DE" sz="1400" dirty="0"/>
              <a:t> in ppm </a:t>
            </a:r>
            <a:r>
              <a:rPr lang="de-DE" sz="1400" dirty="0" err="1"/>
              <a:t>mode</a:t>
            </a:r>
            <a:r>
              <a:rPr lang="de-DE" sz="1400" dirty="0"/>
              <a:t> via USB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custom</a:t>
            </a:r>
            <a:r>
              <a:rPr lang="de-DE" sz="1400" dirty="0"/>
              <a:t> H16 </a:t>
            </a:r>
            <a:r>
              <a:rPr lang="de-DE" sz="1400" dirty="0" err="1"/>
              <a:t>Barrier</a:t>
            </a:r>
            <a:r>
              <a:rPr lang="de-DE" sz="1400" dirty="0"/>
              <a:t> </a:t>
            </a:r>
            <a:r>
              <a:rPr lang="de-DE" sz="1400" dirty="0" err="1"/>
              <a:t>bucket</a:t>
            </a:r>
            <a:r>
              <a:rPr lang="de-DE" sz="1400" dirty="0"/>
              <a:t> </a:t>
            </a:r>
            <a:r>
              <a:rPr lang="de-DE" sz="1400" dirty="0" err="1"/>
              <a:t>controller</a:t>
            </a:r>
            <a:r>
              <a:rPr lang="de-DE" sz="1400" dirty="0"/>
              <a:t> </a:t>
            </a:r>
            <a:r>
              <a:rPr lang="de-DE" sz="1400" dirty="0" err="1"/>
              <a:t>hardware</a:t>
            </a:r>
            <a:endParaRPr lang="de-DE" sz="1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An </a:t>
            </a:r>
            <a:r>
              <a:rPr lang="de-DE" sz="1400" dirty="0" err="1"/>
              <a:t>intermittent</a:t>
            </a:r>
            <a:r>
              <a:rPr lang="de-DE" sz="1400" dirty="0"/>
              <a:t> </a:t>
            </a:r>
            <a:r>
              <a:rPr lang="de-DE" sz="1400" dirty="0" err="1"/>
              <a:t>issue</a:t>
            </a:r>
            <a:r>
              <a:rPr lang="de-DE" sz="1400" dirty="0"/>
              <a:t> </a:t>
            </a:r>
            <a:r>
              <a:rPr lang="de-DE" sz="1400" dirty="0" err="1"/>
              <a:t>caused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custom</a:t>
            </a:r>
            <a:r>
              <a:rPr lang="de-DE" sz="1400" dirty="0"/>
              <a:t> </a:t>
            </a:r>
            <a:r>
              <a:rPr lang="de-DE" sz="1400" dirty="0" err="1"/>
              <a:t>controller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crash </a:t>
            </a:r>
            <a:r>
              <a:rPr lang="de-DE" sz="1400" dirty="0" err="1"/>
              <a:t>approximately</a:t>
            </a:r>
            <a:r>
              <a:rPr lang="de-DE" sz="1400" dirty="0"/>
              <a:t> </a:t>
            </a:r>
            <a:r>
              <a:rPr lang="de-DE" sz="1400" dirty="0" err="1"/>
              <a:t>every</a:t>
            </a:r>
            <a:r>
              <a:rPr lang="de-DE" sz="1400" dirty="0"/>
              <a:t> 1-2 </a:t>
            </a:r>
            <a:r>
              <a:rPr lang="de-DE" sz="1400" dirty="0" err="1"/>
              <a:t>weeks</a:t>
            </a:r>
            <a:endParaRPr lang="de-DE" sz="1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H16 </a:t>
            </a:r>
            <a:r>
              <a:rPr lang="de-DE" sz="1400" dirty="0" err="1"/>
              <a:t>barrier</a:t>
            </a:r>
            <a:r>
              <a:rPr lang="de-DE" sz="1400" dirty="0"/>
              <a:t> </a:t>
            </a:r>
            <a:r>
              <a:rPr lang="de-DE" sz="1400" dirty="0" err="1"/>
              <a:t>bucket</a:t>
            </a:r>
            <a:r>
              <a:rPr lang="de-DE" sz="1400" dirty="0"/>
              <a:t> </a:t>
            </a:r>
            <a:r>
              <a:rPr lang="de-DE" sz="1400" dirty="0" err="1"/>
              <a:t>controller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part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clock</a:t>
            </a:r>
            <a:r>
              <a:rPr lang="de-DE" sz="1400" dirty="0"/>
              <a:t> </a:t>
            </a:r>
            <a:r>
              <a:rPr lang="de-DE" sz="1400" dirty="0" err="1"/>
              <a:t>distribution</a:t>
            </a:r>
            <a:r>
              <a:rPr lang="de-DE" sz="1400" dirty="0"/>
              <a:t> </a:t>
            </a:r>
            <a:r>
              <a:rPr lang="de-DE" sz="1400" dirty="0" err="1"/>
              <a:t>chain</a:t>
            </a:r>
            <a:r>
              <a:rPr lang="de-DE" sz="1400" dirty="0"/>
              <a:t> </a:t>
            </a:r>
            <a:r>
              <a:rPr lang="de-DE" sz="1400" dirty="0">
                <a:sym typeface="Wingdings" pitchFamily="2" charset="2"/>
              </a:rPr>
              <a:t> </a:t>
            </a:r>
            <a:r>
              <a:rPr lang="de-DE" sz="1400" dirty="0" err="1"/>
              <a:t>revolution</a:t>
            </a:r>
            <a:r>
              <a:rPr lang="de-DE" sz="1400" dirty="0"/>
              <a:t> </a:t>
            </a:r>
            <a:r>
              <a:rPr lang="de-DE" sz="1400" dirty="0" err="1"/>
              <a:t>frequency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not </a:t>
            </a:r>
            <a:r>
              <a:rPr lang="de-DE" sz="1400" dirty="0" err="1"/>
              <a:t>distributed</a:t>
            </a:r>
            <a:r>
              <a:rPr lang="de-DE" sz="1400" dirty="0"/>
              <a:t> </a:t>
            </a:r>
            <a:r>
              <a:rPr lang="de-DE" sz="1400" dirty="0" err="1"/>
              <a:t>correctly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RF </a:t>
            </a:r>
            <a:r>
              <a:rPr lang="de-DE" sz="1400" dirty="0" err="1"/>
              <a:t>systems</a:t>
            </a:r>
            <a:endParaRPr lang="de-DE" sz="1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On 21st </a:t>
            </a:r>
            <a:r>
              <a:rPr lang="de-DE" sz="1400" dirty="0" err="1"/>
              <a:t>of</a:t>
            </a:r>
            <a:r>
              <a:rPr lang="de-DE" sz="1400" dirty="0"/>
              <a:t> August, </a:t>
            </a:r>
            <a:r>
              <a:rPr lang="de-DE" sz="1400" dirty="0" err="1"/>
              <a:t>the</a:t>
            </a:r>
            <a:r>
              <a:rPr lang="de-DE" sz="1400" dirty="0"/>
              <a:t> FESA </a:t>
            </a:r>
            <a:r>
              <a:rPr lang="de-DE" sz="1400" dirty="0" err="1"/>
              <a:t>class</a:t>
            </a:r>
            <a:r>
              <a:rPr lang="de-DE" sz="1400" dirty="0"/>
              <a:t> was </a:t>
            </a:r>
            <a:r>
              <a:rPr lang="de-DE" sz="1400" dirty="0" err="1"/>
              <a:t>modified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transfer</a:t>
            </a:r>
            <a:r>
              <a:rPr lang="de-DE" sz="1400" dirty="0"/>
              <a:t> </a:t>
            </a:r>
            <a:r>
              <a:rPr lang="de-DE" sz="1400" dirty="0" err="1"/>
              <a:t>data</a:t>
            </a:r>
            <a:r>
              <a:rPr lang="de-DE" sz="1400" dirty="0"/>
              <a:t> on SFTPRO </a:t>
            </a:r>
            <a:r>
              <a:rPr lang="de-DE" sz="1400" dirty="0" err="1"/>
              <a:t>cycles</a:t>
            </a:r>
            <a:endParaRPr lang="de-DE" sz="1400" dirty="0"/>
          </a:p>
          <a:p>
            <a:pPr marL="1200150" lvl="2" indent="-285750">
              <a:buFont typeface="Wingdings" pitchFamily="2" charset="2"/>
              <a:buChar char="Ø"/>
            </a:pPr>
            <a:r>
              <a:rPr lang="de-DE" sz="1400" dirty="0" err="1">
                <a:solidFill>
                  <a:srgbClr val="00B050"/>
                </a:solidFill>
              </a:rPr>
              <a:t>Since</a:t>
            </a:r>
            <a:r>
              <a:rPr lang="de-DE" sz="1400" dirty="0">
                <a:solidFill>
                  <a:srgbClr val="00B050"/>
                </a:solidFill>
              </a:rPr>
              <a:t> </a:t>
            </a:r>
            <a:r>
              <a:rPr lang="de-DE" sz="1400" dirty="0" err="1">
                <a:solidFill>
                  <a:srgbClr val="00B050"/>
                </a:solidFill>
              </a:rPr>
              <a:t>this</a:t>
            </a:r>
            <a:r>
              <a:rPr lang="de-DE" sz="1400" dirty="0">
                <a:solidFill>
                  <a:srgbClr val="00B050"/>
                </a:solidFill>
              </a:rPr>
              <a:t> </a:t>
            </a:r>
            <a:r>
              <a:rPr lang="de-DE" sz="1400" dirty="0" err="1">
                <a:solidFill>
                  <a:srgbClr val="00B050"/>
                </a:solidFill>
              </a:rPr>
              <a:t>intervention</a:t>
            </a:r>
            <a:r>
              <a:rPr lang="de-DE" sz="1400" dirty="0">
                <a:solidFill>
                  <a:srgbClr val="00B050"/>
                </a:solidFill>
              </a:rPr>
              <a:t>, </a:t>
            </a:r>
            <a:r>
              <a:rPr lang="de-DE" sz="1400" dirty="0" err="1">
                <a:solidFill>
                  <a:srgbClr val="00B050"/>
                </a:solidFill>
              </a:rPr>
              <a:t>the</a:t>
            </a:r>
            <a:r>
              <a:rPr lang="de-DE" sz="1400" dirty="0">
                <a:solidFill>
                  <a:srgbClr val="00B050"/>
                </a:solidFill>
              </a:rPr>
              <a:t> </a:t>
            </a:r>
            <a:r>
              <a:rPr lang="de-DE" sz="1400" dirty="0" err="1">
                <a:solidFill>
                  <a:srgbClr val="00B050"/>
                </a:solidFill>
              </a:rPr>
              <a:t>issue</a:t>
            </a:r>
            <a:r>
              <a:rPr lang="de-DE" sz="1400" dirty="0">
                <a:solidFill>
                  <a:srgbClr val="00B050"/>
                </a:solidFill>
              </a:rPr>
              <a:t> </a:t>
            </a:r>
            <a:r>
              <a:rPr lang="de-DE" sz="1400" dirty="0" err="1">
                <a:solidFill>
                  <a:srgbClr val="00B050"/>
                </a:solidFill>
              </a:rPr>
              <a:t>has</a:t>
            </a:r>
            <a:r>
              <a:rPr lang="de-DE" sz="1400" dirty="0">
                <a:solidFill>
                  <a:srgbClr val="00B050"/>
                </a:solidFill>
              </a:rPr>
              <a:t> not </a:t>
            </a:r>
            <a:r>
              <a:rPr lang="de-DE" sz="1400" dirty="0" err="1">
                <a:solidFill>
                  <a:srgbClr val="00B050"/>
                </a:solidFill>
              </a:rPr>
              <a:t>recurred</a:t>
            </a:r>
            <a:r>
              <a:rPr lang="de-DE" sz="1400" dirty="0">
                <a:solidFill>
                  <a:srgbClr val="00B050"/>
                </a:solidFill>
              </a:rPr>
              <a:t> and </a:t>
            </a:r>
            <a:r>
              <a:rPr lang="de-DE" sz="1400" dirty="0" err="1">
                <a:solidFill>
                  <a:srgbClr val="00B050"/>
                </a:solidFill>
              </a:rPr>
              <a:t>can</a:t>
            </a:r>
            <a:r>
              <a:rPr lang="de-DE" sz="1400" dirty="0">
                <a:solidFill>
                  <a:srgbClr val="00B050"/>
                </a:solidFill>
              </a:rPr>
              <a:t> </a:t>
            </a:r>
            <a:r>
              <a:rPr lang="de-DE" sz="1400" dirty="0" err="1">
                <a:solidFill>
                  <a:srgbClr val="00B050"/>
                </a:solidFill>
              </a:rPr>
              <a:t>be</a:t>
            </a:r>
            <a:r>
              <a:rPr lang="de-DE" sz="1400" dirty="0">
                <a:solidFill>
                  <a:srgbClr val="00B050"/>
                </a:solidFill>
              </a:rPr>
              <a:t> </a:t>
            </a:r>
            <a:r>
              <a:rPr lang="de-DE" sz="1400" dirty="0" err="1">
                <a:solidFill>
                  <a:srgbClr val="00B050"/>
                </a:solidFill>
              </a:rPr>
              <a:t>considered</a:t>
            </a:r>
            <a:r>
              <a:rPr lang="de-DE" sz="1400" dirty="0">
                <a:solidFill>
                  <a:srgbClr val="00B050"/>
                </a:solidFill>
              </a:rPr>
              <a:t> </a:t>
            </a:r>
            <a:r>
              <a:rPr lang="de-DE" sz="1400" dirty="0" err="1">
                <a:solidFill>
                  <a:srgbClr val="00B050"/>
                </a:solidFill>
              </a:rPr>
              <a:t>as</a:t>
            </a:r>
            <a:r>
              <a:rPr lang="de-DE" sz="1400" dirty="0">
                <a:solidFill>
                  <a:srgbClr val="00B050"/>
                </a:solidFill>
              </a:rPr>
              <a:t> </a:t>
            </a:r>
            <a:r>
              <a:rPr lang="de-DE" sz="1400" dirty="0" err="1">
                <a:solidFill>
                  <a:srgbClr val="00B050"/>
                </a:solidFill>
              </a:rPr>
              <a:t>fixed</a:t>
            </a:r>
            <a:r>
              <a:rPr lang="de-DE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889D124-B9D2-294C-47BF-5F4A1814E5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9158" y="863034"/>
            <a:ext cx="4782082" cy="1648292"/>
          </a:xfrm>
        </p:spPr>
      </p:pic>
    </p:spTree>
    <p:extLst>
      <p:ext uri="{BB962C8B-B14F-4D97-AF65-F5344CB8AC3E}">
        <p14:creationId xmlns:p14="http://schemas.microsoft.com/office/powerpoint/2010/main" val="618143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031DB8-7DA1-B0B0-39BC-5D59EDC3B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dirty="0"/>
              <a:t>System Downtime – RF Hardware </a:t>
            </a:r>
            <a:endParaRPr lang="en-US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C2BEA-7299-039F-C142-0D5377779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C5CF3-3876-F781-0AA3-B5EAD7356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3BB1FB-208F-9E61-1EBF-8B14ABE5D84B}"/>
              </a:ext>
            </a:extLst>
          </p:cNvPr>
          <p:cNvSpPr txBox="1"/>
          <p:nvPr/>
        </p:nvSpPr>
        <p:spPr>
          <a:xfrm>
            <a:off x="461096" y="875206"/>
            <a:ext cx="822295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1" u="sng" dirty="0"/>
              <a:t>Hardware faults</a:t>
            </a:r>
            <a:r>
              <a:rPr lang="de-DE" sz="1400" dirty="0"/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sz="1400" b="1" dirty="0"/>
              <a:t>Gap </a:t>
            </a:r>
            <a:r>
              <a:rPr lang="de-DE" sz="1400" b="1" dirty="0" err="1"/>
              <a:t>relay</a:t>
            </a:r>
            <a:r>
              <a:rPr lang="de-DE" sz="1400" b="1" dirty="0"/>
              <a:t> faults</a:t>
            </a:r>
            <a:r>
              <a:rPr lang="de-DE" sz="1400" dirty="0"/>
              <a:t>: </a:t>
            </a:r>
            <a:r>
              <a:rPr lang="de-DE" sz="1400" dirty="0" err="1"/>
              <a:t>usually</a:t>
            </a:r>
            <a:r>
              <a:rPr lang="de-DE" sz="1400" dirty="0"/>
              <a:t> </a:t>
            </a:r>
            <a:r>
              <a:rPr lang="de-DE" sz="1400" dirty="0" err="1"/>
              <a:t>short</a:t>
            </a:r>
            <a:r>
              <a:rPr lang="de-DE" sz="1400" dirty="0"/>
              <a:t>, </a:t>
            </a:r>
            <a:r>
              <a:rPr lang="de-DE" sz="1400" dirty="0" err="1"/>
              <a:t>if</a:t>
            </a:r>
            <a:r>
              <a:rPr lang="de-DE" sz="1400" dirty="0"/>
              <a:t> spare </a:t>
            </a:r>
            <a:r>
              <a:rPr lang="de-DE" sz="1400" dirty="0" err="1"/>
              <a:t>cavity</a:t>
            </a:r>
            <a:r>
              <a:rPr lang="de-DE" sz="1400" dirty="0"/>
              <a:t> </a:t>
            </a:r>
            <a:r>
              <a:rPr lang="de-DE" sz="1400" dirty="0" err="1"/>
              <a:t>available</a:t>
            </a:r>
            <a:endParaRPr lang="de-DE" sz="1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Limited </a:t>
            </a:r>
            <a:r>
              <a:rPr lang="de-DE" sz="1400" dirty="0" err="1"/>
              <a:t>number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spare </a:t>
            </a:r>
            <a:r>
              <a:rPr lang="de-DE" sz="1400" dirty="0" err="1"/>
              <a:t>parts</a:t>
            </a:r>
            <a:r>
              <a:rPr lang="de-DE" sz="1400" dirty="0"/>
              <a:t> </a:t>
            </a:r>
            <a:r>
              <a:rPr lang="de-DE" sz="1400" dirty="0">
                <a:sym typeface="Wingdings" pitchFamily="2" charset="2"/>
              </a:rPr>
              <a:t> </a:t>
            </a:r>
            <a:r>
              <a:rPr lang="de-DE" sz="1400" dirty="0" err="1">
                <a:sym typeface="Wingdings" pitchFamily="2" charset="2"/>
              </a:rPr>
              <a:t>might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run</a:t>
            </a:r>
            <a:r>
              <a:rPr lang="de-DE" sz="1400" dirty="0">
                <a:sym typeface="Wingdings" pitchFamily="2" charset="2"/>
              </a:rPr>
              <a:t> out in </a:t>
            </a:r>
            <a:r>
              <a:rPr lang="de-DE" sz="1400" dirty="0">
                <a:solidFill>
                  <a:srgbClr val="FFC000"/>
                </a:solidFill>
                <a:sym typeface="Wingdings" pitchFamily="2" charset="2"/>
              </a:rPr>
              <a:t>LS3</a:t>
            </a:r>
            <a:r>
              <a:rPr lang="de-DE" sz="1400" dirty="0">
                <a:sym typeface="Wingdings" pitchFamily="2" charset="2"/>
              </a:rPr>
              <a:t>  </a:t>
            </a:r>
            <a:r>
              <a:rPr lang="de-DE" sz="1400" dirty="0" err="1">
                <a:sym typeface="Wingdings" pitchFamily="2" charset="2"/>
              </a:rPr>
              <a:t>prepare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test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of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replacement</a:t>
            </a:r>
            <a:r>
              <a:rPr lang="de-DE" sz="1400" dirty="0">
                <a:sym typeface="Wingdings" pitchFamily="2" charset="2"/>
              </a:rPr>
              <a:t>, but do not </a:t>
            </a:r>
            <a:r>
              <a:rPr lang="de-DE" sz="1400" dirty="0" err="1">
                <a:sym typeface="Wingdings" pitchFamily="2" charset="2"/>
              </a:rPr>
              <a:t>expect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availability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increase</a:t>
            </a:r>
            <a:r>
              <a:rPr lang="de-DE" sz="1400" dirty="0">
                <a:sym typeface="Wingdings" pitchFamily="2" charset="2"/>
              </a:rPr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sz="1400" b="1" dirty="0"/>
              <a:t>RF </a:t>
            </a:r>
            <a:r>
              <a:rPr lang="de-DE" sz="1400" b="1" dirty="0" err="1"/>
              <a:t>tube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10 MHz </a:t>
            </a:r>
            <a:r>
              <a:rPr lang="de-DE" sz="1400" b="1" dirty="0" err="1"/>
              <a:t>driver</a:t>
            </a:r>
            <a:r>
              <a:rPr lang="de-DE" sz="1400" b="1" dirty="0"/>
              <a:t> </a:t>
            </a:r>
            <a:r>
              <a:rPr lang="de-DE" sz="1400" b="1" dirty="0" err="1"/>
              <a:t>amplifiers</a:t>
            </a:r>
            <a:r>
              <a:rPr lang="de-DE" sz="1400" b="1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obsolete and not 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market</a:t>
            </a:r>
            <a:r>
              <a:rPr lang="de-DE" sz="1400" dirty="0"/>
              <a:t> </a:t>
            </a:r>
            <a:r>
              <a:rPr lang="de-DE" sz="1400" dirty="0" err="1"/>
              <a:t>anymore</a:t>
            </a:r>
            <a:r>
              <a:rPr lang="de-DE" sz="1400" dirty="0"/>
              <a:t> </a:t>
            </a:r>
            <a:r>
              <a:rPr lang="de-DE" sz="1400" dirty="0" err="1"/>
              <a:t>neither</a:t>
            </a:r>
            <a:endParaRPr lang="de-DE" sz="1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Tests </a:t>
            </a:r>
            <a:r>
              <a:rPr lang="de-DE" sz="1400" dirty="0" err="1"/>
              <a:t>planned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replacement</a:t>
            </a:r>
            <a:r>
              <a:rPr lang="de-DE" sz="1400" dirty="0"/>
              <a:t> </a:t>
            </a:r>
            <a:r>
              <a:rPr lang="de-DE" sz="1400" dirty="0" err="1"/>
              <a:t>amplifier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next</a:t>
            </a:r>
            <a:r>
              <a:rPr lang="de-DE" sz="1400" dirty="0"/>
              <a:t> </a:t>
            </a:r>
            <a:r>
              <a:rPr lang="de-DE" sz="1400" dirty="0" err="1"/>
              <a:t>year</a:t>
            </a:r>
            <a:endParaRPr lang="de-DE" sz="1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Renovation </a:t>
            </a:r>
            <a:r>
              <a:rPr lang="de-DE" sz="1400" dirty="0" err="1"/>
              <a:t>during</a:t>
            </a:r>
            <a:r>
              <a:rPr lang="de-DE" sz="1400" dirty="0"/>
              <a:t> </a:t>
            </a:r>
            <a:r>
              <a:rPr lang="de-DE" sz="1400" dirty="0">
                <a:solidFill>
                  <a:srgbClr val="FFC000"/>
                </a:solidFill>
              </a:rPr>
              <a:t>LS3</a:t>
            </a:r>
            <a:r>
              <a:rPr lang="de-DE" sz="1400" dirty="0"/>
              <a:t> </a:t>
            </a:r>
            <a:r>
              <a:rPr lang="de-DE" sz="1400" dirty="0" err="1"/>
              <a:t>must</a:t>
            </a:r>
            <a:r>
              <a:rPr lang="de-DE" sz="1400" dirty="0"/>
              <a:t> </a:t>
            </a:r>
            <a:r>
              <a:rPr lang="de-DE" sz="1400" dirty="0" err="1"/>
              <a:t>go</a:t>
            </a:r>
            <a:r>
              <a:rPr lang="de-DE" sz="1400" dirty="0"/>
              <a:t> </a:t>
            </a:r>
            <a:r>
              <a:rPr lang="de-DE" sz="1400" dirty="0" err="1"/>
              <a:t>ahead</a:t>
            </a:r>
            <a:r>
              <a:rPr lang="de-DE" sz="1400" dirty="0"/>
              <a:t> (CONS), </a:t>
            </a:r>
            <a:r>
              <a:rPr lang="de-DE" sz="1400" dirty="0" err="1"/>
              <a:t>otherwise</a:t>
            </a:r>
            <a:r>
              <a:rPr lang="de-DE" sz="1400" dirty="0"/>
              <a:t> PS will </a:t>
            </a:r>
            <a:r>
              <a:rPr lang="de-DE" sz="1400" dirty="0" err="1"/>
              <a:t>stop</a:t>
            </a:r>
            <a:r>
              <a:rPr lang="de-DE" sz="1400" dirty="0"/>
              <a:t> </a:t>
            </a:r>
            <a:r>
              <a:rPr lang="de-DE" sz="1400" dirty="0" err="1"/>
              <a:t>shortly</a:t>
            </a:r>
            <a:r>
              <a:rPr lang="de-DE" sz="1400" dirty="0"/>
              <a:t> after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sz="1400" dirty="0"/>
              <a:t>Major </a:t>
            </a:r>
            <a:r>
              <a:rPr lang="de-DE" sz="1400" dirty="0" err="1"/>
              <a:t>issue</a:t>
            </a:r>
            <a:r>
              <a:rPr lang="de-DE" sz="1400" dirty="0"/>
              <a:t> on a </a:t>
            </a:r>
            <a:r>
              <a:rPr lang="de-DE" sz="1400" b="1" dirty="0"/>
              <a:t>10 MHz power </a:t>
            </a:r>
            <a:r>
              <a:rPr lang="de-DE" sz="1400" b="1" dirty="0" err="1"/>
              <a:t>converter</a:t>
            </a:r>
            <a:r>
              <a:rPr lang="de-DE" sz="1400" b="1" dirty="0"/>
              <a:t> </a:t>
            </a:r>
            <a:r>
              <a:rPr lang="de-DE" sz="1400" dirty="0" err="1"/>
              <a:t>this</a:t>
            </a:r>
            <a:r>
              <a:rPr lang="de-DE" sz="1400" dirty="0"/>
              <a:t> </a:t>
            </a:r>
            <a:r>
              <a:rPr lang="de-DE" sz="1400" dirty="0" err="1"/>
              <a:t>year</a:t>
            </a:r>
            <a:r>
              <a:rPr lang="de-DE" sz="1400" dirty="0"/>
              <a:t> (</a:t>
            </a:r>
            <a:r>
              <a:rPr lang="de-DE" sz="1400" dirty="0" err="1"/>
              <a:t>old</a:t>
            </a:r>
            <a:r>
              <a:rPr lang="de-DE" sz="1400" dirty="0"/>
              <a:t>, </a:t>
            </a:r>
            <a:r>
              <a:rPr lang="de-DE" sz="1400" dirty="0" err="1"/>
              <a:t>must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replaced</a:t>
            </a:r>
            <a:r>
              <a:rPr lang="de-DE" sz="1400" dirty="0"/>
              <a:t>). 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Consolidation </a:t>
            </a:r>
            <a:r>
              <a:rPr lang="de-DE" sz="1400" dirty="0" err="1"/>
              <a:t>by</a:t>
            </a:r>
            <a:r>
              <a:rPr lang="de-DE" sz="1400" dirty="0"/>
              <a:t> EPC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being</a:t>
            </a:r>
            <a:r>
              <a:rPr lang="de-DE" sz="1400" dirty="0"/>
              <a:t> </a:t>
            </a:r>
            <a:r>
              <a:rPr lang="de-DE" sz="1400" dirty="0" err="1"/>
              <a:t>prepared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>
                <a:solidFill>
                  <a:srgbClr val="FFC000"/>
                </a:solidFill>
              </a:rPr>
              <a:t>LS3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sz="1400" dirty="0" err="1"/>
              <a:t>Issue</a:t>
            </a:r>
            <a:r>
              <a:rPr lang="de-DE" sz="1400" dirty="0"/>
              <a:t> on a </a:t>
            </a:r>
            <a:r>
              <a:rPr lang="de-DE" sz="1400" b="1" dirty="0"/>
              <a:t>40/80 MHz power </a:t>
            </a:r>
            <a:r>
              <a:rPr lang="de-DE" sz="1400" b="1" dirty="0" err="1"/>
              <a:t>converter</a:t>
            </a:r>
            <a:r>
              <a:rPr lang="de-DE" sz="1400" dirty="0"/>
              <a:t>; EPC </a:t>
            </a:r>
            <a:r>
              <a:rPr lang="de-DE" sz="1400" dirty="0" err="1"/>
              <a:t>solved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issue</a:t>
            </a:r>
            <a:r>
              <a:rPr lang="de-DE" sz="1400" dirty="0"/>
              <a:t> and </a:t>
            </a:r>
            <a:r>
              <a:rPr lang="de-DE" sz="1400" dirty="0" err="1"/>
              <a:t>provides</a:t>
            </a:r>
            <a:r>
              <a:rPr lang="de-DE" sz="1400" dirty="0"/>
              <a:t> support, but PC </a:t>
            </a:r>
            <a:r>
              <a:rPr lang="de-DE" sz="1400" dirty="0" err="1"/>
              <a:t>should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consolidated</a:t>
            </a:r>
            <a:r>
              <a:rPr lang="de-DE" sz="1400" dirty="0"/>
              <a:t> (</a:t>
            </a:r>
            <a:r>
              <a:rPr lang="de-DE" sz="1400" dirty="0" err="1"/>
              <a:t>preparations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request</a:t>
            </a:r>
            <a:r>
              <a:rPr lang="de-DE" sz="1400" dirty="0"/>
              <a:t> </a:t>
            </a:r>
            <a:r>
              <a:rPr lang="de-DE" sz="1400" dirty="0" err="1"/>
              <a:t>started</a:t>
            </a:r>
            <a:r>
              <a:rPr lang="de-DE" sz="1400" dirty="0"/>
              <a:t>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sz="1400" b="1" dirty="0"/>
              <a:t>Tuning power </a:t>
            </a:r>
            <a:r>
              <a:rPr lang="de-DE" sz="1400" b="1" dirty="0" err="1"/>
              <a:t>converters</a:t>
            </a:r>
            <a:r>
              <a:rPr lang="de-DE" sz="1400" b="1" dirty="0"/>
              <a:t> </a:t>
            </a:r>
            <a:r>
              <a:rPr lang="de-DE" sz="1400" b="1" dirty="0" err="1"/>
              <a:t>for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10 MHz </a:t>
            </a:r>
            <a:r>
              <a:rPr lang="de-DE" sz="1400" b="1" dirty="0" err="1"/>
              <a:t>cavities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also obsolete and will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replaced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EPC </a:t>
            </a:r>
            <a:r>
              <a:rPr lang="de-DE" sz="1400" dirty="0" err="1"/>
              <a:t>during</a:t>
            </a:r>
            <a:r>
              <a:rPr lang="de-DE" sz="1400" dirty="0"/>
              <a:t> </a:t>
            </a:r>
            <a:r>
              <a:rPr lang="de-DE" sz="1400" dirty="0">
                <a:solidFill>
                  <a:srgbClr val="FFC000"/>
                </a:solidFill>
              </a:rPr>
              <a:t>LS3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400" dirty="0"/>
              <a:t>Course and </a:t>
            </a:r>
            <a:r>
              <a:rPr lang="de-DE" sz="1400" dirty="0" err="1"/>
              <a:t>fine</a:t>
            </a:r>
            <a:r>
              <a:rPr lang="de-DE" sz="1400" dirty="0"/>
              <a:t> </a:t>
            </a:r>
            <a:r>
              <a:rPr lang="de-DE" sz="1400" dirty="0" err="1"/>
              <a:t>tuning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same power </a:t>
            </a:r>
            <a:r>
              <a:rPr lang="de-DE" sz="1400" dirty="0" err="1"/>
              <a:t>converter</a:t>
            </a:r>
            <a:r>
              <a:rPr lang="de-DE" sz="1400" dirty="0"/>
              <a:t> </a:t>
            </a:r>
            <a:r>
              <a:rPr lang="de-DE" sz="1400" dirty="0" err="1"/>
              <a:t>then</a:t>
            </a:r>
            <a:r>
              <a:rPr lang="de-DE" sz="1400" dirty="0"/>
              <a:t> </a:t>
            </a:r>
            <a:r>
              <a:rPr lang="de-DE" sz="1400" dirty="0">
                <a:sym typeface="Wingdings" pitchFamily="2" charset="2"/>
              </a:rPr>
              <a:t> </a:t>
            </a:r>
            <a:r>
              <a:rPr lang="de-DE" sz="1400" dirty="0" err="1"/>
              <a:t>some</a:t>
            </a:r>
            <a:r>
              <a:rPr lang="de-DE" sz="1400" dirty="0"/>
              <a:t> operational </a:t>
            </a:r>
            <a:r>
              <a:rPr lang="de-DE" sz="1400" dirty="0" err="1"/>
              <a:t>improvement</a:t>
            </a:r>
            <a:r>
              <a:rPr lang="de-DE" sz="1400" dirty="0"/>
              <a:t> and </a:t>
            </a:r>
            <a:r>
              <a:rPr lang="de-DE" sz="1400" dirty="0" err="1"/>
              <a:t>better</a:t>
            </a:r>
            <a:r>
              <a:rPr lang="de-DE" sz="1400" dirty="0"/>
              <a:t> </a:t>
            </a:r>
            <a:r>
              <a:rPr lang="de-DE" sz="1400" dirty="0" err="1"/>
              <a:t>reliability</a:t>
            </a:r>
            <a:r>
              <a:rPr lang="de-DE" sz="1400" dirty="0"/>
              <a:t> </a:t>
            </a:r>
            <a:r>
              <a:rPr lang="de-DE" sz="1400" dirty="0" err="1"/>
              <a:t>can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expected</a:t>
            </a:r>
            <a:endParaRPr lang="de-DE" sz="1400" dirty="0"/>
          </a:p>
          <a:p>
            <a:pPr marL="742950" lvl="1" indent="-285750">
              <a:buFont typeface="Wingdings" pitchFamily="2" charset="2"/>
              <a:buChar char="Ø"/>
            </a:pPr>
            <a:endParaRPr lang="de-DE" sz="1400" dirty="0"/>
          </a:p>
          <a:p>
            <a:pPr marL="285750" indent="-285750">
              <a:buFont typeface="Wingdings" pitchFamily="2" charset="2"/>
              <a:buChar char="Ø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33526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031DB8-7DA1-B0B0-39BC-5D59EDC3B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dirty="0"/>
              <a:t>System Downtime – Power Converters </a:t>
            </a:r>
            <a:endParaRPr lang="en-US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C2BEA-7299-039F-C142-0D5377779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Accelerator Fault Statistics 2023, RAWG, 11.08.2023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C5CF3-3876-F781-0AA3-B5EAD7356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A15F72-82D1-A1E2-E625-A823F0F12B77}"/>
              </a:ext>
            </a:extLst>
          </p:cNvPr>
          <p:cNvSpPr txBox="1"/>
          <p:nvPr/>
        </p:nvSpPr>
        <p:spPr>
          <a:xfrm>
            <a:off x="466986" y="952106"/>
            <a:ext cx="500056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b="1" u="sng" dirty="0"/>
              <a:t>POPS</a:t>
            </a:r>
            <a:r>
              <a:rPr lang="de-DE" sz="1600" dirty="0"/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sz="1600" dirty="0"/>
              <a:t>Much </a:t>
            </a:r>
            <a:r>
              <a:rPr lang="de-DE" sz="1600" dirty="0" err="1"/>
              <a:t>improved</a:t>
            </a:r>
            <a:r>
              <a:rPr lang="de-DE" sz="1600" dirty="0"/>
              <a:t> </a:t>
            </a:r>
            <a:r>
              <a:rPr lang="de-DE" sz="1600" dirty="0" err="1"/>
              <a:t>uptime</a:t>
            </a:r>
            <a:r>
              <a:rPr lang="de-DE" sz="1600" dirty="0"/>
              <a:t> </a:t>
            </a:r>
            <a:r>
              <a:rPr lang="de-DE" sz="1600" dirty="0" err="1"/>
              <a:t>since</a:t>
            </a:r>
            <a:r>
              <a:rPr lang="de-DE" sz="1600" dirty="0"/>
              <a:t> last </a:t>
            </a:r>
            <a:r>
              <a:rPr lang="de-DE" sz="1600" dirty="0" err="1"/>
              <a:t>year</a:t>
            </a:r>
            <a:endParaRPr lang="de-DE" sz="1600" dirty="0"/>
          </a:p>
          <a:p>
            <a:pPr marL="285750" indent="-285750">
              <a:buFont typeface="Wingdings" pitchFamily="2" charset="2"/>
              <a:buChar char="Ø"/>
            </a:pPr>
            <a:r>
              <a:rPr lang="de-DE" sz="1600" dirty="0" err="1"/>
              <a:t>Several</a:t>
            </a:r>
            <a:r>
              <a:rPr lang="de-DE" sz="1600" dirty="0"/>
              <a:t> </a:t>
            </a:r>
            <a:r>
              <a:rPr lang="de-DE" sz="1600" dirty="0" err="1"/>
              <a:t>water</a:t>
            </a:r>
            <a:r>
              <a:rPr lang="de-DE" sz="1600" dirty="0"/>
              <a:t> </a:t>
            </a:r>
            <a:r>
              <a:rPr lang="de-DE" sz="1600" dirty="0" err="1"/>
              <a:t>leaks</a:t>
            </a:r>
            <a:r>
              <a:rPr lang="de-DE" sz="1600" dirty="0"/>
              <a:t> – </a:t>
            </a:r>
            <a:r>
              <a:rPr lang="de-DE" sz="1600" dirty="0" err="1"/>
              <a:t>known</a:t>
            </a:r>
            <a:r>
              <a:rPr lang="de-DE" sz="1600" dirty="0"/>
              <a:t> </a:t>
            </a:r>
            <a:r>
              <a:rPr lang="de-DE" sz="1600" dirty="0" err="1"/>
              <a:t>issue</a:t>
            </a:r>
            <a:r>
              <a:rPr lang="de-DE" sz="1600" dirty="0"/>
              <a:t>, </a:t>
            </a:r>
            <a:r>
              <a:rPr lang="de-DE" sz="1600" dirty="0">
                <a:solidFill>
                  <a:srgbClr val="00B050"/>
                </a:solidFill>
              </a:rPr>
              <a:t>will </a:t>
            </a:r>
            <a:r>
              <a:rPr lang="de-DE" sz="1600" dirty="0" err="1">
                <a:solidFill>
                  <a:srgbClr val="00B050"/>
                </a:solidFill>
              </a:rPr>
              <a:t>be</a:t>
            </a:r>
            <a:r>
              <a:rPr lang="de-DE" sz="1600" dirty="0">
                <a:solidFill>
                  <a:srgbClr val="00B050"/>
                </a:solidFill>
              </a:rPr>
              <a:t> </a:t>
            </a:r>
            <a:r>
              <a:rPr lang="de-DE" sz="1600" dirty="0" err="1">
                <a:solidFill>
                  <a:srgbClr val="00B050"/>
                </a:solidFill>
              </a:rPr>
              <a:t>repaired</a:t>
            </a:r>
            <a:r>
              <a:rPr lang="de-DE" sz="1600" dirty="0">
                <a:solidFill>
                  <a:srgbClr val="00B050"/>
                </a:solidFill>
              </a:rPr>
              <a:t> </a:t>
            </a:r>
            <a:r>
              <a:rPr lang="de-DE" sz="1600" dirty="0" err="1">
                <a:solidFill>
                  <a:srgbClr val="00B050"/>
                </a:solidFill>
              </a:rPr>
              <a:t>during</a:t>
            </a:r>
            <a:r>
              <a:rPr lang="de-DE" sz="1600" dirty="0">
                <a:solidFill>
                  <a:srgbClr val="00B050"/>
                </a:solidFill>
              </a:rPr>
              <a:t> YETS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sz="1600" dirty="0" err="1"/>
              <a:t>Some</a:t>
            </a:r>
            <a:r>
              <a:rPr lang="de-DE" sz="1600" dirty="0"/>
              <a:t> POPS </a:t>
            </a:r>
            <a:r>
              <a:rPr lang="de-DE" sz="1600" dirty="0" err="1"/>
              <a:t>trips</a:t>
            </a:r>
            <a:r>
              <a:rPr lang="de-DE" sz="1600" dirty="0"/>
              <a:t> due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new</a:t>
            </a:r>
            <a:r>
              <a:rPr lang="de-DE" sz="1600" dirty="0"/>
              <a:t> </a:t>
            </a:r>
            <a:r>
              <a:rPr lang="de-DE" sz="1600" dirty="0" err="1"/>
              <a:t>demanding</a:t>
            </a:r>
            <a:r>
              <a:rPr lang="de-DE" sz="1600" dirty="0"/>
              <a:t> </a:t>
            </a:r>
            <a:r>
              <a:rPr lang="de-DE" sz="1600" dirty="0" err="1"/>
              <a:t>cycles</a:t>
            </a:r>
            <a:endParaRPr lang="de-DE" sz="16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600" dirty="0"/>
              <a:t>TOF double-</a:t>
            </a:r>
            <a:r>
              <a:rPr lang="de-DE" sz="1600" dirty="0" err="1"/>
              <a:t>extraction</a:t>
            </a:r>
            <a:r>
              <a:rPr lang="de-DE" sz="1600" dirty="0"/>
              <a:t>, </a:t>
            </a:r>
            <a:r>
              <a:rPr lang="de-DE" sz="1600" dirty="0" err="1"/>
              <a:t>special</a:t>
            </a:r>
            <a:r>
              <a:rPr lang="de-DE" sz="1600" dirty="0"/>
              <a:t> </a:t>
            </a:r>
            <a:r>
              <a:rPr lang="de-DE" sz="1600" dirty="0" err="1"/>
              <a:t>low-energy</a:t>
            </a:r>
            <a:r>
              <a:rPr lang="de-DE" sz="1600" dirty="0"/>
              <a:t> </a:t>
            </a:r>
            <a:r>
              <a:rPr lang="de-DE" sz="1600" dirty="0" err="1"/>
              <a:t>cycles</a:t>
            </a:r>
            <a:r>
              <a:rPr lang="de-DE" sz="1600" dirty="0"/>
              <a:t>, </a:t>
            </a:r>
            <a:r>
              <a:rPr lang="de-DE" sz="1600" dirty="0" err="1"/>
              <a:t>degaussing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pole-face </a:t>
            </a:r>
            <a:r>
              <a:rPr lang="de-DE" sz="1600" dirty="0" err="1"/>
              <a:t>windings</a:t>
            </a:r>
            <a:r>
              <a:rPr lang="de-DE" sz="1600" dirty="0"/>
              <a:t> etc.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600" dirty="0"/>
              <a:t>Minor SW </a:t>
            </a:r>
            <a:r>
              <a:rPr lang="de-DE" sz="1600" dirty="0" err="1"/>
              <a:t>modifications</a:t>
            </a:r>
            <a:r>
              <a:rPr lang="de-DE" sz="1600" dirty="0"/>
              <a:t> </a:t>
            </a:r>
            <a:r>
              <a:rPr lang="de-DE" sz="1600" dirty="0" err="1"/>
              <a:t>planned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YETS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de-DE" sz="1600" dirty="0" err="1"/>
              <a:t>With</a:t>
            </a:r>
            <a:r>
              <a:rPr lang="de-DE" sz="1600" dirty="0"/>
              <a:t> POPS+ (</a:t>
            </a:r>
            <a:r>
              <a:rPr lang="de-DE" sz="1600" dirty="0">
                <a:solidFill>
                  <a:srgbClr val="FFC000"/>
                </a:solidFill>
              </a:rPr>
              <a:t>LS3</a:t>
            </a:r>
            <a:r>
              <a:rPr lang="de-DE" sz="1600" dirty="0"/>
              <a:t>) </a:t>
            </a:r>
            <a:r>
              <a:rPr lang="de-DE" sz="1600" dirty="0" err="1"/>
              <a:t>better</a:t>
            </a:r>
            <a:r>
              <a:rPr lang="de-DE" sz="1600" dirty="0"/>
              <a:t> </a:t>
            </a:r>
            <a:r>
              <a:rPr lang="de-DE" sz="1600" dirty="0" err="1"/>
              <a:t>diagnostics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avoid</a:t>
            </a:r>
            <a:r>
              <a:rPr lang="de-DE" sz="1600" dirty="0"/>
              <a:t> </a:t>
            </a:r>
            <a:r>
              <a:rPr lang="de-DE" sz="1600" dirty="0" err="1"/>
              <a:t>sending</a:t>
            </a:r>
            <a:r>
              <a:rPr lang="de-DE" sz="1600" dirty="0"/>
              <a:t> </a:t>
            </a:r>
            <a:r>
              <a:rPr lang="de-DE" sz="1600" dirty="0" err="1"/>
              <a:t>functions</a:t>
            </a:r>
            <a:r>
              <a:rPr lang="de-DE" sz="1600" dirty="0"/>
              <a:t>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lead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trips</a:t>
            </a:r>
            <a:endParaRPr lang="de-DE" sz="1600" dirty="0"/>
          </a:p>
          <a:p>
            <a:pPr marL="742950" lvl="1" indent="-285750">
              <a:buFont typeface="Wingdings" pitchFamily="2" charset="2"/>
              <a:buChar char="Ø"/>
            </a:pPr>
            <a:endParaRPr lang="de-DE" sz="1600" dirty="0"/>
          </a:p>
          <a:p>
            <a:r>
              <a:rPr lang="de-DE" sz="1600" dirty="0" err="1"/>
              <a:t>No</a:t>
            </a:r>
            <a:r>
              <a:rPr lang="de-DE" sz="1600" dirty="0"/>
              <a:t> </a:t>
            </a:r>
            <a:r>
              <a:rPr lang="de-DE" sz="1600" dirty="0" err="1"/>
              <a:t>systematic</a:t>
            </a:r>
            <a:r>
              <a:rPr lang="de-DE" sz="1600" dirty="0"/>
              <a:t> </a:t>
            </a:r>
            <a:r>
              <a:rPr lang="de-DE" sz="1600" dirty="0" err="1"/>
              <a:t>issues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auxiliary</a:t>
            </a:r>
            <a:r>
              <a:rPr lang="de-DE" sz="1600" dirty="0"/>
              <a:t> power </a:t>
            </a:r>
            <a:r>
              <a:rPr lang="de-DE" sz="1600" dirty="0" err="1"/>
              <a:t>converters</a:t>
            </a:r>
            <a:r>
              <a:rPr lang="de-DE" sz="1600" dirty="0"/>
              <a:t> </a:t>
            </a:r>
            <a:r>
              <a:rPr lang="de-DE" sz="1600" dirty="0" err="1"/>
              <a:t>except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extraction</a:t>
            </a:r>
            <a:r>
              <a:rPr lang="de-DE" sz="1600" dirty="0"/>
              <a:t> </a:t>
            </a:r>
            <a:r>
              <a:rPr lang="de-DE" sz="1600" dirty="0" err="1"/>
              <a:t>septum</a:t>
            </a:r>
            <a:r>
              <a:rPr lang="de-DE" sz="1600" dirty="0"/>
              <a:t> (</a:t>
            </a:r>
            <a:r>
              <a:rPr lang="de-DE" sz="1600" dirty="0" err="1"/>
              <a:t>erratic</a:t>
            </a:r>
            <a:r>
              <a:rPr lang="de-DE" sz="1600" dirty="0"/>
              <a:t> </a:t>
            </a:r>
            <a:r>
              <a:rPr lang="de-DE" sz="1600" dirty="0" err="1"/>
              <a:t>pulses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wrong</a:t>
            </a:r>
            <a:r>
              <a:rPr lang="de-DE" sz="1600" dirty="0"/>
              <a:t> </a:t>
            </a:r>
            <a:r>
              <a:rPr lang="de-DE" sz="1600" dirty="0" err="1"/>
              <a:t>cycle</a:t>
            </a:r>
            <a:r>
              <a:rPr lang="de-DE" sz="1600" dirty="0"/>
              <a:t> </a:t>
            </a:r>
            <a:r>
              <a:rPr lang="de-DE" sz="1600" dirty="0" err="1"/>
              <a:t>value</a:t>
            </a:r>
            <a:r>
              <a:rPr lang="de-DE" sz="1600" dirty="0"/>
              <a:t> </a:t>
            </a:r>
            <a:r>
              <a:rPr lang="de-DE" sz="1600" dirty="0">
                <a:sym typeface="Wingdings" pitchFamily="2" charset="2"/>
              </a:rPr>
              <a:t> will </a:t>
            </a:r>
            <a:r>
              <a:rPr lang="de-DE" sz="1600" dirty="0" err="1">
                <a:sym typeface="Wingdings" pitchFamily="2" charset="2"/>
              </a:rPr>
              <a:t>be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exchanged</a:t>
            </a:r>
            <a:r>
              <a:rPr lang="de-DE" sz="1600" dirty="0">
                <a:sym typeface="Wingdings" pitchFamily="2" charset="2"/>
              </a:rPr>
              <a:t> in YETS24/25)</a:t>
            </a:r>
            <a:r>
              <a:rPr lang="de-DE" sz="1600" dirty="0"/>
              <a:t>.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en-US" sz="16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B3CAF76-4566-4EA3-50EC-C07C3485B0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0184" y="794093"/>
            <a:ext cx="3658833" cy="1261129"/>
          </a:xfrm>
        </p:spPr>
      </p:pic>
    </p:spTree>
    <p:extLst>
      <p:ext uri="{BB962C8B-B14F-4D97-AF65-F5344CB8AC3E}">
        <p14:creationId xmlns:p14="http://schemas.microsoft.com/office/powerpoint/2010/main" val="472516239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standard template.potx" id="{C29DA60B-71C0-4C22-A405-F3432406019F}" vid="{DC818F09-3889-4605-A872-6F2F98E31C2E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standard template</Template>
  <TotalTime>50407</TotalTime>
  <Words>1215</Words>
  <Application>Microsoft Office PowerPoint</Application>
  <PresentationFormat>On-screen Show (16:9)</PresentationFormat>
  <Paragraphs>138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CERN2Corporate16-9</vt:lpstr>
      <vt:lpstr>PS Availability Statistics 2023</vt:lpstr>
      <vt:lpstr>Considered Times</vt:lpstr>
      <vt:lpstr>Weekly Availability by Destination</vt:lpstr>
      <vt:lpstr>2023 in Context</vt:lpstr>
      <vt:lpstr>System Downtime</vt:lpstr>
      <vt:lpstr>Unavailability by System</vt:lpstr>
      <vt:lpstr>System Downtime – RF Controls </vt:lpstr>
      <vt:lpstr>System Downtime – RF Hardware </vt:lpstr>
      <vt:lpstr>System Downtime – Power Converters </vt:lpstr>
      <vt:lpstr>System Downtime – Injection/Extraction</vt:lpstr>
      <vt:lpstr>Fault Count vs. Duration (Root)</vt:lpstr>
      <vt:lpstr>Fault Count vs. Duration (Root)</vt:lpstr>
      <vt:lpstr>Summary &amp; Conclusions for PS</vt:lpstr>
      <vt:lpstr>Summary &amp; Conclusions for 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Uythoven</dc:creator>
  <cp:lastModifiedBy>Lukas Felsberger</cp:lastModifiedBy>
  <cp:revision>1670</cp:revision>
  <dcterms:created xsi:type="dcterms:W3CDTF">2020-10-21T08:19:07Z</dcterms:created>
  <dcterms:modified xsi:type="dcterms:W3CDTF">2023-11-14T17:14:59Z</dcterms:modified>
</cp:coreProperties>
</file>