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media/image1.wmf" ContentType="image/x-wmf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media/image7.png" ContentType="image/png"/>
  <Override PartName="/ppt/media/image12.png" ContentType="image/png"/>
  <Override PartName="/ppt/media/image8.png" ContentType="image/png"/>
  <Override PartName="/ppt/media/image13.png" ContentType="image/png"/>
  <Override PartName="/ppt/media/image9.png" ContentType="image/png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presProps.xml" ContentType="application/vnd.openxmlformats-officedocument.presentationml.presPro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51435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dt" idx="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ftr" idx="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sldNum" idx="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CA0BEBCE-86B6-4FC8-A407-4306219A7100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3720" cy="3426840"/>
          </a:xfrm>
          <a:prstGeom prst="rect">
            <a:avLst/>
          </a:prstGeom>
          <a:ln w="0">
            <a:noFill/>
          </a:ln>
        </p:spPr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Also involved</a:t>
            </a:r>
            <a:br>
              <a:rPr sz="2000"/>
            </a:b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JC, Thibaud, Jan, Raffaello, Daniel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sldNum" idx="19"/>
          </p:nvPr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F944809-B463-4BB2-B994-B916E20F2CCB}" type="slidenum">
              <a:rPr b="0" lang="fr-F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2C5CFEC-E22E-4CF8-B488-45D21E0D8B3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23601DF-705A-48CC-8C76-CC66D220D4F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9A8879F-E810-4C18-B458-512DDAB1079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D3535E8-41DB-46F2-AC83-1E490B673BB6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D183745-24C6-4FEB-B593-49B2EBCE7914}" type="slidenum">
              <a:t>&lt;#&gt;</a:t>
            </a:fld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F81DADF-C9D0-4A42-B19F-9A099901C601}" type="slidenum">
              <a:t>&lt;#&gt;</a:t>
            </a:fld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32D32F9-C5D9-437F-951C-C71CE3812153}" type="slidenum">
              <a:t>&lt;#&gt;</a:t>
            </a:fld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4BB9D03-FC35-4326-840A-B659F2E1E0C7}" type="slidenum">
              <a:t>&lt;#&gt;</a:t>
            </a:fld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515E599-CCBC-4267-B33E-FEB9B8ADB634}" type="slidenum">
              <a:t>&lt;#&gt;</a:t>
            </a:fld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92D098A-8038-4E61-8438-46998C4EA967}" type="slidenum">
              <a:t>&lt;#&gt;</a:t>
            </a:fld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8B11FE0-B450-45AD-AF8B-9CD53D7D1651}" type="slidenum">
              <a:t>&lt;#&gt;</a:t>
            </a:fld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E935FFE-37A1-4FDB-93D9-5F0CFDE9CC7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E91B2FF-7103-4A23-801B-238774433B5E}" type="slidenum">
              <a:t>&lt;#&gt;</a:t>
            </a:fld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31AC8B4-2EE6-4276-9D97-5EDE8B9E1874}" type="slidenum">
              <a:t>&lt;#&gt;</a:t>
            </a:fld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7FDFA7F-2EB4-4477-935D-5147FD4197CD}" type="slidenum">
              <a:t>&lt;#&gt;</a:t>
            </a:fld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69F5FE9-ADAF-4529-8D9D-E11F45CA67BB}" type="slidenum">
              <a:t>&lt;#&gt;</a:t>
            </a:fld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AB2FFAB-6798-441E-A158-EAF7AC491FD4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A3A523F-BCED-470E-87EC-D2846521549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2FB0B30-152D-46F3-83E2-BB172730B20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5E27B1B-1E25-4DC1-B751-759DD6ED52C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B88F39D-0B1F-4A8C-B551-C3640F3C3DC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72DE3F4-AF14-4F44-92C2-A82E9897A23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383FED5-D61F-4BC2-83DF-7895F7164E7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D2E2CE9-2ADF-483E-861A-B89E709D830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 10" descr="bande-02.eps"/>
          <p:cNvPicPr/>
          <p:nvPr/>
        </p:nvPicPr>
        <p:blipFill>
          <a:blip r:embed="rId2"/>
          <a:stretch/>
        </p:blipFill>
        <p:spPr>
          <a:xfrm>
            <a:off x="-57960" y="4527720"/>
            <a:ext cx="8241120" cy="61380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ftr" idx="1"/>
          </p:nvPr>
        </p:nvSpPr>
        <p:spPr>
          <a:xfrm>
            <a:off x="5182920" y="4767120"/>
            <a:ext cx="289332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 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ldNum" idx="2"/>
          </p:nvPr>
        </p:nvSpPr>
        <p:spPr>
          <a:xfrm>
            <a:off x="8185320" y="4767120"/>
            <a:ext cx="49932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6C7E216-2147-420A-9A6B-055E30AB633E}" type="slidenum">
              <a:rPr b="0" lang="en-US" sz="1200" spc="-1" strike="noStrike">
                <a:solidFill>
                  <a:srgbClr val="b2b9d0"/>
                </a:solidFill>
                <a:latin typeface="Arial"/>
              </a:rPr>
              <a:t>12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dt" idx="3"/>
          </p:nvPr>
        </p:nvSpPr>
        <p:spPr>
          <a:xfrm>
            <a:off x="2969280" y="4771800"/>
            <a:ext cx="213156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10" descr="bande-02.eps"/>
          <p:cNvPicPr/>
          <p:nvPr/>
        </p:nvPicPr>
        <p:blipFill>
          <a:blip r:embed="rId2"/>
          <a:stretch/>
        </p:blipFill>
        <p:spPr>
          <a:xfrm>
            <a:off x="-57960" y="4527720"/>
            <a:ext cx="8241120" cy="613800"/>
          </a:xfrm>
          <a:prstGeom prst="rect">
            <a:avLst/>
          </a:prstGeom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ftr" idx="4"/>
          </p:nvPr>
        </p:nvSpPr>
        <p:spPr>
          <a:xfrm>
            <a:off x="902160" y="4767120"/>
            <a:ext cx="717408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&lt;footer&gt;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 idx="5"/>
          </p:nvPr>
        </p:nvSpPr>
        <p:spPr>
          <a:xfrm>
            <a:off x="8185320" y="4767120"/>
            <a:ext cx="49932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53AD6B9-2DE3-4E55-B59C-103CC1360893}" type="slidenum">
              <a:rPr b="0" lang="en-US" sz="1200" spc="-1" strike="noStrike">
                <a:solidFill>
                  <a:srgbClr val="b2b9d0"/>
                </a:solidFill>
                <a:latin typeface="Arial"/>
              </a:rPr>
              <a:t>&lt;number&gt;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879120"/>
            <a:ext cx="8684640" cy="13114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3200" spc="-1" strike="noStrike">
                <a:solidFill>
                  <a:srgbClr val="0055a0"/>
                </a:solidFill>
                <a:latin typeface="Arial"/>
              </a:rPr>
              <a:t>AD Availability Statistics 2023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Content Placeholder 7"/>
          <p:cNvSpPr/>
          <p:nvPr/>
        </p:nvSpPr>
        <p:spPr>
          <a:xfrm>
            <a:off x="457200" y="2490120"/>
            <a:ext cx="8227440" cy="160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367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marL="367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Accelerator Fault Statistics 2023, RAWG, 11.08.2023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2726047-E8C2-4033-80B2-98AE67403BC4}" type="slidenum">
              <a:t>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4560" cy="7030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3200" spc="-1" strike="noStrike">
                <a:solidFill>
                  <a:srgbClr val="0055a0"/>
                </a:solidFill>
                <a:latin typeface="Arial"/>
              </a:rPr>
              <a:t>Unavailability Analysis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ftr" idx="16"/>
          </p:nvPr>
        </p:nvSpPr>
        <p:spPr>
          <a:xfrm>
            <a:off x="902160" y="4767120"/>
            <a:ext cx="717408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2023, RAWG, 11.08.2023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0" name="TextBox 5"/>
          <p:cNvSpPr/>
          <p:nvPr/>
        </p:nvSpPr>
        <p:spPr>
          <a:xfrm>
            <a:off x="5715360" y="1080000"/>
            <a:ext cx="3535200" cy="289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300" spc="-1" strike="noStrike">
                <a:solidFill>
                  <a:srgbClr val="0055a0"/>
                </a:solidFill>
                <a:latin typeface="Arial"/>
                <a:ea typeface="DejaVu Sans"/>
              </a:rPr>
              <a:t>AD average availability without injectors fault is 97.5%</a:t>
            </a:r>
            <a:endParaRPr b="0" lang="fr-FR" sz="13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1300" spc="-1" strike="noStrike">
                <a:solidFill>
                  <a:srgbClr val="0055a0"/>
                </a:solidFill>
                <a:latin typeface="Arial"/>
                <a:ea typeface="DejaVu Sans"/>
              </a:rPr>
              <a:t>This is where we can gain more</a:t>
            </a:r>
            <a:endParaRPr b="0" lang="fr-FR" sz="13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300" spc="-1" strike="noStrike">
                <a:solidFill>
                  <a:srgbClr val="0055a0"/>
                </a:solidFill>
                <a:latin typeface="Arial"/>
                <a:ea typeface="DejaVu Sans"/>
              </a:rPr>
              <a:t>Many occurences of the same fault on DR.QUAD circuit</a:t>
            </a:r>
            <a:endParaRPr b="0" lang="fr-FR" sz="13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300" spc="-1" strike="noStrike">
                <a:solidFill>
                  <a:srgbClr val="0055a0"/>
                </a:solidFill>
                <a:latin typeface="Arial"/>
                <a:ea typeface="DejaVu Sans"/>
              </a:rPr>
              <a:t>Single big impact faults, no trend</a:t>
            </a:r>
            <a:endParaRPr b="0" lang="fr-FR" sz="13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300" spc="-1" strike="noStrike">
                <a:solidFill>
                  <a:srgbClr val="0055a0"/>
                </a:solidFill>
                <a:latin typeface="Arial"/>
                <a:ea typeface="DejaVu Sans"/>
              </a:rPr>
              <a:t>Big impact faults due to:</a:t>
            </a:r>
            <a:endParaRPr b="0" lang="fr-FR" sz="13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1300" spc="-1" strike="noStrike">
                <a:solidFill>
                  <a:srgbClr val="0055a0"/>
                </a:solidFill>
                <a:latin typeface="Arial"/>
                <a:ea typeface="DejaVu Sans"/>
              </a:rPr>
              <a:t>long intervention time (water leak)</a:t>
            </a:r>
            <a:endParaRPr b="0" lang="fr-FR" sz="13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1300" spc="-1" strike="noStrike">
                <a:solidFill>
                  <a:srgbClr val="0055a0"/>
                </a:solidFill>
                <a:latin typeface="Arial"/>
                <a:ea typeface="DejaVu Sans"/>
              </a:rPr>
              <a:t>Long diagnostic time (RF experts settings, QUAD-TRIM3 wrong reference, water interlock on RF)</a:t>
            </a:r>
            <a:endParaRPr b="0" lang="fr-FR" sz="13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1300" spc="-1" strike="noStrike">
                <a:solidFill>
                  <a:srgbClr val="0055a0"/>
                </a:solidFill>
                <a:latin typeface="Arial"/>
                <a:ea typeface="DejaVu Sans"/>
              </a:rPr>
              <a:t>Long recovery time (beam setting-up after electrical glitch)</a:t>
            </a:r>
            <a:endParaRPr b="0" lang="fr-FR" sz="1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1" name="" descr=""/>
          <p:cNvPicPr/>
          <p:nvPr/>
        </p:nvPicPr>
        <p:blipFill>
          <a:blip r:embed="rId1"/>
          <a:stretch/>
        </p:blipFill>
        <p:spPr>
          <a:xfrm>
            <a:off x="0" y="1091520"/>
            <a:ext cx="5758920" cy="2760120"/>
          </a:xfrm>
          <a:prstGeom prst="rect">
            <a:avLst/>
          </a:prstGeom>
          <a:ln w="0">
            <a:noFill/>
          </a:ln>
        </p:spPr>
      </p:pic>
      <p:sp>
        <p:nvSpPr>
          <p:cNvPr id="142" name=""/>
          <p:cNvSpPr/>
          <p:nvPr/>
        </p:nvSpPr>
        <p:spPr>
          <a:xfrm flipH="1">
            <a:off x="3960000" y="3420000"/>
            <a:ext cx="2160000" cy="180000"/>
          </a:xfrm>
          <a:prstGeom prst="line">
            <a:avLst/>
          </a:prstGeom>
          <a:ln w="3600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3" name=""/>
          <p:cNvSpPr/>
          <p:nvPr/>
        </p:nvSpPr>
        <p:spPr>
          <a:xfrm flipH="1">
            <a:off x="5580000" y="3060000"/>
            <a:ext cx="540000" cy="360000"/>
          </a:xfrm>
          <a:prstGeom prst="line">
            <a:avLst/>
          </a:prstGeom>
          <a:ln w="3600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4" name="TextBox 7"/>
          <p:cNvSpPr/>
          <p:nvPr/>
        </p:nvSpPr>
        <p:spPr>
          <a:xfrm>
            <a:off x="720000" y="4135320"/>
            <a:ext cx="771624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Note: big impact faults are different every year, no trend except aging of equipement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3C8E060-A20D-4F29-8909-25E856396588}" type="slidenum">
              <a:t>10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4560" cy="7030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 fontScale="87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4600" spc="-1" strike="noStrike">
                <a:solidFill>
                  <a:srgbClr val="0055a0"/>
                </a:solidFill>
                <a:latin typeface="Arial"/>
              </a:rPr>
              <a:t>Summary &amp; Conclusion </a:t>
            </a:r>
            <a:endParaRPr b="0" lang="fr-FR" sz="4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994320"/>
            <a:ext cx="8227440" cy="3201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52000"/>
          </a:bodyPr>
          <a:p>
            <a:pPr marL="493560" indent="-45720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Unvailability similar to previous year, dominated by unavailability from injectors complex: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AD average availability is 97% without injectors faults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marL="493560" indent="-45720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Downtime from AD equally distributed between 1 „short“ recurrent fault and couple of big impact faults 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marL="493560" indent="-45720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No recurrent big impact faults : each time a new system affected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Due to aging of material → to be adressed by consolidation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Due to difficulty of diagnostics of faulty equipment → to be adressed by consolidation?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Due to difficult recovery → need better references 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marL="493560" indent="-45720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Maintenance intervention during the YETS following the HW failure and problem with the DR.QUAD difficult restart has been fixed at the end of the run</a:t>
            </a:r>
            <a:r>
              <a:rPr b="0" lang="fr-FR" sz="30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ftr" idx="17"/>
          </p:nvPr>
        </p:nvSpPr>
        <p:spPr>
          <a:xfrm>
            <a:off x="902160" y="4767120"/>
            <a:ext cx="717408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2023, RAWG, 11.08.2023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3E31711-D919-4043-BABC-CA349486EAA6}" type="slidenum">
              <a:t>11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4560" cy="7030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 fontScale="87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4600" spc="-1" strike="noStrike">
                <a:solidFill>
                  <a:srgbClr val="0055a0"/>
                </a:solidFill>
                <a:latin typeface="Arial"/>
              </a:rPr>
              <a:t>Desiderata for AFT:</a:t>
            </a:r>
            <a:endParaRPr b="0" lang="fr-FR" sz="4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457200" y="994320"/>
            <a:ext cx="8227440" cy="3201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53000"/>
          </a:bodyPr>
          <a:p>
            <a:pPr marL="493560" indent="-45720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In order to be more efficent in the downtime capture, we need to have an automatic by default propagation of AD downtime to ELENA : 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ELENA is the only user of AD beam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marL="493560" indent="-45720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Outside working hours,  fault recording is made only in case of call from the experiments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We may have lost some downtime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We have to think about automatic entry taking into account the low repetiton rate of AD (1 shot every 2 min)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marL="493560" indent="-457200">
              <a:lnSpc>
                <a:spcPct val="11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How to deal with degraded mode from previous machine: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3000" spc="-1" strike="noStrike">
                <a:solidFill>
                  <a:srgbClr val="0055a0"/>
                </a:solidFill>
                <a:latin typeface="Arial"/>
              </a:rPr>
              <a:t>i.e. C10 cavities problem in PS giving not nominal intensity in AD?</a:t>
            </a:r>
            <a:endParaRPr b="0" lang="fr-F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ftr" idx="18"/>
          </p:nvPr>
        </p:nvSpPr>
        <p:spPr>
          <a:xfrm>
            <a:off x="902160" y="4767120"/>
            <a:ext cx="717408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2023, RAWG, 11.08.2023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5A883AE-FB35-4427-B166-A65A05E0045B}" type="slidenum">
              <a:t>12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4560" cy="7030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 fontScale="87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4600" spc="-1" strike="noStrike">
                <a:solidFill>
                  <a:srgbClr val="0055a0"/>
                </a:solidFill>
                <a:latin typeface="Arial"/>
              </a:rPr>
              <a:t>Considered Times</a:t>
            </a:r>
            <a:endParaRPr b="0" lang="fr-FR" sz="4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457200" y="994320"/>
            <a:ext cx="8227440" cy="3201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88000"/>
          </a:bodyPr>
          <a:p>
            <a:pPr marL="493560" indent="-457200">
              <a:lnSpc>
                <a:spcPct val="12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de-DE" sz="2400" spc="-1" strike="noStrike">
                <a:solidFill>
                  <a:srgbClr val="0055a0"/>
                </a:solidFill>
                <a:latin typeface="Arial"/>
              </a:rPr>
              <a:t>Availability counting starts on physics start of ELENA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1" marL="905040" indent="-457200">
              <a:lnSpc>
                <a:spcPct val="120000"/>
              </a:lnSpc>
              <a:spcBef>
                <a:spcPts val="51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de-DE" sz="2100" spc="-1" strike="noStrike">
                <a:solidFill>
                  <a:srgbClr val="0055a0"/>
                </a:solidFill>
                <a:latin typeface="Arial"/>
              </a:rPr>
              <a:t>from 30-06-2023 00:00:00  to 13-11-2023 06:00:00</a:t>
            </a:r>
            <a:endParaRPr b="0" lang="fr-FR" sz="2100" spc="-1" strike="noStrike">
              <a:solidFill>
                <a:srgbClr val="000000"/>
              </a:solidFill>
              <a:latin typeface="Arial"/>
            </a:endParaRPr>
          </a:p>
          <a:p>
            <a:pPr lvl="1" marL="905040" indent="-457200">
              <a:lnSpc>
                <a:spcPct val="120000"/>
              </a:lnSpc>
              <a:spcBef>
                <a:spcPts val="51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de-DE" sz="2100" spc="-1" strike="noStrike">
                <a:solidFill>
                  <a:srgbClr val="0055a0"/>
                </a:solidFill>
                <a:latin typeface="Arial"/>
              </a:rPr>
              <a:t>Delay of the start of physics due to water leak in quadrupole before beam commissioning not taken into account</a:t>
            </a:r>
            <a:endParaRPr b="0" lang="fr-FR" sz="2100" spc="-1" strike="noStrike">
              <a:solidFill>
                <a:srgbClr val="000000"/>
              </a:solidFill>
              <a:latin typeface="Arial"/>
            </a:endParaRPr>
          </a:p>
          <a:p>
            <a:pPr lvl="1" marL="905040" indent="-457200">
              <a:lnSpc>
                <a:spcPct val="120000"/>
              </a:lnSpc>
              <a:spcBef>
                <a:spcPts val="51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de-DE" sz="2100" spc="-1" strike="noStrike">
                <a:solidFill>
                  <a:srgbClr val="0055a0"/>
                </a:solidFill>
                <a:latin typeface="Arial"/>
              </a:rPr>
              <a:t>Faults happening during beam commissioning also not taken into account</a:t>
            </a:r>
            <a:endParaRPr b="0" lang="fr-FR" sz="2100" spc="-1" strike="noStrike">
              <a:solidFill>
                <a:srgbClr val="000000"/>
              </a:solidFill>
              <a:latin typeface="Arial"/>
            </a:endParaRPr>
          </a:p>
          <a:p>
            <a:pPr marL="493920" indent="-457200">
              <a:lnSpc>
                <a:spcPct val="12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de-DE" sz="2400" spc="-1" strike="noStrike">
                <a:solidFill>
                  <a:srgbClr val="0055a0"/>
                </a:solidFill>
                <a:latin typeface="Arial"/>
              </a:rPr>
              <a:t>LINAC4 dedicated MD (30/31-10-2023 ) excluded, no injector TS during physics period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ftr" idx="9"/>
          </p:nvPr>
        </p:nvSpPr>
        <p:spPr>
          <a:xfrm>
            <a:off x="902160" y="4767120"/>
            <a:ext cx="717408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2023, RAWG, 11.08.2023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7AA71B2-C7CF-458D-B2A4-737FDE8116B5}" type="slidenum">
              <a:t>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4560" cy="7030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 fontScale="87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4600" spc="-1" strike="noStrike">
                <a:solidFill>
                  <a:srgbClr val="0055a0"/>
                </a:solidFill>
                <a:latin typeface="Arial"/>
              </a:rPr>
              <a:t>Weekly Availability</a:t>
            </a:r>
            <a:endParaRPr b="0" lang="fr-FR" sz="4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1260000" y="1191240"/>
            <a:ext cx="5758560" cy="3098880"/>
          </a:xfrm>
          <a:prstGeom prst="rect">
            <a:avLst/>
          </a:prstGeom>
          <a:ln w="0">
            <a:noFill/>
          </a:ln>
        </p:spPr>
      </p:pic>
      <p:sp>
        <p:nvSpPr>
          <p:cNvPr id="96" name=""/>
          <p:cNvSpPr/>
          <p:nvPr/>
        </p:nvSpPr>
        <p:spPr>
          <a:xfrm>
            <a:off x="2880000" y="791280"/>
            <a:ext cx="1438560" cy="2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C10 water leak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3780000" y="1080000"/>
            <a:ext cx="612000" cy="1535760"/>
          </a:xfrm>
          <a:prstGeom prst="line">
            <a:avLst/>
          </a:prstGeom>
          <a:ln w="3600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8" name=""/>
          <p:cNvSpPr/>
          <p:nvPr/>
        </p:nvSpPr>
        <p:spPr>
          <a:xfrm>
            <a:off x="900000" y="3060000"/>
            <a:ext cx="720000" cy="360"/>
          </a:xfrm>
          <a:prstGeom prst="line">
            <a:avLst/>
          </a:prstGeom>
          <a:ln w="3600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9" name=""/>
          <p:cNvSpPr/>
          <p:nvPr/>
        </p:nvSpPr>
        <p:spPr>
          <a:xfrm>
            <a:off x="0" y="2457720"/>
            <a:ext cx="1438560" cy="60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200" spc="-1" strike="noStrike">
                <a:solidFill>
                  <a:srgbClr val="0055a0"/>
                </a:solidFill>
                <a:latin typeface="Arial"/>
                <a:ea typeface="DejaVu Sans"/>
              </a:rPr>
              <a:t>DR.QUAD.TRIM3 not following reference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5040000" y="772920"/>
            <a:ext cx="1438560" cy="48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Setting-up after power cut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 flipH="1">
            <a:off x="4680000" y="1260000"/>
            <a:ext cx="540000" cy="1260000"/>
          </a:xfrm>
          <a:prstGeom prst="line">
            <a:avLst/>
          </a:prstGeom>
          <a:ln w="3600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2" name=""/>
          <p:cNvSpPr/>
          <p:nvPr/>
        </p:nvSpPr>
        <p:spPr>
          <a:xfrm>
            <a:off x="1620000" y="1440000"/>
            <a:ext cx="1080000" cy="1260000"/>
          </a:xfrm>
          <a:prstGeom prst="line">
            <a:avLst/>
          </a:prstGeom>
          <a:ln w="3600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3" name=""/>
          <p:cNvSpPr/>
          <p:nvPr/>
        </p:nvSpPr>
        <p:spPr>
          <a:xfrm>
            <a:off x="5040000" y="773280"/>
            <a:ext cx="1438560" cy="48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Setting-up after power cut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108000" y="808200"/>
            <a:ext cx="1798560" cy="702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Magnetic noise on water interlock sensor of RF cavity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 flipH="1" flipV="1">
            <a:off x="3420000" y="3875760"/>
            <a:ext cx="720000" cy="624240"/>
          </a:xfrm>
          <a:prstGeom prst="line">
            <a:avLst/>
          </a:prstGeom>
          <a:ln w="3600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6" name=""/>
          <p:cNvSpPr/>
          <p:nvPr/>
        </p:nvSpPr>
        <p:spPr>
          <a:xfrm>
            <a:off x="3960000" y="4500000"/>
            <a:ext cx="2338560" cy="35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No beam from injectors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 flipV="1">
            <a:off x="5040000" y="2700000"/>
            <a:ext cx="360000" cy="1704240"/>
          </a:xfrm>
          <a:prstGeom prst="line">
            <a:avLst/>
          </a:prstGeom>
          <a:ln w="3600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8" name=""/>
          <p:cNvSpPr/>
          <p:nvPr/>
        </p:nvSpPr>
        <p:spPr>
          <a:xfrm flipV="1">
            <a:off x="5400000" y="2880000"/>
            <a:ext cx="900000" cy="1524240"/>
          </a:xfrm>
          <a:prstGeom prst="line">
            <a:avLst/>
          </a:prstGeom>
          <a:ln w="3600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Accelerator Fault Statistics 2023, RAWG, 11.08.2023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5033D31-45D0-4D38-8EC5-8EE2B0D87167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4560" cy="7030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 fontScale="86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4600" spc="-1" strike="noStrike">
                <a:solidFill>
                  <a:srgbClr val="0055a0"/>
                </a:solidFill>
                <a:latin typeface="Arial"/>
              </a:rPr>
              <a:t>System Downtime – Global picture</a:t>
            </a:r>
            <a:endParaRPr b="0" lang="fr-FR" sz="4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ftr" idx="10"/>
          </p:nvPr>
        </p:nvSpPr>
        <p:spPr>
          <a:xfrm>
            <a:off x="902160" y="4767120"/>
            <a:ext cx="717408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2023, RAWG, 11.08.2023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11" name="" descr=""/>
          <p:cNvPicPr/>
          <p:nvPr/>
        </p:nvPicPr>
        <p:blipFill>
          <a:blip r:embed="rId1"/>
          <a:stretch/>
        </p:blipFill>
        <p:spPr>
          <a:xfrm>
            <a:off x="1890720" y="879120"/>
            <a:ext cx="7108200" cy="3619800"/>
          </a:xfrm>
          <a:prstGeom prst="rect">
            <a:avLst/>
          </a:prstGeom>
          <a:ln w="0">
            <a:noFill/>
          </a:ln>
        </p:spPr>
      </p:pic>
      <p:pic>
        <p:nvPicPr>
          <p:cNvPr id="112" name="" descr=""/>
          <p:cNvPicPr/>
          <p:nvPr/>
        </p:nvPicPr>
        <p:blipFill>
          <a:blip r:embed="rId2"/>
          <a:stretch/>
        </p:blipFill>
        <p:spPr>
          <a:xfrm>
            <a:off x="351720" y="900000"/>
            <a:ext cx="1446840" cy="34531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7A47B14-C11A-4F4F-86F5-7A2F521CF44A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4560" cy="7030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 fontScale="87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4600" spc="-1" strike="noStrike">
                <a:solidFill>
                  <a:srgbClr val="0055a0"/>
                </a:solidFill>
                <a:latin typeface="Arial"/>
              </a:rPr>
              <a:t>System Downtime</a:t>
            </a:r>
            <a:endParaRPr b="0" lang="fr-FR" sz="4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ftr" idx="11"/>
          </p:nvPr>
        </p:nvSpPr>
        <p:spPr>
          <a:xfrm>
            <a:off x="902160" y="4767120"/>
            <a:ext cx="717408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2023, RAWG, 11.08.2023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15" name="" descr=""/>
          <p:cNvPicPr/>
          <p:nvPr/>
        </p:nvPicPr>
        <p:blipFill>
          <a:blip r:embed="rId1"/>
          <a:srcRect l="0" t="0" r="2950" b="2664"/>
          <a:stretch/>
        </p:blipFill>
        <p:spPr>
          <a:xfrm>
            <a:off x="1260000" y="878040"/>
            <a:ext cx="6585840" cy="361980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16" name=""/>
          <p:cNvGraphicFramePr/>
          <p:nvPr/>
        </p:nvGraphicFramePr>
        <p:xfrm>
          <a:off x="3637080" y="3274920"/>
          <a:ext cx="1510200" cy="515160"/>
        </p:xfrm>
        <a:graphic>
          <a:graphicData uri="http://schemas.openxmlformats.org/drawingml/2006/table">
            <a:tbl>
              <a:tblPr/>
              <a:tblGrid>
                <a:gridCol w="1045080"/>
                <a:gridCol w="465480"/>
              </a:tblGrid>
              <a:tr h="17172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54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Injector Complex/PSB</a:t>
                      </a:r>
                      <a:endParaRPr b="0" lang="fr-FR" sz="54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54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46.55 h</a:t>
                      </a:r>
                      <a:endParaRPr b="0" lang="fr-FR" sz="54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17172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54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Injector Complex/L4</a:t>
                      </a:r>
                      <a:endParaRPr b="0" lang="fr-FR" sz="54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54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55.93 h</a:t>
                      </a:r>
                      <a:endParaRPr b="0" lang="fr-FR" sz="54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17172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54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Injector Complex/PS</a:t>
                      </a:r>
                      <a:endParaRPr b="0" lang="fr-FR" sz="54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54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122.74 h</a:t>
                      </a:r>
                      <a:endParaRPr b="0" lang="fr-FR" sz="54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117" name="TextBox 2"/>
          <p:cNvSpPr/>
          <p:nvPr/>
        </p:nvSpPr>
        <p:spPr>
          <a:xfrm>
            <a:off x="6300000" y="2880000"/>
            <a:ext cx="2880000" cy="138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Top 3 faulty systems without Injector Complex: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Power converter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RF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Magnetic Horn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8" name="" descr=""/>
          <p:cNvPicPr/>
          <p:nvPr/>
        </p:nvPicPr>
        <p:blipFill>
          <a:blip r:embed="rId2"/>
          <a:stretch/>
        </p:blipFill>
        <p:spPr>
          <a:xfrm>
            <a:off x="360000" y="1243080"/>
            <a:ext cx="1440000" cy="34369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FED2443-30B9-48B7-9113-1F871CEF5A03}" type="slidenum">
              <a:t>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15480"/>
            <a:ext cx="8224560" cy="7030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3200" spc="-1" strike="noStrike">
                <a:solidFill>
                  <a:srgbClr val="0055a0"/>
                </a:solidFill>
                <a:latin typeface="Arial"/>
              </a:rPr>
              <a:t>System Downtime - Injectors faults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ftr" idx="12"/>
          </p:nvPr>
        </p:nvSpPr>
        <p:spPr>
          <a:xfrm>
            <a:off x="902160" y="4767120"/>
            <a:ext cx="717408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2023, RAWG, 11.08.2023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1" name="TextBox 1"/>
          <p:cNvSpPr/>
          <p:nvPr/>
        </p:nvSpPr>
        <p:spPr>
          <a:xfrm>
            <a:off x="828360" y="4041720"/>
            <a:ext cx="7716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800" spc="-1" strike="noStrike">
                <a:solidFill>
                  <a:srgbClr val="0055a0"/>
                </a:solidFill>
                <a:latin typeface="Arial"/>
                <a:ea typeface="DejaVu Sans"/>
              </a:rPr>
              <a:t>Faults automatically propagated from injectors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800" spc="-1" strike="noStrike">
                <a:solidFill>
                  <a:srgbClr val="0055a0"/>
                </a:solidFill>
                <a:latin typeface="Arial"/>
                <a:ea typeface="DejaVu Sans"/>
              </a:rPr>
              <a:t>Detailed analysis in each machine report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2" name="" descr=""/>
          <p:cNvPicPr/>
          <p:nvPr/>
        </p:nvPicPr>
        <p:blipFill>
          <a:blip r:embed="rId1"/>
          <a:stretch/>
        </p:blipFill>
        <p:spPr>
          <a:xfrm>
            <a:off x="1260000" y="687960"/>
            <a:ext cx="6118560" cy="33595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C5E46AB-5317-4C0C-8E78-798BE220A01F}" type="slidenum">
              <a:t>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15480"/>
            <a:ext cx="8224560" cy="7030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3200" spc="-1" strike="noStrike">
                <a:solidFill>
                  <a:srgbClr val="0055a0"/>
                </a:solidFill>
                <a:latin typeface="Arial"/>
              </a:rPr>
              <a:t>System Downtime – Power converters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ftr" idx="13"/>
          </p:nvPr>
        </p:nvSpPr>
        <p:spPr>
          <a:xfrm>
            <a:off x="902160" y="4767120"/>
            <a:ext cx="717408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2023, RAWG, 11.08.2023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" name="TextBox 3"/>
          <p:cNvSpPr/>
          <p:nvPr/>
        </p:nvSpPr>
        <p:spPr>
          <a:xfrm>
            <a:off x="6300000" y="900000"/>
            <a:ext cx="2698560" cy="2875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recurrent trips of DR.QUAD: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20 min needed to restart after the reset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Only couple of piquet intervention on site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Long restarting procedure causing a total of 16.6 hours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DR.QUAD-TRIM3 regulation problem: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3 events of the same type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1" lang="de-DE" sz="1400" spc="-1" strike="noStrike">
                <a:solidFill>
                  <a:srgbClr val="0055a0"/>
                </a:solidFill>
                <a:latin typeface="Arial"/>
                <a:ea typeface="DejaVu Sans"/>
              </a:rPr>
              <a:t>Long diagnostic time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" descr=""/>
          <p:cNvPicPr/>
          <p:nvPr/>
        </p:nvPicPr>
        <p:blipFill>
          <a:blip r:embed="rId1"/>
          <a:stretch/>
        </p:blipFill>
        <p:spPr>
          <a:xfrm>
            <a:off x="360000" y="1620000"/>
            <a:ext cx="5817600" cy="2860200"/>
          </a:xfrm>
          <a:prstGeom prst="rect">
            <a:avLst/>
          </a:prstGeom>
          <a:ln w="0">
            <a:noFill/>
          </a:ln>
        </p:spPr>
      </p:pic>
      <p:pic>
        <p:nvPicPr>
          <p:cNvPr id="127" name="" descr=""/>
          <p:cNvPicPr/>
          <p:nvPr/>
        </p:nvPicPr>
        <p:blipFill>
          <a:blip r:embed="rId2"/>
          <a:stretch/>
        </p:blipFill>
        <p:spPr>
          <a:xfrm>
            <a:off x="359280" y="657720"/>
            <a:ext cx="1079280" cy="13208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45A6F14-AC81-4791-A5E5-0CEBF6CE7CD6}" type="slidenum">
              <a:t>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15480"/>
            <a:ext cx="8224560" cy="7030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3200" spc="-1" strike="noStrike">
                <a:solidFill>
                  <a:srgbClr val="0055a0"/>
                </a:solidFill>
                <a:latin typeface="Arial"/>
              </a:rPr>
              <a:t>System Downtime – Radio Frequency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ftr" idx="14"/>
          </p:nvPr>
        </p:nvSpPr>
        <p:spPr>
          <a:xfrm>
            <a:off x="902160" y="4767120"/>
            <a:ext cx="717408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2023, RAWG, 11.08.2023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" name="TextBox 4"/>
          <p:cNvSpPr/>
          <p:nvPr/>
        </p:nvSpPr>
        <p:spPr>
          <a:xfrm>
            <a:off x="360000" y="3220200"/>
            <a:ext cx="8458560" cy="1459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No recurrent faults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Couple of big impact faults: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1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Long diagnostic time</a:t>
            </a:r>
            <a:r>
              <a:rPr b="0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: wrong experts settings, magnetic sensor of water interlock activated by straigh field from orbit corrector, several accesses needed for diagnostics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1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Long repair time</a:t>
            </a:r>
            <a:r>
              <a:rPr b="0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: water leak on C10 cavity amplifier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" descr=""/>
          <p:cNvPicPr/>
          <p:nvPr/>
        </p:nvPicPr>
        <p:blipFill>
          <a:blip r:embed="rId1"/>
          <a:stretch/>
        </p:blipFill>
        <p:spPr>
          <a:xfrm>
            <a:off x="2820960" y="700200"/>
            <a:ext cx="5097600" cy="2518560"/>
          </a:xfrm>
          <a:prstGeom prst="rect">
            <a:avLst/>
          </a:prstGeom>
          <a:ln w="0">
            <a:noFill/>
          </a:ln>
        </p:spPr>
      </p:pic>
      <p:pic>
        <p:nvPicPr>
          <p:cNvPr id="132" name="" descr=""/>
          <p:cNvPicPr/>
          <p:nvPr/>
        </p:nvPicPr>
        <p:blipFill>
          <a:blip r:embed="rId2"/>
          <a:stretch/>
        </p:blipFill>
        <p:spPr>
          <a:xfrm>
            <a:off x="540000" y="900000"/>
            <a:ext cx="1602000" cy="19814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6EB6E72-BA5E-4621-A790-CD0D50AD235A}" type="slidenum">
              <a:t>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15480"/>
            <a:ext cx="8224560" cy="7030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3200" spc="-1" strike="noStrike">
                <a:solidFill>
                  <a:srgbClr val="0055a0"/>
                </a:solidFill>
                <a:latin typeface="Arial"/>
              </a:rPr>
              <a:t>System Downtime – Magnetic Horn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ftr" idx="15"/>
          </p:nvPr>
        </p:nvSpPr>
        <p:spPr>
          <a:xfrm>
            <a:off x="902160" y="4767120"/>
            <a:ext cx="7174080" cy="271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rgbClr val="b2b9d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2023, RAWG, 11.08.2023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5" name="TextBox 6"/>
          <p:cNvSpPr/>
          <p:nvPr/>
        </p:nvSpPr>
        <p:spPr>
          <a:xfrm>
            <a:off x="360000" y="3088440"/>
            <a:ext cx="8458560" cy="123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4 events of the same type: anomalous pulsing of the horn due to flashover in the horn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Untighten and missing screws on the inner conductor horn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55a0"/>
              </a:buClr>
              <a:buFont typeface="Wingdings" charset="2"/>
              <a:buChar char=""/>
            </a:pPr>
            <a:r>
              <a:rPr b="0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Exchange of the horn during the YETS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Degraded performance (</a:t>
            </a:r>
            <a:r>
              <a:rPr b="1" lang="de-DE" sz="1500" spc="-1" strike="noStrike">
                <a:solidFill>
                  <a:srgbClr val="c9211e"/>
                </a:solidFill>
                <a:latin typeface="Arial"/>
                <a:ea typeface="DejaVu Sans"/>
              </a:rPr>
              <a:t>20% less intensity in AD</a:t>
            </a:r>
            <a:r>
              <a:rPr b="0" lang="de-DE" sz="1500" spc="-1" strike="noStrike">
                <a:solidFill>
                  <a:srgbClr val="0055a0"/>
                </a:solidFill>
                <a:latin typeface="Arial"/>
                <a:ea typeface="DejaVu Sans"/>
              </a:rPr>
              <a:t>) for the last 4 weeks of run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6" name="" descr=""/>
          <p:cNvPicPr/>
          <p:nvPr/>
        </p:nvPicPr>
        <p:blipFill>
          <a:blip r:embed="rId1"/>
          <a:stretch/>
        </p:blipFill>
        <p:spPr>
          <a:xfrm>
            <a:off x="47880" y="771840"/>
            <a:ext cx="1390680" cy="1746720"/>
          </a:xfrm>
          <a:prstGeom prst="rect">
            <a:avLst/>
          </a:prstGeom>
          <a:ln w="0">
            <a:noFill/>
          </a:ln>
        </p:spPr>
      </p:pic>
      <p:pic>
        <p:nvPicPr>
          <p:cNvPr id="137" name="" descr=""/>
          <p:cNvPicPr/>
          <p:nvPr/>
        </p:nvPicPr>
        <p:blipFill>
          <a:blip r:embed="rId2"/>
          <a:stretch/>
        </p:blipFill>
        <p:spPr>
          <a:xfrm>
            <a:off x="1440000" y="675360"/>
            <a:ext cx="7702560" cy="220320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9F43502-3D1F-4770-A31A-A6078477320D}" type="slidenum">
              <a:t>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standard template</Template>
  <TotalTime>58025</TotalTime>
  <Application>LibreOffice/7.4.2.3$Linux_X86_64 LibreOffice_project/40$Build-3</Application>
  <AppVersion>15.0000</AppVersion>
  <Words>509</Words>
  <Paragraphs>53</Paragraphs>
  <Company>CERN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2020-10-21T08:19:07Z</dcterms:created>
  <dc:creator>Jan Uythoven</dc:creator>
  <dc:description/>
  <dc:language>fr-FR</dc:language>
  <cp:lastModifiedBy/>
  <dcterms:modified xsi:type="dcterms:W3CDTF">2023-11-30T16:16:46Z</dcterms:modified>
  <cp:revision>1690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On-screen Show (16:9)</vt:lpwstr>
  </property>
  <property fmtid="{D5CDD505-2E9C-101B-9397-08002B2CF9AE}" pid="4" name="Slides">
    <vt:i4>9</vt:i4>
  </property>
</Properties>
</file>