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71" r:id="rId1"/>
  </p:sldMasterIdLst>
  <p:notesMasterIdLst>
    <p:notesMasterId r:id="rId34"/>
  </p:notesMasterIdLst>
  <p:handoutMasterIdLst>
    <p:handoutMasterId r:id="rId35"/>
  </p:handoutMasterIdLst>
  <p:sldIdLst>
    <p:sldId id="262" r:id="rId2"/>
    <p:sldId id="478" r:id="rId3"/>
    <p:sldId id="259" r:id="rId4"/>
    <p:sldId id="297" r:id="rId5"/>
    <p:sldId id="306" r:id="rId6"/>
    <p:sldId id="279" r:id="rId7"/>
    <p:sldId id="493" r:id="rId8"/>
    <p:sldId id="480" r:id="rId9"/>
    <p:sldId id="494" r:id="rId10"/>
    <p:sldId id="487" r:id="rId11"/>
    <p:sldId id="305" r:id="rId12"/>
    <p:sldId id="499" r:id="rId13"/>
    <p:sldId id="500" r:id="rId14"/>
    <p:sldId id="308" r:id="rId15"/>
    <p:sldId id="492" r:id="rId16"/>
    <p:sldId id="496" r:id="rId17"/>
    <p:sldId id="488" r:id="rId18"/>
    <p:sldId id="495" r:id="rId19"/>
    <p:sldId id="497" r:id="rId20"/>
    <p:sldId id="486" r:id="rId21"/>
    <p:sldId id="463" r:id="rId22"/>
    <p:sldId id="482" r:id="rId23"/>
    <p:sldId id="462" r:id="rId24"/>
    <p:sldId id="483" r:id="rId25"/>
    <p:sldId id="288" r:id="rId26"/>
    <p:sldId id="289" r:id="rId27"/>
    <p:sldId id="290" r:id="rId28"/>
    <p:sldId id="291" r:id="rId29"/>
    <p:sldId id="261" r:id="rId30"/>
    <p:sldId id="489" r:id="rId31"/>
    <p:sldId id="501" r:id="rId32"/>
    <p:sldId id="481" r:id="rId3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00642F"/>
    <a:srgbClr val="C00000"/>
    <a:srgbClr val="FFFFFF"/>
    <a:srgbClr val="0033A0"/>
    <a:srgbClr val="4D4D4D"/>
    <a:srgbClr val="9A9A9A"/>
    <a:srgbClr val="8C564A"/>
    <a:srgbClr val="946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60" autoAdjust="0"/>
    <p:restoredTop sz="86351" autoAdjust="0"/>
  </p:normalViewPr>
  <p:slideViewPr>
    <p:cSldViewPr>
      <p:cViewPr>
        <p:scale>
          <a:sx n="81" d="100"/>
          <a:sy n="81" d="100"/>
        </p:scale>
        <p:origin x="2168" y="6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559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583FA89-FCA7-48A6-8255-D3543288FF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62BABD-2638-4823-968F-9DE901467B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ABFBF-3AEF-40EA-8C5B-79185151581B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9E4F4-7E41-41CA-9E51-CF79D57DF4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21DF3-F7BF-409E-8ECA-C23EE594A9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1C207-2008-43CE-8C59-2CDC39A19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758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FB61D-AED9-F341-B6AE-2F5D21C9F025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36507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FB61D-AED9-F341-B6AE-2F5D21C9F025}" type="slidenum">
              <a:rPr lang="en-FR" smtClean="0"/>
              <a:t>24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76498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703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FB61D-AED9-F341-B6AE-2F5D21C9F025}" type="slidenum">
              <a:rPr lang="en-FR" smtClean="0"/>
              <a:t>32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66965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86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FB61D-AED9-F341-B6AE-2F5D21C9F025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98773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FB61D-AED9-F341-B6AE-2F5D21C9F025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59619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FB61D-AED9-F341-B6AE-2F5D21C9F025}" type="slidenum">
              <a:rPr lang="en-FR" smtClean="0"/>
              <a:t>12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21287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FB61D-AED9-F341-B6AE-2F5D21C9F025}" type="slidenum">
              <a:rPr lang="en-FR" smtClean="0"/>
              <a:t>13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74230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FB61D-AED9-F341-B6AE-2F5D21C9F025}" type="slidenum">
              <a:rPr lang="en-FR" smtClean="0"/>
              <a:t>14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59904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46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21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indico.cern.ch/event/1287100/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007768" y="764704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407987" y="4077071"/>
            <a:ext cx="11376025" cy="1296145"/>
          </a:xfrm>
        </p:spPr>
        <p:txBody>
          <a:bodyPr anchor="t" anchorCtr="0"/>
          <a:lstStyle>
            <a:lvl1pPr algn="ctr">
              <a:defRPr sz="50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3575720" y="5373216"/>
            <a:ext cx="5112568" cy="504056"/>
          </a:xfrm>
        </p:spPr>
        <p:txBody>
          <a:bodyPr>
            <a:noAutofit/>
          </a:bodyPr>
          <a:lstStyle>
            <a:lvl1pPr marL="0" indent="0" algn="ctr">
              <a:buNone/>
              <a:defRPr sz="2000" b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Speaker’s name - Department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0FE99D-9EE5-48D6-9E4A-3D268D3071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384032" y="620688"/>
            <a:ext cx="1898008" cy="22177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10E28E-1C17-501D-E737-8B9EFBB27459}"/>
              </a:ext>
            </a:extLst>
          </p:cNvPr>
          <p:cNvSpPr txBox="1"/>
          <p:nvPr userDrawn="1"/>
        </p:nvSpPr>
        <p:spPr bwMode="auto">
          <a:xfrm>
            <a:off x="8341206" y="6082146"/>
            <a:ext cx="3515434" cy="44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solidFill>
                  <a:schemeClr val="bg1"/>
                </a:solidFill>
              </a:rPr>
              <a:t>RAWG Meeting- 30 November, 2023</a:t>
            </a:r>
          </a:p>
          <a:p>
            <a:pPr algn="r">
              <a:defRPr/>
            </a:pPr>
            <a:r>
              <a:rPr lang="en-US" sz="1200" b="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https://indico.cern.ch/event/1340977/</a:t>
            </a:r>
            <a:r>
              <a:rPr lang="en-US" sz="12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6985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1631504" y="6408000"/>
            <a:ext cx="9199979" cy="365125"/>
          </a:xfrm>
        </p:spPr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3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1631504" y="6408000"/>
            <a:ext cx="9199979" cy="365125"/>
          </a:xfrm>
        </p:spPr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1628384" y="6408000"/>
            <a:ext cx="9203099" cy="365125"/>
          </a:xfrm>
        </p:spPr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61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7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467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33"/>
            </a:lvl1pPr>
            <a:lvl2pPr>
              <a:defRPr sz="2000"/>
            </a:lvl2pPr>
            <a:lvl3pPr>
              <a:defRPr sz="1867"/>
            </a:lvl3pPr>
            <a:lvl4pPr>
              <a:defRPr sz="1733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6" y="6356351"/>
            <a:ext cx="62277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4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183729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FCCC84-22F8-793B-1986-1358C71B40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l="30182"/>
          <a:stretch/>
        </p:blipFill>
        <p:spPr bwMode="auto">
          <a:xfrm>
            <a:off x="983432" y="6324600"/>
            <a:ext cx="11208568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67914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268760"/>
            <a:ext cx="11376024" cy="49320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1775520" y="6408000"/>
            <a:ext cx="9055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r="91643"/>
          <a:stretch/>
        </p:blipFill>
        <p:spPr>
          <a:xfrm>
            <a:off x="0" y="6324600"/>
            <a:ext cx="1018903" cy="533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942631-1A8A-4993-BE0C-E2E6C04A294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 bwMode="auto">
          <a:xfrm>
            <a:off x="1055440" y="6352962"/>
            <a:ext cx="394028" cy="46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9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6" r:id="rId3"/>
    <p:sldLayoutId id="2147483672" r:id="rId4"/>
    <p:sldLayoutId id="2147483688" r:id="rId5"/>
    <p:sldLayoutId id="2147483689" r:id="rId6"/>
    <p:sldLayoutId id="2147483690" r:id="rId7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ft.cern.ch/search?timePeriod=%257B%2522timePeriodType%2522%253A%2522fixed%2522%252C%2522startTime%2522%253A%252201012015000000%2522%252C%2522endTime%2522%253A%252220122018000000%2522%257D&amp;accelerator=LHC&amp;acceleratorProperties=R2E%2520Status%253AR2E_CANDIDATE%257CR2E_CONFIRMED&amp;hadStates=BLOCKING_O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ft.cern.ch/search?timePeriod=%257B%2522timePeriodType%2522%253A%2522fixed%2522%252C%2522startTime%2522%253A%252201012015000000%2522%252C%2522endTime%2522%253A%252220122018000000%2522%257D&amp;accelerator=LHC&amp;acceleratorProperties=R2E%2520Status%253AR2E_CANDIDATE%257CR2E_CONFIRMED&amp;hadStates=BLOCKING_OP" TargetMode="Externa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s://aft.cern.ch/search?timePeriod=%257B%2522timePeriodType%2522%253A%2522fixed%2522%252C%2522startTime%2522%253A%252201012015000000%2522%252C%2522endTime%2522%253A%252220122018000000%2522%257D&amp;accelerator=LHC&amp;acceleratorProperties=R2E%2520Status%253AR2E_CANDIDATE%257CR2E_CONFIRMED&amp;hadStates=BLOCKING_O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ft.cern.ch/statistics?timePeriod=%257B%2522timePeriodType%2522%253A%2522fixed%2522%252C%2522startTime%2522%253A%252226092023180000%2522%252C%2522endTime%2522%253A%252230102023000000%2522%257D&amp;excludedPeriods=%255B%257B%2522startType%2522%253A%2522date%2522%252C%2522endType%2522%253A%2522date%2522%252C%2522start%2522%253A%25222023-09-29T07%253A30%253A00Z%2522%252C%2522end%2522%253A%25222023-09-29T13%253A30%253A00Z%2522%257D%252C%257B%2522startType%2522%253A%2522date%2522%252C%2522endType%2522%253A%2522date%2522%252C%2522start%2522%253A%25222023-10-07T04%253A00%253A00Z%2522%252C%2522end%2522%253A%25222023-10-07T16%253A00%253A00Z%2522%257D%252C%257B%2522startType%2522%253A%2522date%2522%252C%2522endType%2522%253A%2522date%2522%252C%2522start%2522%253A%25222023-10-12T11%253A30%253A00Z%2522%252C%2522end%2522%253A%25222023-10-12T14%253A30%253A00Z%2522%257D%252C%257B%2522startType%2522%253A%2522date%2522%252C%2522endType%2522%253A%2522date%2522%252C%2522start%2522%253A%25222023-10-18T06%253A00%253A00Z%2522%252C%2522end%2522%253A%25222023-10-19T10%253A00%253A00Z%2522%257D%255D&amp;accelerator=LHC&amp;hadStates=BLOCKING_OP&amp;excludedFaultStates=NON_BLOCKING_OP%252CUNDERSTOOD%252CSUSPENDED&amp;statistic=359587" TargetMode="External"/><Relationship Id="rId5" Type="http://schemas.openxmlformats.org/officeDocument/2006/relationships/hyperlink" Target="https://aft.cern.ch/statistics?timePeriod=%257B%2522timePeriodType%2522%253A%2522fixed%2522%252C%2522startTime%2522%253A%252208112018000000%2522%252C%2522endTime%2522%253A%252203122018060000%2522%252C%2522asmStart%2522%253A%25225332_start%2522%252C%2522asmEnd%2522%253A%2522174_end%2522%257D&amp;excludedPeriods=%255B%257B%2522startType%2522%253A%2522asm%2522%252C%2522endType%2522%253A%2522asm%2522%252C%2522start%2522%253A%25221418981_start%2522%252C%2522end%2522%253A%25221418981_end%2522%257D%252C%257B%2522startType%2522%253A%2522asm%2522%252C%2522endType%2522%253A%2522asm%2522%252C%2522start%2522%253A%2522173_start%2522%252C%2522end%2522%253A%2522173_end%2522%257D%255D&amp;accelerator=LHC&amp;hadStates=BLOCKING_OP&amp;excludedFaultStates=NON_BLOCKING_OP%252CUNDERSTOOD%252CSUSPENDED&amp;statistic=359587" TargetMode="Externa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87100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1907/contributions/4515434/attachments/2305774/3922706/2021-09-08-IEFC-AOB-TL.pdf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aft.cern.ch/statistics?timePeriod=%257B%2522timePeriodType%2522%253A%2522fixed%2522%252C%2522startTime%2522%253A%252212072021000000%2522%252C%2522endTime%2522%253A%252215112021000000%2522%257D&amp;accelerator=SPS&amp;hadStates=BLOCKING_OP&amp;statistic=359648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aft.cern.ch/statistics?timePeriod=%257B%2522timePeriodType%2522%253A%2522fixed%2522%252C%2522startTime%2522%253A%252212072021000000%2522%252C%2522endTime%2522%253A%252215112021000000%2522%257D&amp;accelerator=SPS&amp;hadStates=BLOCKING_OP&amp;statistic=359587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x.doi.org/10.18429/JACoW-IPAC2021-MOPAB013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89056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2302154/" TargetMode="External"/><Relationship Id="rId4" Type="http://schemas.openxmlformats.org/officeDocument/2006/relationships/hyperlink" Target="http://dx.doi.org/10.18429/JACoW-IPAC2021-MOPAB01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dms.cern.ch/document/2066950/" TargetMode="External"/><Relationship Id="rId4" Type="http://schemas.openxmlformats.org/officeDocument/2006/relationships/hyperlink" Target="https://edms.cern.ch/document/2389056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aft.cern.ch/search?timePeriod=%257B%2522timePeriodType%2522%253A%2522fixed%2522%252C%2522startTime%2522%253A%252201012021000000%2522%252C%2522endTime%2522%253A%252224112023112910%2522%257D&amp;accelerator=LHC&amp;acceleratorProperties=R2E%2520Status%253AR2E_CANDIDATE%257CR2E_CONFIRMED&amp;hadStates=BLOCKING_O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88C455F-935D-AB42-4210-62F9957570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9616" y="5301208"/>
            <a:ext cx="6048672" cy="64807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b="1" dirty="0">
                <a:solidFill>
                  <a:schemeClr val="bg1"/>
                </a:solidFill>
              </a:rPr>
              <a:t>Ygor Aguiar </a:t>
            </a:r>
            <a:r>
              <a:rPr lang="en-US" dirty="0">
                <a:solidFill>
                  <a:schemeClr val="bg1"/>
                </a:solidFill>
              </a:rPr>
              <a:t>and Rubén García Alía (SY-STI-BMI)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on behalf of the R2E project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87D4FC1-212D-963D-90FE-57C8FAF3C7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3429000"/>
            <a:ext cx="11376025" cy="1296145"/>
          </a:xfrm>
        </p:spPr>
        <p:txBody>
          <a:bodyPr/>
          <a:lstStyle/>
          <a:p>
            <a:r>
              <a:rPr lang="en-GB" sz="4400" dirty="0">
                <a:solidFill>
                  <a:schemeClr val="bg1"/>
                </a:solidFill>
              </a:rPr>
              <a:t>R2E fault tracking workflow and overview of the machine performance</a:t>
            </a:r>
          </a:p>
        </p:txBody>
      </p:sp>
    </p:spTree>
    <p:extLst>
      <p:ext uri="{BB962C8B-B14F-4D97-AF65-F5344CB8AC3E}">
        <p14:creationId xmlns:p14="http://schemas.microsoft.com/office/powerpoint/2010/main" val="359854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21147-2B93-6FC8-44A5-D39FBACB9F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1046163"/>
            <a:ext cx="10801200" cy="2387600"/>
          </a:xfrm>
        </p:spPr>
        <p:txBody>
          <a:bodyPr/>
          <a:lstStyle/>
          <a:p>
            <a:r>
              <a:rPr lang="en-GB" sz="4800" dirty="0"/>
              <a:t>R2E impact in the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2494D-480A-5FE4-1C97-EBBD261E07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03026"/>
          </a:xfrm>
        </p:spPr>
        <p:txBody>
          <a:bodyPr/>
          <a:lstStyle/>
          <a:p>
            <a:r>
              <a:rPr lang="en-GB" sz="2800" dirty="0"/>
              <a:t>Run 2 and HL-LHC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DA2E1-2400-C9F8-E66D-733895FAD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A5FE5-72C1-6647-1132-639193F5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675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04692-9299-C040-B6D5-5DF25BE71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R2E failure analysis in Run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61293-1EC7-864A-A888-8D1B085CE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27DE49-9962-F04E-AF4B-F2488A004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768" y="2348880"/>
            <a:ext cx="4702178" cy="31276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8079905-9C1B-314E-A78D-0F532A5AA3BA}"/>
              </a:ext>
            </a:extLst>
          </p:cNvPr>
          <p:cNvSpPr/>
          <p:nvPr/>
        </p:nvSpPr>
        <p:spPr bwMode="auto">
          <a:xfrm>
            <a:off x="4141653" y="3768686"/>
            <a:ext cx="4470603" cy="49598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DA644-4967-4158-3137-E42A79B4A292}"/>
              </a:ext>
            </a:extLst>
          </p:cNvPr>
          <p:cNvSpPr txBox="1"/>
          <p:nvPr/>
        </p:nvSpPr>
        <p:spPr bwMode="auto">
          <a:xfrm>
            <a:off x="4871864" y="5445224"/>
            <a:ext cx="30364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  <a:hlinkClick r:id="rId4"/>
              </a:rPr>
              <a:t>Link to AFT database for Run 2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9265F4FB-4E8D-BD98-9954-A840AC5A58FE}"/>
              </a:ext>
            </a:extLst>
          </p:cNvPr>
          <p:cNvSpPr txBox="1">
            <a:spLocks/>
          </p:cNvSpPr>
          <p:nvPr/>
        </p:nvSpPr>
        <p:spPr bwMode="auto">
          <a:xfrm>
            <a:off x="263352" y="1196752"/>
            <a:ext cx="11686954" cy="828190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ctr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tx1"/>
              </a:buClr>
              <a:buNone/>
            </a:pPr>
            <a:r>
              <a:rPr lang="en-GB" sz="1800" dirty="0">
                <a:solidFill>
                  <a:schemeClr val="bg1"/>
                </a:solidFill>
              </a:rPr>
              <a:t> </a:t>
            </a:r>
            <a:r>
              <a:rPr lang="en-GB" sz="1800" b="1" dirty="0">
                <a:solidFill>
                  <a:schemeClr val="bg1"/>
                </a:solidFill>
              </a:rPr>
              <a:t>Power Converters (PC)</a:t>
            </a:r>
            <a:r>
              <a:rPr lang="en-GB" sz="1800" dirty="0">
                <a:solidFill>
                  <a:schemeClr val="bg1"/>
                </a:solidFill>
              </a:rPr>
              <a:t> and </a:t>
            </a:r>
            <a:r>
              <a:rPr lang="en-GB" sz="1800" b="1" dirty="0">
                <a:solidFill>
                  <a:schemeClr val="bg1"/>
                </a:solidFill>
              </a:rPr>
              <a:t>Quench Protection System (QPS) </a:t>
            </a:r>
            <a:r>
              <a:rPr lang="en-GB" sz="1800" dirty="0">
                <a:solidFill>
                  <a:schemeClr val="bg1"/>
                </a:solidFill>
              </a:rPr>
              <a:t>represent over 75% of the total R2E-induced beam dumps.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C123785-43EE-71E2-EF6E-1A7AEB3A8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5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04692-9299-C040-B6D5-5DF25BE71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R2E failure analysis in Run 2 – Power Converters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61293-1EC7-864A-A888-8D1B085CE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27DE49-9962-F04E-AF4B-F2488A004A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75"/>
          <a:stretch/>
        </p:blipFill>
        <p:spPr>
          <a:xfrm>
            <a:off x="1055440" y="3068960"/>
            <a:ext cx="4315468" cy="2805147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53EDE28-2200-BE40-8FC8-7F82B933BA8D}"/>
              </a:ext>
            </a:extLst>
          </p:cNvPr>
          <p:cNvSpPr txBox="1">
            <a:spLocks/>
          </p:cNvSpPr>
          <p:nvPr/>
        </p:nvSpPr>
        <p:spPr bwMode="auto">
          <a:xfrm>
            <a:off x="335360" y="1052736"/>
            <a:ext cx="5760640" cy="2016224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FR" sz="1800" dirty="0"/>
              <a:t>During LS1, many mitigation measures took place to improve the availability of </a:t>
            </a:r>
            <a:r>
              <a:rPr lang="en-US" sz="1800" dirty="0"/>
              <a:t>the</a:t>
            </a:r>
            <a:r>
              <a:rPr lang="en-FR" sz="1800" dirty="0"/>
              <a:t> system</a:t>
            </a:r>
            <a:r>
              <a:rPr lang="en-US" sz="1800" dirty="0"/>
              <a:t>:</a:t>
            </a:r>
          </a:p>
          <a:p>
            <a:pPr lvl="1"/>
            <a:r>
              <a:rPr lang="en-GB" sz="1400" dirty="0"/>
              <a:t>Rack relocation to safer areas (lower radiation levels);</a:t>
            </a:r>
          </a:p>
          <a:p>
            <a:pPr lvl="1"/>
            <a:r>
              <a:rPr lang="en-GB" sz="1400" dirty="0"/>
              <a:t>Improvement of shielding in the alcove areas;</a:t>
            </a:r>
          </a:p>
          <a:p>
            <a:pPr lvl="1"/>
            <a:r>
              <a:rPr lang="en-GB" sz="1400" dirty="0"/>
              <a:t>Radiation-tolerant power MOSFET to prevent Single-Event Burnout (SEB).</a:t>
            </a:r>
            <a:endParaRPr lang="en-FR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079905-9C1B-314E-A78D-0F532A5AA3BA}"/>
              </a:ext>
            </a:extLst>
          </p:cNvPr>
          <p:cNvSpPr/>
          <p:nvPr/>
        </p:nvSpPr>
        <p:spPr bwMode="auto">
          <a:xfrm>
            <a:off x="1127448" y="4293096"/>
            <a:ext cx="4104456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C123785-43EE-71E2-EF6E-1A7AEB3A8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E04B55-A89F-C022-7B39-94DC3BA9CEF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12024" y="1124744"/>
            <a:ext cx="5688632" cy="1368151"/>
          </a:xfr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spcBef>
                <a:spcPts val="2400"/>
              </a:spcBef>
            </a:pPr>
            <a:r>
              <a:rPr lang="en-GB" sz="1600" dirty="0">
                <a:solidFill>
                  <a:schemeClr val="bg1"/>
                </a:solidFill>
              </a:rPr>
              <a:t>Radiation-tolerant </a:t>
            </a:r>
            <a:r>
              <a:rPr lang="en-GB" sz="1600" b="1" dirty="0">
                <a:solidFill>
                  <a:srgbClr val="00B0F0"/>
                </a:solidFill>
              </a:rPr>
              <a:t>Function Generator/Controller (FGC)</a:t>
            </a:r>
          </a:p>
          <a:p>
            <a:pPr marL="566738" lvl="1" indent="-285750"/>
            <a:r>
              <a:rPr lang="en-GB" sz="1400" dirty="0">
                <a:solidFill>
                  <a:schemeClr val="bg1"/>
                </a:solidFill>
              </a:rPr>
              <a:t>D</a:t>
            </a:r>
            <a:r>
              <a:rPr lang="en-FR" sz="1400" dirty="0">
                <a:solidFill>
                  <a:schemeClr val="bg1"/>
                </a:solidFill>
              </a:rPr>
              <a:t>eployed in the PC units located in the arcs by the end of 2016 </a:t>
            </a:r>
            <a:r>
              <a:rPr lang="en-FR" sz="1400" dirty="0">
                <a:solidFill>
                  <a:schemeClr val="bg1"/>
                </a:solidFill>
                <a:sym typeface="Wingdings" pitchFamily="2" charset="2"/>
              </a:rPr>
              <a:t> no events observed since the deployment;</a:t>
            </a:r>
          </a:p>
          <a:p>
            <a:pPr marL="547688" lvl="1" indent="-266700"/>
            <a:r>
              <a:rPr lang="en-FR" sz="1400" b="1" dirty="0">
                <a:solidFill>
                  <a:schemeClr val="bg1"/>
                </a:solidFill>
              </a:rPr>
              <a:t>Deployed in the PC units located in the RRs during LS2</a:t>
            </a:r>
            <a:r>
              <a:rPr lang="en-FR" sz="14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DC6AEB1-1EF2-9848-7B77-E6F519DFBA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20" b="55575"/>
          <a:stretch/>
        </p:blipFill>
        <p:spPr>
          <a:xfrm>
            <a:off x="6888088" y="2780928"/>
            <a:ext cx="4617620" cy="30134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3E033EF-CC98-B2B3-FDA5-9ECAEC7783EC}"/>
              </a:ext>
            </a:extLst>
          </p:cNvPr>
          <p:cNvSpPr/>
          <p:nvPr/>
        </p:nvSpPr>
        <p:spPr bwMode="auto">
          <a:xfrm>
            <a:off x="7332662" y="4370452"/>
            <a:ext cx="648073" cy="138296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5E56B3-D8AD-5B73-EE8C-71C6BF711D28}"/>
              </a:ext>
            </a:extLst>
          </p:cNvPr>
          <p:cNvSpPr/>
          <p:nvPr/>
        </p:nvSpPr>
        <p:spPr bwMode="auto">
          <a:xfrm>
            <a:off x="8425309" y="3172325"/>
            <a:ext cx="3021941" cy="255183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912188-7E63-F2B7-7F1B-89E51C193637}"/>
              </a:ext>
            </a:extLst>
          </p:cNvPr>
          <p:cNvSpPr txBox="1"/>
          <p:nvPr/>
        </p:nvSpPr>
        <p:spPr bwMode="auto">
          <a:xfrm>
            <a:off x="8544272" y="580526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Increased radiation levels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8C9A58-9974-836D-B65E-008430B94288}"/>
              </a:ext>
            </a:extLst>
          </p:cNvPr>
          <p:cNvSpPr txBox="1"/>
          <p:nvPr/>
        </p:nvSpPr>
        <p:spPr bwMode="auto">
          <a:xfrm>
            <a:off x="1775520" y="5805264"/>
            <a:ext cx="2670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hlinkClick r:id="rId5"/>
              </a:rPr>
              <a:t>Link to AFT database for Run 2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86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build="p" animBg="1"/>
      <p:bldP spid="15" grpId="0" animBg="1"/>
      <p:bldP spid="15" grpId="1" animBg="1"/>
      <p:bldP spid="16" grpId="0" animBg="1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04692-9299-C040-B6D5-5DF25BE71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R2E failure analysis in Run 2 – Quench Protection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61293-1EC7-864A-A888-8D1B085CE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27DE49-9962-F04E-AF4B-F2488A004A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75"/>
          <a:stretch/>
        </p:blipFill>
        <p:spPr>
          <a:xfrm>
            <a:off x="1055440" y="3068960"/>
            <a:ext cx="4315468" cy="2805147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53EDE28-2200-BE40-8FC8-7F82B933BA8D}"/>
              </a:ext>
            </a:extLst>
          </p:cNvPr>
          <p:cNvSpPr txBox="1">
            <a:spLocks/>
          </p:cNvSpPr>
          <p:nvPr/>
        </p:nvSpPr>
        <p:spPr bwMode="auto">
          <a:xfrm>
            <a:off x="479376" y="1340768"/>
            <a:ext cx="5616624" cy="15121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GB" sz="1800" dirty="0"/>
              <a:t>A special quench detection board (DQQBS) designed specifically for a commissioning campaign was used in the first physics run of the LHC after the LS1</a:t>
            </a:r>
            <a:r>
              <a:rPr lang="en-GB" sz="1800" b="1" dirty="0"/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079905-9C1B-314E-A78D-0F532A5AA3BA}"/>
              </a:ext>
            </a:extLst>
          </p:cNvPr>
          <p:cNvSpPr/>
          <p:nvPr/>
        </p:nvSpPr>
        <p:spPr bwMode="auto">
          <a:xfrm>
            <a:off x="1127448" y="4581128"/>
            <a:ext cx="4104456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DA644-4967-4158-3137-E42A79B4A292}"/>
              </a:ext>
            </a:extLst>
          </p:cNvPr>
          <p:cNvSpPr txBox="1"/>
          <p:nvPr/>
        </p:nvSpPr>
        <p:spPr bwMode="auto">
          <a:xfrm>
            <a:off x="1775520" y="5805264"/>
            <a:ext cx="2670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hlinkClick r:id="rId4"/>
              </a:rPr>
              <a:t>Link to AFT database for Run 2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C123785-43EE-71E2-EF6E-1A7AEB3A8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E04B55-A89F-C022-7B39-94DC3BA9CEF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12024" y="1124744"/>
            <a:ext cx="5688632" cy="1368151"/>
          </a:xfr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marL="14288" algn="ctr"/>
            <a:r>
              <a:rPr lang="en-GB" sz="1600" dirty="0">
                <a:solidFill>
                  <a:schemeClr val="bg1"/>
                </a:solidFill>
              </a:rPr>
              <a:t>A high number of failures in the QPS modules in 2015.</a:t>
            </a:r>
          </a:p>
          <a:p>
            <a:pPr marL="547688" lvl="1" indent="-266700"/>
            <a:r>
              <a:rPr lang="en-GB" sz="1400" b="1" dirty="0">
                <a:solidFill>
                  <a:schemeClr val="bg1"/>
                </a:solidFill>
              </a:rPr>
              <a:t> </a:t>
            </a:r>
            <a:r>
              <a:rPr lang="en-GB" sz="1400" b="1" dirty="0">
                <a:solidFill>
                  <a:srgbClr val="00B0F0"/>
                </a:solidFill>
              </a:rPr>
              <a:t>SRAM memory highly sensitive to SEEs</a:t>
            </a:r>
          </a:p>
          <a:p>
            <a:pPr marL="547688" lvl="1" indent="-266700"/>
            <a:r>
              <a:rPr lang="en-GB" sz="1400" dirty="0">
                <a:solidFill>
                  <a:schemeClr val="bg1"/>
                </a:solidFill>
              </a:rPr>
              <a:t>A radiation-tolerant board was deployed during the TS2, leading to a remarkable improvement in the QPS performance.</a:t>
            </a:r>
            <a:endParaRPr lang="en-FR" sz="14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F30BCC-A46C-F62D-86E5-4C3B3A212B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05" t="51334" b="4804"/>
          <a:stretch/>
        </p:blipFill>
        <p:spPr>
          <a:xfrm>
            <a:off x="6917772" y="2959125"/>
            <a:ext cx="4431705" cy="287013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153F5BA-B58A-0AB6-8A3F-6CE6C9E81658}"/>
              </a:ext>
            </a:extLst>
          </p:cNvPr>
          <p:cNvSpPr/>
          <p:nvPr/>
        </p:nvSpPr>
        <p:spPr bwMode="auto">
          <a:xfrm>
            <a:off x="7876785" y="4006030"/>
            <a:ext cx="623706" cy="181501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496DC4-3B75-37FA-603B-F9DB2DEE9A20}"/>
              </a:ext>
            </a:extLst>
          </p:cNvPr>
          <p:cNvSpPr/>
          <p:nvPr/>
        </p:nvSpPr>
        <p:spPr bwMode="auto">
          <a:xfrm>
            <a:off x="9463420" y="4006030"/>
            <a:ext cx="623706" cy="181501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1286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04692-9299-C040-B6D5-5DF25BE71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Radiation Environment in the LHC tunnel, IP1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61293-1EC7-864A-A888-8D1B085CE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AAB9D3-F272-2A4F-A33A-03BA6D3D47C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1384" y="1196752"/>
            <a:ext cx="11040302" cy="535944"/>
          </a:xfrm>
        </p:spPr>
        <p:txBody>
          <a:bodyPr>
            <a:normAutofit/>
          </a:bodyPr>
          <a:lstStyle/>
          <a:p>
            <a:r>
              <a:rPr lang="en-GB" sz="1800" dirty="0"/>
              <a:t>A larger number of QPS failures leading to beam dumps were observed in 2018 in the the </a:t>
            </a:r>
            <a:r>
              <a:rPr lang="en-GB" sz="1800" b="1" dirty="0"/>
              <a:t>Dispersion Suppressor (DS) region</a:t>
            </a:r>
            <a:r>
              <a:rPr lang="en-GB" sz="1800" dirty="0"/>
              <a:t> of IP1 and IP5</a:t>
            </a:r>
          </a:p>
        </p:txBody>
      </p:sp>
      <p:pic>
        <p:nvPicPr>
          <p:cNvPr id="3073" name="Picture 1" descr="page3image37806832">
            <a:extLst>
              <a:ext uri="{FF2B5EF4-FFF2-40B4-BE49-F238E27FC236}">
                <a16:creationId xmlns:a16="http://schemas.microsoft.com/office/drawing/2014/main" id="{7B6922DF-04FF-5E4F-9484-FE4FA8928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3164354"/>
            <a:ext cx="4488670" cy="297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08BA3D4E-F836-6A4B-BFC9-D1F4DB60E9F5}"/>
              </a:ext>
            </a:extLst>
          </p:cNvPr>
          <p:cNvSpPr txBox="1">
            <a:spLocks/>
          </p:cNvSpPr>
          <p:nvPr/>
        </p:nvSpPr>
        <p:spPr bwMode="auto">
          <a:xfrm>
            <a:off x="335360" y="3573016"/>
            <a:ext cx="6336704" cy="2256995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33A0"/>
              </a:buClr>
              <a:buFont typeface="Wingdings" panose="05000000000000000000" pitchFamily="2" charset="2"/>
              <a:buChar char="q"/>
            </a:pPr>
            <a:r>
              <a:rPr lang="en-GB" sz="1800" dirty="0"/>
              <a:t> FLUKA simulations and RadMon measurements provide the dose distribution below the beamline in 2017 and 2018</a:t>
            </a:r>
          </a:p>
          <a:p>
            <a:pPr marL="0" indent="0">
              <a:buClr>
                <a:srgbClr val="0033A0"/>
              </a:buClr>
              <a:buNone/>
            </a:pPr>
            <a:endParaRPr lang="en-GB" sz="1800" dirty="0"/>
          </a:p>
          <a:p>
            <a:pPr>
              <a:buClr>
                <a:srgbClr val="0033A0"/>
              </a:buClr>
              <a:buFont typeface="Wingdings" panose="05000000000000000000" pitchFamily="2" charset="2"/>
              <a:buChar char="q"/>
            </a:pPr>
            <a:r>
              <a:rPr lang="en-GB" sz="1800" dirty="0"/>
              <a:t> Increased radiation levels caused by a </a:t>
            </a:r>
            <a:r>
              <a:rPr lang="en-GB" sz="1800" dirty="0">
                <a:solidFill>
                  <a:srgbClr val="00B0F0"/>
                </a:solidFill>
              </a:rPr>
              <a:t>change in the nominal operational setting</a:t>
            </a:r>
            <a:r>
              <a:rPr lang="en-GB" sz="1800" dirty="0"/>
              <a:t> of the upstream </a:t>
            </a:r>
            <a:r>
              <a:rPr lang="en-GB" sz="1800" b="1" dirty="0"/>
              <a:t>TCL6 collimator</a:t>
            </a:r>
            <a:r>
              <a:rPr lang="en-GB" sz="1800" dirty="0"/>
              <a:t>.</a:t>
            </a:r>
          </a:p>
          <a:p>
            <a:pPr>
              <a:buClr>
                <a:srgbClr val="0033A0"/>
              </a:buClr>
              <a:buFont typeface="Wingdings" panose="05000000000000000000" pitchFamily="2" charset="2"/>
              <a:buChar char="q"/>
            </a:pPr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3BB744-B5C7-2767-1F9E-D288CDB4EDE5}"/>
              </a:ext>
            </a:extLst>
          </p:cNvPr>
          <p:cNvSpPr txBox="1"/>
          <p:nvPr/>
        </p:nvSpPr>
        <p:spPr bwMode="auto">
          <a:xfrm>
            <a:off x="918243" y="1985034"/>
            <a:ext cx="10297144" cy="892552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en-GB" sz="800" b="1" dirty="0">
              <a:solidFill>
                <a:schemeClr val="bg1"/>
              </a:solidFill>
            </a:endParaRP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Clear example of how the </a:t>
            </a:r>
            <a:r>
              <a:rPr lang="en-GB" b="1" u="sng" dirty="0">
                <a:solidFill>
                  <a:schemeClr val="bg1"/>
                </a:solidFill>
              </a:rPr>
              <a:t>LHC settings</a:t>
            </a:r>
            <a:r>
              <a:rPr lang="en-GB" b="1" dirty="0">
                <a:solidFill>
                  <a:schemeClr val="bg1"/>
                </a:solidFill>
              </a:rPr>
              <a:t> can have a major impact on the beam losses and the </a:t>
            </a:r>
            <a:r>
              <a:rPr lang="en-GB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R2E-induced failures</a:t>
            </a:r>
            <a:r>
              <a:rPr lang="en-GB" b="1" dirty="0">
                <a:solidFill>
                  <a:schemeClr val="bg1"/>
                </a:solidFill>
              </a:rPr>
              <a:t>.</a:t>
            </a:r>
          </a:p>
          <a:p>
            <a:pPr algn="ctr"/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191BE1-016C-BD81-4054-1B0C2207B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927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B8324-A4DC-7D7D-20B1-1D721627A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R2E failure analysis in Run 3 - Availability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4904D5-39A9-49C6-0F50-063DFE032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CCA954-E139-BF42-5E10-23AD412E2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6407ADC-C449-2CBB-F0F2-DD017E3120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329818"/>
              </p:ext>
            </p:extLst>
          </p:nvPr>
        </p:nvGraphicFramePr>
        <p:xfrm>
          <a:off x="1847528" y="1700808"/>
          <a:ext cx="8128000" cy="222504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440755202"/>
                    </a:ext>
                  </a:extLst>
                </a:gridCol>
                <a:gridCol w="2479824">
                  <a:extLst>
                    <a:ext uri="{9D8B030D-6E8A-4147-A177-3AD203B41FA5}">
                      <a16:colId xmlns:a16="http://schemas.microsoft.com/office/drawing/2014/main" val="494386669"/>
                    </a:ext>
                  </a:extLst>
                </a:gridCol>
                <a:gridCol w="2479824">
                  <a:extLst>
                    <a:ext uri="{9D8B030D-6E8A-4147-A177-3AD203B41FA5}">
                      <a16:colId xmlns:a16="http://schemas.microsoft.com/office/drawing/2014/main" val="2832342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121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LHC 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75.3%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70.6%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9255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LHC blocking-OP faults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332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LHC downtime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434.1h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482.3h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4752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R2E</a:t>
                      </a:r>
                      <a:r>
                        <a:rPr lang="en-US" dirty="0"/>
                        <a:t> blocking-OP faults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1255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R2E</a:t>
                      </a:r>
                      <a:r>
                        <a:rPr lang="en-US" dirty="0"/>
                        <a:t> downtime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23.5h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5.9h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501338"/>
                  </a:ext>
                </a:extLst>
              </a:tr>
            </a:tbl>
          </a:graphicData>
        </a:graphic>
      </p:graphicFrame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800BF64-7791-47E9-FA6A-E904951411B1}"/>
              </a:ext>
            </a:extLst>
          </p:cNvPr>
          <p:cNvSpPr txBox="1">
            <a:spLocks/>
          </p:cNvSpPr>
          <p:nvPr/>
        </p:nvSpPr>
        <p:spPr>
          <a:xfrm>
            <a:off x="479376" y="4437112"/>
            <a:ext cx="11376025" cy="1584176"/>
          </a:xfrm>
          <a:prstGeom prst="rect">
            <a:avLst/>
          </a:prstGeom>
        </p:spPr>
        <p:txBody>
          <a:bodyPr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dirty="0">
                <a:solidFill>
                  <a:schemeClr val="tx2"/>
                </a:solidFill>
              </a:rPr>
              <a:t> </a:t>
            </a:r>
            <a:r>
              <a:rPr lang="en-GB" sz="1800" b="1" dirty="0">
                <a:solidFill>
                  <a:srgbClr val="2F2F2F"/>
                </a:solidFill>
              </a:rPr>
              <a:t>No R2E failures </a:t>
            </a:r>
            <a:r>
              <a:rPr lang="en-GB" sz="1800" dirty="0">
                <a:solidFill>
                  <a:schemeClr val="tx2"/>
                </a:solidFill>
              </a:rPr>
              <a:t>in the power converter system </a:t>
            </a:r>
            <a:r>
              <a:rPr lang="en-GB" sz="1800" dirty="0">
                <a:solidFill>
                  <a:schemeClr val="tx2"/>
                </a:solidFill>
                <a:sym typeface="Wingdings" panose="05000000000000000000" pitchFamily="2" charset="2"/>
              </a:rPr>
              <a:t> radiation tolerant designs adopted during LS2 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FGClite</a:t>
            </a:r>
            <a:r>
              <a:rPr lang="en-GB" sz="1800" dirty="0">
                <a:solidFill>
                  <a:schemeClr val="tx2"/>
                </a:solidFill>
                <a:sym typeface="Wingdings" panose="05000000000000000000" pitchFamily="2" charset="2"/>
              </a:rPr>
              <a:t> units installed in the RRs along with the radiation tolerant versions of the 600A and 4-6-8kA power converters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dirty="0">
                <a:solidFill>
                  <a:srgbClr val="2F2F2F"/>
                </a:solidFill>
              </a:rPr>
              <a:t> Few failures in the QPS, current lead regulators and PLCs.</a:t>
            </a:r>
          </a:p>
        </p:txBody>
      </p:sp>
    </p:spTree>
    <p:extLst>
      <p:ext uri="{BB962C8B-B14F-4D97-AF65-F5344CB8AC3E}">
        <p14:creationId xmlns:p14="http://schemas.microsoft.com/office/powerpoint/2010/main" val="55014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C64FBC-CF66-931C-23E4-19713A79D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R2E solved?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8C1EDE-CC31-835C-BB26-75D8A8F7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A3FDD1-C084-5747-507F-573ED0907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7447B605-7C43-DEB9-0624-47304C663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55" y="1368168"/>
            <a:ext cx="111918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phic 5" descr="Sad face outline with solid fill">
            <a:extLst>
              <a:ext uri="{FF2B5EF4-FFF2-40B4-BE49-F238E27FC236}">
                <a16:creationId xmlns:a16="http://schemas.microsoft.com/office/drawing/2014/main" id="{A4546829-0C1F-5D56-A475-84016ADA1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1384" y="386104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06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015DD1D-B8BB-6040-AFC4-B6EB8DCB2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800" y="2132158"/>
            <a:ext cx="5995186" cy="34775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6D5176-388F-8C79-A3E6-B36CF282C3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901"/>
          <a:stretch/>
        </p:blipFill>
        <p:spPr>
          <a:xfrm>
            <a:off x="119337" y="2125105"/>
            <a:ext cx="5688464" cy="336355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0A7A6D-F46F-7502-CAE8-DECB30EE6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8098" y="1340769"/>
            <a:ext cx="3815803" cy="576063"/>
          </a:xfrm>
        </p:spPr>
        <p:txBody>
          <a:bodyPr/>
          <a:lstStyle/>
          <a:p>
            <a:r>
              <a:rPr lang="en-GB" dirty="0">
                <a:solidFill>
                  <a:srgbClr val="2F2F2F"/>
                </a:solidFill>
              </a:rPr>
              <a:t>Ion</a:t>
            </a:r>
            <a:r>
              <a:rPr lang="en-GB" dirty="0"/>
              <a:t> Run 2018 vs.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7EF663-7E88-52A9-5B62-B80E350F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R2E solved?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2C66-E356-A49F-E8F6-04F04F1C0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7CC07-E1BF-C7C5-7450-778480520EFB}"/>
              </a:ext>
            </a:extLst>
          </p:cNvPr>
          <p:cNvSpPr txBox="1"/>
          <p:nvPr/>
        </p:nvSpPr>
        <p:spPr bwMode="auto">
          <a:xfrm>
            <a:off x="8298337" y="2417615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R2E dominated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2BACEFB-ACD2-33F2-1CBD-056E5142C7D4}"/>
              </a:ext>
            </a:extLst>
          </p:cNvPr>
          <p:cNvSpPr/>
          <p:nvPr/>
        </p:nvSpPr>
        <p:spPr>
          <a:xfrm>
            <a:off x="6621266" y="2371159"/>
            <a:ext cx="4659309" cy="36991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CE3FF13-281A-A516-0CB9-AA6BB53F02CE}"/>
              </a:ext>
            </a:extLst>
          </p:cNvPr>
          <p:cNvCxnSpPr>
            <a:cxnSpLocks/>
          </p:cNvCxnSpPr>
          <p:nvPr/>
        </p:nvCxnSpPr>
        <p:spPr>
          <a:xfrm flipV="1">
            <a:off x="1991544" y="2694614"/>
            <a:ext cx="4464496" cy="13104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F7BEA61E-B519-DB68-6368-C2388B120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60076B-4FE6-F74B-BE62-A476398B4059}"/>
              </a:ext>
            </a:extLst>
          </p:cNvPr>
          <p:cNvSpPr txBox="1"/>
          <p:nvPr/>
        </p:nvSpPr>
        <p:spPr bwMode="auto">
          <a:xfrm>
            <a:off x="0" y="5924784"/>
            <a:ext cx="4633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*Root cause downtime from AFT: </a:t>
            </a:r>
            <a:r>
              <a:rPr lang="en-US" sz="1600" dirty="0">
                <a:hlinkClick r:id="rId5"/>
              </a:rPr>
              <a:t>2018</a:t>
            </a:r>
            <a:r>
              <a:rPr lang="en-US" sz="1600" dirty="0"/>
              <a:t> and </a:t>
            </a:r>
            <a:r>
              <a:rPr lang="en-US" sz="1600" dirty="0">
                <a:hlinkClick r:id="rId6"/>
              </a:rPr>
              <a:t>2023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7239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5" grpId="0" animBg="1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7EF663-7E88-52A9-5B62-B80E350F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R2E solved?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02C66-E356-A49F-E8F6-04F04F1C0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6D072F1-4B0B-8726-37AB-3DDFFB16C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233196"/>
              </p:ext>
            </p:extLst>
          </p:nvPr>
        </p:nvGraphicFramePr>
        <p:xfrm>
          <a:off x="1991544" y="2204864"/>
          <a:ext cx="8128000" cy="33375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440755202"/>
                    </a:ext>
                  </a:extLst>
                </a:gridCol>
                <a:gridCol w="2479824">
                  <a:extLst>
                    <a:ext uri="{9D8B030D-6E8A-4147-A177-3AD203B41FA5}">
                      <a16:colId xmlns:a16="http://schemas.microsoft.com/office/drawing/2014/main" val="494386669"/>
                    </a:ext>
                  </a:extLst>
                </a:gridCol>
                <a:gridCol w="2479824">
                  <a:extLst>
                    <a:ext uri="{9D8B030D-6E8A-4147-A177-3AD203B41FA5}">
                      <a16:colId xmlns:a16="http://schemas.microsoft.com/office/drawing/2014/main" val="2832342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121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LHC 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84.2%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69.0%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9255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LHC blocking-OP faults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332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LHC downtime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90.1h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232.4h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4752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QPS 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98.9%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95.0%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0608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QPS blocking-OP faults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3428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ym typeface="Wingdings" panose="05000000000000000000" pitchFamily="2" charset="2"/>
                        </a:rPr>
                        <a:t>QPS downtime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6.3h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37.8h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853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R2E </a:t>
                      </a:r>
                      <a:r>
                        <a:rPr lang="en-US" dirty="0"/>
                        <a:t>QPS blocking-OP faults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1255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R2E </a:t>
                      </a:r>
                      <a:r>
                        <a:rPr lang="en-US" dirty="0"/>
                        <a:t>QPS downtime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6.3h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32.4h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501338"/>
                  </a:ext>
                </a:extLst>
              </a:tr>
            </a:tbl>
          </a:graphicData>
        </a:graphic>
      </p:graphicFrame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81FD232A-4C0C-780B-82CA-B304BD7F2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A2C64BC-78F6-910B-02A2-8D905A809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8098" y="1340769"/>
            <a:ext cx="3815803" cy="576063"/>
          </a:xfrm>
        </p:spPr>
        <p:txBody>
          <a:bodyPr/>
          <a:lstStyle/>
          <a:p>
            <a:r>
              <a:rPr lang="en-GB" dirty="0">
                <a:solidFill>
                  <a:srgbClr val="2F2F2F"/>
                </a:solidFill>
              </a:rPr>
              <a:t>Ion</a:t>
            </a:r>
            <a:r>
              <a:rPr lang="en-GB" dirty="0"/>
              <a:t> Run 2018 vs. 2023</a:t>
            </a:r>
          </a:p>
        </p:txBody>
      </p:sp>
    </p:spTree>
    <p:extLst>
      <p:ext uri="{BB962C8B-B14F-4D97-AF65-F5344CB8AC3E}">
        <p14:creationId xmlns:p14="http://schemas.microsoft.com/office/powerpoint/2010/main" val="12565980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ACD0D7-91F7-C08A-3E79-035793D01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projection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FD9BF5-9A55-2E8F-3261-1F34D2970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76D154-58ED-4CBB-402D-A829D7FC4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B757545-95F1-F4DB-3E3D-039487490D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39" b="14693"/>
          <a:stretch/>
        </p:blipFill>
        <p:spPr bwMode="auto">
          <a:xfrm>
            <a:off x="228600" y="4967784"/>
            <a:ext cx="11734800" cy="108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9E2266D-6DE6-8D60-6DDE-8055D4DEE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624" y="1124744"/>
            <a:ext cx="6320828" cy="371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012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6E3908-C80C-E7B7-6F6C-5950E926D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effects in electronic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EFF8C-051D-6080-AC19-CEDD35A15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E2B59D1-B6B4-912B-256D-323981BF5405}"/>
              </a:ext>
            </a:extLst>
          </p:cNvPr>
          <p:cNvSpPr/>
          <p:nvPr/>
        </p:nvSpPr>
        <p:spPr>
          <a:xfrm>
            <a:off x="6528048" y="1535538"/>
            <a:ext cx="4752528" cy="2279538"/>
          </a:xfrm>
          <a:prstGeom prst="roundRect">
            <a:avLst>
              <a:gd name="adj" fmla="val 11492"/>
            </a:avLst>
          </a:prstGeom>
          <a:solidFill>
            <a:srgbClr val="AAE6C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2400" b="1" dirty="0"/>
              <a:t>Cumulative Effects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Total Ionizing Dose (TID)</a:t>
            </a:r>
          </a:p>
          <a:p>
            <a:pPr algn="ctr"/>
            <a:endParaRPr lang="en-GB" sz="2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Displacement Damage (DD)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D9B6ABE-AE66-5DDA-C861-ADCEB727B1E0}"/>
              </a:ext>
            </a:extLst>
          </p:cNvPr>
          <p:cNvSpPr/>
          <p:nvPr/>
        </p:nvSpPr>
        <p:spPr>
          <a:xfrm>
            <a:off x="623392" y="1535538"/>
            <a:ext cx="5112568" cy="3403034"/>
          </a:xfrm>
          <a:prstGeom prst="roundRect">
            <a:avLst>
              <a:gd name="adj" fmla="val 6172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2400" b="1" dirty="0"/>
              <a:t>Stochastic Effects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Single-Event Upset (SEU)</a:t>
            </a:r>
          </a:p>
          <a:p>
            <a:pPr algn="ctr"/>
            <a:endParaRPr lang="en-GB" sz="2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Single-Event Transient (SET)</a:t>
            </a:r>
          </a:p>
          <a:p>
            <a:pPr algn="ctr"/>
            <a:endParaRPr lang="en-GB" sz="2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Single-Event Lachup (SEL)</a:t>
            </a:r>
          </a:p>
          <a:p>
            <a:pPr algn="ctr"/>
            <a:r>
              <a:rPr lang="en-GB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5F3F0-768B-D634-7004-E5C6F94F57A1}"/>
              </a:ext>
            </a:extLst>
          </p:cNvPr>
          <p:cNvSpPr txBox="1"/>
          <p:nvPr/>
        </p:nvSpPr>
        <p:spPr bwMode="auto">
          <a:xfrm>
            <a:off x="603617" y="5611677"/>
            <a:ext cx="1103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 background material available in the R2E training Indico page: </a:t>
            </a:r>
            <a:r>
              <a:rPr lang="en-US" dirty="0">
                <a:solidFill>
                  <a:srgbClr val="0033A0"/>
                </a:solidFill>
                <a:hlinkClick r:id="rId2"/>
              </a:rPr>
              <a:t>https://indico.cern.ch/event/1287100/</a:t>
            </a:r>
            <a:r>
              <a:rPr lang="en-US" dirty="0">
                <a:solidFill>
                  <a:srgbClr val="0033A0"/>
                </a:solidFill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D424E4-D9FC-6F39-38EC-BD6A709258E3}"/>
              </a:ext>
            </a:extLst>
          </p:cNvPr>
          <p:cNvSpPr txBox="1"/>
          <p:nvPr/>
        </p:nvSpPr>
        <p:spPr bwMode="auto">
          <a:xfrm>
            <a:off x="5834084" y="4398816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R2E</a:t>
            </a:r>
            <a:r>
              <a:rPr lang="en-GB" sz="2400" dirty="0"/>
              <a:t> stands for </a:t>
            </a:r>
            <a:r>
              <a:rPr lang="en-GB" sz="2400" b="1" dirty="0"/>
              <a:t>Radiation to Electronics… </a:t>
            </a:r>
          </a:p>
          <a:p>
            <a:r>
              <a:rPr lang="en-GB" sz="2400" b="1" dirty="0"/>
              <a:t>			          to Equipment…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807258-3EF0-14B9-D05C-BE692140C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54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21147-2B93-6FC8-44A5-D39FBACB9F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1046163"/>
            <a:ext cx="10801200" cy="2387600"/>
          </a:xfrm>
        </p:spPr>
        <p:txBody>
          <a:bodyPr/>
          <a:lstStyle/>
          <a:p>
            <a:r>
              <a:rPr lang="en-GB" sz="4800" dirty="0"/>
              <a:t>R2E impact in the injector chain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2494D-480A-5FE4-1C97-EBBD261E07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03026"/>
          </a:xfrm>
        </p:spPr>
        <p:txBody>
          <a:bodyPr/>
          <a:lstStyle/>
          <a:p>
            <a:r>
              <a:rPr lang="en-GB" sz="2800" dirty="0"/>
              <a:t>SPS performance in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DA2E1-2400-C9F8-E66D-733895FAD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A1963-0579-CF2F-B240-BC171C5CA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741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CC3004-D7DB-42E5-AA5A-81DE68853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Failure rate vs. SPS injected Intensity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9102D8-868D-4316-8DD7-46DA58DDF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F40AAC-3420-7574-30E2-C073C7A326AF}"/>
              </a:ext>
            </a:extLst>
          </p:cNvPr>
          <p:cNvSpPr txBox="1"/>
          <p:nvPr/>
        </p:nvSpPr>
        <p:spPr bwMode="auto">
          <a:xfrm>
            <a:off x="6528048" y="5301208"/>
            <a:ext cx="5075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Y.Q. Aguiar et al., </a:t>
            </a:r>
            <a:r>
              <a:rPr lang="en-GB" sz="1100" i="1" dirty="0">
                <a:solidFill>
                  <a:schemeClr val="bg1">
                    <a:lumMod val="50000"/>
                  </a:schemeClr>
                </a:solidFill>
              </a:rPr>
              <a:t>Implications and Mitigation of Radiation Effects on the CERN SPS Operation During the Machine Commissioning of Run 3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, IPAC2022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F583C64-EF9C-634B-9095-A348E2B0D419}"/>
              </a:ext>
            </a:extLst>
          </p:cNvPr>
          <p:cNvSpPr txBox="1">
            <a:spLocks/>
          </p:cNvSpPr>
          <p:nvPr/>
        </p:nvSpPr>
        <p:spPr>
          <a:xfrm>
            <a:off x="456187" y="1370842"/>
            <a:ext cx="5863240" cy="40209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b="0" dirty="0"/>
              <a:t>Access system is a safety-interlock architecture that controls the access to the machine.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sensitive component = Siemens I/O modules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recovery of the system requires manual reset of the modules.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underground “intermediate” racks</a:t>
            </a:r>
            <a:r>
              <a:rPr lang="en-GB" sz="1200" dirty="0"/>
              <a:t>.</a:t>
            </a:r>
          </a:p>
          <a:p>
            <a:pPr marL="517525" lvl="1" indent="-285750">
              <a:buClr>
                <a:schemeClr val="tx1"/>
              </a:buClr>
              <a:buFont typeface="Wingdings" pitchFamily="2" charset="2"/>
              <a:buChar char="q"/>
            </a:pPr>
            <a:endParaRPr lang="en-GB" sz="1600" dirty="0"/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b="0" dirty="0"/>
              <a:t>Failure signature indicates data corruption by </a:t>
            </a:r>
            <a:r>
              <a:rPr lang="en-GB" sz="1800" b="0" dirty="0">
                <a:solidFill>
                  <a:srgbClr val="C00000"/>
                </a:solidFill>
              </a:rPr>
              <a:t>Single-Event Upsets (SEU)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Diagnosis provided by Siemens.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Plus: old cards provided to CERN were not ULA (Ultra-Low Alpha) compliant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42A8E6-BC8C-B409-D1A0-788A3E7E3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6A01F9-FD77-1D5E-4934-B2023F707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340768"/>
            <a:ext cx="5596688" cy="376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93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BD0DB-6968-F343-B9A4-AC3CE1CD1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Heavy Shielding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22C26A-8444-D84C-89B4-5626C0F10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A0432D-8326-FF4B-B0B2-3E994A6F5E31}"/>
              </a:ext>
            </a:extLst>
          </p:cNvPr>
          <p:cNvGrpSpPr/>
          <p:nvPr/>
        </p:nvGrpSpPr>
        <p:grpSpPr>
          <a:xfrm>
            <a:off x="4026807" y="2556431"/>
            <a:ext cx="2520280" cy="3338720"/>
            <a:chOff x="8118711" y="2487559"/>
            <a:chExt cx="2520280" cy="333872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3663137-BEDC-8847-8850-0C7BBA1F1F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18711" y="2487559"/>
              <a:ext cx="2520280" cy="291028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C807798-329A-6849-9097-0DE0E9F189AF}"/>
                </a:ext>
              </a:extLst>
            </p:cNvPr>
            <p:cNvSpPr txBox="1"/>
            <p:nvPr/>
          </p:nvSpPr>
          <p:spPr>
            <a:xfrm>
              <a:off x="8662148" y="5487725"/>
              <a:ext cx="14334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chemeClr val="tx2"/>
                  </a:solidFill>
                </a:rPr>
                <a:t>Shielding wall</a:t>
              </a:r>
            </a:p>
          </p:txBody>
        </p:sp>
      </p:grp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4A550AB2-9B6A-5849-A9D1-6589C390287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877" y="1169970"/>
            <a:ext cx="10598967" cy="93504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400" b="0" dirty="0">
                <a:solidFill>
                  <a:schemeClr val="tx2"/>
                </a:solidFill>
              </a:rPr>
              <a:t>Some accelerator system can afford heavy solutions against radiation effects.</a:t>
            </a:r>
          </a:p>
          <a:p>
            <a:pPr marL="666750" lvl="1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40 cm Iron shielding installation (~ 17 T) on the 15</a:t>
            </a:r>
            <a:r>
              <a:rPr lang="en-GB" sz="2000" baseline="30000" dirty="0">
                <a:solidFill>
                  <a:schemeClr val="tx2"/>
                </a:solidFill>
              </a:rPr>
              <a:t>th</a:t>
            </a:r>
            <a:r>
              <a:rPr lang="en-GB" sz="2000" dirty="0">
                <a:solidFill>
                  <a:schemeClr val="tx2"/>
                </a:solidFill>
              </a:rPr>
              <a:t> of September. More info on the installation can be found in </a:t>
            </a:r>
            <a:r>
              <a:rPr lang="en-GB" sz="2000" dirty="0">
                <a:solidFill>
                  <a:schemeClr val="tx2"/>
                </a:solidFill>
                <a:hlinkClick r:id="rId3"/>
              </a:rPr>
              <a:t>T. Ladzinski’s presentation</a:t>
            </a:r>
            <a:r>
              <a:rPr lang="en-GB" sz="2000" dirty="0">
                <a:solidFill>
                  <a:schemeClr val="tx2"/>
                </a:solidFill>
              </a:rPr>
              <a:t> at 292</a:t>
            </a:r>
            <a:r>
              <a:rPr lang="en-GB" sz="2000" baseline="30000" dirty="0">
                <a:solidFill>
                  <a:schemeClr val="tx2"/>
                </a:solidFill>
              </a:rPr>
              <a:t>nd</a:t>
            </a:r>
            <a:r>
              <a:rPr lang="en-GB" sz="2000" dirty="0">
                <a:solidFill>
                  <a:schemeClr val="tx2"/>
                </a:solidFill>
              </a:rPr>
              <a:t> IEFC meeting.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1" name="Content Placeholder 5" descr="A picture containing text, indoor, open, dirty&#10;&#10;Description automatically generated">
            <a:extLst>
              <a:ext uri="{FF2B5EF4-FFF2-40B4-BE49-F238E27FC236}">
                <a16:creationId xmlns:a16="http://schemas.microsoft.com/office/drawing/2014/main" id="{1436BDED-B235-A39D-8141-09CCA9F471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473" r="28798" b="5964"/>
          <a:stretch/>
        </p:blipFill>
        <p:spPr>
          <a:xfrm>
            <a:off x="1490374" y="2549447"/>
            <a:ext cx="1956726" cy="29886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61962FC-C15C-3F89-EAFB-CB29CDB5100C}"/>
              </a:ext>
            </a:extLst>
          </p:cNvPr>
          <p:cNvSpPr txBox="1"/>
          <p:nvPr/>
        </p:nvSpPr>
        <p:spPr>
          <a:xfrm>
            <a:off x="1652648" y="5556597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Electronics rack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8B62C2-123C-DDFB-FD60-E336FB1FBB96}"/>
              </a:ext>
            </a:extLst>
          </p:cNvPr>
          <p:cNvSpPr txBox="1"/>
          <p:nvPr/>
        </p:nvSpPr>
        <p:spPr bwMode="auto">
          <a:xfrm rot="16200000">
            <a:off x="-2207396" y="3334517"/>
            <a:ext cx="5086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</a:rPr>
              <a:t>Y.Q. Aguiar et al., </a:t>
            </a:r>
            <a:r>
              <a:rPr lang="en-GB" sz="1100" i="1" dirty="0">
                <a:solidFill>
                  <a:schemeClr val="tx2"/>
                </a:solidFill>
              </a:rPr>
              <a:t>Implications and Mitigation of Radiation Effects on the CERN SPS Operation During the Machine Commissioning of Run 3</a:t>
            </a:r>
            <a:r>
              <a:rPr lang="en-GB" sz="1100" dirty="0">
                <a:solidFill>
                  <a:schemeClr val="tx2"/>
                </a:solidFill>
              </a:rPr>
              <a:t>, IPAC2022,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0AB288-30D6-96E8-DC39-F3912A254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7941B0-7C6A-5BE8-75A7-C164D57430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4112" y="2564904"/>
            <a:ext cx="4865473" cy="317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41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78F24-551F-9B48-BE7A-8A3CC210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Alternatives to heavy shielding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2197F-F90E-D445-B261-966E3B8F3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23</a:t>
            </a:fld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5483E76E-BE87-9E4D-BF72-54E005C1C2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84050" y="1804932"/>
            <a:ext cx="6087455" cy="3490055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000" b="0" dirty="0"/>
              <a:t>Relocation of racks during technical stops of the machine.</a:t>
            </a:r>
            <a:endParaRPr lang="en-GB" sz="1400" b="0" dirty="0"/>
          </a:p>
          <a:p>
            <a:pPr marL="342900" indent="-342900"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000" b="0" dirty="0"/>
              <a:t>Before the relocation campaign, it was investigated alternatives to prevent the direct beam dump and to reduce the </a:t>
            </a:r>
            <a:r>
              <a:rPr lang="en-GB" sz="2000" dirty="0"/>
              <a:t>recovery time</a:t>
            </a:r>
            <a:r>
              <a:rPr lang="en-GB" sz="2000" b="0" dirty="0"/>
              <a:t>.</a:t>
            </a:r>
          </a:p>
          <a:p>
            <a:pPr marL="342900" indent="-342900"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</a:pPr>
            <a:r>
              <a:rPr lang="en-GB" sz="2000" b="0" dirty="0"/>
              <a:t>Remote reset of cards</a:t>
            </a:r>
          </a:p>
          <a:p>
            <a:pPr lvl="2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Full system recovery through a Hardware Loop (HL) relay logic where an input card requires resetting, the patrol is re-established based on the HL Patrol Memory.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2C0033-956E-4BA4-1E2C-1D744C2388A8}"/>
              </a:ext>
            </a:extLst>
          </p:cNvPr>
          <p:cNvSpPr txBox="1"/>
          <p:nvPr/>
        </p:nvSpPr>
        <p:spPr bwMode="auto">
          <a:xfrm rot="16200000">
            <a:off x="-2207396" y="3334517"/>
            <a:ext cx="5086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</a:rPr>
              <a:t>Y.Q. Aguiar et al., </a:t>
            </a:r>
            <a:r>
              <a:rPr lang="en-GB" sz="1100" i="1" dirty="0">
                <a:solidFill>
                  <a:schemeClr val="tx2"/>
                </a:solidFill>
              </a:rPr>
              <a:t>Implications and Mitigation of Radiation Effects on the CERN SPS Operation During the Machine Commissioning of Run 3</a:t>
            </a:r>
            <a:r>
              <a:rPr lang="en-GB" sz="1100" dirty="0">
                <a:solidFill>
                  <a:schemeClr val="tx2"/>
                </a:solidFill>
              </a:rPr>
              <a:t>, IPAC2022,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40AF4E-DA44-AC43-91CC-8B350C8D5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1F591A-C7D6-05A7-F80C-5A6FAB6E9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628800"/>
            <a:ext cx="4964674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78F24-551F-9B48-BE7A-8A3CC210E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on the recovery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2197F-F90E-D445-B261-966E3B8F3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24</a:t>
            </a:fld>
            <a:endParaRPr lang="en-US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F2F9BB14-25B9-E949-9CB4-DCDE26B0F6C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877" y="1048389"/>
            <a:ext cx="10451289" cy="1588523"/>
          </a:xfrm>
        </p:spPr>
        <p:txBody>
          <a:bodyPr>
            <a:normAutofit lnSpcReduction="10000"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b="0" dirty="0"/>
              <a:t>Remote reset started from the Week 37:</a:t>
            </a:r>
          </a:p>
          <a:p>
            <a:pPr marL="231775" lvl="1" indent="0">
              <a:buClr>
                <a:schemeClr val="tx1"/>
              </a:buClr>
              <a:buNone/>
            </a:pP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>
                <a:solidFill>
                  <a:srgbClr val="00B050"/>
                </a:solidFill>
                <a:sym typeface="Wingdings" pitchFamily="2" charset="2"/>
              </a:rPr>
              <a:t>reduction from 3.6h to 1.1h average downtime per fault (about 70% reduction).</a:t>
            </a:r>
            <a:endParaRPr lang="en-GB" sz="1800" dirty="0">
              <a:solidFill>
                <a:srgbClr val="00B050"/>
              </a:solidFill>
            </a:endParaRP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b="0" dirty="0"/>
              <a:t>Fault recovery time was reduced due to the suppression of the cool-down time previously required for the manual reset of modules, e.g. from 4 hours cool-down time in BA80 to tens of min of intervention. 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</a:pPr>
            <a:endParaRPr lang="en-GB" sz="1800" b="0" dirty="0"/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</a:pPr>
            <a:endParaRPr lang="en-GB" sz="18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64821D-DA46-CC76-5A4D-F5D082778E43}"/>
              </a:ext>
            </a:extLst>
          </p:cNvPr>
          <p:cNvSpPr txBox="1"/>
          <p:nvPr/>
        </p:nvSpPr>
        <p:spPr bwMode="auto">
          <a:xfrm rot="16200000">
            <a:off x="-2207396" y="3334517"/>
            <a:ext cx="5086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</a:rPr>
              <a:t>Y.Q. Aguiar et al., </a:t>
            </a:r>
            <a:r>
              <a:rPr lang="en-GB" sz="1100" i="1" dirty="0">
                <a:solidFill>
                  <a:schemeClr val="tx2"/>
                </a:solidFill>
              </a:rPr>
              <a:t>Implications and Mitigation of Radiation Effects on the CERN SPS Operation During the Machine Commissioning of Run 3</a:t>
            </a:r>
            <a:r>
              <a:rPr lang="en-GB" sz="1100" dirty="0">
                <a:solidFill>
                  <a:schemeClr val="tx2"/>
                </a:solidFill>
              </a:rPr>
              <a:t>, IPAC2022,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24A030-A24D-9FA4-CDAE-A933534CD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F1C480-DB90-4FEB-EDB9-0446E31E0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2597769"/>
            <a:ext cx="7556376" cy="366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53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47BCC-A830-E643-B20B-BF0123A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Availability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07A8E7-B425-3F4F-B684-1A796FC6C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25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EC2C84EC-F9E3-2F49-A25C-20C6EC8BD858}"/>
              </a:ext>
            </a:extLst>
          </p:cNvPr>
          <p:cNvSpPr txBox="1">
            <a:spLocks/>
          </p:cNvSpPr>
          <p:nvPr/>
        </p:nvSpPr>
        <p:spPr bwMode="auto">
          <a:xfrm>
            <a:off x="510811" y="3008535"/>
            <a:ext cx="5081133" cy="23157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2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A21556D-4A7D-684E-BB10-E6AFEBF4973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0949" y="1290154"/>
            <a:ext cx="10969138" cy="923330"/>
          </a:xfrm>
        </p:spPr>
        <p:txBody>
          <a:bodyPr>
            <a:noAutofit/>
          </a:bodyPr>
          <a:lstStyle/>
          <a:p>
            <a:r>
              <a:rPr lang="en-GB" sz="1800" dirty="0"/>
              <a:t>Using the Accelerator Fault Tracking (AFT) tool, the beam availability is calculated since the week of start of </a:t>
            </a:r>
            <a:r>
              <a:rPr lang="en-GB" sz="1800" b="1" dirty="0"/>
              <a:t>SPS North Area Physics</a:t>
            </a:r>
            <a:r>
              <a:rPr lang="en-GB" sz="1800" dirty="0"/>
              <a:t> [Week 28].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24C648BF-4FF8-464E-9059-D5ED69BDA610}"/>
              </a:ext>
            </a:extLst>
          </p:cNvPr>
          <p:cNvSpPr txBox="1">
            <a:spLocks/>
          </p:cNvSpPr>
          <p:nvPr/>
        </p:nvSpPr>
        <p:spPr bwMode="auto">
          <a:xfrm>
            <a:off x="540949" y="2214827"/>
            <a:ext cx="4347630" cy="3109449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Data accessible on AFT tool though the </a:t>
            </a:r>
            <a:r>
              <a:rPr lang="en-GB" sz="1800" dirty="0">
                <a:hlinkClick r:id="rId2"/>
              </a:rPr>
              <a:t>link</a:t>
            </a:r>
            <a:r>
              <a:rPr lang="en-GB" sz="1800" dirty="0"/>
              <a:t>:</a:t>
            </a:r>
          </a:p>
          <a:p>
            <a:pPr lvl="1"/>
            <a:r>
              <a:rPr lang="en-GB" sz="1600" dirty="0"/>
              <a:t>START DATE: 12/07/21 00</a:t>
            </a:r>
            <a:r>
              <a:rPr lang="en-GB" sz="1600" dirty="0">
                <a:sym typeface="Wingdings" pitchFamily="2" charset="2"/>
              </a:rPr>
              <a:t>:00 [Week 28]</a:t>
            </a:r>
          </a:p>
          <a:p>
            <a:pPr lvl="1"/>
            <a:r>
              <a:rPr lang="en-GB" sz="1600" dirty="0">
                <a:sym typeface="Wingdings" pitchFamily="2" charset="2"/>
              </a:rPr>
              <a:t>END DATE: 15/11/21 00:00 [Week 45]</a:t>
            </a:r>
          </a:p>
          <a:p>
            <a:pPr lvl="1"/>
            <a:endParaRPr lang="en-GB" sz="1400" dirty="0">
              <a:sym typeface="Wingdings" pitchFamily="2" charset="2"/>
            </a:endParaRPr>
          </a:p>
          <a:p>
            <a:r>
              <a:rPr lang="en-GB" sz="1800" b="1" dirty="0">
                <a:sym typeface="Wingdings" pitchFamily="2" charset="2"/>
              </a:rPr>
              <a:t>Global availability </a:t>
            </a:r>
            <a:r>
              <a:rPr lang="en-GB" sz="1800" dirty="0">
                <a:sym typeface="Wingdings" pitchFamily="2" charset="2"/>
              </a:rPr>
              <a:t>of </a:t>
            </a:r>
            <a:r>
              <a:rPr lang="en-GB" sz="1800" b="1" dirty="0">
                <a:solidFill>
                  <a:srgbClr val="FF0000"/>
                </a:solidFill>
                <a:sym typeface="Wingdings" pitchFamily="2" charset="2"/>
              </a:rPr>
              <a:t>73.4%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sym typeface="Wingdings" pitchFamily="2" charset="2"/>
              </a:rPr>
              <a:t>2641 faults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sym typeface="Wingdings" pitchFamily="2" charset="2"/>
              </a:rPr>
              <a:t>2426 faulty periods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sym typeface="Wingdings" pitchFamily="2" charset="2"/>
              </a:rPr>
              <a:t>806 h downtime</a:t>
            </a:r>
            <a:endParaRPr lang="en-GB" sz="1400" b="1" dirty="0">
              <a:solidFill>
                <a:srgbClr val="FF0000"/>
              </a:solidFill>
              <a:sym typeface="Wingdings" pitchFamily="2" charset="2"/>
            </a:endParaRPr>
          </a:p>
          <a:p>
            <a:endParaRPr lang="en-GB" sz="2000" dirty="0">
              <a:sym typeface="Wingdings" pitchFamily="2" charset="2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91EB41-7565-3EAD-C9EC-C51B4020A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28BFD3-8E87-1C43-9641-F6C141549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904" y="2204864"/>
            <a:ext cx="6764288" cy="366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9943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47BCC-A830-E643-B20B-BF0123A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Root Cause Downtime by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07A8E7-B425-3F4F-B684-1A796FC6C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26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EC2C84EC-F9E3-2F49-A25C-20C6EC8BD858}"/>
              </a:ext>
            </a:extLst>
          </p:cNvPr>
          <p:cNvSpPr txBox="1">
            <a:spLocks/>
          </p:cNvSpPr>
          <p:nvPr/>
        </p:nvSpPr>
        <p:spPr bwMode="auto">
          <a:xfrm>
            <a:off x="510811" y="3008535"/>
            <a:ext cx="5081133" cy="23157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2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32C7727-44C2-404E-9E23-8103E6D3735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980208" y="2303189"/>
            <a:ext cx="4131981" cy="2502735"/>
          </a:xfrm>
        </p:spPr>
        <p:txBody>
          <a:bodyPr>
            <a:normAutofit/>
          </a:bodyPr>
          <a:lstStyle/>
          <a:p>
            <a:r>
              <a:rPr lang="en-GB" sz="1800" dirty="0"/>
              <a:t>SPS Unavailability of </a:t>
            </a:r>
            <a:r>
              <a:rPr lang="en-GB" sz="1800" b="1" dirty="0"/>
              <a:t>26.6% (806h)</a:t>
            </a:r>
            <a:endParaRPr lang="en-GB" sz="1200" b="1" dirty="0"/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Top 3 root cause:</a:t>
            </a:r>
          </a:p>
          <a:p>
            <a:pPr lvl="1"/>
            <a:r>
              <a:rPr lang="en-GB" sz="1800" dirty="0"/>
              <a:t>Injector Complex: 25% (200h)</a:t>
            </a:r>
          </a:p>
          <a:p>
            <a:pPr lvl="1"/>
            <a:r>
              <a:rPr lang="en-GB" sz="1800" dirty="0"/>
              <a:t>Vacuum: 20% (159h)</a:t>
            </a:r>
          </a:p>
          <a:p>
            <a:pPr lvl="1"/>
            <a:r>
              <a:rPr lang="en-GB" sz="1800" b="1" dirty="0">
                <a:solidFill>
                  <a:srgbClr val="FF0000"/>
                </a:solidFill>
              </a:rPr>
              <a:t>Access System: 16% (131h)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648965-D6A5-DB45-8332-DF9A3F179438}"/>
              </a:ext>
            </a:extLst>
          </p:cNvPr>
          <p:cNvSpPr txBox="1"/>
          <p:nvPr/>
        </p:nvSpPr>
        <p:spPr>
          <a:xfrm>
            <a:off x="510811" y="5949280"/>
            <a:ext cx="3690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*Raw data accessible through AFT by clicking </a:t>
            </a:r>
            <a:r>
              <a:rPr lang="en-GB" sz="1200" dirty="0">
                <a:hlinkClick r:id="rId2"/>
              </a:rPr>
              <a:t>here</a:t>
            </a:r>
            <a:r>
              <a:rPr lang="en-GB" sz="1200" dirty="0"/>
              <a:t>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3FFE2F-A1F0-7842-1E3A-7A19ABD7F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757945-4F5A-75EA-F22F-D6306BBF7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1556792"/>
            <a:ext cx="7896200" cy="388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1030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F1F6E-166B-A94C-9DC4-673C91B41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Access System Downtime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DDC72-3A0A-044B-A53F-ABCB804FE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27</a:t>
            </a:fld>
            <a:endParaRPr lang="en-US" dirty="0"/>
          </a:p>
        </p:txBody>
      </p:sp>
      <p:sp>
        <p:nvSpPr>
          <p:cNvPr id="26" name="Content Placeholder 7">
            <a:extLst>
              <a:ext uri="{FF2B5EF4-FFF2-40B4-BE49-F238E27FC236}">
                <a16:creationId xmlns:a16="http://schemas.microsoft.com/office/drawing/2014/main" id="{64CD2CE7-0EEE-8040-BFF5-C0BCB007BC74}"/>
              </a:ext>
            </a:extLst>
          </p:cNvPr>
          <p:cNvSpPr txBox="1">
            <a:spLocks/>
          </p:cNvSpPr>
          <p:nvPr/>
        </p:nvSpPr>
        <p:spPr bwMode="auto">
          <a:xfrm>
            <a:off x="191344" y="1556792"/>
            <a:ext cx="4973127" cy="3501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000" dirty="0"/>
              <a:t>SPS Access System availability of </a:t>
            </a:r>
            <a:r>
              <a:rPr lang="en-GB" sz="2000" b="1" dirty="0"/>
              <a:t>95.4%.</a:t>
            </a:r>
          </a:p>
          <a:p>
            <a:pPr lvl="1">
              <a:spcAft>
                <a:spcPts val="600"/>
              </a:spcAft>
            </a:pPr>
            <a:r>
              <a:rPr lang="en-GB" sz="1800" dirty="0"/>
              <a:t>The system unavailability of only 4.6% contributed to 16% of the SPS downtime, which leads to 4.3% of SPS unavailability in 2021.</a:t>
            </a:r>
          </a:p>
          <a:p>
            <a:pPr>
              <a:spcAft>
                <a:spcPts val="600"/>
              </a:spcAft>
            </a:pPr>
            <a:r>
              <a:rPr lang="en-GB" sz="2000" b="1" dirty="0"/>
              <a:t>78%</a:t>
            </a:r>
            <a:r>
              <a:rPr lang="en-GB" sz="2000" dirty="0"/>
              <a:t> of R2E faults </a:t>
            </a:r>
            <a:r>
              <a:rPr lang="en-GB" sz="2000" dirty="0">
                <a:sym typeface="Wingdings" pitchFamily="2" charset="2"/>
              </a:rPr>
              <a:t>and </a:t>
            </a:r>
            <a:r>
              <a:rPr lang="en-GB" sz="2000" b="1" dirty="0">
                <a:sym typeface="Wingdings" pitchFamily="2" charset="2"/>
              </a:rPr>
              <a:t>97% </a:t>
            </a:r>
            <a:r>
              <a:rPr lang="en-GB" sz="2000" dirty="0">
                <a:sym typeface="Wingdings" pitchFamily="2" charset="2"/>
              </a:rPr>
              <a:t>of R2E downtime (127h)</a:t>
            </a:r>
          </a:p>
          <a:p>
            <a:pPr lvl="1">
              <a:spcAft>
                <a:spcPts val="600"/>
              </a:spcAft>
            </a:pPr>
            <a:r>
              <a:rPr lang="en-GB" sz="1800" dirty="0"/>
              <a:t>Average downtime of 2.4h per fault</a:t>
            </a: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795A1F-BB0B-C109-08E1-C81D5F2F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695855-93FE-D299-19BC-9DE8F4A52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156" y="1412776"/>
            <a:ext cx="6815043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0958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0329F-5C63-9E4F-881E-16BB4D98B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takeaways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0B4344-912A-6F44-8B4A-CCACC135E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28</a:t>
            </a:fld>
            <a:endParaRPr lang="en-US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EBA45B94-E049-6443-9610-9D1682709F1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3392" y="1628800"/>
            <a:ext cx="10968567" cy="3816424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GB" sz="2400" dirty="0"/>
              <a:t>Electronic systems are subject to stochastic and cumulative radiation effects</a:t>
            </a:r>
          </a:p>
          <a:p>
            <a:pPr marL="666750" lvl="1" indent="-34290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dirty="0"/>
              <a:t>inducing beam dumps and reducing the machine availability and equipment lifetime </a:t>
            </a:r>
          </a:p>
          <a:p>
            <a:pPr marL="666750" lvl="1" indent="-342900">
              <a:buClr>
                <a:schemeClr val="tx1"/>
              </a:buClr>
              <a:buFont typeface="Wingdings" pitchFamily="2" charset="2"/>
              <a:buChar char="§"/>
            </a:pPr>
            <a:endParaRPr lang="en-GB" sz="1800" dirty="0"/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GB" sz="2400" dirty="0"/>
              <a:t>Change from mitigation to prevention of radiation-induced events</a:t>
            </a:r>
          </a:p>
          <a:p>
            <a:pPr marL="666750" lvl="1" indent="-34290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dirty="0"/>
              <a:t>systematic application of a dedicated Radiation Hardness Assurance (RHA) procedure</a:t>
            </a:r>
          </a:p>
          <a:p>
            <a:pPr marL="666750" lvl="1" indent="-34290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dirty="0"/>
              <a:t>constant monitoring of the radiation levels</a:t>
            </a:r>
          </a:p>
          <a:p>
            <a:pPr marL="666750" lvl="1" indent="-342900">
              <a:buClr>
                <a:schemeClr val="tx1"/>
              </a:buClr>
              <a:buFont typeface="Wingdings" pitchFamily="2" charset="2"/>
              <a:buChar char="§"/>
            </a:pPr>
            <a:endParaRPr lang="en-GB" dirty="0"/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GB" sz="2400" dirty="0"/>
              <a:t>Strong collaboration among the equipment groups and the R2E team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en-GB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CB877F-DC55-56E0-C159-2D1E69BF0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240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0F9C20-3E7D-1F71-F981-0E01D25901E1}"/>
              </a:ext>
            </a:extLst>
          </p:cNvPr>
          <p:cNvSpPr txBox="1"/>
          <p:nvPr/>
        </p:nvSpPr>
        <p:spPr bwMode="auto">
          <a:xfrm>
            <a:off x="4799856" y="4293096"/>
            <a:ext cx="2566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ygor.aguiar@cern.ch</a:t>
            </a:r>
          </a:p>
        </p:txBody>
      </p:sp>
    </p:spTree>
    <p:extLst>
      <p:ext uri="{BB962C8B-B14F-4D97-AF65-F5344CB8AC3E}">
        <p14:creationId xmlns:p14="http://schemas.microsoft.com/office/powerpoint/2010/main" val="518519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CERN radiation environment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</a:t>
            </a:fld>
            <a:endParaRPr lang="en-GB"/>
          </a:p>
        </p:txBody>
      </p:sp>
      <p:pic>
        <p:nvPicPr>
          <p:cNvPr id="1025" name="Picture 1" descr="page3image53431552">
            <a:extLst>
              <a:ext uri="{FF2B5EF4-FFF2-40B4-BE49-F238E27FC236}">
                <a16:creationId xmlns:a16="http://schemas.microsoft.com/office/drawing/2014/main" id="{3EC850CD-F2C3-A64A-B54D-1D5C7CCEF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4" y="1369566"/>
            <a:ext cx="6054803" cy="411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447E779-5C82-794B-928E-BF1C35D2B32C}"/>
              </a:ext>
            </a:extLst>
          </p:cNvPr>
          <p:cNvSpPr txBox="1"/>
          <p:nvPr/>
        </p:nvSpPr>
        <p:spPr>
          <a:xfrm>
            <a:off x="7032104" y="5539335"/>
            <a:ext cx="345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CERN-ACC-NOTE-2015-0042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FCCCFA-1B71-A341-B56F-6358E16C80E8}"/>
              </a:ext>
            </a:extLst>
          </p:cNvPr>
          <p:cNvSpPr txBox="1"/>
          <p:nvPr/>
        </p:nvSpPr>
        <p:spPr>
          <a:xfrm>
            <a:off x="380976" y="1158003"/>
            <a:ext cx="5708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000" dirty="0"/>
              <a:t>Accelerator complex presents a mixed radiation field in the tunnels and adjacent caverns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E128F009-FEF2-E64C-9785-744F5C8EF860}"/>
              </a:ext>
            </a:extLst>
          </p:cNvPr>
          <p:cNvSpPr/>
          <p:nvPr/>
        </p:nvSpPr>
        <p:spPr bwMode="auto">
          <a:xfrm>
            <a:off x="2713866" y="1988840"/>
            <a:ext cx="564835" cy="864096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6CA3E1-5F1E-FC4B-8781-11CD467A3D62}"/>
              </a:ext>
            </a:extLst>
          </p:cNvPr>
          <p:cNvSpPr txBox="1"/>
          <p:nvPr/>
        </p:nvSpPr>
        <p:spPr>
          <a:xfrm>
            <a:off x="3198392" y="2132340"/>
            <a:ext cx="2266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000" dirty="0">
                <a:solidFill>
                  <a:schemeClr val="accent3"/>
                </a:solidFill>
              </a:rPr>
              <a:t>Radiation damage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3CC61A-CB55-2A45-90CA-0A0C2FE8C5AD}"/>
              </a:ext>
            </a:extLst>
          </p:cNvPr>
          <p:cNvSpPr/>
          <p:nvPr/>
        </p:nvSpPr>
        <p:spPr bwMode="auto">
          <a:xfrm>
            <a:off x="532209" y="3032254"/>
            <a:ext cx="5176461" cy="936104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Impact on the lifetime of the equipment and it can lead to </a:t>
            </a:r>
            <a:r>
              <a:rPr lang="en-US" sz="2000" b="1" dirty="0">
                <a:solidFill>
                  <a:schemeClr val="bg1"/>
                </a:solidFill>
              </a:rPr>
              <a:t>machine downtime</a:t>
            </a:r>
            <a:endParaRPr lang="en-FR" sz="2000" b="1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4675E5-E179-A09B-5AE0-B02BEC1428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832" b="3869"/>
          <a:stretch/>
        </p:blipFill>
        <p:spPr>
          <a:xfrm>
            <a:off x="1078069" y="4221088"/>
            <a:ext cx="4084742" cy="1963623"/>
          </a:xfrm>
          <a:prstGeom prst="rect">
            <a:avLst/>
          </a:prstGeom>
          <a:ln w="28575">
            <a:noFill/>
          </a:ln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694742D-1FA7-E5F3-708B-97C5A5688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154BC2-7E6F-8CF1-8587-DF974BEF5229}"/>
              </a:ext>
            </a:extLst>
          </p:cNvPr>
          <p:cNvSpPr/>
          <p:nvPr/>
        </p:nvSpPr>
        <p:spPr>
          <a:xfrm>
            <a:off x="2279576" y="5733256"/>
            <a:ext cx="1512168" cy="4320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F4C533-6744-9525-9667-0B1505581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6192067" cy="489654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>
                <a:solidFill>
                  <a:srgbClr val="00B050"/>
                </a:solidFill>
              </a:rPr>
              <a:t>2015:</a:t>
            </a:r>
          </a:p>
          <a:p>
            <a:pPr>
              <a:spcBef>
                <a:spcPts val="0"/>
              </a:spcBef>
            </a:pPr>
            <a:r>
              <a:rPr lang="en-GB" sz="1800" b="0" dirty="0"/>
              <a:t>-</a:t>
            </a:r>
            <a:r>
              <a:rPr lang="en-GB" sz="1600" b="0" dirty="0"/>
              <a:t> Start of the year: </a:t>
            </a:r>
            <a:r>
              <a:rPr lang="en-GB" sz="1600" b="0" dirty="0" err="1"/>
              <a:t>nQPS</a:t>
            </a:r>
            <a:r>
              <a:rPr lang="en-GB" sz="1600" b="0" dirty="0"/>
              <a:t> SEEs (introduced in LS1)</a:t>
            </a:r>
          </a:p>
          <a:p>
            <a:pPr>
              <a:spcBef>
                <a:spcPts val="0"/>
              </a:spcBef>
            </a:pPr>
            <a:r>
              <a:rPr lang="en-GB" sz="1600" b="0" dirty="0"/>
              <a:t>- Rest of the year: mainly FGC2 in the arc</a:t>
            </a:r>
          </a:p>
          <a:p>
            <a:pPr>
              <a:spcBef>
                <a:spcPts val="0"/>
              </a:spcBef>
            </a:pPr>
            <a:endParaRPr lang="en-GB" sz="1600" b="0" dirty="0"/>
          </a:p>
          <a:p>
            <a:pPr>
              <a:spcBef>
                <a:spcPts val="0"/>
              </a:spcBef>
            </a:pPr>
            <a:r>
              <a:rPr lang="en-GB" sz="1800" dirty="0">
                <a:solidFill>
                  <a:srgbClr val="FF0000"/>
                </a:solidFill>
              </a:rPr>
              <a:t>2016:</a:t>
            </a:r>
          </a:p>
          <a:p>
            <a:pPr>
              <a:spcBef>
                <a:spcPts val="0"/>
              </a:spcBef>
            </a:pPr>
            <a:r>
              <a:rPr lang="en-GB" sz="1600" b="0" dirty="0"/>
              <a:t>- SEE rate reduction mainly due to lower arc radiation levels (vacuum conditioning)</a:t>
            </a:r>
          </a:p>
          <a:p>
            <a:pPr>
              <a:spcBef>
                <a:spcPts val="0"/>
              </a:spcBef>
            </a:pPr>
            <a:endParaRPr lang="en-GB" sz="1600" b="0" dirty="0"/>
          </a:p>
          <a:p>
            <a:pPr>
              <a:spcBef>
                <a:spcPts val="0"/>
              </a:spcBef>
            </a:pPr>
            <a:r>
              <a:rPr lang="en-GB" sz="1600" dirty="0">
                <a:solidFill>
                  <a:srgbClr val="9467BD"/>
                </a:solidFill>
              </a:rPr>
              <a:t>2017:</a:t>
            </a:r>
          </a:p>
          <a:p>
            <a:pPr>
              <a:spcBef>
                <a:spcPts val="0"/>
              </a:spcBef>
            </a:pPr>
            <a:r>
              <a:rPr lang="en-GB" sz="1600" b="0" dirty="0"/>
              <a:t>- Further improvement thanks to </a:t>
            </a:r>
            <a:r>
              <a:rPr lang="en-GB" sz="1600" b="0" dirty="0" err="1"/>
              <a:t>FGClite</a:t>
            </a:r>
            <a:r>
              <a:rPr lang="en-GB" sz="1600" b="0" dirty="0"/>
              <a:t> deployment in ARC; most R2E events in power converters in RR (upgraded in LS2 with radiation tolerant versions)</a:t>
            </a:r>
          </a:p>
          <a:p>
            <a:pPr>
              <a:spcBef>
                <a:spcPts val="0"/>
              </a:spcBef>
            </a:pPr>
            <a:endParaRPr lang="en-GB" sz="1600" b="0" dirty="0"/>
          </a:p>
          <a:p>
            <a:pPr>
              <a:spcBef>
                <a:spcPts val="0"/>
              </a:spcBef>
            </a:pPr>
            <a:r>
              <a:rPr lang="en-GB" sz="1600" dirty="0">
                <a:solidFill>
                  <a:srgbClr val="8C564A"/>
                </a:solidFill>
              </a:rPr>
              <a:t>2018:</a:t>
            </a:r>
          </a:p>
          <a:p>
            <a:pPr>
              <a:spcBef>
                <a:spcPts val="0"/>
              </a:spcBef>
            </a:pPr>
            <a:r>
              <a:rPr lang="en-GB" sz="1600" b="0" dirty="0"/>
              <a:t>- Increased radiation levels in DS of IP1 and IP5 due to TCL6</a:t>
            </a:r>
          </a:p>
          <a:p>
            <a:pPr>
              <a:spcBef>
                <a:spcPts val="0"/>
              </a:spcBef>
            </a:pPr>
            <a:r>
              <a:rPr lang="en-GB" sz="1600" b="0" dirty="0"/>
              <a:t>opening → impact on QPS equipment (possibly lifetime related, i.e. no longer linear versus integrated luminosity)</a:t>
            </a:r>
            <a:endParaRPr lang="en-US" sz="16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ACE534-9057-71C4-DFB4-9EE06C95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R2E Performance – Run 2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F5BC3-BDCE-C26F-D56D-343247518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30</a:t>
            </a:fld>
            <a:endParaRPr lang="en-US"/>
          </a:p>
        </p:txBody>
      </p:sp>
      <p:pic>
        <p:nvPicPr>
          <p:cNvPr id="5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5EEC4093-D637-A751-09B8-1600B692E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60096" y="1340768"/>
            <a:ext cx="4917598" cy="37658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902909-E1B6-14A5-1739-A64E4C949F7A}"/>
              </a:ext>
            </a:extLst>
          </p:cNvPr>
          <p:cNvSpPr txBox="1"/>
          <p:nvPr/>
        </p:nvSpPr>
        <p:spPr bwMode="auto">
          <a:xfrm>
            <a:off x="7320136" y="5229200"/>
            <a:ext cx="4608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Y.Q. Aguiar et al., </a:t>
            </a:r>
            <a:r>
              <a:rPr lang="en-GB" sz="1200" i="1" dirty="0">
                <a:solidFill>
                  <a:schemeClr val="bg1">
                    <a:lumMod val="65000"/>
                  </a:schemeClr>
                </a:solidFill>
              </a:rPr>
              <a:t>Radiation to Electronics Impact on CERN LHC Operation: Run 2 Overview and HL-LHC Outlook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, IPAC2021,</a:t>
            </a:r>
          </a:p>
          <a:p>
            <a:pPr algn="just"/>
            <a:r>
              <a:rPr lang="en-GB" sz="1200" dirty="0">
                <a:solidFill>
                  <a:schemeClr val="bg1">
                    <a:lumMod val="6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http://dx.doi.org/10.18429/JACoW-IPAC2021-MOPAB013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A851E3-6E77-1EA6-A641-4E93C1C84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1991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0C7947-A7CC-27C6-2D42-A0DD15BEC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R2E safe area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FB6A0-27A7-1DC6-877A-469853A21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DAA95-6F0B-5FA5-049A-0F331969A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31</a:t>
            </a:fld>
            <a:endParaRPr lang="en-US"/>
          </a:p>
        </p:txBody>
      </p:sp>
      <p:pic>
        <p:nvPicPr>
          <p:cNvPr id="8" name="Picture 7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3A72047B-949A-B111-9B7E-327CF2398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628800"/>
            <a:ext cx="9690124" cy="38706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D12CA9-CD22-BE98-27F3-7815E618E2AA}"/>
              </a:ext>
            </a:extLst>
          </p:cNvPr>
          <p:cNvSpPr txBox="1"/>
          <p:nvPr/>
        </p:nvSpPr>
        <p:spPr bwMode="auto">
          <a:xfrm>
            <a:off x="4871864" y="5589240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hlinkClick r:id="rId3"/>
              </a:rPr>
              <a:t>EDMS 2389056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63185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5EAC8-33A5-534C-BE24-91A8C1EE2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Failure rate vs. SPS injected Intensity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9340E1-6C8E-9C43-ADBA-995D03233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32</a:t>
            </a:fld>
            <a:endParaRPr lang="en-US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43A8445-93F3-7F47-997B-428AB861DD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28" r="8518"/>
          <a:stretch/>
        </p:blipFill>
        <p:spPr>
          <a:xfrm>
            <a:off x="895148" y="1052736"/>
            <a:ext cx="3826982" cy="250087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F99C98A-EABF-CE47-9882-BF442E501D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328" r="8519"/>
          <a:stretch/>
        </p:blipFill>
        <p:spPr>
          <a:xfrm>
            <a:off x="859993" y="3609444"/>
            <a:ext cx="3826982" cy="250087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E767D46-5E43-CA4C-8C03-EDD1D08E89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328" r="8519"/>
          <a:stretch/>
        </p:blipFill>
        <p:spPr>
          <a:xfrm>
            <a:off x="5756270" y="2870447"/>
            <a:ext cx="5020250" cy="3280655"/>
          </a:xfrm>
          <a:prstGeom prst="rect">
            <a:avLst/>
          </a:prstGeom>
        </p:spPr>
      </p:pic>
      <p:sp>
        <p:nvSpPr>
          <p:cNvPr id="53" name="Content Placeholder 4">
            <a:extLst>
              <a:ext uri="{FF2B5EF4-FFF2-40B4-BE49-F238E27FC236}">
                <a16:creationId xmlns:a16="http://schemas.microsoft.com/office/drawing/2014/main" id="{285A7507-6585-7446-9DA3-2CDF8EF3A1E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375920" y="1055323"/>
            <a:ext cx="6552728" cy="1747218"/>
          </a:xfrm>
        </p:spPr>
        <p:txBody>
          <a:bodyPr>
            <a:norm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b="0" dirty="0">
                <a:solidFill>
                  <a:schemeClr val="tx2"/>
                </a:solidFill>
              </a:rPr>
              <a:t>The first mitigation actions (B4C shielding and cards replacement) had a slight impact on the failure rate.</a:t>
            </a:r>
          </a:p>
          <a:p>
            <a:pPr marL="60960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BA1 events dominating the number of failures.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800" b="0" dirty="0">
                <a:solidFill>
                  <a:schemeClr val="tx2"/>
                </a:solidFill>
              </a:rPr>
              <a:t>Improved failure rate obtained with the suppression of events in BA1 after the installation of heavy shielding.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</a:pPr>
            <a:endParaRPr lang="en-GB" sz="1800" b="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11F284-3DD2-3BC5-0E24-F57157042F62}"/>
              </a:ext>
            </a:extLst>
          </p:cNvPr>
          <p:cNvSpPr txBox="1"/>
          <p:nvPr/>
        </p:nvSpPr>
        <p:spPr bwMode="auto">
          <a:xfrm rot="16200000">
            <a:off x="-2207396" y="3334517"/>
            <a:ext cx="5086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</a:rPr>
              <a:t>Y.Q. Aguiar et al., </a:t>
            </a:r>
            <a:r>
              <a:rPr lang="en-GB" sz="1100" i="1" dirty="0">
                <a:solidFill>
                  <a:schemeClr val="tx2"/>
                </a:solidFill>
              </a:rPr>
              <a:t>Implications and Mitigation of Radiation Effects on the CERN SPS Operation During the Machine Commissioning of Run 3</a:t>
            </a:r>
            <a:r>
              <a:rPr lang="en-GB" sz="1100" dirty="0">
                <a:solidFill>
                  <a:schemeClr val="tx2"/>
                </a:solidFill>
              </a:rPr>
              <a:t>, IPAC2022,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ECDCA9-0B1D-E15A-A814-C726AEFA5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07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6A9FAE-788F-4EC7-B468-0AFC1A568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R2E is a challenge for CERN?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07C104-7DC0-4655-A6FF-E71720129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3F19CFD-9101-40F1-A152-83C5085509E2}"/>
              </a:ext>
            </a:extLst>
          </p:cNvPr>
          <p:cNvSpPr txBox="1">
            <a:spLocks/>
          </p:cNvSpPr>
          <p:nvPr/>
        </p:nvSpPr>
        <p:spPr>
          <a:xfrm>
            <a:off x="446118" y="1182215"/>
            <a:ext cx="11488305" cy="224678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High-energy accelerators, such as the LHC complex, are subject to </a:t>
            </a:r>
            <a:r>
              <a:rPr lang="en-US" b="1" dirty="0">
                <a:solidFill>
                  <a:schemeClr val="tx2"/>
                </a:solidFill>
              </a:rPr>
              <a:t>beam losses</a:t>
            </a:r>
            <a:r>
              <a:rPr lang="en-US" dirty="0">
                <a:solidFill>
                  <a:schemeClr val="tx2"/>
                </a:solidFill>
              </a:rPr>
              <a:t> and hence generate radiation in their vicinity</a:t>
            </a:r>
          </a:p>
          <a:p>
            <a:pPr marL="342900" indent="-342900"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Part of the accelerator equipment needs to be installed near the machine itself, and is hence subject to such radiation environment </a:t>
            </a:r>
          </a:p>
          <a:p>
            <a:pPr marL="342900" indent="-342900"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Many critical equipment for the successful operation of the accelerator uses </a:t>
            </a:r>
            <a:r>
              <a:rPr lang="en-US" b="1" dirty="0">
                <a:solidFill>
                  <a:schemeClr val="tx2"/>
                </a:solidFill>
              </a:rPr>
              <a:t>microelectronic components</a:t>
            </a:r>
            <a:r>
              <a:rPr lang="en-US" dirty="0">
                <a:solidFill>
                  <a:schemeClr val="tx2"/>
                </a:solidFill>
              </a:rPr>
              <a:t> which can be sensitive to radiation.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964428-B7EA-445B-B294-92508438D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77" y="3429000"/>
            <a:ext cx="5324660" cy="24506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4C897D-FB9A-4DE5-BAD1-4E42DEDC5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718" y="3778944"/>
            <a:ext cx="3179553" cy="1912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D6B3C0-AE1F-472A-A3FB-8A239AC309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0650" b="24162"/>
          <a:stretch/>
        </p:blipFill>
        <p:spPr>
          <a:xfrm>
            <a:off x="9299853" y="3693947"/>
            <a:ext cx="2484160" cy="19976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5E43F7-6FC2-058A-26F2-5FED801A268A}"/>
              </a:ext>
            </a:extLst>
          </p:cNvPr>
          <p:cNvSpPr txBox="1"/>
          <p:nvPr/>
        </p:nvSpPr>
        <p:spPr bwMode="auto">
          <a:xfrm>
            <a:off x="1634700" y="5879660"/>
            <a:ext cx="2932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Radiation levels in the LHC tunnel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2F990D-5320-5E52-D850-F30B68E4D641}"/>
              </a:ext>
            </a:extLst>
          </p:cNvPr>
          <p:cNvSpPr txBox="1"/>
          <p:nvPr/>
        </p:nvSpPr>
        <p:spPr bwMode="auto">
          <a:xfrm>
            <a:off x="6505859" y="5879659"/>
            <a:ext cx="21451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Photo of the LHC tunnel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F0FA89-09A6-A75D-9A6E-295E4FA110ED}"/>
              </a:ext>
            </a:extLst>
          </p:cNvPr>
          <p:cNvSpPr txBox="1"/>
          <p:nvPr/>
        </p:nvSpPr>
        <p:spPr bwMode="auto">
          <a:xfrm>
            <a:off x="9315219" y="5788212"/>
            <a:ext cx="2484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Destructive effect induced by radiation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6A3FD-5AD2-E2BF-DF72-E2A5BF78E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87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AD79666B-11B8-FC2A-3DD0-AFDDA72A91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17992" y="979257"/>
            <a:ext cx="4701574" cy="3600450"/>
          </a:xfrm>
        </p:spPr>
      </p:pic>
      <p:sp>
        <p:nvSpPr>
          <p:cNvPr id="13" name="Triangle 12">
            <a:extLst>
              <a:ext uri="{FF2B5EF4-FFF2-40B4-BE49-F238E27FC236}">
                <a16:creationId xmlns:a16="http://schemas.microsoft.com/office/drawing/2014/main" id="{284C79FD-EE81-FA20-3061-7C83E54F9246}"/>
              </a:ext>
            </a:extLst>
          </p:cNvPr>
          <p:cNvSpPr/>
          <p:nvPr/>
        </p:nvSpPr>
        <p:spPr>
          <a:xfrm rot="14238450">
            <a:off x="7523512" y="2160039"/>
            <a:ext cx="2976684" cy="2512729"/>
          </a:xfrm>
          <a:prstGeom prst="triangle">
            <a:avLst>
              <a:gd name="adj" fmla="val 48896"/>
            </a:avLst>
          </a:prstGeom>
          <a:solidFill>
            <a:srgbClr val="00642F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7CE241D6-C281-97A5-D09C-A3DDBA93630C}"/>
              </a:ext>
            </a:extLst>
          </p:cNvPr>
          <p:cNvSpPr/>
          <p:nvPr/>
        </p:nvSpPr>
        <p:spPr>
          <a:xfrm rot="11884104">
            <a:off x="7839269" y="1278936"/>
            <a:ext cx="997749" cy="2926161"/>
          </a:xfrm>
          <a:prstGeom prst="triangle">
            <a:avLst>
              <a:gd name="adj" fmla="val 45590"/>
            </a:avLst>
          </a:prstGeom>
          <a:solidFill>
            <a:srgbClr val="C00000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10EFA-02DD-4E1B-BB63-6CBAA32A8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A720F25-13D8-46FB-A040-A2A8797136B4}"/>
              </a:ext>
            </a:extLst>
          </p:cNvPr>
          <p:cNvSpPr txBox="1">
            <a:spLocks/>
          </p:cNvSpPr>
          <p:nvPr/>
        </p:nvSpPr>
        <p:spPr>
          <a:xfrm>
            <a:off x="569551" y="921350"/>
            <a:ext cx="6854413" cy="603686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GB" sz="1900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405AC6E-F1B1-42B9-82B0-F3F3C0485DA0}"/>
              </a:ext>
            </a:extLst>
          </p:cNvPr>
          <p:cNvSpPr txBox="1">
            <a:spLocks/>
          </p:cNvSpPr>
          <p:nvPr/>
        </p:nvSpPr>
        <p:spPr>
          <a:xfrm>
            <a:off x="164921" y="1269492"/>
            <a:ext cx="7259043" cy="3067444"/>
          </a:xfrm>
          <a:prstGeom prst="rect">
            <a:avLst/>
          </a:prstGeom>
        </p:spPr>
        <p:txBody>
          <a:bodyPr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tx2"/>
                </a:solidFill>
              </a:rPr>
              <a:t>The LHC performance can be measured as the integrated luminosity (fb</a:t>
            </a:r>
            <a:r>
              <a:rPr lang="en-GB" sz="1600" baseline="30000" dirty="0">
                <a:solidFill>
                  <a:schemeClr val="tx2"/>
                </a:solidFill>
              </a:rPr>
              <a:t>-1</a:t>
            </a:r>
            <a:r>
              <a:rPr lang="en-GB" sz="1600" dirty="0">
                <a:solidFill>
                  <a:schemeClr val="tx2"/>
                </a:solidFill>
              </a:rPr>
              <a:t>) delivered in its interaction points (IPs).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tx2"/>
                </a:solidFill>
              </a:rPr>
              <a:t>The target for the </a:t>
            </a:r>
            <a:r>
              <a:rPr lang="en-GB" sz="1600" u="sng" dirty="0">
                <a:solidFill>
                  <a:schemeClr val="tx2"/>
                </a:solidFill>
              </a:rPr>
              <a:t>High-Luminosity LHC era</a:t>
            </a:r>
            <a:r>
              <a:rPr lang="en-GB" sz="1600" dirty="0">
                <a:solidFill>
                  <a:schemeClr val="tx2"/>
                </a:solidFill>
              </a:rPr>
              <a:t> is to reach only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0.1 dumps/fb</a:t>
            </a:r>
            <a:r>
              <a:rPr lang="en-GB" sz="1600" b="1" baseline="30000" dirty="0">
                <a:solidFill>
                  <a:schemeClr val="accent1">
                    <a:lumMod val="75000"/>
                  </a:schemeClr>
                </a:solidFill>
              </a:rPr>
              <a:t>-1</a:t>
            </a:r>
            <a:r>
              <a:rPr lang="en-GB" sz="1600" dirty="0">
                <a:solidFill>
                  <a:schemeClr val="tx2"/>
                </a:solidFill>
              </a:rPr>
              <a:t>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2"/>
                </a:solidFill>
              </a:rPr>
              <a:t>Through dedicated </a:t>
            </a:r>
            <a:r>
              <a:rPr lang="en-GB" sz="1400" b="1" dirty="0">
                <a:solidFill>
                  <a:schemeClr val="tx2"/>
                </a:solidFill>
              </a:rPr>
              <a:t>Radiation Hardness Assurance </a:t>
            </a:r>
            <a:r>
              <a:rPr lang="en-GB" sz="1400" dirty="0">
                <a:solidFill>
                  <a:schemeClr val="tx2"/>
                </a:solidFill>
              </a:rPr>
              <a:t>procedure including the radiation environment monitoring*.</a:t>
            </a:r>
            <a:endParaRPr lang="en-GB" sz="16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tx2"/>
                </a:solidFill>
              </a:rPr>
              <a:t>For the LHC, a significant improvement was achieved between 2011 and 2015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b="1" u="sng" dirty="0">
                <a:solidFill>
                  <a:schemeClr val="tx2"/>
                </a:solidFill>
                <a:sym typeface="Wingdings" pitchFamily="2" charset="2"/>
              </a:rPr>
              <a:t>m</a:t>
            </a:r>
            <a:r>
              <a:rPr lang="en-GB" sz="1600" b="1" u="sng" dirty="0">
                <a:solidFill>
                  <a:schemeClr val="tx2"/>
                </a:solidFill>
              </a:rPr>
              <a:t>itigation</a:t>
            </a:r>
            <a:r>
              <a:rPr lang="en-GB" sz="1600" dirty="0">
                <a:solidFill>
                  <a:schemeClr val="tx2"/>
                </a:solidFill>
              </a:rPr>
              <a:t> (shielding, relocation…)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GB" sz="1600" dirty="0">
                <a:solidFill>
                  <a:schemeClr val="tx2"/>
                </a:solidFill>
              </a:rPr>
              <a:t>During Run 2 (2015-2018), it was achieved a substantial improvement in the LHC availability 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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GB" sz="1600" b="1" dirty="0">
                <a:solidFill>
                  <a:srgbClr val="0033A0"/>
                </a:solidFill>
              </a:rPr>
              <a:t>Less than 0.5 dumps per fb</a:t>
            </a:r>
            <a:r>
              <a:rPr lang="en-GB" sz="1600" b="1" baseline="30000" dirty="0">
                <a:solidFill>
                  <a:srgbClr val="0033A0"/>
                </a:solidFill>
              </a:rPr>
              <a:t>-1</a:t>
            </a:r>
            <a:r>
              <a:rPr lang="en-GB" sz="1600" b="1" dirty="0">
                <a:solidFill>
                  <a:srgbClr val="0033A0"/>
                </a:solidFill>
              </a:rPr>
              <a:t> from 2016 onwards.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None/>
            </a:pP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D37F17-5C21-4403-B491-E19BFFBF73D1}"/>
              </a:ext>
            </a:extLst>
          </p:cNvPr>
          <p:cNvSpPr/>
          <p:nvPr/>
        </p:nvSpPr>
        <p:spPr>
          <a:xfrm>
            <a:off x="7533098" y="4605846"/>
            <a:ext cx="44577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tx2"/>
                </a:solidFill>
              </a:rPr>
              <a:t>Failures expressed per unit integrated luminosity, measured in units of </a:t>
            </a:r>
            <a:r>
              <a:rPr lang="en-GB" sz="1200" b="1" i="1" dirty="0">
                <a:solidFill>
                  <a:schemeClr val="tx2"/>
                </a:solidFill>
              </a:rPr>
              <a:t>fb</a:t>
            </a:r>
            <a:r>
              <a:rPr lang="en-GB" sz="1200" b="1" i="1" baseline="30000" dirty="0">
                <a:solidFill>
                  <a:schemeClr val="tx2"/>
                </a:solidFill>
              </a:rPr>
              <a:t>-1</a:t>
            </a:r>
            <a:r>
              <a:rPr lang="en-GB" sz="1200" b="1" i="1" dirty="0">
                <a:solidFill>
                  <a:schemeClr val="tx2"/>
                </a:solidFill>
              </a:rPr>
              <a:t> </a:t>
            </a:r>
            <a:r>
              <a:rPr lang="en-GB" sz="1200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~</a:t>
            </a:r>
            <a:r>
              <a:rPr lang="en-GB" sz="1200" i="1" dirty="0">
                <a:solidFill>
                  <a:schemeClr val="tx2"/>
                </a:solidFill>
              </a:rPr>
              <a:t> 10</a:t>
            </a:r>
            <a:r>
              <a:rPr lang="en-GB" sz="1200" i="1" baseline="30000" dirty="0">
                <a:solidFill>
                  <a:schemeClr val="tx2"/>
                </a:solidFill>
              </a:rPr>
              <a:t>14</a:t>
            </a:r>
            <a:r>
              <a:rPr lang="en-GB" sz="1200" i="1" dirty="0">
                <a:solidFill>
                  <a:schemeClr val="tx2"/>
                </a:solidFill>
              </a:rPr>
              <a:t> proton-proton collisions at </a:t>
            </a:r>
            <a:r>
              <a:rPr lang="en-GB" sz="1200" i="1" dirty="0" err="1">
                <a:solidFill>
                  <a:schemeClr val="tx2"/>
                </a:solidFill>
              </a:rPr>
              <a:t>TeV</a:t>
            </a:r>
            <a:r>
              <a:rPr lang="en-GB" sz="1200" i="1" dirty="0">
                <a:solidFill>
                  <a:schemeClr val="tx2"/>
                </a:solidFill>
              </a:rPr>
              <a:t> energies</a:t>
            </a:r>
            <a:r>
              <a:rPr lang="en-GB" sz="1200" b="1" i="1" dirty="0">
                <a:solidFill>
                  <a:schemeClr val="tx2"/>
                </a:solidFill>
              </a:rPr>
              <a:t>.</a:t>
            </a:r>
            <a:endParaRPr lang="en-US" sz="1200" b="1" i="1" dirty="0">
              <a:solidFill>
                <a:schemeClr val="tx2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19A99E3-DDA9-9515-EA48-8E233DBCE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R2E is a challenge for CERN?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2BEA6A-60EB-4ADB-9DFD-B7507A2A1411}"/>
              </a:ext>
            </a:extLst>
          </p:cNvPr>
          <p:cNvSpPr txBox="1"/>
          <p:nvPr/>
        </p:nvSpPr>
        <p:spPr bwMode="auto">
          <a:xfrm>
            <a:off x="7826463" y="5127112"/>
            <a:ext cx="404415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>
                <a:solidFill>
                  <a:schemeClr val="bg1">
                    <a:lumMod val="65000"/>
                  </a:schemeClr>
                </a:solidFill>
              </a:rPr>
              <a:t>Y.Q. Aguiar et al., </a:t>
            </a:r>
            <a:r>
              <a:rPr lang="en-GB" sz="1050" i="1" dirty="0">
                <a:solidFill>
                  <a:schemeClr val="bg1">
                    <a:lumMod val="65000"/>
                  </a:schemeClr>
                </a:solidFill>
              </a:rPr>
              <a:t>Radiation to Electronics Impact on CERN LHC Operation: Run 2 Overview and HL-LHC Outlook</a:t>
            </a:r>
            <a:r>
              <a:rPr lang="en-GB" sz="1050" dirty="0">
                <a:solidFill>
                  <a:schemeClr val="bg1">
                    <a:lumMod val="65000"/>
                  </a:schemeClr>
                </a:solidFill>
              </a:rPr>
              <a:t>, IPAC2021,</a:t>
            </a:r>
          </a:p>
          <a:p>
            <a:pPr algn="just"/>
            <a:r>
              <a:rPr lang="en-GB" sz="1050" dirty="0">
                <a:solidFill>
                  <a:schemeClr val="bg1">
                    <a:lumMod val="6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http://dx.doi.org/10.18429/JACoW-IPAC2021-MOPAB013</a:t>
            </a:r>
            <a:endParaRPr lang="en-GB" sz="10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40DC79-548F-8193-CA99-4E74F668A19D}"/>
              </a:ext>
            </a:extLst>
          </p:cNvPr>
          <p:cNvSpPr txBox="1"/>
          <p:nvPr/>
        </p:nvSpPr>
        <p:spPr>
          <a:xfrm>
            <a:off x="0" y="5936650"/>
            <a:ext cx="80648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bg1">
                    <a:lumMod val="65000"/>
                  </a:schemeClr>
                </a:solidFill>
              </a:rPr>
              <a:t>* G. Lerner et al. </a:t>
            </a:r>
            <a:r>
              <a:rPr lang="en-GB" sz="1050" i="1" dirty="0">
                <a:solidFill>
                  <a:schemeClr val="bg1">
                    <a:lumMod val="65000"/>
                  </a:schemeClr>
                </a:solidFill>
              </a:rPr>
              <a:t>HL-LHC Radiation level specification document</a:t>
            </a:r>
            <a:r>
              <a:rPr lang="en-GB" sz="1050" dirty="0">
                <a:solidFill>
                  <a:schemeClr val="bg1">
                    <a:lumMod val="65000"/>
                  </a:schemeClr>
                </a:solidFill>
              </a:rPr>
              <a:t>, Technical Report, </a:t>
            </a:r>
            <a:r>
              <a:rPr lang="en-GB" sz="1050" dirty="0">
                <a:hlinkClick r:id="rId5"/>
              </a:rPr>
              <a:t>https://edms.cern.ch/document/2302154/</a:t>
            </a:r>
            <a:endParaRPr lang="en-GB" sz="1050" dirty="0"/>
          </a:p>
          <a:p>
            <a:endParaRPr lang="en-FR" sz="105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C18A64-898B-77AD-1BAC-74002B2682AD}"/>
              </a:ext>
            </a:extLst>
          </p:cNvPr>
          <p:cNvSpPr/>
          <p:nvPr/>
        </p:nvSpPr>
        <p:spPr>
          <a:xfrm>
            <a:off x="321386" y="4389699"/>
            <a:ext cx="6840141" cy="11988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Further improvement for HL-LHC requires more than mitigation: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sz="1600" b="1" u="sng" dirty="0">
                <a:solidFill>
                  <a:schemeClr val="bg1"/>
                </a:solidFill>
              </a:rPr>
              <a:t>Prevention</a:t>
            </a:r>
            <a:r>
              <a:rPr lang="en-US" sz="1600" b="1" dirty="0">
                <a:solidFill>
                  <a:schemeClr val="bg1"/>
                </a:solidFill>
              </a:rPr>
              <a:t>, i.e. radiation tolerance considered from a very early design phase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076C2F63-6BC2-90AF-3A56-8A6FC4BF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B019A4AC-FF9D-4FDB-DF0B-458B6E8B265D}"/>
              </a:ext>
            </a:extLst>
          </p:cNvPr>
          <p:cNvSpPr/>
          <p:nvPr/>
        </p:nvSpPr>
        <p:spPr>
          <a:xfrm rot="1547080">
            <a:off x="8250019" y="1860232"/>
            <a:ext cx="651321" cy="43204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D9558CB5-FA3E-36A4-C74A-A487CFDA0420}"/>
              </a:ext>
            </a:extLst>
          </p:cNvPr>
          <p:cNvSpPr/>
          <p:nvPr/>
        </p:nvSpPr>
        <p:spPr>
          <a:xfrm rot="2870028">
            <a:off x="8607360" y="2881586"/>
            <a:ext cx="2194320" cy="432048"/>
          </a:xfrm>
          <a:prstGeom prst="rightArrow">
            <a:avLst/>
          </a:prstGeom>
          <a:solidFill>
            <a:srgbClr val="00B050"/>
          </a:solidFill>
          <a:ln>
            <a:solidFill>
              <a:srgbClr val="0064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300248-B073-03E9-F84F-ECFCD2F92488}"/>
              </a:ext>
            </a:extLst>
          </p:cNvPr>
          <p:cNvSpPr txBox="1"/>
          <p:nvPr/>
        </p:nvSpPr>
        <p:spPr bwMode="auto">
          <a:xfrm>
            <a:off x="8184232" y="1484784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Mitigation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A045B9-BBE5-0FD0-699E-CD45F53B387C}"/>
              </a:ext>
            </a:extLst>
          </p:cNvPr>
          <p:cNvSpPr txBox="1"/>
          <p:nvPr/>
        </p:nvSpPr>
        <p:spPr bwMode="auto">
          <a:xfrm>
            <a:off x="8400256" y="3212976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Prevention</a:t>
            </a:r>
          </a:p>
        </p:txBody>
      </p:sp>
    </p:spTree>
    <p:extLst>
      <p:ext uri="{BB962C8B-B14F-4D97-AF65-F5344CB8AC3E}">
        <p14:creationId xmlns:p14="http://schemas.microsoft.com/office/powerpoint/2010/main" val="94531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10" grpId="0"/>
      <p:bldP spid="12" grpId="0"/>
      <p:bldP spid="16" grpId="0"/>
      <p:bldP spid="17" grpId="0" animBg="1"/>
      <p:bldP spid="2" grpId="0" animBg="1"/>
      <p:bldP spid="3" grpId="0" animBg="1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Radiation Hardness Assurance (RHA)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6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4F00FA-C760-614E-A0F4-A7215092C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877" y="1672757"/>
            <a:ext cx="6530246" cy="2605612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5C7DE307-5641-8349-B67F-4F407EF13E23}"/>
              </a:ext>
            </a:extLst>
          </p:cNvPr>
          <p:cNvSpPr txBox="1">
            <a:spLocks/>
          </p:cNvSpPr>
          <p:nvPr/>
        </p:nvSpPr>
        <p:spPr bwMode="auto">
          <a:xfrm>
            <a:off x="407988" y="4280907"/>
            <a:ext cx="10968567" cy="1742402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Radiation Monitoring and Calculation:</a:t>
            </a:r>
          </a:p>
          <a:p>
            <a:pPr lvl="1"/>
            <a:r>
              <a:rPr lang="en-GB" sz="1400" dirty="0"/>
              <a:t>Classification of R2E-safe areas (</a:t>
            </a:r>
            <a:r>
              <a:rPr lang="en-GB" sz="1400" dirty="0">
                <a:hlinkClick r:id="rId4"/>
              </a:rPr>
              <a:t>EDMS 2389056</a:t>
            </a:r>
            <a:r>
              <a:rPr lang="en-GB" sz="1400" dirty="0"/>
              <a:t>) and radiation tolerance requirements for system developments (</a:t>
            </a:r>
            <a:r>
              <a:rPr lang="en-GB" sz="1400" dirty="0">
                <a:hlinkClick r:id="rId5"/>
              </a:rPr>
              <a:t>EDMS 2066950</a:t>
            </a:r>
            <a:r>
              <a:rPr lang="en-GB" sz="1400" dirty="0"/>
              <a:t>)</a:t>
            </a:r>
          </a:p>
          <a:p>
            <a:pPr lvl="1"/>
            <a:r>
              <a:rPr lang="en-GB" sz="1400" dirty="0"/>
              <a:t>Crucial during operation for mitigation measures</a:t>
            </a:r>
          </a:p>
          <a:p>
            <a:r>
              <a:rPr lang="en-GB" sz="1800" dirty="0"/>
              <a:t>Radiation Testing and Qualification:</a:t>
            </a:r>
          </a:p>
          <a:p>
            <a:pPr lvl="1"/>
            <a:r>
              <a:rPr lang="en-GB" sz="1400" dirty="0"/>
              <a:t>Support equipment groups to design and qualify radiation tolerant systems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5619E8-F11D-4E54-2D46-B57F2CBF9D43}"/>
              </a:ext>
            </a:extLst>
          </p:cNvPr>
          <p:cNvSpPr txBox="1"/>
          <p:nvPr/>
        </p:nvSpPr>
        <p:spPr bwMode="auto">
          <a:xfrm>
            <a:off x="479376" y="1028708"/>
            <a:ext cx="113046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4D4D4D"/>
                </a:solidFill>
              </a:rPr>
              <a:t>Systematic application of RHA methodologies to </a:t>
            </a:r>
            <a:r>
              <a:rPr lang="en-GB" sz="1800" b="1" dirty="0">
                <a:solidFill>
                  <a:srgbClr val="4D4D4D"/>
                </a:solidFill>
              </a:rPr>
              <a:t>prevent radiation damages and meet expected equipment lifetime constraints</a:t>
            </a:r>
            <a:r>
              <a:rPr lang="en-GB" sz="1800" dirty="0">
                <a:solidFill>
                  <a:srgbClr val="4D4D4D"/>
                </a:solidFill>
              </a:rPr>
              <a:t>.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AC0CE8-B948-02F6-A2B1-31714329A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51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33B97E0-6994-B9D5-04CB-ACC9CBACBE72}"/>
              </a:ext>
            </a:extLst>
          </p:cNvPr>
          <p:cNvSpPr/>
          <p:nvPr/>
        </p:nvSpPr>
        <p:spPr>
          <a:xfrm>
            <a:off x="551384" y="2708920"/>
            <a:ext cx="6912768" cy="2016224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3D6E2E-FF38-80FF-F05F-F65AAF313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R2E activity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17E1D-5E36-AD82-08B3-19F4A0C24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E9D720-EC5E-0364-2E35-B838BC78563B}"/>
              </a:ext>
            </a:extLst>
          </p:cNvPr>
          <p:cNvSpPr txBox="1"/>
          <p:nvPr/>
        </p:nvSpPr>
        <p:spPr bwMode="auto">
          <a:xfrm>
            <a:off x="551384" y="1196752"/>
            <a:ext cx="9145016" cy="92333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r>
              <a:rPr lang="en-GB" b="1" u="sng" dirty="0">
                <a:solidFill>
                  <a:schemeClr val="bg1"/>
                </a:solidFill>
              </a:rPr>
              <a:t>Radiation to Electronics (R2E)</a:t>
            </a:r>
            <a:r>
              <a:rPr lang="en-GB" dirty="0">
                <a:solidFill>
                  <a:schemeClr val="bg1"/>
                </a:solidFill>
              </a:rPr>
              <a:t> activity at CERN is responsible for providing the necessary support to ensure an adequate performance of its accelerator infrastructure, with regards to radiation exposed electronics.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0D5695-3F31-B4E8-C7C1-D456A2A25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456" y="764704"/>
            <a:ext cx="1356965" cy="169451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330B6D0-275B-8510-A657-91A476E5A3A7}"/>
              </a:ext>
            </a:extLst>
          </p:cNvPr>
          <p:cNvSpPr/>
          <p:nvPr/>
        </p:nvSpPr>
        <p:spPr>
          <a:xfrm>
            <a:off x="767408" y="3212976"/>
            <a:ext cx="2736304" cy="115212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GB" sz="1600" b="1" u="sng" dirty="0"/>
              <a:t>MCWG</a:t>
            </a:r>
          </a:p>
          <a:p>
            <a:pPr algn="ctr"/>
            <a:r>
              <a:rPr lang="en-GB" sz="1600" dirty="0"/>
              <a:t>Monitoring and Calculation Working Group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D9F704E-41A5-BF19-04E5-F903A10E5D1B}"/>
              </a:ext>
            </a:extLst>
          </p:cNvPr>
          <p:cNvSpPr/>
          <p:nvPr/>
        </p:nvSpPr>
        <p:spPr>
          <a:xfrm>
            <a:off x="4511824" y="3212976"/>
            <a:ext cx="2736304" cy="115212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200000"/>
              </a:lnSpc>
            </a:pPr>
            <a:r>
              <a:rPr lang="en-GB" sz="1600" b="1" u="sng" dirty="0"/>
              <a:t>RADWG</a:t>
            </a:r>
          </a:p>
          <a:p>
            <a:pPr algn="ctr"/>
            <a:r>
              <a:rPr lang="en-GB" sz="1600" dirty="0"/>
              <a:t>Radiation Working Group</a:t>
            </a:r>
          </a:p>
        </p:txBody>
      </p:sp>
      <p:sp>
        <p:nvSpPr>
          <p:cNvPr id="16" name="Up-down Arrow 15">
            <a:extLst>
              <a:ext uri="{FF2B5EF4-FFF2-40B4-BE49-F238E27FC236}">
                <a16:creationId xmlns:a16="http://schemas.microsoft.com/office/drawing/2014/main" id="{7A75508E-C2A6-F2FA-2D6D-D0262C6B6035}"/>
              </a:ext>
            </a:extLst>
          </p:cNvPr>
          <p:cNvSpPr/>
          <p:nvPr/>
        </p:nvSpPr>
        <p:spPr>
          <a:xfrm rot="16200000">
            <a:off x="3827748" y="3465004"/>
            <a:ext cx="360040" cy="720080"/>
          </a:xfrm>
          <a:prstGeom prst="upDownArrow">
            <a:avLst>
              <a:gd name="adj1" fmla="val 43989"/>
              <a:gd name="adj2" fmla="val 43989"/>
            </a:avLst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08F5074-267C-72FC-14FD-25FF90DA618B}"/>
              </a:ext>
            </a:extLst>
          </p:cNvPr>
          <p:cNvSpPr/>
          <p:nvPr/>
        </p:nvSpPr>
        <p:spPr>
          <a:xfrm>
            <a:off x="623392" y="5013176"/>
            <a:ext cx="6768752" cy="65645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u="sng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Equipment Groups</a:t>
            </a:r>
            <a:endParaRPr lang="en-GB" sz="20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54C7AB-3C5B-F60E-D329-8176598B677F}"/>
              </a:ext>
            </a:extLst>
          </p:cNvPr>
          <p:cNvSpPr txBox="1"/>
          <p:nvPr/>
        </p:nvSpPr>
        <p:spPr bwMode="auto">
          <a:xfrm>
            <a:off x="551384" y="2708920"/>
            <a:ext cx="612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R2E activities (mainly within BE-CEM and SY-STI)</a:t>
            </a:r>
          </a:p>
        </p:txBody>
      </p:sp>
      <p:sp>
        <p:nvSpPr>
          <p:cNvPr id="21" name="Up-down Arrow 20">
            <a:extLst>
              <a:ext uri="{FF2B5EF4-FFF2-40B4-BE49-F238E27FC236}">
                <a16:creationId xmlns:a16="http://schemas.microsoft.com/office/drawing/2014/main" id="{F355E5BF-399E-E5B7-3BC6-D7C9F58FF69F}"/>
              </a:ext>
            </a:extLst>
          </p:cNvPr>
          <p:cNvSpPr/>
          <p:nvPr/>
        </p:nvSpPr>
        <p:spPr>
          <a:xfrm>
            <a:off x="1964783" y="4280603"/>
            <a:ext cx="360040" cy="792088"/>
          </a:xfrm>
          <a:prstGeom prst="upDown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Up-down Arrow 22">
            <a:extLst>
              <a:ext uri="{FF2B5EF4-FFF2-40B4-BE49-F238E27FC236}">
                <a16:creationId xmlns:a16="http://schemas.microsoft.com/office/drawing/2014/main" id="{A6CE6B56-0A07-07AB-6F7E-2D7EEB30BFAD}"/>
              </a:ext>
            </a:extLst>
          </p:cNvPr>
          <p:cNvSpPr/>
          <p:nvPr/>
        </p:nvSpPr>
        <p:spPr>
          <a:xfrm>
            <a:off x="5781207" y="4280603"/>
            <a:ext cx="360040" cy="792088"/>
          </a:xfrm>
          <a:prstGeom prst="upDown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0D66EC-24B2-7002-5FAA-9CC287532A85}"/>
              </a:ext>
            </a:extLst>
          </p:cNvPr>
          <p:cNvSpPr txBox="1"/>
          <p:nvPr/>
        </p:nvSpPr>
        <p:spPr bwMode="auto">
          <a:xfrm>
            <a:off x="7680176" y="2780928"/>
            <a:ext cx="43924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sourcesans-bold"/>
              </a:rPr>
              <a:t>r</a:t>
            </a:r>
            <a:r>
              <a:rPr lang="en-GB" sz="1600" b="0" i="0" u="none" strike="noStrike" dirty="0">
                <a:solidFill>
                  <a:schemeClr val="tx2"/>
                </a:solidFill>
                <a:effectLst/>
                <a:latin typeface="sourcesans-bold"/>
              </a:rPr>
              <a:t>adiation monitoring and calculation of radiation levels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ü"/>
            </a:pPr>
            <a:endParaRPr lang="en-GB" sz="1600" b="0" i="0" u="none" strike="noStrike" dirty="0">
              <a:solidFill>
                <a:schemeClr val="tx2"/>
              </a:solidFill>
              <a:effectLst/>
              <a:latin typeface="sourcesans-bold"/>
            </a:endParaRP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1600" b="0" i="0" u="none" strike="noStrike" dirty="0">
                <a:solidFill>
                  <a:schemeClr val="tx2"/>
                </a:solidFill>
                <a:effectLst/>
                <a:latin typeface="sourcesans-bold"/>
              </a:rPr>
              <a:t>assessment of radiation tolerance of electronic equipment</a:t>
            </a:r>
            <a:r>
              <a:rPr lang="en-GB" sz="1600" b="0" i="0" u="none" strike="noStrike" dirty="0">
                <a:solidFill>
                  <a:schemeClr val="tx2"/>
                </a:solidFill>
                <a:effectLst/>
                <a:latin typeface="sourcesans-regular"/>
              </a:rPr>
              <a:t> to be installed in radiation exposed areas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ü"/>
            </a:pPr>
            <a:endParaRPr lang="en-GB" sz="1600" dirty="0">
              <a:solidFill>
                <a:schemeClr val="tx2"/>
              </a:solidFill>
              <a:latin typeface="sourcesans-regular"/>
            </a:endParaRP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1600" dirty="0">
                <a:solidFill>
                  <a:schemeClr val="tx2"/>
                </a:solidFill>
                <a:latin typeface="sourcesans-regular"/>
              </a:rPr>
              <a:t>radiation effects mitigation at circuit and system level </a:t>
            </a:r>
            <a:r>
              <a:rPr lang="en-GB" sz="1600" dirty="0">
                <a:solidFill>
                  <a:schemeClr val="tx2"/>
                </a:solidFill>
                <a:latin typeface="sourcesans-regular"/>
                <a:sym typeface="Wingdings" pitchFamily="2" charset="2"/>
              </a:rPr>
              <a:t> </a:t>
            </a:r>
            <a:r>
              <a:rPr lang="en-GB" sz="1600" b="1" dirty="0">
                <a:solidFill>
                  <a:schemeClr val="tx2"/>
                </a:solidFill>
                <a:latin typeface="sourcesans-regular"/>
                <a:sym typeface="Wingdings" pitchFamily="2" charset="2"/>
              </a:rPr>
              <a:t>R2E developments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ü"/>
            </a:pPr>
            <a:endParaRPr lang="en-GB" sz="1600" b="1" dirty="0">
              <a:solidFill>
                <a:srgbClr val="696969"/>
              </a:solidFill>
              <a:latin typeface="sourcesans-regular"/>
              <a:sym typeface="Wingdings" pitchFamily="2" charset="2"/>
            </a:endParaRP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ü"/>
            </a:pPr>
            <a:r>
              <a:rPr lang="en-GB" sz="1600" b="1" dirty="0">
                <a:latin typeface="sourcesans-regular"/>
                <a:sym typeface="Wingdings" pitchFamily="2" charset="2"/>
              </a:rPr>
              <a:t>Strong collaboration with equipment groups</a:t>
            </a:r>
            <a:endParaRPr lang="en-GB" sz="1600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773E92D-4D91-0B6D-D76B-4116C23F5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92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9" grpId="0" animBg="1"/>
      <p:bldP spid="10" grpId="0" animBg="1"/>
      <p:bldP spid="16" grpId="0" animBg="1"/>
      <p:bldP spid="17" grpId="0" animBg="1"/>
      <p:bldP spid="20" grpId="0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BBD105-5C8F-9DBC-DB97-B10E77415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R2E fault tracking – AFT classification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837C6-BAFF-8F18-A6C7-0C7493DBC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03DC8B7-E2E4-890E-FD55-B1317BD2DDA4}"/>
              </a:ext>
            </a:extLst>
          </p:cNvPr>
          <p:cNvSpPr/>
          <p:nvPr/>
        </p:nvSpPr>
        <p:spPr>
          <a:xfrm>
            <a:off x="4429945" y="2996952"/>
            <a:ext cx="2532970" cy="65722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/>
              <a:t>R2E Status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F05398A-614B-7EE6-6C81-A572D403C919}"/>
              </a:ext>
            </a:extLst>
          </p:cNvPr>
          <p:cNvSpPr/>
          <p:nvPr/>
        </p:nvSpPr>
        <p:spPr>
          <a:xfrm>
            <a:off x="6558043" y="4211935"/>
            <a:ext cx="2532970" cy="657225"/>
          </a:xfrm>
          <a:prstGeom prst="roundRect">
            <a:avLst/>
          </a:prstGeom>
          <a:solidFill>
            <a:srgbClr val="FFC00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/>
              <a:t>R2E_CANDIDATE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23A9E8B-9115-E0E7-AA42-9919E379BBC2}"/>
              </a:ext>
            </a:extLst>
          </p:cNvPr>
          <p:cNvSpPr/>
          <p:nvPr/>
        </p:nvSpPr>
        <p:spPr>
          <a:xfrm>
            <a:off x="1991544" y="4211935"/>
            <a:ext cx="2532970" cy="657225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/>
              <a:t>NOT_R2E_RELATED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C027C0F-6D74-D818-35B4-2D6F412CFD72}"/>
              </a:ext>
            </a:extLst>
          </p:cNvPr>
          <p:cNvSpPr/>
          <p:nvPr/>
        </p:nvSpPr>
        <p:spPr>
          <a:xfrm>
            <a:off x="7921293" y="5436070"/>
            <a:ext cx="2532970" cy="657225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/>
              <a:t>R2E_CONFIRMED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295E2D2-0074-650D-14F6-9FA40E8464D5}"/>
              </a:ext>
            </a:extLst>
          </p:cNvPr>
          <p:cNvSpPr/>
          <p:nvPr/>
        </p:nvSpPr>
        <p:spPr>
          <a:xfrm>
            <a:off x="5199523" y="5436071"/>
            <a:ext cx="2532970" cy="65722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b="1" dirty="0"/>
              <a:t>R2E_REJECTED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94C054B-A2A5-F417-3520-431162D3BF11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flipH="1">
            <a:off x="3258029" y="3654177"/>
            <a:ext cx="2438401" cy="55775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CD5159-8364-E9CC-2B02-5B018982FE6D}"/>
              </a:ext>
            </a:extLst>
          </p:cNvPr>
          <p:cNvCxnSpPr>
            <a:stCxn id="5" idx="2"/>
            <a:endCxn id="6" idx="0"/>
          </p:cNvCxnSpPr>
          <p:nvPr/>
        </p:nvCxnSpPr>
        <p:spPr>
          <a:xfrm>
            <a:off x="5696430" y="3654177"/>
            <a:ext cx="2128098" cy="55775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6B6233-E8BA-58E1-CA6D-C8960E109BED}"/>
              </a:ext>
            </a:extLst>
          </p:cNvPr>
          <p:cNvCxnSpPr>
            <a:stCxn id="6" idx="2"/>
            <a:endCxn id="9" idx="0"/>
          </p:cNvCxnSpPr>
          <p:nvPr/>
        </p:nvCxnSpPr>
        <p:spPr>
          <a:xfrm flipH="1">
            <a:off x="6466008" y="4869160"/>
            <a:ext cx="1358520" cy="56691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1E2B0C2-815F-2F09-D3A5-4EEA12F97038}"/>
              </a:ext>
            </a:extLst>
          </p:cNvPr>
          <p:cNvCxnSpPr>
            <a:stCxn id="6" idx="2"/>
            <a:endCxn id="8" idx="0"/>
          </p:cNvCxnSpPr>
          <p:nvPr/>
        </p:nvCxnSpPr>
        <p:spPr>
          <a:xfrm>
            <a:off x="7824528" y="4869160"/>
            <a:ext cx="1363250" cy="56691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EFF1C92-80C7-19F8-39D6-FA8AE23B0E2F}"/>
              </a:ext>
            </a:extLst>
          </p:cNvPr>
          <p:cNvSpPr txBox="1"/>
          <p:nvPr/>
        </p:nvSpPr>
        <p:spPr bwMode="auto">
          <a:xfrm>
            <a:off x="1415480" y="1124744"/>
            <a:ext cx="9271454" cy="15542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chemeClr val="bg1"/>
                </a:solidFill>
              </a:rPr>
              <a:t>A system failure is attributed to R2E based on:</a:t>
            </a:r>
          </a:p>
          <a:p>
            <a:endParaRPr lang="en-FR" dirty="0">
              <a:solidFill>
                <a:schemeClr val="bg1"/>
              </a:solidFill>
            </a:endParaRPr>
          </a:p>
          <a:p>
            <a:pPr marL="609900" lvl="2" indent="-285750">
              <a:buClr>
                <a:schemeClr val="bg1"/>
              </a:buClr>
              <a:buFont typeface="Wingdings" pitchFamily="2" charset="2"/>
              <a:buChar char="q"/>
            </a:pPr>
            <a:r>
              <a:rPr lang="en-GB" dirty="0">
                <a:solidFill>
                  <a:schemeClr val="bg1"/>
                </a:solidFill>
              </a:rPr>
              <a:t>the radiation environment in the equipment position;</a:t>
            </a:r>
          </a:p>
          <a:p>
            <a:pPr marL="609900" lvl="2" indent="-285750">
              <a:buClr>
                <a:schemeClr val="bg1"/>
              </a:buClr>
              <a:buFont typeface="Wingdings" pitchFamily="2" charset="2"/>
              <a:buChar char="q"/>
            </a:pPr>
            <a:r>
              <a:rPr lang="en-GB" dirty="0">
                <a:solidFill>
                  <a:schemeClr val="bg1"/>
                </a:solidFill>
              </a:rPr>
              <a:t>the impossibility of reproducing the failure in laboratory conditions, or;</a:t>
            </a:r>
          </a:p>
          <a:p>
            <a:pPr marL="609900" lvl="2" indent="-285750">
              <a:buClr>
                <a:schemeClr val="bg1"/>
              </a:buClr>
              <a:buFont typeface="Wingdings" pitchFamily="2" charset="2"/>
              <a:buChar char="q"/>
            </a:pPr>
            <a:r>
              <a:rPr lang="en-GB" dirty="0">
                <a:solidFill>
                  <a:schemeClr val="bg1"/>
                </a:solidFill>
              </a:rPr>
              <a:t>the similarity of the failure signature to those observed during irradiation test.</a:t>
            </a:r>
          </a:p>
          <a:p>
            <a:pPr marL="609900" lvl="2" indent="-285750">
              <a:buClr>
                <a:schemeClr val="bg1"/>
              </a:buClr>
              <a:buFont typeface="Wingdings" pitchFamily="2" charset="2"/>
              <a:buChar char="q"/>
            </a:pPr>
            <a:endParaRPr lang="en-GB" sz="500" dirty="0">
              <a:solidFill>
                <a:schemeClr val="bg1"/>
              </a:solidFill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6163619-82AC-3644-9174-39FCABEC5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04257C-DFD1-7A33-2283-F466471817B6}"/>
              </a:ext>
            </a:extLst>
          </p:cNvPr>
          <p:cNvSpPr txBox="1"/>
          <p:nvPr/>
        </p:nvSpPr>
        <p:spPr bwMode="auto">
          <a:xfrm>
            <a:off x="7680176" y="1268760"/>
            <a:ext cx="2895236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Not automatic and it demands a lot of effort !</a:t>
            </a:r>
          </a:p>
        </p:txBody>
      </p:sp>
    </p:spTree>
    <p:extLst>
      <p:ext uri="{BB962C8B-B14F-4D97-AF65-F5344CB8AC3E}">
        <p14:creationId xmlns:p14="http://schemas.microsoft.com/office/powerpoint/2010/main" val="247185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FB347A-987C-2369-4D38-C635C1FB7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R2E fault tracking – AFT classification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1DFCE-27B4-6C7C-9C4A-7D5B5654A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3B0AFF-3C42-3CAC-F265-792E80A15E81}"/>
              </a:ext>
            </a:extLst>
          </p:cNvPr>
          <p:cNvSpPr txBox="1"/>
          <p:nvPr/>
        </p:nvSpPr>
        <p:spPr bwMode="auto">
          <a:xfrm>
            <a:off x="5015880" y="5925620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Link to AFT database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9B8785-9F70-0D9E-CB55-0E63DC7D63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73" b="3861"/>
          <a:stretch/>
        </p:blipFill>
        <p:spPr>
          <a:xfrm>
            <a:off x="558965" y="984774"/>
            <a:ext cx="11074070" cy="4888451"/>
          </a:xfrm>
          <a:prstGeom prst="roundRect">
            <a:avLst>
              <a:gd name="adj" fmla="val 2303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CF4694-22B9-B686-04E5-EB5C03D2D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Ygor Aguiar - R2E fault tracking workflow and overview of the machine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148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41656</TotalTime>
  <Words>2487</Words>
  <Application>Microsoft Macintosh PowerPoint</Application>
  <DocSecurity>0</DocSecurity>
  <PresentationFormat>Widescreen</PresentationFormat>
  <Paragraphs>323</Paragraphs>
  <Slides>32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Cambria Math</vt:lpstr>
      <vt:lpstr>sourcesans-bold</vt:lpstr>
      <vt:lpstr>sourcesans-regular</vt:lpstr>
      <vt:lpstr>Wingdings</vt:lpstr>
      <vt:lpstr>1_Office Theme</vt:lpstr>
      <vt:lpstr>R2E fault tracking workflow and overview of the machine performance</vt:lpstr>
      <vt:lpstr>Radiation effects in electronic systems</vt:lpstr>
      <vt:lpstr>CERN radiation environment</vt:lpstr>
      <vt:lpstr>Why R2E is a challenge for CERN?</vt:lpstr>
      <vt:lpstr>Why R2E is a challenge for CERN?</vt:lpstr>
      <vt:lpstr>Radiation Hardness Assurance (RHA)</vt:lpstr>
      <vt:lpstr>R2E activity at CERN</vt:lpstr>
      <vt:lpstr>R2E fault tracking – AFT classification</vt:lpstr>
      <vt:lpstr>R2E fault tracking – AFT classification</vt:lpstr>
      <vt:lpstr>R2E impact in the LHC</vt:lpstr>
      <vt:lpstr>R2E failure analysis in Run 2</vt:lpstr>
      <vt:lpstr>R2E failure analysis in Run 2 – Power Converters</vt:lpstr>
      <vt:lpstr>R2E failure analysis in Run 2 – Quench Protection</vt:lpstr>
      <vt:lpstr>Radiation Environment in the LHC tunnel, IP1</vt:lpstr>
      <vt:lpstr>R2E failure analysis in Run 3 - Availability</vt:lpstr>
      <vt:lpstr>Is R2E solved?</vt:lpstr>
      <vt:lpstr>Is R2E solved?</vt:lpstr>
      <vt:lpstr>Is R2E solved?</vt:lpstr>
      <vt:lpstr>HL-LHC projection</vt:lpstr>
      <vt:lpstr>R2E impact in the injector chain</vt:lpstr>
      <vt:lpstr>Failure rate vs. SPS injected Intensity</vt:lpstr>
      <vt:lpstr>Impact of Heavy Shielding</vt:lpstr>
      <vt:lpstr>Alternatives to heavy shielding</vt:lpstr>
      <vt:lpstr>Impact on the recovery time</vt:lpstr>
      <vt:lpstr>SPS Availability</vt:lpstr>
      <vt:lpstr>SPS Root Cause Downtime by System</vt:lpstr>
      <vt:lpstr>SPS Access System Downtime</vt:lpstr>
      <vt:lpstr>Main takeaways</vt:lpstr>
      <vt:lpstr>PowerPoint Presentation</vt:lpstr>
      <vt:lpstr>LHC R2E Performance – Run 2 overview</vt:lpstr>
      <vt:lpstr>R2E safe area requirements</vt:lpstr>
      <vt:lpstr>Failure rate vs. SPS injected Intensity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Ygor Aguiar</cp:lastModifiedBy>
  <cp:revision>101</cp:revision>
  <dcterms:created xsi:type="dcterms:W3CDTF">2021-11-08T12:53:02Z</dcterms:created>
  <dcterms:modified xsi:type="dcterms:W3CDTF">2023-11-30T08:01:22Z</dcterms:modified>
  <cp:category/>
  <dc:identifier/>
  <cp:contentStatus/>
  <dc:language/>
  <cp:version/>
</cp:coreProperties>
</file>