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4" r:id="rId4"/>
    <p:sldId id="275" r:id="rId5"/>
    <p:sldId id="281" r:id="rId6"/>
    <p:sldId id="258" r:id="rId7"/>
    <p:sldId id="262" r:id="rId8"/>
    <p:sldId id="263" r:id="rId9"/>
    <p:sldId id="264" r:id="rId10"/>
    <p:sldId id="266" r:id="rId11"/>
    <p:sldId id="272" r:id="rId12"/>
    <p:sldId id="268" r:id="rId13"/>
    <p:sldId id="283" r:id="rId14"/>
    <p:sldId id="270" r:id="rId15"/>
    <p:sldId id="271" r:id="rId16"/>
    <p:sldId id="269" r:id="rId17"/>
    <p:sldId id="282" r:id="rId18"/>
    <p:sldId id="273" r:id="rId19"/>
    <p:sldId id="261" r:id="rId2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A9C84-FB74-4D2B-A3CE-6FEBF662C53A}" type="datetimeFigureOut">
              <a:rPr lang="hu-HU" smtClean="0"/>
              <a:t>2023. 10. 29.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F215-E5D3-4A6D-99BC-F5AC734E0A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30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82324-B5C1-442A-9AC3-21EE158C4CF4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38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1446-F8E9-457F-9078-CC5ACFE6FF38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93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7AB0-DE51-427B-A52A-BA0FC562F8B0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80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48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0100-0D8F-4C45-AF50-5BDC90630764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10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7975-5ECF-46A6-8C29-1C132D3A437D}" type="datetime1">
              <a:rPr lang="en-US" smtClean="0"/>
              <a:t>10/29/2023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717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61F3-9459-449B-ACFD-8351737F4C89}" type="datetime1">
              <a:rPr lang="en-US" smtClean="0"/>
              <a:t>10/29/2023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50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EE375-4647-4D51-B47F-08B374BA20D8}" type="datetime1">
              <a:rPr lang="en-US" smtClean="0"/>
              <a:t>10/29/2023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91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61979-393F-4227-9176-A7DF04875540}" type="datetime1">
              <a:rPr lang="en-US" smtClean="0"/>
              <a:t>10/29/2023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778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ADB8-E83E-4E90-9DCF-9BDFC1DBBB67}" type="datetime1">
              <a:rPr lang="en-US" smtClean="0"/>
              <a:t>10/29/2023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39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877F-2205-407E-82D4-AEAADD069591}" type="datetime1">
              <a:rPr lang="en-US" smtClean="0"/>
              <a:t>10/29/2023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011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3AF6F-DC5F-4153-90FB-CFEE80E3BA04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09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f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304936" y="841466"/>
            <a:ext cx="9582128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 the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Odderon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effect with numerical examples at 8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07975" y="3675389"/>
            <a:ext cx="7665720" cy="3006845"/>
          </a:xfrm>
        </p:spPr>
        <p:txBody>
          <a:bodyPr>
            <a:normAutofit/>
          </a:bodyPr>
          <a:lstStyle/>
          <a:p>
            <a:pPr algn="l"/>
            <a:r>
              <a:rPr lang="hu-HU" sz="2800" dirty="0"/>
              <a:t>T. Csörgő</a:t>
            </a:r>
            <a:r>
              <a:rPr lang="hu-HU" sz="2800" baseline="30000" dirty="0"/>
              <a:t>1,2</a:t>
            </a:r>
            <a:r>
              <a:rPr lang="hu-HU" sz="2800" dirty="0"/>
              <a:t>, </a:t>
            </a:r>
            <a:r>
              <a:rPr lang="hu-HU" sz="2800" u="sng" dirty="0"/>
              <a:t>T. Novák</a:t>
            </a:r>
            <a:r>
              <a:rPr lang="hu-HU" sz="2800" u="sng" baseline="30000" dirty="0"/>
              <a:t>1</a:t>
            </a:r>
            <a:r>
              <a:rPr lang="hu-HU" sz="2800" dirty="0"/>
              <a:t>, R. Pasechnik</a:t>
            </a:r>
            <a:r>
              <a:rPr lang="hu-HU" sz="2800" baseline="30000" dirty="0"/>
              <a:t>3</a:t>
            </a:r>
            <a:r>
              <a:rPr lang="hu-HU" sz="2800" dirty="0"/>
              <a:t>, </a:t>
            </a:r>
          </a:p>
          <a:p>
            <a:pPr algn="l"/>
            <a:r>
              <a:rPr lang="hu-HU" sz="2800" dirty="0"/>
              <a:t>A. Ster</a:t>
            </a:r>
            <a:r>
              <a:rPr lang="hu-HU" sz="2800" baseline="30000" dirty="0"/>
              <a:t>2</a:t>
            </a:r>
            <a:r>
              <a:rPr lang="hu-HU" sz="2800" dirty="0"/>
              <a:t>, I. Szanyi</a:t>
            </a:r>
            <a:r>
              <a:rPr lang="hu-HU" sz="2800" baseline="30000" dirty="0"/>
              <a:t>2,4</a:t>
            </a:r>
          </a:p>
          <a:p>
            <a:pPr algn="l"/>
            <a:r>
              <a:rPr lang="hu-HU" sz="2200" baseline="30000" dirty="0">
                <a:sym typeface="Arial"/>
              </a:rPr>
              <a:t>1</a:t>
            </a:r>
            <a:r>
              <a:rPr lang="hu-HU" sz="2200" dirty="0">
                <a:sym typeface="Arial"/>
              </a:rPr>
              <a:t>MATE KRC, Gyöngyös, Hungary</a:t>
            </a:r>
          </a:p>
          <a:p>
            <a:pPr algn="l"/>
            <a:r>
              <a:rPr lang="hu-HU" sz="2200" baseline="30000" dirty="0">
                <a:sym typeface="Arial"/>
              </a:rPr>
              <a:t>2</a:t>
            </a:r>
            <a:r>
              <a:rPr lang="hu-HU" sz="2200" dirty="0">
                <a:sym typeface="Arial"/>
              </a:rPr>
              <a:t>Wigner RCP, Budapest, Hungary</a:t>
            </a:r>
          </a:p>
          <a:p>
            <a:pPr algn="l"/>
            <a:r>
              <a:rPr lang="hu-HU" sz="2200" baseline="30000" dirty="0">
                <a:sym typeface="Arial"/>
              </a:rPr>
              <a:t>3</a:t>
            </a:r>
            <a:r>
              <a:rPr lang="hu-HU" sz="2200" dirty="0">
                <a:sym typeface="Arial"/>
              </a:rPr>
              <a:t>Lund </a:t>
            </a:r>
            <a:r>
              <a:rPr lang="hu-HU" sz="2200" dirty="0" err="1">
                <a:sym typeface="Arial"/>
              </a:rPr>
              <a:t>Univ</a:t>
            </a:r>
            <a:r>
              <a:rPr lang="hu-HU" sz="2200" dirty="0">
                <a:sym typeface="Arial"/>
              </a:rPr>
              <a:t>., </a:t>
            </a:r>
            <a:r>
              <a:rPr lang="hu-HU" sz="2200" dirty="0" err="1">
                <a:sym typeface="Arial"/>
              </a:rPr>
              <a:t>Lund</a:t>
            </a:r>
            <a:r>
              <a:rPr lang="hu-HU" sz="2200" dirty="0">
                <a:sym typeface="Arial"/>
              </a:rPr>
              <a:t>, </a:t>
            </a:r>
            <a:r>
              <a:rPr lang="hu-HU" sz="2200" dirty="0" err="1">
                <a:sym typeface="Arial"/>
              </a:rPr>
              <a:t>Sweden</a:t>
            </a:r>
            <a:endParaRPr lang="hu-HU" sz="2200" dirty="0">
              <a:sym typeface="Arial"/>
            </a:endParaRPr>
          </a:p>
          <a:p>
            <a:pPr algn="l"/>
            <a:r>
              <a:rPr lang="hu-HU" sz="2200" baseline="30000" dirty="0">
                <a:sym typeface="Arial"/>
              </a:rPr>
              <a:t>4</a:t>
            </a:r>
            <a:r>
              <a:rPr lang="hu-HU" sz="2200" dirty="0">
                <a:sym typeface="Arial"/>
              </a:rPr>
              <a:t>Eötvös </a:t>
            </a:r>
            <a:r>
              <a:rPr lang="hu-HU" sz="2200" dirty="0" err="1">
                <a:sym typeface="Arial"/>
              </a:rPr>
              <a:t>Univ</a:t>
            </a:r>
            <a:r>
              <a:rPr lang="hu-HU" sz="2200" dirty="0">
                <a:sym typeface="Arial"/>
              </a:rPr>
              <a:t>., Budapest, Hungary</a:t>
            </a:r>
          </a:p>
        </p:txBody>
      </p:sp>
      <p:pic>
        <p:nvPicPr>
          <p:cNvPr id="4" name="Picture 4" descr="KÃ©ptalÃ¡lat a kÃ¶vetkezÅre: âwigner logoâ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4304"/>
            <a:ext cx="2884101" cy="11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" descr="SZ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SZI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 descr="KapcsolÃ³dÃ³ kÃ©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512" y="125534"/>
            <a:ext cx="1338956" cy="1338956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Kép 13"/>
          <p:cNvPicPr>
            <a:picLocks noChangeAspect="1"/>
          </p:cNvPicPr>
          <p:nvPr/>
        </p:nvPicPr>
        <p:blipFill rotWithShape="1">
          <a:blip r:embed="rId4"/>
          <a:srcRect t="3402" r="3402"/>
          <a:stretch/>
        </p:blipFill>
        <p:spPr>
          <a:xfrm>
            <a:off x="7374290" y="125534"/>
            <a:ext cx="1338956" cy="1338956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1026" name="Picture 2" descr="Magyar Agrár- és Élettudományi Egyetem (MATE) logók | Magyar Agrár- és  Élettudományi Egyetem">
            <a:extLst>
              <a:ext uri="{FF2B5EF4-FFF2-40B4-BE49-F238E27FC236}">
                <a16:creationId xmlns:a16="http://schemas.microsoft.com/office/drawing/2014/main" id="{7B866584-192E-6AA1-CF3B-A944269D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140" y="-188227"/>
            <a:ext cx="3848098" cy="196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0D4CB2-2DDB-47A8-A024-54A55A630E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929528"/>
            <a:ext cx="5788025" cy="248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9056" y="160902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Odderon-signal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10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" y="3664943"/>
            <a:ext cx="4023709" cy="3193057"/>
          </a:xfrm>
          <a:prstGeom prst="rect">
            <a:avLst/>
          </a:prstGeom>
        </p:spPr>
      </p:pic>
      <p:sp>
        <p:nvSpPr>
          <p:cNvPr id="10" name="Ellipszis 9"/>
          <p:cNvSpPr/>
          <p:nvPr/>
        </p:nvSpPr>
        <p:spPr>
          <a:xfrm rot="1445765">
            <a:off x="2876444" y="5754561"/>
            <a:ext cx="920122" cy="623697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al oldali kapcsos zárójel 10"/>
          <p:cNvSpPr/>
          <p:nvPr/>
        </p:nvSpPr>
        <p:spPr>
          <a:xfrm rot="16200000">
            <a:off x="10132178" y="2743826"/>
            <a:ext cx="501668" cy="2807208"/>
          </a:xfrm>
          <a:prstGeom prst="leftBrace">
            <a:avLst>
              <a:gd name="adj1" fmla="val 8333"/>
              <a:gd name="adj2" fmla="val 5068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zövegdoboz 11"/>
          <p:cNvSpPr txBox="1"/>
          <p:nvPr/>
        </p:nvSpPr>
        <p:spPr>
          <a:xfrm>
            <a:off x="9174064" y="4541713"/>
            <a:ext cx="2411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/>
              <a:t>For</a:t>
            </a:r>
            <a:r>
              <a:rPr lang="hu-HU" sz="2000" dirty="0"/>
              <a:t> </a:t>
            </a:r>
            <a:r>
              <a:rPr lang="hu-HU" sz="2000" dirty="0" err="1"/>
              <a:t>all</a:t>
            </a:r>
            <a:r>
              <a:rPr lang="hu-HU" sz="2000" dirty="0"/>
              <a:t>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datapoints</a:t>
            </a:r>
            <a:endParaRPr lang="en-US" sz="2000" dirty="0"/>
          </a:p>
        </p:txBody>
      </p:sp>
      <p:sp>
        <p:nvSpPr>
          <p:cNvPr id="13" name="Felfelé nyíl 12"/>
          <p:cNvSpPr/>
          <p:nvPr/>
        </p:nvSpPr>
        <p:spPr>
          <a:xfrm>
            <a:off x="4288536" y="3896595"/>
            <a:ext cx="274320" cy="6451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zövegdoboz 13"/>
          <p:cNvSpPr txBox="1"/>
          <p:nvPr/>
        </p:nvSpPr>
        <p:spPr>
          <a:xfrm>
            <a:off x="3986784" y="4674468"/>
            <a:ext cx="2414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/>
              <a:t>Optimized</a:t>
            </a:r>
            <a:r>
              <a:rPr lang="hu-HU" sz="2000" dirty="0"/>
              <a:t> </a:t>
            </a:r>
            <a:r>
              <a:rPr lang="hu-HU" sz="2000" dirty="0" err="1"/>
              <a:t>for</a:t>
            </a:r>
            <a:r>
              <a:rPr lang="hu-HU" sz="2000" dirty="0"/>
              <a:t>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range</a:t>
            </a:r>
            <a:r>
              <a:rPr lang="hu-HU" sz="2000" dirty="0"/>
              <a:t> of </a:t>
            </a:r>
            <a:r>
              <a:rPr lang="hu-HU" sz="2000" dirty="0" err="1"/>
              <a:t>investigation</a:t>
            </a:r>
            <a:endParaRPr lang="en-US" sz="2000" dirty="0"/>
          </a:p>
        </p:txBody>
      </p:sp>
      <p:sp>
        <p:nvSpPr>
          <p:cNvPr id="15" name="Lefelé nyíl 14"/>
          <p:cNvSpPr/>
          <p:nvPr/>
        </p:nvSpPr>
        <p:spPr>
          <a:xfrm>
            <a:off x="7891272" y="3896595"/>
            <a:ext cx="365760" cy="1014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zövegdoboz 15"/>
          <p:cNvSpPr txBox="1"/>
          <p:nvPr/>
        </p:nvSpPr>
        <p:spPr>
          <a:xfrm>
            <a:off x="7123176" y="5088058"/>
            <a:ext cx="190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/>
              <a:t>Greater</a:t>
            </a:r>
            <a:r>
              <a:rPr lang="hu-HU" sz="2000" dirty="0"/>
              <a:t> </a:t>
            </a:r>
            <a:r>
              <a:rPr lang="hu-HU" sz="2000" dirty="0" err="1"/>
              <a:t>than</a:t>
            </a:r>
            <a:r>
              <a:rPr lang="hu-HU" sz="2000" dirty="0"/>
              <a:t> 5 </a:t>
            </a:r>
            <a:r>
              <a:rPr lang="el-GR" sz="2000" dirty="0"/>
              <a:t>σ</a:t>
            </a:r>
            <a:endParaRPr lang="en-US" sz="20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93" y="1246325"/>
            <a:ext cx="9102117" cy="2572735"/>
          </a:xfrm>
          <a:prstGeom prst="rect">
            <a:avLst/>
          </a:prstGeom>
        </p:spPr>
      </p:pic>
      <p:sp>
        <p:nvSpPr>
          <p:cNvPr id="9" name="Ellipszis 8"/>
          <p:cNvSpPr/>
          <p:nvPr/>
        </p:nvSpPr>
        <p:spPr>
          <a:xfrm>
            <a:off x="3107611" y="2161698"/>
            <a:ext cx="630936" cy="1184158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67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9056" y="160902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Odderon-signal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11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" y="2852929"/>
            <a:ext cx="5046964" cy="400507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078" y="1486464"/>
            <a:ext cx="6880581" cy="3012799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1832956" y="3734590"/>
            <a:ext cx="36575" cy="232170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18"/>
          <p:cNvCxnSpPr/>
          <p:nvPr/>
        </p:nvCxnSpPr>
        <p:spPr>
          <a:xfrm flipH="1">
            <a:off x="2441864" y="4117769"/>
            <a:ext cx="4587" cy="19385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19"/>
          <p:cNvCxnSpPr/>
          <p:nvPr/>
        </p:nvCxnSpPr>
        <p:spPr>
          <a:xfrm>
            <a:off x="3458032" y="5087033"/>
            <a:ext cx="6527" cy="97005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zövegdoboz 25"/>
          <p:cNvSpPr txBox="1"/>
          <p:nvPr/>
        </p:nvSpPr>
        <p:spPr>
          <a:xfrm>
            <a:off x="2033155" y="5755228"/>
            <a:ext cx="408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I.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Szövegdoboz 26"/>
          <p:cNvSpPr txBox="1"/>
          <p:nvPr/>
        </p:nvSpPr>
        <p:spPr>
          <a:xfrm>
            <a:off x="2721039" y="5755228"/>
            <a:ext cx="39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II.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3835440" y="5755228"/>
            <a:ext cx="49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III.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Ellipszis 28"/>
          <p:cNvSpPr/>
          <p:nvPr/>
        </p:nvSpPr>
        <p:spPr>
          <a:xfrm>
            <a:off x="5216236" y="3595255"/>
            <a:ext cx="1381991" cy="290945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llipszis 29"/>
          <p:cNvSpPr/>
          <p:nvPr/>
        </p:nvSpPr>
        <p:spPr>
          <a:xfrm>
            <a:off x="10585668" y="3589117"/>
            <a:ext cx="1381991" cy="290945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zövegdoboz 30"/>
          <p:cNvSpPr txBox="1"/>
          <p:nvPr/>
        </p:nvSpPr>
        <p:spPr>
          <a:xfrm>
            <a:off x="6390694" y="4855465"/>
            <a:ext cx="4273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>
                <a:solidFill>
                  <a:srgbClr val="FF0000"/>
                </a:solidFill>
              </a:rPr>
              <a:t>The 10 </a:t>
            </a:r>
            <a:r>
              <a:rPr lang="hu-HU" sz="2400" dirty="0">
                <a:solidFill>
                  <a:srgbClr val="0000FF"/>
                </a:solidFill>
              </a:rPr>
              <a:t>D0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FF0000"/>
                </a:solidFill>
              </a:rPr>
              <a:t>points</a:t>
            </a:r>
            <a:r>
              <a:rPr lang="hu-HU" sz="2400" dirty="0">
                <a:solidFill>
                  <a:srgbClr val="FF0000"/>
                </a:solidFill>
              </a:rPr>
              <a:t> in </a:t>
            </a:r>
            <a:r>
              <a:rPr lang="hu-HU" sz="2400" dirty="0" err="1">
                <a:solidFill>
                  <a:srgbClr val="FF0000"/>
                </a:solidFill>
              </a:rPr>
              <a:t>the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FF0000"/>
                </a:solidFill>
              </a:rPr>
              <a:t>swing</a:t>
            </a:r>
            <a:r>
              <a:rPr lang="hu-HU" sz="2400" dirty="0">
                <a:solidFill>
                  <a:srgbClr val="FF0000"/>
                </a:solidFill>
              </a:rPr>
              <a:t> and </a:t>
            </a:r>
            <a:r>
              <a:rPr lang="hu-HU" sz="2400" dirty="0" err="1">
                <a:solidFill>
                  <a:srgbClr val="FF0000"/>
                </a:solidFill>
              </a:rPr>
              <a:t>diffractive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FF0000"/>
                </a:solidFill>
              </a:rPr>
              <a:t>interference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FF0000"/>
                </a:solidFill>
              </a:rPr>
              <a:t>region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FF0000"/>
                </a:solidFill>
              </a:rPr>
              <a:t>provide</a:t>
            </a:r>
            <a:r>
              <a:rPr lang="hu-HU" sz="2400" dirty="0">
                <a:solidFill>
                  <a:srgbClr val="FF0000"/>
                </a:solidFill>
              </a:rPr>
              <a:t> a </a:t>
            </a:r>
            <a:r>
              <a:rPr lang="hu-HU" sz="2400" dirty="0" err="1">
                <a:solidFill>
                  <a:srgbClr val="FF0000"/>
                </a:solidFill>
              </a:rPr>
              <a:t>significant</a:t>
            </a:r>
            <a:r>
              <a:rPr lang="hu-HU" sz="2400" dirty="0">
                <a:solidFill>
                  <a:srgbClr val="FF0000"/>
                </a:solidFill>
              </a:rPr>
              <a:t> </a:t>
            </a:r>
            <a:r>
              <a:rPr lang="hu-HU" sz="2400" dirty="0" err="1">
                <a:solidFill>
                  <a:srgbClr val="00B050"/>
                </a:solidFill>
              </a:rPr>
              <a:t>Odderon</a:t>
            </a:r>
            <a:r>
              <a:rPr lang="hu-HU" sz="2400" dirty="0">
                <a:solidFill>
                  <a:srgbClr val="00B050"/>
                </a:solidFill>
              </a:rPr>
              <a:t> </a:t>
            </a:r>
            <a:r>
              <a:rPr lang="hu-HU" sz="2400" dirty="0" err="1">
                <a:solidFill>
                  <a:srgbClr val="00B050"/>
                </a:solidFill>
              </a:rPr>
              <a:t>effect</a:t>
            </a:r>
            <a:r>
              <a:rPr lang="hu-HU" sz="2400" dirty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1404589" y="5755228"/>
            <a:ext cx="408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0.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71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yíl: lefelé mutató 13">
            <a:extLst>
              <a:ext uri="{FF2B5EF4-FFF2-40B4-BE49-F238E27FC236}">
                <a16:creationId xmlns:a16="http://schemas.microsoft.com/office/drawing/2014/main" id="{0B7816F8-2383-74F0-E624-2EE4DF50668E}"/>
              </a:ext>
            </a:extLst>
          </p:cNvPr>
          <p:cNvSpPr/>
          <p:nvPr/>
        </p:nvSpPr>
        <p:spPr>
          <a:xfrm rot="16200000">
            <a:off x="3303218" y="2866465"/>
            <a:ext cx="568361" cy="2502607"/>
          </a:xfrm>
          <a:prstGeom prst="downArrow">
            <a:avLst/>
          </a:prstGeom>
          <a:solidFill>
            <a:srgbClr val="FF0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Nyíl: lefelé mutató 1">
            <a:extLst>
              <a:ext uri="{FF2B5EF4-FFF2-40B4-BE49-F238E27FC236}">
                <a16:creationId xmlns:a16="http://schemas.microsoft.com/office/drawing/2014/main" id="{3C6EDF98-C108-A150-10D1-1898DC5D2C96}"/>
              </a:ext>
            </a:extLst>
          </p:cNvPr>
          <p:cNvSpPr/>
          <p:nvPr/>
        </p:nvSpPr>
        <p:spPr>
          <a:xfrm>
            <a:off x="1711030" y="1952625"/>
            <a:ext cx="568361" cy="2165144"/>
          </a:xfrm>
          <a:prstGeom prst="downArrow">
            <a:avLst/>
          </a:prstGeom>
          <a:solidFill>
            <a:srgbClr val="FF0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B30705-1372-6AE7-8F58-C53CDB7029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84B934A-D4C4-4B47-A905-3CC524044355}" type="datetime1">
              <a:rPr lang="en-US" smtClean="0"/>
              <a:pPr>
                <a:spcAft>
                  <a:spcPts val="600"/>
                </a:spcAft>
              </a:pPr>
              <a:t>10/29/2023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0BD86A6-ADAE-10CB-2528-BE33919D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395AC4F-565A-8816-662A-0029FBE4E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23295CD-58E7-4CDB-AFA7-F3E30620990A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graphicFrame>
        <p:nvGraphicFramePr>
          <p:cNvPr id="7" name="Tartalom helye 6">
            <a:extLst>
              <a:ext uri="{FF2B5EF4-FFF2-40B4-BE49-F238E27FC236}">
                <a16:creationId xmlns:a16="http://schemas.microsoft.com/office/drawing/2014/main" id="{9C4454E6-C963-DDAA-EF24-A5FC57F54C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0484499"/>
              </p:ext>
            </p:extLst>
          </p:nvPr>
        </p:nvGraphicFramePr>
        <p:xfrm>
          <a:off x="643465" y="1586974"/>
          <a:ext cx="10905069" cy="5061590"/>
        </p:xfrm>
        <a:graphic>
          <a:graphicData uri="http://schemas.openxmlformats.org/drawingml/2006/table">
            <a:tbl>
              <a:tblPr/>
              <a:tblGrid>
                <a:gridCol w="346170">
                  <a:extLst>
                    <a:ext uri="{9D8B030D-6E8A-4147-A177-3AD203B41FA5}">
                      <a16:colId xmlns:a16="http://schemas.microsoft.com/office/drawing/2014/main" val="575779285"/>
                    </a:ext>
                  </a:extLst>
                </a:gridCol>
                <a:gridCol w="1942278">
                  <a:extLst>
                    <a:ext uri="{9D8B030D-6E8A-4147-A177-3AD203B41FA5}">
                      <a16:colId xmlns:a16="http://schemas.microsoft.com/office/drawing/2014/main" val="283724060"/>
                    </a:ext>
                  </a:extLst>
                </a:gridCol>
                <a:gridCol w="1942278">
                  <a:extLst>
                    <a:ext uri="{9D8B030D-6E8A-4147-A177-3AD203B41FA5}">
                      <a16:colId xmlns:a16="http://schemas.microsoft.com/office/drawing/2014/main" val="353816404"/>
                    </a:ext>
                  </a:extLst>
                </a:gridCol>
                <a:gridCol w="1942278">
                  <a:extLst>
                    <a:ext uri="{9D8B030D-6E8A-4147-A177-3AD203B41FA5}">
                      <a16:colId xmlns:a16="http://schemas.microsoft.com/office/drawing/2014/main" val="882222540"/>
                    </a:ext>
                  </a:extLst>
                </a:gridCol>
                <a:gridCol w="1308573">
                  <a:extLst>
                    <a:ext uri="{9D8B030D-6E8A-4147-A177-3AD203B41FA5}">
                      <a16:colId xmlns:a16="http://schemas.microsoft.com/office/drawing/2014/main" val="4078131272"/>
                    </a:ext>
                  </a:extLst>
                </a:gridCol>
                <a:gridCol w="1216774">
                  <a:extLst>
                    <a:ext uri="{9D8B030D-6E8A-4147-A177-3AD203B41FA5}">
                      <a16:colId xmlns:a16="http://schemas.microsoft.com/office/drawing/2014/main" val="2648233045"/>
                    </a:ext>
                  </a:extLst>
                </a:gridCol>
                <a:gridCol w="1268596">
                  <a:extLst>
                    <a:ext uri="{9D8B030D-6E8A-4147-A177-3AD203B41FA5}">
                      <a16:colId xmlns:a16="http://schemas.microsoft.com/office/drawing/2014/main" val="2666495417"/>
                    </a:ext>
                  </a:extLst>
                </a:gridCol>
                <a:gridCol w="757782">
                  <a:extLst>
                    <a:ext uri="{9D8B030D-6E8A-4147-A177-3AD203B41FA5}">
                      <a16:colId xmlns:a16="http://schemas.microsoft.com/office/drawing/2014/main" val="4063796419"/>
                    </a:ext>
                  </a:extLst>
                </a:gridCol>
                <a:gridCol w="180340">
                  <a:extLst>
                    <a:ext uri="{9D8B030D-6E8A-4147-A177-3AD203B41FA5}">
                      <a16:colId xmlns:a16="http://schemas.microsoft.com/office/drawing/2014/main" val="835931378"/>
                    </a:ext>
                  </a:extLst>
                </a:gridCol>
              </a:tblGrid>
              <a:tr h="19757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n\m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447276"/>
                  </a:ext>
                </a:extLst>
              </a:tr>
              <a:tr h="51028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eps=-0.56 chi2=80.074 sigma=6.26 left=2.26 right=2.69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eps=-0.51 chi2=77.278 sigma=6.21 left=2.17 right=1.34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eps=-0.46 chi2=75.842 sigma=6.25 left=2.08 right=7.23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eps=-0.32 chi2=67.834 sigma=5.85 left=1.83 right=8.09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eps=-0.13 chi2=58.513 sigma=5.33 left=1.52 right=5.94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eps=0.35 chi2=50.046 sigma=4.83 left=0.87 right=21.2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180576"/>
                  </a:ext>
                </a:extLst>
              </a:tr>
              <a:tr h="51028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eps=-0.57 chi2=77.8 sigma=6.25 left=2.01 right=2.65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eps=-0.53 chi2=75.082 sigma=6.20 left=1.95 right=1.25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eps=-0.48 chi2=73.740 sigma=6.25 left=1.86 right=7.00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eps=-0.34 chi2=65.983 sigma=5.86 left=1.63 right=7.83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eps=-0.15 chi2=56.974 sigma=5.36 left=1.35 right=5.71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eps=0.3 chi2=49.150 sigma=4.91 left=0.79 right=20.6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485952"/>
                  </a:ext>
                </a:extLst>
              </a:tr>
              <a:tr h="8229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eps=-0.59 chi2=75.763 sigma=6.25 left=1.34 right=2.57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eps=-0.55 chi2=73.115 sigma=6.21 left=1.28 right=1.16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eps=-0.50 chi2=71.858 sigma=6.26 left=1.2 right=6.78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eps=-0.36 chi2=64.330 sigma=5.9 left=0.98 right=7.57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eps=-0.17 chi2=55.605 sigma=5.42 left=0.73 right=5.49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eps=0.25 chi2=48.339 sigma=5.01 left=0.30 right=19.9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eps=0.98 chi2=23.631 sigma=2.81 left=0.001 right=7.36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7763976"/>
                  </a:ext>
                </a:extLst>
              </a:tr>
              <a:tr h="8229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eps=-0.61 chi2=74.4 sigma=6.29 left=5.83 right=2.50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eps=-0.57 chi2=71.823 sigma=6.26 left=5.71 right=1.07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eps=-0.52 chi2=70.644 sigma=6.33 left=5.57 right=6.56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eps=-0.38 chi2=63.331 sigma=5.98 left=5.18 right=7.32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eps=-0.19 chi2=54.859 sigma=5.52 left=4.68 right=5.27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eps=0.22 chi2=48.024 sigma=5.15 left=3.69 right=19.5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eps=0.97 chi2=23.630 sigma=3.00 left=2.20 right=7.30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8243282"/>
                  </a:ext>
                </a:extLst>
              </a:tr>
              <a:tr h="8229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eps=-0.64 chi2=68.538 sigma=6.04 left=8.14 right=2.38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eps=-0.60 chi2=66.074 sigma=6.02 left=8.03 right=0.95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eps=-0.55 chi2=65.028 sigma=6.09 left=7.89 right=6.24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eps=-0.42 chi2=58.101 sigma=5.76 left=7.53 right=6.83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eps=-0.23 chi2=50.123 sigma=5.15 left=7.03 right=4.84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eps=0.11 chi2=44.210 sigma=5.02 left=3.69 right=19.5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eps=0.87 chi2=21.344 sigma=2.94 left=4.48 right=6.66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955568"/>
                  </a:ext>
                </a:extLst>
              </a:tr>
              <a:tr h="51028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eps=-0.67 chi2=60.359 sigma=5.61 left=8.34 right=2.27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eps=-0.63 chi2=58.006 sigma=5.59 left=7.93 right=0.84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eps=-0.58 chi2=57.084 sigma=5.68 left=7.52 right=5.82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eps=-0.45 chi2=50.529 sigma=5.35 left=6.18 right=6.47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eps=-0.27 chi2=53.034 sigma=4.74 left=4.66 right=4.43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eps=-0.09 chi2=37.706 sigma=4.64 left=3.36 right=14.8</a:t>
                      </a:r>
                      <a:endParaRPr lang="en-US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772119"/>
                  </a:ext>
                </a:extLst>
              </a:tr>
              <a:tr h="51028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eps=-0.78 chi2=51.452 sigma=5.09 left=13.7 right=1.88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eps=-0.74 chi2=49.510 sigma=5.10 left=13.1 right=0.48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eps=-0.71 chi2=48.99 sigma=5.23 left=12.7 right=4.64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eps=-0.58 chi2=43.744 sigma=4.98 left=11.1 right=5.03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772271"/>
                  </a:ext>
                </a:extLst>
              </a:tr>
              <a:tr h="35392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eps=-0.94 chi2=36.690 sigma=3.99 left=14.7 right=1.38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eps=-0.9 chi2=35.255 sigma=4.03 left=14.3 right=0.13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eps=-0.88 chi2=35.114 sigma=4.21 left=14.1 right=3.2</a:t>
                      </a:r>
                      <a:endParaRPr lang="en-US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7" marR="7107" marT="7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819072"/>
                  </a:ext>
                </a:extLst>
              </a:tr>
            </a:tbl>
          </a:graphicData>
        </a:graphic>
      </p:graphicFrame>
      <p:sp>
        <p:nvSpPr>
          <p:cNvPr id="17" name="Dátum helye 3">
            <a:extLst>
              <a:ext uri="{FF2B5EF4-FFF2-40B4-BE49-F238E27FC236}">
                <a16:creationId xmlns:a16="http://schemas.microsoft.com/office/drawing/2014/main" id="{200A9FA2-9543-BC0B-C42D-06C268C4EEC2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4B934A-D4C4-4B47-A905-3CC524044355}" type="datetime1">
              <a:rPr lang="en-US" smtClean="0"/>
              <a:pPr/>
              <a:t>10/29/2023</a:t>
            </a:fld>
            <a:endParaRPr lang="hu-HU"/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1B8320DA-7A43-82FB-EAE0-D4575ACB3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" y="2852929"/>
            <a:ext cx="5046964" cy="4005072"/>
          </a:xfrm>
          <a:prstGeom prst="rect">
            <a:avLst/>
          </a:prstGeom>
        </p:spPr>
      </p:pic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BB593AE9-B632-E98E-0F37-73C9D83F3083}"/>
              </a:ext>
            </a:extLst>
          </p:cNvPr>
          <p:cNvCxnSpPr/>
          <p:nvPr/>
        </p:nvCxnSpPr>
        <p:spPr>
          <a:xfrm flipH="1">
            <a:off x="1995211" y="4117769"/>
            <a:ext cx="4587" cy="19385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>
            <a:extLst>
              <a:ext uri="{FF2B5EF4-FFF2-40B4-BE49-F238E27FC236}">
                <a16:creationId xmlns:a16="http://schemas.microsoft.com/office/drawing/2014/main" id="{1393B3CC-DCCE-24D5-7D4B-32E8C2BA34F8}"/>
              </a:ext>
            </a:extLst>
          </p:cNvPr>
          <p:cNvCxnSpPr/>
          <p:nvPr/>
        </p:nvCxnSpPr>
        <p:spPr>
          <a:xfrm>
            <a:off x="4210507" y="5120881"/>
            <a:ext cx="6527" cy="97005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zövegdoboz 9">
                <a:extLst>
                  <a:ext uri="{FF2B5EF4-FFF2-40B4-BE49-F238E27FC236}">
                    <a16:creationId xmlns:a16="http://schemas.microsoft.com/office/drawing/2014/main" id="{0AC3D245-9248-5F80-EFDE-0F2F6C8A537E}"/>
                  </a:ext>
                </a:extLst>
              </p:cNvPr>
              <p:cNvSpPr txBox="1"/>
              <p:nvPr/>
            </p:nvSpPr>
            <p:spPr>
              <a:xfrm>
                <a:off x="2415860" y="4983614"/>
                <a:ext cx="1378584" cy="40011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10" name="Szövegdoboz 9">
                <a:extLst>
                  <a:ext uri="{FF2B5EF4-FFF2-40B4-BE49-F238E27FC236}">
                    <a16:creationId xmlns:a16="http://schemas.microsoft.com/office/drawing/2014/main" id="{0AC3D245-9248-5F80-EFDE-0F2F6C8A5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860" y="4983614"/>
                <a:ext cx="13785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ím 1">
            <a:extLst>
              <a:ext uri="{FF2B5EF4-FFF2-40B4-BE49-F238E27FC236}">
                <a16:creationId xmlns:a16="http://schemas.microsoft.com/office/drawing/2014/main" id="{F560911C-F8EC-87FC-C819-9D84ABC6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056" y="160902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Odderon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42987500-7DBB-4BAF-4F68-C9DD6689ACD5}"/>
              </a:ext>
            </a:extLst>
          </p:cNvPr>
          <p:cNvSpPr txBox="1"/>
          <p:nvPr/>
        </p:nvSpPr>
        <p:spPr>
          <a:xfrm>
            <a:off x="571499" y="1233589"/>
            <a:ext cx="7077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Left door excludes the first n, right door excludes the last m D0 points</a:t>
            </a:r>
            <a:r>
              <a:rPr lang="en-US" dirty="0"/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0130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6851B-9C50-480D-A807-06143470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395DF-34D6-42EF-B852-4EC060898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A069C-2235-453E-A358-6852DE17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1B2A1-75C4-4786-BBF1-DEFAD1954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13</a:t>
            </a:fld>
            <a:endParaRPr lang="hu-HU"/>
          </a:p>
        </p:txBody>
      </p:sp>
      <p:pic>
        <p:nvPicPr>
          <p:cNvPr id="7" name="Kép 8">
            <a:extLst>
              <a:ext uri="{FF2B5EF4-FFF2-40B4-BE49-F238E27FC236}">
                <a16:creationId xmlns:a16="http://schemas.microsoft.com/office/drawing/2014/main" id="{9F016B0D-3B50-4699-92BB-F96BA4E797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2" t="2933" r="1445" b="34513"/>
          <a:stretch/>
        </p:blipFill>
        <p:spPr>
          <a:xfrm>
            <a:off x="1739516" y="2580883"/>
            <a:ext cx="8712968" cy="2088232"/>
          </a:xfrm>
          <a:prstGeom prst="rect">
            <a:avLst/>
          </a:prstGeom>
        </p:spPr>
      </p:pic>
      <p:sp>
        <p:nvSpPr>
          <p:cNvPr id="9" name="Szabadkézi sokszög 4">
            <a:extLst>
              <a:ext uri="{FF2B5EF4-FFF2-40B4-BE49-F238E27FC236}">
                <a16:creationId xmlns:a16="http://schemas.microsoft.com/office/drawing/2014/main" id="{6F28A0AB-A95D-4173-8492-87A396D89F9E}"/>
              </a:ext>
            </a:extLst>
          </p:cNvPr>
          <p:cNvSpPr/>
          <p:nvPr/>
        </p:nvSpPr>
        <p:spPr>
          <a:xfrm>
            <a:off x="2495600" y="1449455"/>
            <a:ext cx="7200800" cy="8947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Two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sliding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gates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of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size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and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size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600" b="1" i="1" dirty="0" err="1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,</a:t>
            </a:r>
            <a:r>
              <a:rPr lang="hu-HU" sz="2600" b="1" i="1" dirty="0" err="1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):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Leaving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out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the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first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and last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D0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point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</a:p>
        </p:txBody>
      </p:sp>
      <p:sp>
        <p:nvSpPr>
          <p:cNvPr id="10" name="Szabadkézi sokszög 7">
            <a:extLst>
              <a:ext uri="{FF2B5EF4-FFF2-40B4-BE49-F238E27FC236}">
                <a16:creationId xmlns:a16="http://schemas.microsoft.com/office/drawing/2014/main" id="{B88D435E-ACC4-4828-8875-75784AB0F1B6}"/>
              </a:ext>
            </a:extLst>
          </p:cNvPr>
          <p:cNvSpPr/>
          <p:nvPr/>
        </p:nvSpPr>
        <p:spPr>
          <a:xfrm>
            <a:off x="1645895" y="4905811"/>
            <a:ext cx="8424936" cy="12948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MODEL INDEPENT RESULT: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Outside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the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best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window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H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600" b="1" i="1" dirty="0" err="1">
                <a:solidFill>
                  <a:srgbClr val="002060"/>
                </a:solidFill>
                <a:latin typeface="CenturyGothic-Bold"/>
              </a:rPr>
              <a:t>x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|pp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) =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H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600" b="1" i="1" dirty="0" err="1">
                <a:solidFill>
                  <a:srgbClr val="002060"/>
                </a:solidFill>
                <a:latin typeface="CenturyGothic-Bold"/>
              </a:rPr>
              <a:t>x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,pbarp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pp and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pbarp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backgrounds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agree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within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1.7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sigma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6739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A2B856-7FF1-963B-4FA6-2978A7A8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difference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between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7 and 8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TeV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data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2F93D7A-A172-EC3A-6D85-9B9DC67A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F05A356-CD4A-3A0B-E32F-67AC29D8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F33DF5C-3E04-986A-2D04-79F5F83C3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14</a:t>
            </a:fld>
            <a:endParaRPr lang="hu-HU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6016EBCE-3B1D-7490-1FD3-D3A8700F2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916" y="1456437"/>
            <a:ext cx="6580167" cy="526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0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8ED5CB-C31D-DDE0-EAD6-1B4D9E19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799" cy="1325563"/>
          </a:xfrm>
        </p:spPr>
        <p:txBody>
          <a:bodyPr/>
          <a:lstStyle/>
          <a:p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8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TeV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data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also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confirm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Odderon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signal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6F64B22-879F-E75E-0573-F5FFA0370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02BF6AB-BEEB-6227-88E9-A47AB020D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92D1BD8-3110-402D-12BE-F585276F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15</a:t>
            </a:fld>
            <a:endParaRPr lang="hu-HU"/>
          </a:p>
        </p:txBody>
      </p:sp>
      <p:grpSp>
        <p:nvGrpSpPr>
          <p:cNvPr id="15" name="Csoportba foglalás 14">
            <a:extLst>
              <a:ext uri="{FF2B5EF4-FFF2-40B4-BE49-F238E27FC236}">
                <a16:creationId xmlns:a16="http://schemas.microsoft.com/office/drawing/2014/main" id="{8F70B877-8887-3C30-7077-29B442FE08DD}"/>
              </a:ext>
            </a:extLst>
          </p:cNvPr>
          <p:cNvGrpSpPr/>
          <p:nvPr/>
        </p:nvGrpSpPr>
        <p:grpSpPr>
          <a:xfrm>
            <a:off x="0" y="1470025"/>
            <a:ext cx="6052850" cy="4886325"/>
            <a:chOff x="0" y="1470025"/>
            <a:chExt cx="6052850" cy="4886325"/>
          </a:xfrm>
        </p:grpSpPr>
        <p:pic>
          <p:nvPicPr>
            <p:cNvPr id="8" name="Kép 7">
              <a:extLst>
                <a:ext uri="{FF2B5EF4-FFF2-40B4-BE49-F238E27FC236}">
                  <a16:creationId xmlns:a16="http://schemas.microsoft.com/office/drawing/2014/main" id="{D34D565D-B470-EB91-352E-FC4D357CA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70025"/>
              <a:ext cx="6052850" cy="4886325"/>
            </a:xfrm>
            <a:prstGeom prst="rect">
              <a:avLst/>
            </a:prstGeom>
          </p:spPr>
        </p:pic>
        <p:sp>
          <p:nvSpPr>
            <p:cNvPr id="13" name="Szövegdoboz 12">
              <a:extLst>
                <a:ext uri="{FF2B5EF4-FFF2-40B4-BE49-F238E27FC236}">
                  <a16:creationId xmlns:a16="http://schemas.microsoft.com/office/drawing/2014/main" id="{7653DE87-1956-DD4E-10B6-D78CAF6EEE3F}"/>
                </a:ext>
              </a:extLst>
            </p:cNvPr>
            <p:cNvSpPr txBox="1"/>
            <p:nvPr/>
          </p:nvSpPr>
          <p:spPr>
            <a:xfrm>
              <a:off x="3362325" y="2502747"/>
              <a:ext cx="2200275" cy="11167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  <p:sp>
          <p:nvSpPr>
            <p:cNvPr id="14" name="Szövegdoboz 13">
              <a:extLst>
                <a:ext uri="{FF2B5EF4-FFF2-40B4-BE49-F238E27FC236}">
                  <a16:creationId xmlns:a16="http://schemas.microsoft.com/office/drawing/2014/main" id="{73B78B21-D724-2B4B-3BAD-3F8ED8D51836}"/>
                </a:ext>
              </a:extLst>
            </p:cNvPr>
            <p:cNvSpPr txBox="1"/>
            <p:nvPr/>
          </p:nvSpPr>
          <p:spPr>
            <a:xfrm>
              <a:off x="3400425" y="2502747"/>
              <a:ext cx="2200275" cy="11167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</p:grpSp>
      <p:graphicFrame>
        <p:nvGraphicFramePr>
          <p:cNvPr id="10" name="Táblázat 9">
            <a:extLst>
              <a:ext uri="{FF2B5EF4-FFF2-40B4-BE49-F238E27FC236}">
                <a16:creationId xmlns:a16="http://schemas.microsoft.com/office/drawing/2014/main" id="{E9672081-D8CB-6CB6-6CA2-18322680C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996969"/>
              </p:ext>
            </p:extLst>
          </p:nvPr>
        </p:nvGraphicFramePr>
        <p:xfrm>
          <a:off x="5770418" y="2165798"/>
          <a:ext cx="6149975" cy="252640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023838">
                  <a:extLst>
                    <a:ext uri="{9D8B030D-6E8A-4147-A177-3AD203B41FA5}">
                      <a16:colId xmlns:a16="http://schemas.microsoft.com/office/drawing/2014/main" val="3138706673"/>
                    </a:ext>
                  </a:extLst>
                </a:gridCol>
                <a:gridCol w="1019981">
                  <a:extLst>
                    <a:ext uri="{9D8B030D-6E8A-4147-A177-3AD203B41FA5}">
                      <a16:colId xmlns:a16="http://schemas.microsoft.com/office/drawing/2014/main" val="240918815"/>
                    </a:ext>
                  </a:extLst>
                </a:gridCol>
                <a:gridCol w="1053078">
                  <a:extLst>
                    <a:ext uri="{9D8B030D-6E8A-4147-A177-3AD203B41FA5}">
                      <a16:colId xmlns:a16="http://schemas.microsoft.com/office/drawing/2014/main" val="1023347095"/>
                    </a:ext>
                  </a:extLst>
                </a:gridCol>
                <a:gridCol w="1053078">
                  <a:extLst>
                    <a:ext uri="{9D8B030D-6E8A-4147-A177-3AD203B41FA5}">
                      <a16:colId xmlns:a16="http://schemas.microsoft.com/office/drawing/2014/main" val="419907151"/>
                    </a:ext>
                  </a:extLst>
                </a:gridCol>
              </a:tblGrid>
              <a:tr h="27605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Projection 1.96---&gt;8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426837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eps_b1_7tev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9133457"/>
                  </a:ext>
                </a:extLst>
              </a:tr>
              <a:tr h="24043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eps_b12_1.96tev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701987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chi2 1---&gt;2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88.382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CL 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1.7E-04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193456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ndf 1---&gt;2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Significance</a:t>
                      </a:r>
                      <a:endParaRPr lang="hu-HU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4.7919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207468"/>
                  </a:ext>
                </a:extLst>
              </a:tr>
              <a:tr h="240434"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885048"/>
                  </a:ext>
                </a:extLst>
              </a:tr>
              <a:tr h="22262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Projection 8---&gt;1.96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689209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eps_b2_1.96tev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151301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eps_b21_7tev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768584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chi2 2---&gt;1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46.817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CL 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1.3E-02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26499"/>
                  </a:ext>
                </a:extLst>
              </a:tr>
              <a:tr h="2182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ndf</a:t>
                      </a:r>
                      <a:r>
                        <a:rPr lang="hu-H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2---&gt;1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Significance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3.8266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01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428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>
            <a:extLst>
              <a:ext uri="{FF2B5EF4-FFF2-40B4-BE49-F238E27FC236}">
                <a16:creationId xmlns:a16="http://schemas.microsoft.com/office/drawing/2014/main" id="{E61054BB-BB3C-548A-A059-5C3C4E5061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84B934A-D4C4-4B47-A905-3CC524044355}" type="datetime1">
              <a:rPr lang="en-US" smtClean="0"/>
              <a:pPr>
                <a:spcAft>
                  <a:spcPts val="600"/>
                </a:spcAft>
              </a:pPr>
              <a:t>10/29/2023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378B345-B028-3196-59BF-294F81645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F0C6CC9-DE5A-B857-44F4-90BDA8CDE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23295CD-58E7-4CDB-AFA7-F3E30620990A}" type="slidenum">
              <a:rPr lang="en-US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10" name="Táblázat 9">
            <a:extLst>
              <a:ext uri="{FF2B5EF4-FFF2-40B4-BE49-F238E27FC236}">
                <a16:creationId xmlns:a16="http://schemas.microsoft.com/office/drawing/2014/main" id="{94B3046F-E3AA-730F-5B66-4572898DE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834087"/>
              </p:ext>
            </p:extLst>
          </p:nvPr>
        </p:nvGraphicFramePr>
        <p:xfrm>
          <a:off x="1" y="1324251"/>
          <a:ext cx="12191999" cy="5844354"/>
        </p:xfrm>
        <a:graphic>
          <a:graphicData uri="http://schemas.openxmlformats.org/drawingml/2006/table">
            <a:tbl>
              <a:tblPr/>
              <a:tblGrid>
                <a:gridCol w="895349">
                  <a:extLst>
                    <a:ext uri="{9D8B030D-6E8A-4147-A177-3AD203B41FA5}">
                      <a16:colId xmlns:a16="http://schemas.microsoft.com/office/drawing/2014/main" val="3637579466"/>
                    </a:ext>
                  </a:extLst>
                </a:gridCol>
                <a:gridCol w="296673">
                  <a:extLst>
                    <a:ext uri="{9D8B030D-6E8A-4147-A177-3AD203B41FA5}">
                      <a16:colId xmlns:a16="http://schemas.microsoft.com/office/drawing/2014/main" val="3691867979"/>
                    </a:ext>
                  </a:extLst>
                </a:gridCol>
                <a:gridCol w="1322577">
                  <a:extLst>
                    <a:ext uri="{9D8B030D-6E8A-4147-A177-3AD203B41FA5}">
                      <a16:colId xmlns:a16="http://schemas.microsoft.com/office/drawing/2014/main" val="1253763065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755925203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1208695777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4212190941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3976430339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val="894037265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192118387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803340834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73222403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172435726"/>
                    </a:ext>
                  </a:extLst>
                </a:gridCol>
              </a:tblGrid>
              <a:tr h="297049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Previous</a:t>
                      </a:r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TOTEM </a:t>
                      </a:r>
                      <a:r>
                        <a:rPr lang="hu-H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slope</a:t>
                      </a:r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20.14+-0.15 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84" marR="49184" marT="24592" marB="2459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6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Optimized</a:t>
                      </a:r>
                      <a:r>
                        <a:rPr lang="nl-NL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TOTEM slope </a:t>
                      </a:r>
                      <a:r>
                        <a:rPr lang="hu-HU" sz="16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value</a:t>
                      </a:r>
                      <a:r>
                        <a:rPr lang="nl-NL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nl-NL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19.9+-0.3 </a:t>
                      </a:r>
                    </a:p>
                  </a:txBody>
                  <a:tcPr marL="49184" marR="49184" marT="24592" marB="2459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337108"/>
                  </a:ext>
                </a:extLst>
              </a:tr>
              <a:tr h="242114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20877"/>
                  </a:ext>
                </a:extLst>
              </a:tr>
              <a:tr h="263445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n=</a:t>
                      </a:r>
                      <a:r>
                        <a:rPr lang="hu-HU" sz="105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left</a:t>
                      </a:r>
                      <a:r>
                        <a:rPr lang="hu-HU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m=</a:t>
                      </a:r>
                      <a:r>
                        <a:rPr lang="hu-HU" sz="105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right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84" marR="49184" marT="24592" marB="2459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n=</a:t>
                      </a:r>
                      <a:r>
                        <a:rPr lang="hu-HU" sz="105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left</a:t>
                      </a:r>
                      <a:r>
                        <a:rPr lang="hu-HU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m=</a:t>
                      </a:r>
                      <a:r>
                        <a:rPr lang="hu-HU" sz="105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right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84" marR="49184" marT="24592" marB="2459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930936"/>
                  </a:ext>
                </a:extLst>
              </a:tr>
              <a:tr h="242114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n\m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n\m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291224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Colours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eps=-1.57 chi2=46.792 sigma=3.82 left=0.0653 right=1.80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eps=-1.52 chi2=44.988 sigma=3.81 left=0.0587 right=4.55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eps=-1.35 chi2=40.381 sigma=3.54 left=0.0391 right=7.01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eps=-1.01 chi2=33.172 sigma=3.00 left=0.0120 right=5.42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Colours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chi2=45.854 sigma=3.74 left=0.1384 right=1.31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eps=-1.20 chi2=44.541 sigma=3.77 left=0.1275 right=3.5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eps=-1.05 chi2=41.006 sigma=3.60 left=0.1023 right=6.44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690493"/>
                  </a:ext>
                </a:extLst>
              </a:tr>
              <a:tr h="622470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eps=-1.61 chi2=46.724 sigma=3.96 left=0.255 right=1.79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eps=-1.54 chi2=44.928 sigma=3.95 left=0.273 right=4.53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eps=-1.36 chi2=40.341 sigma=3.69 left=0.322 right=7.00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eps=-1.02 chi2=33.160 sigma=3.15 left=0.423 right=5.41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eps=-1.33 chi2=45.709 sigma=3.87 left=0.073 right=1.29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chi2=44.408 sigma=3.90 left=0.082 right=3.47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eps=-1.11 chi2=40.898 sigma=3.74 left=0.103 right=6.38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266774"/>
                  </a:ext>
                </a:extLst>
              </a:tr>
              <a:tr h="622470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eps=-1.53 chi2=46.459 sigma=4.08 left=0.373 right=1.81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eps=-1.46 chi2=44.644 sigma=4.07 left=0.395 right=4.58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chi2=40.007 sigma=3.81 left=0.463 right=7.11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eps=-0.92 chi2=32.721 sigma=3.27 left=0.588 right=5.49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eps=-1.29 chi2=45.633 sigma=4.01 left=0.115 right=1.30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eps=-1.21 chi2=44.323 sigma=4.04 left=0.128 right=3.50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eps=-1.07 chi2=40.792 sigma=3.88 left=0.153 right=6.42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595760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01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eps=-1.43 chi2=46.070 sigma=4.20 left=0.016 right=1.83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eps=-1.35 chi2=44.230 sigma=4.19 left=0.0221 right=4.65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eps=-1.16 chi2=39.528 sigma=3.93 left=0.0398 right=7.22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eps=-0.79 chi2=32.108 sigma=3.38 left=0.088 right=5.60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Greatest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</a:t>
                      </a: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01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eps=-1.22 chi2=45.512 sigma=4.15 left=0.018 right=1.32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eps=-1.15 chi2=44.191 sigma=4.19 left=0.014 right=3.53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eps=-0.99 chi2=40.631 sigma=4.03 left=0.006 right=6.50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283166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eps=-1.39 chi2=46.053 sigma=4.35 left=0.099 right=1.84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eps=-1.32 chi2=44.207 sigma=4.34 left=0.089 right=4.66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eps=-1.12 chi2=39.486 sigma=4.09 left=0.065 right=7.26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eps=-0.74 chi2=32.015 sigma=3.54 left=0.030 right=5.64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chi2=45.492 sigma=4.30 left=0.436 right=1.31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eps=-1.18 chi2=44.175 sigma=4.34 left=0.415 right=3.51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eps=-1.02 chi2=40.624 sigma=4.19 left=0.374 right=6.47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945294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eps=-1.45 chi2=45.949 sigma=4.49 left=0.357 right=1.83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eps=-1.36 chi2=44.115 sigma=4.50 left=0.332 right=4.64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eps=-1.16 chi2=39.419 sigma=4.25 left=0.280 right=7.22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eps=-0.76 chi2=31.984 sigma=3.72 left=0.192 right=5.62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eps=-1.36 chi2=45.044 sigma=4.42 left=0.899 right=1.29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eps=-1.28 chi2=43.748 sigma=4.46 left=0.866 right=3.46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eps=-1.10 chi2=40.241 sigma=4.32 left=0.794 right=6.39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400733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eps=-1.55 chi2=45.577 sigma=4.62 left=1.58 right=1.80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eps=-1.46 chi2=43.767 sigma=4.63 left=1.53 right=4.58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chi2=39.128 sigma=4.40 left=1.41 right=7.11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eps=-0.83 chi2=31.785 sigma=3.89 left=1.19 right=5.56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eps=-1.52 chi2=44.113 sigma=4.50 left=2.29 right=1.26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eps=-1.40 chi2=42.850 sigma=4.55 left=2.24 right=3.39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01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eps=-1.26 chi2=39.416 sigma=4.42 left=2.13 right=6.23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959070"/>
                  </a:ext>
                </a:extLst>
              </a:tr>
              <a:tr h="49018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eps=-1.78 chi2=43.923 sigma=4.65 left=5.48 right=1.75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eps=-1.68 chi2=42.167 sigma=4.67 left=5.37 right=4.45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01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eps=-1.47 chi2=37.658 sigma=4.45 left=5.15 right=6.88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eps=-1.03 chi2=30.544 sigma=3.96 left=4.71 right=5.41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hu-HU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eps=-1.78 chi2=41.738 sigma=4.46 left=6.08 right=1.20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eps=-1.68 chi2=40.527 sigma=4.52 left=5.97 right=3.28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eps=-1.51 chi2=37.211 sigma=4.41 left=5.80 right=5.98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u-H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519871"/>
                  </a:ext>
                </a:extLst>
              </a:tr>
              <a:tr h="33923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eps=-2.21 chi2=38.205 sigma=4.31 left=4.47 right=1.65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eps=-2.13 chi2=36.550 sigma=4.35 left=4.41 right=4.19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eps=-1.88 chi2=32.290 sigma=4.13 left=4.24 right=6.43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eps=-1.45 chi2=25.631 sigma=3.65 left=3.94 right=5.08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hu-H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99" marR="4099" marT="40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353595"/>
                  </a:ext>
                </a:extLst>
              </a:tr>
            </a:tbl>
          </a:graphicData>
        </a:graphic>
      </p:graphicFrame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4EA4B516-DFE0-FBA3-1F3C-F86A1329176E}"/>
              </a:ext>
            </a:extLst>
          </p:cNvPr>
          <p:cNvGrpSpPr/>
          <p:nvPr/>
        </p:nvGrpSpPr>
        <p:grpSpPr>
          <a:xfrm>
            <a:off x="0" y="1752028"/>
            <a:ext cx="7648574" cy="5181600"/>
            <a:chOff x="0" y="1470025"/>
            <a:chExt cx="6052850" cy="4886325"/>
          </a:xfrm>
        </p:grpSpPr>
        <p:pic>
          <p:nvPicPr>
            <p:cNvPr id="8" name="Kép 7">
              <a:extLst>
                <a:ext uri="{FF2B5EF4-FFF2-40B4-BE49-F238E27FC236}">
                  <a16:creationId xmlns:a16="http://schemas.microsoft.com/office/drawing/2014/main" id="{A1D17583-7ED7-9E7B-12CD-D528D2284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70025"/>
              <a:ext cx="6052850" cy="4886325"/>
            </a:xfrm>
            <a:prstGeom prst="rect">
              <a:avLst/>
            </a:prstGeom>
          </p:spPr>
        </p:pic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A53CCB6D-353F-44FA-0DCD-0C3B2DA1A7AE}"/>
                </a:ext>
              </a:extLst>
            </p:cNvPr>
            <p:cNvSpPr txBox="1"/>
            <p:nvPr/>
          </p:nvSpPr>
          <p:spPr>
            <a:xfrm>
              <a:off x="3362325" y="2502747"/>
              <a:ext cx="2200275" cy="11167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  <p:sp>
          <p:nvSpPr>
            <p:cNvPr id="11" name="Szövegdoboz 10">
              <a:extLst>
                <a:ext uri="{FF2B5EF4-FFF2-40B4-BE49-F238E27FC236}">
                  <a16:creationId xmlns:a16="http://schemas.microsoft.com/office/drawing/2014/main" id="{FD792520-E059-2630-1443-91B3F5617C57}"/>
                </a:ext>
              </a:extLst>
            </p:cNvPr>
            <p:cNvSpPr txBox="1"/>
            <p:nvPr/>
          </p:nvSpPr>
          <p:spPr>
            <a:xfrm>
              <a:off x="3400425" y="2502747"/>
              <a:ext cx="2200275" cy="11167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u-HU" dirty="0"/>
            </a:p>
          </p:txBody>
        </p:sp>
      </p:grpSp>
      <p:cxnSp>
        <p:nvCxnSpPr>
          <p:cNvPr id="12" name="Egyenes összekötő 11">
            <a:extLst>
              <a:ext uri="{FF2B5EF4-FFF2-40B4-BE49-F238E27FC236}">
                <a16:creationId xmlns:a16="http://schemas.microsoft.com/office/drawing/2014/main" id="{CD5E9B81-A800-E139-73D3-72F4CFC7AC23}"/>
              </a:ext>
            </a:extLst>
          </p:cNvPr>
          <p:cNvCxnSpPr/>
          <p:nvPr/>
        </p:nvCxnSpPr>
        <p:spPr>
          <a:xfrm flipH="1">
            <a:off x="3233461" y="4062226"/>
            <a:ext cx="4587" cy="19385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>
            <a:extLst>
              <a:ext uri="{FF2B5EF4-FFF2-40B4-BE49-F238E27FC236}">
                <a16:creationId xmlns:a16="http://schemas.microsoft.com/office/drawing/2014/main" id="{82C14C29-EF6D-C3EC-DA9F-574B6DDC1EA6}"/>
              </a:ext>
            </a:extLst>
          </p:cNvPr>
          <p:cNvCxnSpPr>
            <a:cxnSpLocks/>
          </p:cNvCxnSpPr>
          <p:nvPr/>
        </p:nvCxnSpPr>
        <p:spPr>
          <a:xfrm>
            <a:off x="6379209" y="4062226"/>
            <a:ext cx="0" cy="19385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0903DBBD-6C2A-9E2F-D4C5-EA7C44F885A3}"/>
                  </a:ext>
                </a:extLst>
              </p:cNvPr>
              <p:cNvSpPr txBox="1"/>
              <p:nvPr/>
            </p:nvSpPr>
            <p:spPr>
              <a:xfrm>
                <a:off x="4119336" y="4342828"/>
                <a:ext cx="1378584" cy="40011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=4.55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0903DBBD-6C2A-9E2F-D4C5-EA7C44F88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336" y="4342828"/>
                <a:ext cx="13785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ím 1">
            <a:extLst>
              <a:ext uri="{FF2B5EF4-FFF2-40B4-BE49-F238E27FC236}">
                <a16:creationId xmlns:a16="http://schemas.microsoft.com/office/drawing/2014/main" id="{307BAB85-5C33-B894-3A31-0B81E38D8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48" y="-1312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Odderon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BA52524B-BD1A-ABDA-77E2-A8A8B8416610}"/>
              </a:ext>
            </a:extLst>
          </p:cNvPr>
          <p:cNvSpPr txBox="1"/>
          <p:nvPr/>
        </p:nvSpPr>
        <p:spPr>
          <a:xfrm>
            <a:off x="838200" y="1036084"/>
            <a:ext cx="70770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Left door excludes the first n, right door excludes the last m D0 points</a:t>
            </a:r>
            <a:r>
              <a:rPr lang="en-US" sz="1600" dirty="0"/>
              <a:t> </a:t>
            </a:r>
            <a:endParaRPr lang="hu-HU" sz="1600" dirty="0"/>
          </a:p>
        </p:txBody>
      </p:sp>
      <p:sp>
        <p:nvSpPr>
          <p:cNvPr id="16" name="Lefelé nyíl 12">
            <a:extLst>
              <a:ext uri="{FF2B5EF4-FFF2-40B4-BE49-F238E27FC236}">
                <a16:creationId xmlns:a16="http://schemas.microsoft.com/office/drawing/2014/main" id="{E4B89244-7A7D-4C96-8AB9-962D95B0D29E}"/>
              </a:ext>
            </a:extLst>
          </p:cNvPr>
          <p:cNvSpPr/>
          <p:nvPr/>
        </p:nvSpPr>
        <p:spPr>
          <a:xfrm>
            <a:off x="8399154" y="2616725"/>
            <a:ext cx="422892" cy="32594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Lefelé nyíl 16">
            <a:extLst>
              <a:ext uri="{FF2B5EF4-FFF2-40B4-BE49-F238E27FC236}">
                <a16:creationId xmlns:a16="http://schemas.microsoft.com/office/drawing/2014/main" id="{D9D6B42F-9856-4B8F-A243-9CCD7BF6A0AF}"/>
              </a:ext>
            </a:extLst>
          </p:cNvPr>
          <p:cNvSpPr/>
          <p:nvPr/>
        </p:nvSpPr>
        <p:spPr>
          <a:xfrm rot="16200000">
            <a:off x="8892640" y="5559636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048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3D6E2-21BA-4F40-B24D-1D6010B1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 and 8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4123A-8899-4931-84E8-9928651D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01FF0-7D84-4003-B381-88644DCE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3D5EA-1133-4A71-A6C9-BAE50396A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17</a:t>
            </a:fld>
            <a:endParaRPr lang="hu-H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A66D02-1AA2-4008-B15A-FEB19810F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9" y="1690688"/>
            <a:ext cx="7974542" cy="2098149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A762C1B8-E817-8723-244A-A44948BB05A2}"/>
              </a:ext>
            </a:extLst>
          </p:cNvPr>
          <p:cNvSpPr txBox="1"/>
          <p:nvPr/>
        </p:nvSpPr>
        <p:spPr>
          <a:xfrm>
            <a:off x="8153400" y="2365113"/>
            <a:ext cx="3859742" cy="749299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400" b="1" dirty="0">
                <a:solidFill>
                  <a:srgbClr val="0070C0"/>
                </a:solidFill>
              </a:rPr>
              <a:t>Itt a chi2-ek és az NDF-ek össze lettek adva, majd kiszámoltam a konfidenciákat, abból pedig a szignifikanciákat.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E6F3AB-350C-457F-90DE-FBF42F24F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820" y="4018012"/>
            <a:ext cx="3777713" cy="2106467"/>
          </a:xfrm>
          <a:prstGeom prst="rect">
            <a:avLst/>
          </a:prstGeom>
        </p:spPr>
      </p:pic>
      <p:sp>
        <p:nvSpPr>
          <p:cNvPr id="12" name="TextBox 2">
            <a:extLst>
              <a:ext uri="{FF2B5EF4-FFF2-40B4-BE49-F238E27FC236}">
                <a16:creationId xmlns:a16="http://schemas.microsoft.com/office/drawing/2014/main" id="{3C4688F9-721F-4999-A948-DA244E43499E}"/>
              </a:ext>
            </a:extLst>
          </p:cNvPr>
          <p:cNvSpPr txBox="1"/>
          <p:nvPr/>
        </p:nvSpPr>
        <p:spPr>
          <a:xfrm>
            <a:off x="6096000" y="4659910"/>
            <a:ext cx="3987271" cy="749299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400" b="1" dirty="0">
                <a:solidFill>
                  <a:srgbClr val="0070C0"/>
                </a:solidFill>
              </a:rPr>
              <a:t>Itt a szignifikanciák összegét osztottam \</a:t>
            </a:r>
            <a:r>
              <a:rPr lang="hu-HU" sz="1400" b="1" dirty="0" err="1">
                <a:solidFill>
                  <a:srgbClr val="0070C0"/>
                </a:solidFill>
              </a:rPr>
              <a:t>sqrt</a:t>
            </a:r>
            <a:r>
              <a:rPr lang="hu-HU" sz="1400" b="1" dirty="0">
                <a:solidFill>
                  <a:srgbClr val="0070C0"/>
                </a:solidFill>
              </a:rPr>
              <a:t>{2}-vel.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9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>
            <a:extLst>
              <a:ext uri="{FF2B5EF4-FFF2-40B4-BE49-F238E27FC236}">
                <a16:creationId xmlns:a16="http://schemas.microsoft.com/office/drawing/2014/main" id="{887E20E2-F625-A40D-5B03-A9B3EDE4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4396056-8085-7EDA-AD1A-E2306F88A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FCA72ED-39EC-CAE7-3866-1A8398200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18</a:t>
            </a:fld>
            <a:endParaRPr lang="hu-HU"/>
          </a:p>
        </p:txBody>
      </p:sp>
      <p:pic>
        <p:nvPicPr>
          <p:cNvPr id="8" name="Kép 7" descr="A képen modellt állás látható&#10;&#10;Automatikusan generált leírás">
            <a:extLst>
              <a:ext uri="{FF2B5EF4-FFF2-40B4-BE49-F238E27FC236}">
                <a16:creationId xmlns:a16="http://schemas.microsoft.com/office/drawing/2014/main" id="{2DAAE943-D6EF-4686-C0F6-2DA5C5675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742609"/>
            <a:ext cx="11353800" cy="537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81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Summary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4878" y="1690689"/>
            <a:ext cx="10238509" cy="466566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u-HU" dirty="0" err="1"/>
              <a:t>Strategy</a:t>
            </a:r>
            <a:r>
              <a:rPr lang="hu-HU" dirty="0"/>
              <a:t> of </a:t>
            </a:r>
            <a:r>
              <a:rPr lang="hu-HU" dirty="0" err="1"/>
              <a:t>Odderon</a:t>
            </a:r>
            <a:r>
              <a:rPr lang="hu-HU" dirty="0"/>
              <a:t> </a:t>
            </a:r>
            <a:r>
              <a:rPr lang="hu-HU" dirty="0" err="1"/>
              <a:t>search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Difficulties</a:t>
            </a:r>
            <a:r>
              <a:rPr lang="hu-HU" dirty="0"/>
              <a:t> of </a:t>
            </a:r>
            <a:r>
              <a:rPr lang="hu-HU" dirty="0" err="1"/>
              <a:t>Odderon</a:t>
            </a:r>
            <a:r>
              <a:rPr lang="hu-HU" dirty="0"/>
              <a:t> </a:t>
            </a:r>
            <a:r>
              <a:rPr lang="hu-HU" dirty="0" err="1"/>
              <a:t>discovery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Odderon-signal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8 </a:t>
            </a:r>
            <a:r>
              <a:rPr lang="hu-HU" dirty="0" err="1"/>
              <a:t>TeV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/>
              <a:t>No </a:t>
            </a:r>
            <a:r>
              <a:rPr lang="hu-HU" dirty="0" err="1"/>
              <a:t>significant</a:t>
            </a:r>
            <a:r>
              <a:rPr lang="hu-HU" dirty="0"/>
              <a:t> </a:t>
            </a:r>
            <a:r>
              <a:rPr lang="hu-HU" dirty="0" err="1"/>
              <a:t>difference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7 és 8 </a:t>
            </a:r>
            <a:r>
              <a:rPr lang="hu-HU" dirty="0" err="1"/>
              <a:t>TeV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Optimalaizing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Odderon-signal</a:t>
            </a: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E4D-72B8-408C-BF5B-B5CC7959F333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19</a:t>
            </a:fld>
            <a:endParaRPr lang="hu-HU"/>
          </a:p>
        </p:txBody>
      </p:sp>
      <p:pic>
        <p:nvPicPr>
          <p:cNvPr id="7" name="Picture 2" descr="Odd Discovery of the Odderon | Magyar Agrár- és Élettudományi Egyetem">
            <a:extLst>
              <a:ext uri="{FF2B5EF4-FFF2-40B4-BE49-F238E27FC236}">
                <a16:creationId xmlns:a16="http://schemas.microsoft.com/office/drawing/2014/main" id="{99A9BDE0-6774-EEB7-AA6B-A89E70131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65" y="1"/>
            <a:ext cx="4823206" cy="271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40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Outline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u-HU" dirty="0" err="1"/>
              <a:t>Strategy</a:t>
            </a:r>
            <a:r>
              <a:rPr lang="hu-HU" dirty="0"/>
              <a:t> of </a:t>
            </a:r>
            <a:r>
              <a:rPr lang="hu-HU" dirty="0" err="1"/>
              <a:t>Odderon</a:t>
            </a:r>
            <a:r>
              <a:rPr lang="hu-HU" dirty="0"/>
              <a:t> </a:t>
            </a:r>
            <a:r>
              <a:rPr lang="hu-HU" dirty="0" err="1"/>
              <a:t>search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Difficulties</a:t>
            </a:r>
            <a:r>
              <a:rPr lang="hu-HU" dirty="0"/>
              <a:t> of </a:t>
            </a:r>
            <a:r>
              <a:rPr lang="hu-HU" dirty="0" err="1"/>
              <a:t>Odderon</a:t>
            </a:r>
            <a:r>
              <a:rPr lang="hu-HU" dirty="0"/>
              <a:t> </a:t>
            </a:r>
            <a:r>
              <a:rPr lang="hu-HU" dirty="0" err="1"/>
              <a:t>discovery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Odderon-signal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8 </a:t>
            </a:r>
            <a:r>
              <a:rPr lang="hu-HU" dirty="0" err="1"/>
              <a:t>TeV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Comparing</a:t>
            </a:r>
            <a:r>
              <a:rPr lang="hu-HU" dirty="0"/>
              <a:t> (and </a:t>
            </a:r>
            <a:r>
              <a:rPr lang="hu-HU" dirty="0" err="1"/>
              <a:t>combining</a:t>
            </a:r>
            <a:r>
              <a:rPr lang="hu-HU" dirty="0"/>
              <a:t>) 7 és 8 </a:t>
            </a:r>
            <a:r>
              <a:rPr lang="hu-HU" dirty="0" err="1"/>
              <a:t>TeV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  <a:p>
            <a:pPr>
              <a:lnSpc>
                <a:spcPct val="150000"/>
              </a:lnSpc>
            </a:pPr>
            <a:r>
              <a:rPr lang="hu-HU" dirty="0" err="1"/>
              <a:t>Optimalaizing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Odderon-signal</a:t>
            </a:r>
            <a:endParaRPr lang="hu-HU" dirty="0"/>
          </a:p>
          <a:p>
            <a:pPr>
              <a:lnSpc>
                <a:spcPct val="170000"/>
              </a:lnSpc>
            </a:pPr>
            <a:r>
              <a:rPr lang="hu-HU" dirty="0" err="1"/>
              <a:t>Summary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37FA-F917-46CF-ADD4-CA41B83A4702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246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A8A208-77E1-C487-97C4-7339663AA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Odderon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A 48-year-old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problem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solved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29899DB-FA80-88C7-AE54-2A3EADF8B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37" y="1751012"/>
            <a:ext cx="10515600" cy="4351338"/>
          </a:xfrm>
        </p:spPr>
        <p:txBody>
          <a:bodyPr/>
          <a:lstStyle/>
          <a:p>
            <a:pPr marL="152280" marR="0" lvl="0" indent="-15228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8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L. Lukaszuk, B. </a:t>
            </a:r>
            <a:r>
              <a:rPr lang="hu-HU" sz="28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8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8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</a:t>
            </a:r>
            <a:r>
              <a:rPr lang="hu-HU" sz="28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8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8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8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  <a:p>
            <a:pPr marL="0" indent="0" hangingPunct="0"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/>
              <a:t>Received</a:t>
            </a:r>
            <a:r>
              <a:rPr lang="hu-HU" dirty="0"/>
              <a:t>: </a:t>
            </a:r>
            <a:r>
              <a:rPr lang="hu-HU" b="1" dirty="0"/>
              <a:t>31 </a:t>
            </a:r>
            <a:r>
              <a:rPr lang="hu-HU" b="1" dirty="0" err="1"/>
              <a:t>July</a:t>
            </a:r>
            <a:r>
              <a:rPr lang="hu-HU" b="1" dirty="0"/>
              <a:t> 1973</a:t>
            </a:r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801B9B0-4202-FB65-1ECD-9CC1AC951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ECA720B-A644-B391-7117-240FDA78F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4BDA41F-A633-400E-A109-308FB5BA3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3</a:t>
            </a:fld>
            <a:endParaRPr lang="hu-HU"/>
          </a:p>
        </p:txBody>
      </p:sp>
      <p:pic>
        <p:nvPicPr>
          <p:cNvPr id="2050" name="Picture 2" descr="Prof. Basarab Nicolescu, PhD. - theoretical physicist, Member of Honor of  the Romanian Academy, Associate Professor at UBB - NEWSUBB">
            <a:extLst>
              <a:ext uri="{FF2B5EF4-FFF2-40B4-BE49-F238E27FC236}">
                <a16:creationId xmlns:a16="http://schemas.microsoft.com/office/drawing/2014/main" id="{F4CE3623-BC70-4ADD-EFAB-D694DB884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8" y="1646238"/>
            <a:ext cx="4276725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92F4C893-08F8-3F91-CC4A-C6A9041FB61F}"/>
              </a:ext>
            </a:extLst>
          </p:cNvPr>
          <p:cNvSpPr txBox="1"/>
          <p:nvPr/>
        </p:nvSpPr>
        <p:spPr>
          <a:xfrm>
            <a:off x="333375" y="3429000"/>
            <a:ext cx="69913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Abstract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It is shown that the assumption that the rise of pp total cross sections at ISR energies can be understood by the existence of a contribution proportional to In/sup 2/s is nut necessarily within the existing knowledge of experimental data. Also by assuming that asymptotically Re F ~- s ln/sup 2/s together with sigma T~ ln/sup 2/s it is possible to propose a parametrization which seems interesting both from the experimental and theoretical points of view. (JFP)</a:t>
            </a:r>
          </a:p>
          <a:p>
            <a:endParaRPr lang="hu-HU" dirty="0"/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6718C89F-E025-1DB4-5EFB-4BE1C7619809}"/>
              </a:ext>
            </a:extLst>
          </p:cNvPr>
          <p:cNvSpPr txBox="1"/>
          <p:nvPr/>
        </p:nvSpPr>
        <p:spPr>
          <a:xfrm>
            <a:off x="8729662" y="6070084"/>
            <a:ext cx="189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Basarab </a:t>
            </a:r>
            <a:r>
              <a:rPr lang="hu-HU" dirty="0" err="1"/>
              <a:t>Nicolescu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2143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6AD65B-53E0-4684-E956-14AD75F99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Strategy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of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Odderon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Search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8F1F76-CA89-4261-872F-45AC5BC07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29" y="1825625"/>
            <a:ext cx="11927289" cy="4351338"/>
          </a:xfrm>
        </p:spPr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contribution</a:t>
            </a:r>
            <a:r>
              <a:rPr lang="hu-HU" dirty="0"/>
              <a:t> of </a:t>
            </a:r>
            <a:r>
              <a:rPr lang="hu-HU" dirty="0" err="1"/>
              <a:t>Odderon</a:t>
            </a:r>
            <a:r>
              <a:rPr lang="hu-HU" dirty="0"/>
              <a:t> in proton-proton and proton-</a:t>
            </a:r>
            <a:r>
              <a:rPr lang="hu-HU" dirty="0" err="1"/>
              <a:t>antiproton</a:t>
            </a:r>
            <a:r>
              <a:rPr lang="hu-HU" dirty="0"/>
              <a:t> </a:t>
            </a:r>
            <a:r>
              <a:rPr lang="hu-HU" dirty="0" err="1"/>
              <a:t>collisions</a:t>
            </a:r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r>
              <a:rPr lang="hu-HU" dirty="0" err="1"/>
              <a:t>Consequencies</a:t>
            </a: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1F2FAA-0F33-B08C-EEB6-3D05F8365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64EF8C0-2BFF-420D-9694-A5673787A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 err="1"/>
              <a:t>Cross-checking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Odderon-effect</a:t>
            </a:r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CB974C4-B71C-1FF1-2809-7D1D4B8AD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4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BA8906A-AE57-1796-B534-19B169984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46380" r="32679"/>
          <a:stretch/>
        </p:blipFill>
        <p:spPr>
          <a:xfrm>
            <a:off x="3899756" y="2412354"/>
            <a:ext cx="4392487" cy="8324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0332359B-A251-02A3-AE7B-DC335FB9D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616" b="46380"/>
          <a:stretch/>
        </p:blipFill>
        <p:spPr>
          <a:xfrm>
            <a:off x="8791471" y="2399127"/>
            <a:ext cx="1656184" cy="83249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270F05D8-0E1E-4037-406A-41D69B2B6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225" y="4001293"/>
            <a:ext cx="6065763" cy="832495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D8FED600-B9E6-CACC-3D8A-30034AB4EF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732"/>
          <a:stretch/>
        </p:blipFill>
        <p:spPr>
          <a:xfrm>
            <a:off x="2104225" y="5408663"/>
            <a:ext cx="1795531" cy="8182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BC2BB14E-E62E-E73F-8B71-24C4B2656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802" y="5469363"/>
            <a:ext cx="4419600" cy="6953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Nyíl: jobbra mutató 11">
            <a:extLst>
              <a:ext uri="{FF2B5EF4-FFF2-40B4-BE49-F238E27FC236}">
                <a16:creationId xmlns:a16="http://schemas.microsoft.com/office/drawing/2014/main" id="{1A39BE3E-7678-5B88-9BF6-4FEE3E6EA01F}"/>
              </a:ext>
            </a:extLst>
          </p:cNvPr>
          <p:cNvSpPr/>
          <p:nvPr/>
        </p:nvSpPr>
        <p:spPr>
          <a:xfrm>
            <a:off x="4038600" y="5677319"/>
            <a:ext cx="714270" cy="311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635B321D-264A-D728-BD76-2557CA6C1DE4}"/>
              </a:ext>
            </a:extLst>
          </p:cNvPr>
          <p:cNvSpPr txBox="1"/>
          <p:nvPr/>
        </p:nvSpPr>
        <p:spPr>
          <a:xfrm>
            <a:off x="6095998" y="3449019"/>
            <a:ext cx="5257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Differential</a:t>
            </a:r>
            <a:r>
              <a:rPr lang="hu-HU" sz="20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hu-HU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cross-sections</a:t>
            </a:r>
            <a:r>
              <a:rPr lang="hu-HU" sz="20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hu-HU" sz="2000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 </a:t>
            </a:r>
            <a:r>
              <a:rPr lang="hu-HU" sz="2000" dirty="0" err="1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measureable</a:t>
            </a:r>
            <a:endParaRPr lang="hu-HU" sz="2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0516BCA1-F497-9227-1516-54508A5EC327}"/>
              </a:ext>
            </a:extLst>
          </p:cNvPr>
          <p:cNvCxnSpPr/>
          <p:nvPr/>
        </p:nvCxnSpPr>
        <p:spPr>
          <a:xfrm flipH="1">
            <a:off x="5772150" y="3626379"/>
            <a:ext cx="323849" cy="324987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>
            <a:extLst>
              <a:ext uri="{FF2B5EF4-FFF2-40B4-BE49-F238E27FC236}">
                <a16:creationId xmlns:a16="http://schemas.microsoft.com/office/drawing/2014/main" id="{F5E3ACFD-4096-A38E-9DFF-8A5DA422DBB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4799402" y="3649074"/>
            <a:ext cx="1296596" cy="309598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690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EB498-8AF3-1A9A-8EDF-8387C4452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Quantification / Extrapolation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32C8920-4D61-5270-748C-906C614DFE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93130"/>
                <a:ext cx="10515600" cy="4583833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How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compare</a:t>
                </a:r>
                <a:r>
                  <a:rPr lang="hu-HU" dirty="0"/>
                  <a:t> </a:t>
                </a:r>
                <a:r>
                  <a:rPr lang="hu-HU" dirty="0" err="1"/>
                  <a:t>two</a:t>
                </a:r>
                <a:r>
                  <a:rPr lang="hu-HU" dirty="0"/>
                  <a:t> </a:t>
                </a:r>
                <a:r>
                  <a:rPr lang="hu-HU" dirty="0" err="1"/>
                  <a:t>different</a:t>
                </a:r>
                <a:r>
                  <a:rPr lang="hu-HU" dirty="0"/>
                  <a:t> </a:t>
                </a:r>
                <a:r>
                  <a:rPr lang="hu-HU" dirty="0" err="1"/>
                  <a:t>measured</a:t>
                </a:r>
                <a:r>
                  <a:rPr lang="hu-HU" dirty="0"/>
                  <a:t> </a:t>
                </a:r>
                <a:r>
                  <a:rPr lang="hu-HU" b="1" i="1" dirty="0">
                    <a:solidFill>
                      <a:srgbClr val="FF0000"/>
                    </a:solidFill>
                  </a:rPr>
                  <a:t>H</a:t>
                </a:r>
                <a:r>
                  <a:rPr lang="hu-HU" b="1" dirty="0">
                    <a:solidFill>
                      <a:srgbClr val="FF0000"/>
                    </a:solidFill>
                  </a:rPr>
                  <a:t>(</a:t>
                </a:r>
                <a:r>
                  <a:rPr lang="hu-HU" b="1" i="1" dirty="0">
                    <a:solidFill>
                      <a:srgbClr val="FF0000"/>
                    </a:solidFill>
                  </a:rPr>
                  <a:t>x</a:t>
                </a:r>
                <a:r>
                  <a:rPr lang="hu-HU" b="1" dirty="0">
                    <a:solidFill>
                      <a:srgbClr val="FF0000"/>
                    </a:solidFill>
                  </a:rPr>
                  <a:t>)</a:t>
                </a:r>
                <a:r>
                  <a:rPr lang="hu-HU" dirty="0"/>
                  <a:t> </a:t>
                </a:r>
                <a:r>
                  <a:rPr lang="hu-HU" dirty="0" err="1"/>
                  <a:t>scaling</a:t>
                </a:r>
                <a:r>
                  <a:rPr lang="hu-HU" dirty="0"/>
                  <a:t> </a:t>
                </a:r>
                <a:r>
                  <a:rPr lang="hu-HU" dirty="0" err="1"/>
                  <a:t>functions</a:t>
                </a:r>
                <a:endParaRPr lang="hu-HU" dirty="0"/>
              </a:p>
              <a:p>
                <a:r>
                  <a:rPr lang="hu-HU" dirty="0" err="1"/>
                  <a:t>Determine</a:t>
                </a:r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:r>
                  <a:rPr lang="hu-HU" dirty="0" err="1"/>
                  <a:t>two</a:t>
                </a:r>
                <a:r>
                  <a:rPr lang="hu-HU" dirty="0"/>
                  <a:t> </a:t>
                </a:r>
                <a:r>
                  <a:rPr lang="hu-HU" dirty="0" err="1"/>
                  <a:t>different</a:t>
                </a:r>
                <a:r>
                  <a:rPr lang="hu-HU" dirty="0"/>
                  <a:t> </a:t>
                </a:r>
                <a:r>
                  <a:rPr lang="hu-HU" dirty="0" err="1"/>
                  <a:t>measurement</a:t>
                </a:r>
                <a:r>
                  <a:rPr lang="hu-HU" dirty="0"/>
                  <a:t> </a:t>
                </a:r>
                <a:r>
                  <a:rPr lang="hu-HU" dirty="0" err="1"/>
                  <a:t>correspond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significantly</a:t>
                </a:r>
                <a:r>
                  <a:rPr lang="hu-HU" dirty="0"/>
                  <a:t> </a:t>
                </a:r>
                <a:r>
                  <a:rPr lang="hu-HU" dirty="0" err="1"/>
                  <a:t>different</a:t>
                </a:r>
                <a:r>
                  <a:rPr lang="hu-HU" dirty="0"/>
                  <a:t> </a:t>
                </a:r>
                <a:r>
                  <a:rPr lang="hu-HU" b="1" i="1" dirty="0">
                    <a:solidFill>
                      <a:srgbClr val="FF0000"/>
                    </a:solidFill>
                  </a:rPr>
                  <a:t>H</a:t>
                </a:r>
                <a:r>
                  <a:rPr lang="hu-HU" b="1" dirty="0">
                    <a:solidFill>
                      <a:srgbClr val="FF0000"/>
                    </a:solidFill>
                  </a:rPr>
                  <a:t>(</a:t>
                </a:r>
                <a:r>
                  <a:rPr lang="hu-HU" b="1" i="1" dirty="0">
                    <a:solidFill>
                      <a:srgbClr val="FF0000"/>
                    </a:solidFill>
                  </a:rPr>
                  <a:t>x</a:t>
                </a:r>
                <a:r>
                  <a:rPr lang="hu-HU" b="1" dirty="0">
                    <a:solidFill>
                      <a:srgbClr val="FF0000"/>
                    </a:solidFill>
                  </a:rPr>
                  <a:t>)</a:t>
                </a:r>
                <a:r>
                  <a:rPr lang="hu-HU" dirty="0"/>
                  <a:t> </a:t>
                </a:r>
                <a:r>
                  <a:rPr lang="hu-HU" dirty="0" err="1"/>
                  <a:t>scaling</a:t>
                </a:r>
                <a:r>
                  <a:rPr lang="hu-HU" dirty="0"/>
                  <a:t> </a:t>
                </a:r>
                <a:r>
                  <a:rPr lang="hu-HU" dirty="0" err="1"/>
                  <a:t>functions</a:t>
                </a:r>
                <a:r>
                  <a:rPr lang="hu-HU" dirty="0"/>
                  <a:t>, </a:t>
                </a:r>
                <a:r>
                  <a:rPr lang="hu-HU" dirty="0" err="1"/>
                  <a:t>or</a:t>
                </a:r>
                <a:r>
                  <a:rPr lang="hu-HU" dirty="0"/>
                  <a:t> </a:t>
                </a:r>
                <a:r>
                  <a:rPr lang="hu-HU" dirty="0" err="1"/>
                  <a:t>not</a:t>
                </a:r>
                <a:r>
                  <a:rPr lang="hu-HU" dirty="0"/>
                  <a:t>.</a:t>
                </a:r>
              </a:p>
              <a:p>
                <a:r>
                  <a:rPr lang="hu-HU" dirty="0" err="1"/>
                  <a:t>Compare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data-sets</a:t>
                </a:r>
                <a:r>
                  <a:rPr lang="hu-HU" dirty="0"/>
                  <a:t> </a:t>
                </a:r>
                <a:r>
                  <a:rPr lang="hu-HU" b="1" i="1" dirty="0">
                    <a:solidFill>
                      <a:srgbClr val="00B050"/>
                    </a:solidFill>
                  </a:rPr>
                  <a:t>D</a:t>
                </a:r>
                <a:r>
                  <a:rPr lang="hu-HU" b="1" baseline="-25000" dirty="0">
                    <a:solidFill>
                      <a:srgbClr val="00B050"/>
                    </a:solidFill>
                  </a:rPr>
                  <a:t>1</a:t>
                </a:r>
                <a:r>
                  <a:rPr lang="hu-HU" dirty="0"/>
                  <a:t> and </a:t>
                </a:r>
                <a:r>
                  <a:rPr lang="hu-HU" b="1" i="1" dirty="0">
                    <a:solidFill>
                      <a:srgbClr val="00B050"/>
                    </a:solidFill>
                  </a:rPr>
                  <a:t>D</a:t>
                </a:r>
                <a:r>
                  <a:rPr lang="hu-HU" b="1" baseline="-25000" dirty="0">
                    <a:solidFill>
                      <a:srgbClr val="00B050"/>
                    </a:solidFill>
                  </a:rPr>
                  <a:t>2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</a:t>
                </a:r>
                <a:r>
                  <a:rPr lang="hu-HU" dirty="0" err="1"/>
                  <a:t>creating</a:t>
                </a:r>
                <a:r>
                  <a:rPr lang="hu-HU" dirty="0"/>
                  <a:t> a </a:t>
                </a:r>
                <a:r>
                  <a:rPr lang="hu-HU" dirty="0" err="1"/>
                  <a:t>common</a:t>
                </a:r>
                <a:r>
                  <a:rPr lang="hu-HU" dirty="0"/>
                  <a:t> </a:t>
                </a:r>
                <a:r>
                  <a:rPr lang="hu-HU" dirty="0" err="1"/>
                  <a:t>domain</a:t>
                </a:r>
                <a:r>
                  <a:rPr lang="hu-HU" dirty="0"/>
                  <a:t> </a:t>
                </a:r>
                <a:r>
                  <a:rPr lang="hu-HU" b="1" i="1" dirty="0">
                    <a:solidFill>
                      <a:srgbClr val="00B050"/>
                    </a:solidFill>
                  </a:rPr>
                  <a:t>X</a:t>
                </a:r>
                <a:r>
                  <a:rPr lang="hu-HU" b="1" baseline="-25000" dirty="0">
                    <a:solidFill>
                      <a:srgbClr val="00B050"/>
                    </a:solidFill>
                  </a:rPr>
                  <a:t>12 </a:t>
                </a:r>
                <a:r>
                  <a:rPr lang="hu-HU" dirty="0"/>
                  <a:t>and </a:t>
                </a:r>
                <a:r>
                  <a:rPr lang="hu-HU" dirty="0" err="1"/>
                  <a:t>linear</a:t>
                </a:r>
                <a:r>
                  <a:rPr lang="hu-HU" dirty="0"/>
                  <a:t> </a:t>
                </a:r>
                <a:r>
                  <a:rPr lang="hu-HU" dirty="0" err="1"/>
                  <a:t>extrapolation</a:t>
                </a:r>
                <a:r>
                  <a:rPr lang="hu-HU" dirty="0"/>
                  <a:t> </a:t>
                </a:r>
                <a:r>
                  <a:rPr lang="hu-HU" dirty="0" err="1"/>
                  <a:t>between</a:t>
                </a:r>
                <a:r>
                  <a:rPr lang="hu-HU" dirty="0"/>
                  <a:t> </a:t>
                </a:r>
                <a:r>
                  <a:rPr lang="hu-HU" dirty="0" err="1"/>
                  <a:t>neighbouring</a:t>
                </a:r>
                <a:r>
                  <a:rPr lang="hu-HU" dirty="0"/>
                  <a:t> </a:t>
                </a:r>
                <a:r>
                  <a:rPr lang="hu-HU" dirty="0" err="1"/>
                  <a:t>data</a:t>
                </a:r>
                <a:r>
                  <a:rPr lang="hu-HU" dirty="0"/>
                  <a:t> </a:t>
                </a:r>
                <a:r>
                  <a:rPr lang="hu-HU" dirty="0" err="1"/>
                  <a:t>points</a:t>
                </a:r>
                <a:r>
                  <a:rPr lang="hu-HU" dirty="0"/>
                  <a:t>.</a:t>
                </a:r>
              </a:p>
              <a:p>
                <a:r>
                  <a:rPr lang="hu-HU" dirty="0" err="1"/>
                  <a:t>Using</a:t>
                </a:r>
                <a:r>
                  <a:rPr lang="hu-HU" dirty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sub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r>
                  <a:rPr lang="hu-HU" dirty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Evaluate the CL of the hypothesis that the two data sets represent the same 𝐻</a:t>
                </a:r>
                <a:r>
                  <a:rPr lang="hu-HU" dirty="0"/>
                  <a:t>(</a:t>
                </a:r>
                <a:r>
                  <a:rPr lang="en-US" dirty="0"/>
                  <a:t>𝑥</a:t>
                </a:r>
                <a:r>
                  <a:rPr lang="hu-HU" dirty="0"/>
                  <a:t>)</a:t>
                </a:r>
                <a:r>
                  <a:rPr lang="en-US" dirty="0"/>
                  <a:t> scaling function.</a:t>
                </a:r>
                <a:endParaRPr lang="hu-HU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32C8920-4D61-5270-748C-906C614DFE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93130"/>
                <a:ext cx="10515600" cy="4583833"/>
              </a:xfrm>
              <a:blipFill>
                <a:blip r:embed="rId2"/>
                <a:stretch>
                  <a:fillRect l="-1043" t="-2128" r="-1623" b="-3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9F2C2D9C-DE2D-3E88-F266-2B0D84AB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934A-D4C4-4B47-A905-3CC52404435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644CF62-6562-9DBD-E7AD-AF72B377F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7403592-74C5-A483-AA14-F52A8B5B2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129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Difficulties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I.: </a:t>
            </a:r>
            <a:r>
              <a:rPr lang="hu-HU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</a:t>
            </a:r>
            <a:r>
              <a:rPr lang="hu-HU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x,s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scaling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function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599668" y="1514240"/>
                <a:ext cx="11488700" cy="2481688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/>
                  <a:t>The Mandelstam variables defined as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hu-H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hu-HU" dirty="0"/>
                  <a:t> és </a:t>
                </a:r>
                <a14:m>
                  <m:oMath xmlns:m="http://schemas.openxmlformats.org/officeDocument/2006/math">
                    <m:r>
                      <a:rPr lang="hu-HU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hu-HU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hu-H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hu-HU" dirty="0"/>
                  <a:t> </a:t>
                </a:r>
                <a:r>
                  <a:rPr lang="en-US" dirty="0"/>
                  <a:t>with incoming four momenta </a:t>
                </a:r>
                <a:r>
                  <a:rPr lang="hu-HU" dirty="0"/>
                  <a:t>(</a:t>
                </a:r>
                <a:r>
                  <a:rPr lang="en-US" dirty="0"/>
                  <a:t>𝑝</a:t>
                </a:r>
                <a:r>
                  <a:rPr lang="en-US" baseline="-25000" dirty="0"/>
                  <a:t>1</a:t>
                </a:r>
                <a:r>
                  <a:rPr lang="en-US" dirty="0"/>
                  <a:t>, 𝑝</a:t>
                </a:r>
                <a:r>
                  <a:rPr lang="en-US" baseline="-25000" dirty="0"/>
                  <a:t>2</a:t>
                </a:r>
                <a:r>
                  <a:rPr lang="hu-HU" dirty="0"/>
                  <a:t>)</a:t>
                </a:r>
                <a:r>
                  <a:rPr lang="en-US" dirty="0"/>
                  <a:t>and outgoing four-momenta </a:t>
                </a:r>
                <a:r>
                  <a:rPr lang="hu-HU" dirty="0"/>
                  <a:t>(</a:t>
                </a:r>
                <a:r>
                  <a:rPr lang="en-US" dirty="0"/>
                  <a:t>𝑝</a:t>
                </a:r>
                <a:r>
                  <a:rPr lang="en-US" baseline="-25000" dirty="0"/>
                  <a:t>3</a:t>
                </a:r>
                <a:r>
                  <a:rPr lang="en-US" dirty="0"/>
                  <a:t>, 𝑝</a:t>
                </a:r>
                <a:r>
                  <a:rPr lang="en-US" baseline="-25000" dirty="0"/>
                  <a:t>4</a:t>
                </a:r>
                <a:r>
                  <a:rPr lang="hu-HU" dirty="0"/>
                  <a:t>)</a:t>
                </a:r>
                <a:r>
                  <a:rPr lang="en-US" dirty="0"/>
                  <a:t>.</a:t>
                </a:r>
                <a:endParaRPr lang="hu-HU" dirty="0"/>
              </a:p>
              <a:p>
                <a:pPr marL="0" indent="0" algn="ctr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hu-HU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hu-HU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hu-HU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𝑒𝑙</m:t>
                            </m:r>
                          </m:sub>
                        </m:sSub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hu-HU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hu-HU" dirty="0"/>
                  <a:t>, where</a:t>
                </a:r>
                <a14:m>
                  <m:oMath xmlns:m="http://schemas.openxmlformats.org/officeDocument/2006/math">
                    <m:r>
                      <a:rPr lang="hu-HU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𝑡𝐵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. </a:t>
                </a:r>
              </a:p>
            </p:txBody>
          </p:sp>
        </mc:Choice>
        <mc:Fallback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9668" y="1514240"/>
                <a:ext cx="11488700" cy="2481688"/>
              </a:xfrm>
              <a:blipFill>
                <a:blip r:embed="rId2"/>
                <a:stretch>
                  <a:fillRect l="-955" t="-3922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átum hely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39B68-40CF-4245-85F6-DEB1ED4184A0}" type="datetime1">
              <a:rPr lang="en-US" smtClean="0"/>
              <a:t>10/29/2023</a:t>
            </a:fld>
            <a:endParaRPr lang="hu-HU"/>
          </a:p>
        </p:txBody>
      </p:sp>
      <p:sp>
        <p:nvSpPr>
          <p:cNvPr id="14" name="Dia számának hely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6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3D367E2-F415-D59F-CA43-0E0E36FEE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1" y="3299238"/>
            <a:ext cx="4591951" cy="3558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976695-A8EC-4803-9F40-15848E789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930" y="3308952"/>
            <a:ext cx="4427453" cy="35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5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Difficulties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II. -&gt;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need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 projection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2E0E-6728-4606-A123-0EC2A350BF46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7</a:t>
            </a:fld>
            <a:endParaRPr lang="hu-HU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07" y="1887388"/>
            <a:ext cx="11809246" cy="3873332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955318" y="5858480"/>
            <a:ext cx="8277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Illustrate the model independent nature of the interpolations</a:t>
            </a:r>
            <a:endParaRPr lang="en-US" sz="2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4002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Difficulties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III. -&gt;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types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of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errors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A0F3-F8E0-4FA6-9E76-8E24339AA7CD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8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21" y="1397132"/>
            <a:ext cx="9079949" cy="39338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/>
              <p:cNvSpPr txBox="1"/>
              <p:nvPr/>
            </p:nvSpPr>
            <p:spPr>
              <a:xfrm>
                <a:off x="5284330" y="3444873"/>
                <a:ext cx="70417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dirty="0"/>
                  <a:t>where </a:t>
                </a:r>
                <a14:m>
                  <m:oMath xmlns:m="http://schemas.openxmlformats.org/officeDocument/2006/math">
                    <m:r>
                      <a:rPr lang="hu-HU" sz="2800">
                        <a:latin typeface="Cambria Math" panose="02040503050406030204" pitchFamily="18" charset="0"/>
                      </a:rPr>
                      <m:t>𝑘</m:t>
                    </m:r>
                    <m:r>
                      <a:rPr lang="hu-HU" sz="280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hu-H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hu-HU" sz="2800" b="0" i="0" smtClean="0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d>
                  </m:oMath>
                </a14:m>
                <a:r>
                  <a:rPr lang="hu-HU" sz="2800" dirty="0"/>
                  <a:t> and </a:t>
                </a:r>
                <a14:m>
                  <m:oMath xmlns:m="http://schemas.openxmlformats.org/officeDocument/2006/math">
                    <m:r>
                      <a:rPr lang="hu-HU" sz="2800">
                        <a:latin typeface="Cambria Math" panose="02040503050406030204" pitchFamily="18" charset="0"/>
                      </a:rPr>
                      <m:t>𝑀</m:t>
                    </m:r>
                    <m:r>
                      <a:rPr lang="hu-HU" sz="280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hu-H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28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u-HU" sz="28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hu-HU" sz="280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hu-HU" sz="2800" dirty="0"/>
                  <a:t> </a:t>
                </a:r>
                <a:r>
                  <a:rPr lang="hu-HU" sz="2800" dirty="0" err="1"/>
                  <a:t>type</a:t>
                </a:r>
                <a:r>
                  <a:rPr lang="hu-HU" sz="2800" dirty="0"/>
                  <a:t> </a:t>
                </a:r>
                <a:r>
                  <a:rPr lang="hu-HU" sz="2800" dirty="0" err="1"/>
                  <a:t>error</a:t>
                </a:r>
                <a:r>
                  <a:rPr lang="hu-HU" sz="2800" dirty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8" name="Szövegdoboz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330" y="3444873"/>
                <a:ext cx="7041782" cy="523220"/>
              </a:xfrm>
              <a:prstGeom prst="rect">
                <a:avLst/>
              </a:prstGeom>
              <a:blipFill>
                <a:blip r:embed="rId4"/>
                <a:stretch>
                  <a:fillRect l="-1818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zövegdoboz 2"/>
          <p:cNvSpPr txBox="1"/>
          <p:nvPr/>
        </p:nvSpPr>
        <p:spPr>
          <a:xfrm>
            <a:off x="6096000" y="4038837"/>
            <a:ext cx="6047509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err="1">
                <a:solidFill>
                  <a:srgbClr val="00B050"/>
                </a:solidFill>
              </a:rPr>
              <a:t>Type</a:t>
            </a:r>
            <a:r>
              <a:rPr lang="hu-HU" sz="2800" dirty="0">
                <a:solidFill>
                  <a:srgbClr val="00B050"/>
                </a:solidFill>
              </a:rPr>
              <a:t> A:</a:t>
            </a:r>
            <a:r>
              <a:rPr lang="hu-HU" sz="2800" dirty="0"/>
              <a:t> </a:t>
            </a:r>
            <a:r>
              <a:rPr lang="hu-HU" sz="2800" dirty="0" err="1"/>
              <a:t>point-to-point</a:t>
            </a:r>
            <a:r>
              <a:rPr lang="hu-HU" sz="2800" dirty="0"/>
              <a:t> </a:t>
            </a:r>
            <a:r>
              <a:rPr lang="hu-HU" sz="2800" dirty="0" err="1"/>
              <a:t>fluctuating</a:t>
            </a:r>
            <a:r>
              <a:rPr lang="hu-HU" sz="2800" dirty="0"/>
              <a:t> (</a:t>
            </a:r>
            <a:r>
              <a:rPr lang="hu-HU" sz="2800" dirty="0" err="1"/>
              <a:t>uncorrelated</a:t>
            </a:r>
            <a:r>
              <a:rPr lang="hu-HU" sz="2800" dirty="0"/>
              <a:t>) </a:t>
            </a:r>
            <a:r>
              <a:rPr lang="hu-HU" sz="2800" dirty="0" err="1"/>
              <a:t>systematic</a:t>
            </a:r>
            <a:r>
              <a:rPr lang="hu-HU" sz="2800" dirty="0"/>
              <a:t> and </a:t>
            </a:r>
            <a:r>
              <a:rPr lang="hu-HU" sz="2800" dirty="0" err="1"/>
              <a:t>statistical</a:t>
            </a:r>
            <a:r>
              <a:rPr lang="hu-HU" sz="2800" dirty="0"/>
              <a:t> </a:t>
            </a:r>
            <a:r>
              <a:rPr lang="hu-HU" sz="2800" dirty="0" err="1"/>
              <a:t>errors</a:t>
            </a:r>
            <a:endParaRPr lang="hu-H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 err="1">
                <a:solidFill>
                  <a:schemeClr val="accent1">
                    <a:lumMod val="75000"/>
                  </a:schemeClr>
                </a:solidFill>
              </a:rPr>
              <a:t>Type</a:t>
            </a:r>
            <a:r>
              <a:rPr lang="hu-HU" sz="2800" dirty="0">
                <a:solidFill>
                  <a:schemeClr val="accent1">
                    <a:lumMod val="75000"/>
                  </a:schemeClr>
                </a:solidFill>
              </a:rPr>
              <a:t> B:</a:t>
            </a:r>
            <a:r>
              <a:rPr lang="hu-HU" sz="2800" dirty="0"/>
              <a:t> </a:t>
            </a:r>
            <a:r>
              <a:rPr lang="hu-HU" sz="2800" dirty="0" err="1"/>
              <a:t>point-to-point</a:t>
            </a:r>
            <a:r>
              <a:rPr lang="hu-HU" sz="2800" dirty="0"/>
              <a:t> </a:t>
            </a:r>
            <a:r>
              <a:rPr lang="hu-HU" sz="2800" dirty="0" err="1"/>
              <a:t>dependent</a:t>
            </a:r>
            <a:r>
              <a:rPr lang="hu-HU" sz="2800" dirty="0"/>
              <a:t>, </a:t>
            </a:r>
            <a:r>
              <a:rPr lang="hu-HU" sz="2800" dirty="0" err="1"/>
              <a:t>but</a:t>
            </a:r>
            <a:r>
              <a:rPr lang="hu-HU" sz="2800" dirty="0"/>
              <a:t> 100% </a:t>
            </a:r>
            <a:r>
              <a:rPr lang="hu-HU" sz="2800" dirty="0" err="1"/>
              <a:t>correlated</a:t>
            </a:r>
            <a:r>
              <a:rPr lang="hu-HU" sz="2800" dirty="0"/>
              <a:t> </a:t>
            </a:r>
            <a:r>
              <a:rPr lang="hu-HU" sz="2800" dirty="0" err="1"/>
              <a:t>systematic</a:t>
            </a:r>
            <a:r>
              <a:rPr lang="hu-HU" sz="2800" dirty="0"/>
              <a:t> </a:t>
            </a:r>
            <a:r>
              <a:rPr lang="hu-HU" sz="2800" dirty="0" err="1"/>
              <a:t>errors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3123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Significant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Odderon-signal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(7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TeV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0DF7-D853-4EBE-992A-C457490763B5}" type="datetime1">
              <a:rPr lang="en-US" smtClean="0"/>
              <a:t>10/29/2023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9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47" y="1321376"/>
            <a:ext cx="10469501" cy="4357159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91" y="5832786"/>
            <a:ext cx="10104014" cy="88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73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3463</TotalTime>
  <Words>2327</Words>
  <Application>Microsoft Office PowerPoint</Application>
  <PresentationFormat>Widescreen</PresentationFormat>
  <Paragraphs>348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CenturyGothic-Bold</vt:lpstr>
      <vt:lpstr>Roboto</vt:lpstr>
      <vt:lpstr>Verdana</vt:lpstr>
      <vt:lpstr>Office-téma</vt:lpstr>
      <vt:lpstr>Detailing the Odderon effect with numerical examples at 8 TeV</vt:lpstr>
      <vt:lpstr>Outline</vt:lpstr>
      <vt:lpstr>Odderon: A 48-year-old problem solved</vt:lpstr>
      <vt:lpstr>Strategy of Odderon Search</vt:lpstr>
      <vt:lpstr>Quantification / Extrapolation</vt:lpstr>
      <vt:lpstr>Difficulties I.: H(x,s) scaling function</vt:lpstr>
      <vt:lpstr>Difficulties II. -&gt; need a projection</vt:lpstr>
      <vt:lpstr>Difficulties III. -&gt; different types of errors</vt:lpstr>
      <vt:lpstr>Significant Odderon-signal (7 TeV)</vt:lpstr>
      <vt:lpstr>Stability of Odderon-signal</vt:lpstr>
      <vt:lpstr>Stability of Odderon-signal</vt:lpstr>
      <vt:lpstr>Optimizing Odderon signal at 7 TeV</vt:lpstr>
      <vt:lpstr>7 TeV results, closing gates</vt:lpstr>
      <vt:lpstr>No difference between 7 and 8 TeV data</vt:lpstr>
      <vt:lpstr>8 TeV data also confirm the Odderon signal</vt:lpstr>
      <vt:lpstr>Optimizing Odderon signal at 8 TeV</vt:lpstr>
      <vt:lpstr>Combining the 7 and 8 TeV data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Cross-checking the  Odderon-effect</dc:title>
  <dc:creator>Dr. Novák Tamás</dc:creator>
  <cp:lastModifiedBy>Dr. Novák Tamás</cp:lastModifiedBy>
  <cp:revision>93</cp:revision>
  <dcterms:created xsi:type="dcterms:W3CDTF">2019-10-30T09:41:11Z</dcterms:created>
  <dcterms:modified xsi:type="dcterms:W3CDTF">2023-10-30T09:11:22Z</dcterms:modified>
</cp:coreProperties>
</file>