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614" r:id="rId3"/>
    <p:sldId id="635" r:id="rId4"/>
    <p:sldId id="632" r:id="rId5"/>
    <p:sldId id="619" r:id="rId6"/>
    <p:sldId id="634" r:id="rId7"/>
    <p:sldId id="624" r:id="rId8"/>
    <p:sldId id="633" r:id="rId9"/>
    <p:sldId id="636" r:id="rId10"/>
  </p:sldIdLst>
  <p:sldSz cx="9144000" cy="6858000" type="screen4x3"/>
  <p:notesSz cx="7099300" cy="102346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47311C8B-C804-4165-9EAF-97246E933A87}">
          <p14:sldIdLst>
            <p14:sldId id="256"/>
          </p14:sldIdLst>
        </p14:section>
        <p14:section name="Odderon discovery, with chronology" id="{C58AF80C-FC86-4DF9-9176-41CB4E6F4640}">
          <p14:sldIdLst/>
        </p14:section>
        <p14:section name="Formalism" id="{16949844-2E7A-46AF-9324-E024EA0BAF98}">
          <p14:sldIdLst>
            <p14:sldId id="614"/>
            <p14:sldId id="635"/>
            <p14:sldId id="632"/>
            <p14:sldId id="619"/>
          </p14:sldIdLst>
        </p14:section>
        <p14:section name="Odderon search at small -t" id="{19199EFA-61A3-4341-8D19-FF9D52AE0979}">
          <p14:sldIdLst>
            <p14:sldId id="634"/>
            <p14:sldId id="624"/>
            <p14:sldId id="633"/>
            <p14:sldId id="636"/>
          </p14:sldIdLst>
        </p14:section>
        <p14:section name="Simple Levy at small -t" id="{D1240415-4AAE-47A9-987F-5C9D43A6953D}">
          <p14:sldIdLst/>
        </p14:section>
        <p14:section name="Summary" id="{D5EF1C05-D483-447E-AC55-64FD5FB710E9}">
          <p14:sldIdLst/>
        </p14:section>
        <p14:section name="Backup slides" id="{C915E2E3-A2D4-4959-827D-60BF4B5B694C}">
          <p14:sldIdLst/>
        </p14:section>
        <p14:section name="Popular view" id="{AF8CDEA9-7166-448B-9881-36DEFAE89242}">
          <p14:sldIdLst/>
        </p14:section>
        <p14:section name="Formalism" id="{FFB52D90-FE1F-40EA-9398-14B8E1C89E12}">
          <p14:sldIdLst/>
        </p14:section>
        <p14:section name="Strategy" id="{CB6C5F7A-9431-4306-822F-6D5863EC770E}">
          <p14:sldIdLst/>
        </p14:section>
        <p14:section name="Scaling properties" id="{7FAEC5C8-E11B-4DB9-89BC-4F978EF5AA0E}">
          <p14:sldIdLst/>
        </p14:section>
        <p14:section name="Model dependently: domain of validity of scaling OK" id="{6ACE5367-3E4A-47AD-B2A2-B01A06655BE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0000"/>
    <a:srgbClr val="FFFFFF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Közepesen sötét stílus 2 – 5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2179" y="26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410"/>
    </p:cViewPr>
  </p:sorterViewPr>
  <p:notesViewPr>
    <p:cSldViewPr>
      <p:cViewPr varScale="1">
        <p:scale>
          <a:sx n="48" d="100"/>
          <a:sy n="48" d="100"/>
        </p:scale>
        <p:origin x="36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Dátum helye 2"/>
          <p:cNvSpPr txBox="1">
            <a:spLocks noGrp="1"/>
          </p:cNvSpPr>
          <p:nvPr>
            <p:ph type="dt" sz="quarter" idx="1"/>
          </p:nvPr>
        </p:nvSpPr>
        <p:spPr>
          <a:xfrm>
            <a:off x="401832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389DC73A-65FC-4DC7-9880-A0BCA7F38A36}" type="datetimeFigureOut">
              <a:t>2023. 10. 30.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Élőláb helye 3"/>
          <p:cNvSpPr txBox="1">
            <a:spLocks noGrp="1"/>
          </p:cNvSpPr>
          <p:nvPr>
            <p:ph type="ftr" sz="quarter" idx="2"/>
          </p:nvPr>
        </p:nvSpPr>
        <p:spPr>
          <a:xfrm>
            <a:off x="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Dia számának helye 4"/>
          <p:cNvSpPr txBox="1">
            <a:spLocks noGrp="1"/>
          </p:cNvSpPr>
          <p:nvPr>
            <p:ph type="sldNum" sz="quarter" idx="3"/>
          </p:nvPr>
        </p:nvSpPr>
        <p:spPr>
          <a:xfrm>
            <a:off x="401832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7066AFAC-24ED-4B1A-B4CB-B719CDDB8C6E}" type="slidenum">
              <a:t>‹#›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2986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>
            <a:spLocks noMove="1" noResize="1"/>
          </p:cNvSpPr>
          <p:nvPr/>
        </p:nvSpPr>
        <p:spPr>
          <a:xfrm>
            <a:off x="0" y="0"/>
            <a:ext cx="7099200" cy="102348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0" tIns="0" rIns="0" bIns="0" anchor="ctr" anchorCtr="1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abadkézi sokszög 1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9" name="Szabadkézi sokszög 1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0" name="Szabadkézi sokszög 1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3" name="Szabadkézi sokszög 22"/>
          <p:cNvSpPr/>
          <p:nvPr/>
        </p:nvSpPr>
        <p:spPr>
          <a:xfrm>
            <a:off x="0" y="339840"/>
            <a:ext cx="33288120" cy="24966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4" name="Jegyzetek helye 23"/>
          <p:cNvSpPr txBox="1">
            <a:spLocks noGrp="1"/>
          </p:cNvSpPr>
          <p:nvPr>
            <p:ph type="body" sz="quarter" idx="3"/>
          </p:nvPr>
        </p:nvSpPr>
        <p:spPr>
          <a:xfrm>
            <a:off x="522000" y="4830480"/>
            <a:ext cx="6041879" cy="45230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  <p:sp>
        <p:nvSpPr>
          <p:cNvPr id="25" name="Diakép helye 24"/>
          <p:cNvSpPr>
            <a:spLocks noGrp="1" noRot="1" noChangeAspect="1"/>
          </p:cNvSpPr>
          <p:nvPr>
            <p:ph type="sldImg" idx="2"/>
          </p:nvPr>
        </p:nvSpPr>
        <p:spPr>
          <a:xfrm>
            <a:off x="990360" y="777600"/>
            <a:ext cx="5095800" cy="3816720"/>
          </a:xfrm>
          <a:prstGeom prst="rect">
            <a:avLst/>
          </a:prstGeom>
          <a:noFill/>
          <a:ln>
            <a:noFill/>
            <a:prstDash val="solid"/>
          </a:ln>
        </p:spPr>
      </p:sp>
    </p:spTree>
    <p:extLst>
      <p:ext uri="{BB962C8B-B14F-4D97-AF65-F5344CB8AC3E}">
        <p14:creationId xmlns:p14="http://schemas.microsoft.com/office/powerpoint/2010/main" val="33053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hu-HU" sz="1200" b="0" i="0" u="none" strike="noStrike" baseline="0">
        <a:ln>
          <a:noFill/>
        </a:ln>
        <a:solidFill>
          <a:srgbClr val="000000"/>
        </a:solidFill>
        <a:latin typeface="Times New Roman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523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967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3856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815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607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119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8957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37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249090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87054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65938" y="-25400"/>
            <a:ext cx="2287587" cy="5459413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0" y="-25400"/>
            <a:ext cx="6713538" cy="5459413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3877360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1084971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72270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39750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371975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133955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828052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093337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221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14642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850814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50000">
              <a:srgbClr val="0000CC"/>
            </a:gs>
            <a:gs pos="100000">
              <a:srgbClr val="00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gyenes összekötő 1"/>
          <p:cNvSpPr/>
          <p:nvPr/>
        </p:nvSpPr>
        <p:spPr>
          <a:xfrm>
            <a:off x="0" y="685799"/>
            <a:ext cx="9144000" cy="1440"/>
          </a:xfrm>
          <a:prstGeom prst="line">
            <a:avLst/>
          </a:prstGeom>
          <a:noFill/>
          <a:ln w="18360">
            <a:solidFill>
              <a:srgbClr val="FFFF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31680" y="3046320"/>
            <a:ext cx="9144000" cy="180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3200400"/>
            <a:ext cx="9144000" cy="144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grpSp>
        <p:nvGrpSpPr>
          <p:cNvPr id="5" name="Csoportba foglalás 4"/>
          <p:cNvGrpSpPr/>
          <p:nvPr/>
        </p:nvGrpSpPr>
        <p:grpSpPr>
          <a:xfrm>
            <a:off x="2139840" y="2987640"/>
            <a:ext cx="4854600" cy="885960"/>
            <a:chOff x="2139840" y="2987640"/>
            <a:chExt cx="4854600" cy="885960"/>
          </a:xfrm>
        </p:grpSpPr>
        <p:sp>
          <p:nvSpPr>
            <p:cNvPr id="6" name="Szabadkézi sokszög 5"/>
            <p:cNvSpPr/>
            <p:nvPr/>
          </p:nvSpPr>
          <p:spPr>
            <a:xfrm>
              <a:off x="2139840" y="2987640"/>
              <a:ext cx="3125880" cy="18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grpSp>
          <p:nvGrpSpPr>
            <p:cNvPr id="7" name="Csoportba foglalás 6"/>
            <p:cNvGrpSpPr/>
            <p:nvPr/>
          </p:nvGrpSpPr>
          <p:grpSpPr>
            <a:xfrm>
              <a:off x="2139840" y="2987640"/>
              <a:ext cx="4854600" cy="885960"/>
              <a:chOff x="2139840" y="2987640"/>
              <a:chExt cx="4854600" cy="885960"/>
            </a:xfrm>
          </p:grpSpPr>
          <p:sp>
            <p:nvSpPr>
              <p:cNvPr id="8" name="Szabadkézi sokszög 7"/>
              <p:cNvSpPr/>
              <p:nvPr/>
            </p:nvSpPr>
            <p:spPr>
              <a:xfrm>
                <a:off x="2139840" y="2987640"/>
                <a:ext cx="4854600" cy="857159"/>
              </a:xfrm>
              <a:custGeom>
                <a:avLst>
                  <a:gd name="f0" fmla="val 4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hu-HU" sz="2400">
                  <a:latin typeface="Times New Roman" pitchFamily="18"/>
                  <a:ea typeface="Arial Unicode MS" pitchFamily="2"/>
                  <a:cs typeface="Tahoma" pitchFamily="2"/>
                </a:endParaRPr>
              </a:p>
            </p:txBody>
          </p:sp>
          <p:sp>
            <p:nvSpPr>
              <p:cNvPr id="9" name="Szabadkézi sokszög 8"/>
              <p:cNvSpPr/>
              <p:nvPr/>
            </p:nvSpPr>
            <p:spPr>
              <a:xfrm>
                <a:off x="2139840" y="2987640"/>
                <a:ext cx="4854600" cy="8859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rtl="0" hangingPunct="1">
                  <a:buNone/>
                  <a:tabLst/>
                </a:pP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  </a:t>
                </a:r>
                <a:r>
                  <a:rPr lang="en-GB" sz="5200">
                    <a:latin typeface="Times New Roman" pitchFamily="18"/>
                    <a:ea typeface="Arial Unicode MS" pitchFamily="2"/>
                    <a:cs typeface="Tahoma" pitchFamily="2"/>
                  </a:rPr>
                  <a:t> </a:t>
                </a: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                      </a:t>
                </a:r>
              </a:p>
            </p:txBody>
          </p:sp>
        </p:grpSp>
      </p:grpSp>
      <p:sp>
        <p:nvSpPr>
          <p:cNvPr id="11" name="Szabadkézi sokszög 10"/>
          <p:cNvSpPr/>
          <p:nvPr/>
        </p:nvSpPr>
        <p:spPr>
          <a:xfrm>
            <a:off x="0" y="6580440"/>
            <a:ext cx="370278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8018999" y="6624719"/>
            <a:ext cx="114876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Cím helye 15"/>
          <p:cNvSpPr txBox="1">
            <a:spLocks noGrp="1"/>
          </p:cNvSpPr>
          <p:nvPr>
            <p:ph type="title"/>
          </p:nvPr>
        </p:nvSpPr>
        <p:spPr>
          <a:xfrm>
            <a:off x="0" y="-25560"/>
            <a:ext cx="9153360" cy="635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hu-HU" dirty="0"/>
              <a:t> Címszöveg formátumának szerkesztése</a:t>
            </a:r>
          </a:p>
        </p:txBody>
      </p:sp>
      <p:sp>
        <p:nvSpPr>
          <p:cNvPr id="17" name="Szöveg helye 16"/>
          <p:cNvSpPr txBox="1">
            <a:spLocks noGrp="1"/>
          </p:cNvSpPr>
          <p:nvPr>
            <p:ph type="body" idx="1"/>
          </p:nvPr>
        </p:nvSpPr>
        <p:spPr>
          <a:xfrm>
            <a:off x="539280" y="907919"/>
            <a:ext cx="7512120" cy="45262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18" name="Szabadkézi sokszög 17"/>
          <p:cNvSpPr/>
          <p:nvPr/>
        </p:nvSpPr>
        <p:spPr>
          <a:xfrm>
            <a:off x="4071960" y="6309320"/>
            <a:ext cx="979560" cy="433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endParaRPr lang="hu-HU" sz="1200">
              <a:solidFill>
                <a:srgbClr val="FFFFFF"/>
              </a:solidFill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0" marR="0" lvl="0" indent="0" algn="ctr" rtl="0" hangingPunct="1">
        <a:lnSpc>
          <a:spcPct val="97000"/>
        </a:lnSpc>
        <a:spcBef>
          <a:spcPts val="0"/>
        </a:spcBef>
        <a:spcAft>
          <a:spcPts val="0"/>
        </a:spcAft>
        <a:buFontTx/>
        <a:buNone/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hu-HU" sz="3200" b="1" i="0" u="none" strike="noStrike" baseline="0">
          <a:ln>
            <a:noFill/>
          </a:ln>
          <a:solidFill>
            <a:srgbClr val="FFFF00"/>
          </a:solidFill>
          <a:latin typeface="Verdana" pitchFamily="34"/>
          <a:ea typeface="Arial" pitchFamily="34"/>
          <a:cs typeface="Arial" pitchFamily="34"/>
        </a:defRPr>
      </a:lvl1pPr>
    </p:titleStyle>
    <p:bodyStyle>
      <a:lvl1pPr marL="0" marR="0" indent="0" algn="l" rtl="0" hangingPunct="1">
        <a:lnSpc>
          <a:spcPct val="97000"/>
        </a:lnSpc>
        <a:spcBef>
          <a:spcPts val="598"/>
        </a:spcBef>
        <a:spcAft>
          <a:spcPts val="0"/>
        </a:spcAft>
        <a:buFontTx/>
        <a:buNone/>
        <a:tabLst>
          <a:tab pos="311040" algn="l"/>
          <a:tab pos="456840" algn="l"/>
          <a:tab pos="914040" algn="l"/>
          <a:tab pos="1371240" algn="l"/>
          <a:tab pos="1828440" algn="l"/>
          <a:tab pos="2285640" algn="l"/>
          <a:tab pos="2742840" algn="l"/>
          <a:tab pos="3200040" algn="l"/>
          <a:tab pos="3657240" algn="l"/>
          <a:tab pos="4114440" algn="l"/>
          <a:tab pos="4571640" algn="l"/>
          <a:tab pos="5028840" algn="l"/>
          <a:tab pos="5486040" algn="l"/>
          <a:tab pos="5943240" algn="l"/>
          <a:tab pos="6400440" algn="l"/>
          <a:tab pos="6857640" algn="l"/>
          <a:tab pos="7314839" algn="l"/>
          <a:tab pos="7772039" algn="l"/>
          <a:tab pos="8229239" algn="l"/>
          <a:tab pos="8686439" algn="l"/>
          <a:tab pos="9143640" algn="l"/>
        </a:tabLst>
        <a:defRPr lang="hu-HU" sz="2400" b="1" i="0" u="none" strike="noStrike" baseline="0">
          <a:ln>
            <a:noFill/>
          </a:ln>
          <a:solidFill>
            <a:srgbClr val="FFFFFF"/>
          </a:solidFill>
          <a:latin typeface="Verdana" pitchFamily="34"/>
          <a:cs typeface="Arial" pitchFamily="34"/>
        </a:defRPr>
      </a:lvl1pPr>
      <a:lvl2pPr marL="457200" indent="0">
        <a:buFontTx/>
        <a:buNone/>
        <a:defRPr/>
      </a:lvl2pPr>
      <a:lvl3pPr marL="914400" indent="0">
        <a:buFontTx/>
        <a:buNone/>
        <a:defRPr/>
      </a:lvl3pPr>
      <a:lvl4pPr marL="1371599" indent="0">
        <a:buFontTx/>
        <a:buNone/>
        <a:defRPr/>
      </a:lvl4pPr>
      <a:lvl5pPr marL="1828800" indent="0">
        <a:buFontTx/>
        <a:buNone/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189800"/>
            <a:ext cx="9144000" cy="369332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2400" dirty="0">
                <a:effectLst>
                  <a:outerShdw dist="17961" dir="2700000">
                    <a:scrgbClr r="0" g="0" b="0"/>
                  </a:outerShdw>
                </a:effectLst>
              </a:rPr>
              <a:t>MODEL INDEPENDENT FEMTOSCOPIC METHODS</a:t>
            </a:r>
          </a:p>
        </p:txBody>
      </p:sp>
      <p:sp>
        <p:nvSpPr>
          <p:cNvPr id="3" name="Szöveg helye 2"/>
          <p:cNvSpPr txBox="1">
            <a:spLocks noGrp="1"/>
          </p:cNvSpPr>
          <p:nvPr>
            <p:ph type="body" idx="4294967295"/>
          </p:nvPr>
        </p:nvSpPr>
        <p:spPr>
          <a:xfrm>
            <a:off x="1196" y="1412776"/>
            <a:ext cx="9144000" cy="5027400"/>
          </a:xfrm>
        </p:spPr>
        <p:txBody>
          <a:bodyPr wrap="square" lIns="92160" tIns="46080" rIns="92160" bIns="46080" anchor="t" anchorCtr="0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 algn="ctr">
              <a:lnSpc>
                <a:spcPct val="87000"/>
              </a:lnSpc>
              <a:spcBef>
                <a:spcPts val="799"/>
              </a:spcBef>
              <a:buNone/>
            </a:pPr>
            <a:endParaRPr lang="hu-HU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799"/>
              </a:spcBef>
              <a:buNone/>
            </a:pP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T. </a:t>
            </a:r>
            <a:r>
              <a:rPr lang="en-GB" sz="1800" dirty="0">
                <a:effectLst>
                  <a:outerShdw dist="17961" dir="2700000">
                    <a:scrgbClr r="0" g="0" b="0"/>
                  </a:outerShdw>
                </a:effectLst>
              </a:rPr>
              <a:t>Csörgő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1,2</a:t>
            </a:r>
            <a:endParaRPr lang="en-GB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1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16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400" baseline="30000" dirty="0">
                <a:effectLst>
                  <a:outerShdw dist="17961" dir="2700000">
                    <a:scrgbClr r="0" g="0" b="0"/>
                  </a:outerShdw>
                </a:effectLst>
              </a:rPr>
              <a:t>1 </a:t>
            </a:r>
            <a:r>
              <a:rPr lang="en-GB" sz="1400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14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Wigner</a:t>
            </a:r>
            <a:r>
              <a:rPr lang="hu-HU" sz="14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RCP</a:t>
            </a:r>
            <a:r>
              <a:rPr lang="en-GB" sz="14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4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Budapest, Hungary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400" baseline="30000" dirty="0">
                <a:effectLst>
                  <a:outerShdw dist="17961" dir="2700000">
                    <a:scrgbClr r="0" g="0" b="0"/>
                  </a:outerShdw>
                </a:effectLst>
              </a:rPr>
              <a:t>2 </a:t>
            </a:r>
            <a:r>
              <a:rPr lang="hu-HU" sz="14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MATE KRC, Gyöngyös, Hungary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4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endParaRPr lang="hu-HU" sz="1000" b="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Statistical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analysis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of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large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amount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of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data</a:t>
            </a:r>
            <a:endParaRPr lang="hu-HU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Laguerre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expansions</a:t>
            </a: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Gaussian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expansions</a:t>
            </a: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Levy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expansions</a:t>
            </a: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Predictions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from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trends</a:t>
            </a: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Possible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areas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of </a:t>
            </a: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applications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 </a:t>
            </a:r>
            <a:endParaRPr lang="hu-HU" sz="2000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492896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17" b="16666"/>
          <a:stretch/>
        </p:blipFill>
        <p:spPr bwMode="auto">
          <a:xfrm>
            <a:off x="6785360" y="4293096"/>
            <a:ext cx="2323144" cy="900894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 descr="https://uni-mate.hu/sites/default/files/mate_2021_icon_gree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9080"/>
            <a:ext cx="2317232" cy="1184166"/>
          </a:xfrm>
          <a:prstGeom prst="rect">
            <a:avLst/>
          </a:prstGeom>
          <a:solidFill>
            <a:schemeClr val="bg1"/>
          </a:solidFill>
          <a:ln w="38100">
            <a:solidFill>
              <a:srgbClr val="FFFF00"/>
            </a:solidFill>
          </a:ln>
        </p:spPr>
      </p:pic>
      <p:sp>
        <p:nvSpPr>
          <p:cNvPr id="8" name="Téglalap 7"/>
          <p:cNvSpPr/>
          <p:nvPr/>
        </p:nvSpPr>
        <p:spPr>
          <a:xfrm>
            <a:off x="0" y="716804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400" b="1" kern="0" dirty="0" err="1">
                <a:solidFill>
                  <a:srgbClr val="FFFF00"/>
                </a:solidFill>
                <a:latin typeface="Verdana" pitchFamily="34"/>
                <a:cs typeface="Arial" pitchFamily="34"/>
              </a:rPr>
              <a:t>with</a:t>
            </a:r>
            <a:r>
              <a:rPr lang="hu-HU" sz="2400" b="1" kern="0" dirty="0">
                <a:solidFill>
                  <a:srgbClr val="FFFF00"/>
                </a:solidFill>
                <a:latin typeface="Verdana" pitchFamily="34"/>
                <a:cs typeface="Arial" pitchFamily="34"/>
              </a:rPr>
              <a:t> </a:t>
            </a:r>
            <a:r>
              <a:rPr lang="hu-HU" sz="2400" b="1" kern="0" dirty="0" err="1">
                <a:solidFill>
                  <a:srgbClr val="FFFF00"/>
                </a:solidFill>
                <a:latin typeface="Verdana" pitchFamily="34"/>
                <a:cs typeface="Arial" pitchFamily="34"/>
              </a:rPr>
              <a:t>possible</a:t>
            </a:r>
            <a:r>
              <a:rPr lang="hu-HU" sz="2400" b="1" kern="0" dirty="0">
                <a:solidFill>
                  <a:srgbClr val="FFFF00"/>
                </a:solidFill>
                <a:latin typeface="Verdana" pitchFamily="34"/>
                <a:cs typeface="Arial" pitchFamily="34"/>
              </a:rPr>
              <a:t> </a:t>
            </a:r>
            <a:r>
              <a:rPr lang="hu-HU" sz="2400" b="1" kern="0" dirty="0" err="1">
                <a:solidFill>
                  <a:srgbClr val="FFFF00"/>
                </a:solidFill>
                <a:latin typeface="Verdana" pitchFamily="34"/>
                <a:cs typeface="Arial" pitchFamily="34"/>
              </a:rPr>
              <a:t>applications</a:t>
            </a:r>
            <a:endParaRPr lang="hu-HU" sz="2400" b="1" kern="0" dirty="0">
              <a:solidFill>
                <a:srgbClr val="FFFF00"/>
              </a:solidFill>
              <a:latin typeface="Verdana" pitchFamily="34"/>
              <a:cs typeface="Arial" pitchFamily="34"/>
            </a:endParaRPr>
          </a:p>
        </p:txBody>
      </p:sp>
    </p:spTree>
  </p:cSld>
  <p:clrMapOvr>
    <a:masterClrMapping/>
  </p:clrMapOvr>
  <p:transition spd="med" advTm="2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Motivation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details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11113" y="5867540"/>
            <a:ext cx="9144000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Basic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problem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first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approximations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usually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Gaussian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exponential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When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improve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frequently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become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unsatisfactory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Parameter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estimates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become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unreliable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precision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57D5E8C8-18C8-44A4-890E-9D6465ADD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687" y="1052736"/>
            <a:ext cx="7902625" cy="397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06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42863"/>
            <a:ext cx="9144000" cy="577825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Examples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Laguerre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expansions</a:t>
            </a:r>
            <a:endParaRPr lang="hu-H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3372" y="6165304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rm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Arial Rounded MT Bold" pitchFamily="34"/>
              <a:buNone/>
            </a:pP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describing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nearly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exponential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endParaRPr lang="hu-H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1E696418-9408-4ECC-8BF7-D0F97137FC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53" y="891320"/>
            <a:ext cx="7780694" cy="507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910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Motivation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details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11113" y="5867540"/>
            <a:ext cx="9144000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Basic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problem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first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approximations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usually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Gaussian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exponential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When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improve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frequently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become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unsatisfactory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Parameter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estimates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become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unreliable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precision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4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0D5619C9-DD2F-49A8-BE57-C08E5524AD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394" y="764704"/>
            <a:ext cx="7529212" cy="504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53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Example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2: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strong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non-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exponential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behavior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8323" y="6031301"/>
            <a:ext cx="91440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Deviation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reference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exponential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indicates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strong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non-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exponential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behaviour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How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characterize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this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well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?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5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C7760A73-66C6-42B1-85EA-488113ECB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841850"/>
            <a:ext cx="7110076" cy="1958510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EBE08815-BFAD-48B7-B39D-09C8DBDDAA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5007" y="2632424"/>
            <a:ext cx="5273497" cy="2956816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486EB0F3-9913-4948-8053-DF4E65AB0E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96" y="5556428"/>
            <a:ext cx="7513971" cy="464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65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42863"/>
            <a:ext cx="9144000" cy="577825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hu-H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l-independent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Levy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expansions</a:t>
            </a:r>
            <a:endParaRPr lang="hu-H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3372" y="6165304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rm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Arial Rounded MT Bold" pitchFamily="34"/>
              <a:buNone/>
            </a:pP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describing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nearly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exponential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endParaRPr lang="hu-H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6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C6EC7896-F2EF-428A-AB93-9B79AC0289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192" y="2198110"/>
            <a:ext cx="4464496" cy="1838322"/>
          </a:xfrm>
          <a:prstGeom prst="rect">
            <a:avLst/>
          </a:prstGeom>
        </p:spPr>
      </p:pic>
      <p:pic>
        <p:nvPicPr>
          <p:cNvPr id="4" name="Kép 3">
            <a:extLst>
              <a:ext uri="{FF2B5EF4-FFF2-40B4-BE49-F238E27FC236}">
                <a16:creationId xmlns:a16="http://schemas.microsoft.com/office/drawing/2014/main" id="{3AF58A8F-A080-4A59-AF79-9B6A331845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609" y="4105349"/>
            <a:ext cx="8894198" cy="2203971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E176CBB3-6869-43B6-88BC-2FEB7AFFC1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609" y="689978"/>
            <a:ext cx="6964869" cy="1442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983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42863"/>
            <a:ext cx="9144000" cy="577825"/>
          </a:xfrm>
        </p:spPr>
        <p:txBody>
          <a:bodyPr>
            <a:normAutofit fontScale="90000"/>
          </a:bodyPr>
          <a:lstStyle/>
          <a:p>
            <a:pPr algn="ctr" eaLnBrk="1" hangingPunct="1">
              <a:buNone/>
            </a:pPr>
            <a:r>
              <a:rPr lang="hu-H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l-indep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. Gauss/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Edgeworth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expansions</a:t>
            </a:r>
            <a:endParaRPr lang="hu-H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3372" y="6165304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rm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Arial Rounded MT Bold" pitchFamily="34"/>
              <a:buNone/>
            </a:pP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Two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different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Gaussian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expansion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(t&gt;0,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or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</p:txBody>
      </p:sp>
      <p:sp>
        <p:nvSpPr>
          <p:cNvPr id="9" name="Szövegdoboz 8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7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Kép 11">
            <a:extLst>
              <a:ext uri="{FF2B5EF4-FFF2-40B4-BE49-F238E27FC236}">
                <a16:creationId xmlns:a16="http://schemas.microsoft.com/office/drawing/2014/main" id="{36F18A0A-AF43-474B-AE92-FD5F69B6F2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971409"/>
            <a:ext cx="5845047" cy="1737511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:a16="http://schemas.microsoft.com/office/drawing/2014/main" id="{20E7168A-FBBA-4B43-8DFD-A64E5396E3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91" y="2779985"/>
            <a:ext cx="5922111" cy="1226855"/>
          </a:xfrm>
          <a:prstGeom prst="rect">
            <a:avLst/>
          </a:prstGeom>
        </p:spPr>
      </p:pic>
      <p:pic>
        <p:nvPicPr>
          <p:cNvPr id="17" name="Kép 16">
            <a:extLst>
              <a:ext uri="{FF2B5EF4-FFF2-40B4-BE49-F238E27FC236}">
                <a16:creationId xmlns:a16="http://schemas.microsoft.com/office/drawing/2014/main" id="{56F8A08D-774E-44D8-99AF-1BC41029D8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0476" y="1772816"/>
            <a:ext cx="3696020" cy="443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97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42863"/>
            <a:ext cx="9144000" cy="577825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hu-HU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l-independent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Levy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expansions</a:t>
            </a:r>
            <a:endParaRPr lang="hu-H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3372" y="6165304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rm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Arial Rounded MT Bold" pitchFamily="34"/>
              <a:buNone/>
            </a:pP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describing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nearly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Levy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endParaRPr lang="hu-H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8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ACB9C3B1-4907-4A4A-A4F9-4A34532B6D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783223"/>
            <a:ext cx="6777634" cy="1709673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8271CE5B-61E6-40F4-AFF8-DC74EFFAE2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2708920"/>
            <a:ext cx="6676353" cy="300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275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42863"/>
            <a:ext cx="9144000" cy="577825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Examples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Levy</a:t>
            </a:r>
            <a:r>
              <a:rPr lang="hu-H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expansions</a:t>
            </a:r>
            <a:endParaRPr lang="hu-H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3372" y="6165304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rm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Arial Rounded MT Bold" pitchFamily="34"/>
              <a:buNone/>
            </a:pP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describing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over 10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orders</a:t>
            </a:r>
            <a:r>
              <a:rPr lang="hu-HU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sz="2400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magnitude</a:t>
            </a:r>
            <a:endParaRPr lang="hu-H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9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6E3A0367-5D82-43B1-91CE-C90DCBD01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722" y="908720"/>
            <a:ext cx="8024555" cy="53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507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Alapértelmezet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27718</TotalTime>
  <Words>207</Words>
  <Application>Microsoft Office PowerPoint</Application>
  <PresentationFormat>Diavetítés a képernyőre (4:3 oldalarány)</PresentationFormat>
  <Paragraphs>53</Paragraphs>
  <Slides>9</Slides>
  <Notes>9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9</vt:i4>
      </vt:variant>
    </vt:vector>
  </HeadingPairs>
  <TitlesOfParts>
    <vt:vector size="16" baseType="lpstr">
      <vt:lpstr>Arial Rounded MT Bold</vt:lpstr>
      <vt:lpstr>Calibri</vt:lpstr>
      <vt:lpstr>StarSymbol</vt:lpstr>
      <vt:lpstr>Times New Roman</vt:lpstr>
      <vt:lpstr>Verdana</vt:lpstr>
      <vt:lpstr>Wingdings</vt:lpstr>
      <vt:lpstr>Alapértelmezett</vt:lpstr>
      <vt:lpstr>MODEL INDEPENDENT FEMTOSCOPIC METHODS</vt:lpstr>
      <vt:lpstr>Motivation: details</vt:lpstr>
      <vt:lpstr>Examples: Laguerre expansions</vt:lpstr>
      <vt:lpstr>Motivation: details</vt:lpstr>
      <vt:lpstr>Example 2: strong non-exponential behavior</vt:lpstr>
      <vt:lpstr>Model-independent Levy expansions</vt:lpstr>
      <vt:lpstr>Model-indep. Gauss/Edgeworth expansions</vt:lpstr>
      <vt:lpstr>Model-independent Levy expansions</vt:lpstr>
      <vt:lpstr>Examples: Levy expansions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Proton holography and Odderon discovery</dc:title>
  <dc:subject>STAR Regional Meeting, Warsaw, November 5, 2012</dc:subject>
  <dc:creator>Csörgő.Tamás</dc:creator>
  <cp:lastModifiedBy>Dr. Csörgő Tamás</cp:lastModifiedBy>
  <cp:revision>673</cp:revision>
  <dcterms:modified xsi:type="dcterms:W3CDTF">2023-10-31T10:15:18Z</dcterms:modified>
</cp:coreProperties>
</file>