
<file path=[Content_Types].xml><?xml version="1.0" encoding="utf-8"?>
<Types xmlns="http://schemas.openxmlformats.org/package/2006/content-types"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45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41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4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43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44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40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43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42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45.xml"/>
  <Override ContentType="application/vnd.openxmlformats-officedocument.presentationml.slide+xml" PartName="/ppt/slides/slide28.xml"/>
  <Override ContentType="application/vnd.openxmlformats-officedocument.presentationml.slide+xml" PartName="/ppt/slides/slide4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44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slide+xml" PartName="/ppt/slides/slide40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82" r:id="rId4"/>
    <p:sldMasterId id="2147483683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</p:sldIdLst>
  <p:sldSz cy="6858000" cx="12192000"/>
  <p:notesSz cx="6858000" cy="9144000"/>
  <p:embeddedFontLst>
    <p:embeddedFont>
      <p:font typeface="Roboto"/>
      <p:regular r:id="rId52"/>
      <p:bold r:id="rId53"/>
      <p:italic r:id="rId54"/>
      <p:boldItalic r:id="rId5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F15BD6F-B18F-4618-9D32-F5D67122038D}">
  <a:tblStyle styleId="{CF15BD6F-B18F-4618-9D32-F5D67122038D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42" Type="http://schemas.openxmlformats.org/officeDocument/2006/relationships/slide" Target="slides/slide36.xml"/><Relationship Id="rId41" Type="http://schemas.openxmlformats.org/officeDocument/2006/relationships/slide" Target="slides/slide35.xml"/><Relationship Id="rId44" Type="http://schemas.openxmlformats.org/officeDocument/2006/relationships/slide" Target="slides/slide38.xml"/><Relationship Id="rId43" Type="http://schemas.openxmlformats.org/officeDocument/2006/relationships/slide" Target="slides/slide37.xml"/><Relationship Id="rId46" Type="http://schemas.openxmlformats.org/officeDocument/2006/relationships/slide" Target="slides/slide40.xml"/><Relationship Id="rId45" Type="http://schemas.openxmlformats.org/officeDocument/2006/relationships/slide" Target="slides/slide3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48" Type="http://schemas.openxmlformats.org/officeDocument/2006/relationships/slide" Target="slides/slide42.xml"/><Relationship Id="rId47" Type="http://schemas.openxmlformats.org/officeDocument/2006/relationships/slide" Target="slides/slide41.xml"/><Relationship Id="rId49" Type="http://schemas.openxmlformats.org/officeDocument/2006/relationships/slide" Target="slides/slide43.xml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33" Type="http://schemas.openxmlformats.org/officeDocument/2006/relationships/slide" Target="slides/slide27.xml"/><Relationship Id="rId32" Type="http://schemas.openxmlformats.org/officeDocument/2006/relationships/slide" Target="slides/slide26.xml"/><Relationship Id="rId35" Type="http://schemas.openxmlformats.org/officeDocument/2006/relationships/slide" Target="slides/slide29.xml"/><Relationship Id="rId34" Type="http://schemas.openxmlformats.org/officeDocument/2006/relationships/slide" Target="slides/slide28.xml"/><Relationship Id="rId37" Type="http://schemas.openxmlformats.org/officeDocument/2006/relationships/slide" Target="slides/slide31.xml"/><Relationship Id="rId36" Type="http://schemas.openxmlformats.org/officeDocument/2006/relationships/slide" Target="slides/slide30.xml"/><Relationship Id="rId39" Type="http://schemas.openxmlformats.org/officeDocument/2006/relationships/slide" Target="slides/slide33.xml"/><Relationship Id="rId38" Type="http://schemas.openxmlformats.org/officeDocument/2006/relationships/slide" Target="slides/slide32.xml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29" Type="http://schemas.openxmlformats.org/officeDocument/2006/relationships/slide" Target="slides/slide23.xml"/><Relationship Id="rId51" Type="http://schemas.openxmlformats.org/officeDocument/2006/relationships/slide" Target="slides/slide45.xml"/><Relationship Id="rId50" Type="http://schemas.openxmlformats.org/officeDocument/2006/relationships/slide" Target="slides/slide44.xml"/><Relationship Id="rId53" Type="http://schemas.openxmlformats.org/officeDocument/2006/relationships/font" Target="fonts/Roboto-bold.fntdata"/><Relationship Id="rId52" Type="http://schemas.openxmlformats.org/officeDocument/2006/relationships/font" Target="fonts/Roboto-regular.fntdata"/><Relationship Id="rId11" Type="http://schemas.openxmlformats.org/officeDocument/2006/relationships/slide" Target="slides/slide5.xml"/><Relationship Id="rId55" Type="http://schemas.openxmlformats.org/officeDocument/2006/relationships/font" Target="fonts/Roboto-boldItalic.fntdata"/><Relationship Id="rId10" Type="http://schemas.openxmlformats.org/officeDocument/2006/relationships/slide" Target="slides/slide4.xml"/><Relationship Id="rId54" Type="http://schemas.openxmlformats.org/officeDocument/2006/relationships/font" Target="fonts/Roboto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9" name="Google Shape;219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4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2a0c6ffacaf_0_8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2a0c6ffacaf_0_8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7" name="Google Shape;347;g2a0c6ffacaf_0_8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24ac5570b90_1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24ac5570b90_1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Add DBSCAN Reference. “Finding groups”.</a:t>
            </a:r>
            <a:endParaRPr/>
          </a:p>
        </p:txBody>
      </p:sp>
      <p:sp>
        <p:nvSpPr>
          <p:cNvPr id="362" name="Google Shape;362;g24ac5570b90_1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3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g2a6703772f7_3_6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5" name="Google Shape;385;g2a6703772f7_3_6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Not operational times. requirement: at least 1 measurement per cycle in the PS.</a:t>
            </a:r>
            <a:endParaRPr/>
          </a:p>
        </p:txBody>
      </p:sp>
      <p:sp>
        <p:nvSpPr>
          <p:cNvPr id="386" name="Google Shape;386;g2a6703772f7_3_6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0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g2a6703772f7_4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2" name="Google Shape;402;g2a6703772f7_4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Neural networks are costly to train but super fast once they have been trained.</a:t>
            </a:r>
            <a:endParaRPr/>
          </a:p>
        </p:txBody>
      </p:sp>
      <p:sp>
        <p:nvSpPr>
          <p:cNvPr id="403" name="Google Shape;403;g2a6703772f7_4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g24ac5570b90_1_4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0" name="Google Shape;420;g24ac5570b90_1_4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1" name="Google Shape;421;g24ac5570b90_1_4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4ac5570b90_1_13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24ac5570b90_1_13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You can learn any transformation: image denoising, image shifting, rotations, translations, etc.</a:t>
            </a:r>
            <a:endParaRPr/>
          </a:p>
        </p:txBody>
      </p:sp>
      <p:sp>
        <p:nvSpPr>
          <p:cNvPr id="430" name="Google Shape;430;g24ac5570b90_1_13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2a6703772f7_2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5" name="Google Shape;445;g2a6703772f7_2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6" name="Google Shape;446;g2a6703772f7_2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0" name="Shape 5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" name="Google Shape;501;g2a598cbe6fb_0_5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02" name="Google Shape;502;g2a598cbe6fb_0_5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3" name="Google Shape;503;g2a598cbe6fb_0_5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g2a598cbe6fb_0_8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6" name="Google Shape;516;g2a598cbe6fb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7" name="Google Shape;517;g2a598cbe6fb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30" name="Shape 5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1" name="Google Shape;531;g2a598cbe6fb_0_10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2" name="Google Shape;532;g2a598cbe6fb_0_10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3" name="Google Shape;533;g2a598cbe6fb_0_10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9" name="Shape 5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0" name="Google Shape;550;g2a6703772f7_1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51" name="Google Shape;551;g2a6703772f7_1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2" name="Google Shape;552;g2a6703772f7_1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g283ff41ddff_0_1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3" name="Google Shape;563;g283ff41ddff_0_1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Auxiliary methods to ML, still super useful.</a:t>
            </a:r>
            <a:endParaRPr/>
          </a:p>
        </p:txBody>
      </p:sp>
      <p:sp>
        <p:nvSpPr>
          <p:cNvPr id="564" name="Google Shape;564;g283ff41ddff_0_1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g283bd66c7d7_0_7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1" name="Google Shape;571;g283bd66c7d7_0_7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Already existing.</a:t>
            </a:r>
            <a:endParaRPr/>
          </a:p>
        </p:txBody>
      </p:sp>
      <p:sp>
        <p:nvSpPr>
          <p:cNvPr id="572" name="Google Shape;572;g283bd66c7d7_0_7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9" name="Shape 5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0" name="Google Shape;590;g2a598cbe6fb_0_16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1" name="Google Shape;591;g2a598cbe6fb_0_16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Already existing.</a:t>
            </a:r>
            <a:endParaRPr/>
          </a:p>
        </p:txBody>
      </p:sp>
      <p:sp>
        <p:nvSpPr>
          <p:cNvPr id="592" name="Google Shape;592;g2a598cbe6fb_0_16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4" name="Shape 6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5" name="Google Shape;605;g283ff41ddff_0_3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6" name="Google Shape;606;g283ff41ddff_0_3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7" name="Google Shape;607;g283ff41ddff_0_3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5" name="Shape 6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Google Shape;616;g2982acccb66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7" name="Google Shape;617;g2982acccb66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8" name="Google Shape;618;g2982acccb66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5" name="Shape 6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6" name="Google Shape;626;g283ff41ddff_0_13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7" name="Google Shape;627;g283ff41ddff_0_13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28" name="Google Shape;628;g283ff41ddff_0_13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3" name="Shape 6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" name="Google Shape;634;g2a04115c801_0_10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5" name="Google Shape;635;g2a04115c801_0_10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Zooming.</a:t>
            </a:r>
            <a:endParaRPr/>
          </a:p>
        </p:txBody>
      </p:sp>
      <p:sp>
        <p:nvSpPr>
          <p:cNvPr id="636" name="Google Shape;636;g2a04115c801_0_10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2" name="Shape 6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Google Shape;653;g2a6703772f7_0_2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4" name="Google Shape;654;g2a6703772f7_0_2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Link this image with the next profiles.</a:t>
            </a:r>
            <a:endParaRPr/>
          </a:p>
        </p:txBody>
      </p:sp>
      <p:sp>
        <p:nvSpPr>
          <p:cNvPr id="655" name="Google Shape;655;g2a6703772f7_0_2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1" name="Shape 6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Google Shape;682;g2a04115c801_0_6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3" name="Google Shape;683;g2a04115c801_0_6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Link with the slide before. When showing P3, just say that, by eye, the beam profile of the </a:t>
            </a:r>
            <a:r>
              <a:rPr lang="en-US"/>
              <a:t>prediction</a:t>
            </a:r>
            <a:r>
              <a:rPr lang="en-US"/>
              <a:t> and the ground truth are very similar, even though the error for the prediction is still a bit higher.</a:t>
            </a:r>
            <a:endParaRPr/>
          </a:p>
        </p:txBody>
      </p:sp>
      <p:sp>
        <p:nvSpPr>
          <p:cNvPr id="684" name="Google Shape;684;g2a04115c801_0_6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283ff41ddff_0_2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4" name="Google Shape;234;g283ff41ddff_0_2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g283ff41ddff_0_2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3" name="Shape 7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4" name="Google Shape;704;g2a3cf7af8a2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5" name="Google Shape;705;g2a3cf7af8a2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6" name="Google Shape;706;g2a3cf7af8a2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2" name="Shape 7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3" name="Google Shape;723;g2a0c6ffacaf_0_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4" name="Google Shape;724;g2a0c6ffacaf_0_1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Spend more time.</a:t>
            </a:r>
            <a:endParaRPr/>
          </a:p>
        </p:txBody>
      </p:sp>
      <p:sp>
        <p:nvSpPr>
          <p:cNvPr id="725" name="Google Shape;725;g2a0c6ffacaf_0_1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5" name="Shape 7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6" name="Google Shape;746;g283ff41ddff_0_18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7" name="Google Shape;747;g283ff41ddff_0_18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48" name="Google Shape;748;g283ff41ddff_0_18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3" name="Shape 7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4" name="Google Shape;754;g2a598cbe6fb_0_35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5" name="Google Shape;755;g2a598cbe6fb_0_35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6" name="Google Shape;756;g2a598cbe6fb_0_35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3" name="Shape 7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Google Shape;764;g19207d59e5b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5" name="Google Shape;765;g19207d59e5b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8" name="Shape 7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9" name="Google Shape;769;g2a5a3a55ba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0" name="Google Shape;770;g2a5a3a55ba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71" name="Google Shape;771;g2a5a3a55ba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6" name="Shape 7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7" name="Google Shape;777;g2a598cbe6fb_0_12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8" name="Google Shape;778;g2a598cbe6fb_0_12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y_hat is the probability of a pixel belonging to the class (being inside the mask). if y=1 (the pixel belongs to the mask), p = y_hat, loss = -log(p), the loss is small if p is close to 1.</a:t>
            </a:r>
            <a:endParaRPr/>
          </a:p>
        </p:txBody>
      </p:sp>
      <p:sp>
        <p:nvSpPr>
          <p:cNvPr id="779" name="Google Shape;779;g2a598cbe6fb_0_12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2" name="Shape 7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Google Shape;793;g28831273043_0_2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4" name="Google Shape;794;g28831273043_0_2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5" name="Google Shape;795;g28831273043_0_2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3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g2a0c6ffacaf_0_1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5" name="Google Shape;805;g2a0c6ffacaf_0_1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6" name="Google Shape;806;g2a0c6ffacaf_0_1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8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g2a0c6ffacaf_0_1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0" name="Google Shape;820;g2a0c6ffacaf_0_1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1" name="Google Shape;821;g2a0c6ffacaf_0_1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g283ff41ddff_0_25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2" name="Google Shape;242;g283ff41ddff_0_25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beam passes. There is a gas. The beam ionizes the gas, the gas loses electrons and the gas atoms convert into positive charged atoms. The electrical field collects the resulting free electrons (ionization electrons).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3" name="Google Shape;243;g283ff41ddff_0_25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8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g2a598cbe6fb_0_1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0" name="Google Shape;830;g2a598cbe6fb_0_1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1" name="Google Shape;831;g2a598cbe6fb_0_1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0" name="Shape 8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1" name="Google Shape;851;g2a598cbe6fb_0_18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2" name="Google Shape;852;g2a598cbe6fb_0_18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3" name="Google Shape;853;g2a598cbe6fb_0_18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9" name="Shape 8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" name="Google Shape;860;g2a5ff21af60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1" name="Google Shape;861;g2a5ff21af60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2" name="Google Shape;862;g2a5ff21af60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2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2a6703772f7_3_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4" name="Google Shape;874;g2a6703772f7_3_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Basic - simple and works well in many domains - good starting point. Mature. Bullet points. Encoder/Decoder.</a:t>
            </a:r>
            <a:endParaRPr/>
          </a:p>
        </p:txBody>
      </p:sp>
      <p:sp>
        <p:nvSpPr>
          <p:cNvPr id="875" name="Google Shape;875;g2a6703772f7_3_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2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g2a6703772f7_3_2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4" name="Google Shape;894;g2a6703772f7_3_2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We need many images. It looks like we train with only 1 image. Remove mask.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5" name="Google Shape;895;g2a6703772f7_3_2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3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2a6703772f7_3_4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5" name="Google Shape;915;g2a6703772f7_3_4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Zooms.</a:t>
            </a:r>
            <a:endParaRPr/>
          </a:p>
        </p:txBody>
      </p:sp>
      <p:sp>
        <p:nvSpPr>
          <p:cNvPr id="916" name="Google Shape;916;g2a6703772f7_3_4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28659df79a3_0_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3" name="Google Shape;253;g28659df79a3_0_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The timepix3 (general purpose integrated circuit) is used in many other applications at CERN (Particle track reconstruction, X-rays imaging).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g28659df79a3_0_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24ac5570b90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9" name="Google Shape;269;g24ac5570b90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Honeycomb. No bees were harmed.</a:t>
            </a:r>
            <a:endParaRPr/>
          </a:p>
        </p:txBody>
      </p:sp>
      <p:sp>
        <p:nvSpPr>
          <p:cNvPr id="270" name="Google Shape;270;g24ac5570b90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24ac5570b90_0_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4" name="Google Shape;284;g24ac5570b90_0_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g24ac5570b90_0_7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2a57902a30e_1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6" name="Google Shape;296;g2a57902a30e_1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7" name="Google Shape;297;g2a57902a30e_1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6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83ff41ddff_0_10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83ff41ddff_0_10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9" name="Google Shape;339;g283ff41ddff_0_10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with logo" showMasterSp="0">
  <p:cSld name="Title Slide with logo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8" name="Google Shape;18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106130" y="710117"/>
            <a:ext cx="1990424" cy="1970420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"/>
          <p:cNvSpPr txBox="1"/>
          <p:nvPr>
            <p:ph type="ctrTitle"/>
          </p:nvPr>
        </p:nvSpPr>
        <p:spPr>
          <a:xfrm>
            <a:off x="407987" y="3429000"/>
            <a:ext cx="11376025" cy="215326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  <a:defRPr sz="5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" type="subTitle"/>
          </p:nvPr>
        </p:nvSpPr>
        <p:spPr>
          <a:xfrm>
            <a:off x="407988" y="5700252"/>
            <a:ext cx="11376026" cy="8037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b="0" sz="2000">
                <a:solidFill>
                  <a:schemeClr val="lt1"/>
                </a:solidFill>
              </a:defRPr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2 Pictures horizontal">
  <p:cSld name="Text and 2 Pictures horizontal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1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" type="body"/>
          </p:nvPr>
        </p:nvSpPr>
        <p:spPr>
          <a:xfrm>
            <a:off x="407987" y="1598658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8" name="Google Shape;78;p1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1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1" name="Google Shape;81;p11"/>
          <p:cNvSpPr/>
          <p:nvPr>
            <p:ph idx="2" type="pic"/>
          </p:nvPr>
        </p:nvSpPr>
        <p:spPr>
          <a:xfrm>
            <a:off x="6167438" y="159226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2" name="Google Shape;82;p11"/>
          <p:cNvSpPr/>
          <p:nvPr>
            <p:ph idx="3" type="pic"/>
          </p:nvPr>
        </p:nvSpPr>
        <p:spPr>
          <a:xfrm>
            <a:off x="6167438" y="3969703"/>
            <a:ext cx="5616575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4 Pictures">
  <p:cSld name="Text and 4 Pictures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/>
          <p:nvPr>
            <p:ph type="title"/>
          </p:nvPr>
        </p:nvSpPr>
        <p:spPr>
          <a:xfrm>
            <a:off x="407989" y="373593"/>
            <a:ext cx="1137602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12"/>
          <p:cNvSpPr txBox="1"/>
          <p:nvPr>
            <p:ph idx="1" type="body"/>
          </p:nvPr>
        </p:nvSpPr>
        <p:spPr>
          <a:xfrm>
            <a:off x="407987" y="1598658"/>
            <a:ext cx="3708401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2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6" name="Google Shape;86;p12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1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1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9" name="Google Shape;89;p12"/>
          <p:cNvSpPr/>
          <p:nvPr>
            <p:ph idx="2" type="pic"/>
          </p:nvPr>
        </p:nvSpPr>
        <p:spPr>
          <a:xfrm>
            <a:off x="8075613" y="1592263"/>
            <a:ext cx="3708400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/>
          <p:nvPr>
            <p:ph idx="3" type="pic"/>
          </p:nvPr>
        </p:nvSpPr>
        <p:spPr>
          <a:xfrm>
            <a:off x="8124681" y="396970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1" name="Google Shape;91;p12"/>
          <p:cNvSpPr/>
          <p:nvPr>
            <p:ph idx="4" type="pic"/>
          </p:nvPr>
        </p:nvSpPr>
        <p:spPr>
          <a:xfrm>
            <a:off x="4259263" y="1592263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2" name="Google Shape;92;p12"/>
          <p:cNvSpPr/>
          <p:nvPr>
            <p:ph idx="5" type="pic"/>
          </p:nvPr>
        </p:nvSpPr>
        <p:spPr>
          <a:xfrm>
            <a:off x="4259263" y="3978015"/>
            <a:ext cx="3659332" cy="223202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s and 2 Pictures ">
  <p:cSld name="Subtitles and 2 Pictures "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3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5" name="Google Shape;95;p13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6" name="Google Shape;96;p13"/>
          <p:cNvSpPr txBox="1"/>
          <p:nvPr>
            <p:ph idx="2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97" name="Google Shape;97;p13"/>
          <p:cNvSpPr/>
          <p:nvPr>
            <p:ph idx="3" type="pic"/>
          </p:nvPr>
        </p:nvSpPr>
        <p:spPr>
          <a:xfrm>
            <a:off x="407988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8" name="Google Shape;98;p1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1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1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1" name="Google Shape;101;p13"/>
          <p:cNvSpPr/>
          <p:nvPr>
            <p:ph idx="4" type="pic"/>
          </p:nvPr>
        </p:nvSpPr>
        <p:spPr>
          <a:xfrm>
            <a:off x="6172200" y="2420938"/>
            <a:ext cx="5616575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3 Pictures">
  <p:cSld name="Subtitle and 3 Pictures"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14"/>
          <p:cNvSpPr txBox="1"/>
          <p:nvPr>
            <p:ph idx="1" type="body"/>
          </p:nvPr>
        </p:nvSpPr>
        <p:spPr>
          <a:xfrm>
            <a:off x="407987" y="1592263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5" name="Google Shape;105;p14"/>
          <p:cNvSpPr txBox="1"/>
          <p:nvPr>
            <p:ph idx="2" type="body"/>
          </p:nvPr>
        </p:nvSpPr>
        <p:spPr>
          <a:xfrm>
            <a:off x="8075612" y="1604966"/>
            <a:ext cx="3713187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6" name="Google Shape;106;p14"/>
          <p:cNvSpPr/>
          <p:nvPr>
            <p:ph idx="3" type="pic"/>
          </p:nvPr>
        </p:nvSpPr>
        <p:spPr>
          <a:xfrm>
            <a:off x="407989" y="2420938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7" name="Google Shape;107;p14"/>
          <p:cNvSpPr/>
          <p:nvPr>
            <p:ph idx="4" type="pic"/>
          </p:nvPr>
        </p:nvSpPr>
        <p:spPr>
          <a:xfrm>
            <a:off x="8075613" y="2416175"/>
            <a:ext cx="3713187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8" name="Google Shape;108;p14"/>
          <p:cNvSpPr txBox="1"/>
          <p:nvPr>
            <p:ph idx="5" type="body"/>
          </p:nvPr>
        </p:nvSpPr>
        <p:spPr>
          <a:xfrm>
            <a:off x="4253846" y="1601227"/>
            <a:ext cx="3708401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2"/>
              </a:buClr>
              <a:buSzPts val="2100"/>
              <a:buNone/>
              <a:defRPr b="1" sz="21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09" name="Google Shape;109;p14"/>
          <p:cNvSpPr/>
          <p:nvPr>
            <p:ph idx="6" type="pic"/>
          </p:nvPr>
        </p:nvSpPr>
        <p:spPr>
          <a:xfrm>
            <a:off x="4253848" y="2429902"/>
            <a:ext cx="3708400" cy="377983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0" name="Google Shape;110;p14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1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1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3 Pictures with boxes">
  <p:cSld name="Text and 3 Pictures with boxes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5" name="Google Shape;115;p15"/>
          <p:cNvSpPr txBox="1"/>
          <p:nvPr>
            <p:ph idx="1" type="body"/>
          </p:nvPr>
        </p:nvSpPr>
        <p:spPr>
          <a:xfrm>
            <a:off x="4116386" y="1601376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16" name="Google Shape;116;p15"/>
          <p:cNvSpPr/>
          <p:nvPr>
            <p:ph idx="2" type="pic"/>
          </p:nvPr>
        </p:nvSpPr>
        <p:spPr>
          <a:xfrm>
            <a:off x="4116386" y="2732442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7" name="Google Shape;117;p15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15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1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0" name="Google Shape;120;p15"/>
          <p:cNvSpPr txBox="1"/>
          <p:nvPr>
            <p:ph idx="3" type="body"/>
          </p:nvPr>
        </p:nvSpPr>
        <p:spPr>
          <a:xfrm>
            <a:off x="3275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1" name="Google Shape;121;p15"/>
          <p:cNvSpPr/>
          <p:nvPr>
            <p:ph idx="4" type="pic"/>
          </p:nvPr>
        </p:nvSpPr>
        <p:spPr>
          <a:xfrm>
            <a:off x="4050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2" name="Google Shape;122;p15"/>
          <p:cNvSpPr txBox="1"/>
          <p:nvPr>
            <p:ph idx="5" type="body"/>
          </p:nvPr>
        </p:nvSpPr>
        <p:spPr>
          <a:xfrm>
            <a:off x="8232388" y="5078524"/>
            <a:ext cx="3960000" cy="1131215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36000" lIns="36000" spcFirstLastPara="1" rIns="36000" wrap="square" tIns="36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b="0" sz="21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123" name="Google Shape;123;p15"/>
          <p:cNvSpPr/>
          <p:nvPr>
            <p:ph idx="6" type="pic"/>
          </p:nvPr>
        </p:nvSpPr>
        <p:spPr>
          <a:xfrm>
            <a:off x="8232388" y="1601376"/>
            <a:ext cx="3959225" cy="3477297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s">
  <p:cSld name="Picture Horizontal and texts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6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6" name="Google Shape;126;p16"/>
          <p:cNvSpPr/>
          <p:nvPr>
            <p:ph idx="2" type="pic"/>
          </p:nvPr>
        </p:nvSpPr>
        <p:spPr>
          <a:xfrm>
            <a:off x="412776" y="1592263"/>
            <a:ext cx="11376024" cy="2563906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7" name="Google Shape;127;p16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8" name="Google Shape;128;p16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9" name="Google Shape;129;p16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0" name="Google Shape;130;p16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1" name="Google Shape;131;p1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2" name="Google Shape;132;p16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Horizontal and text in boxes">
  <p:cSld name="Picture Horizontal and text in boxes"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7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17"/>
          <p:cNvSpPr/>
          <p:nvPr>
            <p:ph idx="2" type="pic"/>
          </p:nvPr>
        </p:nvSpPr>
        <p:spPr>
          <a:xfrm>
            <a:off x="0" y="1592263"/>
            <a:ext cx="12192000" cy="29458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36" name="Google Shape;136;p17"/>
          <p:cNvSpPr txBox="1"/>
          <p:nvPr>
            <p:ph idx="1" type="body"/>
          </p:nvPr>
        </p:nvSpPr>
        <p:spPr>
          <a:xfrm>
            <a:off x="407989" y="4294188"/>
            <a:ext cx="3708400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7" name="Google Shape;137;p17"/>
          <p:cNvSpPr txBox="1"/>
          <p:nvPr>
            <p:ph idx="3" type="body"/>
          </p:nvPr>
        </p:nvSpPr>
        <p:spPr>
          <a:xfrm>
            <a:off x="4267201" y="4294188"/>
            <a:ext cx="3665537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8" name="Google Shape;138;p17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9" name="Google Shape;139;p1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0" name="Google Shape;140;p1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1" name="Google Shape;141;p17"/>
          <p:cNvSpPr txBox="1"/>
          <p:nvPr>
            <p:ph idx="4" type="body"/>
          </p:nvPr>
        </p:nvSpPr>
        <p:spPr>
          <a:xfrm>
            <a:off x="8085668" y="4294188"/>
            <a:ext cx="3703132" cy="1906587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t" bIns="0" lIns="0" spcFirstLastPara="1" rIns="0" wrap="square" tIns="72000">
            <a:noAutofit/>
          </a:bodyPr>
          <a:lstStyle>
            <a:lvl1pPr indent="-228600" lvl="0" marL="457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2"/>
              </a:buClr>
              <a:buSzPts val="2100"/>
              <a:buNone/>
              <a:defRPr>
                <a:solidFill>
                  <a:schemeClr val="lt2"/>
                </a:solidFill>
              </a:defRPr>
            </a:lvl1pPr>
            <a:lvl2pPr indent="-342900" lvl="1" marL="9144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800"/>
              <a:buChar char="•"/>
              <a:defRPr>
                <a:solidFill>
                  <a:schemeClr val="lt2"/>
                </a:solidFill>
              </a:defRPr>
            </a:lvl2pPr>
            <a:lvl3pPr indent="-336550" lvl="2" marL="1371600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2"/>
              </a:buClr>
              <a:buSzPts val="1700"/>
              <a:buChar char="•"/>
              <a:defRPr>
                <a:solidFill>
                  <a:schemeClr val="lt2"/>
                </a:solidFill>
              </a:defRPr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hapter Header" type="secHead">
  <p:cSld name="SECTION_HEADER"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18"/>
          <p:cNvSpPr txBox="1"/>
          <p:nvPr>
            <p:ph type="title"/>
          </p:nvPr>
        </p:nvSpPr>
        <p:spPr>
          <a:xfrm>
            <a:off x="407987" y="1709738"/>
            <a:ext cx="11376025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000"/>
              <a:buFont typeface="Arial"/>
              <a:buNone/>
              <a:defRPr sz="5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18"/>
          <p:cNvSpPr txBox="1"/>
          <p:nvPr>
            <p:ph idx="1" type="body"/>
          </p:nvPr>
        </p:nvSpPr>
        <p:spPr>
          <a:xfrm>
            <a:off x="407987" y="4589463"/>
            <a:ext cx="11376026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2000"/>
              <a:buNone/>
              <a:defRPr sz="2000">
                <a:solidFill>
                  <a:srgbClr val="888DBD"/>
                </a:solidFill>
              </a:defRPr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800"/>
              <a:buNone/>
              <a:defRPr sz="1800">
                <a:solidFill>
                  <a:srgbClr val="888DBD"/>
                </a:solidFill>
              </a:defRPr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DBD"/>
              </a:buClr>
              <a:buSzPts val="1600"/>
              <a:buNone/>
              <a:defRPr sz="1600">
                <a:solidFill>
                  <a:srgbClr val="888DBD"/>
                </a:solidFill>
              </a:defRPr>
            </a:lvl9pPr>
          </a:lstStyle>
          <a:p/>
        </p:txBody>
      </p:sp>
      <p:sp>
        <p:nvSpPr>
          <p:cNvPr id="145" name="Google Shape;145;p18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6" name="Google Shape;146;p18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7" name="Google Shape;147;p1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ast slide" showMasterSp="0" type="blank">
  <p:cSld name="BLANK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"/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231904" y="2244864"/>
            <a:ext cx="1728192" cy="17281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Slide" showMasterSp="0">
  <p:cSld name="Logo Slide">
    <p:bg>
      <p:bgPr>
        <a:solidFill>
          <a:schemeClr val="dk1"/>
        </a:solidFill>
      </p:bgPr>
    </p:bg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152" name="Google Shape;152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36403" y="2169047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  ">
  <p:cSld name="Content   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2"/>
              </a:buClr>
              <a:buSzPts val="2100"/>
              <a:buNone/>
              <a:defRPr>
                <a:solidFill>
                  <a:schemeClr val="dk2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•"/>
              <a:defRPr sz="1800">
                <a:solidFill>
                  <a:schemeClr val="dk2"/>
                </a:solidFill>
              </a:defRPr>
            </a:lvl2pPr>
            <a:lvl3pPr indent="-33655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Arial"/>
              <a:buChar char="•"/>
              <a:defRPr>
                <a:solidFill>
                  <a:schemeClr val="dk2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rial"/>
              <a:buChar char="•"/>
              <a:defRPr>
                <a:solidFill>
                  <a:schemeClr val="dk2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 " type="title">
  <p:cSld name="TITLE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1"/>
          <p:cNvSpPr txBox="1"/>
          <p:nvPr>
            <p:ph type="ctrTitle"/>
          </p:nvPr>
        </p:nvSpPr>
        <p:spPr>
          <a:xfrm>
            <a:off x="1524000" y="10461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Arial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5" name="Google Shape;155;p21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sz="2000"/>
            </a:lvl2pPr>
            <a:lvl3pPr lvl="2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56" name="Google Shape;156;p2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7" name="Google Shape;157;p2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2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 " type="titleOnly">
  <p:cSld name="TITLE_ONLY"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2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1" name="Google Shape;161;p22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22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3" name="Google Shape;163;p22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Blank">
  <p:cSld name="1_Blank"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3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23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7" name="Google Shape;167;p23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4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24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rtl="0">
              <a:spcBef>
                <a:spcPts val="1800"/>
              </a:spcBef>
              <a:spcAft>
                <a:spcPts val="0"/>
              </a:spcAft>
              <a:buSzPts val="2100"/>
              <a:buNone/>
              <a:defRPr/>
            </a:lvl1pPr>
            <a:lvl2pPr indent="-342900" lvl="1" marL="914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2pPr>
            <a:lvl3pPr indent="-336550" lvl="2" marL="1371600" rtl="0">
              <a:spcBef>
                <a:spcPts val="500"/>
              </a:spcBef>
              <a:spcAft>
                <a:spcPts val="0"/>
              </a:spcAft>
              <a:buSzPts val="1700"/>
              <a:buChar char="•"/>
              <a:defRPr/>
            </a:lvl3pPr>
            <a:lvl4pPr indent="-330200" lvl="3" marL="18288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4pPr>
            <a:lvl5pPr indent="-330200" lvl="4" marL="2286000" rtl="0">
              <a:spcBef>
                <a:spcPts val="500"/>
              </a:spcBef>
              <a:spcAft>
                <a:spcPts val="0"/>
              </a:spcAft>
              <a:buSzPts val="1600"/>
              <a:buChar char="•"/>
              <a:defRPr/>
            </a:lvl5pPr>
            <a:lvl6pPr indent="-342900" lvl="5" marL="27432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71" name="Google Shape;171;p24"/>
          <p:cNvSpPr txBox="1"/>
          <p:nvPr>
            <p:ph idx="12" type="sldNum"/>
          </p:nvPr>
        </p:nvSpPr>
        <p:spPr>
          <a:xfrm>
            <a:off x="11296610" y="68556"/>
            <a:ext cx="731700" cy="5247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6"/>
          <p:cNvSpPr txBox="1"/>
          <p:nvPr>
            <p:ph type="ctrTitle"/>
          </p:nvPr>
        </p:nvSpPr>
        <p:spPr>
          <a:xfrm>
            <a:off x="415611" y="992767"/>
            <a:ext cx="11360700" cy="27369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6900"/>
              <a:buNone/>
              <a:defRPr sz="6900"/>
            </a:lvl9pPr>
          </a:lstStyle>
          <a:p/>
        </p:txBody>
      </p:sp>
      <p:sp>
        <p:nvSpPr>
          <p:cNvPr id="178" name="Google Shape;178;p26"/>
          <p:cNvSpPr txBox="1"/>
          <p:nvPr>
            <p:ph idx="1" type="subTitle"/>
          </p:nvPr>
        </p:nvSpPr>
        <p:spPr>
          <a:xfrm>
            <a:off x="415600" y="3778833"/>
            <a:ext cx="11360700" cy="1056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3700"/>
            </a:lvl9pPr>
          </a:lstStyle>
          <a:p/>
        </p:txBody>
      </p:sp>
      <p:sp>
        <p:nvSpPr>
          <p:cNvPr id="179" name="Google Shape;179;p2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7"/>
          <p:cNvSpPr txBox="1"/>
          <p:nvPr>
            <p:ph type="title"/>
          </p:nvPr>
        </p:nvSpPr>
        <p:spPr>
          <a:xfrm>
            <a:off x="415600" y="2867800"/>
            <a:ext cx="11360700" cy="1122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82" name="Google Shape;182;p27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8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85" name="Google Shape;185;p28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186" name="Google Shape;186;p28"/>
          <p:cNvSpPr txBox="1"/>
          <p:nvPr>
            <p:ph idx="12" type="sldNum"/>
          </p:nvPr>
        </p:nvSpPr>
        <p:spPr>
          <a:xfrm>
            <a:off x="11296610" y="68556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29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89" name="Google Shape;189;p29"/>
          <p:cNvSpPr txBox="1"/>
          <p:nvPr>
            <p:ph idx="1" type="body"/>
          </p:nvPr>
        </p:nvSpPr>
        <p:spPr>
          <a:xfrm>
            <a:off x="4156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90" name="Google Shape;190;p29"/>
          <p:cNvSpPr txBox="1"/>
          <p:nvPr>
            <p:ph idx="2" type="body"/>
          </p:nvPr>
        </p:nvSpPr>
        <p:spPr>
          <a:xfrm>
            <a:off x="6443200" y="1536633"/>
            <a:ext cx="5333100" cy="4555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49250" lvl="0" marL="4572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 sz="19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91" name="Google Shape;191;p2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0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94" name="Google Shape;194;p30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1"/>
          <p:cNvSpPr txBox="1"/>
          <p:nvPr>
            <p:ph type="title"/>
          </p:nvPr>
        </p:nvSpPr>
        <p:spPr>
          <a:xfrm>
            <a:off x="415600" y="740800"/>
            <a:ext cx="3744000" cy="10077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1pPr>
            <a:lvl2pPr lvl="1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2pPr>
            <a:lvl3pPr lvl="2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3pPr>
            <a:lvl4pPr lvl="3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4pPr>
            <a:lvl5pPr lvl="4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5pPr>
            <a:lvl6pPr lvl="5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6pPr>
            <a:lvl7pPr lvl="6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7pPr>
            <a:lvl8pPr lvl="7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8pPr>
            <a:lvl9pPr lvl="8" rtl="0">
              <a:spcBef>
                <a:spcPts val="0"/>
              </a:spcBef>
              <a:spcAft>
                <a:spcPts val="0"/>
              </a:spcAft>
              <a:buSzPts val="3200"/>
              <a:buNone/>
              <a:defRPr sz="3200"/>
            </a:lvl9pPr>
          </a:lstStyle>
          <a:p/>
        </p:txBody>
      </p:sp>
      <p:sp>
        <p:nvSpPr>
          <p:cNvPr id="197" name="Google Shape;197;p31"/>
          <p:cNvSpPr txBox="1"/>
          <p:nvPr>
            <p:ph idx="1" type="body"/>
          </p:nvPr>
        </p:nvSpPr>
        <p:spPr>
          <a:xfrm>
            <a:off x="415600" y="1852800"/>
            <a:ext cx="3744000" cy="4239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0200" lvl="0" marL="4572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1pPr>
            <a:lvl2pPr indent="-330200" lvl="1" marL="9144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2pPr>
            <a:lvl3pPr indent="-330200" lvl="2" marL="13716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3pPr>
            <a:lvl4pPr indent="-330200" lvl="3" marL="18288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4pPr>
            <a:lvl5pPr indent="-330200" lvl="4" marL="22860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5pPr>
            <a:lvl6pPr indent="-330200" lvl="5" marL="27432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6pPr>
            <a:lvl7pPr indent="-330200" lvl="6" marL="3200400" rtl="0">
              <a:spcBef>
                <a:spcPts val="0"/>
              </a:spcBef>
              <a:spcAft>
                <a:spcPts val="0"/>
              </a:spcAft>
              <a:buSzPts val="1600"/>
              <a:buChar char="●"/>
              <a:defRPr sz="1600"/>
            </a:lvl7pPr>
            <a:lvl8pPr indent="-330200" lvl="7" marL="3657600" rtl="0">
              <a:spcBef>
                <a:spcPts val="0"/>
              </a:spcBef>
              <a:spcAft>
                <a:spcPts val="0"/>
              </a:spcAft>
              <a:buSzPts val="1600"/>
              <a:buChar char="○"/>
              <a:defRPr sz="1600"/>
            </a:lvl8pPr>
            <a:lvl9pPr indent="-330200" lvl="8" marL="4114800" rtl="0">
              <a:spcBef>
                <a:spcPts val="0"/>
              </a:spcBef>
              <a:spcAft>
                <a:spcPts val="0"/>
              </a:spcAft>
              <a:buSzPts val="1600"/>
              <a:buChar char="■"/>
              <a:defRPr sz="1600"/>
            </a:lvl9pPr>
          </a:lstStyle>
          <a:p/>
        </p:txBody>
      </p:sp>
      <p:sp>
        <p:nvSpPr>
          <p:cNvPr id="198" name="Google Shape;198;p31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ulleted Content">
  <p:cSld name="Bulleted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sz="1800">
                <a:solidFill>
                  <a:srgbClr val="171717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sz="1600">
                <a:solidFill>
                  <a:srgbClr val="171717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653667" y="600200"/>
            <a:ext cx="8490300" cy="54543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1pPr>
            <a:lvl2pPr lvl="1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2pPr>
            <a:lvl3pPr lvl="2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3pPr>
            <a:lvl4pPr lvl="3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4pPr>
            <a:lvl5pPr lvl="4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5pPr>
            <a:lvl6pPr lvl="5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6pPr>
            <a:lvl7pPr lvl="6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7pPr>
            <a:lvl8pPr lvl="7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8pPr>
            <a:lvl9pPr lvl="8" rtl="0">
              <a:spcBef>
                <a:spcPts val="0"/>
              </a:spcBef>
              <a:spcAft>
                <a:spcPts val="0"/>
              </a:spcAft>
              <a:buSzPts val="6400"/>
              <a:buNone/>
              <a:defRPr sz="6400"/>
            </a:lvl9pPr>
          </a:lstStyle>
          <a:p/>
        </p:txBody>
      </p:sp>
      <p:sp>
        <p:nvSpPr>
          <p:cNvPr id="201" name="Google Shape;201;p32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3"/>
          <p:cNvSpPr/>
          <p:nvPr/>
        </p:nvSpPr>
        <p:spPr>
          <a:xfrm>
            <a:off x="6096000" y="-167"/>
            <a:ext cx="6096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33"/>
          <p:cNvSpPr txBox="1"/>
          <p:nvPr>
            <p:ph type="title"/>
          </p:nvPr>
        </p:nvSpPr>
        <p:spPr>
          <a:xfrm>
            <a:off x="354000" y="1644233"/>
            <a:ext cx="5393700" cy="19764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205" name="Google Shape;205;p33"/>
          <p:cNvSpPr txBox="1"/>
          <p:nvPr>
            <p:ph idx="1" type="subTitle"/>
          </p:nvPr>
        </p:nvSpPr>
        <p:spPr>
          <a:xfrm>
            <a:off x="354000" y="3737433"/>
            <a:ext cx="5393700" cy="1646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206" name="Google Shape;206;p33"/>
          <p:cNvSpPr txBox="1"/>
          <p:nvPr>
            <p:ph idx="2" type="body"/>
          </p:nvPr>
        </p:nvSpPr>
        <p:spPr>
          <a:xfrm>
            <a:off x="6586000" y="965433"/>
            <a:ext cx="5115900" cy="49269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381000" lvl="0" marL="457200" rtl="0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07" name="Google Shape;207;p33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4"/>
          <p:cNvSpPr txBox="1"/>
          <p:nvPr>
            <p:ph idx="1" type="body"/>
          </p:nvPr>
        </p:nvSpPr>
        <p:spPr>
          <a:xfrm>
            <a:off x="415600" y="5640767"/>
            <a:ext cx="7998300" cy="806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/>
            </a:lvl1pPr>
          </a:lstStyle>
          <a:p/>
        </p:txBody>
      </p:sp>
      <p:sp>
        <p:nvSpPr>
          <p:cNvPr id="210" name="Google Shape;210;p34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5"/>
          <p:cNvSpPr txBox="1"/>
          <p:nvPr>
            <p:ph hasCustomPrompt="1" type="title"/>
          </p:nvPr>
        </p:nvSpPr>
        <p:spPr>
          <a:xfrm>
            <a:off x="415600" y="1474833"/>
            <a:ext cx="11360700" cy="2618100"/>
          </a:xfrm>
          <a:prstGeom prst="rect">
            <a:avLst/>
          </a:prstGeom>
        </p:spPr>
        <p:txBody>
          <a:bodyPr anchorCtr="0" anchor="b" bIns="121900" lIns="121900" spcFirstLastPara="1" rIns="121900" wrap="square" tIns="121900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6000"/>
              <a:buNone/>
              <a:defRPr sz="16000"/>
            </a:lvl9pPr>
          </a:lstStyle>
          <a:p>
            <a:r>
              <a:t>xx%</a:t>
            </a:r>
          </a:p>
        </p:txBody>
      </p:sp>
      <p:sp>
        <p:nvSpPr>
          <p:cNvPr id="213" name="Google Shape;213;p35"/>
          <p:cNvSpPr txBox="1"/>
          <p:nvPr>
            <p:ph idx="1" type="body"/>
          </p:nvPr>
        </p:nvSpPr>
        <p:spPr>
          <a:xfrm>
            <a:off x="415600" y="4202967"/>
            <a:ext cx="11360700" cy="17343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rtl="0" algn="ctr">
              <a:spcBef>
                <a:spcPts val="0"/>
              </a:spcBef>
              <a:spcAft>
                <a:spcPts val="0"/>
              </a:spcAft>
              <a:buSzPts val="2400"/>
              <a:buChar char="●"/>
              <a:defRPr/>
            </a:lvl1pPr>
            <a:lvl2pPr indent="-349250" lvl="1" marL="914400" rtl="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2pPr>
            <a:lvl3pPr indent="-349250" lvl="2" marL="1371600" rtl="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3pPr>
            <a:lvl4pPr indent="-349250" lvl="3" marL="1828800" rtl="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4pPr>
            <a:lvl5pPr indent="-349250" lvl="4" marL="2286000" rtl="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5pPr>
            <a:lvl6pPr indent="-349250" lvl="5" marL="2743200" rtl="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6pPr>
            <a:lvl7pPr indent="-349250" lvl="6" marL="3200400" rtl="0" algn="ctr">
              <a:spcBef>
                <a:spcPts val="0"/>
              </a:spcBef>
              <a:spcAft>
                <a:spcPts val="0"/>
              </a:spcAft>
              <a:buSzPts val="1900"/>
              <a:buChar char="●"/>
              <a:defRPr/>
            </a:lvl7pPr>
            <a:lvl8pPr indent="-349250" lvl="7" marL="3657600" rtl="0" algn="ctr">
              <a:spcBef>
                <a:spcPts val="0"/>
              </a:spcBef>
              <a:spcAft>
                <a:spcPts val="0"/>
              </a:spcAft>
              <a:buSzPts val="1900"/>
              <a:buChar char="○"/>
              <a:defRPr/>
            </a:lvl8pPr>
            <a:lvl9pPr indent="-349250" lvl="8" marL="4114800" rtl="0" algn="ctr">
              <a:spcBef>
                <a:spcPts val="0"/>
              </a:spcBef>
              <a:spcAft>
                <a:spcPts val="0"/>
              </a:spcAft>
              <a:buSzPts val="1900"/>
              <a:buChar char="■"/>
              <a:defRPr/>
            </a:lvl9pPr>
          </a:lstStyle>
          <a:p/>
        </p:txBody>
      </p:sp>
      <p:sp>
        <p:nvSpPr>
          <p:cNvPr id="214" name="Google Shape;214;p3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36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ubtitle and Comparison">
  <p:cSld name="Subtitle and Comparison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07988" y="365125"/>
            <a:ext cx="11380812" cy="108426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07987" y="1592263"/>
            <a:ext cx="5616575" cy="66833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407987" y="2427287"/>
            <a:ext cx="5616575" cy="3773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3" type="body"/>
          </p:nvPr>
        </p:nvSpPr>
        <p:spPr>
          <a:xfrm>
            <a:off x="6172200" y="1604966"/>
            <a:ext cx="5616600" cy="6556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accent2"/>
              </a:buClr>
              <a:buSzPts val="2400"/>
              <a:buNone/>
              <a:defRPr b="1" sz="2400">
                <a:solidFill>
                  <a:schemeClr val="accent2"/>
                </a:solidFill>
              </a:defRPr>
            </a:lvl1pPr>
            <a:lvl2pPr indent="-2286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8" name="Google Shape;38;p5"/>
          <p:cNvSpPr txBox="1"/>
          <p:nvPr>
            <p:ph idx="4" type="body"/>
          </p:nvPr>
        </p:nvSpPr>
        <p:spPr>
          <a:xfrm>
            <a:off x="6172200" y="2427287"/>
            <a:ext cx="5611813" cy="37734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6195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5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5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 Contents">
  <p:cSld name="2 Conten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6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1" type="body"/>
          </p:nvPr>
        </p:nvSpPr>
        <p:spPr>
          <a:xfrm>
            <a:off x="407987" y="1592264"/>
            <a:ext cx="5616575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6"/>
          <p:cNvSpPr txBox="1"/>
          <p:nvPr>
            <p:ph idx="2" type="body"/>
          </p:nvPr>
        </p:nvSpPr>
        <p:spPr>
          <a:xfrm>
            <a:off x="6172199" y="1592264"/>
            <a:ext cx="5611813" cy="460851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/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Picture">
  <p:cSld name="Big Picture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4" name="Google Shape;54;p7"/>
          <p:cNvSpPr/>
          <p:nvPr>
            <p:ph idx="2" type="pic"/>
          </p:nvPr>
        </p:nvSpPr>
        <p:spPr>
          <a:xfrm>
            <a:off x="407988" y="1439863"/>
            <a:ext cx="11376025" cy="4760912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colour or picture" showMasterSp="0">
  <p:cSld name="Full page colour or picture">
    <p:bg>
      <p:bgPr>
        <a:solidFill>
          <a:schemeClr val="lt1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8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8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0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" name="Google Shape;59;p8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60" name="Google Shape;60;p8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61" name="Google Shape;61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07988" y="6364800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ull page Picture">
  <p:cSld name="Full page Picture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9"/>
          <p:cNvSpPr/>
          <p:nvPr>
            <p:ph idx="2" type="pic"/>
          </p:nvPr>
        </p:nvSpPr>
        <p:spPr>
          <a:xfrm>
            <a:off x="0" y="-29980"/>
            <a:ext cx="12192000" cy="6230755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4" name="Google Shape;64;p9"/>
          <p:cNvSpPr txBox="1"/>
          <p:nvPr>
            <p:ph idx="1" type="body"/>
          </p:nvPr>
        </p:nvSpPr>
        <p:spPr>
          <a:xfrm>
            <a:off x="8075612" y="-48846"/>
            <a:ext cx="4116387" cy="6249621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anchorCtr="0" anchor="t" bIns="180000" lIns="180000" spcFirstLastPara="1" rIns="180000" wrap="square" tIns="1800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indent="-36195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100"/>
              <a:buFont typeface="Arial"/>
              <a:buChar char="•"/>
              <a:defRPr sz="2100">
                <a:solidFill>
                  <a:schemeClr val="lt1"/>
                </a:solidFill>
              </a:defRPr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•"/>
              <a:defRPr sz="1800">
                <a:solidFill>
                  <a:schemeClr val="lt1"/>
                </a:solidFill>
              </a:defRPr>
            </a:lvl3pPr>
            <a:lvl4pPr indent="-3302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9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9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9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and Picture">
  <p:cSld name="Text and Picture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/>
          <p:cNvSpPr txBox="1"/>
          <p:nvPr>
            <p:ph type="title"/>
          </p:nvPr>
        </p:nvSpPr>
        <p:spPr>
          <a:xfrm>
            <a:off x="407989" y="373593"/>
            <a:ext cx="5616574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" type="body"/>
          </p:nvPr>
        </p:nvSpPr>
        <p:spPr>
          <a:xfrm>
            <a:off x="407987" y="1598658"/>
            <a:ext cx="5616575" cy="460211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None/>
              <a:defRPr>
                <a:solidFill>
                  <a:srgbClr val="171717"/>
                </a:solidFill>
              </a:defRPr>
            </a:lvl1pPr>
            <a:lvl2pPr indent="-342900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10"/>
          <p:cNvSpPr/>
          <p:nvPr>
            <p:ph idx="2" type="pic"/>
          </p:nvPr>
        </p:nvSpPr>
        <p:spPr>
          <a:xfrm>
            <a:off x="6167438" y="0"/>
            <a:ext cx="6024562" cy="620717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2" name="Google Shape;72;p10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0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0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  <a:defRPr b="1" i="0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rgbClr val="171717"/>
              </a:buClr>
              <a:buSzPts val="2100"/>
              <a:buFont typeface="Arial"/>
              <a:buNone/>
              <a:defRPr b="1" i="0" sz="21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42900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3655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700"/>
              <a:buFont typeface="Arial"/>
              <a:buChar char="•"/>
              <a:defRPr b="0" i="0" sz="17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30200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302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2495600" y="6378349"/>
            <a:ext cx="1620788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" name="Google Shape;14;p1"/>
          <p:cNvSpPr txBox="1"/>
          <p:nvPr>
            <p:ph idx="11" type="ftr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cxnSp>
        <p:nvCxnSpPr>
          <p:cNvPr id="15" name="Google Shape;15;p1"/>
          <p:cNvCxnSpPr/>
          <p:nvPr/>
        </p:nvCxnSpPr>
        <p:spPr>
          <a:xfrm>
            <a:off x="407987" y="6266608"/>
            <a:ext cx="11376025" cy="0"/>
          </a:xfrm>
          <a:prstGeom prst="straightConnector1">
            <a:avLst/>
          </a:prstGeom>
          <a:noFill/>
          <a:ln cap="flat" cmpd="sng" w="9525">
            <a:solidFill>
              <a:schemeClr val="accen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6" name="Google Shape;16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07988" y="6364599"/>
            <a:ext cx="495300" cy="393700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  <p:sldLayoutId id="2147483663" r:id="rId17"/>
    <p:sldLayoutId id="2147483664" r:id="rId18"/>
    <p:sldLayoutId id="2147483665" r:id="rId19"/>
    <p:sldLayoutId id="2147483666" r:id="rId20"/>
    <p:sldLayoutId id="2147483667" r:id="rId21"/>
    <p:sldLayoutId id="2147483668" r:id="rId22"/>
    <p:sldLayoutId id="2147483669" r:id="rId23"/>
    <p:sldLayoutId id="2147483670" r:id="rId2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5" pos="3795">
          <p15:clr>
            <a:srgbClr val="F26B43"/>
          </p15:clr>
        </p15:guide>
        <p15:guide id="6" pos="3885">
          <p15:clr>
            <a:srgbClr val="F26B43"/>
          </p15:clr>
        </p15:guide>
        <p15:guide id="7" pos="5087">
          <p15:clr>
            <a:srgbClr val="F26B43"/>
          </p15:clr>
        </p15:guide>
        <p15:guide id="8" pos="4997">
          <p15:clr>
            <a:srgbClr val="F26B43"/>
          </p15:clr>
        </p15:guide>
        <p15:guide id="9" pos="2683">
          <p15:clr>
            <a:srgbClr val="F26B43"/>
          </p15:clr>
        </p15:guide>
        <p15:guide id="10" pos="2593">
          <p15:clr>
            <a:srgbClr val="F26B43"/>
          </p15:clr>
        </p15:guide>
        <p15:guide id="11" orient="horz" pos="3906">
          <p15:clr>
            <a:srgbClr val="F26B43"/>
          </p15:clr>
        </p15:guide>
        <p15:guide id="12" orient="horz" pos="2409">
          <p15:clr>
            <a:srgbClr val="F26B43"/>
          </p15:clr>
        </p15:guide>
        <p15:guide id="13" orient="horz" pos="913">
          <p15:clr>
            <a:srgbClr val="F26B43"/>
          </p15:clr>
        </p15:guide>
        <p15:guide id="14" orient="horz" pos="1003">
          <p15:clr>
            <a:srgbClr val="F26B43"/>
          </p15:clr>
        </p15:guide>
        <p15:guide id="15" orient="horz" pos="2500">
          <p15:clr>
            <a:srgbClr val="F26B43"/>
          </p15:clr>
        </p15:guide>
        <p15:guide id="16" pos="6312">
          <p15:clr>
            <a:srgbClr val="F26B43"/>
          </p15:clr>
        </p15:guide>
        <p15:guide id="17" pos="622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5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None/>
              <a:defRPr sz="37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74" name="Google Shape;174;p25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810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Char char="●"/>
              <a:defRPr sz="2400">
                <a:solidFill>
                  <a:schemeClr val="dk2"/>
                </a:solidFill>
              </a:defRPr>
            </a:lvl1pPr>
            <a:lvl2pPr indent="-34925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2pPr>
            <a:lvl3pPr indent="-34925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3pPr>
            <a:lvl4pPr indent="-34925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4pPr>
            <a:lvl5pPr indent="-34925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5pPr>
            <a:lvl6pPr indent="-34925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6pPr>
            <a:lvl7pPr indent="-34925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●"/>
              <a:defRPr sz="1900">
                <a:solidFill>
                  <a:schemeClr val="dk2"/>
                </a:solidFill>
              </a:defRPr>
            </a:lvl7pPr>
            <a:lvl8pPr indent="-34925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○"/>
              <a:defRPr sz="1900">
                <a:solidFill>
                  <a:schemeClr val="dk2"/>
                </a:solidFill>
              </a:defRPr>
            </a:lvl8pPr>
            <a:lvl9pPr indent="-34925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900"/>
              <a:buChar char="■"/>
              <a:defRPr sz="19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175" name="Google Shape;175;p25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rtl="0" algn="r">
              <a:buNone/>
              <a:defRPr sz="1300">
                <a:solidFill>
                  <a:schemeClr val="dk2"/>
                </a:solidFill>
              </a:defRPr>
            </a:lvl1pPr>
            <a:lvl2pPr lvl="1" rtl="0" algn="r">
              <a:buNone/>
              <a:defRPr sz="1300">
                <a:solidFill>
                  <a:schemeClr val="dk2"/>
                </a:solidFill>
              </a:defRPr>
            </a:lvl2pPr>
            <a:lvl3pPr lvl="2" rtl="0" algn="r">
              <a:buNone/>
              <a:defRPr sz="1300">
                <a:solidFill>
                  <a:schemeClr val="dk2"/>
                </a:solidFill>
              </a:defRPr>
            </a:lvl3pPr>
            <a:lvl4pPr lvl="3" rtl="0" algn="r">
              <a:buNone/>
              <a:defRPr sz="1300">
                <a:solidFill>
                  <a:schemeClr val="dk2"/>
                </a:solidFill>
              </a:defRPr>
            </a:lvl4pPr>
            <a:lvl5pPr lvl="4" rtl="0" algn="r">
              <a:buNone/>
              <a:defRPr sz="1300">
                <a:solidFill>
                  <a:schemeClr val="dk2"/>
                </a:solidFill>
              </a:defRPr>
            </a:lvl5pPr>
            <a:lvl6pPr lvl="5" rtl="0" algn="r">
              <a:buNone/>
              <a:defRPr sz="1300">
                <a:solidFill>
                  <a:schemeClr val="dk2"/>
                </a:solidFill>
              </a:defRPr>
            </a:lvl6pPr>
            <a:lvl7pPr lvl="6" rtl="0" algn="r">
              <a:buNone/>
              <a:defRPr sz="1300">
                <a:solidFill>
                  <a:schemeClr val="dk2"/>
                </a:solidFill>
              </a:defRPr>
            </a:lvl7pPr>
            <a:lvl8pPr lvl="7" rtl="0" algn="r">
              <a:buNone/>
              <a:defRPr sz="1300">
                <a:solidFill>
                  <a:schemeClr val="dk2"/>
                </a:solidFill>
              </a:defRPr>
            </a:lvl8pPr>
            <a:lvl9pPr lvl="8" rtl="0" algn="r">
              <a:buNone/>
              <a:defRPr sz="13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5.png"/><Relationship Id="rId4" Type="http://schemas.openxmlformats.org/officeDocument/2006/relationships/image" Target="../media/image2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1.png"/><Relationship Id="rId5" Type="http://schemas.openxmlformats.org/officeDocument/2006/relationships/image" Target="../media/image1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7.png"/><Relationship Id="rId4" Type="http://schemas.openxmlformats.org/officeDocument/2006/relationships/image" Target="../media/image19.png"/><Relationship Id="rId9" Type="http://schemas.openxmlformats.org/officeDocument/2006/relationships/hyperlink" Target="https://www.researchgate.net/figure/Simple-neural-network-diagram_fig1_332158639" TargetMode="External"/><Relationship Id="rId5" Type="http://schemas.openxmlformats.org/officeDocument/2006/relationships/image" Target="../media/image28.png"/><Relationship Id="rId6" Type="http://schemas.openxmlformats.org/officeDocument/2006/relationships/hyperlink" Target="https://news.microsoft.com/apac/features/a-new-way-to-give-driving-lessons-for-autonomous-vehicles/" TargetMode="External"/><Relationship Id="rId7" Type="http://schemas.openxmlformats.org/officeDocument/2006/relationships/hyperlink" Target="https://chat.openai.com/" TargetMode="External"/><Relationship Id="rId8" Type="http://schemas.openxmlformats.org/officeDocument/2006/relationships/hyperlink" Target="https://www.researchgate.net/figure/Simple-neural-network-diagram_fig1_332158639" TargetMode="Externa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3.png"/><Relationship Id="rId4" Type="http://schemas.openxmlformats.org/officeDocument/2006/relationships/image" Target="../media/image2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4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9.png"/><Relationship Id="rId4" Type="http://schemas.openxmlformats.org/officeDocument/2006/relationships/image" Target="../media/image2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2.png"/><Relationship Id="rId4" Type="http://schemas.openxmlformats.org/officeDocument/2006/relationships/image" Target="../media/image38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39.png"/><Relationship Id="rId4" Type="http://schemas.openxmlformats.org/officeDocument/2006/relationships/image" Target="../media/image41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40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6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6.png"/><Relationship Id="rId4" Type="http://schemas.openxmlformats.org/officeDocument/2006/relationships/image" Target="../media/image63.png"/><Relationship Id="rId5" Type="http://schemas.openxmlformats.org/officeDocument/2006/relationships/image" Target="../media/image35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14.png"/><Relationship Id="rId4" Type="http://schemas.openxmlformats.org/officeDocument/2006/relationships/image" Target="../media/image3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://www.unicode-symbol.com/u/03C3.html" TargetMode="Externa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5" Type="http://schemas.openxmlformats.org/officeDocument/2006/relationships/image" Target="../media/image34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emojipedia.org/open-book" TargetMode="External"/><Relationship Id="rId4" Type="http://schemas.openxmlformats.org/officeDocument/2006/relationships/image" Target="../media/image33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6.xml"/><Relationship Id="rId2" Type="http://schemas.openxmlformats.org/officeDocument/2006/relationships/notesSlide" Target="../notesSlides/notesSlide34.xml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2.png"/><Relationship Id="rId4" Type="http://schemas.openxmlformats.org/officeDocument/2006/relationships/image" Target="../media/image32.png"/><Relationship Id="rId5" Type="http://schemas.openxmlformats.org/officeDocument/2006/relationships/image" Target="../media/image43.png"/><Relationship Id="rId6" Type="http://schemas.openxmlformats.org/officeDocument/2006/relationships/image" Target="../media/image54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44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6.png"/><Relationship Id="rId4" Type="http://schemas.openxmlformats.org/officeDocument/2006/relationships/image" Target="../media/image49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Relationship Id="rId3" Type="http://schemas.openxmlformats.org/officeDocument/2006/relationships/image" Target="../media/image52.png"/><Relationship Id="rId4" Type="http://schemas.openxmlformats.org/officeDocument/2006/relationships/image" Target="../media/image47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4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0.xml"/><Relationship Id="rId3" Type="http://schemas.openxmlformats.org/officeDocument/2006/relationships/image" Target="../media/image55.png"/><Relationship Id="rId4" Type="http://schemas.openxmlformats.org/officeDocument/2006/relationships/image" Target="../media/image53.png"/><Relationship Id="rId5" Type="http://schemas.openxmlformats.org/officeDocument/2006/relationships/image" Target="../media/image51.png"/><Relationship Id="rId6" Type="http://schemas.openxmlformats.org/officeDocument/2006/relationships/image" Target="../media/image48.png"/></Relationships>
</file>

<file path=ppt/slides/_rels/slide4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1.xml"/><Relationship Id="rId3" Type="http://schemas.openxmlformats.org/officeDocument/2006/relationships/image" Target="../media/image56.png"/></Relationships>
</file>

<file path=ppt/slides/_rels/slide4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2.xml"/><Relationship Id="rId3" Type="http://schemas.openxmlformats.org/officeDocument/2006/relationships/image" Target="../media/image50.png"/></Relationships>
</file>

<file path=ppt/slides/_rels/slide4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3.xml"/><Relationship Id="rId3" Type="http://schemas.openxmlformats.org/officeDocument/2006/relationships/image" Target="../media/image45.png"/><Relationship Id="rId4" Type="http://schemas.openxmlformats.org/officeDocument/2006/relationships/image" Target="../media/image21.png"/></Relationships>
</file>

<file path=ppt/slides/_rels/slide4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4.xml"/><Relationship Id="rId3" Type="http://schemas.openxmlformats.org/officeDocument/2006/relationships/image" Target="../media/image45.png"/><Relationship Id="rId4" Type="http://schemas.openxmlformats.org/officeDocument/2006/relationships/image" Target="../media/image60.png"/><Relationship Id="rId5" Type="http://schemas.openxmlformats.org/officeDocument/2006/relationships/image" Target="../media/image59.png"/><Relationship Id="rId6" Type="http://schemas.openxmlformats.org/officeDocument/2006/relationships/image" Target="../media/image58.png"/></Relationships>
</file>

<file path=ppt/slides/_rels/slide4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5.xml"/><Relationship Id="rId3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2.gif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6.png"/><Relationship Id="rId4" Type="http://schemas.openxmlformats.org/officeDocument/2006/relationships/image" Target="../media/image8.png"/><Relationship Id="rId5" Type="http://schemas.openxmlformats.org/officeDocument/2006/relationships/image" Target="../media/image15.png"/><Relationship Id="rId6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7"/>
          <p:cNvSpPr txBox="1"/>
          <p:nvPr>
            <p:ph type="ctrTitle"/>
          </p:nvPr>
        </p:nvSpPr>
        <p:spPr>
          <a:xfrm>
            <a:off x="2040300" y="3215125"/>
            <a:ext cx="8111400" cy="21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000"/>
              <a:buFont typeface="Arial"/>
              <a:buNone/>
            </a:pPr>
            <a:r>
              <a:rPr lang="en-US" sz="3800"/>
              <a:t>Machine Learning </a:t>
            </a:r>
            <a:r>
              <a:rPr lang="en-US" sz="3800"/>
              <a:t>a</a:t>
            </a:r>
            <a:r>
              <a:rPr lang="en-US" sz="3800"/>
              <a:t>pplied to BGI Profile Measurements</a:t>
            </a:r>
            <a:endParaRPr sz="3800"/>
          </a:p>
        </p:txBody>
      </p:sp>
      <p:sp>
        <p:nvSpPr>
          <p:cNvPr id="222" name="Google Shape;222;p37"/>
          <p:cNvSpPr txBox="1"/>
          <p:nvPr>
            <p:ph idx="1" type="subTitle"/>
          </p:nvPr>
        </p:nvSpPr>
        <p:spPr>
          <a:xfrm>
            <a:off x="479700" y="4857400"/>
            <a:ext cx="11232600" cy="1608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Javier Martínez Samblas, </a:t>
            </a:r>
            <a:r>
              <a:rPr lang="en-US" sz="1800"/>
              <a:t>Manuel Gonzalez-Berges (BI-SW)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t/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b="1" lang="en-US" sz="1800"/>
              <a:t>Contributions by</a:t>
            </a:r>
            <a:r>
              <a:rPr lang="en-US" sz="1800"/>
              <a:t>: 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Glenn Anta, Clara Marie Fleisig, Verena Kain, Mark Mclean, Hampus Sandberg, James Storey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22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</a:pPr>
            <a:r>
              <a:rPr lang="en-US" sz="1800"/>
              <a:t>BI DAY</a:t>
            </a:r>
            <a:r>
              <a:rPr lang="en-US" sz="1800"/>
              <a:t> (</a:t>
            </a:r>
            <a:r>
              <a:rPr lang="en-US" sz="1800"/>
              <a:t>14/12/2023)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p4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0" name="Google Shape;350;p46"/>
          <p:cNvSpPr txBox="1"/>
          <p:nvPr>
            <p:ph type="title"/>
          </p:nvPr>
        </p:nvSpPr>
        <p:spPr>
          <a:xfrm>
            <a:off x="327050" y="304650"/>
            <a:ext cx="53553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Example Images (Noisy vs Clean)</a:t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351" name="Google Shape;351;p4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52" name="Google Shape;352;p46"/>
          <p:cNvPicPr preferRelativeResize="0"/>
          <p:nvPr/>
        </p:nvPicPr>
        <p:blipFill rotWithShape="1">
          <a:blip r:embed="rId3">
            <a:alphaModFix/>
          </a:blip>
          <a:srcRect b="67881" l="0" r="0" t="0"/>
          <a:stretch/>
        </p:blipFill>
        <p:spPr>
          <a:xfrm>
            <a:off x="1842649" y="886290"/>
            <a:ext cx="8506696" cy="2700042"/>
          </a:xfrm>
          <a:prstGeom prst="rect">
            <a:avLst/>
          </a:prstGeom>
          <a:noFill/>
          <a:ln>
            <a:noFill/>
          </a:ln>
        </p:spPr>
      </p:pic>
      <p:sp>
        <p:nvSpPr>
          <p:cNvPr id="353" name="Google Shape;353;p46"/>
          <p:cNvSpPr txBox="1"/>
          <p:nvPr/>
        </p:nvSpPr>
        <p:spPr>
          <a:xfrm>
            <a:off x="81638" y="1504510"/>
            <a:ext cx="1761000" cy="77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Beam Loss (Background)</a:t>
            </a:r>
            <a:endParaRPr b="1" sz="1600">
              <a:solidFill>
                <a:schemeClr val="dk1"/>
              </a:solidFill>
            </a:endParaRPr>
          </a:p>
        </p:txBody>
      </p:sp>
      <p:cxnSp>
        <p:nvCxnSpPr>
          <p:cNvPr id="354" name="Google Shape;354;p46"/>
          <p:cNvCxnSpPr>
            <a:stCxn id="353" idx="2"/>
          </p:cNvCxnSpPr>
          <p:nvPr/>
        </p:nvCxnSpPr>
        <p:spPr>
          <a:xfrm flipH="1" rot="-5400000">
            <a:off x="1458938" y="1781410"/>
            <a:ext cx="432600" cy="14262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55" name="Google Shape;355;p46"/>
          <p:cNvSpPr txBox="1"/>
          <p:nvPr/>
        </p:nvSpPr>
        <p:spPr>
          <a:xfrm>
            <a:off x="7575306" y="2572197"/>
            <a:ext cx="1761000" cy="395400"/>
          </a:xfrm>
          <a:prstGeom prst="rect">
            <a:avLst/>
          </a:prstGeom>
          <a:solidFill>
            <a:srgbClr val="C9DAF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Noisy Image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356" name="Google Shape;356;p46"/>
          <p:cNvSpPr txBox="1"/>
          <p:nvPr/>
        </p:nvSpPr>
        <p:spPr>
          <a:xfrm>
            <a:off x="6024575" y="338575"/>
            <a:ext cx="3240300" cy="4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Ionization Electrons (Signal)</a:t>
            </a:r>
            <a:endParaRPr b="1" sz="1600">
              <a:solidFill>
                <a:schemeClr val="dk1"/>
              </a:solidFill>
            </a:endParaRPr>
          </a:p>
        </p:txBody>
      </p:sp>
      <p:cxnSp>
        <p:nvCxnSpPr>
          <p:cNvPr id="357" name="Google Shape;357;p46"/>
          <p:cNvCxnSpPr>
            <a:stCxn id="356" idx="2"/>
          </p:cNvCxnSpPr>
          <p:nvPr/>
        </p:nvCxnSpPr>
        <p:spPr>
          <a:xfrm rot="5400000">
            <a:off x="6900425" y="906175"/>
            <a:ext cx="873000" cy="615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358" name="Google Shape;358;p4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894025" y="3586332"/>
            <a:ext cx="8403958" cy="256151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3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4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5" name="Google Shape;365;p47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Previous Work: DBSCAN [1] Clustering</a:t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366" name="Google Shape;366;p47"/>
          <p:cNvSpPr txBox="1"/>
          <p:nvPr>
            <p:ph type="title"/>
          </p:nvPr>
        </p:nvSpPr>
        <p:spPr>
          <a:xfrm>
            <a:off x="336575" y="9394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000">
                <a:solidFill>
                  <a:srgbClr val="171717"/>
                </a:solidFill>
              </a:rPr>
              <a:t>Expert knowledge</a:t>
            </a:r>
            <a:r>
              <a:rPr b="0" lang="en-US" sz="2000">
                <a:solidFill>
                  <a:srgbClr val="171717"/>
                </a:solidFill>
              </a:rPr>
              <a:t>: “Beam losses refer to clusters of points that are sufficiently close together at a given time; everything else is signal (</a:t>
            </a:r>
            <a:r>
              <a:rPr lang="en-US" sz="2000">
                <a:solidFill>
                  <a:srgbClr val="171717"/>
                </a:solidFill>
              </a:rPr>
              <a:t>ionization electrons</a:t>
            </a:r>
            <a:r>
              <a:rPr b="0" lang="en-US" sz="2000">
                <a:solidFill>
                  <a:srgbClr val="171717"/>
                </a:solidFill>
              </a:rPr>
              <a:t>).”</a:t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367" name="Google Shape;367;p4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9975" y="2185299"/>
            <a:ext cx="5145000" cy="34145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2275" y="3091911"/>
            <a:ext cx="2828676" cy="1601300"/>
          </a:xfrm>
          <a:prstGeom prst="rect">
            <a:avLst/>
          </a:prstGeom>
          <a:noFill/>
          <a:ln>
            <a:noFill/>
          </a:ln>
        </p:spPr>
      </p:pic>
      <p:sp>
        <p:nvSpPr>
          <p:cNvPr id="369" name="Google Shape;369;p47"/>
          <p:cNvSpPr txBox="1"/>
          <p:nvPr/>
        </p:nvSpPr>
        <p:spPr>
          <a:xfrm>
            <a:off x="1466400" y="4700400"/>
            <a:ext cx="13404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/>
              <a:t>nanoseconds</a:t>
            </a:r>
            <a:endParaRPr sz="1200"/>
          </a:p>
        </p:txBody>
      </p:sp>
      <p:cxnSp>
        <p:nvCxnSpPr>
          <p:cNvPr id="370" name="Google Shape;370;p47"/>
          <p:cNvCxnSpPr/>
          <p:nvPr/>
        </p:nvCxnSpPr>
        <p:spPr>
          <a:xfrm>
            <a:off x="1621150" y="5087925"/>
            <a:ext cx="10101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71" name="Google Shape;371;p47"/>
          <p:cNvSpPr txBox="1"/>
          <p:nvPr/>
        </p:nvSpPr>
        <p:spPr>
          <a:xfrm>
            <a:off x="639550" y="34935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C1</a:t>
            </a:r>
            <a:endParaRPr sz="1000"/>
          </a:p>
        </p:txBody>
      </p:sp>
      <p:sp>
        <p:nvSpPr>
          <p:cNvPr id="372" name="Google Shape;372;p47"/>
          <p:cNvSpPr txBox="1"/>
          <p:nvPr/>
        </p:nvSpPr>
        <p:spPr>
          <a:xfrm>
            <a:off x="1724475" y="34935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C2</a:t>
            </a:r>
            <a:endParaRPr sz="1000"/>
          </a:p>
        </p:txBody>
      </p:sp>
      <p:sp>
        <p:nvSpPr>
          <p:cNvPr id="373" name="Google Shape;373;p47"/>
          <p:cNvSpPr txBox="1"/>
          <p:nvPr/>
        </p:nvSpPr>
        <p:spPr>
          <a:xfrm>
            <a:off x="2809400" y="34173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C3</a:t>
            </a:r>
            <a:endParaRPr sz="1000"/>
          </a:p>
        </p:txBody>
      </p:sp>
      <p:sp>
        <p:nvSpPr>
          <p:cNvPr id="374" name="Google Shape;374;p47"/>
          <p:cNvSpPr txBox="1"/>
          <p:nvPr/>
        </p:nvSpPr>
        <p:spPr>
          <a:xfrm>
            <a:off x="506712" y="2650600"/>
            <a:ext cx="3259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TIME CLUSTERING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375" name="Google Shape;375;p4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11150" y="3733150"/>
            <a:ext cx="1768624" cy="252650"/>
          </a:xfrm>
          <a:prstGeom prst="rect">
            <a:avLst/>
          </a:prstGeom>
          <a:noFill/>
          <a:ln>
            <a:noFill/>
          </a:ln>
        </p:spPr>
      </p:pic>
      <p:sp>
        <p:nvSpPr>
          <p:cNvPr id="376" name="Google Shape;376;p47"/>
          <p:cNvSpPr txBox="1"/>
          <p:nvPr/>
        </p:nvSpPr>
        <p:spPr>
          <a:xfrm>
            <a:off x="7185421" y="1820188"/>
            <a:ext cx="36021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SPATIAL CLUSTERING</a:t>
            </a:r>
            <a:endParaRPr b="1" sz="1800">
              <a:solidFill>
                <a:schemeClr val="dk1"/>
              </a:solidFill>
            </a:endParaRPr>
          </a:p>
        </p:txBody>
      </p:sp>
      <p:cxnSp>
        <p:nvCxnSpPr>
          <p:cNvPr id="377" name="Google Shape;377;p47"/>
          <p:cNvCxnSpPr/>
          <p:nvPr/>
        </p:nvCxnSpPr>
        <p:spPr>
          <a:xfrm>
            <a:off x="3661975" y="3859475"/>
            <a:ext cx="17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78" name="Google Shape;378;p47"/>
          <p:cNvCxnSpPr/>
          <p:nvPr/>
        </p:nvCxnSpPr>
        <p:spPr>
          <a:xfrm>
            <a:off x="5920925" y="3859475"/>
            <a:ext cx="1779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79" name="Google Shape;379;p47"/>
          <p:cNvSpPr txBox="1"/>
          <p:nvPr/>
        </p:nvSpPr>
        <p:spPr>
          <a:xfrm>
            <a:off x="4554813" y="3927375"/>
            <a:ext cx="681300" cy="4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00"/>
              <a:t>C3</a:t>
            </a:r>
            <a:endParaRPr sz="1000"/>
          </a:p>
        </p:txBody>
      </p:sp>
      <p:sp>
        <p:nvSpPr>
          <p:cNvPr id="380" name="Google Shape;380;p47"/>
          <p:cNvSpPr txBox="1"/>
          <p:nvPr/>
        </p:nvSpPr>
        <p:spPr>
          <a:xfrm>
            <a:off x="4044673" y="2916750"/>
            <a:ext cx="17016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apply spatial clustering to </a:t>
            </a:r>
            <a:r>
              <a:rPr b="1" lang="en-US" sz="1300">
                <a:solidFill>
                  <a:schemeClr val="dk1"/>
                </a:solidFill>
              </a:rPr>
              <a:t>every time cluster found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381" name="Google Shape;381;p4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2" name="Google Shape;382;p47"/>
          <p:cNvSpPr txBox="1"/>
          <p:nvPr>
            <p:ph type="title"/>
          </p:nvPr>
        </p:nvSpPr>
        <p:spPr>
          <a:xfrm>
            <a:off x="488975" y="5844975"/>
            <a:ext cx="8344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400">
                <a:solidFill>
                  <a:srgbClr val="171717"/>
                </a:solidFill>
              </a:rPr>
              <a:t>[1]  </a:t>
            </a:r>
            <a:r>
              <a:rPr b="0" i="1" lang="en-US" sz="1400">
                <a:solidFill>
                  <a:srgbClr val="171717"/>
                </a:solidFill>
              </a:rPr>
              <a:t>A Density-Based Algorithm for Discovering Clusters in Large Spatial Databases with Noise (1996)</a:t>
            </a:r>
            <a:endParaRPr b="0" i="1" sz="1400">
              <a:solidFill>
                <a:srgbClr val="17171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9" name="Google Shape;389;p48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It works but it is too slow for operational use…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390" name="Google Shape;390;p4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91" name="Google Shape;391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1901" y="2282966"/>
            <a:ext cx="5971098" cy="1587617"/>
          </a:xfrm>
          <a:prstGeom prst="rect">
            <a:avLst/>
          </a:prstGeom>
          <a:noFill/>
          <a:ln>
            <a:noFill/>
          </a:ln>
        </p:spPr>
      </p:pic>
      <p:pic>
        <p:nvPicPr>
          <p:cNvPr id="392" name="Google Shape;392;p4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181903" y="4439759"/>
            <a:ext cx="5971098" cy="1601304"/>
          </a:xfrm>
          <a:prstGeom prst="rect">
            <a:avLst/>
          </a:prstGeom>
          <a:noFill/>
          <a:ln>
            <a:noFill/>
          </a:ln>
        </p:spPr>
      </p:pic>
      <p:sp>
        <p:nvSpPr>
          <p:cNvPr id="393" name="Google Shape;393;p48"/>
          <p:cNvSpPr txBox="1"/>
          <p:nvPr/>
        </p:nvSpPr>
        <p:spPr>
          <a:xfrm>
            <a:off x="4066153" y="1912337"/>
            <a:ext cx="14403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40k Events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394" name="Google Shape;394;p48"/>
          <p:cNvSpPr txBox="1"/>
          <p:nvPr/>
        </p:nvSpPr>
        <p:spPr>
          <a:xfrm>
            <a:off x="6874258" y="1912337"/>
            <a:ext cx="14403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7 seconds</a:t>
            </a:r>
            <a:endParaRPr b="1" sz="1600">
              <a:solidFill>
                <a:schemeClr val="dk1"/>
              </a:solidFill>
            </a:endParaRPr>
          </a:p>
        </p:txBody>
      </p:sp>
      <p:cxnSp>
        <p:nvCxnSpPr>
          <p:cNvPr id="395" name="Google Shape;395;p48"/>
          <p:cNvCxnSpPr>
            <a:stCxn id="393" idx="3"/>
            <a:endCxn id="394" idx="1"/>
          </p:cNvCxnSpPr>
          <p:nvPr/>
        </p:nvCxnSpPr>
        <p:spPr>
          <a:xfrm>
            <a:off x="5506453" y="2094737"/>
            <a:ext cx="13677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96" name="Google Shape;396;p48"/>
          <p:cNvSpPr txBox="1"/>
          <p:nvPr/>
        </p:nvSpPr>
        <p:spPr>
          <a:xfrm>
            <a:off x="3978890" y="4099366"/>
            <a:ext cx="14403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900k Events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397" name="Google Shape;397;p48"/>
          <p:cNvSpPr txBox="1"/>
          <p:nvPr/>
        </p:nvSpPr>
        <p:spPr>
          <a:xfrm>
            <a:off x="6786995" y="4099366"/>
            <a:ext cx="1440300" cy="36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24 minutes</a:t>
            </a:r>
            <a:endParaRPr b="1" sz="1600">
              <a:solidFill>
                <a:schemeClr val="dk1"/>
              </a:solidFill>
            </a:endParaRPr>
          </a:p>
        </p:txBody>
      </p:sp>
      <p:cxnSp>
        <p:nvCxnSpPr>
          <p:cNvPr id="398" name="Google Shape;398;p48"/>
          <p:cNvCxnSpPr>
            <a:stCxn id="396" idx="3"/>
            <a:endCxn id="397" idx="1"/>
          </p:cNvCxnSpPr>
          <p:nvPr/>
        </p:nvCxnSpPr>
        <p:spPr>
          <a:xfrm>
            <a:off x="5419190" y="4281766"/>
            <a:ext cx="13677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99" name="Google Shape;399;p48"/>
          <p:cNvSpPr txBox="1"/>
          <p:nvPr/>
        </p:nvSpPr>
        <p:spPr>
          <a:xfrm>
            <a:off x="163500" y="844275"/>
            <a:ext cx="11865000" cy="12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lang="en-US" sz="2200">
                <a:solidFill>
                  <a:srgbClr val="171717"/>
                </a:solidFill>
              </a:rPr>
              <a:t>Takes too much time</a:t>
            </a:r>
            <a:r>
              <a:rPr lang="en-US" sz="2200">
                <a:solidFill>
                  <a:srgbClr val="171717"/>
                </a:solidFill>
              </a:rPr>
              <a:t> to analyze </a:t>
            </a:r>
            <a:r>
              <a:rPr b="1" lang="en-US" sz="2200">
                <a:solidFill>
                  <a:srgbClr val="171717"/>
                </a:solidFill>
              </a:rPr>
              <a:t>each acquisition</a:t>
            </a:r>
            <a:r>
              <a:rPr lang="en-US" sz="2200">
                <a:solidFill>
                  <a:srgbClr val="171717"/>
                </a:solidFill>
              </a:rPr>
              <a:t>, depending on the number of events…</a:t>
            </a:r>
            <a:endParaRPr sz="22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171717"/>
              </a:solidFill>
            </a:endParaRPr>
          </a:p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b="1" lang="en-US" sz="2200">
                <a:solidFill>
                  <a:srgbClr val="171717"/>
                </a:solidFill>
              </a:rPr>
              <a:t>Requirement:</a:t>
            </a:r>
            <a:r>
              <a:rPr lang="en-US" sz="2200">
                <a:solidFill>
                  <a:srgbClr val="171717"/>
                </a:solidFill>
              </a:rPr>
              <a:t> 1 measurement / cycle in the PS</a:t>
            </a:r>
            <a:endParaRPr sz="2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71717"/>
                </a:solidFill>
              </a:rPr>
              <a:t> </a:t>
            </a:r>
            <a:endParaRPr sz="22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4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06" name="Google Shape;406;p49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What is ML and how can it help us?</a:t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407" name="Google Shape;407;p4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8" name="Google Shape;408;p49"/>
          <p:cNvSpPr txBox="1"/>
          <p:nvPr>
            <p:ph type="title"/>
          </p:nvPr>
        </p:nvSpPr>
        <p:spPr>
          <a:xfrm>
            <a:off x="336575" y="863275"/>
            <a:ext cx="117363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000">
                <a:solidFill>
                  <a:srgbClr val="171717"/>
                </a:solidFill>
              </a:rPr>
              <a:t>“</a:t>
            </a:r>
            <a:r>
              <a:rPr lang="en-US" sz="2000">
                <a:solidFill>
                  <a:srgbClr val="171717"/>
                </a:solidFill>
              </a:rPr>
              <a:t>Machine Learning (ML) </a:t>
            </a:r>
            <a:r>
              <a:rPr b="0" lang="en-US" sz="2000">
                <a:solidFill>
                  <a:srgbClr val="171717"/>
                </a:solidFill>
              </a:rPr>
              <a:t>is a field within AI, by which we let computers learn patterns from our data, in order to make decisions or predictions without giving them explicit instructions for each specific task.”</a:t>
            </a:r>
            <a:endParaRPr b="0" sz="2000">
              <a:solidFill>
                <a:srgbClr val="171717"/>
              </a:solidFill>
            </a:endParaRPr>
          </a:p>
        </p:txBody>
      </p:sp>
      <p:sp>
        <p:nvSpPr>
          <p:cNvPr id="409" name="Google Shape;409;p49"/>
          <p:cNvSpPr txBox="1"/>
          <p:nvPr>
            <p:ph type="title"/>
          </p:nvPr>
        </p:nvSpPr>
        <p:spPr>
          <a:xfrm>
            <a:off x="327050" y="17024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400">
                <a:solidFill>
                  <a:srgbClr val="0033A0"/>
                </a:solidFill>
              </a:rPr>
              <a:t>What is a Neural Network?</a:t>
            </a:r>
            <a:endParaRPr sz="2800">
              <a:solidFill>
                <a:srgbClr val="0033A0"/>
              </a:solidFill>
            </a:endParaRPr>
          </a:p>
        </p:txBody>
      </p:sp>
      <p:sp>
        <p:nvSpPr>
          <p:cNvPr id="410" name="Google Shape;410;p49"/>
          <p:cNvSpPr txBox="1"/>
          <p:nvPr>
            <p:ph type="title"/>
          </p:nvPr>
        </p:nvSpPr>
        <p:spPr>
          <a:xfrm>
            <a:off x="327050" y="2132350"/>
            <a:ext cx="107805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ML model consisting of interconnected nodes (neurons) that can learn complex non-linear patterns in our data through iterative training:</a:t>
            </a:r>
            <a:endParaRPr b="0" sz="20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400">
              <a:solidFill>
                <a:srgbClr val="171717"/>
              </a:solidFill>
            </a:endParaRPr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○"/>
            </a:pPr>
            <a:r>
              <a:rPr lang="en-US" sz="2000">
                <a:solidFill>
                  <a:srgbClr val="171717"/>
                </a:solidFill>
              </a:rPr>
              <a:t>Costly training - a lot of data and time!</a:t>
            </a:r>
            <a:endParaRPr sz="2000">
              <a:solidFill>
                <a:srgbClr val="171717"/>
              </a:solidFill>
            </a:endParaRPr>
          </a:p>
          <a:p>
            <a:pPr indent="-3556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○"/>
            </a:pPr>
            <a:r>
              <a:rPr lang="en-US" sz="2000">
                <a:solidFill>
                  <a:srgbClr val="171717"/>
                </a:solidFill>
              </a:rPr>
              <a:t>Super fast during inference (once it has been trained)</a:t>
            </a:r>
            <a:endParaRPr sz="4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600">
              <a:solidFill>
                <a:srgbClr val="171717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Usage: Autonom. Driving, Language Models (ChatGPT), etc</a:t>
            </a:r>
            <a:r>
              <a:rPr b="0" lang="en-US" sz="2000">
                <a:solidFill>
                  <a:srgbClr val="171717"/>
                </a:solidFill>
              </a:rPr>
              <a:t>.</a:t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411" name="Google Shape;411;p4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00961" y="2871650"/>
            <a:ext cx="3549775" cy="2691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57650" y="4036175"/>
            <a:ext cx="2944209" cy="1836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413" name="Google Shape;413;p4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47550" y="4036165"/>
            <a:ext cx="3268862" cy="18363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414" name="Google Shape;414;p49"/>
          <p:cNvSpPr txBox="1"/>
          <p:nvPr>
            <p:ph type="title"/>
          </p:nvPr>
        </p:nvSpPr>
        <p:spPr>
          <a:xfrm>
            <a:off x="9910075" y="5451175"/>
            <a:ext cx="2162700" cy="6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100">
                <a:solidFill>
                  <a:srgbClr val="171717"/>
                </a:solidFill>
              </a:rPr>
              <a:t>[1] </a:t>
            </a:r>
            <a:r>
              <a:rPr b="0" i="1" lang="en-US" sz="1050">
                <a:solidFill>
                  <a:srgbClr val="171717"/>
                </a:solidFill>
                <a:highlight>
                  <a:srgbClr val="FFFFFF"/>
                </a:highlight>
                <a:uFill>
                  <a:noFill/>
                </a:u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 new way to give driving lessons for autonomous vehicles</a:t>
            </a:r>
            <a:endParaRPr i="1" sz="11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i="1" sz="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100">
                <a:solidFill>
                  <a:srgbClr val="171717"/>
                </a:solidFill>
              </a:rPr>
              <a:t>[2]</a:t>
            </a:r>
            <a:r>
              <a:rPr b="0" i="1" lang="en-US" sz="1100">
                <a:solidFill>
                  <a:srgbClr val="171717"/>
                </a:solidFill>
              </a:rPr>
              <a:t> </a:t>
            </a:r>
            <a:r>
              <a:rPr b="0" i="1" lang="en-US" sz="1100" u="sng">
                <a:solidFill>
                  <a:srgbClr val="171717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https://chat.openai.com/</a:t>
            </a:r>
            <a:endParaRPr b="0" i="1" sz="11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i="1" sz="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100">
                <a:solidFill>
                  <a:srgbClr val="171717"/>
                </a:solidFill>
              </a:rPr>
              <a:t>[3] </a:t>
            </a:r>
            <a:r>
              <a:rPr b="0" i="1" lang="en-US" sz="1050">
                <a:solidFill>
                  <a:srgbClr val="171717"/>
                </a:solidFill>
                <a:highlight>
                  <a:srgbClr val="FFFFFF"/>
                </a:highlight>
                <a:uFill>
                  <a:noFill/>
                </a:u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Simple neural network diagram</a:t>
            </a:r>
            <a:endParaRPr b="0" i="1" sz="1050">
              <a:solidFill>
                <a:srgbClr val="171717"/>
              </a:solidFill>
              <a:highlight>
                <a:srgbClr val="FFFFFF"/>
              </a:highlight>
              <a:uFill>
                <a:noFill/>
              </a:uFill>
              <a:hlinkClick r:id="rId9">
                <a:extLst>
                  <a:ext uri="{A12FA001-AC4F-418D-AE19-62706E023703}">
                    <ahyp:hlinkClr val="tx"/>
                  </a:ext>
                </a:extLst>
              </a:hlinkClick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1400">
              <a:solidFill>
                <a:srgbClr val="171717"/>
              </a:solidFill>
            </a:endParaRPr>
          </a:p>
        </p:txBody>
      </p:sp>
      <p:sp>
        <p:nvSpPr>
          <p:cNvPr id="415" name="Google Shape;415;p49"/>
          <p:cNvSpPr txBox="1"/>
          <p:nvPr/>
        </p:nvSpPr>
        <p:spPr>
          <a:xfrm>
            <a:off x="428425" y="5576375"/>
            <a:ext cx="30000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[1]</a:t>
            </a:r>
            <a:endParaRPr/>
          </a:p>
        </p:txBody>
      </p:sp>
      <p:sp>
        <p:nvSpPr>
          <p:cNvPr id="416" name="Google Shape;416;p49"/>
          <p:cNvSpPr txBox="1"/>
          <p:nvPr/>
        </p:nvSpPr>
        <p:spPr>
          <a:xfrm>
            <a:off x="4141100" y="5576375"/>
            <a:ext cx="30000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[2]</a:t>
            </a:r>
            <a:endParaRPr/>
          </a:p>
        </p:txBody>
      </p:sp>
      <p:sp>
        <p:nvSpPr>
          <p:cNvPr id="417" name="Google Shape;417;p49"/>
          <p:cNvSpPr txBox="1"/>
          <p:nvPr/>
        </p:nvSpPr>
        <p:spPr>
          <a:xfrm>
            <a:off x="7777575" y="5260350"/>
            <a:ext cx="3000000" cy="37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[3]</a:t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2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4" name="Google Shape;424;p5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ML Approaches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425" name="Google Shape;425;p50"/>
          <p:cNvSpPr txBox="1"/>
          <p:nvPr/>
        </p:nvSpPr>
        <p:spPr>
          <a:xfrm>
            <a:off x="296000" y="524400"/>
            <a:ext cx="11742900" cy="53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1" lang="en-US" sz="2100">
                <a:solidFill>
                  <a:srgbClr val="171717"/>
                </a:solidFill>
              </a:rPr>
              <a:t>Unsupervised learning</a:t>
            </a:r>
            <a:r>
              <a:rPr lang="en-US" sz="2100">
                <a:solidFill>
                  <a:srgbClr val="171717"/>
                </a:solidFill>
              </a:rPr>
              <a:t>. Trying to directly detect the losses without labeled data (DBSCAN).</a:t>
            </a:r>
            <a:endParaRPr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1" lang="en-US" sz="2100">
                <a:solidFill>
                  <a:srgbClr val="171717"/>
                </a:solidFill>
              </a:rPr>
              <a:t>Self-supervised learning</a:t>
            </a:r>
            <a:r>
              <a:rPr lang="en-US" sz="2100">
                <a:solidFill>
                  <a:srgbClr val="171717"/>
                </a:solidFill>
              </a:rPr>
              <a:t>. Training a model using noisy synthetic images as labels. We would need to know the background distribution.</a:t>
            </a:r>
            <a:endParaRPr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5A04"/>
              </a:buClr>
              <a:buSzPts val="2100"/>
              <a:buChar char="●"/>
            </a:pPr>
            <a:r>
              <a:rPr b="1" lang="en-US" sz="2100">
                <a:solidFill>
                  <a:srgbClr val="0C5A04"/>
                </a:solidFill>
              </a:rPr>
              <a:t>Supervised</a:t>
            </a:r>
            <a:r>
              <a:rPr lang="en-US" sz="2100">
                <a:solidFill>
                  <a:srgbClr val="0C5A04"/>
                </a:solidFill>
              </a:rPr>
              <a:t> </a:t>
            </a:r>
            <a:r>
              <a:rPr b="1" lang="en-US" sz="2100">
                <a:solidFill>
                  <a:srgbClr val="0C5A04"/>
                </a:solidFill>
              </a:rPr>
              <a:t>learning</a:t>
            </a:r>
            <a:r>
              <a:rPr lang="en-US" sz="2100">
                <a:solidFill>
                  <a:srgbClr val="0C5A04"/>
                </a:solidFill>
              </a:rPr>
              <a:t>. Assume DBSCAN works and use its output as the ground truth to train the model.</a:t>
            </a:r>
            <a:endParaRPr sz="2100">
              <a:solidFill>
                <a:srgbClr val="0C5A04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1" lang="en-US" sz="2100">
                <a:solidFill>
                  <a:srgbClr val="171717"/>
                </a:solidFill>
              </a:rPr>
              <a:t>Algorithms:</a:t>
            </a:r>
            <a:endParaRPr b="1" sz="21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400">
              <a:solidFill>
                <a:srgbClr val="171717"/>
              </a:solidFill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</a:rPr>
              <a:t>Traditional methods (e.g. wavelet denoising)</a:t>
            </a:r>
            <a:endParaRPr sz="21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171717"/>
              </a:solidFill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</a:rPr>
              <a:t>Generative Adversarial Networks (GANs)</a:t>
            </a:r>
            <a:endParaRPr b="1" sz="21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171717"/>
              </a:solidFill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</a:rPr>
              <a:t>Vision Transformers (ViT)</a:t>
            </a:r>
            <a:endParaRPr sz="21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171717"/>
              </a:solidFill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C5A04"/>
              </a:buClr>
              <a:buSzPts val="2100"/>
              <a:buChar char="○"/>
            </a:pPr>
            <a:r>
              <a:rPr b="1" lang="en-US" sz="2100">
                <a:solidFill>
                  <a:srgbClr val="0C5A04"/>
                </a:solidFill>
              </a:rPr>
              <a:t>Autoencoders</a:t>
            </a:r>
            <a:r>
              <a:rPr lang="en-US" sz="2100">
                <a:solidFill>
                  <a:srgbClr val="0C5A04"/>
                </a:solidFill>
              </a:rPr>
              <a:t> (our selection / baseline)</a:t>
            </a:r>
            <a:endParaRPr sz="2100">
              <a:solidFill>
                <a:srgbClr val="0C5A04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600">
              <a:solidFill>
                <a:srgbClr val="0C5A04"/>
              </a:solidFill>
            </a:endParaRPr>
          </a:p>
          <a:p>
            <a:pPr indent="-3619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</a:rPr>
              <a:t>etc.</a:t>
            </a:r>
            <a:endParaRPr sz="2100">
              <a:solidFill>
                <a:srgbClr val="171717"/>
              </a:solidFill>
            </a:endParaRPr>
          </a:p>
        </p:txBody>
      </p:sp>
      <p:sp>
        <p:nvSpPr>
          <p:cNvPr id="426" name="Google Shape;426;p5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1" name="Shape 4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2" name="Google Shape;432;p5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3" name="Google Shape;433;p51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800">
                <a:solidFill>
                  <a:srgbClr val="0033A0"/>
                </a:solidFill>
              </a:rPr>
              <a:t>Selected Architecture</a:t>
            </a:r>
            <a:endParaRPr sz="28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800">
              <a:solidFill>
                <a:srgbClr val="0033A0"/>
              </a:solidFill>
            </a:endParaRPr>
          </a:p>
        </p:txBody>
      </p:sp>
      <p:pic>
        <p:nvPicPr>
          <p:cNvPr id="434" name="Google Shape;434;p51"/>
          <p:cNvPicPr preferRelativeResize="0"/>
          <p:nvPr/>
        </p:nvPicPr>
        <p:blipFill rotWithShape="1">
          <a:blip r:embed="rId3">
            <a:alphaModFix/>
          </a:blip>
          <a:srcRect b="15888" l="0" r="0" t="0"/>
          <a:stretch/>
        </p:blipFill>
        <p:spPr>
          <a:xfrm>
            <a:off x="676675" y="2501924"/>
            <a:ext cx="6082575" cy="2716750"/>
          </a:xfrm>
          <a:prstGeom prst="rect">
            <a:avLst/>
          </a:prstGeom>
          <a:noFill/>
          <a:ln>
            <a:noFill/>
          </a:ln>
        </p:spPr>
      </p:pic>
      <p:sp>
        <p:nvSpPr>
          <p:cNvPr id="435" name="Google Shape;435;p51"/>
          <p:cNvSpPr txBox="1"/>
          <p:nvPr/>
        </p:nvSpPr>
        <p:spPr>
          <a:xfrm>
            <a:off x="1463025" y="5094750"/>
            <a:ext cx="40527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i="1" lang="en-US"/>
              <a:t>Difference between AutoEncoder (AE) and Variational AutoEncoder (VAE) (Aqee Anwar) (</a:t>
            </a:r>
            <a:r>
              <a:rPr i="1" lang="en-US" u="sng"/>
              <a:t>https://towardsdatascience.com</a:t>
            </a:r>
            <a:r>
              <a:rPr i="1" lang="en-US"/>
              <a:t>)</a:t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6" name="Google Shape;436;p5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37" name="Google Shape;437;p51"/>
          <p:cNvPicPr preferRelativeResize="0"/>
          <p:nvPr/>
        </p:nvPicPr>
        <p:blipFill rotWithShape="1">
          <a:blip r:embed="rId4">
            <a:alphaModFix/>
          </a:blip>
          <a:srcRect b="0" l="6112" r="0" t="0"/>
          <a:stretch/>
        </p:blipFill>
        <p:spPr>
          <a:xfrm>
            <a:off x="6759250" y="2128875"/>
            <a:ext cx="4599774" cy="3158049"/>
          </a:xfrm>
          <a:prstGeom prst="rect">
            <a:avLst/>
          </a:prstGeom>
          <a:noFill/>
          <a:ln>
            <a:noFill/>
          </a:ln>
        </p:spPr>
      </p:pic>
      <p:sp>
        <p:nvSpPr>
          <p:cNvPr id="438" name="Google Shape;438;p51"/>
          <p:cNvSpPr txBox="1"/>
          <p:nvPr/>
        </p:nvSpPr>
        <p:spPr>
          <a:xfrm>
            <a:off x="6874025" y="5278650"/>
            <a:ext cx="41499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</a:t>
            </a:r>
            <a:r>
              <a:rPr b="1" i="1" lang="en-US"/>
              <a:t> </a:t>
            </a:r>
            <a:r>
              <a:rPr i="1" lang="en-US"/>
              <a:t>U-Net: Convolutional Networks for </a:t>
            </a:r>
            <a:r>
              <a:rPr i="1" lang="en-US"/>
              <a:t>Biomedical </a:t>
            </a:r>
            <a:r>
              <a:rPr i="1" lang="en-US"/>
              <a:t>Image Segmentation</a:t>
            </a:r>
            <a:endParaRPr i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9" name="Google Shape;439;p51"/>
          <p:cNvSpPr txBox="1"/>
          <p:nvPr>
            <p:ph type="title"/>
          </p:nvPr>
        </p:nvSpPr>
        <p:spPr>
          <a:xfrm>
            <a:off x="1851975" y="2352100"/>
            <a:ext cx="32748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400">
                <a:solidFill>
                  <a:srgbClr val="0033A0"/>
                </a:solidFill>
              </a:rPr>
              <a:t>Autoencoder</a:t>
            </a:r>
            <a:endParaRPr sz="2400">
              <a:solidFill>
                <a:srgbClr val="0033A0"/>
              </a:solidFill>
            </a:endParaRPr>
          </a:p>
        </p:txBody>
      </p:sp>
      <p:sp>
        <p:nvSpPr>
          <p:cNvPr id="440" name="Google Shape;440;p51"/>
          <p:cNvSpPr txBox="1"/>
          <p:nvPr/>
        </p:nvSpPr>
        <p:spPr>
          <a:xfrm>
            <a:off x="260375" y="827200"/>
            <a:ext cx="10918200" cy="162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b="1" lang="en-US" sz="2200">
                <a:solidFill>
                  <a:srgbClr val="171717"/>
                </a:solidFill>
              </a:rPr>
              <a:t>U-NET</a:t>
            </a:r>
            <a:r>
              <a:rPr lang="en-US" sz="2200">
                <a:solidFill>
                  <a:srgbClr val="171717"/>
                </a:solidFill>
              </a:rPr>
              <a:t> was originally made for </a:t>
            </a:r>
            <a:r>
              <a:rPr b="1" lang="en-US" sz="2200">
                <a:solidFill>
                  <a:srgbClr val="171717"/>
                </a:solidFill>
              </a:rPr>
              <a:t>medical image</a:t>
            </a:r>
            <a:r>
              <a:rPr lang="en-US" sz="2200">
                <a:solidFill>
                  <a:srgbClr val="171717"/>
                </a:solidFill>
              </a:rPr>
              <a:t> segmentation</a:t>
            </a:r>
            <a:endParaRPr sz="22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171717"/>
              </a:solidFill>
            </a:endParaRPr>
          </a:p>
          <a:p>
            <a:pPr indent="-36830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○"/>
            </a:pPr>
            <a:r>
              <a:rPr lang="en-US" sz="2200">
                <a:solidFill>
                  <a:srgbClr val="171717"/>
                </a:solidFill>
              </a:rPr>
              <a:t>It has been proven to work well in many other domains </a:t>
            </a:r>
            <a:r>
              <a:rPr b="1" lang="en-US" sz="2200">
                <a:solidFill>
                  <a:srgbClr val="171717"/>
                </a:solidFill>
              </a:rPr>
              <a:t>[1]</a:t>
            </a:r>
            <a:endParaRPr b="1" sz="2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800">
              <a:solidFill>
                <a:srgbClr val="171717"/>
              </a:solidFill>
            </a:endParaRPr>
          </a:p>
          <a:p>
            <a:pPr indent="-3683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200"/>
              <a:buChar char="●"/>
            </a:pPr>
            <a:r>
              <a:rPr lang="en-US" sz="2200">
                <a:solidFill>
                  <a:srgbClr val="171717"/>
                </a:solidFill>
              </a:rPr>
              <a:t>Fairly </a:t>
            </a:r>
            <a:r>
              <a:rPr b="1" lang="en-US" sz="2200">
                <a:solidFill>
                  <a:srgbClr val="171717"/>
                </a:solidFill>
              </a:rPr>
              <a:t>simple </a:t>
            </a:r>
            <a:r>
              <a:rPr lang="en-US" sz="2200">
                <a:solidFill>
                  <a:srgbClr val="171717"/>
                </a:solidFill>
              </a:rPr>
              <a:t>network - good starting point / baseline for our problem!</a:t>
            </a:r>
            <a:endParaRPr sz="2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>
                <a:solidFill>
                  <a:srgbClr val="171717"/>
                </a:solidFill>
              </a:rPr>
              <a:t> </a:t>
            </a:r>
            <a:endParaRPr sz="2200"/>
          </a:p>
        </p:txBody>
      </p:sp>
      <p:sp>
        <p:nvSpPr>
          <p:cNvPr id="441" name="Google Shape;441;p51"/>
          <p:cNvSpPr txBox="1"/>
          <p:nvPr/>
        </p:nvSpPr>
        <p:spPr>
          <a:xfrm>
            <a:off x="10224775" y="5779013"/>
            <a:ext cx="1944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000"/>
              <a:t>[1]</a:t>
            </a:r>
            <a:r>
              <a:rPr b="1" lang="en-US" sz="1000"/>
              <a:t>  </a:t>
            </a:r>
            <a:r>
              <a:rPr i="1" lang="en-US" sz="1000"/>
              <a:t>A Unified Framework for U-NET Design and Analysis</a:t>
            </a:r>
            <a:endParaRPr i="1" sz="10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/>
          </a:p>
        </p:txBody>
      </p:sp>
      <p:sp>
        <p:nvSpPr>
          <p:cNvPr id="442" name="Google Shape;442;p51"/>
          <p:cNvSpPr txBox="1"/>
          <p:nvPr>
            <p:ph type="title"/>
          </p:nvPr>
        </p:nvSpPr>
        <p:spPr>
          <a:xfrm>
            <a:off x="7311575" y="2352100"/>
            <a:ext cx="32748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400">
                <a:solidFill>
                  <a:srgbClr val="0033A0"/>
                </a:solidFill>
              </a:rPr>
              <a:t>U-NET</a:t>
            </a:r>
            <a:endParaRPr sz="240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7" name="Shape 4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8" name="Google Shape;448;p5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9" name="Google Shape;449;p52"/>
          <p:cNvSpPr txBox="1"/>
          <p:nvPr>
            <p:ph type="title"/>
          </p:nvPr>
        </p:nvSpPr>
        <p:spPr>
          <a:xfrm>
            <a:off x="327050" y="304650"/>
            <a:ext cx="3325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Training &amp; Inference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450" name="Google Shape;450;p5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51" name="Google Shape;451;p52"/>
          <p:cNvPicPr preferRelativeResize="0"/>
          <p:nvPr/>
        </p:nvPicPr>
        <p:blipFill rotWithShape="1">
          <a:blip r:embed="rId3">
            <a:alphaModFix/>
          </a:blip>
          <a:srcRect b="8720" l="9088" r="11262" t="71513"/>
          <a:stretch/>
        </p:blipFill>
        <p:spPr>
          <a:xfrm>
            <a:off x="8544395" y="1923749"/>
            <a:ext cx="3075804" cy="76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52"/>
          <p:cNvPicPr preferRelativeResize="0"/>
          <p:nvPr/>
        </p:nvPicPr>
        <p:blipFill rotWithShape="1">
          <a:blip r:embed="rId4">
            <a:alphaModFix/>
          </a:blip>
          <a:srcRect b="41360" l="8904" r="11088" t="38785"/>
          <a:stretch/>
        </p:blipFill>
        <p:spPr>
          <a:xfrm>
            <a:off x="8544398" y="1091850"/>
            <a:ext cx="3075804" cy="76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52"/>
          <p:cNvPicPr preferRelativeResize="0"/>
          <p:nvPr/>
        </p:nvPicPr>
        <p:blipFill rotWithShape="1">
          <a:blip r:embed="rId4">
            <a:alphaModFix/>
          </a:blip>
          <a:srcRect b="74771" l="9120" r="10872" t="5374"/>
          <a:stretch/>
        </p:blipFill>
        <p:spPr>
          <a:xfrm>
            <a:off x="2208300" y="1091862"/>
            <a:ext cx="3075804" cy="76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52"/>
          <p:cNvPicPr preferRelativeResize="0"/>
          <p:nvPr/>
        </p:nvPicPr>
        <p:blipFill rotWithShape="1">
          <a:blip r:embed="rId3">
            <a:alphaModFix/>
          </a:blip>
          <a:srcRect b="74113" l="9303" r="11047" t="6121"/>
          <a:stretch/>
        </p:blipFill>
        <p:spPr>
          <a:xfrm>
            <a:off x="2208300" y="1923749"/>
            <a:ext cx="3075804" cy="763264"/>
          </a:xfrm>
          <a:prstGeom prst="rect">
            <a:avLst/>
          </a:prstGeom>
          <a:noFill/>
          <a:ln>
            <a:noFill/>
          </a:ln>
        </p:spPr>
      </p:pic>
      <p:sp>
        <p:nvSpPr>
          <p:cNvPr id="455" name="Google Shape;455;p52"/>
          <p:cNvSpPr txBox="1"/>
          <p:nvPr/>
        </p:nvSpPr>
        <p:spPr>
          <a:xfrm>
            <a:off x="5834250" y="1236183"/>
            <a:ext cx="2160000" cy="4746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Unt</a:t>
            </a:r>
            <a:r>
              <a:rPr b="1" lang="en-US" sz="1800">
                <a:solidFill>
                  <a:schemeClr val="dk1"/>
                </a:solidFill>
              </a:rPr>
              <a:t>rained Model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456" name="Google Shape;456;p52"/>
          <p:cNvPicPr preferRelativeResize="0"/>
          <p:nvPr/>
        </p:nvPicPr>
        <p:blipFill rotWithShape="1">
          <a:blip r:embed="rId4">
            <a:alphaModFix/>
          </a:blip>
          <a:srcRect b="41360" l="8904" r="11088" t="38785"/>
          <a:stretch/>
        </p:blipFill>
        <p:spPr>
          <a:xfrm>
            <a:off x="8544398" y="2755650"/>
            <a:ext cx="3075804" cy="76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7" name="Google Shape;457;p52"/>
          <p:cNvPicPr preferRelativeResize="0"/>
          <p:nvPr/>
        </p:nvPicPr>
        <p:blipFill rotWithShape="1">
          <a:blip r:embed="rId4">
            <a:alphaModFix/>
          </a:blip>
          <a:srcRect b="74771" l="9120" r="10872" t="5374"/>
          <a:stretch/>
        </p:blipFill>
        <p:spPr>
          <a:xfrm>
            <a:off x="2208300" y="2755662"/>
            <a:ext cx="3075804" cy="76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58" name="Google Shape;458;p52"/>
          <p:cNvPicPr preferRelativeResize="0"/>
          <p:nvPr/>
        </p:nvPicPr>
        <p:blipFill rotWithShape="1">
          <a:blip r:embed="rId3">
            <a:alphaModFix/>
          </a:blip>
          <a:srcRect b="74113" l="9303" r="11047" t="6121"/>
          <a:stretch/>
        </p:blipFill>
        <p:spPr>
          <a:xfrm>
            <a:off x="2208300" y="3988699"/>
            <a:ext cx="3075804" cy="763264"/>
          </a:xfrm>
          <a:prstGeom prst="rect">
            <a:avLst/>
          </a:prstGeom>
          <a:noFill/>
          <a:ln>
            <a:noFill/>
          </a:ln>
        </p:spPr>
      </p:pic>
      <p:sp>
        <p:nvSpPr>
          <p:cNvPr id="459" name="Google Shape;459;p52"/>
          <p:cNvSpPr txBox="1"/>
          <p:nvPr/>
        </p:nvSpPr>
        <p:spPr>
          <a:xfrm>
            <a:off x="5834250" y="2068083"/>
            <a:ext cx="2160000" cy="4746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Untrained Model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460" name="Google Shape;460;p52"/>
          <p:cNvSpPr/>
          <p:nvPr/>
        </p:nvSpPr>
        <p:spPr>
          <a:xfrm>
            <a:off x="3709000" y="3597500"/>
            <a:ext cx="74400" cy="74400"/>
          </a:xfrm>
          <a:prstGeom prst="ellipse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1" name="Google Shape;461;p52"/>
          <p:cNvSpPr/>
          <p:nvPr/>
        </p:nvSpPr>
        <p:spPr>
          <a:xfrm>
            <a:off x="3709000" y="3727900"/>
            <a:ext cx="74400" cy="74400"/>
          </a:xfrm>
          <a:prstGeom prst="ellipse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2" name="Google Shape;462;p52"/>
          <p:cNvSpPr/>
          <p:nvPr/>
        </p:nvSpPr>
        <p:spPr>
          <a:xfrm>
            <a:off x="3709000" y="3858300"/>
            <a:ext cx="74400" cy="74400"/>
          </a:xfrm>
          <a:prstGeom prst="ellipse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463" name="Google Shape;463;p52"/>
          <p:cNvPicPr preferRelativeResize="0"/>
          <p:nvPr/>
        </p:nvPicPr>
        <p:blipFill rotWithShape="1">
          <a:blip r:embed="rId3">
            <a:alphaModFix/>
          </a:blip>
          <a:srcRect b="74113" l="9303" r="11047" t="6121"/>
          <a:stretch/>
        </p:blipFill>
        <p:spPr>
          <a:xfrm>
            <a:off x="8544400" y="3978749"/>
            <a:ext cx="3075804" cy="763264"/>
          </a:xfrm>
          <a:prstGeom prst="rect">
            <a:avLst/>
          </a:prstGeom>
          <a:noFill/>
          <a:ln>
            <a:noFill/>
          </a:ln>
        </p:spPr>
      </p:pic>
      <p:sp>
        <p:nvSpPr>
          <p:cNvPr id="464" name="Google Shape;464;p52"/>
          <p:cNvSpPr/>
          <p:nvPr/>
        </p:nvSpPr>
        <p:spPr>
          <a:xfrm>
            <a:off x="10045100" y="3587550"/>
            <a:ext cx="74400" cy="74400"/>
          </a:xfrm>
          <a:prstGeom prst="ellipse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5" name="Google Shape;465;p52"/>
          <p:cNvSpPr/>
          <p:nvPr/>
        </p:nvSpPr>
        <p:spPr>
          <a:xfrm>
            <a:off x="10045100" y="3717950"/>
            <a:ext cx="74400" cy="74400"/>
          </a:xfrm>
          <a:prstGeom prst="ellipse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52"/>
          <p:cNvSpPr/>
          <p:nvPr/>
        </p:nvSpPr>
        <p:spPr>
          <a:xfrm>
            <a:off x="10045100" y="3848350"/>
            <a:ext cx="74400" cy="74400"/>
          </a:xfrm>
          <a:prstGeom prst="ellipse">
            <a:avLst/>
          </a:prstGeom>
          <a:solidFill>
            <a:schemeClr val="dk2"/>
          </a:solidFill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7" name="Google Shape;467;p52"/>
          <p:cNvSpPr txBox="1"/>
          <p:nvPr/>
        </p:nvSpPr>
        <p:spPr>
          <a:xfrm>
            <a:off x="5834250" y="2899983"/>
            <a:ext cx="2160000" cy="4746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Untrained Model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468" name="Google Shape;468;p52"/>
          <p:cNvSpPr txBox="1"/>
          <p:nvPr/>
        </p:nvSpPr>
        <p:spPr>
          <a:xfrm>
            <a:off x="5834250" y="4133033"/>
            <a:ext cx="2160000" cy="4746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Untrained Model</a:t>
            </a:r>
            <a:endParaRPr b="1" sz="1800">
              <a:solidFill>
                <a:schemeClr val="dk1"/>
              </a:solidFill>
            </a:endParaRPr>
          </a:p>
        </p:txBody>
      </p:sp>
      <p:cxnSp>
        <p:nvCxnSpPr>
          <p:cNvPr id="469" name="Google Shape;469;p52"/>
          <p:cNvCxnSpPr>
            <a:stCxn id="453" idx="3"/>
            <a:endCxn id="455" idx="1"/>
          </p:cNvCxnSpPr>
          <p:nvPr/>
        </p:nvCxnSpPr>
        <p:spPr>
          <a:xfrm>
            <a:off x="5284104" y="1473494"/>
            <a:ext cx="550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70" name="Google Shape;470;p52"/>
          <p:cNvCxnSpPr>
            <a:stCxn id="455" idx="3"/>
            <a:endCxn id="452" idx="1"/>
          </p:cNvCxnSpPr>
          <p:nvPr/>
        </p:nvCxnSpPr>
        <p:spPr>
          <a:xfrm>
            <a:off x="7994250" y="1473483"/>
            <a:ext cx="550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71" name="Google Shape;471;p52"/>
          <p:cNvCxnSpPr>
            <a:stCxn id="454" idx="3"/>
            <a:endCxn id="459" idx="1"/>
          </p:cNvCxnSpPr>
          <p:nvPr/>
        </p:nvCxnSpPr>
        <p:spPr>
          <a:xfrm>
            <a:off x="5284104" y="2305381"/>
            <a:ext cx="550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72" name="Google Shape;472;p52"/>
          <p:cNvCxnSpPr>
            <a:stCxn id="459" idx="3"/>
            <a:endCxn id="451" idx="1"/>
          </p:cNvCxnSpPr>
          <p:nvPr/>
        </p:nvCxnSpPr>
        <p:spPr>
          <a:xfrm>
            <a:off x="7994250" y="2305383"/>
            <a:ext cx="550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73" name="Google Shape;473;p52"/>
          <p:cNvCxnSpPr>
            <a:stCxn id="457" idx="3"/>
            <a:endCxn id="467" idx="1"/>
          </p:cNvCxnSpPr>
          <p:nvPr/>
        </p:nvCxnSpPr>
        <p:spPr>
          <a:xfrm>
            <a:off x="5284104" y="3137294"/>
            <a:ext cx="550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74" name="Google Shape;474;p52"/>
          <p:cNvCxnSpPr>
            <a:stCxn id="458" idx="3"/>
            <a:endCxn id="468" idx="1"/>
          </p:cNvCxnSpPr>
          <p:nvPr/>
        </p:nvCxnSpPr>
        <p:spPr>
          <a:xfrm>
            <a:off x="5284104" y="4370331"/>
            <a:ext cx="5502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75" name="Google Shape;475;p52"/>
          <p:cNvCxnSpPr>
            <a:stCxn id="468" idx="3"/>
            <a:endCxn id="463" idx="1"/>
          </p:cNvCxnSpPr>
          <p:nvPr/>
        </p:nvCxnSpPr>
        <p:spPr>
          <a:xfrm flipH="1" rot="10800000">
            <a:off x="7994250" y="4360433"/>
            <a:ext cx="550200" cy="99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76" name="Google Shape;476;p52"/>
          <p:cNvSpPr txBox="1"/>
          <p:nvPr/>
        </p:nvSpPr>
        <p:spPr>
          <a:xfrm>
            <a:off x="172823" y="2755650"/>
            <a:ext cx="1761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Training</a:t>
            </a:r>
            <a:endParaRPr b="1" sz="20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Phase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477" name="Google Shape;477;p52"/>
          <p:cNvSpPr/>
          <p:nvPr/>
        </p:nvSpPr>
        <p:spPr>
          <a:xfrm>
            <a:off x="1828100" y="999125"/>
            <a:ext cx="179400" cy="3954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8" name="Google Shape;478;p52"/>
          <p:cNvSpPr txBox="1"/>
          <p:nvPr/>
        </p:nvSpPr>
        <p:spPr>
          <a:xfrm>
            <a:off x="-2" y="5287888"/>
            <a:ext cx="1761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74E13"/>
                </a:solidFill>
              </a:rPr>
              <a:t>Inference</a:t>
            </a:r>
            <a:endParaRPr b="1" sz="2000">
              <a:solidFill>
                <a:srgbClr val="274E1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rgbClr val="274E13"/>
                </a:solidFill>
              </a:rPr>
              <a:t>Phase</a:t>
            </a:r>
            <a:endParaRPr b="1" sz="2000">
              <a:solidFill>
                <a:srgbClr val="274E13"/>
              </a:solidFill>
            </a:endParaRPr>
          </a:p>
        </p:txBody>
      </p:sp>
      <p:pic>
        <p:nvPicPr>
          <p:cNvPr id="479" name="Google Shape;479;p52"/>
          <p:cNvPicPr preferRelativeResize="0"/>
          <p:nvPr/>
        </p:nvPicPr>
        <p:blipFill rotWithShape="1">
          <a:blip r:embed="rId4">
            <a:alphaModFix/>
          </a:blip>
          <a:srcRect b="74771" l="9120" r="10872" t="5374"/>
          <a:stretch/>
        </p:blipFill>
        <p:spPr>
          <a:xfrm>
            <a:off x="2208300" y="5106387"/>
            <a:ext cx="3075804" cy="7632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80" name="Google Shape;480;p52"/>
          <p:cNvPicPr preferRelativeResize="0"/>
          <p:nvPr/>
        </p:nvPicPr>
        <p:blipFill rotWithShape="1">
          <a:blip r:embed="rId4">
            <a:alphaModFix/>
          </a:blip>
          <a:srcRect b="41360" l="8904" r="11088" t="38785"/>
          <a:stretch/>
        </p:blipFill>
        <p:spPr>
          <a:xfrm>
            <a:off x="8544398" y="5101400"/>
            <a:ext cx="3075804" cy="76326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1" name="Google Shape;481;p52"/>
          <p:cNvCxnSpPr/>
          <p:nvPr/>
        </p:nvCxnSpPr>
        <p:spPr>
          <a:xfrm>
            <a:off x="1566504" y="5514594"/>
            <a:ext cx="550200" cy="0"/>
          </a:xfrm>
          <a:prstGeom prst="straightConnector1">
            <a:avLst/>
          </a:prstGeom>
          <a:noFill/>
          <a:ln cap="flat" cmpd="sng" w="19050">
            <a:solidFill>
              <a:srgbClr val="274E1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82" name="Google Shape;482;p52"/>
          <p:cNvSpPr txBox="1"/>
          <p:nvPr/>
        </p:nvSpPr>
        <p:spPr>
          <a:xfrm>
            <a:off x="5834250" y="5292845"/>
            <a:ext cx="2160000" cy="474600"/>
          </a:xfrm>
          <a:prstGeom prst="rect">
            <a:avLst/>
          </a:prstGeom>
          <a:solidFill>
            <a:srgbClr val="B6D7A8"/>
          </a:solidFill>
          <a:ln cap="flat" cmpd="sng" w="9525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74E13"/>
                </a:solidFill>
              </a:rPr>
              <a:t>Trained Model</a:t>
            </a:r>
            <a:endParaRPr b="1" sz="1800">
              <a:solidFill>
                <a:srgbClr val="274E13"/>
              </a:solidFill>
            </a:endParaRPr>
          </a:p>
        </p:txBody>
      </p:sp>
      <p:cxnSp>
        <p:nvCxnSpPr>
          <p:cNvPr id="483" name="Google Shape;483;p52"/>
          <p:cNvCxnSpPr/>
          <p:nvPr/>
        </p:nvCxnSpPr>
        <p:spPr>
          <a:xfrm>
            <a:off x="5284104" y="5530156"/>
            <a:ext cx="550200" cy="0"/>
          </a:xfrm>
          <a:prstGeom prst="straightConnector1">
            <a:avLst/>
          </a:prstGeom>
          <a:noFill/>
          <a:ln cap="flat" cmpd="sng" w="19050">
            <a:solidFill>
              <a:srgbClr val="274E13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484" name="Google Shape;484;p52"/>
          <p:cNvCxnSpPr/>
          <p:nvPr/>
        </p:nvCxnSpPr>
        <p:spPr>
          <a:xfrm>
            <a:off x="7994254" y="5530156"/>
            <a:ext cx="550200" cy="0"/>
          </a:xfrm>
          <a:prstGeom prst="straightConnector1">
            <a:avLst/>
          </a:prstGeom>
          <a:noFill/>
          <a:ln cap="flat" cmpd="sng" w="19050">
            <a:solidFill>
              <a:srgbClr val="274E1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85" name="Google Shape;485;p52"/>
          <p:cNvSpPr txBox="1"/>
          <p:nvPr/>
        </p:nvSpPr>
        <p:spPr>
          <a:xfrm>
            <a:off x="2865398" y="744850"/>
            <a:ext cx="1761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NOISY IMAGES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486" name="Google Shape;486;p52"/>
          <p:cNvSpPr txBox="1"/>
          <p:nvPr/>
        </p:nvSpPr>
        <p:spPr>
          <a:xfrm>
            <a:off x="5718901" y="658350"/>
            <a:ext cx="23907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171717"/>
                </a:solidFill>
              </a:rPr>
              <a:t>OUR U-NET ARCHITECTURE</a:t>
            </a:r>
            <a:endParaRPr b="1" sz="1600">
              <a:solidFill>
                <a:srgbClr val="171717"/>
              </a:solidFill>
            </a:endParaRPr>
          </a:p>
        </p:txBody>
      </p:sp>
      <p:sp>
        <p:nvSpPr>
          <p:cNvPr id="487" name="Google Shape;487;p52"/>
          <p:cNvSpPr txBox="1"/>
          <p:nvPr/>
        </p:nvSpPr>
        <p:spPr>
          <a:xfrm>
            <a:off x="9139498" y="744850"/>
            <a:ext cx="17616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CLEAN IMAGES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488" name="Google Shape;488;p52"/>
          <p:cNvSpPr txBox="1"/>
          <p:nvPr/>
        </p:nvSpPr>
        <p:spPr>
          <a:xfrm>
            <a:off x="9139500" y="164800"/>
            <a:ext cx="1761600" cy="291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DBSCAN</a:t>
            </a:r>
            <a:endParaRPr b="1" sz="1600">
              <a:solidFill>
                <a:schemeClr val="dk1"/>
              </a:solidFill>
            </a:endParaRPr>
          </a:p>
        </p:txBody>
      </p:sp>
      <p:cxnSp>
        <p:nvCxnSpPr>
          <p:cNvPr id="489" name="Google Shape;489;p52"/>
          <p:cNvCxnSpPr>
            <a:stCxn id="488" idx="2"/>
            <a:endCxn id="487" idx="0"/>
          </p:cNvCxnSpPr>
          <p:nvPr/>
        </p:nvCxnSpPr>
        <p:spPr>
          <a:xfrm>
            <a:off x="10020300" y="456700"/>
            <a:ext cx="0" cy="288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490" name="Google Shape;490;p52"/>
          <p:cNvSpPr txBox="1"/>
          <p:nvPr/>
        </p:nvSpPr>
        <p:spPr>
          <a:xfrm>
            <a:off x="2208301" y="1464825"/>
            <a:ext cx="8574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img1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1" name="Google Shape;491;p52"/>
          <p:cNvSpPr txBox="1"/>
          <p:nvPr/>
        </p:nvSpPr>
        <p:spPr>
          <a:xfrm>
            <a:off x="2208301" y="2305375"/>
            <a:ext cx="8574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img2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2" name="Google Shape;492;p52"/>
          <p:cNvSpPr txBox="1"/>
          <p:nvPr/>
        </p:nvSpPr>
        <p:spPr>
          <a:xfrm>
            <a:off x="2208301" y="3142713"/>
            <a:ext cx="8574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img3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3" name="Google Shape;493;p52"/>
          <p:cNvSpPr txBox="1"/>
          <p:nvPr/>
        </p:nvSpPr>
        <p:spPr>
          <a:xfrm>
            <a:off x="2208301" y="4360425"/>
            <a:ext cx="8574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imgN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4" name="Google Shape;494;p52"/>
          <p:cNvSpPr txBox="1"/>
          <p:nvPr/>
        </p:nvSpPr>
        <p:spPr>
          <a:xfrm>
            <a:off x="2208300" y="5463825"/>
            <a:ext cx="12762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new image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5" name="Google Shape;495;p52"/>
          <p:cNvSpPr txBox="1"/>
          <p:nvPr/>
        </p:nvSpPr>
        <p:spPr>
          <a:xfrm>
            <a:off x="8544400" y="1423300"/>
            <a:ext cx="9408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img1*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6" name="Google Shape;496;p52"/>
          <p:cNvSpPr txBox="1"/>
          <p:nvPr/>
        </p:nvSpPr>
        <p:spPr>
          <a:xfrm>
            <a:off x="8544400" y="2305375"/>
            <a:ext cx="9408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img2*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7" name="Google Shape;497;p52"/>
          <p:cNvSpPr txBox="1"/>
          <p:nvPr/>
        </p:nvSpPr>
        <p:spPr>
          <a:xfrm>
            <a:off x="8544400" y="3137738"/>
            <a:ext cx="9408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img3*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8" name="Google Shape;498;p52"/>
          <p:cNvSpPr txBox="1"/>
          <p:nvPr/>
        </p:nvSpPr>
        <p:spPr>
          <a:xfrm>
            <a:off x="8544400" y="4333950"/>
            <a:ext cx="9408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imgN*</a:t>
            </a:r>
            <a:endParaRPr sz="1600">
              <a:solidFill>
                <a:srgbClr val="FFFFFF"/>
              </a:solidFill>
            </a:endParaRPr>
          </a:p>
        </p:txBody>
      </p:sp>
      <p:sp>
        <p:nvSpPr>
          <p:cNvPr id="499" name="Google Shape;499;p52"/>
          <p:cNvSpPr txBox="1"/>
          <p:nvPr/>
        </p:nvSpPr>
        <p:spPr>
          <a:xfrm>
            <a:off x="8544400" y="5463825"/>
            <a:ext cx="19527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FFFFFF"/>
                </a:solidFill>
              </a:rPr>
              <a:t>model’s prediction</a:t>
            </a:r>
            <a:endParaRPr sz="160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4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5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06" name="Google Shape;506;p53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Dataset Details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507" name="Google Shape;507;p5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8" name="Google Shape;508;p53"/>
          <p:cNvSpPr txBox="1"/>
          <p:nvPr>
            <p:ph type="title"/>
          </p:nvPr>
        </p:nvSpPr>
        <p:spPr>
          <a:xfrm>
            <a:off x="336575" y="666550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We have analyzed about </a:t>
            </a:r>
            <a:r>
              <a:rPr lang="en-US" sz="2000">
                <a:solidFill>
                  <a:srgbClr val="171717"/>
                </a:solidFill>
              </a:rPr>
              <a:t>1500 image pairs</a:t>
            </a:r>
            <a:r>
              <a:rPr b="0" lang="en-US" sz="2000">
                <a:solidFill>
                  <a:srgbClr val="171717"/>
                </a:solidFill>
              </a:rPr>
              <a:t> from PS BGIH 2021 and 2022 data.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09" name="Google Shape;509;p53"/>
          <p:cNvSpPr txBox="1"/>
          <p:nvPr>
            <p:ph type="title"/>
          </p:nvPr>
        </p:nvSpPr>
        <p:spPr>
          <a:xfrm>
            <a:off x="336575" y="1343275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Not all of the data is actually valid (e.g. images with detectors OFF, not enough beam or recorded events, bad fits, etc.)</a:t>
            </a:r>
            <a:endParaRPr b="0" sz="2100">
              <a:solidFill>
                <a:srgbClr val="171717"/>
              </a:solidFill>
            </a:endParaRPr>
          </a:p>
        </p:txBody>
      </p:sp>
      <p:pic>
        <p:nvPicPr>
          <p:cNvPr id="510" name="Google Shape;510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9226" y="4489787"/>
            <a:ext cx="6373524" cy="1556425"/>
          </a:xfrm>
          <a:prstGeom prst="rect">
            <a:avLst/>
          </a:prstGeom>
          <a:noFill/>
          <a:ln>
            <a:noFill/>
          </a:ln>
        </p:spPr>
      </p:pic>
      <p:sp>
        <p:nvSpPr>
          <p:cNvPr id="511" name="Google Shape;511;p53"/>
          <p:cNvSpPr/>
          <p:nvPr/>
        </p:nvSpPr>
        <p:spPr>
          <a:xfrm>
            <a:off x="4648808" y="4633975"/>
            <a:ext cx="1390200" cy="1162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2" name="Google Shape;512;p53"/>
          <p:cNvSpPr/>
          <p:nvPr/>
        </p:nvSpPr>
        <p:spPr>
          <a:xfrm>
            <a:off x="7414765" y="4633975"/>
            <a:ext cx="1390200" cy="1162200"/>
          </a:xfrm>
          <a:prstGeom prst="rect">
            <a:avLst/>
          </a:prstGeom>
          <a:solidFill>
            <a:srgbClr val="000000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p53"/>
          <p:cNvSpPr txBox="1"/>
          <p:nvPr/>
        </p:nvSpPr>
        <p:spPr>
          <a:xfrm>
            <a:off x="4676988" y="4122513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2 DETECTORS WERE OFF</a:t>
            </a:r>
            <a:endParaRPr b="1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8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5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0" name="Google Shape;520;p54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Dataset Details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521" name="Google Shape;521;p5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p54"/>
          <p:cNvSpPr txBox="1"/>
          <p:nvPr>
            <p:ph type="title"/>
          </p:nvPr>
        </p:nvSpPr>
        <p:spPr>
          <a:xfrm>
            <a:off x="336575" y="666550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We have analyzed about </a:t>
            </a:r>
            <a:r>
              <a:rPr lang="en-US" sz="2000">
                <a:solidFill>
                  <a:srgbClr val="171717"/>
                </a:solidFill>
              </a:rPr>
              <a:t>1500 image pairs</a:t>
            </a:r>
            <a:r>
              <a:rPr b="0" lang="en-US" sz="2000">
                <a:solidFill>
                  <a:srgbClr val="171717"/>
                </a:solidFill>
              </a:rPr>
              <a:t> from PS BGIH 2021 and 2022 data.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23" name="Google Shape;523;p54"/>
          <p:cNvSpPr txBox="1"/>
          <p:nvPr>
            <p:ph type="title"/>
          </p:nvPr>
        </p:nvSpPr>
        <p:spPr>
          <a:xfrm>
            <a:off x="336575" y="1343275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Not all of the data is actually valid (e.g. images with detectors OFF, not enough beam or recorded events, bad fits, etc.)</a:t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24" name="Google Shape;524;p54"/>
          <p:cNvSpPr txBox="1"/>
          <p:nvPr>
            <p:ph type="title"/>
          </p:nvPr>
        </p:nvSpPr>
        <p:spPr>
          <a:xfrm>
            <a:off x="336575" y="1859575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Trained one model on </a:t>
            </a:r>
            <a:r>
              <a:rPr lang="en-US" sz="2000">
                <a:solidFill>
                  <a:srgbClr val="171717"/>
                </a:solidFill>
              </a:rPr>
              <a:t>low</a:t>
            </a:r>
            <a:r>
              <a:rPr lang="en-US" sz="2000">
                <a:solidFill>
                  <a:srgbClr val="171717"/>
                </a:solidFill>
              </a:rPr>
              <a:t> integration</a:t>
            </a:r>
            <a:r>
              <a:rPr b="0" lang="en-US" sz="2000">
                <a:solidFill>
                  <a:srgbClr val="171717"/>
                </a:solidFill>
              </a:rPr>
              <a:t> time (LIT) images (~350 imgs)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25" name="Google Shape;525;p54"/>
          <p:cNvSpPr txBox="1"/>
          <p:nvPr>
            <p:ph type="title"/>
          </p:nvPr>
        </p:nvSpPr>
        <p:spPr>
          <a:xfrm>
            <a:off x="336575" y="2227425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Trained another on </a:t>
            </a:r>
            <a:r>
              <a:rPr lang="en-US" sz="2000">
                <a:solidFill>
                  <a:srgbClr val="171717"/>
                </a:solidFill>
              </a:rPr>
              <a:t>high </a:t>
            </a:r>
            <a:r>
              <a:rPr lang="en-US" sz="2000">
                <a:solidFill>
                  <a:srgbClr val="171717"/>
                </a:solidFill>
              </a:rPr>
              <a:t>integration</a:t>
            </a:r>
            <a:r>
              <a:rPr b="0" lang="en-US" sz="2000">
                <a:solidFill>
                  <a:srgbClr val="171717"/>
                </a:solidFill>
              </a:rPr>
              <a:t> time (HIT) images (~100 imgs)</a:t>
            </a:r>
            <a:endParaRPr b="0" sz="20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26" name="Google Shape;526;p54"/>
          <p:cNvSpPr txBox="1"/>
          <p:nvPr/>
        </p:nvSpPr>
        <p:spPr>
          <a:xfrm>
            <a:off x="1960851" y="3936875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LOW INTEGRATION TIME (LIT)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27" name="Google Shape;527;p54"/>
          <p:cNvSpPr txBox="1"/>
          <p:nvPr/>
        </p:nvSpPr>
        <p:spPr>
          <a:xfrm>
            <a:off x="7415538" y="3936863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HIGH INTEGRATION TIME (HIT)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28" name="Google Shape;52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167" y="4365175"/>
            <a:ext cx="5233362" cy="1391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29" name="Google Shape;529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40221" y="4365175"/>
            <a:ext cx="5188628" cy="139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4" name="Shape 5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5" name="Google Shape;535;p5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6" name="Google Shape;536;p55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Dataset Details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537" name="Google Shape;537;p5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8" name="Google Shape;538;p55"/>
          <p:cNvSpPr txBox="1"/>
          <p:nvPr>
            <p:ph type="title"/>
          </p:nvPr>
        </p:nvSpPr>
        <p:spPr>
          <a:xfrm>
            <a:off x="336575" y="666550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We have analyzed about </a:t>
            </a:r>
            <a:r>
              <a:rPr lang="en-US" sz="2000">
                <a:solidFill>
                  <a:srgbClr val="171717"/>
                </a:solidFill>
              </a:rPr>
              <a:t>1500 image pairs</a:t>
            </a:r>
            <a:r>
              <a:rPr b="0" lang="en-US" sz="2000">
                <a:solidFill>
                  <a:srgbClr val="171717"/>
                </a:solidFill>
              </a:rPr>
              <a:t> from PS BGIH 2021 and 2022 data.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39" name="Google Shape;539;p55"/>
          <p:cNvSpPr txBox="1"/>
          <p:nvPr>
            <p:ph type="title"/>
          </p:nvPr>
        </p:nvSpPr>
        <p:spPr>
          <a:xfrm>
            <a:off x="336575" y="1343275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Not all of the data is actually valid (e.g. images with detectors OFF, not enough beam or recorded events, bad fits, etc.)</a:t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40" name="Google Shape;540;p55"/>
          <p:cNvSpPr txBox="1"/>
          <p:nvPr>
            <p:ph type="title"/>
          </p:nvPr>
        </p:nvSpPr>
        <p:spPr>
          <a:xfrm>
            <a:off x="336575" y="2788050"/>
            <a:ext cx="115539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lang="en-US" sz="2000">
                <a:solidFill>
                  <a:srgbClr val="171717"/>
                </a:solidFill>
              </a:rPr>
              <a:t>75% train set</a:t>
            </a:r>
            <a:r>
              <a:rPr b="0" lang="en-US" sz="2000">
                <a:solidFill>
                  <a:srgbClr val="171717"/>
                </a:solidFill>
              </a:rPr>
              <a:t> (263 imgs LIT, 75 imgs HIT) and </a:t>
            </a:r>
            <a:r>
              <a:rPr lang="en-US" sz="2000">
                <a:solidFill>
                  <a:srgbClr val="171717"/>
                </a:solidFill>
              </a:rPr>
              <a:t>25% test set</a:t>
            </a:r>
            <a:r>
              <a:rPr b="0" lang="en-US" sz="2000">
                <a:solidFill>
                  <a:srgbClr val="171717"/>
                </a:solidFill>
              </a:rPr>
              <a:t> (87 imgs LIT, 25 imgs HIT)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41" name="Google Shape;541;p55"/>
          <p:cNvSpPr txBox="1"/>
          <p:nvPr>
            <p:ph type="title"/>
          </p:nvPr>
        </p:nvSpPr>
        <p:spPr>
          <a:xfrm>
            <a:off x="336575" y="3282400"/>
            <a:ext cx="11110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Preprocessing: </a:t>
            </a:r>
            <a:r>
              <a:rPr lang="en-US" sz="2000">
                <a:solidFill>
                  <a:srgbClr val="171717"/>
                </a:solidFill>
              </a:rPr>
              <a:t>Min-Max Normalization</a:t>
            </a:r>
            <a:r>
              <a:rPr b="0" lang="en-US" sz="2000">
                <a:solidFill>
                  <a:srgbClr val="171717"/>
                </a:solidFill>
              </a:rPr>
              <a:t> and </a:t>
            </a:r>
            <a:r>
              <a:rPr lang="en-US" sz="2000">
                <a:solidFill>
                  <a:srgbClr val="171717"/>
                </a:solidFill>
              </a:rPr>
              <a:t>Log Transformation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pic>
        <p:nvPicPr>
          <p:cNvPr id="542" name="Google Shape;542;p5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30038" y="4222425"/>
            <a:ext cx="2690050" cy="1787225"/>
          </a:xfrm>
          <a:prstGeom prst="rect">
            <a:avLst/>
          </a:prstGeom>
          <a:noFill/>
          <a:ln>
            <a:noFill/>
          </a:ln>
        </p:spPr>
      </p:pic>
      <p:sp>
        <p:nvSpPr>
          <p:cNvPr id="543" name="Google Shape;543;p55"/>
          <p:cNvSpPr txBox="1"/>
          <p:nvPr/>
        </p:nvSpPr>
        <p:spPr>
          <a:xfrm>
            <a:off x="2129062" y="4527350"/>
            <a:ext cx="3450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SKEWED PIXEL DISTRIBUTION</a:t>
            </a:r>
            <a:endParaRPr b="1">
              <a:solidFill>
                <a:schemeClr val="dk1"/>
              </a:solidFill>
            </a:endParaRPr>
          </a:p>
        </p:txBody>
      </p:sp>
      <p:pic>
        <p:nvPicPr>
          <p:cNvPr id="544" name="Google Shape;544;p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74311" y="4911052"/>
            <a:ext cx="2959498" cy="79367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45" name="Google Shape;545;p55"/>
          <p:cNvCxnSpPr/>
          <p:nvPr/>
        </p:nvCxnSpPr>
        <p:spPr>
          <a:xfrm>
            <a:off x="5638609" y="5307888"/>
            <a:ext cx="1435200" cy="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46" name="Google Shape;546;p55"/>
          <p:cNvSpPr txBox="1"/>
          <p:nvPr/>
        </p:nvSpPr>
        <p:spPr>
          <a:xfrm>
            <a:off x="5505087" y="4929275"/>
            <a:ext cx="15537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HISTOGRAM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547" name="Google Shape;547;p55"/>
          <p:cNvSpPr txBox="1"/>
          <p:nvPr>
            <p:ph type="title"/>
          </p:nvPr>
        </p:nvSpPr>
        <p:spPr>
          <a:xfrm>
            <a:off x="336575" y="1859575"/>
            <a:ext cx="11110800" cy="650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Trained one model on </a:t>
            </a:r>
            <a:r>
              <a:rPr lang="en-US" sz="2000">
                <a:solidFill>
                  <a:srgbClr val="171717"/>
                </a:solidFill>
              </a:rPr>
              <a:t>low integration</a:t>
            </a:r>
            <a:r>
              <a:rPr b="0" lang="en-US" sz="2000">
                <a:solidFill>
                  <a:srgbClr val="171717"/>
                </a:solidFill>
              </a:rPr>
              <a:t> time (LIT) images (~350 imgs)</a:t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  <p:sp>
        <p:nvSpPr>
          <p:cNvPr id="548" name="Google Shape;548;p55"/>
          <p:cNvSpPr txBox="1"/>
          <p:nvPr>
            <p:ph type="title"/>
          </p:nvPr>
        </p:nvSpPr>
        <p:spPr>
          <a:xfrm>
            <a:off x="336575" y="2227425"/>
            <a:ext cx="11110800" cy="27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000"/>
              <a:buChar char="●"/>
            </a:pPr>
            <a:r>
              <a:rPr b="0" lang="en-US" sz="2000">
                <a:solidFill>
                  <a:srgbClr val="171717"/>
                </a:solidFill>
              </a:rPr>
              <a:t>Trained another on </a:t>
            </a:r>
            <a:r>
              <a:rPr lang="en-US" sz="2000">
                <a:solidFill>
                  <a:srgbClr val="171717"/>
                </a:solidFill>
              </a:rPr>
              <a:t>high integration</a:t>
            </a:r>
            <a:r>
              <a:rPr b="0" lang="en-US" sz="2000">
                <a:solidFill>
                  <a:srgbClr val="171717"/>
                </a:solidFill>
              </a:rPr>
              <a:t> time (HIT) images (~100 imgs)</a:t>
            </a:r>
            <a:endParaRPr b="0" sz="20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171717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8"/>
          <p:cNvSpPr txBox="1"/>
          <p:nvPr>
            <p:ph idx="1" type="body"/>
          </p:nvPr>
        </p:nvSpPr>
        <p:spPr>
          <a:xfrm>
            <a:off x="407999" y="1520000"/>
            <a:ext cx="10699500" cy="46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393700" lvl="0" marL="45720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Introduction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Background Removal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Extra Data Processing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Preliminary Results</a:t>
            </a:r>
            <a:endParaRPr sz="2600"/>
          </a:p>
          <a:p>
            <a:pPr indent="-3937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AutoNum type="arabicPeriod"/>
            </a:pPr>
            <a:r>
              <a:rPr lang="en-US" sz="2600"/>
              <a:t>Conclusions &amp; Outlook</a:t>
            </a:r>
            <a:endParaRPr sz="2600"/>
          </a:p>
        </p:txBody>
      </p:sp>
      <p:sp>
        <p:nvSpPr>
          <p:cNvPr id="228" name="Google Shape;228;p38"/>
          <p:cNvSpPr txBox="1"/>
          <p:nvPr>
            <p:ph type="title"/>
          </p:nvPr>
        </p:nvSpPr>
        <p:spPr>
          <a:xfrm>
            <a:off x="408000" y="6094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200"/>
              <a:t>Outline</a:t>
            </a:r>
            <a:endParaRPr sz="4200">
              <a:solidFill>
                <a:srgbClr val="0033A0"/>
              </a:solidFill>
            </a:endParaRPr>
          </a:p>
        </p:txBody>
      </p:sp>
      <p:sp>
        <p:nvSpPr>
          <p:cNvPr id="229" name="Google Shape;229;p3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0" name="Google Shape;230;p3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31" name="Google Shape;231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769925" y="5216650"/>
            <a:ext cx="681300" cy="68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3" name="Shape 5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4" name="Google Shape;554;p5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5" name="Google Shape;555;p56"/>
          <p:cNvSpPr txBox="1"/>
          <p:nvPr>
            <p:ph type="title"/>
          </p:nvPr>
        </p:nvSpPr>
        <p:spPr>
          <a:xfrm>
            <a:off x="7616850" y="3196925"/>
            <a:ext cx="4822800" cy="239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900">
                <a:solidFill>
                  <a:srgbClr val="171717"/>
                </a:solidFill>
              </a:rPr>
              <a:t>Training Parameters</a:t>
            </a:r>
            <a:endParaRPr sz="19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9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100">
              <a:solidFill>
                <a:srgbClr val="171717"/>
              </a:solidFill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900"/>
              <a:buChar char="●"/>
            </a:pPr>
            <a:r>
              <a:rPr b="0" lang="en-US" sz="1900">
                <a:solidFill>
                  <a:srgbClr val="171717"/>
                </a:solidFill>
              </a:rPr>
              <a:t>batch size = 1-8 imgs</a:t>
            </a:r>
            <a:endParaRPr b="0" sz="19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700">
              <a:solidFill>
                <a:srgbClr val="171717"/>
              </a:solidFill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900"/>
              <a:buChar char="●"/>
            </a:pPr>
            <a:r>
              <a:rPr b="0" lang="en-US" sz="1900">
                <a:solidFill>
                  <a:srgbClr val="171717"/>
                </a:solidFill>
              </a:rPr>
              <a:t>lr = 1e-6 to 1e-8 (lr_scheduler)</a:t>
            </a:r>
            <a:endParaRPr b="0" sz="19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700">
              <a:solidFill>
                <a:srgbClr val="171717"/>
              </a:solidFill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900"/>
              <a:buChar char="●"/>
            </a:pPr>
            <a:r>
              <a:rPr b="0" lang="en-US" sz="1900">
                <a:solidFill>
                  <a:srgbClr val="171717"/>
                </a:solidFill>
              </a:rPr>
              <a:t>weight decay = 1e-8</a:t>
            </a:r>
            <a:endParaRPr b="0" sz="19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700">
              <a:solidFill>
                <a:srgbClr val="171717"/>
              </a:solidFill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900"/>
              <a:buChar char="●"/>
            </a:pPr>
            <a:r>
              <a:rPr b="0" lang="en-US" sz="1900">
                <a:solidFill>
                  <a:srgbClr val="171717"/>
                </a:solidFill>
              </a:rPr>
              <a:t>optimizer = AdamW</a:t>
            </a:r>
            <a:endParaRPr b="0" sz="19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700">
              <a:solidFill>
                <a:srgbClr val="171717"/>
              </a:solidFill>
            </a:endParaRPr>
          </a:p>
          <a:p>
            <a:pPr indent="-3492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1900"/>
              <a:buChar char="●"/>
            </a:pPr>
            <a:r>
              <a:rPr b="0" lang="en-US" sz="1900">
                <a:solidFill>
                  <a:srgbClr val="171717"/>
                </a:solidFill>
              </a:rPr>
              <a:t>Loss = Binary Cross Entropy (BCE) </a:t>
            </a:r>
            <a:endParaRPr b="0" sz="19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lang="en-US" sz="1900">
                <a:solidFill>
                  <a:srgbClr val="171717"/>
                </a:solidFill>
              </a:rPr>
              <a:t>+ Dice Loss (It is a Sum Loss)</a:t>
            </a:r>
            <a:endParaRPr b="0" sz="1900">
              <a:solidFill>
                <a:srgbClr val="171717"/>
              </a:solidFill>
            </a:endParaRPr>
          </a:p>
        </p:txBody>
      </p:sp>
      <p:sp>
        <p:nvSpPr>
          <p:cNvPr id="556" name="Google Shape;556;p56"/>
          <p:cNvSpPr txBox="1"/>
          <p:nvPr>
            <p:ph type="title"/>
          </p:nvPr>
        </p:nvSpPr>
        <p:spPr>
          <a:xfrm>
            <a:off x="336575" y="3326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Training Configuration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pic>
        <p:nvPicPr>
          <p:cNvPr id="557" name="Google Shape;557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76875" y="3089808"/>
            <a:ext cx="3946086" cy="2534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558" name="Google Shape;558;p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46637" y="3089800"/>
            <a:ext cx="3946086" cy="2534785"/>
          </a:xfrm>
          <a:prstGeom prst="rect">
            <a:avLst/>
          </a:prstGeom>
          <a:noFill/>
          <a:ln>
            <a:noFill/>
          </a:ln>
        </p:spPr>
      </p:pic>
      <p:sp>
        <p:nvSpPr>
          <p:cNvPr id="559" name="Google Shape;559;p5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0" name="Google Shape;560;p56"/>
          <p:cNvSpPr txBox="1"/>
          <p:nvPr/>
        </p:nvSpPr>
        <p:spPr>
          <a:xfrm>
            <a:off x="336575" y="979600"/>
            <a:ext cx="10918200" cy="21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Char char="●"/>
            </a:pPr>
            <a:r>
              <a:rPr lang="en-US" sz="2300">
                <a:solidFill>
                  <a:srgbClr val="171717"/>
                </a:solidFill>
              </a:rPr>
              <a:t>Loss </a:t>
            </a:r>
            <a:r>
              <a:rPr b="1" lang="en-US" sz="2300">
                <a:solidFill>
                  <a:srgbClr val="171717"/>
                </a:solidFill>
              </a:rPr>
              <a:t>converges </a:t>
            </a:r>
            <a:r>
              <a:rPr lang="en-US" sz="2300">
                <a:solidFill>
                  <a:srgbClr val="171717"/>
                </a:solidFill>
              </a:rPr>
              <a:t>to a small amount as we iterate </a:t>
            </a:r>
            <a:r>
              <a:rPr lang="en-US" sz="2300">
                <a:solidFill>
                  <a:srgbClr val="171717"/>
                </a:solidFill>
              </a:rPr>
              <a:t>😊</a:t>
            </a:r>
            <a:endParaRPr sz="23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171717"/>
              </a:solidFill>
            </a:endParaRPr>
          </a:p>
          <a:p>
            <a:pPr indent="-3746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>
                <a:solidFill>
                  <a:srgbClr val="171717"/>
                </a:solidFill>
              </a:rPr>
              <a:t>No underfitting</a:t>
            </a:r>
            <a:endParaRPr sz="2300">
              <a:solidFill>
                <a:srgbClr val="171717"/>
              </a:solidFill>
            </a:endParaRPr>
          </a:p>
          <a:p>
            <a:pPr indent="-374650" lvl="1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300"/>
              <a:buChar char="○"/>
            </a:pPr>
            <a:r>
              <a:rPr lang="en-US" sz="2300">
                <a:solidFill>
                  <a:srgbClr val="171717"/>
                </a:solidFill>
              </a:rPr>
              <a:t>Overfitting still possible due to limitations in dataset size</a:t>
            </a:r>
            <a:endParaRPr sz="2300">
              <a:solidFill>
                <a:srgbClr val="171717"/>
              </a:solidFill>
            </a:endParaRPr>
          </a:p>
          <a:p>
            <a:pPr indent="0" lvl="0" marL="9144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rgbClr val="171717"/>
              </a:solidFill>
            </a:endParaRPr>
          </a:p>
          <a:p>
            <a:pPr indent="-3746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300"/>
              <a:buChar char="●"/>
            </a:pPr>
            <a:r>
              <a:rPr lang="en-US" sz="2300">
                <a:solidFill>
                  <a:srgbClr val="171717"/>
                </a:solidFill>
              </a:rPr>
              <a:t> U-NET seems to be complex enough to learn DBSCAN’s mapping</a:t>
            </a:r>
            <a:endParaRPr sz="23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>
                <a:solidFill>
                  <a:srgbClr val="171717"/>
                </a:solidFill>
              </a:rPr>
              <a:t> </a:t>
            </a:r>
            <a:endParaRPr sz="23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65" name="Shape 5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" name="Google Shape;566;p5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7" name="Google Shape;567;p57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3</a:t>
            </a:r>
            <a:r>
              <a:rPr lang="en-US" sz="4600"/>
              <a:t>. Extra Data Processing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568" name="Google Shape;568;p5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3" name="Shape 5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" name="Google Shape;574;p5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5" name="Google Shape;575;p58"/>
          <p:cNvSpPr txBox="1"/>
          <p:nvPr>
            <p:ph type="title"/>
          </p:nvPr>
        </p:nvSpPr>
        <p:spPr>
          <a:xfrm>
            <a:off x="327050" y="304650"/>
            <a:ext cx="11865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Extra #1: Time Over Threshold (ToT) Filtering</a:t>
            </a:r>
            <a:endParaRPr sz="15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300">
              <a:solidFill>
                <a:srgbClr val="0033A0"/>
              </a:solidFill>
            </a:endParaRPr>
          </a:p>
        </p:txBody>
      </p:sp>
      <p:sp>
        <p:nvSpPr>
          <p:cNvPr id="576" name="Google Shape;576;p58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Assumption: </a:t>
            </a:r>
            <a:r>
              <a:rPr b="0" lang="en-US" sz="2200">
                <a:solidFill>
                  <a:srgbClr val="171717"/>
                </a:solidFill>
              </a:rPr>
              <a:t>"Events with ToT &gt; 20 are likely to be beam loss.”</a:t>
            </a:r>
            <a:endParaRPr b="0" sz="2200">
              <a:solidFill>
                <a:srgbClr val="171717"/>
              </a:solidFill>
            </a:endParaRPr>
          </a:p>
        </p:txBody>
      </p:sp>
      <p:pic>
        <p:nvPicPr>
          <p:cNvPr id="577" name="Google Shape;577;p5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78700" y="2178777"/>
            <a:ext cx="4874426" cy="30489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78" name="Google Shape;578;p5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3750" y="2178775"/>
            <a:ext cx="4803788" cy="3048925"/>
          </a:xfrm>
          <a:prstGeom prst="rect">
            <a:avLst/>
          </a:prstGeom>
          <a:noFill/>
          <a:ln>
            <a:noFill/>
          </a:ln>
        </p:spPr>
      </p:pic>
      <p:sp>
        <p:nvSpPr>
          <p:cNvPr id="579" name="Google Shape;579;p58"/>
          <p:cNvSpPr/>
          <p:nvPr/>
        </p:nvSpPr>
        <p:spPr>
          <a:xfrm>
            <a:off x="1433850" y="3569500"/>
            <a:ext cx="976200" cy="9405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0" name="Google Shape;580;p58"/>
          <p:cNvSpPr/>
          <p:nvPr/>
        </p:nvSpPr>
        <p:spPr>
          <a:xfrm>
            <a:off x="6956550" y="3569500"/>
            <a:ext cx="976200" cy="940500"/>
          </a:xfrm>
          <a:prstGeom prst="ellipse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1" name="Google Shape;581;p58"/>
          <p:cNvSpPr txBox="1"/>
          <p:nvPr/>
        </p:nvSpPr>
        <p:spPr>
          <a:xfrm>
            <a:off x="2012113" y="1744675"/>
            <a:ext cx="26076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After DBSCAN</a:t>
            </a:r>
            <a:endParaRPr b="1" sz="1800"/>
          </a:p>
        </p:txBody>
      </p:sp>
      <p:sp>
        <p:nvSpPr>
          <p:cNvPr id="582" name="Google Shape;582;p58"/>
          <p:cNvSpPr txBox="1"/>
          <p:nvPr/>
        </p:nvSpPr>
        <p:spPr>
          <a:xfrm>
            <a:off x="6790899" y="1744675"/>
            <a:ext cx="3829500" cy="285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/>
              <a:t>After DBSCAN + ToT Filtering</a:t>
            </a:r>
            <a:endParaRPr b="1" sz="1800"/>
          </a:p>
        </p:txBody>
      </p:sp>
      <p:sp>
        <p:nvSpPr>
          <p:cNvPr id="583" name="Google Shape;583;p5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4" name="Google Shape;584;p58"/>
          <p:cNvSpPr txBox="1"/>
          <p:nvPr/>
        </p:nvSpPr>
        <p:spPr>
          <a:xfrm>
            <a:off x="1864976" y="549150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Highly saturated pixels!</a:t>
            </a:r>
            <a:endParaRPr b="1">
              <a:solidFill>
                <a:schemeClr val="dk1"/>
              </a:solidFill>
            </a:endParaRPr>
          </a:p>
        </p:txBody>
      </p:sp>
      <p:cxnSp>
        <p:nvCxnSpPr>
          <p:cNvPr id="585" name="Google Shape;585;p58"/>
          <p:cNvCxnSpPr/>
          <p:nvPr/>
        </p:nvCxnSpPr>
        <p:spPr>
          <a:xfrm>
            <a:off x="1900500" y="4265225"/>
            <a:ext cx="945900" cy="1229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86" name="Google Shape;586;p58"/>
          <p:cNvSpPr txBox="1"/>
          <p:nvPr/>
        </p:nvSpPr>
        <p:spPr>
          <a:xfrm>
            <a:off x="7495951" y="5450975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Saturation is gone</a:t>
            </a:r>
            <a:r>
              <a:rPr b="1" lang="en-US" sz="400">
                <a:solidFill>
                  <a:schemeClr val="dk1"/>
                </a:solidFill>
              </a:rPr>
              <a:t>  </a:t>
            </a:r>
            <a:r>
              <a:rPr lang="en-US" sz="1300">
                <a:solidFill>
                  <a:schemeClr val="dk1"/>
                </a:solidFill>
              </a:rPr>
              <a:t>😊</a:t>
            </a:r>
            <a:endParaRPr b="1" sz="400">
              <a:solidFill>
                <a:schemeClr val="dk1"/>
              </a:solidFill>
            </a:endParaRPr>
          </a:p>
        </p:txBody>
      </p:sp>
      <p:cxnSp>
        <p:nvCxnSpPr>
          <p:cNvPr id="587" name="Google Shape;587;p58"/>
          <p:cNvCxnSpPr/>
          <p:nvPr/>
        </p:nvCxnSpPr>
        <p:spPr>
          <a:xfrm>
            <a:off x="7531475" y="4224700"/>
            <a:ext cx="945900" cy="1229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588" name="Google Shape;588;p58"/>
          <p:cNvSpPr txBox="1"/>
          <p:nvPr/>
        </p:nvSpPr>
        <p:spPr>
          <a:xfrm>
            <a:off x="7943975" y="127350"/>
            <a:ext cx="37158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Already existing and running on the BGI System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3" name="Shape 5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Google Shape;594;p5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95" name="Google Shape;595;p59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Extra #2: RF Shield Correction</a:t>
            </a:r>
            <a:endParaRPr sz="18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596" name="Google Shape;596;p59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200">
                <a:solidFill>
                  <a:srgbClr val="171717"/>
                </a:solidFill>
              </a:rPr>
              <a:t>The RF Shield helps to remove any kind of electromagnetic interference</a:t>
            </a:r>
            <a:r>
              <a:rPr b="0" lang="en-US" sz="2200">
                <a:solidFill>
                  <a:srgbClr val="171717"/>
                </a:solidFill>
              </a:rPr>
              <a:t> 🐝</a:t>
            </a:r>
            <a:endParaRPr b="0" sz="2200">
              <a:solidFill>
                <a:srgbClr val="171717"/>
              </a:solidFill>
            </a:endParaRPr>
          </a:p>
        </p:txBody>
      </p:sp>
      <p:pic>
        <p:nvPicPr>
          <p:cNvPr id="597" name="Google Shape;597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56175" y="1597975"/>
            <a:ext cx="7136456" cy="2123610"/>
          </a:xfrm>
          <a:prstGeom prst="rect">
            <a:avLst/>
          </a:prstGeom>
          <a:noFill/>
          <a:ln>
            <a:noFill/>
          </a:ln>
        </p:spPr>
      </p:pic>
      <p:pic>
        <p:nvPicPr>
          <p:cNvPr id="598" name="Google Shape;598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56171" y="3748098"/>
            <a:ext cx="7136456" cy="2127252"/>
          </a:xfrm>
          <a:prstGeom prst="rect">
            <a:avLst/>
          </a:prstGeom>
          <a:noFill/>
          <a:ln>
            <a:noFill/>
          </a:ln>
        </p:spPr>
      </p:pic>
      <p:sp>
        <p:nvSpPr>
          <p:cNvPr id="599" name="Google Shape;599;p5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0" name="Google Shape;600;p59"/>
          <p:cNvSpPr txBox="1"/>
          <p:nvPr/>
        </p:nvSpPr>
        <p:spPr>
          <a:xfrm>
            <a:off x="8216150" y="3495500"/>
            <a:ext cx="3753900" cy="657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Randomly drop pixels to equalize the column distribution</a:t>
            </a:r>
            <a:endParaRPr b="1" sz="1600">
              <a:solidFill>
                <a:schemeClr val="dk1"/>
              </a:solidFill>
            </a:endParaRPr>
          </a:p>
        </p:txBody>
      </p:sp>
      <p:cxnSp>
        <p:nvCxnSpPr>
          <p:cNvPr id="601" name="Google Shape;601;p59"/>
          <p:cNvCxnSpPr>
            <a:stCxn id="600" idx="0"/>
            <a:endCxn id="597" idx="3"/>
          </p:cNvCxnSpPr>
          <p:nvPr/>
        </p:nvCxnSpPr>
        <p:spPr>
          <a:xfrm flipH="1" rot="5400000">
            <a:off x="8774900" y="2177300"/>
            <a:ext cx="835800" cy="18006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stealth"/>
            <a:tailEnd len="med" w="med" type="none"/>
          </a:ln>
        </p:spPr>
      </p:cxnSp>
      <p:cxnSp>
        <p:nvCxnSpPr>
          <p:cNvPr id="602" name="Google Shape;602;p59"/>
          <p:cNvCxnSpPr>
            <a:stCxn id="600" idx="2"/>
            <a:endCxn id="598" idx="3"/>
          </p:cNvCxnSpPr>
          <p:nvPr/>
        </p:nvCxnSpPr>
        <p:spPr>
          <a:xfrm rot="5400000">
            <a:off x="8863550" y="3582050"/>
            <a:ext cx="658500" cy="18006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603" name="Google Shape;603;p59"/>
          <p:cNvSpPr txBox="1"/>
          <p:nvPr/>
        </p:nvSpPr>
        <p:spPr>
          <a:xfrm>
            <a:off x="7943975" y="127350"/>
            <a:ext cx="37158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Already existing and running on the BGI System</a:t>
            </a:r>
            <a:endParaRPr sz="18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8" name="Shape 6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9" name="Google Shape;609;p6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0" name="Google Shape;610;p6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Extra #3: Moving Average Thresholding</a:t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611" name="Google Shape;611;p60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200">
                <a:solidFill>
                  <a:srgbClr val="171717"/>
                </a:solidFill>
              </a:rPr>
              <a:t>Improve the final beam profile by detecting noisy-pixel outliers in a very safe way 😁 </a:t>
            </a:r>
            <a:endParaRPr b="0" sz="2200">
              <a:solidFill>
                <a:srgbClr val="171717"/>
              </a:solidFill>
            </a:endParaRPr>
          </a:p>
        </p:txBody>
      </p:sp>
      <p:pic>
        <p:nvPicPr>
          <p:cNvPr id="612" name="Google Shape;612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916325" y="1601800"/>
            <a:ext cx="8359338" cy="4379576"/>
          </a:xfrm>
          <a:prstGeom prst="rect">
            <a:avLst/>
          </a:prstGeom>
          <a:noFill/>
          <a:ln>
            <a:noFill/>
          </a:ln>
        </p:spPr>
      </p:pic>
      <p:sp>
        <p:nvSpPr>
          <p:cNvPr id="613" name="Google Shape;613;p6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14" name="Google Shape;614;p60"/>
          <p:cNvSpPr txBox="1"/>
          <p:nvPr/>
        </p:nvSpPr>
        <p:spPr>
          <a:xfrm>
            <a:off x="7246950" y="23650"/>
            <a:ext cx="44871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NEW! </a:t>
            </a:r>
            <a:r>
              <a:rPr b="1" lang="en-US" sz="1800">
                <a:solidFill>
                  <a:schemeClr val="dk1"/>
                </a:solidFill>
              </a:rPr>
              <a:t>To be added in next updates!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9" name="Shape 6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0" name="Google Shape;620;p6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21" name="Google Shape;621;p61"/>
          <p:cNvSpPr txBox="1"/>
          <p:nvPr>
            <p:ph type="title"/>
          </p:nvPr>
        </p:nvSpPr>
        <p:spPr>
          <a:xfrm>
            <a:off x="2273550" y="670325"/>
            <a:ext cx="76449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000">
                <a:solidFill>
                  <a:srgbClr val="0033A0"/>
                </a:solidFill>
              </a:rPr>
              <a:t>Similar concept to Bollinger Bands in economy…</a:t>
            </a:r>
            <a:endParaRPr sz="20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622" name="Google Shape;622;p6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23" name="Google Shape;623;p6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8801" y="1247600"/>
            <a:ext cx="9917300" cy="4267724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624" name="Google Shape;624;p61"/>
          <p:cNvSpPr txBox="1"/>
          <p:nvPr/>
        </p:nvSpPr>
        <p:spPr>
          <a:xfrm>
            <a:off x="2774162" y="5538900"/>
            <a:ext cx="678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i="1" lang="en-US" u="sng"/>
              <a:t>https://tradingview.com</a:t>
            </a:r>
            <a:endParaRPr i="1" u="sng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9" name="Shape 6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0" name="Google Shape;630;p6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1" name="Google Shape;631;p62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4</a:t>
            </a:r>
            <a:r>
              <a:rPr lang="en-US" sz="4600"/>
              <a:t>. Preliminary Results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632" name="Google Shape;632;p6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7" name="Shape 6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8" name="Google Shape;638;p6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9" name="Google Shape;639;p6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40" name="Google Shape;640;p63"/>
          <p:cNvPicPr preferRelativeResize="0"/>
          <p:nvPr/>
        </p:nvPicPr>
        <p:blipFill rotWithShape="1">
          <a:blip r:embed="rId3">
            <a:alphaModFix/>
          </a:blip>
          <a:srcRect b="66569" l="0" r="0" t="0"/>
          <a:stretch/>
        </p:blipFill>
        <p:spPr>
          <a:xfrm>
            <a:off x="2986025" y="38875"/>
            <a:ext cx="6219976" cy="2079324"/>
          </a:xfrm>
          <a:prstGeom prst="rect">
            <a:avLst/>
          </a:prstGeom>
          <a:noFill/>
          <a:ln>
            <a:noFill/>
          </a:ln>
        </p:spPr>
      </p:pic>
      <p:sp>
        <p:nvSpPr>
          <p:cNvPr id="641" name="Google Shape;641;p63"/>
          <p:cNvSpPr txBox="1"/>
          <p:nvPr>
            <p:ph type="title"/>
          </p:nvPr>
        </p:nvSpPr>
        <p:spPr>
          <a:xfrm>
            <a:off x="231350" y="1914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>
                <a:solidFill>
                  <a:srgbClr val="0033A0"/>
                </a:solidFill>
              </a:rPr>
              <a:t>Example </a:t>
            </a:r>
            <a:r>
              <a:rPr lang="en-US" sz="1800">
                <a:solidFill>
                  <a:srgbClr val="0033A0"/>
                </a:solidFill>
              </a:rPr>
              <a:t>Images (LIT)</a:t>
            </a:r>
            <a:endParaRPr sz="1800">
              <a:solidFill>
                <a:srgbClr val="0033A0"/>
              </a:solidFill>
            </a:endParaRPr>
          </a:p>
        </p:txBody>
      </p:sp>
      <p:sp>
        <p:nvSpPr>
          <p:cNvPr id="642" name="Google Shape;642;p63"/>
          <p:cNvSpPr txBox="1"/>
          <p:nvPr/>
        </p:nvSpPr>
        <p:spPr>
          <a:xfrm>
            <a:off x="689625" y="1869700"/>
            <a:ext cx="1875300" cy="6960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Trained Model (U-NET)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643" name="Google Shape;643;p63"/>
          <p:cNvSpPr txBox="1"/>
          <p:nvPr/>
        </p:nvSpPr>
        <p:spPr>
          <a:xfrm>
            <a:off x="9718725" y="3911250"/>
            <a:ext cx="1576800" cy="4542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DBSCAN</a:t>
            </a:r>
            <a:endParaRPr b="1" sz="1800">
              <a:solidFill>
                <a:schemeClr val="dk1"/>
              </a:solidFill>
            </a:endParaRPr>
          </a:p>
        </p:txBody>
      </p:sp>
      <p:cxnSp>
        <p:nvCxnSpPr>
          <p:cNvPr id="644" name="Google Shape;644;p63"/>
          <p:cNvCxnSpPr>
            <a:endCxn id="642" idx="0"/>
          </p:cNvCxnSpPr>
          <p:nvPr/>
        </p:nvCxnSpPr>
        <p:spPr>
          <a:xfrm flipH="1">
            <a:off x="1627275" y="1066900"/>
            <a:ext cx="1257600" cy="8028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45" name="Google Shape;645;p63"/>
          <p:cNvCxnSpPr>
            <a:stCxn id="642" idx="2"/>
            <a:endCxn id="646" idx="1"/>
          </p:cNvCxnSpPr>
          <p:nvPr/>
        </p:nvCxnSpPr>
        <p:spPr>
          <a:xfrm flipH="1" rot="-5400000">
            <a:off x="2001975" y="2191000"/>
            <a:ext cx="609300" cy="13587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47" name="Google Shape;647;p63"/>
          <p:cNvCxnSpPr>
            <a:endCxn id="643" idx="0"/>
          </p:cNvCxnSpPr>
          <p:nvPr/>
        </p:nvCxnSpPr>
        <p:spPr>
          <a:xfrm flipH="1" rot="-5400000">
            <a:off x="8444775" y="1848900"/>
            <a:ext cx="2844600" cy="1280100"/>
          </a:xfrm>
          <a:prstGeom prst="bentConnector3">
            <a:avLst>
              <a:gd fmla="val 82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648" name="Google Shape;648;p63"/>
          <p:cNvCxnSpPr/>
          <p:nvPr/>
        </p:nvCxnSpPr>
        <p:spPr>
          <a:xfrm>
            <a:off x="2888375" y="997175"/>
            <a:ext cx="0" cy="143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49" name="Google Shape;649;p63"/>
          <p:cNvCxnSpPr/>
          <p:nvPr/>
        </p:nvCxnSpPr>
        <p:spPr>
          <a:xfrm>
            <a:off x="9227025" y="997175"/>
            <a:ext cx="0" cy="1437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50" name="Google Shape;650;p63"/>
          <p:cNvCxnSpPr>
            <a:stCxn id="643" idx="2"/>
          </p:cNvCxnSpPr>
          <p:nvPr/>
        </p:nvCxnSpPr>
        <p:spPr>
          <a:xfrm rot="5400000">
            <a:off x="9496575" y="4125000"/>
            <a:ext cx="770100" cy="1251000"/>
          </a:xfrm>
          <a:prstGeom prst="bentConnector2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646" name="Google Shape;646;p63"/>
          <p:cNvPicPr preferRelativeResize="0"/>
          <p:nvPr/>
        </p:nvPicPr>
        <p:blipFill rotWithShape="1">
          <a:blip r:embed="rId3">
            <a:alphaModFix/>
          </a:blip>
          <a:srcRect b="34156" l="0" r="0" t="34992"/>
          <a:stretch/>
        </p:blipFill>
        <p:spPr>
          <a:xfrm>
            <a:off x="2986025" y="2215550"/>
            <a:ext cx="6219976" cy="1918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51" name="Google Shape;651;p63"/>
          <p:cNvPicPr preferRelativeResize="0"/>
          <p:nvPr/>
        </p:nvPicPr>
        <p:blipFill rotWithShape="1">
          <a:blip r:embed="rId3">
            <a:alphaModFix/>
          </a:blip>
          <a:srcRect b="1851" l="0" r="0" t="65845"/>
          <a:stretch/>
        </p:blipFill>
        <p:spPr>
          <a:xfrm>
            <a:off x="2986025" y="4134450"/>
            <a:ext cx="6219976" cy="200929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6" name="Shape 6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7" name="Google Shape;657;p6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58" name="Google Shape;658;p6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659" name="Google Shape;659;p64"/>
          <p:cNvPicPr preferRelativeResize="0"/>
          <p:nvPr/>
        </p:nvPicPr>
        <p:blipFill rotWithShape="1">
          <a:blip r:embed="rId3">
            <a:alphaModFix/>
          </a:blip>
          <a:srcRect b="66569" l="0" r="0" t="0"/>
          <a:stretch/>
        </p:blipFill>
        <p:spPr>
          <a:xfrm>
            <a:off x="2986025" y="38875"/>
            <a:ext cx="6219976" cy="2079324"/>
          </a:xfrm>
          <a:prstGeom prst="rect">
            <a:avLst/>
          </a:prstGeom>
          <a:noFill/>
          <a:ln>
            <a:noFill/>
          </a:ln>
        </p:spPr>
      </p:pic>
      <p:sp>
        <p:nvSpPr>
          <p:cNvPr id="660" name="Google Shape;660;p64"/>
          <p:cNvSpPr txBox="1"/>
          <p:nvPr>
            <p:ph type="title"/>
          </p:nvPr>
        </p:nvSpPr>
        <p:spPr>
          <a:xfrm>
            <a:off x="231350" y="1914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>
                <a:solidFill>
                  <a:srgbClr val="0033A0"/>
                </a:solidFill>
              </a:rPr>
              <a:t>Example Images (LIT)</a:t>
            </a:r>
            <a:endParaRPr sz="1800">
              <a:solidFill>
                <a:srgbClr val="0033A0"/>
              </a:solidFill>
            </a:endParaRPr>
          </a:p>
        </p:txBody>
      </p:sp>
      <p:pic>
        <p:nvPicPr>
          <p:cNvPr id="661" name="Google Shape;661;p64"/>
          <p:cNvPicPr preferRelativeResize="0"/>
          <p:nvPr/>
        </p:nvPicPr>
        <p:blipFill rotWithShape="1">
          <a:blip r:embed="rId3">
            <a:alphaModFix/>
          </a:blip>
          <a:srcRect b="34156" l="0" r="0" t="34992"/>
          <a:stretch/>
        </p:blipFill>
        <p:spPr>
          <a:xfrm>
            <a:off x="2986025" y="2215550"/>
            <a:ext cx="6219976" cy="1918899"/>
          </a:xfrm>
          <a:prstGeom prst="rect">
            <a:avLst/>
          </a:prstGeom>
          <a:noFill/>
          <a:ln>
            <a:noFill/>
          </a:ln>
        </p:spPr>
      </p:pic>
      <p:pic>
        <p:nvPicPr>
          <p:cNvPr id="662" name="Google Shape;662;p64"/>
          <p:cNvPicPr preferRelativeResize="0"/>
          <p:nvPr/>
        </p:nvPicPr>
        <p:blipFill rotWithShape="1">
          <a:blip r:embed="rId3">
            <a:alphaModFix/>
          </a:blip>
          <a:srcRect b="1851" l="0" r="0" t="65845"/>
          <a:stretch/>
        </p:blipFill>
        <p:spPr>
          <a:xfrm>
            <a:off x="2986025" y="4134450"/>
            <a:ext cx="6219976" cy="2009298"/>
          </a:xfrm>
          <a:prstGeom prst="rect">
            <a:avLst/>
          </a:prstGeom>
          <a:noFill/>
          <a:ln>
            <a:noFill/>
          </a:ln>
        </p:spPr>
      </p:pic>
      <p:pic>
        <p:nvPicPr>
          <p:cNvPr id="663" name="Google Shape;663;p64"/>
          <p:cNvPicPr preferRelativeResize="0"/>
          <p:nvPr/>
        </p:nvPicPr>
        <p:blipFill rotWithShape="1">
          <a:blip r:embed="rId4">
            <a:alphaModFix/>
          </a:blip>
          <a:srcRect b="77160" l="48511" r="32425" t="8672"/>
          <a:stretch/>
        </p:blipFill>
        <p:spPr>
          <a:xfrm>
            <a:off x="7683615" y="246937"/>
            <a:ext cx="3335747" cy="2479027"/>
          </a:xfrm>
          <a:prstGeom prst="rect">
            <a:avLst/>
          </a:prstGeom>
          <a:noFill/>
          <a:ln cap="flat" cmpd="sng" w="19050">
            <a:solidFill>
              <a:srgbClr val="3C78D8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664" name="Google Shape;664;p64"/>
          <p:cNvPicPr preferRelativeResize="0"/>
          <p:nvPr/>
        </p:nvPicPr>
        <p:blipFill rotWithShape="1">
          <a:blip r:embed="rId4">
            <a:alphaModFix/>
          </a:blip>
          <a:srcRect b="44750" l="48507" r="32429" t="41082"/>
          <a:stretch/>
        </p:blipFill>
        <p:spPr>
          <a:xfrm>
            <a:off x="746250" y="1838466"/>
            <a:ext cx="3335747" cy="2479027"/>
          </a:xfrm>
          <a:prstGeom prst="rect">
            <a:avLst/>
          </a:prstGeom>
          <a:noFill/>
          <a:ln cap="flat" cmpd="sng" w="19050">
            <a:solidFill>
              <a:srgbClr val="3C78D8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665" name="Google Shape;665;p64"/>
          <p:cNvPicPr preferRelativeResize="0"/>
          <p:nvPr/>
        </p:nvPicPr>
        <p:blipFill rotWithShape="1">
          <a:blip r:embed="rId4">
            <a:alphaModFix/>
          </a:blip>
          <a:srcRect b="11742" l="48508" r="32429" t="74090"/>
          <a:stretch/>
        </p:blipFill>
        <p:spPr>
          <a:xfrm>
            <a:off x="7683609" y="3349800"/>
            <a:ext cx="3335747" cy="2479027"/>
          </a:xfrm>
          <a:prstGeom prst="rect">
            <a:avLst/>
          </a:prstGeom>
          <a:noFill/>
          <a:ln cap="flat" cmpd="sng" w="19050">
            <a:solidFill>
              <a:srgbClr val="3C78D8"/>
            </a:solidFill>
            <a:prstDash val="lgDash"/>
            <a:round/>
            <a:headEnd len="sm" w="sm" type="none"/>
            <a:tailEnd len="sm" w="sm" type="none"/>
          </a:ln>
        </p:spPr>
      </p:pic>
      <p:sp>
        <p:nvSpPr>
          <p:cNvPr id="666" name="Google Shape;666;p64"/>
          <p:cNvSpPr/>
          <p:nvPr/>
        </p:nvSpPr>
        <p:spPr>
          <a:xfrm>
            <a:off x="5978425" y="565225"/>
            <a:ext cx="1196700" cy="8841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7" name="Google Shape;667;p64"/>
          <p:cNvSpPr/>
          <p:nvPr/>
        </p:nvSpPr>
        <p:spPr>
          <a:xfrm>
            <a:off x="5978425" y="2600563"/>
            <a:ext cx="1196700" cy="8841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8" name="Google Shape;668;p64"/>
          <p:cNvSpPr/>
          <p:nvPr/>
        </p:nvSpPr>
        <p:spPr>
          <a:xfrm>
            <a:off x="5978425" y="4635925"/>
            <a:ext cx="1196700" cy="884100"/>
          </a:xfrm>
          <a:prstGeom prst="rect">
            <a:avLst/>
          </a:prstGeom>
          <a:noFill/>
          <a:ln cap="flat" cmpd="sng" w="19050">
            <a:solidFill>
              <a:srgbClr val="F3F3F3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669" name="Google Shape;669;p64"/>
          <p:cNvCxnSpPr/>
          <p:nvPr/>
        </p:nvCxnSpPr>
        <p:spPr>
          <a:xfrm flipH="1" rot="10800000">
            <a:off x="7176900" y="229425"/>
            <a:ext cx="488400" cy="3297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0" name="Google Shape;670;p64"/>
          <p:cNvCxnSpPr/>
          <p:nvPr/>
        </p:nvCxnSpPr>
        <p:spPr>
          <a:xfrm>
            <a:off x="7185175" y="1449325"/>
            <a:ext cx="462000" cy="12651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1" name="Google Shape;671;p64"/>
          <p:cNvCxnSpPr/>
          <p:nvPr/>
        </p:nvCxnSpPr>
        <p:spPr>
          <a:xfrm rot="10800000">
            <a:off x="4112425" y="1833175"/>
            <a:ext cx="1866000" cy="7674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2" name="Google Shape;672;p64"/>
          <p:cNvCxnSpPr/>
          <p:nvPr/>
        </p:nvCxnSpPr>
        <p:spPr>
          <a:xfrm flipH="1" rot="10800000">
            <a:off x="4085925" y="3495750"/>
            <a:ext cx="1892400" cy="8157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3" name="Google Shape;673;p64"/>
          <p:cNvCxnSpPr/>
          <p:nvPr/>
        </p:nvCxnSpPr>
        <p:spPr>
          <a:xfrm flipH="1">
            <a:off x="7170150" y="3349800"/>
            <a:ext cx="518400" cy="12717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674" name="Google Shape;674;p64"/>
          <p:cNvCxnSpPr/>
          <p:nvPr/>
        </p:nvCxnSpPr>
        <p:spPr>
          <a:xfrm>
            <a:off x="7185150" y="5520025"/>
            <a:ext cx="505500" cy="302100"/>
          </a:xfrm>
          <a:prstGeom prst="straightConnector1">
            <a:avLst/>
          </a:prstGeom>
          <a:noFill/>
          <a:ln cap="flat" cmpd="sng" w="19050">
            <a:solidFill>
              <a:srgbClr val="3C78D8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675" name="Google Shape;675;p64"/>
          <p:cNvSpPr txBox="1"/>
          <p:nvPr/>
        </p:nvSpPr>
        <p:spPr>
          <a:xfrm>
            <a:off x="10092250" y="292100"/>
            <a:ext cx="9405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</a:rPr>
              <a:t>INPUT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676" name="Google Shape;676;p64"/>
          <p:cNvSpPr txBox="1"/>
          <p:nvPr/>
        </p:nvSpPr>
        <p:spPr>
          <a:xfrm>
            <a:off x="2510025" y="1865925"/>
            <a:ext cx="16218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</a:rPr>
              <a:t>PREDICTED</a:t>
            </a:r>
            <a:endParaRPr sz="1800">
              <a:solidFill>
                <a:srgbClr val="FFFFFF"/>
              </a:solidFill>
            </a:endParaRPr>
          </a:p>
        </p:txBody>
      </p:sp>
      <p:sp>
        <p:nvSpPr>
          <p:cNvPr id="677" name="Google Shape;677;p64"/>
          <p:cNvSpPr txBox="1"/>
          <p:nvPr/>
        </p:nvSpPr>
        <p:spPr>
          <a:xfrm>
            <a:off x="8559825" y="3393550"/>
            <a:ext cx="2801400" cy="406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FFFFFF"/>
                </a:solidFill>
              </a:rPr>
              <a:t>GROUND TRUTH</a:t>
            </a:r>
            <a:endParaRPr sz="1800">
              <a:solidFill>
                <a:srgbClr val="FFFFFF"/>
              </a:solidFill>
            </a:endParaRPr>
          </a:p>
        </p:txBody>
      </p:sp>
      <p:pic>
        <p:nvPicPr>
          <p:cNvPr id="678" name="Google Shape;678;p64"/>
          <p:cNvPicPr preferRelativeResize="0"/>
          <p:nvPr/>
        </p:nvPicPr>
        <p:blipFill>
          <a:blip r:embed="rId5">
            <a:alphaModFix amt="36000"/>
          </a:blip>
          <a:stretch>
            <a:fillRect/>
          </a:stretch>
        </p:blipFill>
        <p:spPr>
          <a:xfrm>
            <a:off x="5978425" y="565228"/>
            <a:ext cx="1196700" cy="88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9" name="Google Shape;679;p64"/>
          <p:cNvPicPr preferRelativeResize="0"/>
          <p:nvPr/>
        </p:nvPicPr>
        <p:blipFill>
          <a:blip r:embed="rId5">
            <a:alphaModFix amt="36000"/>
          </a:blip>
          <a:stretch>
            <a:fillRect/>
          </a:stretch>
        </p:blipFill>
        <p:spPr>
          <a:xfrm>
            <a:off x="5978425" y="2600578"/>
            <a:ext cx="1196700" cy="884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0" name="Google Shape;680;p64"/>
          <p:cNvPicPr preferRelativeResize="0"/>
          <p:nvPr/>
        </p:nvPicPr>
        <p:blipFill>
          <a:blip r:embed="rId5">
            <a:alphaModFix amt="36000"/>
          </a:blip>
          <a:stretch>
            <a:fillRect/>
          </a:stretch>
        </p:blipFill>
        <p:spPr>
          <a:xfrm>
            <a:off x="5978425" y="4635928"/>
            <a:ext cx="1196700" cy="88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5" name="Shape 6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" name="Google Shape;686;p65"/>
          <p:cNvPicPr preferRelativeResize="0"/>
          <p:nvPr/>
        </p:nvPicPr>
        <p:blipFill rotWithShape="1">
          <a:blip r:embed="rId3">
            <a:alphaModFix/>
          </a:blip>
          <a:srcRect b="0" l="50369" r="0" t="49987"/>
          <a:stretch/>
        </p:blipFill>
        <p:spPr>
          <a:xfrm>
            <a:off x="6058000" y="3201451"/>
            <a:ext cx="5119775" cy="294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7" name="Google Shape;687;p65"/>
          <p:cNvPicPr preferRelativeResize="0"/>
          <p:nvPr/>
        </p:nvPicPr>
        <p:blipFill rotWithShape="1">
          <a:blip r:embed="rId3">
            <a:alphaModFix/>
          </a:blip>
          <a:srcRect b="49987" l="0" r="49629" t="0"/>
          <a:stretch/>
        </p:blipFill>
        <p:spPr>
          <a:xfrm>
            <a:off x="861825" y="255425"/>
            <a:ext cx="5196175" cy="2947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688" name="Google Shape;688;p65"/>
          <p:cNvPicPr preferRelativeResize="0"/>
          <p:nvPr/>
        </p:nvPicPr>
        <p:blipFill rotWithShape="1">
          <a:blip r:embed="rId3">
            <a:alphaModFix/>
          </a:blip>
          <a:srcRect b="50814" l="50372" r="0" t="0"/>
          <a:stretch/>
        </p:blipFill>
        <p:spPr>
          <a:xfrm>
            <a:off x="6058000" y="255425"/>
            <a:ext cx="5119775" cy="2898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9" name="Google Shape;689;p65"/>
          <p:cNvPicPr preferRelativeResize="0"/>
          <p:nvPr/>
        </p:nvPicPr>
        <p:blipFill rotWithShape="1">
          <a:blip r:embed="rId3">
            <a:alphaModFix/>
          </a:blip>
          <a:srcRect b="0" l="0" r="49954" t="50814"/>
          <a:stretch/>
        </p:blipFill>
        <p:spPr>
          <a:xfrm>
            <a:off x="861825" y="3250100"/>
            <a:ext cx="5162752" cy="2898725"/>
          </a:xfrm>
          <a:prstGeom prst="rect">
            <a:avLst/>
          </a:prstGeom>
          <a:noFill/>
          <a:ln>
            <a:noFill/>
          </a:ln>
        </p:spPr>
      </p:pic>
      <p:sp>
        <p:nvSpPr>
          <p:cNvPr id="690" name="Google Shape;690;p6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91" name="Google Shape;691;p6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92" name="Google Shape;692;p65"/>
          <p:cNvSpPr txBox="1"/>
          <p:nvPr/>
        </p:nvSpPr>
        <p:spPr>
          <a:xfrm>
            <a:off x="1170325" y="137075"/>
            <a:ext cx="61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P1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693" name="Google Shape;693;p65"/>
          <p:cNvSpPr txBox="1"/>
          <p:nvPr/>
        </p:nvSpPr>
        <p:spPr>
          <a:xfrm>
            <a:off x="6293825" y="137075"/>
            <a:ext cx="61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P2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694" name="Google Shape;694;p65"/>
          <p:cNvSpPr txBox="1"/>
          <p:nvPr/>
        </p:nvSpPr>
        <p:spPr>
          <a:xfrm>
            <a:off x="6293825" y="3019575"/>
            <a:ext cx="61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GT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695" name="Google Shape;695;p65"/>
          <p:cNvSpPr txBox="1"/>
          <p:nvPr/>
        </p:nvSpPr>
        <p:spPr>
          <a:xfrm>
            <a:off x="1170325" y="3019575"/>
            <a:ext cx="6189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P3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696" name="Google Shape;696;p65"/>
          <p:cNvSpPr txBox="1"/>
          <p:nvPr>
            <p:ph type="title"/>
          </p:nvPr>
        </p:nvSpPr>
        <p:spPr>
          <a:xfrm>
            <a:off x="231350" y="191450"/>
            <a:ext cx="10308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>
                <a:solidFill>
                  <a:srgbClr val="0033A0"/>
                </a:solidFill>
              </a:rPr>
              <a:t>Profiles</a:t>
            </a:r>
            <a:endParaRPr sz="1800">
              <a:solidFill>
                <a:srgbClr val="0033A0"/>
              </a:solidFill>
            </a:endParaRPr>
          </a:p>
        </p:txBody>
      </p:sp>
      <p:pic>
        <p:nvPicPr>
          <p:cNvPr id="697" name="Google Shape;697;p65"/>
          <p:cNvPicPr preferRelativeResize="0"/>
          <p:nvPr/>
        </p:nvPicPr>
        <p:blipFill rotWithShape="1">
          <a:blip r:embed="rId3">
            <a:alphaModFix/>
          </a:blip>
          <a:srcRect b="57339" l="11751" r="82112" t="24596"/>
          <a:stretch/>
        </p:blipFill>
        <p:spPr>
          <a:xfrm>
            <a:off x="543663" y="926375"/>
            <a:ext cx="1245573" cy="2094900"/>
          </a:xfrm>
          <a:prstGeom prst="rect">
            <a:avLst/>
          </a:prstGeom>
          <a:noFill/>
          <a:ln cap="flat" cmpd="sng" w="19050">
            <a:solidFill>
              <a:srgbClr val="000000"/>
            </a:solidFill>
            <a:prstDash val="lgDash"/>
            <a:round/>
            <a:headEnd len="sm" w="sm" type="none"/>
            <a:tailEnd len="sm" w="sm" type="none"/>
          </a:ln>
        </p:spPr>
      </p:pic>
      <p:pic>
        <p:nvPicPr>
          <p:cNvPr id="698" name="Google Shape;698;p65"/>
          <p:cNvPicPr preferRelativeResize="0"/>
          <p:nvPr/>
        </p:nvPicPr>
        <p:blipFill rotWithShape="1">
          <a:blip r:embed="rId3">
            <a:alphaModFix/>
          </a:blip>
          <a:srcRect b="57169" l="61752" r="32111" t="24766"/>
          <a:stretch/>
        </p:blipFill>
        <p:spPr>
          <a:xfrm>
            <a:off x="5667175" y="926375"/>
            <a:ext cx="1245548" cy="2094900"/>
          </a:xfrm>
          <a:prstGeom prst="rect">
            <a:avLst/>
          </a:prstGeom>
          <a:noFill/>
          <a:ln cap="flat" cmpd="sng" w="19050">
            <a:solidFill>
              <a:schemeClr val="dk2"/>
            </a:solidFill>
            <a:prstDash val="lgDash"/>
            <a:round/>
            <a:headEnd len="sm" w="sm" type="none"/>
            <a:tailEnd len="sm" w="sm" type="none"/>
          </a:ln>
        </p:spPr>
      </p:pic>
      <p:sp>
        <p:nvSpPr>
          <p:cNvPr id="699" name="Google Shape;699;p65"/>
          <p:cNvSpPr/>
          <p:nvPr/>
        </p:nvSpPr>
        <p:spPr>
          <a:xfrm>
            <a:off x="7190025" y="1731975"/>
            <a:ext cx="618900" cy="999900"/>
          </a:xfrm>
          <a:prstGeom prst="rect">
            <a:avLst/>
          </a:prstGeom>
          <a:noFill/>
          <a:ln cap="flat" cmpd="sng" w="19050">
            <a:solidFill>
              <a:srgbClr val="171717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00" name="Google Shape;700;p65"/>
          <p:cNvSpPr/>
          <p:nvPr/>
        </p:nvSpPr>
        <p:spPr>
          <a:xfrm>
            <a:off x="2110025" y="1731975"/>
            <a:ext cx="618900" cy="999900"/>
          </a:xfrm>
          <a:prstGeom prst="rect">
            <a:avLst/>
          </a:prstGeom>
          <a:noFill/>
          <a:ln cap="flat" cmpd="sng" w="19050">
            <a:solidFill>
              <a:srgbClr val="171717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701" name="Google Shape;701;p65"/>
          <p:cNvPicPr preferRelativeResize="0"/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7190025" y="1731975"/>
            <a:ext cx="618900" cy="1025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2" name="Google Shape;702;p65"/>
          <p:cNvPicPr preferRelativeResize="0"/>
          <p:nvPr/>
        </p:nvPicPr>
        <p:blipFill>
          <a:blip r:embed="rId4">
            <a:alphaModFix amt="20000"/>
          </a:blip>
          <a:stretch>
            <a:fillRect/>
          </a:stretch>
        </p:blipFill>
        <p:spPr>
          <a:xfrm>
            <a:off x="2110025" y="1719400"/>
            <a:ext cx="618900" cy="1025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8" name="Google Shape;238;p39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520700" lvl="0" marL="45720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33A0"/>
              </a:buClr>
              <a:buSzPts val="4600"/>
              <a:buAutoNum type="arabicPeriod"/>
            </a:pPr>
            <a:r>
              <a:rPr lang="en-US" sz="4600"/>
              <a:t>Introduction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239" name="Google Shape;239;p3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07" name="Shape 7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8" name="Google Shape;708;p6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09" name="Google Shape;709;p6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710" name="Google Shape;710;p66"/>
          <p:cNvGraphicFramePr/>
          <p:nvPr/>
        </p:nvGraphicFramePr>
        <p:xfrm>
          <a:off x="1336000" y="28042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{CF15BD6F-B18F-4618-9D32-F5D67122038D}</a:tableStyleId>
              </a:tblPr>
              <a:tblGrid>
                <a:gridCol w="1903975"/>
                <a:gridCol w="1903975"/>
                <a:gridCol w="1903975"/>
                <a:gridCol w="1903975"/>
                <a:gridCol w="1904025"/>
              </a:tblGrid>
              <a:tr h="29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FIT TYPE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P1 (UNPROCESSED)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P2 (MA CORRECTION)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P3 (PREDICTED)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GT (GROUND TRUTH)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29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0.768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0.826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0.936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0.961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29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Double-Gaussian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0.821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0.878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0.948</a:t>
                      </a:r>
                      <a:endParaRPr b="1"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0.969</a:t>
                      </a:r>
                      <a:endParaRPr b="1"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292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q-Gaussian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0.795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0.826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0.942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0.964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1" name="Google Shape;711;p66"/>
          <p:cNvGraphicFramePr/>
          <p:nvPr/>
        </p:nvGraphicFramePr>
        <p:xfrm>
          <a:off x="1336050" y="1011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{CF15BD6F-B18F-4618-9D32-F5D67122038D}</a:tableStyleId>
              </a:tblPr>
              <a:tblGrid>
                <a:gridCol w="1903975"/>
                <a:gridCol w="1903975"/>
                <a:gridCol w="1903975"/>
                <a:gridCol w="1903975"/>
                <a:gridCol w="1903975"/>
              </a:tblGrid>
              <a:tr h="309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FIT TYPE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P1 (UNPROCESSED)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P2 (MA CORRECTION)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P3 (PREDICTED)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GT (GROUND TRUTH)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09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1078.89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639.56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157.81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103.37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09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Double-Gaussian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832.30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426.24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108.82</a:t>
                      </a:r>
                      <a:endParaRPr b="1"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67.31</a:t>
                      </a:r>
                      <a:endParaRPr b="1"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3096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q-Gaussian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979.66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594.53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132.71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90.89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12" name="Google Shape;712;p66"/>
          <p:cNvGraphicFramePr/>
          <p:nvPr/>
        </p:nvGraphicFramePr>
        <p:xfrm>
          <a:off x="1336063" y="4596638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{CF15BD6F-B18F-4618-9D32-F5D67122038D}</a:tableStyleId>
              </a:tblPr>
              <a:tblGrid>
                <a:gridCol w="1903975"/>
                <a:gridCol w="1903975"/>
                <a:gridCol w="1903975"/>
                <a:gridCol w="1903975"/>
                <a:gridCol w="1903975"/>
              </a:tblGrid>
              <a:tr h="2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FIT TYPE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P1 (UNPROCESSED)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P2 (MA CORRECTION)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P3 (PREDICTED)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>
                          <a:solidFill>
                            <a:schemeClr val="dk1"/>
                          </a:solidFill>
                        </a:rPr>
                        <a:t>GT (GROUND TRUTH)</a:t>
                      </a:r>
                      <a:endParaRPr b="1" sz="11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2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6.33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6.05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4.34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4.16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2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Double-Gaussian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5.19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4.62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3.22</a:t>
                      </a:r>
                      <a:endParaRPr b="1"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100"/>
                        <a:t>3.09</a:t>
                      </a:r>
                      <a:endParaRPr b="1"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  <a:tr h="2762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q-Gaussian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3.38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4.47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3.97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100"/>
                        <a:t>3.84</a:t>
                      </a:r>
                      <a:endParaRPr sz="11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sp>
        <p:nvSpPr>
          <p:cNvPr id="713" name="Google Shape;713;p66"/>
          <p:cNvSpPr txBox="1"/>
          <p:nvPr/>
        </p:nvSpPr>
        <p:spPr>
          <a:xfrm>
            <a:off x="3237138" y="2432403"/>
            <a:ext cx="57177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R² (Coefficient of Determination)</a:t>
            </a:r>
            <a:endParaRPr b="1">
              <a:solidFill>
                <a:srgbClr val="171717"/>
              </a:solidFill>
            </a:endParaRPr>
          </a:p>
        </p:txBody>
      </p:sp>
      <p:sp>
        <p:nvSpPr>
          <p:cNvPr id="714" name="Google Shape;714;p66"/>
          <p:cNvSpPr txBox="1"/>
          <p:nvPr/>
        </p:nvSpPr>
        <p:spPr>
          <a:xfrm>
            <a:off x="3237150" y="643578"/>
            <a:ext cx="57177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MSE (Mean Squared Error)</a:t>
            </a:r>
            <a:endParaRPr b="1">
              <a:solidFill>
                <a:srgbClr val="171717"/>
              </a:solidFill>
            </a:endParaRPr>
          </a:p>
        </p:txBody>
      </p:sp>
      <p:sp>
        <p:nvSpPr>
          <p:cNvPr id="715" name="Google Shape;715;p66"/>
          <p:cNvSpPr txBox="1"/>
          <p:nvPr/>
        </p:nvSpPr>
        <p:spPr>
          <a:xfrm>
            <a:off x="3237150" y="4221228"/>
            <a:ext cx="57177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σ</a:t>
            </a:r>
            <a:r>
              <a:rPr b="1" lang="en-US">
                <a:solidFill>
                  <a:srgbClr val="171717"/>
                </a:solidFill>
              </a:rPr>
              <a:t> (mm) (Beam Size)</a:t>
            </a:r>
            <a:endParaRPr b="1">
              <a:solidFill>
                <a:srgbClr val="171717"/>
              </a:solidFill>
            </a:endParaRPr>
          </a:p>
        </p:txBody>
      </p:sp>
      <p:sp>
        <p:nvSpPr>
          <p:cNvPr id="716" name="Google Shape;716;p66"/>
          <p:cNvSpPr txBox="1"/>
          <p:nvPr>
            <p:ph type="title"/>
          </p:nvPr>
        </p:nvSpPr>
        <p:spPr>
          <a:xfrm>
            <a:off x="172550" y="56450"/>
            <a:ext cx="69576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>
                <a:solidFill>
                  <a:srgbClr val="0033A0"/>
                </a:solidFill>
              </a:rPr>
              <a:t>Average </a:t>
            </a:r>
            <a:r>
              <a:rPr lang="en-US" sz="1800">
                <a:solidFill>
                  <a:srgbClr val="0033A0"/>
                </a:solidFill>
              </a:rPr>
              <a:t>Fit Error Metrics (Test Set on LHC3, MD5, MD6 &amp; MD7)</a:t>
            </a:r>
            <a:endParaRPr sz="1800">
              <a:solidFill>
                <a:srgbClr val="0033A0"/>
              </a:solidFill>
            </a:endParaRPr>
          </a:p>
        </p:txBody>
      </p:sp>
      <p:sp>
        <p:nvSpPr>
          <p:cNvPr id="717" name="Google Shape;717;p66"/>
          <p:cNvSpPr txBox="1"/>
          <p:nvPr/>
        </p:nvSpPr>
        <p:spPr>
          <a:xfrm>
            <a:off x="7662275" y="149750"/>
            <a:ext cx="3507600" cy="774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CC0000"/>
                </a:solidFill>
              </a:rPr>
              <a:t>CAUTION! SMALL DATASET! (just </a:t>
            </a:r>
            <a:r>
              <a:rPr b="1" lang="en-US" sz="1800">
                <a:solidFill>
                  <a:srgbClr val="CC0000"/>
                </a:solidFill>
                <a:highlight>
                  <a:srgbClr val="FFFFFF"/>
                </a:highlight>
              </a:rPr>
              <a:t>~ 50 imgs in test set </a:t>
            </a:r>
            <a:r>
              <a:rPr b="1" lang="en-US" sz="1800">
                <a:solidFill>
                  <a:srgbClr val="CC0000"/>
                </a:solidFill>
              </a:rPr>
              <a:t>)</a:t>
            </a:r>
            <a:endParaRPr b="1" sz="1800">
              <a:solidFill>
                <a:srgbClr val="CC0000"/>
              </a:solidFill>
            </a:endParaRPr>
          </a:p>
        </p:txBody>
      </p:sp>
      <p:sp>
        <p:nvSpPr>
          <p:cNvPr id="718" name="Google Shape;718;p66"/>
          <p:cNvSpPr txBox="1"/>
          <p:nvPr/>
        </p:nvSpPr>
        <p:spPr>
          <a:xfrm>
            <a:off x="11004750" y="5360050"/>
            <a:ext cx="746400" cy="21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38761D"/>
                </a:solidFill>
              </a:rPr>
              <a:t>&lt; 5%</a:t>
            </a:r>
            <a:endParaRPr b="1" sz="1600">
              <a:solidFill>
                <a:srgbClr val="38761D"/>
              </a:solidFill>
            </a:endParaRPr>
          </a:p>
        </p:txBody>
      </p:sp>
      <p:cxnSp>
        <p:nvCxnSpPr>
          <p:cNvPr id="719" name="Google Shape;719;p66"/>
          <p:cNvCxnSpPr>
            <a:stCxn id="718" idx="1"/>
          </p:cNvCxnSpPr>
          <p:nvPr/>
        </p:nvCxnSpPr>
        <p:spPr>
          <a:xfrm rot="10800000">
            <a:off x="9938250" y="5469250"/>
            <a:ext cx="1066500" cy="0"/>
          </a:xfrm>
          <a:prstGeom prst="straightConnector1">
            <a:avLst/>
          </a:prstGeom>
          <a:noFill/>
          <a:ln cap="flat" cmpd="sng" w="19050">
            <a:solidFill>
              <a:srgbClr val="274E13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720" name="Google Shape;720;p66"/>
          <p:cNvSpPr/>
          <p:nvPr/>
        </p:nvSpPr>
        <p:spPr>
          <a:xfrm>
            <a:off x="7081500" y="5349100"/>
            <a:ext cx="415500" cy="240300"/>
          </a:xfrm>
          <a:prstGeom prst="rect">
            <a:avLst/>
          </a:prstGeom>
          <a:noFill/>
          <a:ln cap="flat" cmpd="sng" w="19050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1" name="Google Shape;721;p66"/>
          <p:cNvSpPr/>
          <p:nvPr/>
        </p:nvSpPr>
        <p:spPr>
          <a:xfrm>
            <a:off x="8994600" y="5349100"/>
            <a:ext cx="415500" cy="240300"/>
          </a:xfrm>
          <a:prstGeom prst="rect">
            <a:avLst/>
          </a:prstGeom>
          <a:noFill/>
          <a:ln cap="flat" cmpd="sng" w="19050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6" name="Shape 7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Google Shape;727;p6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28" name="Google Shape;728;p6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9" name="Google Shape;729;p67"/>
          <p:cNvSpPr txBox="1"/>
          <p:nvPr>
            <p:ph type="title"/>
          </p:nvPr>
        </p:nvSpPr>
        <p:spPr>
          <a:xfrm>
            <a:off x="231350" y="191450"/>
            <a:ext cx="19635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>
                <a:solidFill>
                  <a:srgbClr val="0033A0"/>
                </a:solidFill>
              </a:rPr>
              <a:t>Processing Time</a:t>
            </a:r>
            <a:endParaRPr sz="1800">
              <a:solidFill>
                <a:srgbClr val="0033A0"/>
              </a:solidFill>
            </a:endParaRPr>
          </a:p>
        </p:txBody>
      </p:sp>
      <p:graphicFrame>
        <p:nvGraphicFramePr>
          <p:cNvPr id="730" name="Google Shape;730;p67"/>
          <p:cNvGraphicFramePr/>
          <p:nvPr/>
        </p:nvGraphicFramePr>
        <p:xfrm>
          <a:off x="1057563" y="7377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{CF15BD6F-B18F-4618-9D32-F5D67122038D}</a:tableStyleId>
              </a:tblPr>
              <a:tblGrid>
                <a:gridCol w="1986800"/>
                <a:gridCol w="1986800"/>
                <a:gridCol w="1986800"/>
                <a:gridCol w="1986800"/>
                <a:gridCol w="1986800"/>
              </a:tblGrid>
              <a:tr h="36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IMAGE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ALGORITHM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NUMBER OF EVENTS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No. </a:t>
                      </a: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TIME CLUSTERS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PROCESSING TIME (s)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6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</a:rPr>
                        <a:t>IMG1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DBSCAN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6.000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68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1.1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6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</a:rPr>
                        <a:t>IMG2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DBSCAN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44.000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661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7.3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6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</a:rPr>
                        <a:t>IMG3</a:t>
                      </a:r>
                      <a:endParaRPr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DBSCAN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915.000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211.000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1449 (24min)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6575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Average (50 Images)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U-NET (19 Layers) (CPU)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-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-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/>
                        <a:t>0.66</a:t>
                      </a:r>
                      <a:endParaRPr b="1"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B6D7A8"/>
                    </a:solidFill>
                  </a:tcPr>
                </a:tc>
              </a:tr>
            </a:tbl>
          </a:graphicData>
        </a:graphic>
      </p:graphicFrame>
      <p:sp>
        <p:nvSpPr>
          <p:cNvPr id="731" name="Google Shape;731;p67"/>
          <p:cNvSpPr txBox="1"/>
          <p:nvPr/>
        </p:nvSpPr>
        <p:spPr>
          <a:xfrm>
            <a:off x="3165725" y="327276"/>
            <a:ext cx="57177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Processing Time for </a:t>
            </a:r>
            <a:r>
              <a:rPr b="1" lang="en-US" u="sng">
                <a:solidFill>
                  <a:srgbClr val="171717"/>
                </a:solidFill>
              </a:rPr>
              <a:t>cs-ccr-abbi4</a:t>
            </a:r>
            <a:endParaRPr b="1" u="sng">
              <a:solidFill>
                <a:srgbClr val="171717"/>
              </a:solidFill>
            </a:endParaRPr>
          </a:p>
        </p:txBody>
      </p:sp>
      <p:sp>
        <p:nvSpPr>
          <p:cNvPr id="732" name="Google Shape;732;p67"/>
          <p:cNvSpPr txBox="1"/>
          <p:nvPr/>
        </p:nvSpPr>
        <p:spPr>
          <a:xfrm>
            <a:off x="1057575" y="2711950"/>
            <a:ext cx="4395600" cy="229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Time Complexity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A) For </a:t>
            </a:r>
            <a:r>
              <a:rPr b="1" lang="en-US" sz="1200">
                <a:solidFill>
                  <a:srgbClr val="171717"/>
                </a:solidFill>
              </a:rPr>
              <a:t>Time Clustering</a:t>
            </a:r>
            <a:r>
              <a:rPr lang="en-US" sz="1200">
                <a:solidFill>
                  <a:srgbClr val="171717"/>
                </a:solidFill>
              </a:rPr>
              <a:t>, the Processing Time is negligible!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B</a:t>
            </a:r>
            <a:r>
              <a:rPr lang="en-US" sz="1200">
                <a:solidFill>
                  <a:srgbClr val="171717"/>
                </a:solidFill>
              </a:rPr>
              <a:t>) For </a:t>
            </a:r>
            <a:r>
              <a:rPr b="1" lang="en-US" sz="1200">
                <a:solidFill>
                  <a:srgbClr val="171717"/>
                </a:solidFill>
              </a:rPr>
              <a:t>Spatial </a:t>
            </a:r>
            <a:r>
              <a:rPr b="1" lang="en-US" sz="1200">
                <a:solidFill>
                  <a:srgbClr val="171717"/>
                </a:solidFill>
              </a:rPr>
              <a:t>DBSCAN</a:t>
            </a:r>
            <a:r>
              <a:rPr lang="en-US" sz="1200">
                <a:solidFill>
                  <a:srgbClr val="171717"/>
                </a:solidFill>
              </a:rPr>
              <a:t>, the Processing Time varies a lot…</a:t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C) For </a:t>
            </a:r>
            <a:r>
              <a:rPr b="1" lang="en-US" sz="1200">
                <a:solidFill>
                  <a:srgbClr val="171717"/>
                </a:solidFill>
              </a:rPr>
              <a:t>UNET</a:t>
            </a:r>
            <a:r>
              <a:rPr lang="en-US" sz="1200">
                <a:solidFill>
                  <a:srgbClr val="171717"/>
                </a:solidFill>
              </a:rPr>
              <a:t>, the </a:t>
            </a:r>
            <a:r>
              <a:rPr lang="en-US" sz="1200">
                <a:solidFill>
                  <a:srgbClr val="171717"/>
                </a:solidFill>
              </a:rPr>
              <a:t>Inference Time is </a:t>
            </a:r>
            <a:r>
              <a:rPr b="1" lang="en-US" sz="1200">
                <a:solidFill>
                  <a:srgbClr val="171717"/>
                </a:solidFill>
              </a:rPr>
              <a:t>fixed!</a:t>
            </a:r>
            <a:endParaRPr b="1" sz="1200">
              <a:solidFill>
                <a:srgbClr val="171717"/>
              </a:solidFill>
            </a:endParaRPr>
          </a:p>
        </p:txBody>
      </p:sp>
      <p:pic>
        <p:nvPicPr>
          <p:cNvPr id="733" name="Google Shape;733;p6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35591" y="3932852"/>
            <a:ext cx="3588572" cy="954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4" name="Google Shape;734;p6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750921" y="5020355"/>
            <a:ext cx="3557908" cy="954144"/>
          </a:xfrm>
          <a:prstGeom prst="rect">
            <a:avLst/>
          </a:prstGeom>
          <a:noFill/>
          <a:ln>
            <a:noFill/>
          </a:ln>
        </p:spPr>
      </p:pic>
      <p:pic>
        <p:nvPicPr>
          <p:cNvPr id="735" name="Google Shape;735;p6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732900" y="2845350"/>
            <a:ext cx="3593948" cy="954144"/>
          </a:xfrm>
          <a:prstGeom prst="rect">
            <a:avLst/>
          </a:prstGeom>
          <a:noFill/>
          <a:ln>
            <a:noFill/>
          </a:ln>
        </p:spPr>
      </p:pic>
      <p:sp>
        <p:nvSpPr>
          <p:cNvPr id="736" name="Google Shape;736;p67"/>
          <p:cNvSpPr txBox="1"/>
          <p:nvPr/>
        </p:nvSpPr>
        <p:spPr>
          <a:xfrm>
            <a:off x="1314400" y="4020913"/>
            <a:ext cx="31020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N = number of points of each time cluster     </a:t>
            </a:r>
            <a:endParaRPr sz="1200">
              <a:solidFill>
                <a:srgbClr val="171717"/>
              </a:solidFill>
            </a:endParaRPr>
          </a:p>
        </p:txBody>
      </p:sp>
      <p:sp>
        <p:nvSpPr>
          <p:cNvPr id="737" name="Google Shape;737;p67"/>
          <p:cNvSpPr txBox="1"/>
          <p:nvPr/>
        </p:nvSpPr>
        <p:spPr>
          <a:xfrm>
            <a:off x="1314400" y="3781438"/>
            <a:ext cx="14520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171717"/>
                </a:solidFill>
              </a:rPr>
              <a:t>O( T ⋅ N⋅LOG(N) )</a:t>
            </a:r>
            <a:endParaRPr b="1" sz="1200"/>
          </a:p>
        </p:txBody>
      </p:sp>
      <p:sp>
        <p:nvSpPr>
          <p:cNvPr id="738" name="Google Shape;738;p67"/>
          <p:cNvSpPr txBox="1"/>
          <p:nvPr/>
        </p:nvSpPr>
        <p:spPr>
          <a:xfrm>
            <a:off x="1314400" y="4276150"/>
            <a:ext cx="31020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T = number of time clusters</a:t>
            </a:r>
            <a:endParaRPr sz="1200">
              <a:solidFill>
                <a:srgbClr val="171717"/>
              </a:solidFill>
            </a:endParaRPr>
          </a:p>
        </p:txBody>
      </p:sp>
      <p:sp>
        <p:nvSpPr>
          <p:cNvPr id="739" name="Google Shape;739;p67"/>
          <p:cNvSpPr txBox="1"/>
          <p:nvPr/>
        </p:nvSpPr>
        <p:spPr>
          <a:xfrm>
            <a:off x="1314400" y="4908938"/>
            <a:ext cx="9036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rgbClr val="171717"/>
                </a:solidFill>
              </a:rPr>
              <a:t>O( S ⋅ D )</a:t>
            </a:r>
            <a:endParaRPr b="1" sz="1200">
              <a:solidFill>
                <a:srgbClr val="171717"/>
              </a:solidFill>
            </a:endParaRPr>
          </a:p>
        </p:txBody>
      </p:sp>
      <p:sp>
        <p:nvSpPr>
          <p:cNvPr id="740" name="Google Shape;740;p67"/>
          <p:cNvSpPr txBox="1"/>
          <p:nvPr/>
        </p:nvSpPr>
        <p:spPr>
          <a:xfrm>
            <a:off x="1314425" y="5153938"/>
            <a:ext cx="33585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S</a:t>
            </a:r>
            <a:r>
              <a:rPr lang="en-US" sz="1200">
                <a:solidFill>
                  <a:srgbClr val="171717"/>
                </a:solidFill>
              </a:rPr>
              <a:t> = size of the architecture (filters, layers, etc.)     </a:t>
            </a:r>
            <a:endParaRPr sz="1200">
              <a:solidFill>
                <a:srgbClr val="171717"/>
              </a:solidFill>
            </a:endParaRPr>
          </a:p>
        </p:txBody>
      </p:sp>
      <p:sp>
        <p:nvSpPr>
          <p:cNvPr id="741" name="Google Shape;741;p67"/>
          <p:cNvSpPr txBox="1"/>
          <p:nvPr/>
        </p:nvSpPr>
        <p:spPr>
          <a:xfrm>
            <a:off x="1314425" y="5439125"/>
            <a:ext cx="3358500" cy="35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171717"/>
                </a:solidFill>
              </a:rPr>
              <a:t>D = image dimensions (height and width)</a:t>
            </a:r>
            <a:endParaRPr sz="1200">
              <a:solidFill>
                <a:srgbClr val="171717"/>
              </a:solidFill>
            </a:endParaRPr>
          </a:p>
        </p:txBody>
      </p:sp>
      <p:sp>
        <p:nvSpPr>
          <p:cNvPr id="742" name="Google Shape;742;p67"/>
          <p:cNvSpPr txBox="1"/>
          <p:nvPr/>
        </p:nvSpPr>
        <p:spPr>
          <a:xfrm>
            <a:off x="6049525" y="3063675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IMG1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743" name="Google Shape;743;p67"/>
          <p:cNvSpPr txBox="1"/>
          <p:nvPr/>
        </p:nvSpPr>
        <p:spPr>
          <a:xfrm>
            <a:off x="6049525" y="4151175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IMG2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744" name="Google Shape;744;p67"/>
          <p:cNvSpPr txBox="1"/>
          <p:nvPr/>
        </p:nvSpPr>
        <p:spPr>
          <a:xfrm>
            <a:off x="6049525" y="5263813"/>
            <a:ext cx="6813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IMG3</a:t>
            </a:r>
            <a:endParaRPr b="1"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9" name="Shape 7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0" name="Google Shape;750;p6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1" name="Google Shape;751;p68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5</a:t>
            </a:r>
            <a:r>
              <a:rPr lang="en-US" sz="4600"/>
              <a:t>. Conclusions &amp; Outlook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752" name="Google Shape;752;p6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57" name="Shape 7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8" name="Google Shape;758;p6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59" name="Google Shape;759;p69"/>
          <p:cNvSpPr txBox="1"/>
          <p:nvPr>
            <p:ph type="title"/>
          </p:nvPr>
        </p:nvSpPr>
        <p:spPr>
          <a:xfrm>
            <a:off x="336575" y="408875"/>
            <a:ext cx="113760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Conclusions &amp; Outlook</a:t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760" name="Google Shape;760;p6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1" name="Google Shape;761;p69"/>
          <p:cNvSpPr txBox="1"/>
          <p:nvPr>
            <p:ph type="title"/>
          </p:nvPr>
        </p:nvSpPr>
        <p:spPr>
          <a:xfrm>
            <a:off x="336575" y="897300"/>
            <a:ext cx="10466700" cy="4922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-3619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lang="en-US" sz="2100">
                <a:solidFill>
                  <a:srgbClr val="171717"/>
                </a:solidFill>
              </a:rPr>
              <a:t>First attempt</a:t>
            </a:r>
            <a:r>
              <a:rPr b="0" lang="en-US" sz="2100">
                <a:solidFill>
                  <a:srgbClr val="171717"/>
                </a:solidFill>
              </a:rPr>
              <a:t> to use </a:t>
            </a:r>
            <a:r>
              <a:rPr lang="en-US" sz="2100">
                <a:solidFill>
                  <a:srgbClr val="171717"/>
                </a:solidFill>
              </a:rPr>
              <a:t>ML </a:t>
            </a:r>
            <a:r>
              <a:rPr b="0" lang="en-US" sz="2100">
                <a:solidFill>
                  <a:srgbClr val="171717"/>
                </a:solidFill>
              </a:rPr>
              <a:t>for BGI background removal proves to be </a:t>
            </a:r>
            <a:r>
              <a:rPr lang="en-US" sz="2100">
                <a:solidFill>
                  <a:srgbClr val="171717"/>
                </a:solidFill>
              </a:rPr>
              <a:t>viable </a:t>
            </a:r>
            <a:r>
              <a:rPr b="0" lang="en-US" sz="2100">
                <a:solidFill>
                  <a:srgbClr val="171717"/>
                </a:solidFill>
              </a:rPr>
              <a:t>✔️</a:t>
            </a:r>
            <a:endParaRPr b="0" sz="2100">
              <a:solidFill>
                <a:srgbClr val="171717"/>
              </a:solidFill>
            </a:endParaRPr>
          </a:p>
          <a:p>
            <a:pPr indent="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We need much</a:t>
            </a:r>
            <a:r>
              <a:rPr lang="en-US" sz="2100">
                <a:solidFill>
                  <a:srgbClr val="171717"/>
                </a:solidFill>
              </a:rPr>
              <a:t> more raw data</a:t>
            </a:r>
            <a:r>
              <a:rPr b="0" lang="en-US" sz="2100">
                <a:solidFill>
                  <a:srgbClr val="171717"/>
                </a:solidFill>
              </a:rPr>
              <a:t> - especially, data representative of the different operation conditions (e.g. beam types) </a:t>
            </a:r>
            <a:r>
              <a:rPr b="0" lang="en-US" sz="2100">
                <a:solidFill>
                  <a:srgbClr val="171717"/>
                </a:solidFill>
                <a:highlight>
                  <a:schemeClr val="lt1"/>
                </a:highlight>
                <a:uFill>
                  <a:noFill/>
                </a:u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📖</a:t>
            </a:r>
            <a:endParaRPr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</a:rPr>
              <a:t>Accordingly, we will need a capable infrastructure to train our models!</a:t>
            </a:r>
            <a:endParaRPr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>
              <a:solidFill>
                <a:srgbClr val="171717"/>
              </a:solidFill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We could apply </a:t>
            </a:r>
            <a:r>
              <a:rPr lang="en-US" sz="2100">
                <a:solidFill>
                  <a:srgbClr val="171717"/>
                </a:solidFill>
              </a:rPr>
              <a:t>ML </a:t>
            </a:r>
            <a:r>
              <a:rPr b="0" lang="en-US" sz="2100">
                <a:solidFill>
                  <a:srgbClr val="171717"/>
                </a:solidFill>
              </a:rPr>
              <a:t>to the </a:t>
            </a:r>
            <a:r>
              <a:rPr lang="en-US" sz="2100">
                <a:solidFill>
                  <a:srgbClr val="171717"/>
                </a:solidFill>
              </a:rPr>
              <a:t>full processing chain 🔗</a:t>
            </a:r>
            <a:endParaRPr b="0" sz="2100">
              <a:solidFill>
                <a:srgbClr val="171717"/>
              </a:solidFill>
            </a:endParaRPr>
          </a:p>
          <a:p>
            <a:pPr indent="-361950" lvl="1" marL="9144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○"/>
            </a:pPr>
            <a:r>
              <a:rPr lang="en-US" sz="2100">
                <a:solidFill>
                  <a:srgbClr val="171717"/>
                </a:solidFill>
              </a:rPr>
              <a:t>This requires </a:t>
            </a:r>
            <a:r>
              <a:rPr b="0" lang="en-US" sz="2100">
                <a:solidFill>
                  <a:srgbClr val="171717"/>
                </a:solidFill>
              </a:rPr>
              <a:t>training data cross-checked with wire scanners</a:t>
            </a:r>
            <a:r>
              <a:rPr lang="en-US" sz="2100">
                <a:solidFill>
                  <a:srgbClr val="171717"/>
                </a:solidFill>
              </a:rPr>
              <a:t>…</a:t>
            </a:r>
            <a:endParaRPr b="0" sz="21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100">
              <a:solidFill>
                <a:srgbClr val="000000"/>
              </a:solidFill>
              <a:highlight>
                <a:srgbClr val="FFFFFF"/>
              </a:highlight>
            </a:endParaRPr>
          </a:p>
          <a:p>
            <a:pPr indent="-361950" lvl="0" marL="457200" rtl="0" algn="l">
              <a:spcBef>
                <a:spcPts val="0"/>
              </a:spcBef>
              <a:spcAft>
                <a:spcPts val="0"/>
              </a:spcAft>
              <a:buClr>
                <a:srgbClr val="171717"/>
              </a:buClr>
              <a:buSzPts val="2100"/>
              <a:buChar char="●"/>
            </a:pPr>
            <a:r>
              <a:rPr b="0" lang="en-US" sz="2100">
                <a:solidFill>
                  <a:srgbClr val="171717"/>
                </a:solidFill>
              </a:rPr>
              <a:t>More </a:t>
            </a:r>
            <a:r>
              <a:rPr lang="en-US" sz="2100">
                <a:solidFill>
                  <a:srgbClr val="171717"/>
                </a:solidFill>
              </a:rPr>
              <a:t>advanced </a:t>
            </a:r>
            <a:r>
              <a:rPr b="0" lang="en-US" sz="2100">
                <a:solidFill>
                  <a:srgbClr val="171717"/>
                </a:solidFill>
              </a:rPr>
              <a:t>techniques can be used in order to exploit </a:t>
            </a:r>
            <a:r>
              <a:rPr lang="en-US" sz="2100">
                <a:solidFill>
                  <a:srgbClr val="171717"/>
                </a:solidFill>
              </a:rPr>
              <a:t>time information</a:t>
            </a:r>
            <a:r>
              <a:rPr b="0" lang="en-US" sz="2100">
                <a:solidFill>
                  <a:srgbClr val="171717"/>
                </a:solidFill>
              </a:rPr>
              <a:t> such as Transformers </a:t>
            </a:r>
            <a:r>
              <a:rPr b="0" lang="en-US" sz="2100">
                <a:solidFill>
                  <a:srgbClr val="171717"/>
                </a:solidFill>
                <a:highlight>
                  <a:schemeClr val="lt1"/>
                </a:highlight>
                <a:latin typeface="Roboto"/>
                <a:ea typeface="Roboto"/>
                <a:cs typeface="Roboto"/>
                <a:sym typeface="Roboto"/>
              </a:rPr>
              <a:t>🤖</a:t>
            </a:r>
            <a:endParaRPr b="0" sz="21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sz="2300">
              <a:solidFill>
                <a:srgbClr val="171717"/>
              </a:solidFill>
            </a:endParaRPr>
          </a:p>
        </p:txBody>
      </p:sp>
      <p:pic>
        <p:nvPicPr>
          <p:cNvPr id="762" name="Google Shape;762;p6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92925" y="4906675"/>
            <a:ext cx="999400" cy="999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6" name="Shape 7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7" name="Google Shape;767;p70"/>
          <p:cNvSpPr txBox="1"/>
          <p:nvPr>
            <p:ph type="title"/>
          </p:nvPr>
        </p:nvSpPr>
        <p:spPr>
          <a:xfrm>
            <a:off x="4058550" y="3047250"/>
            <a:ext cx="4074900" cy="763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1300"/>
              <a:buNone/>
            </a:pPr>
            <a:r>
              <a:rPr b="1" lang="en-US" sz="4000">
                <a:solidFill>
                  <a:srgbClr val="0033A0"/>
                </a:solidFill>
              </a:rPr>
              <a:t>Thanks</a:t>
            </a:r>
            <a:r>
              <a:rPr b="1" lang="en-US" sz="4000">
                <a:solidFill>
                  <a:srgbClr val="0033A0"/>
                </a:solidFill>
              </a:rPr>
              <a:t>!</a:t>
            </a:r>
            <a:endParaRPr b="1" sz="400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2" name="Shape 7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3" name="Google Shape;773;p7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74" name="Google Shape;774;p71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6</a:t>
            </a:r>
            <a:r>
              <a:rPr lang="en-US" sz="4600"/>
              <a:t>. Backup Slides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775" name="Google Shape;775;p7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0" name="Shape 7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1" name="Google Shape;781;p7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82" name="Google Shape;782;p72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Sum Loss = BCE + Dice Loss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783" name="Google Shape;783;p72"/>
          <p:cNvSpPr txBox="1"/>
          <p:nvPr/>
        </p:nvSpPr>
        <p:spPr>
          <a:xfrm>
            <a:off x="1598256" y="1348750"/>
            <a:ext cx="63813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Binary Cross Entropy for pixel-wise accuracy</a:t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784" name="Google Shape;784;p7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72063" y="1775125"/>
            <a:ext cx="6704675" cy="1232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5" name="Google Shape;785;p72"/>
          <p:cNvPicPr preferRelativeResize="0"/>
          <p:nvPr/>
        </p:nvPicPr>
        <p:blipFill rotWithShape="1">
          <a:blip r:embed="rId4">
            <a:alphaModFix/>
          </a:blip>
          <a:srcRect b="16707" l="8433" r="71230" t="50083"/>
          <a:stretch/>
        </p:blipFill>
        <p:spPr>
          <a:xfrm>
            <a:off x="8881575" y="1313287"/>
            <a:ext cx="1844476" cy="1884100"/>
          </a:xfrm>
          <a:prstGeom prst="rect">
            <a:avLst/>
          </a:prstGeom>
          <a:noFill/>
          <a:ln>
            <a:noFill/>
          </a:ln>
        </p:spPr>
      </p:pic>
      <p:sp>
        <p:nvSpPr>
          <p:cNvPr id="786" name="Google Shape;786;p72"/>
          <p:cNvSpPr/>
          <p:nvPr/>
        </p:nvSpPr>
        <p:spPr>
          <a:xfrm>
            <a:off x="9524212" y="2112463"/>
            <a:ext cx="559200" cy="5550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787" name="Google Shape;787;p7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46150" y="4001150"/>
            <a:ext cx="4156505" cy="1959500"/>
          </a:xfrm>
          <a:prstGeom prst="rect">
            <a:avLst/>
          </a:prstGeom>
          <a:noFill/>
          <a:ln>
            <a:noFill/>
          </a:ln>
        </p:spPr>
      </p:pic>
      <p:sp>
        <p:nvSpPr>
          <p:cNvPr id="788" name="Google Shape;788;p72"/>
          <p:cNvSpPr txBox="1"/>
          <p:nvPr/>
        </p:nvSpPr>
        <p:spPr>
          <a:xfrm>
            <a:off x="1126049" y="3495050"/>
            <a:ext cx="73257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DL = (1 - Dice Coefficient) for contextual spatial features</a:t>
            </a:r>
            <a:endParaRPr b="1" sz="2000">
              <a:solidFill>
                <a:schemeClr val="dk1"/>
              </a:solidFill>
            </a:endParaRPr>
          </a:p>
        </p:txBody>
      </p:sp>
      <p:pic>
        <p:nvPicPr>
          <p:cNvPr id="789" name="Google Shape;789;p72"/>
          <p:cNvPicPr preferRelativeResize="0"/>
          <p:nvPr/>
        </p:nvPicPr>
        <p:blipFill rotWithShape="1">
          <a:blip r:embed="rId6">
            <a:alphaModFix/>
          </a:blip>
          <a:srcRect b="24302" l="9631" r="75574" t="21317"/>
          <a:stretch/>
        </p:blipFill>
        <p:spPr>
          <a:xfrm>
            <a:off x="8881576" y="3748100"/>
            <a:ext cx="1844475" cy="1959500"/>
          </a:xfrm>
          <a:prstGeom prst="rect">
            <a:avLst/>
          </a:prstGeom>
          <a:noFill/>
          <a:ln>
            <a:noFill/>
          </a:ln>
        </p:spPr>
      </p:pic>
      <p:sp>
        <p:nvSpPr>
          <p:cNvPr id="790" name="Google Shape;790;p72"/>
          <p:cNvSpPr/>
          <p:nvPr/>
        </p:nvSpPr>
        <p:spPr>
          <a:xfrm>
            <a:off x="9339608" y="4099791"/>
            <a:ext cx="620700" cy="15066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791" name="Google Shape;791;p7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6" name="Shape 7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Google Shape;797;p7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8" name="Google Shape;798;p73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Hardware and GPU Information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pic>
        <p:nvPicPr>
          <p:cNvPr id="799" name="Google Shape;799;p7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39512" y="1638477"/>
            <a:ext cx="6712974" cy="3564675"/>
          </a:xfrm>
          <a:prstGeom prst="rect">
            <a:avLst/>
          </a:prstGeom>
          <a:noFill/>
          <a:ln>
            <a:noFill/>
          </a:ln>
        </p:spPr>
      </p:pic>
      <p:sp>
        <p:nvSpPr>
          <p:cNvPr id="800" name="Google Shape;800;p73"/>
          <p:cNvSpPr txBox="1"/>
          <p:nvPr/>
        </p:nvSpPr>
        <p:spPr>
          <a:xfrm>
            <a:off x="2032475" y="5278188"/>
            <a:ext cx="7984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NVIDIA Tesla T4 Powers Next Generation of Virtual Workstations (NVIDIA Blog)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1" name="Google Shape;801;p73"/>
          <p:cNvSpPr txBox="1"/>
          <p:nvPr>
            <p:ph type="title"/>
          </p:nvPr>
        </p:nvSpPr>
        <p:spPr>
          <a:xfrm>
            <a:off x="336575" y="9394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200">
                <a:solidFill>
                  <a:srgbClr val="171717"/>
                </a:solidFill>
              </a:rPr>
              <a:t>The model was trained using CERN’s infrastructure: https://ml.cern.ch</a:t>
            </a:r>
            <a:endParaRPr b="0" sz="1900">
              <a:solidFill>
                <a:srgbClr val="171717"/>
              </a:solidFill>
            </a:endParaRPr>
          </a:p>
        </p:txBody>
      </p:sp>
      <p:sp>
        <p:nvSpPr>
          <p:cNvPr id="802" name="Google Shape;802;p7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7" name="Shape 8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" name="Google Shape;808;p7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09" name="Google Shape;809;p74"/>
          <p:cNvSpPr txBox="1"/>
          <p:nvPr>
            <p:ph type="title"/>
          </p:nvPr>
        </p:nvSpPr>
        <p:spPr>
          <a:xfrm>
            <a:off x="336575" y="256473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Machine Specs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810" name="Google Shape;810;p7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11" name="Google Shape;811;p7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61400" y="1855312"/>
            <a:ext cx="4560199" cy="3604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2" name="Google Shape;812;p7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47350" y="1855300"/>
            <a:ext cx="4560201" cy="3604600"/>
          </a:xfrm>
          <a:prstGeom prst="rect">
            <a:avLst/>
          </a:prstGeom>
          <a:noFill/>
          <a:ln>
            <a:noFill/>
          </a:ln>
        </p:spPr>
      </p:pic>
      <p:sp>
        <p:nvSpPr>
          <p:cNvPr id="813" name="Google Shape;813;p74"/>
          <p:cNvSpPr txBox="1"/>
          <p:nvPr>
            <p:ph type="title"/>
          </p:nvPr>
        </p:nvSpPr>
        <p:spPr>
          <a:xfrm>
            <a:off x="1892750" y="5587400"/>
            <a:ext cx="30975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Inference Time = 1.75s</a:t>
            </a:r>
            <a:endParaRPr sz="22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200">
              <a:solidFill>
                <a:srgbClr val="171717"/>
              </a:solidFill>
            </a:endParaRPr>
          </a:p>
        </p:txBody>
      </p:sp>
      <p:sp>
        <p:nvSpPr>
          <p:cNvPr id="814" name="Google Shape;814;p74"/>
          <p:cNvSpPr txBox="1"/>
          <p:nvPr>
            <p:ph type="title"/>
          </p:nvPr>
        </p:nvSpPr>
        <p:spPr>
          <a:xfrm>
            <a:off x="7278700" y="5587400"/>
            <a:ext cx="30975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Inference Time = 0.66s</a:t>
            </a:r>
            <a:endParaRPr sz="22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200">
              <a:solidFill>
                <a:srgbClr val="171717"/>
              </a:solidFill>
            </a:endParaRPr>
          </a:p>
        </p:txBody>
      </p:sp>
      <p:sp>
        <p:nvSpPr>
          <p:cNvPr id="815" name="Google Shape;815;p74"/>
          <p:cNvSpPr txBox="1"/>
          <p:nvPr>
            <p:ph type="title"/>
          </p:nvPr>
        </p:nvSpPr>
        <p:spPr>
          <a:xfrm>
            <a:off x="921500" y="1424950"/>
            <a:ext cx="5040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VM (CPU)</a:t>
            </a:r>
            <a:endParaRPr sz="22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200">
              <a:solidFill>
                <a:srgbClr val="171717"/>
              </a:solidFill>
            </a:endParaRPr>
          </a:p>
        </p:txBody>
      </p:sp>
      <p:sp>
        <p:nvSpPr>
          <p:cNvPr id="816" name="Google Shape;816;p74"/>
          <p:cNvSpPr txBox="1"/>
          <p:nvPr>
            <p:ph type="title"/>
          </p:nvPr>
        </p:nvSpPr>
        <p:spPr>
          <a:xfrm>
            <a:off x="6307450" y="1424950"/>
            <a:ext cx="5040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cs-ccr-abbi4 (CPU)</a:t>
            </a:r>
            <a:endParaRPr sz="22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200">
              <a:solidFill>
                <a:srgbClr val="171717"/>
              </a:solidFill>
            </a:endParaRPr>
          </a:p>
        </p:txBody>
      </p:sp>
      <p:sp>
        <p:nvSpPr>
          <p:cNvPr id="817" name="Google Shape;817;p74"/>
          <p:cNvSpPr txBox="1"/>
          <p:nvPr/>
        </p:nvSpPr>
        <p:spPr>
          <a:xfrm>
            <a:off x="1348950" y="779800"/>
            <a:ext cx="94941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>
                <a:solidFill>
                  <a:srgbClr val="171717"/>
                </a:solidFill>
              </a:rPr>
              <a:t>U-NET Inference Time is independent of the number of events of the image</a:t>
            </a:r>
            <a:endParaRPr sz="2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2" name="Shape 8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" name="Google Shape;823;p7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24" name="Google Shape;824;p7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75404" y="984100"/>
            <a:ext cx="8898346" cy="2523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5" name="Google Shape;825;p7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676400" y="3535825"/>
            <a:ext cx="8839199" cy="2523505"/>
          </a:xfrm>
          <a:prstGeom prst="rect">
            <a:avLst/>
          </a:prstGeom>
          <a:noFill/>
          <a:ln>
            <a:noFill/>
          </a:ln>
        </p:spPr>
      </p:pic>
      <p:sp>
        <p:nvSpPr>
          <p:cNvPr id="826" name="Google Shape;826;p75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DBSCAN is not always perfect…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827" name="Google Shape;827;p7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4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6" name="Google Shape;246;p4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BGI: Beam Gas Ionization</a:t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247" name="Google Shape;247;p40"/>
          <p:cNvSpPr txBox="1"/>
          <p:nvPr>
            <p:ph type="title"/>
          </p:nvPr>
        </p:nvSpPr>
        <p:spPr>
          <a:xfrm>
            <a:off x="336575" y="863277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Motivation:</a:t>
            </a:r>
            <a:r>
              <a:rPr b="0" lang="en-US" sz="2200">
                <a:solidFill>
                  <a:srgbClr val="171717"/>
                </a:solidFill>
              </a:rPr>
              <a:t> “To obtain non-invasive beam profile measurements.”</a:t>
            </a:r>
            <a:endParaRPr b="0" sz="2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248" name="Google Shape;24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23175" y="1601463"/>
            <a:ext cx="7545660" cy="3839275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0"/>
          <p:cNvSpPr txBox="1"/>
          <p:nvPr/>
        </p:nvSpPr>
        <p:spPr>
          <a:xfrm>
            <a:off x="3114300" y="5368525"/>
            <a:ext cx="5963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i="1" lang="en-US"/>
              <a:t>Commissioning of Timepix3 Based Beam Gas Ionisation Profile Monitors for the CERN Proton </a:t>
            </a:r>
            <a:r>
              <a:rPr i="1" lang="en-US"/>
              <a:t>Synchrotron</a:t>
            </a:r>
            <a:r>
              <a:rPr i="1" lang="en-US"/>
              <a:t> (</a:t>
            </a:r>
            <a:r>
              <a:rPr i="1" lang="en-US"/>
              <a:t>Swann Levasseur</a:t>
            </a:r>
            <a:r>
              <a:rPr i="1" lang="en-US"/>
              <a:t>)</a:t>
            </a:r>
            <a:endParaRPr i="1"/>
          </a:p>
        </p:txBody>
      </p:sp>
      <p:sp>
        <p:nvSpPr>
          <p:cNvPr id="250" name="Google Shape;250;p4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2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76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4" name="Google Shape;834;p76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Extra #3: RF Shield Correction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835" name="Google Shape;835;p76"/>
          <p:cNvSpPr txBox="1"/>
          <p:nvPr>
            <p:ph type="title"/>
          </p:nvPr>
        </p:nvSpPr>
        <p:spPr>
          <a:xfrm>
            <a:off x="336575" y="939476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200">
                <a:solidFill>
                  <a:srgbClr val="171717"/>
                </a:solidFill>
              </a:rPr>
              <a:t>We can also interpolate the honeycomb using TELEA¹ inpainting!</a:t>
            </a:r>
            <a:endParaRPr b="0" sz="2200">
              <a:solidFill>
                <a:srgbClr val="171717"/>
              </a:solidFill>
            </a:endParaRPr>
          </a:p>
        </p:txBody>
      </p:sp>
      <p:pic>
        <p:nvPicPr>
          <p:cNvPr id="836" name="Google Shape;836;p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15276" y="1885239"/>
            <a:ext cx="4198976" cy="1271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7" name="Google Shape;837;p7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953300" y="3827800"/>
            <a:ext cx="5437349" cy="154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38" name="Google Shape;838;p7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073550" y="1885250"/>
            <a:ext cx="4610150" cy="1211025"/>
          </a:xfrm>
          <a:prstGeom prst="rect">
            <a:avLst/>
          </a:prstGeom>
          <a:noFill/>
          <a:ln>
            <a:noFill/>
          </a:ln>
        </p:spPr>
      </p:pic>
      <p:sp>
        <p:nvSpPr>
          <p:cNvPr id="839" name="Google Shape;839;p76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0" name="Google Shape;840;p76"/>
          <p:cNvSpPr/>
          <p:nvPr/>
        </p:nvSpPr>
        <p:spPr>
          <a:xfrm>
            <a:off x="91172" y="5816550"/>
            <a:ext cx="2392500" cy="567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37150" lIns="274300" spcFirstLastPara="1" rIns="274300" wrap="square" tIns="13715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chemeClr val="dk1"/>
                </a:solidFill>
              </a:rPr>
              <a:t>Slide courtesy of Glenn Anta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41" name="Google Shape;841;p76"/>
          <p:cNvSpPr txBox="1"/>
          <p:nvPr/>
        </p:nvSpPr>
        <p:spPr>
          <a:xfrm>
            <a:off x="2167375" y="5368700"/>
            <a:ext cx="7009200" cy="73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/>
              <a:t>1. Telea, Alexandru (2004). An Image Inpainting Technique Based on the Fast Marching Method. Journal of Graphics Tools. 9.10.1080/10867651.2004.10487596.</a:t>
            </a:r>
            <a:endParaRPr sz="1100"/>
          </a:p>
        </p:txBody>
      </p:sp>
      <p:cxnSp>
        <p:nvCxnSpPr>
          <p:cNvPr id="842" name="Google Shape;842;p76"/>
          <p:cNvCxnSpPr>
            <a:stCxn id="836" idx="2"/>
            <a:endCxn id="837" idx="0"/>
          </p:cNvCxnSpPr>
          <p:nvPr/>
        </p:nvCxnSpPr>
        <p:spPr>
          <a:xfrm flipH="1" rot="-5400000">
            <a:off x="4058114" y="2213839"/>
            <a:ext cx="670500" cy="2557200"/>
          </a:xfrm>
          <a:prstGeom prst="bentConnector3">
            <a:avLst>
              <a:gd fmla="val 5000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843" name="Google Shape;843;p76"/>
          <p:cNvCxnSpPr/>
          <p:nvPr/>
        </p:nvCxnSpPr>
        <p:spPr>
          <a:xfrm rot="5400000">
            <a:off x="6615314" y="2213839"/>
            <a:ext cx="670500" cy="2557200"/>
          </a:xfrm>
          <a:prstGeom prst="bentConnector3">
            <a:avLst>
              <a:gd fmla="val 50008" name="adj1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44" name="Google Shape;844;p76"/>
          <p:cNvSpPr txBox="1"/>
          <p:nvPr/>
        </p:nvSpPr>
        <p:spPr>
          <a:xfrm>
            <a:off x="2453863" y="1589850"/>
            <a:ext cx="1321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Noisy Image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845" name="Google Shape;845;p76"/>
          <p:cNvSpPr txBox="1"/>
          <p:nvPr/>
        </p:nvSpPr>
        <p:spPr>
          <a:xfrm>
            <a:off x="7717713" y="1589850"/>
            <a:ext cx="13218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RF Shield</a:t>
            </a:r>
            <a:endParaRPr b="1" sz="1200">
              <a:solidFill>
                <a:schemeClr val="dk1"/>
              </a:solidFill>
            </a:endParaRPr>
          </a:p>
        </p:txBody>
      </p:sp>
      <p:sp>
        <p:nvSpPr>
          <p:cNvPr id="846" name="Google Shape;846;p76"/>
          <p:cNvSpPr txBox="1"/>
          <p:nvPr/>
        </p:nvSpPr>
        <p:spPr>
          <a:xfrm>
            <a:off x="4363537" y="3157200"/>
            <a:ext cx="2616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Denoised and Inpainted</a:t>
            </a:r>
            <a:endParaRPr b="1" sz="1200">
              <a:solidFill>
                <a:schemeClr val="dk1"/>
              </a:solidFill>
            </a:endParaRPr>
          </a:p>
        </p:txBody>
      </p:sp>
      <p:pic>
        <p:nvPicPr>
          <p:cNvPr id="847" name="Google Shape;847;p7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76037" y="4159200"/>
            <a:ext cx="1199626" cy="8780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48" name="Google Shape;848;p76"/>
          <p:cNvCxnSpPr>
            <a:stCxn id="837" idx="3"/>
            <a:endCxn id="847" idx="1"/>
          </p:cNvCxnSpPr>
          <p:nvPr/>
        </p:nvCxnSpPr>
        <p:spPr>
          <a:xfrm>
            <a:off x="8390649" y="4598250"/>
            <a:ext cx="8853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849" name="Google Shape;849;p76"/>
          <p:cNvSpPr txBox="1"/>
          <p:nvPr/>
        </p:nvSpPr>
        <p:spPr>
          <a:xfrm>
            <a:off x="8567412" y="3816350"/>
            <a:ext cx="2616900" cy="26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dk1"/>
                </a:solidFill>
              </a:rPr>
              <a:t>Improves the beam profile</a:t>
            </a:r>
            <a:endParaRPr b="1" sz="12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4" name="Shape 8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5" name="Google Shape;855;p77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56" name="Google Shape;856;p7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88825" y="229800"/>
            <a:ext cx="5814325" cy="5823175"/>
          </a:xfrm>
          <a:prstGeom prst="rect">
            <a:avLst/>
          </a:prstGeom>
          <a:noFill/>
          <a:ln>
            <a:noFill/>
          </a:ln>
        </p:spPr>
      </p:pic>
      <p:sp>
        <p:nvSpPr>
          <p:cNvPr id="857" name="Google Shape;857;p77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8" name="Google Shape;858;p77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000">
                <a:solidFill>
                  <a:srgbClr val="0033A0"/>
                </a:solidFill>
              </a:rPr>
              <a:t>Prediction Example</a:t>
            </a:r>
            <a:endParaRPr sz="2000">
              <a:solidFill>
                <a:srgbClr val="0033A0"/>
              </a:solidFill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3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p78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5" name="Google Shape;865;p78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866" name="Google Shape;866;p78"/>
          <p:cNvGraphicFramePr/>
          <p:nvPr/>
        </p:nvGraphicFramePr>
        <p:xfrm>
          <a:off x="7758050" y="24782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{CF15BD6F-B18F-4618-9D32-F5D67122038D}</a:tableStyleId>
              </a:tblPr>
              <a:tblGrid>
                <a:gridCol w="1619775"/>
                <a:gridCol w="1619775"/>
              </a:tblGrid>
              <a:tr h="33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Error Metric</a:t>
                      </a:r>
                      <a:endParaRPr b="1" sz="12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chemeClr val="dk1"/>
                          </a:solidFill>
                        </a:rPr>
                        <a:t>Value</a:t>
                      </a:r>
                      <a:endParaRPr b="1" sz="1000">
                        <a:solidFill>
                          <a:schemeClr val="dk1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3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MSE (Mean)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47.78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3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MSE (Median)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6.37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3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171717"/>
                          </a:solidFill>
                        </a:rPr>
                        <a:t>R² (Mean)</a:t>
                      </a:r>
                      <a:endParaRPr sz="1200">
                        <a:solidFill>
                          <a:srgbClr val="171717"/>
                        </a:solidFill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0.969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  <a:tr h="338725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171717"/>
                          </a:solidFill>
                        </a:rPr>
                        <a:t>R² (Median)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0.994</a:t>
                      </a:r>
                      <a:endParaRPr sz="1200"/>
                    </a:p>
                  </a:txBody>
                  <a:tcPr marT="91425" marB="91425" marR="91425" marL="91425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DE8FF"/>
                    </a:solidFill>
                  </a:tcPr>
                </a:tc>
              </a:tr>
            </a:tbl>
          </a:graphicData>
        </a:graphic>
      </p:graphicFrame>
      <p:sp>
        <p:nvSpPr>
          <p:cNvPr id="867" name="Google Shape;867;p78"/>
          <p:cNvSpPr txBox="1"/>
          <p:nvPr/>
        </p:nvSpPr>
        <p:spPr>
          <a:xfrm>
            <a:off x="7343688" y="2032563"/>
            <a:ext cx="4068300" cy="4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171717"/>
                </a:solidFill>
              </a:rPr>
              <a:t>Predicted Profile vs Ground Truth Profile</a:t>
            </a:r>
            <a:endParaRPr b="1">
              <a:solidFill>
                <a:srgbClr val="171717"/>
              </a:solidFill>
            </a:endParaRPr>
          </a:p>
        </p:txBody>
      </p:sp>
      <p:pic>
        <p:nvPicPr>
          <p:cNvPr id="868" name="Google Shape;868;p78"/>
          <p:cNvPicPr preferRelativeResize="0"/>
          <p:nvPr/>
        </p:nvPicPr>
        <p:blipFill rotWithShape="1">
          <a:blip r:embed="rId3">
            <a:alphaModFix/>
          </a:blip>
          <a:srcRect b="763" l="750" r="49893" t="49982"/>
          <a:stretch/>
        </p:blipFill>
        <p:spPr>
          <a:xfrm>
            <a:off x="932412" y="1918787"/>
            <a:ext cx="5315436" cy="3030288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869" name="Google Shape;869;p78"/>
          <p:cNvCxnSpPr/>
          <p:nvPr/>
        </p:nvCxnSpPr>
        <p:spPr>
          <a:xfrm>
            <a:off x="6488613" y="3433925"/>
            <a:ext cx="9246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870" name="Google Shape;870;p78"/>
          <p:cNvSpPr txBox="1"/>
          <p:nvPr/>
        </p:nvSpPr>
        <p:spPr>
          <a:xfrm>
            <a:off x="989275" y="1744975"/>
            <a:ext cx="16548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P3 vs GT</a:t>
            </a:r>
            <a:endParaRPr b="1" sz="1600">
              <a:solidFill>
                <a:schemeClr val="dk1"/>
              </a:solidFill>
            </a:endParaRPr>
          </a:p>
        </p:txBody>
      </p:sp>
      <p:sp>
        <p:nvSpPr>
          <p:cNvPr id="871" name="Google Shape;871;p78"/>
          <p:cNvSpPr txBox="1"/>
          <p:nvPr>
            <p:ph type="title"/>
          </p:nvPr>
        </p:nvSpPr>
        <p:spPr>
          <a:xfrm>
            <a:off x="172550" y="56450"/>
            <a:ext cx="7760100" cy="623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800">
                <a:solidFill>
                  <a:srgbClr val="0033A0"/>
                </a:solidFill>
              </a:rPr>
              <a:t>Predicted vs Ground Truth Errors (Test Set on LHC3, MD5, MD6 &amp; MD7)</a:t>
            </a:r>
            <a:endParaRPr sz="1800">
              <a:solidFill>
                <a:srgbClr val="0033A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6" name="Shape 8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7" name="Google Shape;877;p79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78" name="Google Shape;878;p79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Chosen Architecture: U-NET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sp>
        <p:nvSpPr>
          <p:cNvPr id="879" name="Google Shape;879;p79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880" name="Google Shape;880;p79"/>
          <p:cNvPicPr preferRelativeResize="0"/>
          <p:nvPr/>
        </p:nvPicPr>
        <p:blipFill rotWithShape="1">
          <a:blip r:embed="rId3">
            <a:alphaModFix/>
          </a:blip>
          <a:srcRect b="0" l="69607" r="0" t="73353"/>
          <a:stretch/>
        </p:blipFill>
        <p:spPr>
          <a:xfrm>
            <a:off x="9088082" y="4092991"/>
            <a:ext cx="2281475" cy="127482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1" name="Google Shape;881;p79"/>
          <p:cNvPicPr preferRelativeResize="0"/>
          <p:nvPr/>
        </p:nvPicPr>
        <p:blipFill rotWithShape="1">
          <a:blip r:embed="rId4">
            <a:alphaModFix/>
          </a:blip>
          <a:srcRect b="0" l="1613" r="0" t="0"/>
          <a:stretch/>
        </p:blipFill>
        <p:spPr>
          <a:xfrm>
            <a:off x="2646187" y="995075"/>
            <a:ext cx="6899624" cy="4520526"/>
          </a:xfrm>
          <a:prstGeom prst="rect">
            <a:avLst/>
          </a:prstGeom>
          <a:noFill/>
          <a:ln>
            <a:noFill/>
          </a:ln>
        </p:spPr>
      </p:pic>
      <p:sp>
        <p:nvSpPr>
          <p:cNvPr id="882" name="Google Shape;882;p79"/>
          <p:cNvSpPr txBox="1"/>
          <p:nvPr/>
        </p:nvSpPr>
        <p:spPr>
          <a:xfrm>
            <a:off x="2702850" y="5661363"/>
            <a:ext cx="67863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 </a:t>
            </a:r>
            <a:r>
              <a:rPr lang="en-US"/>
              <a:t>U-Net: Convolutional Networks for </a:t>
            </a:r>
            <a:r>
              <a:rPr b="1" lang="en-US"/>
              <a:t>Biomedical </a:t>
            </a:r>
            <a:r>
              <a:rPr lang="en-US"/>
              <a:t>Image Segmentation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3" name="Google Shape;883;p79"/>
          <p:cNvSpPr/>
          <p:nvPr/>
        </p:nvSpPr>
        <p:spPr>
          <a:xfrm>
            <a:off x="3151025" y="1149274"/>
            <a:ext cx="2528400" cy="39150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4" name="Google Shape;884;p79"/>
          <p:cNvSpPr/>
          <p:nvPr/>
        </p:nvSpPr>
        <p:spPr>
          <a:xfrm>
            <a:off x="6024575" y="1149275"/>
            <a:ext cx="2573100" cy="3915000"/>
          </a:xfrm>
          <a:prstGeom prst="rect">
            <a:avLst/>
          </a:prstGeom>
          <a:noFill/>
          <a:ln cap="flat" cmpd="sng" w="28575">
            <a:solidFill>
              <a:srgbClr val="7F600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5" name="Google Shape;885;p79"/>
          <p:cNvSpPr txBox="1"/>
          <p:nvPr/>
        </p:nvSpPr>
        <p:spPr>
          <a:xfrm>
            <a:off x="3213867" y="758976"/>
            <a:ext cx="24027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4 up-conv blocks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886" name="Google Shape;886;p79"/>
          <p:cNvSpPr txBox="1"/>
          <p:nvPr/>
        </p:nvSpPr>
        <p:spPr>
          <a:xfrm>
            <a:off x="6109767" y="758976"/>
            <a:ext cx="24027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7F6000"/>
                </a:solidFill>
              </a:rPr>
              <a:t>4 down-conv blocks</a:t>
            </a:r>
            <a:endParaRPr sz="1800">
              <a:solidFill>
                <a:srgbClr val="7F6000"/>
              </a:solidFill>
            </a:endParaRPr>
          </a:p>
        </p:txBody>
      </p:sp>
      <p:sp>
        <p:nvSpPr>
          <p:cNvPr id="887" name="Google Shape;887;p79"/>
          <p:cNvSpPr/>
          <p:nvPr/>
        </p:nvSpPr>
        <p:spPr>
          <a:xfrm>
            <a:off x="4295150" y="2033800"/>
            <a:ext cx="3439800" cy="228600"/>
          </a:xfrm>
          <a:prstGeom prst="rect">
            <a:avLst/>
          </a:prstGeom>
          <a:noFill/>
          <a:ln cap="flat" cmpd="sng" w="28575">
            <a:solidFill>
              <a:srgbClr val="4C113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8" name="Google Shape;888;p79"/>
          <p:cNvSpPr/>
          <p:nvPr/>
        </p:nvSpPr>
        <p:spPr>
          <a:xfrm>
            <a:off x="4698900" y="3485450"/>
            <a:ext cx="2646000" cy="228600"/>
          </a:xfrm>
          <a:prstGeom prst="rect">
            <a:avLst/>
          </a:prstGeom>
          <a:noFill/>
          <a:ln cap="flat" cmpd="sng" w="28575">
            <a:solidFill>
              <a:srgbClr val="4C113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9" name="Google Shape;889;p79"/>
          <p:cNvSpPr/>
          <p:nvPr/>
        </p:nvSpPr>
        <p:spPr>
          <a:xfrm>
            <a:off x="5129125" y="4296500"/>
            <a:ext cx="1633800" cy="228600"/>
          </a:xfrm>
          <a:prstGeom prst="rect">
            <a:avLst/>
          </a:prstGeom>
          <a:noFill/>
          <a:ln cap="flat" cmpd="sng" w="28575">
            <a:solidFill>
              <a:srgbClr val="4C113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0" name="Google Shape;890;p79"/>
          <p:cNvSpPr/>
          <p:nvPr/>
        </p:nvSpPr>
        <p:spPr>
          <a:xfrm>
            <a:off x="5711450" y="4779650"/>
            <a:ext cx="355200" cy="228600"/>
          </a:xfrm>
          <a:prstGeom prst="rect">
            <a:avLst/>
          </a:prstGeom>
          <a:noFill/>
          <a:ln cap="flat" cmpd="sng" w="28575">
            <a:solidFill>
              <a:srgbClr val="4C1130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1" name="Google Shape;891;p79"/>
          <p:cNvSpPr txBox="1"/>
          <p:nvPr/>
        </p:nvSpPr>
        <p:spPr>
          <a:xfrm>
            <a:off x="4687692" y="1643501"/>
            <a:ext cx="2402700" cy="390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4C1130"/>
                </a:solidFill>
              </a:rPr>
              <a:t>skip connections</a:t>
            </a:r>
            <a:endParaRPr sz="1800">
              <a:solidFill>
                <a:srgbClr val="4C1130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6" name="Shape 8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7" name="Google Shape;897;p80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898" name="Google Shape;898;p8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18775" y="2936450"/>
            <a:ext cx="3279423" cy="2140999"/>
          </a:xfrm>
          <a:prstGeom prst="rect">
            <a:avLst/>
          </a:prstGeom>
          <a:noFill/>
          <a:ln>
            <a:noFill/>
          </a:ln>
        </p:spPr>
      </p:pic>
      <p:sp>
        <p:nvSpPr>
          <p:cNvPr id="899" name="Google Shape;899;p80"/>
          <p:cNvSpPr txBox="1"/>
          <p:nvPr/>
        </p:nvSpPr>
        <p:spPr>
          <a:xfrm>
            <a:off x="1391058" y="2988275"/>
            <a:ext cx="1687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NOISY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00" name="Google Shape;900;p80"/>
          <p:cNvSpPr txBox="1"/>
          <p:nvPr/>
        </p:nvSpPr>
        <p:spPr>
          <a:xfrm>
            <a:off x="8601301" y="301265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CLEAN BINARY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01" name="Google Shape;901;p80"/>
          <p:cNvSpPr txBox="1"/>
          <p:nvPr/>
        </p:nvSpPr>
        <p:spPr>
          <a:xfrm>
            <a:off x="4330351" y="2405975"/>
            <a:ext cx="33789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U-NET ARCHITECTURE</a:t>
            </a:r>
            <a:endParaRPr b="1" sz="2000">
              <a:solidFill>
                <a:schemeClr val="dk1"/>
              </a:solidFill>
            </a:endParaRPr>
          </a:p>
        </p:txBody>
      </p:sp>
      <p:sp>
        <p:nvSpPr>
          <p:cNvPr id="902" name="Google Shape;902;p80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Training Stage</a:t>
            </a:r>
            <a:endParaRPr sz="2600">
              <a:solidFill>
                <a:srgbClr val="0033A0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3000">
              <a:solidFill>
                <a:srgbClr val="0033A0"/>
              </a:solidFill>
            </a:endParaRPr>
          </a:p>
        </p:txBody>
      </p:sp>
      <p:pic>
        <p:nvPicPr>
          <p:cNvPr id="903" name="Google Shape;903;p80"/>
          <p:cNvPicPr preferRelativeResize="0"/>
          <p:nvPr/>
        </p:nvPicPr>
        <p:blipFill rotWithShape="1">
          <a:blip r:embed="rId4">
            <a:alphaModFix/>
          </a:blip>
          <a:srcRect b="67794" l="0" r="0" t="2174"/>
          <a:stretch/>
        </p:blipFill>
        <p:spPr>
          <a:xfrm>
            <a:off x="52938" y="3335362"/>
            <a:ext cx="4472622" cy="134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4" name="Google Shape;904;p80"/>
          <p:cNvPicPr preferRelativeResize="0"/>
          <p:nvPr/>
        </p:nvPicPr>
        <p:blipFill rotWithShape="1">
          <a:blip r:embed="rId5">
            <a:alphaModFix/>
          </a:blip>
          <a:srcRect b="3973" l="0" r="0" t="52308"/>
          <a:stretch/>
        </p:blipFill>
        <p:spPr>
          <a:xfrm>
            <a:off x="7921350" y="3366100"/>
            <a:ext cx="3909002" cy="12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905" name="Google Shape;905;p80"/>
          <p:cNvSpPr txBox="1"/>
          <p:nvPr/>
        </p:nvSpPr>
        <p:spPr>
          <a:xfrm>
            <a:off x="8601301" y="2029200"/>
            <a:ext cx="2838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DBSCAN OUTPUT</a:t>
            </a:r>
            <a:endParaRPr b="1">
              <a:solidFill>
                <a:schemeClr val="dk1"/>
              </a:solidFill>
            </a:endParaRPr>
          </a:p>
        </p:txBody>
      </p:sp>
      <p:cxnSp>
        <p:nvCxnSpPr>
          <p:cNvPr id="906" name="Google Shape;906;p80"/>
          <p:cNvCxnSpPr/>
          <p:nvPr/>
        </p:nvCxnSpPr>
        <p:spPr>
          <a:xfrm>
            <a:off x="10020301" y="2459100"/>
            <a:ext cx="0" cy="4773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907" name="Google Shape;907;p8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138475" y="2515202"/>
            <a:ext cx="365121" cy="365100"/>
          </a:xfrm>
          <a:prstGeom prst="rect">
            <a:avLst/>
          </a:prstGeom>
          <a:noFill/>
          <a:ln>
            <a:noFill/>
          </a:ln>
        </p:spPr>
      </p:pic>
      <p:sp>
        <p:nvSpPr>
          <p:cNvPr id="908" name="Google Shape;908;p80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909" name="Google Shape;909;p80"/>
          <p:cNvCxnSpPr>
            <a:endCxn id="905" idx="0"/>
          </p:cNvCxnSpPr>
          <p:nvPr/>
        </p:nvCxnSpPr>
        <p:spPr>
          <a:xfrm flipH="1" rot="10800000">
            <a:off x="2234701" y="2029200"/>
            <a:ext cx="7785600" cy="959100"/>
          </a:xfrm>
          <a:prstGeom prst="bentConnector4">
            <a:avLst>
              <a:gd fmla="val -6" name="adj1"/>
              <a:gd fmla="val 124828" name="adj2"/>
            </a:avLst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10" name="Google Shape;910;p80"/>
          <p:cNvSpPr/>
          <p:nvPr/>
        </p:nvSpPr>
        <p:spPr>
          <a:xfrm>
            <a:off x="2135200" y="2992450"/>
            <a:ext cx="198900" cy="1200"/>
          </a:xfrm>
          <a:prstGeom prst="rect">
            <a:avLst/>
          </a:prstGeom>
          <a:solidFill>
            <a:schemeClr val="lt2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911" name="Google Shape;911;p80"/>
          <p:cNvSpPr txBox="1"/>
          <p:nvPr/>
        </p:nvSpPr>
        <p:spPr>
          <a:xfrm>
            <a:off x="3573156" y="1355313"/>
            <a:ext cx="50457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BEAM LOSS REMOVAL USING DBSCAN (SLOW)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912" name="Google Shape;912;p80"/>
          <p:cNvSpPr txBox="1"/>
          <p:nvPr/>
        </p:nvSpPr>
        <p:spPr>
          <a:xfrm>
            <a:off x="10435700" y="2486525"/>
            <a:ext cx="766800" cy="34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dk1"/>
                </a:solidFill>
              </a:rPr>
              <a:t>binarize</a:t>
            </a:r>
            <a:endParaRPr sz="1200">
              <a:solidFill>
                <a:schemeClr val="dk1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7" name="Shape 9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8" name="Google Shape;918;p8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9" name="Google Shape;919;p81"/>
          <p:cNvSpPr txBox="1"/>
          <p:nvPr/>
        </p:nvSpPr>
        <p:spPr>
          <a:xfrm>
            <a:off x="1752883" y="1173138"/>
            <a:ext cx="1687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NOISY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20" name="Google Shape;920;p81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Inference</a:t>
            </a:r>
            <a:endParaRPr sz="2600">
              <a:solidFill>
                <a:srgbClr val="0033A0"/>
              </a:solidFill>
            </a:endParaRPr>
          </a:p>
        </p:txBody>
      </p:sp>
      <p:pic>
        <p:nvPicPr>
          <p:cNvPr id="921" name="Google Shape;921;p81"/>
          <p:cNvPicPr preferRelativeResize="0"/>
          <p:nvPr/>
        </p:nvPicPr>
        <p:blipFill rotWithShape="1">
          <a:blip r:embed="rId3">
            <a:alphaModFix/>
          </a:blip>
          <a:srcRect b="67794" l="0" r="0" t="2174"/>
          <a:stretch/>
        </p:blipFill>
        <p:spPr>
          <a:xfrm>
            <a:off x="414763" y="1520225"/>
            <a:ext cx="4472622" cy="1343176"/>
          </a:xfrm>
          <a:prstGeom prst="rect">
            <a:avLst/>
          </a:prstGeom>
          <a:noFill/>
          <a:ln>
            <a:noFill/>
          </a:ln>
        </p:spPr>
      </p:pic>
      <p:pic>
        <p:nvPicPr>
          <p:cNvPr id="922" name="Google Shape;922;p81"/>
          <p:cNvPicPr preferRelativeResize="0"/>
          <p:nvPr/>
        </p:nvPicPr>
        <p:blipFill rotWithShape="1">
          <a:blip r:embed="rId4">
            <a:alphaModFix/>
          </a:blip>
          <a:srcRect b="52221" l="0" r="0" t="4843"/>
          <a:stretch/>
        </p:blipFill>
        <p:spPr>
          <a:xfrm>
            <a:off x="517400" y="4334875"/>
            <a:ext cx="3980093" cy="1281700"/>
          </a:xfrm>
          <a:prstGeom prst="rect">
            <a:avLst/>
          </a:prstGeom>
          <a:noFill/>
          <a:ln>
            <a:noFill/>
          </a:ln>
        </p:spPr>
      </p:pic>
      <p:sp>
        <p:nvSpPr>
          <p:cNvPr id="923" name="Google Shape;923;p81"/>
          <p:cNvSpPr txBox="1"/>
          <p:nvPr/>
        </p:nvSpPr>
        <p:spPr>
          <a:xfrm>
            <a:off x="907026" y="3346075"/>
            <a:ext cx="3378900" cy="506100"/>
          </a:xfrm>
          <a:prstGeom prst="rect">
            <a:avLst/>
          </a:prstGeom>
          <a:solidFill>
            <a:srgbClr val="9FC5E8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000">
                <a:solidFill>
                  <a:schemeClr val="dk1"/>
                </a:solidFill>
              </a:rPr>
              <a:t>Our trained U-NET model</a:t>
            </a:r>
            <a:endParaRPr b="1" sz="2000">
              <a:solidFill>
                <a:schemeClr val="dk1"/>
              </a:solidFill>
            </a:endParaRPr>
          </a:p>
        </p:txBody>
      </p:sp>
      <p:cxnSp>
        <p:nvCxnSpPr>
          <p:cNvPr id="924" name="Google Shape;924;p81"/>
          <p:cNvCxnSpPr/>
          <p:nvPr/>
        </p:nvCxnSpPr>
        <p:spPr>
          <a:xfrm>
            <a:off x="2651074" y="2926538"/>
            <a:ext cx="0" cy="35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925" name="Google Shape;925;p81"/>
          <p:cNvCxnSpPr/>
          <p:nvPr/>
        </p:nvCxnSpPr>
        <p:spPr>
          <a:xfrm>
            <a:off x="2665524" y="3940713"/>
            <a:ext cx="0" cy="3564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26" name="Google Shape;926;p81"/>
          <p:cNvSpPr/>
          <p:nvPr/>
        </p:nvSpPr>
        <p:spPr>
          <a:xfrm>
            <a:off x="5449425" y="3344250"/>
            <a:ext cx="486600" cy="506100"/>
          </a:xfrm>
          <a:prstGeom prst="ellipse">
            <a:avLst/>
          </a:prstGeom>
          <a:solidFill>
            <a:srgbClr val="9FC5E8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X</a:t>
            </a:r>
            <a:endParaRPr b="1" sz="1800">
              <a:solidFill>
                <a:schemeClr val="dk1"/>
              </a:solidFill>
            </a:endParaRPr>
          </a:p>
        </p:txBody>
      </p:sp>
      <p:pic>
        <p:nvPicPr>
          <p:cNvPr id="927" name="Google Shape;927;p81"/>
          <p:cNvPicPr preferRelativeResize="0"/>
          <p:nvPr/>
        </p:nvPicPr>
        <p:blipFill rotWithShape="1">
          <a:blip r:embed="rId3">
            <a:alphaModFix/>
          </a:blip>
          <a:srcRect b="34910" l="0" r="0" t="34725"/>
          <a:stretch/>
        </p:blipFill>
        <p:spPr>
          <a:xfrm>
            <a:off x="6318100" y="2780265"/>
            <a:ext cx="5393526" cy="163772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928" name="Google Shape;928;p81"/>
          <p:cNvCxnSpPr>
            <a:stCxn id="921" idx="3"/>
            <a:endCxn id="926" idx="2"/>
          </p:cNvCxnSpPr>
          <p:nvPr/>
        </p:nvCxnSpPr>
        <p:spPr>
          <a:xfrm>
            <a:off x="4887385" y="2191813"/>
            <a:ext cx="561900" cy="1405500"/>
          </a:xfrm>
          <a:prstGeom prst="bentConnector3">
            <a:avLst>
              <a:gd fmla="val 50012" name="adj1"/>
            </a:avLst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29" name="Google Shape;929;p81"/>
          <p:cNvCxnSpPr/>
          <p:nvPr/>
        </p:nvCxnSpPr>
        <p:spPr>
          <a:xfrm flipH="1">
            <a:off x="4887385" y="3597313"/>
            <a:ext cx="561900" cy="1405500"/>
          </a:xfrm>
          <a:prstGeom prst="bentConnector3">
            <a:avLst>
              <a:gd fmla="val 50012" name="adj1"/>
            </a:avLst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30" name="Google Shape;930;p81"/>
          <p:cNvCxnSpPr/>
          <p:nvPr/>
        </p:nvCxnSpPr>
        <p:spPr>
          <a:xfrm rot="10800000">
            <a:off x="4460650" y="5002825"/>
            <a:ext cx="3954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cxnSp>
        <p:nvCxnSpPr>
          <p:cNvPr id="931" name="Google Shape;931;p81"/>
          <p:cNvCxnSpPr/>
          <p:nvPr/>
        </p:nvCxnSpPr>
        <p:spPr>
          <a:xfrm>
            <a:off x="5167575" y="3509775"/>
            <a:ext cx="1500" cy="1566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932" name="Google Shape;932;p81"/>
          <p:cNvCxnSpPr>
            <a:stCxn id="926" idx="6"/>
            <a:endCxn id="927" idx="1"/>
          </p:cNvCxnSpPr>
          <p:nvPr/>
        </p:nvCxnSpPr>
        <p:spPr>
          <a:xfrm>
            <a:off x="5936025" y="3597300"/>
            <a:ext cx="382200" cy="1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933" name="Google Shape;933;p81"/>
          <p:cNvSpPr txBox="1"/>
          <p:nvPr/>
        </p:nvSpPr>
        <p:spPr>
          <a:xfrm>
            <a:off x="7065762" y="2350375"/>
            <a:ext cx="38982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</a:rPr>
              <a:t>FINAL CLEAN OUTPUT IMAGE</a:t>
            </a:r>
            <a:endParaRPr b="1">
              <a:solidFill>
                <a:schemeClr val="dk1"/>
              </a:solidFill>
            </a:endParaRPr>
          </a:p>
        </p:txBody>
      </p:sp>
      <p:sp>
        <p:nvSpPr>
          <p:cNvPr id="934" name="Google Shape;934;p8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41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7" name="Google Shape;257;p41"/>
          <p:cNvSpPr txBox="1"/>
          <p:nvPr>
            <p:ph type="title"/>
          </p:nvPr>
        </p:nvSpPr>
        <p:spPr>
          <a:xfrm>
            <a:off x="327050" y="304650"/>
            <a:ext cx="23937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The Detector</a:t>
            </a:r>
            <a:endParaRPr sz="2600">
              <a:solidFill>
                <a:srgbClr val="0033A0"/>
              </a:solidFill>
            </a:endParaRPr>
          </a:p>
        </p:txBody>
      </p:sp>
      <p:pic>
        <p:nvPicPr>
          <p:cNvPr id="258" name="Google Shape;258;p41"/>
          <p:cNvPicPr preferRelativeResize="0"/>
          <p:nvPr/>
        </p:nvPicPr>
        <p:blipFill rotWithShape="1">
          <a:blip r:embed="rId3">
            <a:alphaModFix/>
          </a:blip>
          <a:srcRect b="0" l="3491" r="9860" t="6261"/>
          <a:stretch/>
        </p:blipFill>
        <p:spPr>
          <a:xfrm>
            <a:off x="4683225" y="368300"/>
            <a:ext cx="6372525" cy="4738325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p41"/>
          <p:cNvSpPr txBox="1"/>
          <p:nvPr/>
        </p:nvSpPr>
        <p:spPr>
          <a:xfrm>
            <a:off x="734888" y="3832863"/>
            <a:ext cx="348270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256x256 px</a:t>
            </a:r>
            <a:endParaRPr b="1"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14x14 mm</a:t>
            </a:r>
            <a:endParaRPr b="1" sz="1500">
              <a:solidFill>
                <a:schemeClr val="dk1"/>
              </a:solidFill>
            </a:endParaRPr>
          </a:p>
        </p:txBody>
      </p:sp>
      <p:sp>
        <p:nvSpPr>
          <p:cNvPr id="260" name="Google Shape;260;p41"/>
          <p:cNvSpPr txBox="1"/>
          <p:nvPr>
            <p:ph type="title"/>
          </p:nvPr>
        </p:nvSpPr>
        <p:spPr>
          <a:xfrm>
            <a:off x="1698038" y="1377375"/>
            <a:ext cx="15564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200">
                <a:solidFill>
                  <a:srgbClr val="171717"/>
                </a:solidFill>
              </a:rPr>
              <a:t>Timepix3</a:t>
            </a:r>
            <a:endParaRPr b="0" sz="22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b="0" sz="2000">
              <a:solidFill>
                <a:srgbClr val="171717"/>
              </a:solidFill>
            </a:endParaRPr>
          </a:p>
        </p:txBody>
      </p:sp>
      <p:pic>
        <p:nvPicPr>
          <p:cNvPr id="261" name="Google Shape;26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80575" y="1810275"/>
            <a:ext cx="2791326" cy="2223924"/>
          </a:xfrm>
          <a:prstGeom prst="rect">
            <a:avLst/>
          </a:prstGeom>
          <a:noFill/>
          <a:ln>
            <a:noFill/>
          </a:ln>
        </p:spPr>
      </p:pic>
      <p:sp>
        <p:nvSpPr>
          <p:cNvPr id="262" name="Google Shape;262;p41"/>
          <p:cNvSpPr txBox="1"/>
          <p:nvPr/>
        </p:nvSpPr>
        <p:spPr>
          <a:xfrm>
            <a:off x="5483738" y="5255350"/>
            <a:ext cx="47715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</a:t>
            </a:r>
            <a:r>
              <a:rPr b="1" i="1" lang="en-US"/>
              <a:t> </a:t>
            </a:r>
            <a:r>
              <a:rPr i="1" lang="en-US"/>
              <a:t>Measuring the Beam Profile by Counting Ionization Electrons (Hampus Sandberg)</a:t>
            </a:r>
            <a:endParaRPr i="1"/>
          </a:p>
        </p:txBody>
      </p:sp>
      <p:cxnSp>
        <p:nvCxnSpPr>
          <p:cNvPr id="263" name="Google Shape;263;p41"/>
          <p:cNvCxnSpPr/>
          <p:nvPr/>
        </p:nvCxnSpPr>
        <p:spPr>
          <a:xfrm>
            <a:off x="5983450" y="1258603"/>
            <a:ext cx="1938900" cy="7215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264" name="Google Shape;264;p41"/>
          <p:cNvSpPr txBox="1"/>
          <p:nvPr>
            <p:ph type="title"/>
          </p:nvPr>
        </p:nvSpPr>
        <p:spPr>
          <a:xfrm>
            <a:off x="4507250" y="711925"/>
            <a:ext cx="28440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600"/>
              <a:t>ionization </a:t>
            </a:r>
            <a:endParaRPr sz="16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1600"/>
              <a:t>electrons</a:t>
            </a:r>
            <a:endParaRPr sz="1600"/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18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1800">
              <a:solidFill>
                <a:srgbClr val="171717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t/>
            </a:r>
            <a:endParaRPr sz="1800">
              <a:solidFill>
                <a:srgbClr val="171717"/>
              </a:solidFill>
            </a:endParaRPr>
          </a:p>
        </p:txBody>
      </p:sp>
      <p:sp>
        <p:nvSpPr>
          <p:cNvPr id="265" name="Google Shape;265;p41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6" name="Google Shape;266;p41"/>
          <p:cNvSpPr/>
          <p:nvPr/>
        </p:nvSpPr>
        <p:spPr>
          <a:xfrm>
            <a:off x="7932750" y="1895725"/>
            <a:ext cx="365100" cy="365100"/>
          </a:xfrm>
          <a:prstGeom prst="ellipse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4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3" name="Google Shape;273;p42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Beam Profile</a:t>
            </a:r>
            <a:endParaRPr sz="2600">
              <a:solidFill>
                <a:srgbClr val="0033A0"/>
              </a:solidFill>
            </a:endParaRPr>
          </a:p>
        </p:txBody>
      </p:sp>
      <p:pic>
        <p:nvPicPr>
          <p:cNvPr id="274" name="Google Shape;274;p42"/>
          <p:cNvPicPr preferRelativeResize="0"/>
          <p:nvPr/>
        </p:nvPicPr>
        <p:blipFill rotWithShape="1">
          <a:blip r:embed="rId3">
            <a:alphaModFix/>
          </a:blip>
          <a:srcRect b="0" l="0" r="0" t="6968"/>
          <a:stretch/>
        </p:blipFill>
        <p:spPr>
          <a:xfrm>
            <a:off x="1936338" y="1240512"/>
            <a:ext cx="8462223" cy="218978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5" name="Google Shape;275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612256" y="3928168"/>
            <a:ext cx="3110413" cy="1885432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76" name="Google Shape;276;p42"/>
          <p:cNvCxnSpPr/>
          <p:nvPr/>
        </p:nvCxnSpPr>
        <p:spPr>
          <a:xfrm rot="10800000">
            <a:off x="2398713" y="3308550"/>
            <a:ext cx="2382900" cy="6996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ot"/>
            <a:round/>
            <a:headEnd len="med" w="med" type="stealth"/>
            <a:tailEnd len="med" w="med" type="none"/>
          </a:ln>
        </p:spPr>
      </p:cxnSp>
      <p:cxnSp>
        <p:nvCxnSpPr>
          <p:cNvPr id="277" name="Google Shape;277;p42"/>
          <p:cNvCxnSpPr/>
          <p:nvPr/>
        </p:nvCxnSpPr>
        <p:spPr>
          <a:xfrm flipH="1">
            <a:off x="7650363" y="3282850"/>
            <a:ext cx="2117700" cy="7188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ot"/>
            <a:round/>
            <a:headEnd len="med" w="med" type="none"/>
            <a:tailEnd len="med" w="med" type="stealth"/>
          </a:ln>
        </p:spPr>
      </p:cxnSp>
      <p:sp>
        <p:nvSpPr>
          <p:cNvPr id="278" name="Google Shape;278;p42"/>
          <p:cNvSpPr txBox="1"/>
          <p:nvPr/>
        </p:nvSpPr>
        <p:spPr>
          <a:xfrm>
            <a:off x="2314702" y="4385515"/>
            <a:ext cx="2196900" cy="51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dk1"/>
                </a:solidFill>
              </a:rPr>
              <a:t>Sum (project) columns to obtain the beam profile</a:t>
            </a:r>
            <a:endParaRPr b="1" sz="1300">
              <a:solidFill>
                <a:schemeClr val="dk1"/>
              </a:solidFill>
            </a:endParaRPr>
          </a:p>
        </p:txBody>
      </p:sp>
      <p:sp>
        <p:nvSpPr>
          <p:cNvPr id="279" name="Google Shape;279;p42"/>
          <p:cNvSpPr txBox="1"/>
          <p:nvPr/>
        </p:nvSpPr>
        <p:spPr>
          <a:xfrm>
            <a:off x="4857500" y="887275"/>
            <a:ext cx="26199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/>
              <a:t>All Events</a:t>
            </a:r>
            <a:endParaRPr b="1" sz="1300"/>
          </a:p>
        </p:txBody>
      </p:sp>
      <p:sp>
        <p:nvSpPr>
          <p:cNvPr id="280" name="Google Shape;280;p42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1" name="Google Shape;281;p42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43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8" name="Google Shape;288;p43"/>
          <p:cNvSpPr txBox="1"/>
          <p:nvPr>
            <p:ph type="title"/>
          </p:nvPr>
        </p:nvSpPr>
        <p:spPr>
          <a:xfrm>
            <a:off x="336575" y="867852"/>
            <a:ext cx="11376000" cy="101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b="0" lang="en-US" sz="2000">
                <a:solidFill>
                  <a:srgbClr val="171717"/>
                </a:solidFill>
              </a:rPr>
              <a:t>Acquisitions can actually be considered as a sequence of events that can be merged based on some predefined </a:t>
            </a:r>
            <a:r>
              <a:rPr lang="en-US" sz="2000">
                <a:solidFill>
                  <a:srgbClr val="000000"/>
                </a:solidFill>
              </a:rPr>
              <a:t>integration time</a:t>
            </a:r>
            <a:r>
              <a:rPr b="0" lang="en-US" sz="2000">
                <a:solidFill>
                  <a:srgbClr val="171717"/>
                </a:solidFill>
              </a:rPr>
              <a:t> 🎥</a:t>
            </a:r>
            <a:endParaRPr b="0" sz="2000">
              <a:solidFill>
                <a:srgbClr val="171717"/>
              </a:solidFill>
            </a:endParaRPr>
          </a:p>
        </p:txBody>
      </p:sp>
      <p:sp>
        <p:nvSpPr>
          <p:cNvPr id="289" name="Google Shape;289;p43"/>
          <p:cNvSpPr txBox="1"/>
          <p:nvPr>
            <p:ph type="title"/>
          </p:nvPr>
        </p:nvSpPr>
        <p:spPr>
          <a:xfrm>
            <a:off x="327050" y="304648"/>
            <a:ext cx="113760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Acquisition Over Time</a:t>
            </a:r>
            <a:endParaRPr sz="2600">
              <a:solidFill>
                <a:srgbClr val="0033A0"/>
              </a:solidFill>
            </a:endParaRPr>
          </a:p>
        </p:txBody>
      </p:sp>
      <p:pic>
        <p:nvPicPr>
          <p:cNvPr id="290" name="Google Shape;290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7775" y="2248613"/>
            <a:ext cx="11636449" cy="2909112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43"/>
          <p:cNvSpPr txBox="1"/>
          <p:nvPr/>
        </p:nvSpPr>
        <p:spPr>
          <a:xfrm>
            <a:off x="3638813" y="5192100"/>
            <a:ext cx="4771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Source:</a:t>
            </a:r>
            <a:r>
              <a:rPr b="1" i="1" lang="en-US"/>
              <a:t> </a:t>
            </a:r>
            <a:r>
              <a:rPr i="1" lang="en-US" u="sng"/>
              <a:t>https://bgi.web.cern.ch/</a:t>
            </a:r>
            <a:endParaRPr i="1" u="sng"/>
          </a:p>
        </p:txBody>
      </p:sp>
      <p:sp>
        <p:nvSpPr>
          <p:cNvPr id="292" name="Google Shape;292;p43"/>
          <p:cNvSpPr txBox="1"/>
          <p:nvPr/>
        </p:nvSpPr>
        <p:spPr>
          <a:xfrm>
            <a:off x="4594352" y="1820650"/>
            <a:ext cx="30033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All Events Video Sequence</a:t>
            </a:r>
            <a:endParaRPr b="1"/>
          </a:p>
        </p:txBody>
      </p:sp>
      <p:sp>
        <p:nvSpPr>
          <p:cNvPr id="293" name="Google Shape;293;p43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4"/>
          <p:cNvSpPr/>
          <p:nvPr/>
        </p:nvSpPr>
        <p:spPr>
          <a:xfrm>
            <a:off x="5732200" y="945025"/>
            <a:ext cx="4211100" cy="16329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0" name="Google Shape;300;p44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1" name="Google Shape;301;p44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302" name="Google Shape;302;p44"/>
          <p:cNvPicPr preferRelativeResize="0"/>
          <p:nvPr/>
        </p:nvPicPr>
        <p:blipFill rotWithShape="1">
          <a:blip r:embed="rId3">
            <a:alphaModFix/>
          </a:blip>
          <a:srcRect b="71101" l="4079" r="3839" t="5401"/>
          <a:stretch/>
        </p:blipFill>
        <p:spPr>
          <a:xfrm>
            <a:off x="5780837" y="1836549"/>
            <a:ext cx="1067684" cy="286751"/>
          </a:xfrm>
          <a:prstGeom prst="rect">
            <a:avLst/>
          </a:prstGeom>
          <a:noFill/>
          <a:ln>
            <a:noFill/>
          </a:ln>
        </p:spPr>
      </p:pic>
      <p:pic>
        <p:nvPicPr>
          <p:cNvPr id="303" name="Google Shape;303;p44"/>
          <p:cNvPicPr preferRelativeResize="0"/>
          <p:nvPr/>
        </p:nvPicPr>
        <p:blipFill rotWithShape="1">
          <a:blip r:embed="rId4">
            <a:alphaModFix/>
          </a:blip>
          <a:srcRect b="4820" l="9233" r="7048" t="13206"/>
          <a:stretch/>
        </p:blipFill>
        <p:spPr>
          <a:xfrm>
            <a:off x="3219625" y="1836550"/>
            <a:ext cx="478935" cy="28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04" name="Google Shape;304;p44"/>
          <p:cNvPicPr preferRelativeResize="0"/>
          <p:nvPr/>
        </p:nvPicPr>
        <p:blipFill rotWithShape="1">
          <a:blip r:embed="rId3">
            <a:alphaModFix/>
          </a:blip>
          <a:srcRect b="5746" l="3819" r="3690" t="70976"/>
          <a:stretch/>
        </p:blipFill>
        <p:spPr>
          <a:xfrm>
            <a:off x="8846227" y="1836551"/>
            <a:ext cx="1067684" cy="286751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44"/>
          <p:cNvSpPr txBox="1"/>
          <p:nvPr/>
        </p:nvSpPr>
        <p:spPr>
          <a:xfrm>
            <a:off x="10107425" y="1363675"/>
            <a:ext cx="1535700" cy="717900"/>
          </a:xfrm>
          <a:prstGeom prst="rect">
            <a:avLst/>
          </a:prstGeom>
          <a:solidFill>
            <a:srgbClr val="D9EAD3"/>
          </a:solidFill>
          <a:ln cap="flat" cmpd="sng" w="19050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74E13"/>
                </a:solidFill>
              </a:rPr>
              <a:t>Aggregation</a:t>
            </a:r>
            <a:endParaRPr b="1" sz="1800">
              <a:solidFill>
                <a:srgbClr val="274E13"/>
              </a:solidFill>
            </a:endParaRPr>
          </a:p>
        </p:txBody>
      </p:sp>
      <p:sp>
        <p:nvSpPr>
          <p:cNvPr id="306" name="Google Shape;306;p44"/>
          <p:cNvSpPr txBox="1"/>
          <p:nvPr/>
        </p:nvSpPr>
        <p:spPr>
          <a:xfrm>
            <a:off x="7042025" y="1363675"/>
            <a:ext cx="1610700" cy="717900"/>
          </a:xfrm>
          <a:prstGeom prst="rect">
            <a:avLst/>
          </a:prstGeom>
          <a:solidFill>
            <a:srgbClr val="DDE8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Background Removal</a:t>
            </a:r>
            <a:endParaRPr b="1" sz="1800">
              <a:solidFill>
                <a:schemeClr val="dk1"/>
              </a:solidFill>
            </a:endParaRPr>
          </a:p>
        </p:txBody>
      </p:sp>
      <p:sp>
        <p:nvSpPr>
          <p:cNvPr id="307" name="Google Shape;307;p44"/>
          <p:cNvSpPr txBox="1"/>
          <p:nvPr/>
        </p:nvSpPr>
        <p:spPr>
          <a:xfrm>
            <a:off x="364150" y="1229421"/>
            <a:ext cx="11208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71717"/>
                </a:solidFill>
              </a:rPr>
              <a:t>Beam</a:t>
            </a:r>
            <a:endParaRPr b="1" sz="1800">
              <a:solidFill>
                <a:srgbClr val="171717"/>
              </a:solidFill>
            </a:endParaRPr>
          </a:p>
        </p:txBody>
      </p:sp>
      <p:sp>
        <p:nvSpPr>
          <p:cNvPr id="308" name="Google Shape;308;p44"/>
          <p:cNvSpPr txBox="1"/>
          <p:nvPr>
            <p:ph type="title"/>
          </p:nvPr>
        </p:nvSpPr>
        <p:spPr>
          <a:xfrm>
            <a:off x="327050" y="304650"/>
            <a:ext cx="4052100" cy="506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2600">
                <a:solidFill>
                  <a:srgbClr val="0033A0"/>
                </a:solidFill>
              </a:rPr>
              <a:t>Data Pipeline</a:t>
            </a:r>
            <a:endParaRPr sz="2600">
              <a:solidFill>
                <a:srgbClr val="0033A0"/>
              </a:solidFill>
            </a:endParaRPr>
          </a:p>
        </p:txBody>
      </p:sp>
      <p:sp>
        <p:nvSpPr>
          <p:cNvPr id="309" name="Google Shape;309;p44"/>
          <p:cNvSpPr txBox="1"/>
          <p:nvPr/>
        </p:nvSpPr>
        <p:spPr>
          <a:xfrm>
            <a:off x="1664750" y="1363675"/>
            <a:ext cx="1120800" cy="717900"/>
          </a:xfrm>
          <a:prstGeom prst="rect">
            <a:avLst/>
          </a:prstGeom>
          <a:solidFill>
            <a:srgbClr val="DDE8FF"/>
          </a:solidFill>
          <a:ln cap="flat" cmpd="sng" w="19050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timepix3</a:t>
            </a:r>
            <a:endParaRPr b="1" sz="1800">
              <a:solidFill>
                <a:schemeClr val="dk1"/>
              </a:solidFill>
            </a:endParaRPr>
          </a:p>
        </p:txBody>
      </p:sp>
      <p:cxnSp>
        <p:nvCxnSpPr>
          <p:cNvPr id="310" name="Google Shape;310;p44"/>
          <p:cNvCxnSpPr/>
          <p:nvPr/>
        </p:nvCxnSpPr>
        <p:spPr>
          <a:xfrm>
            <a:off x="197200" y="1722625"/>
            <a:ext cx="1454700" cy="0"/>
          </a:xfrm>
          <a:prstGeom prst="straightConnector1">
            <a:avLst/>
          </a:prstGeom>
          <a:noFill/>
          <a:ln cap="flat" cmpd="sng" w="19050">
            <a:solidFill>
              <a:srgbClr val="171717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1" name="Google Shape;311;p44"/>
          <p:cNvSpPr txBox="1"/>
          <p:nvPr/>
        </p:nvSpPr>
        <p:spPr>
          <a:xfrm>
            <a:off x="4132613" y="1363675"/>
            <a:ext cx="1454700" cy="717900"/>
          </a:xfrm>
          <a:prstGeom prst="rect">
            <a:avLst/>
          </a:prstGeom>
          <a:solidFill>
            <a:srgbClr val="D9EAD3"/>
          </a:solidFill>
          <a:ln cap="flat" cmpd="sng" w="19050">
            <a:solidFill>
              <a:srgbClr val="274E13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74E13"/>
                </a:solidFill>
              </a:rPr>
              <a:t>Events Processing</a:t>
            </a:r>
            <a:endParaRPr b="1" sz="1800">
              <a:solidFill>
                <a:srgbClr val="274E13"/>
              </a:solidFill>
            </a:endParaRPr>
          </a:p>
        </p:txBody>
      </p:sp>
      <p:sp>
        <p:nvSpPr>
          <p:cNvPr id="312" name="Google Shape;312;p44"/>
          <p:cNvSpPr txBox="1"/>
          <p:nvPr/>
        </p:nvSpPr>
        <p:spPr>
          <a:xfrm>
            <a:off x="8755800" y="3426400"/>
            <a:ext cx="18849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71717"/>
                </a:solidFill>
              </a:rPr>
              <a:t>Beam Profile</a:t>
            </a:r>
            <a:endParaRPr b="1" sz="1800">
              <a:solidFill>
                <a:srgbClr val="171717"/>
              </a:solidFill>
            </a:endParaRPr>
          </a:p>
        </p:txBody>
      </p:sp>
      <p:cxnSp>
        <p:nvCxnSpPr>
          <p:cNvPr id="313" name="Google Shape;313;p44"/>
          <p:cNvCxnSpPr>
            <a:stCxn id="309" idx="3"/>
          </p:cNvCxnSpPr>
          <p:nvPr/>
        </p:nvCxnSpPr>
        <p:spPr>
          <a:xfrm>
            <a:off x="2785550" y="1722625"/>
            <a:ext cx="1347300" cy="0"/>
          </a:xfrm>
          <a:prstGeom prst="straightConnector1">
            <a:avLst/>
          </a:prstGeom>
          <a:noFill/>
          <a:ln cap="flat" cmpd="sng" w="19050">
            <a:solidFill>
              <a:srgbClr val="171717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4" name="Google Shape;314;p44"/>
          <p:cNvSpPr txBox="1"/>
          <p:nvPr/>
        </p:nvSpPr>
        <p:spPr>
          <a:xfrm>
            <a:off x="2898688" y="1229421"/>
            <a:ext cx="11208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71717"/>
                </a:solidFill>
              </a:rPr>
              <a:t>Events</a:t>
            </a:r>
            <a:endParaRPr b="1" sz="1800">
              <a:solidFill>
                <a:srgbClr val="171717"/>
              </a:solidFill>
            </a:endParaRPr>
          </a:p>
        </p:txBody>
      </p:sp>
      <p:sp>
        <p:nvSpPr>
          <p:cNvPr id="315" name="Google Shape;315;p44"/>
          <p:cNvSpPr txBox="1"/>
          <p:nvPr/>
        </p:nvSpPr>
        <p:spPr>
          <a:xfrm>
            <a:off x="5754275" y="1229421"/>
            <a:ext cx="11208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71717"/>
                </a:solidFill>
              </a:rPr>
              <a:t>Image</a:t>
            </a:r>
            <a:endParaRPr b="1" sz="1800">
              <a:solidFill>
                <a:srgbClr val="171717"/>
              </a:solidFill>
            </a:endParaRPr>
          </a:p>
        </p:txBody>
      </p:sp>
      <p:cxnSp>
        <p:nvCxnSpPr>
          <p:cNvPr id="316" name="Google Shape;316;p44"/>
          <p:cNvCxnSpPr>
            <a:stCxn id="311" idx="3"/>
          </p:cNvCxnSpPr>
          <p:nvPr/>
        </p:nvCxnSpPr>
        <p:spPr>
          <a:xfrm>
            <a:off x="5587313" y="1722625"/>
            <a:ext cx="1454700" cy="0"/>
          </a:xfrm>
          <a:prstGeom prst="straightConnector1">
            <a:avLst/>
          </a:prstGeom>
          <a:noFill/>
          <a:ln cap="flat" cmpd="sng" w="19050">
            <a:solidFill>
              <a:srgbClr val="171717"/>
            </a:solidFill>
            <a:prstDash val="solid"/>
            <a:round/>
            <a:headEnd len="med" w="med" type="none"/>
            <a:tailEnd len="med" w="med" type="stealth"/>
          </a:ln>
        </p:spPr>
      </p:cxnSp>
      <p:pic>
        <p:nvPicPr>
          <p:cNvPr id="317" name="Google Shape;317;p4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58750" y="1836550"/>
            <a:ext cx="331608" cy="28675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8" name="Google Shape;318;p44"/>
          <p:cNvCxnSpPr/>
          <p:nvPr/>
        </p:nvCxnSpPr>
        <p:spPr>
          <a:xfrm>
            <a:off x="8652713" y="1722625"/>
            <a:ext cx="1454700" cy="0"/>
          </a:xfrm>
          <a:prstGeom prst="straightConnector1">
            <a:avLst/>
          </a:prstGeom>
          <a:noFill/>
          <a:ln cap="flat" cmpd="sng" w="19050">
            <a:solidFill>
              <a:srgbClr val="171717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19" name="Google Shape;319;p44"/>
          <p:cNvSpPr txBox="1"/>
          <p:nvPr/>
        </p:nvSpPr>
        <p:spPr>
          <a:xfrm>
            <a:off x="8819688" y="945027"/>
            <a:ext cx="1120800" cy="777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171717"/>
                </a:solidFill>
              </a:rPr>
              <a:t>Clean Image</a:t>
            </a:r>
            <a:endParaRPr b="1" sz="1800">
              <a:solidFill>
                <a:srgbClr val="171717"/>
              </a:solidFill>
            </a:endParaRPr>
          </a:p>
        </p:txBody>
      </p:sp>
      <p:pic>
        <p:nvPicPr>
          <p:cNvPr id="320" name="Google Shape;320;p44"/>
          <p:cNvPicPr preferRelativeResize="0"/>
          <p:nvPr/>
        </p:nvPicPr>
        <p:blipFill rotWithShape="1">
          <a:blip r:embed="rId6">
            <a:alphaModFix/>
          </a:blip>
          <a:srcRect b="4073" l="51788" r="763" t="53271"/>
          <a:stretch/>
        </p:blipFill>
        <p:spPr>
          <a:xfrm>
            <a:off x="7932750" y="3921625"/>
            <a:ext cx="3288699" cy="1688974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1" name="Google Shape;321;p44"/>
          <p:cNvCxnSpPr>
            <a:stCxn id="305" idx="2"/>
            <a:endCxn id="312" idx="0"/>
          </p:cNvCxnSpPr>
          <p:nvPr/>
        </p:nvCxnSpPr>
        <p:spPr>
          <a:xfrm rot="5400000">
            <a:off x="9614375" y="2165575"/>
            <a:ext cx="1344900" cy="1176900"/>
          </a:xfrm>
          <a:prstGeom prst="bentConnector3">
            <a:avLst>
              <a:gd fmla="val 49997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22" name="Google Shape;322;p44"/>
          <p:cNvSpPr txBox="1"/>
          <p:nvPr/>
        </p:nvSpPr>
        <p:spPr>
          <a:xfrm>
            <a:off x="5153550" y="4407163"/>
            <a:ext cx="1884900" cy="717900"/>
          </a:xfrm>
          <a:prstGeom prst="rect">
            <a:avLst/>
          </a:prstGeom>
          <a:solidFill>
            <a:srgbClr val="EAD1DC"/>
          </a:solidFill>
          <a:ln cap="flat" cmpd="sng" w="19050">
            <a:solidFill>
              <a:srgbClr val="4C113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4C1130"/>
                </a:solidFill>
              </a:rPr>
              <a:t>Wire Scanners</a:t>
            </a:r>
            <a:endParaRPr b="1" sz="1800">
              <a:solidFill>
                <a:srgbClr val="4C1130"/>
              </a:solidFill>
            </a:endParaRPr>
          </a:p>
        </p:txBody>
      </p:sp>
      <p:cxnSp>
        <p:nvCxnSpPr>
          <p:cNvPr id="323" name="Google Shape;323;p44"/>
          <p:cNvCxnSpPr>
            <a:stCxn id="317" idx="2"/>
            <a:endCxn id="322" idx="1"/>
          </p:cNvCxnSpPr>
          <p:nvPr/>
        </p:nvCxnSpPr>
        <p:spPr>
          <a:xfrm flipH="1" rot="-5400000">
            <a:off x="1717754" y="1330100"/>
            <a:ext cx="2642700" cy="42291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24" name="Google Shape;324;p44"/>
          <p:cNvCxnSpPr>
            <a:stCxn id="322" idx="3"/>
            <a:endCxn id="320" idx="1"/>
          </p:cNvCxnSpPr>
          <p:nvPr/>
        </p:nvCxnSpPr>
        <p:spPr>
          <a:xfrm>
            <a:off x="7038450" y="4766113"/>
            <a:ext cx="894300" cy="600"/>
          </a:xfrm>
          <a:prstGeom prst="bentConnector3">
            <a:avLst>
              <a:gd fmla="val 50000" name="adj1"/>
            </a:avLst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25" name="Google Shape;325;p44"/>
          <p:cNvSpPr txBox="1"/>
          <p:nvPr/>
        </p:nvSpPr>
        <p:spPr>
          <a:xfrm>
            <a:off x="2605707" y="2084825"/>
            <a:ext cx="17070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71717"/>
                </a:solidFill>
              </a:rPr>
              <a:t>2D Dataframe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26" name="Google Shape;326;p44"/>
          <p:cNvSpPr txBox="1"/>
          <p:nvPr/>
        </p:nvSpPr>
        <p:spPr>
          <a:xfrm>
            <a:off x="5461182" y="2084825"/>
            <a:ext cx="17070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71717"/>
                </a:solidFill>
              </a:rPr>
              <a:t>2D Array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27" name="Google Shape;327;p44"/>
          <p:cNvSpPr txBox="1"/>
          <p:nvPr/>
        </p:nvSpPr>
        <p:spPr>
          <a:xfrm>
            <a:off x="8526607" y="2084825"/>
            <a:ext cx="17070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71717"/>
                </a:solidFill>
              </a:rPr>
              <a:t>2D Array</a:t>
            </a:r>
            <a:endParaRPr sz="1600">
              <a:solidFill>
                <a:srgbClr val="171717"/>
              </a:solidFill>
            </a:endParaRPr>
          </a:p>
        </p:txBody>
      </p:sp>
      <p:sp>
        <p:nvSpPr>
          <p:cNvPr id="328" name="Google Shape;328;p44"/>
          <p:cNvSpPr txBox="1"/>
          <p:nvPr/>
        </p:nvSpPr>
        <p:spPr>
          <a:xfrm>
            <a:off x="8844757" y="5546150"/>
            <a:ext cx="17070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171717"/>
                </a:solidFill>
              </a:rPr>
              <a:t>1D Array</a:t>
            </a:r>
            <a:endParaRPr sz="1600">
              <a:solidFill>
                <a:srgbClr val="171717"/>
              </a:solidFill>
            </a:endParaRPr>
          </a:p>
        </p:txBody>
      </p:sp>
      <p:cxnSp>
        <p:nvCxnSpPr>
          <p:cNvPr id="329" name="Google Shape;329;p44"/>
          <p:cNvCxnSpPr>
            <a:stCxn id="325" idx="2"/>
            <a:endCxn id="312" idx="1"/>
          </p:cNvCxnSpPr>
          <p:nvPr/>
        </p:nvCxnSpPr>
        <p:spPr>
          <a:xfrm flipH="1" rot="-5400000">
            <a:off x="5559957" y="477275"/>
            <a:ext cx="1095000" cy="5296500"/>
          </a:xfrm>
          <a:prstGeom prst="bentConnector2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30" name="Google Shape;330;p44"/>
          <p:cNvSpPr txBox="1"/>
          <p:nvPr/>
        </p:nvSpPr>
        <p:spPr>
          <a:xfrm>
            <a:off x="3740675" y="3063400"/>
            <a:ext cx="45678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rgbClr val="171717"/>
                </a:solidFill>
              </a:rPr>
              <a:t>Ideally, </a:t>
            </a:r>
            <a:r>
              <a:rPr b="1" lang="en-US" sz="1800">
                <a:solidFill>
                  <a:srgbClr val="171717"/>
                </a:solidFill>
              </a:rPr>
              <a:t>Machine Learning</a:t>
            </a:r>
            <a:r>
              <a:rPr lang="en-US" sz="1800">
                <a:solidFill>
                  <a:srgbClr val="171717"/>
                </a:solidFill>
              </a:rPr>
              <a:t> </a:t>
            </a:r>
            <a:r>
              <a:rPr lang="en-US" sz="1800">
                <a:solidFill>
                  <a:srgbClr val="171717"/>
                </a:solidFill>
              </a:rPr>
              <a:t>would allow us to bypass most of the data processing</a:t>
            </a:r>
            <a:endParaRPr sz="1800">
              <a:solidFill>
                <a:srgbClr val="171717"/>
              </a:solidFill>
            </a:endParaRPr>
          </a:p>
        </p:txBody>
      </p:sp>
      <p:cxnSp>
        <p:nvCxnSpPr>
          <p:cNvPr id="331" name="Google Shape;331;p44"/>
          <p:cNvCxnSpPr/>
          <p:nvPr/>
        </p:nvCxnSpPr>
        <p:spPr>
          <a:xfrm>
            <a:off x="7856550" y="395600"/>
            <a:ext cx="0" cy="421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2" name="Google Shape;332;p44"/>
          <p:cNvCxnSpPr/>
          <p:nvPr/>
        </p:nvCxnSpPr>
        <p:spPr>
          <a:xfrm>
            <a:off x="7347200" y="395600"/>
            <a:ext cx="0" cy="421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cxnSp>
        <p:nvCxnSpPr>
          <p:cNvPr id="333" name="Google Shape;333;p44"/>
          <p:cNvCxnSpPr/>
          <p:nvPr/>
        </p:nvCxnSpPr>
        <p:spPr>
          <a:xfrm>
            <a:off x="8365900" y="395600"/>
            <a:ext cx="0" cy="42120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solid"/>
            <a:round/>
            <a:headEnd len="med" w="med" type="none"/>
            <a:tailEnd len="med" w="med" type="stealth"/>
          </a:ln>
        </p:spPr>
      </p:cxnSp>
      <p:sp>
        <p:nvSpPr>
          <p:cNvPr id="334" name="Google Shape;334;p44"/>
          <p:cNvSpPr txBox="1"/>
          <p:nvPr/>
        </p:nvSpPr>
        <p:spPr>
          <a:xfrm>
            <a:off x="6041050" y="228475"/>
            <a:ext cx="3593400" cy="49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990000"/>
                </a:solidFill>
              </a:rPr>
              <a:t>Current implementation is slow</a:t>
            </a:r>
            <a:endParaRPr b="1" sz="1800">
              <a:solidFill>
                <a:srgbClr val="990000"/>
              </a:solidFill>
            </a:endParaRPr>
          </a:p>
        </p:txBody>
      </p:sp>
      <p:cxnSp>
        <p:nvCxnSpPr>
          <p:cNvPr id="335" name="Google Shape;335;p44"/>
          <p:cNvCxnSpPr>
            <a:endCxn id="334" idx="2"/>
          </p:cNvCxnSpPr>
          <p:nvPr/>
        </p:nvCxnSpPr>
        <p:spPr>
          <a:xfrm rot="10800000">
            <a:off x="7837750" y="721675"/>
            <a:ext cx="0" cy="498900"/>
          </a:xfrm>
          <a:prstGeom prst="straightConnector1">
            <a:avLst/>
          </a:prstGeom>
          <a:noFill/>
          <a:ln cap="flat" cmpd="sng" w="19050">
            <a:solidFill>
              <a:srgbClr val="990000"/>
            </a:solidFill>
            <a:prstDash val="solid"/>
            <a:round/>
            <a:headEnd len="med" w="med" type="stealth"/>
            <a:tailEnd len="med" w="med" type="none"/>
          </a:ln>
        </p:spPr>
      </p:cxn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xit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45"/>
          <p:cNvSpPr txBox="1"/>
          <p:nvPr>
            <p:ph idx="12" type="sldNum"/>
          </p:nvPr>
        </p:nvSpPr>
        <p:spPr>
          <a:xfrm>
            <a:off x="11107546" y="6383848"/>
            <a:ext cx="681300" cy="3651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2" name="Google Shape;342;p45"/>
          <p:cNvSpPr txBox="1"/>
          <p:nvPr>
            <p:ph type="title"/>
          </p:nvPr>
        </p:nvSpPr>
        <p:spPr>
          <a:xfrm>
            <a:off x="408000" y="3191251"/>
            <a:ext cx="11376000" cy="475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Arial"/>
              <a:buNone/>
            </a:pPr>
            <a:r>
              <a:rPr lang="en-US" sz="4600"/>
              <a:t>2. Background Removal</a:t>
            </a:r>
            <a:endParaRPr sz="4600">
              <a:solidFill>
                <a:srgbClr val="0033A0"/>
              </a:solidFill>
            </a:endParaRPr>
          </a:p>
        </p:txBody>
      </p:sp>
      <p:sp>
        <p:nvSpPr>
          <p:cNvPr id="343" name="Google Shape;343;p45"/>
          <p:cNvSpPr txBox="1"/>
          <p:nvPr>
            <p:ph idx="11" type="ftr"/>
          </p:nvPr>
        </p:nvSpPr>
        <p:spPr>
          <a:xfrm>
            <a:off x="746250" y="6452650"/>
            <a:ext cx="106995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Javier Martínez Samblas, Manuel Gonzalez-Berges | Machine Learning applied to BGI Profile Measurements | BI DAY (14.12.2023)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