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300" r:id="rId2"/>
    <p:sldId id="381" r:id="rId3"/>
    <p:sldId id="409" r:id="rId4"/>
    <p:sldId id="408" r:id="rId5"/>
    <p:sldId id="410" r:id="rId6"/>
    <p:sldId id="411" r:id="rId7"/>
    <p:sldId id="329" r:id="rId8"/>
    <p:sldId id="331" r:id="rId9"/>
    <p:sldId id="337" r:id="rId10"/>
    <p:sldId id="318" r:id="rId11"/>
    <p:sldId id="385" r:id="rId12"/>
    <p:sldId id="400" r:id="rId13"/>
    <p:sldId id="406" r:id="rId14"/>
    <p:sldId id="386" r:id="rId15"/>
    <p:sldId id="387" r:id="rId16"/>
    <p:sldId id="390" r:id="rId17"/>
    <p:sldId id="382" r:id="rId18"/>
    <p:sldId id="312" r:id="rId19"/>
    <p:sldId id="379" r:id="rId20"/>
    <p:sldId id="341" r:id="rId21"/>
    <p:sldId id="360" r:id="rId22"/>
    <p:sldId id="405" r:id="rId23"/>
    <p:sldId id="320" r:id="rId24"/>
    <p:sldId id="328" r:id="rId25"/>
    <p:sldId id="349" r:id="rId26"/>
    <p:sldId id="319" r:id="rId27"/>
    <p:sldId id="347" r:id="rId28"/>
    <p:sldId id="34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2" autoAdjust="0"/>
    <p:restoredTop sz="88699"/>
  </p:normalViewPr>
  <p:slideViewPr>
    <p:cSldViewPr snapToGrid="0" snapToObjects="1">
      <p:cViewPr varScale="1">
        <p:scale>
          <a:sx n="112" d="100"/>
          <a:sy n="112" d="100"/>
        </p:scale>
        <p:origin x="456" y="184"/>
      </p:cViewPr>
      <p:guideLst/>
    </p:cSldViewPr>
  </p:slideViewPr>
  <p:outlineViewPr>
    <p:cViewPr>
      <p:scale>
        <a:sx n="33" d="100"/>
        <a:sy n="33" d="100"/>
      </p:scale>
      <p:origin x="0" y="-144"/>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12/13/23</a:t>
            </a:fld>
            <a:endParaRPr lang="en-US" dirty="0"/>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dirty="0"/>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12/13/23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dirty="0"/>
          </a:p>
        </p:txBody>
      </p:sp>
    </p:spTree>
    <p:extLst>
      <p:ext uri="{BB962C8B-B14F-4D97-AF65-F5344CB8AC3E}">
        <p14:creationId xmlns:p14="http://schemas.microsoft.com/office/powerpoint/2010/main" val="20091861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a:prstGeom prst="rect">
            <a:avLst/>
          </a:prstGeo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a:prstGeom prst="rect">
            <a:avLst/>
          </a:prstGeo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a:prstGeom prst="rect">
            <a:avLst/>
          </a:prstGeo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a:prstGeom prst="rect">
            <a:avLst/>
          </a:prstGeo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14 Dec 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rstGeom prst="rect">
            <a:avLst/>
          </a:prstGeo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a:prstGeom prst="rect">
            <a:avLst/>
          </a:prstGeo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a:prstGeom prst="rect">
            <a:avLst/>
          </a:prstGeo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rstGeom prst="rect">
            <a:avLst/>
          </a:prstGeo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a:prstGeom prst="rect">
            <a:avLst/>
          </a:prstGeo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 Dec 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G. Khatri | SY-BI-XEI</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 Dec 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G. Khatri | SY-BI-XEI</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prstGeom prst="rect">
            <a:avLst/>
          </a:prstGeo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prstGeom prst="rect">
            <a:avLst/>
          </a:prstGeo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 Dec 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G. Khatri | SY-BI-XEI</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prstGeom prst="rect">
            <a:avLst/>
          </a:prstGeo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 Dec 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G. Khatri | SY-BI-XEI</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a:prstGeom prst="rect">
            <a:avLst/>
          </a:prstGeo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a:prstGeom prst="rect">
            <a:avLst/>
          </a:prstGeo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G. Khatri | SY-BI-XEI</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126123"/>
            <a:ext cx="11376025" cy="465306"/>
          </a:xfrm>
          <a:prstGeom prst="rect">
            <a:avLst/>
          </a:prstGeom>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14 Dec 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G. Khatri | SY-BI-XEI</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14 Dec 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G. Khatri | SY-BI-XEI</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G. Khatri | SY-BI-XEI</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Thank you for your attention !</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EA03F-BB70-AA76-9775-92C25E36B801}"/>
              </a:ext>
            </a:extLst>
          </p:cNvPr>
          <p:cNvSpPr>
            <a:spLocks noGrp="1"/>
          </p:cNvSpPr>
          <p:nvPr>
            <p:ph type="title"/>
          </p:nvPr>
        </p:nvSpPr>
        <p:spPr/>
        <p:txBody>
          <a:bodyPr/>
          <a:lstStyle/>
          <a:p>
            <a:r>
              <a:rPr lang="en-US"/>
              <a:t>Click to edit Master title style</a:t>
            </a:r>
            <a:endParaRPr lang="en-GB"/>
          </a:p>
        </p:txBody>
      </p:sp>
      <p:sp>
        <p:nvSpPr>
          <p:cNvPr id="6" name="Date Placeholder 5">
            <a:extLst>
              <a:ext uri="{FF2B5EF4-FFF2-40B4-BE49-F238E27FC236}">
                <a16:creationId xmlns:a16="http://schemas.microsoft.com/office/drawing/2014/main" id="{74BB8FEA-9751-3E30-9EE3-488B76020C51}"/>
              </a:ext>
            </a:extLst>
          </p:cNvPr>
          <p:cNvSpPr>
            <a:spLocks noGrp="1"/>
          </p:cNvSpPr>
          <p:nvPr>
            <p:ph type="dt" sz="half" idx="10"/>
          </p:nvPr>
        </p:nvSpPr>
        <p:spPr/>
        <p:txBody>
          <a:bodyPr/>
          <a:lstStyle/>
          <a:p>
            <a:r>
              <a:rPr lang="en-US"/>
              <a:t>14 Dec 2023</a:t>
            </a:r>
            <a:endParaRPr lang="en-US" dirty="0"/>
          </a:p>
        </p:txBody>
      </p:sp>
      <p:sp>
        <p:nvSpPr>
          <p:cNvPr id="7" name="Footer Placeholder 6">
            <a:extLst>
              <a:ext uri="{FF2B5EF4-FFF2-40B4-BE49-F238E27FC236}">
                <a16:creationId xmlns:a16="http://schemas.microsoft.com/office/drawing/2014/main" id="{9D2B11AC-F7CE-AED5-2AB0-BDC8974A0A03}"/>
              </a:ext>
            </a:extLst>
          </p:cNvPr>
          <p:cNvSpPr>
            <a:spLocks noGrp="1"/>
          </p:cNvSpPr>
          <p:nvPr>
            <p:ph type="ftr" sz="quarter" idx="11"/>
          </p:nvPr>
        </p:nvSpPr>
        <p:spPr/>
        <p:txBody>
          <a:bodyPr/>
          <a:lstStyle/>
          <a:p>
            <a:r>
              <a:rPr lang="en-US"/>
              <a:t>G. Khatri | SY-BI-XEI</a:t>
            </a:r>
            <a:endParaRPr lang="en-US" dirty="0"/>
          </a:p>
        </p:txBody>
      </p:sp>
      <p:sp>
        <p:nvSpPr>
          <p:cNvPr id="8" name="Slide Number Placeholder 7">
            <a:extLst>
              <a:ext uri="{FF2B5EF4-FFF2-40B4-BE49-F238E27FC236}">
                <a16:creationId xmlns:a16="http://schemas.microsoft.com/office/drawing/2014/main" id="{5B548094-82E9-06D8-76C8-11BBF979407D}"/>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2626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189922"/>
            <a:ext cx="11376025" cy="889462"/>
          </a:xfrm>
          <a:prstGeom prst="rect">
            <a:avLst/>
          </a:prstGeo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hasCustomPrompt="1"/>
          </p:nvPr>
        </p:nvSpPr>
        <p:spPr>
          <a:xfrm>
            <a:off x="407988" y="4666342"/>
            <a:ext cx="11376026" cy="803787"/>
          </a:xfrm>
          <a:prstGeom prst="rect">
            <a:avLst/>
          </a:prstGeo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Gunn Khatri</a:t>
            </a:r>
          </a:p>
          <a:p>
            <a:r>
              <a:rPr lang="en-US" dirty="0"/>
              <a:t>Date</a:t>
            </a:r>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708870"/>
            <a:ext cx="11376024" cy="5491905"/>
          </a:xfrm>
          <a:prstGeom prst="rect">
            <a:avLst/>
          </a:prstGeom>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132526"/>
            <a:ext cx="11376025" cy="499243"/>
          </a:xfrm>
          <a:prstGeom prst="rect">
            <a:avLst/>
          </a:prstGeo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 Dec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G. Khatri | SY-BI-XEI</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126123"/>
            <a:ext cx="11376025" cy="465306"/>
          </a:xfrm>
          <a:prstGeom prst="rect">
            <a:avLst/>
          </a:prstGeo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 Dec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G. Khatri | SY-BI-XEI</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rstGeom prst="rect">
            <a:avLst/>
          </a:prstGeo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 Dec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G. Khatri | SY-BI-XEI</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126123"/>
            <a:ext cx="11376025" cy="465306"/>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14 Dec 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a:prstGeom prst="rect">
            <a:avLst/>
          </a:prstGeo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a:prstGeom prst="rect">
            <a:avLst/>
          </a:prstGeo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a:prstGeom prst="rect">
            <a:avLst/>
          </a:prstGeo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a:prstGeom prst="rect">
            <a:avLst/>
          </a:prstGeo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14 Dec 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G. Khatri | SY-BI-XEI</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a:prstGeom prst="rect">
            <a:avLst/>
          </a:prstGeo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rstGeom prst="rect">
            <a:avLst/>
          </a:prstGeo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126123"/>
            <a:ext cx="11376025" cy="465306"/>
          </a:xfrm>
          <a:prstGeom prst="rect">
            <a:avLst/>
          </a:prstGeom>
        </p:spPr>
        <p:txBody>
          <a:bodyPr vert="horz" lIns="0" tIns="0" rIns="0" bIns="0" rtlCol="0" anchor="t" anchorCtr="0">
            <a:noAutofit/>
          </a:bodyPr>
          <a:lstStyle/>
          <a:p>
            <a:r>
              <a:rPr lang="en-US" dirty="0"/>
              <a:t>Click to edit Master title style</a:t>
            </a:r>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696286"/>
            <a:ext cx="11376024" cy="550448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en-US"/>
              <a:t>14 Dec 2023</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G. Khatri | SY-BI-XEI</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8" r:id="rId5"/>
    <p:sldLayoutId id="2147483674" r:id="rId6"/>
    <p:sldLayoutId id="2147483652" r:id="rId7"/>
    <p:sldLayoutId id="2147483653" r:id="rId8"/>
    <p:sldLayoutId id="2147483661" r:id="rId9"/>
    <p:sldLayoutId id="2147483666" r:id="rId10"/>
    <p:sldLayoutId id="2147483667" r:id="rId11"/>
    <p:sldLayoutId id="2147483658" r:id="rId12"/>
    <p:sldLayoutId id="2147483659" r:id="rId13"/>
    <p:sldLayoutId id="2147483673" r:id="rId14"/>
    <p:sldLayoutId id="2147483660" r:id="rId15"/>
    <p:sldLayoutId id="2147483671" r:id="rId16"/>
    <p:sldLayoutId id="2147483651" r:id="rId17"/>
    <p:sldLayoutId id="2147483654" r:id="rId18"/>
    <p:sldLayoutId id="2147483669" r:id="rId19"/>
    <p:sldLayoutId id="2147483655" r:id="rId20"/>
    <p:sldLayoutId id="214748367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hyperlink" Target="https://edms.cern.ch/document/2823714/1" TargetMode="External"/><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hyperlink" Target="https://be-op-logbook.web.cern.ch/elogbook-server/GET/showEventInLogbook/3661916" TargetMode="External"/><Relationship Id="rId5" Type="http://schemas.openxmlformats.org/officeDocument/2006/relationships/image" Target="../media/image40.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8" Type="http://schemas.openxmlformats.org/officeDocument/2006/relationships/image" Target="../media/image47.jp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4.xml"/><Relationship Id="rId6" Type="http://schemas.openxmlformats.org/officeDocument/2006/relationships/image" Target="../media/image45.jpg"/><Relationship Id="rId11" Type="http://schemas.openxmlformats.org/officeDocument/2006/relationships/image" Target="../media/image50.png"/><Relationship Id="rId5" Type="http://schemas.openxmlformats.org/officeDocument/2006/relationships/image" Target="../media/image44.jp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gif"/><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jpeg"/><Relationship Id="rId2" Type="http://schemas.openxmlformats.org/officeDocument/2006/relationships/image" Target="../media/image54.jpeg"/><Relationship Id="rId1" Type="http://schemas.openxmlformats.org/officeDocument/2006/relationships/slideLayout" Target="../slideLayouts/slideLayout4.xml"/><Relationship Id="rId6" Type="http://schemas.openxmlformats.org/officeDocument/2006/relationships/image" Target="../media/image58.png"/><Relationship Id="rId5" Type="http://schemas.openxmlformats.org/officeDocument/2006/relationships/image" Target="../media/image57.jpg"/><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 Id="rId6" Type="http://schemas.openxmlformats.org/officeDocument/2006/relationships/image" Target="../media/image63.jpeg"/><Relationship Id="rId5" Type="http://schemas.openxmlformats.org/officeDocument/2006/relationships/image" Target="../media/image62.png"/><Relationship Id="rId4" Type="http://schemas.openxmlformats.org/officeDocument/2006/relationships/hyperlink" Target="https://indico.cern.ch/event/1266002/"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6.gif"/><Relationship Id="rId2" Type="http://schemas.openxmlformats.org/officeDocument/2006/relationships/image" Target="../media/image65.gif"/><Relationship Id="rId1" Type="http://schemas.openxmlformats.org/officeDocument/2006/relationships/slideLayout" Target="../slideLayouts/slideLayout4.xml"/><Relationship Id="rId5" Type="http://schemas.openxmlformats.org/officeDocument/2006/relationships/hyperlink" Target="https://indico.cern.ch/event/1339640/" TargetMode="External"/><Relationship Id="rId4" Type="http://schemas.openxmlformats.org/officeDocument/2006/relationships/image" Target="../media/image6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2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4.xml"/><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4.xml"/><Relationship Id="rId4" Type="http://schemas.openxmlformats.org/officeDocument/2006/relationships/hyperlink" Target="https://logbook.cern.ch/elogbook-server/GET/showEventInLogbook/3661579"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indico.cern.ch/event/1149090/" TargetMode="External"/><Relationship Id="rId7"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indico.cern.ch/event/961114/"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hyperlink" Target="https://edms.cern.ch/document/2823714/1" TargetMode="External"/><Relationship Id="rId7" Type="http://schemas.openxmlformats.org/officeDocument/2006/relationships/image" Target="../media/image32.jpeg"/><Relationship Id="rId2" Type="http://schemas.openxmlformats.org/officeDocument/2006/relationships/hyperlink" Target="https://indico.cern.ch/event/1196654/" TargetMode="External"/><Relationship Id="rId1" Type="http://schemas.openxmlformats.org/officeDocument/2006/relationships/slideLayout" Target="../slideLayouts/slideLayout4.xml"/><Relationship Id="rId6" Type="http://schemas.openxmlformats.org/officeDocument/2006/relationships/hyperlink" Target="https://be-op-logbook.web.cern.ch/elogbook-server/GET/showEventInLogbook/3920424" TargetMode="External"/><Relationship Id="rId11" Type="http://schemas.openxmlformats.org/officeDocument/2006/relationships/image" Target="../media/image36.jpeg"/><Relationship Id="rId5" Type="http://schemas.openxmlformats.org/officeDocument/2006/relationships/hyperlink" Target="https://be-op-logbook.web.cern.ch/elogbook-server/GET/showEventInLogbook/3836412" TargetMode="External"/><Relationship Id="rId10" Type="http://schemas.openxmlformats.org/officeDocument/2006/relationships/image" Target="../media/image35.jpeg"/><Relationship Id="rId4" Type="http://schemas.openxmlformats.org/officeDocument/2006/relationships/hyperlink" Target="https://be-op-logbook.web.cern.ch/elogbook-server/GET/showEventInLogbook/3661916" TargetMode="External"/><Relationship Id="rId9"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D31A8-8B01-9FD2-D7A4-9EA8D2D03EF0}"/>
              </a:ext>
            </a:extLst>
          </p:cNvPr>
          <p:cNvSpPr>
            <a:spLocks noGrp="1"/>
          </p:cNvSpPr>
          <p:nvPr>
            <p:ph type="ctrTitle"/>
          </p:nvPr>
        </p:nvSpPr>
        <p:spPr/>
        <p:txBody>
          <a:bodyPr/>
          <a:lstStyle/>
          <a:p>
            <a:r>
              <a:rPr lang="en-GB" sz="4000" dirty="0"/>
              <a:t>Development of electron gun &amp; collector </a:t>
            </a:r>
            <a:br>
              <a:rPr lang="en-GB" sz="4000" dirty="0"/>
            </a:br>
            <a:r>
              <a:rPr lang="en-GB" sz="4000" dirty="0"/>
              <a:t>for the new AD-CONS electron cooler</a:t>
            </a:r>
            <a:br>
              <a:rPr lang="en-US" sz="3200" dirty="0"/>
            </a:br>
            <a:endParaRPr lang="en-GB" sz="3200" dirty="0"/>
          </a:p>
        </p:txBody>
      </p:sp>
      <p:sp>
        <p:nvSpPr>
          <p:cNvPr id="3" name="Subtitle 2">
            <a:extLst>
              <a:ext uri="{FF2B5EF4-FFF2-40B4-BE49-F238E27FC236}">
                <a16:creationId xmlns:a16="http://schemas.microsoft.com/office/drawing/2014/main" id="{54ABE747-A737-8250-F328-82AEAA0275F0}"/>
              </a:ext>
            </a:extLst>
          </p:cNvPr>
          <p:cNvSpPr>
            <a:spLocks noGrp="1"/>
          </p:cNvSpPr>
          <p:nvPr>
            <p:ph type="subTitle" idx="1"/>
          </p:nvPr>
        </p:nvSpPr>
        <p:spPr>
          <a:xfrm>
            <a:off x="407988" y="4666342"/>
            <a:ext cx="11376026" cy="1447739"/>
          </a:xfrm>
        </p:spPr>
        <p:txBody>
          <a:bodyPr/>
          <a:lstStyle/>
          <a:p>
            <a:pPr>
              <a:lnSpc>
                <a:spcPct val="100000"/>
              </a:lnSpc>
              <a:spcBef>
                <a:spcPts val="600"/>
              </a:spcBef>
            </a:pPr>
            <a:r>
              <a:rPr lang="en-GB" dirty="0"/>
              <a:t>G. Khatri | SY-BI-XEI</a:t>
            </a:r>
          </a:p>
          <a:p>
            <a:pPr>
              <a:lnSpc>
                <a:spcPct val="100000"/>
              </a:lnSpc>
              <a:spcBef>
                <a:spcPts val="600"/>
              </a:spcBef>
            </a:pPr>
            <a:r>
              <a:rPr lang="en-GB" dirty="0"/>
              <a:t>14 Dec. 2023 | for BI Day </a:t>
            </a:r>
          </a:p>
        </p:txBody>
      </p:sp>
    </p:spTree>
    <p:extLst>
      <p:ext uri="{BB962C8B-B14F-4D97-AF65-F5344CB8AC3E}">
        <p14:creationId xmlns:p14="http://schemas.microsoft.com/office/powerpoint/2010/main" val="2726354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1B7F01-CEC0-D6B5-D9A0-AC76CD41000E}"/>
              </a:ext>
            </a:extLst>
          </p:cNvPr>
          <p:cNvSpPr>
            <a:spLocks noGrp="1"/>
          </p:cNvSpPr>
          <p:nvPr>
            <p:ph type="title"/>
          </p:nvPr>
        </p:nvSpPr>
        <p:spPr/>
        <p:txBody>
          <a:bodyPr/>
          <a:lstStyle/>
          <a:p>
            <a:r>
              <a:rPr lang="en-US" sz="2400" dirty="0"/>
              <a:t>Collector tests: </a:t>
            </a:r>
            <a:r>
              <a:rPr lang="en-US" sz="2400" dirty="0" err="1"/>
              <a:t>ExB</a:t>
            </a:r>
            <a:r>
              <a:rPr lang="en-US" sz="2400" dirty="0"/>
              <a:t> magnetron discharges</a:t>
            </a:r>
          </a:p>
        </p:txBody>
      </p:sp>
      <p:pic>
        <p:nvPicPr>
          <p:cNvPr id="8" name="Picture 7">
            <a:extLst>
              <a:ext uri="{FF2B5EF4-FFF2-40B4-BE49-F238E27FC236}">
                <a16:creationId xmlns:a16="http://schemas.microsoft.com/office/drawing/2014/main" id="{0655CB97-4940-6A30-2DE6-23108280DDF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07988" y="891691"/>
            <a:ext cx="5321072" cy="1997424"/>
          </a:xfrm>
          <a:prstGeom prst="rect">
            <a:avLst/>
          </a:prstGeom>
          <a:ln>
            <a:solidFill>
              <a:srgbClr val="2F2F2F"/>
            </a:solidFill>
          </a:ln>
        </p:spPr>
      </p:pic>
      <p:pic>
        <p:nvPicPr>
          <p:cNvPr id="10" name="Picture 9">
            <a:extLst>
              <a:ext uri="{FF2B5EF4-FFF2-40B4-BE49-F238E27FC236}">
                <a16:creationId xmlns:a16="http://schemas.microsoft.com/office/drawing/2014/main" id="{74318D8A-AA21-A355-7BF5-889B569FE6B2}"/>
              </a:ext>
            </a:extLst>
          </p:cNvPr>
          <p:cNvPicPr>
            <a:picLocks noChangeAspect="1"/>
          </p:cNvPicPr>
          <p:nvPr/>
        </p:nvPicPr>
        <p:blipFill>
          <a:blip r:embed="rId3"/>
          <a:stretch>
            <a:fillRect/>
          </a:stretch>
        </p:blipFill>
        <p:spPr>
          <a:xfrm>
            <a:off x="403200" y="3020120"/>
            <a:ext cx="2669915" cy="3199726"/>
          </a:xfrm>
          <a:prstGeom prst="rect">
            <a:avLst/>
          </a:prstGeom>
          <a:ln>
            <a:solidFill>
              <a:srgbClr val="303030"/>
            </a:solidFill>
          </a:ln>
        </p:spPr>
      </p:pic>
      <p:pic>
        <p:nvPicPr>
          <p:cNvPr id="12" name="Picture 11">
            <a:extLst>
              <a:ext uri="{FF2B5EF4-FFF2-40B4-BE49-F238E27FC236}">
                <a16:creationId xmlns:a16="http://schemas.microsoft.com/office/drawing/2014/main" id="{0FC2C3DC-9A63-FB3F-4CFC-2962B10441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57648" y="303199"/>
            <a:ext cx="4826364" cy="2879471"/>
          </a:xfrm>
          <a:prstGeom prst="rect">
            <a:avLst/>
          </a:prstGeom>
          <a:ln>
            <a:solidFill>
              <a:srgbClr val="303030"/>
            </a:solidFill>
          </a:ln>
        </p:spPr>
      </p:pic>
      <p:pic>
        <p:nvPicPr>
          <p:cNvPr id="14" name="Picture 13">
            <a:extLst>
              <a:ext uri="{FF2B5EF4-FFF2-40B4-BE49-F238E27FC236}">
                <a16:creationId xmlns:a16="http://schemas.microsoft.com/office/drawing/2014/main" id="{5920664D-998F-7CB2-3A8E-B78CB792600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957648" y="3311374"/>
            <a:ext cx="4831152" cy="2886817"/>
          </a:xfrm>
          <a:prstGeom prst="rect">
            <a:avLst/>
          </a:prstGeom>
          <a:ln>
            <a:solidFill>
              <a:srgbClr val="2F2F2F"/>
            </a:solidFill>
          </a:ln>
        </p:spPr>
      </p:pic>
      <p:sp>
        <p:nvSpPr>
          <p:cNvPr id="15" name="TextBox 14">
            <a:extLst>
              <a:ext uri="{FF2B5EF4-FFF2-40B4-BE49-F238E27FC236}">
                <a16:creationId xmlns:a16="http://schemas.microsoft.com/office/drawing/2014/main" id="{CC8A2F6F-0155-3A3D-BA48-17BA55ABD728}"/>
              </a:ext>
            </a:extLst>
          </p:cNvPr>
          <p:cNvSpPr txBox="1"/>
          <p:nvPr/>
        </p:nvSpPr>
        <p:spPr>
          <a:xfrm>
            <a:off x="3215989" y="4172157"/>
            <a:ext cx="2917465" cy="2200602"/>
          </a:xfrm>
          <a:prstGeom prst="rect">
            <a:avLst/>
          </a:prstGeom>
          <a:noFill/>
        </p:spPr>
        <p:txBody>
          <a:bodyPr wrap="none" lIns="0" tIns="0" rIns="0" bIns="0" rtlCol="0">
            <a:spAutoFit/>
          </a:bodyPr>
          <a:lstStyle/>
          <a:p>
            <a:pPr algn="l"/>
            <a:r>
              <a:rPr lang="en-US" sz="1100" dirty="0"/>
              <a:t>What tests done?</a:t>
            </a:r>
          </a:p>
          <a:p>
            <a:pPr marL="285750" indent="-285750" algn="l">
              <a:buFont typeface="Arial" panose="020B0604020202020204" pitchFamily="34" charset="0"/>
              <a:buChar char="•"/>
            </a:pPr>
            <a:r>
              <a:rPr lang="en-US" sz="1100" dirty="0"/>
              <a:t>Grounding electrodes</a:t>
            </a:r>
          </a:p>
          <a:p>
            <a:pPr marL="285750" indent="-285750" algn="l">
              <a:buFont typeface="Arial" panose="020B0604020202020204" pitchFamily="34" charset="0"/>
              <a:buChar char="•"/>
            </a:pPr>
            <a:r>
              <a:rPr lang="en-US" sz="1100" dirty="0"/>
              <a:t>Shorting …</a:t>
            </a:r>
          </a:p>
          <a:p>
            <a:pPr marL="285750" indent="-285750" algn="l">
              <a:buFont typeface="Arial" panose="020B0604020202020204" pitchFamily="34" charset="0"/>
              <a:buChar char="•"/>
            </a:pPr>
            <a:r>
              <a:rPr lang="en-US" sz="1100" dirty="0"/>
              <a:t>Varying voltages</a:t>
            </a:r>
          </a:p>
          <a:p>
            <a:pPr marL="285750" indent="-285750" algn="l">
              <a:buFont typeface="Arial" panose="020B0604020202020204" pitchFamily="34" charset="0"/>
              <a:buChar char="•"/>
            </a:pPr>
            <a:r>
              <a:rPr lang="en-US" sz="1100" dirty="0"/>
              <a:t>Varying B-field</a:t>
            </a:r>
          </a:p>
          <a:p>
            <a:pPr marL="285750" indent="-285750" algn="l">
              <a:buFont typeface="Arial" panose="020B0604020202020204" pitchFamily="34" charset="0"/>
              <a:buChar char="•"/>
            </a:pPr>
            <a:r>
              <a:rPr lang="en-US" sz="1100" dirty="0"/>
              <a:t>Waiting long enough (0.5-4h) for each test</a:t>
            </a:r>
          </a:p>
          <a:p>
            <a:pPr marL="285750" indent="-285750" algn="l">
              <a:buFont typeface="Arial" panose="020B0604020202020204" pitchFamily="34" charset="0"/>
              <a:buChar char="•"/>
            </a:pPr>
            <a:r>
              <a:rPr lang="en-US" sz="1100" dirty="0"/>
              <a:t>Mu-metal shielding</a:t>
            </a:r>
          </a:p>
          <a:p>
            <a:pPr marL="285750" indent="-285750" algn="l">
              <a:buFont typeface="Arial" panose="020B0604020202020204" pitchFamily="34" charset="0"/>
              <a:buChar char="•"/>
            </a:pPr>
            <a:r>
              <a:rPr lang="en-US" sz="1100" dirty="0"/>
              <a:t>Pick-up fast BCT</a:t>
            </a:r>
          </a:p>
          <a:p>
            <a:pPr marL="285750" indent="-285750" algn="l">
              <a:buFont typeface="Arial" panose="020B0604020202020204" pitchFamily="34" charset="0"/>
              <a:buChar char="•"/>
            </a:pPr>
            <a:r>
              <a:rPr lang="en-US" sz="1100" dirty="0"/>
              <a:t>E-loss on PSU</a:t>
            </a:r>
          </a:p>
          <a:p>
            <a:pPr marL="285750" indent="-285750" algn="l">
              <a:buFont typeface="Arial" panose="020B0604020202020204" pitchFamily="34" charset="0"/>
              <a:buChar char="•"/>
            </a:pPr>
            <a:r>
              <a:rPr lang="en-US" sz="1100" dirty="0"/>
              <a:t>…</a:t>
            </a:r>
          </a:p>
          <a:p>
            <a:pPr algn="l"/>
            <a:endParaRPr lang="en-US" sz="1100" dirty="0"/>
          </a:p>
          <a:p>
            <a:r>
              <a:rPr lang="en-US" sz="1100" dirty="0"/>
              <a:t>Documented on the e-logbook </a:t>
            </a:r>
            <a:r>
              <a:rPr lang="en-US" sz="1100" b="0" dirty="0"/>
              <a:t>(</a:t>
            </a:r>
            <a:r>
              <a:rPr lang="en-US" sz="1100" b="0" dirty="0">
                <a:solidFill>
                  <a:srgbClr val="00B0F0"/>
                </a:solidFill>
                <a:hlinkClick r:id="rId6">
                  <a:extLst>
                    <a:ext uri="{A12FA001-AC4F-418D-AE19-62706E023703}">
                      <ahyp:hlinkClr xmlns:ahyp="http://schemas.microsoft.com/office/drawing/2018/hyperlinkcolor" val="tx"/>
                    </a:ext>
                  </a:extLst>
                </a:hlinkClick>
              </a:rPr>
              <a:t>link</a:t>
            </a:r>
            <a:r>
              <a:rPr lang="en-US" sz="1100" b="0" dirty="0"/>
              <a:t>)</a:t>
            </a:r>
          </a:p>
          <a:p>
            <a:pPr algn="l"/>
            <a:endParaRPr lang="en-US" sz="1100" dirty="0"/>
          </a:p>
        </p:txBody>
      </p:sp>
      <p:sp>
        <p:nvSpPr>
          <p:cNvPr id="2" name="TextBox 1">
            <a:extLst>
              <a:ext uri="{FF2B5EF4-FFF2-40B4-BE49-F238E27FC236}">
                <a16:creationId xmlns:a16="http://schemas.microsoft.com/office/drawing/2014/main" id="{BA7B2BE7-BB17-C751-F2D7-D4F0BBA2D19F}"/>
              </a:ext>
            </a:extLst>
          </p:cNvPr>
          <p:cNvSpPr txBox="1"/>
          <p:nvPr/>
        </p:nvSpPr>
        <p:spPr>
          <a:xfrm>
            <a:off x="465151" y="631769"/>
            <a:ext cx="3625993" cy="153888"/>
          </a:xfrm>
          <a:prstGeom prst="rect">
            <a:avLst/>
          </a:prstGeom>
          <a:noFill/>
        </p:spPr>
        <p:txBody>
          <a:bodyPr wrap="none" lIns="0" tIns="0" rIns="0" bIns="0" rtlCol="0">
            <a:spAutoFit/>
          </a:bodyPr>
          <a:lstStyle/>
          <a:p>
            <a:pPr algn="l"/>
            <a:r>
              <a:rPr lang="en-GB" sz="1000" dirty="0"/>
              <a:t>Details about the tests and results are given in </a:t>
            </a:r>
            <a:r>
              <a:rPr lang="en-GB" sz="1000" b="0" dirty="0"/>
              <a:t>EDMS: </a:t>
            </a:r>
            <a:r>
              <a:rPr lang="en-GB" sz="1000" b="0" dirty="0">
                <a:hlinkClick r:id="rId7" tooltip="https://edms.cern.ch/document/2823714/1"/>
              </a:rPr>
              <a:t>2823714</a:t>
            </a:r>
            <a:r>
              <a:rPr lang="en-GB" sz="1000" b="0" dirty="0"/>
              <a:t>)</a:t>
            </a:r>
            <a:endParaRPr lang="en-GB" sz="1000" dirty="0"/>
          </a:p>
        </p:txBody>
      </p:sp>
      <p:sp>
        <p:nvSpPr>
          <p:cNvPr id="7" name="Date Placeholder 6">
            <a:extLst>
              <a:ext uri="{FF2B5EF4-FFF2-40B4-BE49-F238E27FC236}">
                <a16:creationId xmlns:a16="http://schemas.microsoft.com/office/drawing/2014/main" id="{53135450-3EC5-851F-7550-449E9456B382}"/>
              </a:ext>
            </a:extLst>
          </p:cNvPr>
          <p:cNvSpPr>
            <a:spLocks noGrp="1"/>
          </p:cNvSpPr>
          <p:nvPr>
            <p:ph type="dt" sz="half" idx="10"/>
          </p:nvPr>
        </p:nvSpPr>
        <p:spPr/>
        <p:txBody>
          <a:bodyPr/>
          <a:lstStyle/>
          <a:p>
            <a:r>
              <a:rPr lang="en-US"/>
              <a:t>14 Dec 2023</a:t>
            </a:r>
            <a:endParaRPr lang="en-US" dirty="0"/>
          </a:p>
        </p:txBody>
      </p:sp>
      <p:sp>
        <p:nvSpPr>
          <p:cNvPr id="9" name="Footer Placeholder 8">
            <a:extLst>
              <a:ext uri="{FF2B5EF4-FFF2-40B4-BE49-F238E27FC236}">
                <a16:creationId xmlns:a16="http://schemas.microsoft.com/office/drawing/2014/main" id="{1259D3A4-6529-8186-F23C-DA1F9C4236F8}"/>
              </a:ext>
            </a:extLst>
          </p:cNvPr>
          <p:cNvSpPr>
            <a:spLocks noGrp="1"/>
          </p:cNvSpPr>
          <p:nvPr>
            <p:ph type="ftr" sz="quarter" idx="11"/>
          </p:nvPr>
        </p:nvSpPr>
        <p:spPr/>
        <p:txBody>
          <a:bodyPr/>
          <a:lstStyle/>
          <a:p>
            <a:r>
              <a:rPr lang="en-US"/>
              <a:t>G. Khatri | SY-BI-XEI</a:t>
            </a:r>
            <a:endParaRPr lang="en-US" dirty="0"/>
          </a:p>
        </p:txBody>
      </p:sp>
      <p:sp>
        <p:nvSpPr>
          <p:cNvPr id="11" name="Slide Number Placeholder 10">
            <a:extLst>
              <a:ext uri="{FF2B5EF4-FFF2-40B4-BE49-F238E27FC236}">
                <a16:creationId xmlns:a16="http://schemas.microsoft.com/office/drawing/2014/main" id="{06AE23D9-D553-B1A4-1759-3C1389DB8E72}"/>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745001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D81866-08C6-3954-CA31-D313FBB35ACF}"/>
              </a:ext>
            </a:extLst>
          </p:cNvPr>
          <p:cNvSpPr>
            <a:spLocks noGrp="1"/>
          </p:cNvSpPr>
          <p:nvPr>
            <p:ph type="title"/>
          </p:nvPr>
        </p:nvSpPr>
        <p:spPr/>
        <p:txBody>
          <a:bodyPr/>
          <a:lstStyle/>
          <a:p>
            <a:r>
              <a:rPr lang="en-US" sz="2400" dirty="0"/>
              <a:t>Collector tests: BBC compression coil</a:t>
            </a:r>
            <a:endParaRPr lang="en-GB" sz="2400" dirty="0"/>
          </a:p>
        </p:txBody>
      </p:sp>
      <p:sp>
        <p:nvSpPr>
          <p:cNvPr id="2" name="TextBox 1">
            <a:extLst>
              <a:ext uri="{FF2B5EF4-FFF2-40B4-BE49-F238E27FC236}">
                <a16:creationId xmlns:a16="http://schemas.microsoft.com/office/drawing/2014/main" id="{AD56C6F2-5466-10A6-1191-861F4BFEE3B9}"/>
              </a:ext>
            </a:extLst>
          </p:cNvPr>
          <p:cNvSpPr txBox="1"/>
          <p:nvPr/>
        </p:nvSpPr>
        <p:spPr>
          <a:xfrm>
            <a:off x="39757" y="6164674"/>
            <a:ext cx="2127185" cy="123111"/>
          </a:xfrm>
          <a:prstGeom prst="rect">
            <a:avLst/>
          </a:prstGeom>
          <a:noFill/>
        </p:spPr>
        <p:txBody>
          <a:bodyPr wrap="none" lIns="0" tIns="0" rIns="0" bIns="0" rtlCol="0">
            <a:spAutoFit/>
          </a:bodyPr>
          <a:lstStyle/>
          <a:p>
            <a:pPr algn="l"/>
            <a:r>
              <a:rPr lang="en-US" sz="800" dirty="0"/>
              <a:t>BBC = big bobbin compression (historic name)</a:t>
            </a:r>
            <a:endParaRPr lang="en-GB" sz="800" dirty="0"/>
          </a:p>
        </p:txBody>
      </p:sp>
      <p:pic>
        <p:nvPicPr>
          <p:cNvPr id="9" name="Picture 8">
            <a:extLst>
              <a:ext uri="{FF2B5EF4-FFF2-40B4-BE49-F238E27FC236}">
                <a16:creationId xmlns:a16="http://schemas.microsoft.com/office/drawing/2014/main" id="{62B3291A-CE46-11E6-A498-5AB25A70471B}"/>
              </a:ext>
            </a:extLst>
          </p:cNvPr>
          <p:cNvPicPr>
            <a:picLocks noChangeAspect="1"/>
          </p:cNvPicPr>
          <p:nvPr/>
        </p:nvPicPr>
        <p:blipFill>
          <a:blip r:embed="rId2"/>
          <a:stretch>
            <a:fillRect/>
          </a:stretch>
        </p:blipFill>
        <p:spPr>
          <a:xfrm>
            <a:off x="441740" y="614023"/>
            <a:ext cx="5453834" cy="1453768"/>
          </a:xfrm>
          <a:prstGeom prst="rect">
            <a:avLst/>
          </a:prstGeom>
        </p:spPr>
      </p:pic>
      <p:sp>
        <p:nvSpPr>
          <p:cNvPr id="11" name="TextBox 10">
            <a:extLst>
              <a:ext uri="{FF2B5EF4-FFF2-40B4-BE49-F238E27FC236}">
                <a16:creationId xmlns:a16="http://schemas.microsoft.com/office/drawing/2014/main" id="{F786B2F0-4F1E-01F8-96AB-B471E6FBB64D}"/>
              </a:ext>
            </a:extLst>
          </p:cNvPr>
          <p:cNvSpPr txBox="1"/>
          <p:nvPr/>
        </p:nvSpPr>
        <p:spPr>
          <a:xfrm>
            <a:off x="5929326" y="902096"/>
            <a:ext cx="2946319" cy="369332"/>
          </a:xfrm>
          <a:prstGeom prst="rect">
            <a:avLst/>
          </a:prstGeom>
          <a:noFill/>
        </p:spPr>
        <p:txBody>
          <a:bodyPr wrap="none" lIns="0" tIns="0" rIns="0" bIns="0" rtlCol="0">
            <a:spAutoFit/>
          </a:bodyPr>
          <a:lstStyle/>
          <a:p>
            <a:pPr algn="l"/>
            <a:r>
              <a:rPr lang="en-US" sz="800" dirty="0"/>
              <a:t>Issues: </a:t>
            </a:r>
          </a:p>
          <a:p>
            <a:pPr marL="171450" indent="-171450" algn="l">
              <a:buFont typeface="Arial" panose="020B0604020202020204" pitchFamily="34" charset="0"/>
              <a:buChar char="•"/>
            </a:pPr>
            <a:r>
              <a:rPr lang="en-US" sz="800" dirty="0"/>
              <a:t>e-beam hits side wall of collector (water cooling only at back)</a:t>
            </a:r>
          </a:p>
          <a:p>
            <a:pPr marL="171450" indent="-171450" algn="l">
              <a:buFont typeface="Arial" panose="020B0604020202020204" pitchFamily="34" charset="0"/>
              <a:buChar char="•"/>
            </a:pPr>
            <a:r>
              <a:rPr lang="en-GB" sz="800" dirty="0"/>
              <a:t>beam hits entrance of the collector and cause e-losses</a:t>
            </a:r>
          </a:p>
        </p:txBody>
      </p:sp>
      <p:pic>
        <p:nvPicPr>
          <p:cNvPr id="12" name="Picture 11">
            <a:extLst>
              <a:ext uri="{FF2B5EF4-FFF2-40B4-BE49-F238E27FC236}">
                <a16:creationId xmlns:a16="http://schemas.microsoft.com/office/drawing/2014/main" id="{E6C513D4-AEBF-CBA0-EA15-5A174F3F085D}"/>
              </a:ext>
            </a:extLst>
          </p:cNvPr>
          <p:cNvPicPr>
            <a:picLocks noChangeAspect="1"/>
          </p:cNvPicPr>
          <p:nvPr/>
        </p:nvPicPr>
        <p:blipFill rotWithShape="1">
          <a:blip r:embed="rId3"/>
          <a:srcRect l="1289" t="319" r="28594" b="16503"/>
          <a:stretch/>
        </p:blipFill>
        <p:spPr>
          <a:xfrm flipH="1">
            <a:off x="8918444" y="410983"/>
            <a:ext cx="3088023" cy="1691696"/>
          </a:xfrm>
          <a:prstGeom prst="rect">
            <a:avLst/>
          </a:prstGeom>
        </p:spPr>
      </p:pic>
      <p:sp>
        <p:nvSpPr>
          <p:cNvPr id="13" name="TextBox 12">
            <a:extLst>
              <a:ext uri="{FF2B5EF4-FFF2-40B4-BE49-F238E27FC236}">
                <a16:creationId xmlns:a16="http://schemas.microsoft.com/office/drawing/2014/main" id="{D52082C7-C4FF-493B-B215-B396734993C4}"/>
              </a:ext>
            </a:extLst>
          </p:cNvPr>
          <p:cNvSpPr txBox="1"/>
          <p:nvPr/>
        </p:nvSpPr>
        <p:spPr>
          <a:xfrm>
            <a:off x="9541565" y="148643"/>
            <a:ext cx="1513235" cy="123111"/>
          </a:xfrm>
          <a:prstGeom prst="rect">
            <a:avLst/>
          </a:prstGeom>
          <a:noFill/>
        </p:spPr>
        <p:txBody>
          <a:bodyPr wrap="none" lIns="0" tIns="0" rIns="0" bIns="0" rtlCol="0">
            <a:spAutoFit/>
          </a:bodyPr>
          <a:lstStyle/>
          <a:p>
            <a:pPr algn="l"/>
            <a:r>
              <a:rPr lang="en-US" sz="800" dirty="0"/>
              <a:t>present cooler has two BBC coils</a:t>
            </a:r>
            <a:endParaRPr lang="en-GB" sz="800" dirty="0"/>
          </a:p>
        </p:txBody>
      </p:sp>
      <p:sp>
        <p:nvSpPr>
          <p:cNvPr id="14" name="TextBox 13">
            <a:extLst>
              <a:ext uri="{FF2B5EF4-FFF2-40B4-BE49-F238E27FC236}">
                <a16:creationId xmlns:a16="http://schemas.microsoft.com/office/drawing/2014/main" id="{586CD816-2B2C-F93C-32D6-E4038E8AD03F}"/>
              </a:ext>
            </a:extLst>
          </p:cNvPr>
          <p:cNvSpPr txBox="1"/>
          <p:nvPr/>
        </p:nvSpPr>
        <p:spPr>
          <a:xfrm>
            <a:off x="9197009" y="2241908"/>
            <a:ext cx="269304" cy="123111"/>
          </a:xfrm>
          <a:prstGeom prst="rect">
            <a:avLst/>
          </a:prstGeom>
          <a:noFill/>
        </p:spPr>
        <p:txBody>
          <a:bodyPr wrap="none" lIns="0" tIns="0" rIns="0" bIns="0" rtlCol="0">
            <a:spAutoFit/>
          </a:bodyPr>
          <a:lstStyle/>
          <a:p>
            <a:pPr algn="l"/>
            <a:r>
              <a:rPr lang="en-US" sz="800" dirty="0"/>
              <a:t>BBC1</a:t>
            </a:r>
            <a:endParaRPr lang="en-GB" sz="800" dirty="0"/>
          </a:p>
        </p:txBody>
      </p:sp>
      <p:sp>
        <p:nvSpPr>
          <p:cNvPr id="15" name="TextBox 14">
            <a:extLst>
              <a:ext uri="{FF2B5EF4-FFF2-40B4-BE49-F238E27FC236}">
                <a16:creationId xmlns:a16="http://schemas.microsoft.com/office/drawing/2014/main" id="{CEEF8B43-C694-6BA3-B479-3A6E3B3BE8EE}"/>
              </a:ext>
            </a:extLst>
          </p:cNvPr>
          <p:cNvSpPr txBox="1"/>
          <p:nvPr/>
        </p:nvSpPr>
        <p:spPr>
          <a:xfrm>
            <a:off x="9852992" y="2275478"/>
            <a:ext cx="269304" cy="123111"/>
          </a:xfrm>
          <a:prstGeom prst="rect">
            <a:avLst/>
          </a:prstGeom>
          <a:noFill/>
        </p:spPr>
        <p:txBody>
          <a:bodyPr wrap="none" lIns="0" tIns="0" rIns="0" bIns="0" rtlCol="0">
            <a:spAutoFit/>
          </a:bodyPr>
          <a:lstStyle/>
          <a:p>
            <a:pPr algn="l"/>
            <a:r>
              <a:rPr lang="en-US" sz="800" dirty="0"/>
              <a:t>BBC2</a:t>
            </a:r>
            <a:endParaRPr lang="en-GB" sz="800" dirty="0"/>
          </a:p>
        </p:txBody>
      </p:sp>
      <p:cxnSp>
        <p:nvCxnSpPr>
          <p:cNvPr id="17" name="Straight Arrow Connector 16">
            <a:extLst>
              <a:ext uri="{FF2B5EF4-FFF2-40B4-BE49-F238E27FC236}">
                <a16:creationId xmlns:a16="http://schemas.microsoft.com/office/drawing/2014/main" id="{41985756-11A8-C7BE-6FC2-4BB9ED478812}"/>
              </a:ext>
            </a:extLst>
          </p:cNvPr>
          <p:cNvCxnSpPr/>
          <p:nvPr/>
        </p:nvCxnSpPr>
        <p:spPr>
          <a:xfrm>
            <a:off x="9037983" y="1148522"/>
            <a:ext cx="737704" cy="4417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BEFB5EF-6A18-CC2A-7C06-379932A99AF9}"/>
              </a:ext>
            </a:extLst>
          </p:cNvPr>
          <p:cNvSpPr txBox="1"/>
          <p:nvPr/>
        </p:nvSpPr>
        <p:spPr>
          <a:xfrm rot="214272">
            <a:off x="9022281" y="952886"/>
            <a:ext cx="349455" cy="123111"/>
          </a:xfrm>
          <a:prstGeom prst="rect">
            <a:avLst/>
          </a:prstGeom>
          <a:noFill/>
        </p:spPr>
        <p:txBody>
          <a:bodyPr wrap="none" lIns="0" tIns="0" rIns="0" bIns="0" rtlCol="0">
            <a:spAutoFit/>
          </a:bodyPr>
          <a:lstStyle/>
          <a:p>
            <a:pPr algn="l"/>
            <a:r>
              <a:rPr lang="en-US" sz="800" dirty="0">
                <a:solidFill>
                  <a:srgbClr val="FF0000"/>
                </a:solidFill>
                <a:highlight>
                  <a:srgbClr val="FFFF00"/>
                </a:highlight>
              </a:rPr>
              <a:t>e-beam</a:t>
            </a:r>
            <a:endParaRPr lang="en-GB" sz="800" dirty="0">
              <a:solidFill>
                <a:srgbClr val="FF0000"/>
              </a:solidFill>
              <a:highlight>
                <a:srgbClr val="FFFF00"/>
              </a:highlight>
            </a:endParaRPr>
          </a:p>
        </p:txBody>
      </p:sp>
      <p:cxnSp>
        <p:nvCxnSpPr>
          <p:cNvPr id="20" name="Straight Arrow Connector 19">
            <a:extLst>
              <a:ext uri="{FF2B5EF4-FFF2-40B4-BE49-F238E27FC236}">
                <a16:creationId xmlns:a16="http://schemas.microsoft.com/office/drawing/2014/main" id="{C4617CE8-0524-FEA6-4DD7-32E56B45EBC5}"/>
              </a:ext>
            </a:extLst>
          </p:cNvPr>
          <p:cNvCxnSpPr/>
          <p:nvPr/>
        </p:nvCxnSpPr>
        <p:spPr>
          <a:xfrm flipV="1">
            <a:off x="9375231" y="1470991"/>
            <a:ext cx="197256" cy="715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F75D0C7-886E-DF89-4845-5B9956FFCEB8}"/>
              </a:ext>
            </a:extLst>
          </p:cNvPr>
          <p:cNvCxnSpPr/>
          <p:nvPr/>
        </p:nvCxnSpPr>
        <p:spPr>
          <a:xfrm flipV="1">
            <a:off x="9987644" y="1426817"/>
            <a:ext cx="88426" cy="759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E27076B-FE34-AEF6-4E41-3C6941ECD3FC}"/>
              </a:ext>
            </a:extLst>
          </p:cNvPr>
          <p:cNvSpPr txBox="1"/>
          <p:nvPr/>
        </p:nvSpPr>
        <p:spPr>
          <a:xfrm>
            <a:off x="10950714" y="2304767"/>
            <a:ext cx="549831" cy="123111"/>
          </a:xfrm>
          <a:prstGeom prst="rect">
            <a:avLst/>
          </a:prstGeom>
          <a:noFill/>
        </p:spPr>
        <p:txBody>
          <a:bodyPr wrap="none" lIns="0" tIns="0" rIns="0" bIns="0" rtlCol="0">
            <a:spAutoFit/>
          </a:bodyPr>
          <a:lstStyle/>
          <a:p>
            <a:pPr algn="l"/>
            <a:r>
              <a:rPr lang="en-US" sz="800" dirty="0"/>
              <a:t>old collector</a:t>
            </a:r>
            <a:endParaRPr lang="en-GB" sz="800" dirty="0"/>
          </a:p>
        </p:txBody>
      </p:sp>
      <p:cxnSp>
        <p:nvCxnSpPr>
          <p:cNvPr id="25" name="Straight Arrow Connector 24">
            <a:extLst>
              <a:ext uri="{FF2B5EF4-FFF2-40B4-BE49-F238E27FC236}">
                <a16:creationId xmlns:a16="http://schemas.microsoft.com/office/drawing/2014/main" id="{7D882404-4ACC-124A-846D-30B22E9A4AF5}"/>
              </a:ext>
            </a:extLst>
          </p:cNvPr>
          <p:cNvCxnSpPr>
            <a:stCxn id="23" idx="0"/>
          </p:cNvCxnSpPr>
          <p:nvPr/>
        </p:nvCxnSpPr>
        <p:spPr>
          <a:xfrm flipH="1" flipV="1">
            <a:off x="10774017" y="1086762"/>
            <a:ext cx="451613" cy="12180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54C8634-F7EE-05CD-4868-4DFFF1B43BC8}"/>
              </a:ext>
            </a:extLst>
          </p:cNvPr>
          <p:cNvSpPr txBox="1"/>
          <p:nvPr/>
        </p:nvSpPr>
        <p:spPr>
          <a:xfrm>
            <a:off x="11341160" y="217420"/>
            <a:ext cx="476092" cy="123111"/>
          </a:xfrm>
          <a:prstGeom prst="rect">
            <a:avLst/>
          </a:prstGeom>
          <a:noFill/>
        </p:spPr>
        <p:txBody>
          <a:bodyPr wrap="none" lIns="0" tIns="0" rIns="0" bIns="0" rtlCol="0">
            <a:spAutoFit/>
          </a:bodyPr>
          <a:lstStyle/>
          <a:p>
            <a:pPr algn="l"/>
            <a:r>
              <a:rPr lang="en-US" sz="800" dirty="0"/>
              <a:t>Iron shield</a:t>
            </a:r>
            <a:endParaRPr lang="en-GB" sz="800" dirty="0"/>
          </a:p>
        </p:txBody>
      </p:sp>
      <p:cxnSp>
        <p:nvCxnSpPr>
          <p:cNvPr id="28" name="Straight Arrow Connector 27">
            <a:extLst>
              <a:ext uri="{FF2B5EF4-FFF2-40B4-BE49-F238E27FC236}">
                <a16:creationId xmlns:a16="http://schemas.microsoft.com/office/drawing/2014/main" id="{530E91D8-6527-40ED-0113-B57D7C9A03AC}"/>
              </a:ext>
            </a:extLst>
          </p:cNvPr>
          <p:cNvCxnSpPr/>
          <p:nvPr/>
        </p:nvCxnSpPr>
        <p:spPr>
          <a:xfrm flipH="1">
            <a:off x="10950714" y="340531"/>
            <a:ext cx="497459" cy="330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83C595D0-67FC-AF77-3DCC-89A5EFF177E9}"/>
              </a:ext>
            </a:extLst>
          </p:cNvPr>
          <p:cNvPicPr>
            <a:picLocks noChangeAspect="1"/>
          </p:cNvPicPr>
          <p:nvPr/>
        </p:nvPicPr>
        <p:blipFill>
          <a:blip r:embed="rId4"/>
          <a:stretch>
            <a:fillRect/>
          </a:stretch>
        </p:blipFill>
        <p:spPr>
          <a:xfrm>
            <a:off x="8720448" y="3960595"/>
            <a:ext cx="3363943" cy="2311081"/>
          </a:xfrm>
          <a:prstGeom prst="rect">
            <a:avLst/>
          </a:prstGeom>
        </p:spPr>
      </p:pic>
      <p:pic>
        <p:nvPicPr>
          <p:cNvPr id="31" name="Picture 30" descr="A person working on a machine&#10;&#10;Description automatically generated with medium confidence">
            <a:extLst>
              <a:ext uri="{FF2B5EF4-FFF2-40B4-BE49-F238E27FC236}">
                <a16:creationId xmlns:a16="http://schemas.microsoft.com/office/drawing/2014/main" id="{8B3873D5-1C39-B928-BF2D-18B4463CF88B}"/>
              </a:ext>
            </a:extLst>
          </p:cNvPr>
          <p:cNvPicPr>
            <a:picLocks noChangeAspect="1"/>
          </p:cNvPicPr>
          <p:nvPr/>
        </p:nvPicPr>
        <p:blipFill rotWithShape="1">
          <a:blip r:embed="rId5"/>
          <a:srcRect l="2513" t="16823" r="4748" b="22347"/>
          <a:stretch/>
        </p:blipFill>
        <p:spPr>
          <a:xfrm>
            <a:off x="10317093" y="3006407"/>
            <a:ext cx="1689374" cy="831078"/>
          </a:xfrm>
          <a:prstGeom prst="rect">
            <a:avLst/>
          </a:prstGeom>
        </p:spPr>
      </p:pic>
      <p:pic>
        <p:nvPicPr>
          <p:cNvPr id="32" name="Picture 31" descr="A picture containing clothing, person, indoor, wall&#10;&#10;Description automatically generated">
            <a:extLst>
              <a:ext uri="{FF2B5EF4-FFF2-40B4-BE49-F238E27FC236}">
                <a16:creationId xmlns:a16="http://schemas.microsoft.com/office/drawing/2014/main" id="{3B4EA621-8922-B5F5-10C9-405F3CEF2AB1}"/>
              </a:ext>
            </a:extLst>
          </p:cNvPr>
          <p:cNvPicPr>
            <a:picLocks noChangeAspect="1"/>
          </p:cNvPicPr>
          <p:nvPr/>
        </p:nvPicPr>
        <p:blipFill rotWithShape="1">
          <a:blip r:embed="rId6"/>
          <a:srcRect t="22730" b="30576"/>
          <a:stretch/>
        </p:blipFill>
        <p:spPr>
          <a:xfrm>
            <a:off x="8875645" y="3007010"/>
            <a:ext cx="1395635" cy="868911"/>
          </a:xfrm>
          <a:prstGeom prst="rect">
            <a:avLst/>
          </a:prstGeom>
        </p:spPr>
      </p:pic>
      <p:pic>
        <p:nvPicPr>
          <p:cNvPr id="36" name="Picture 35">
            <a:extLst>
              <a:ext uri="{FF2B5EF4-FFF2-40B4-BE49-F238E27FC236}">
                <a16:creationId xmlns:a16="http://schemas.microsoft.com/office/drawing/2014/main" id="{AEA4765E-2FEC-5795-E7AB-B0F24301CBC0}"/>
              </a:ext>
            </a:extLst>
          </p:cNvPr>
          <p:cNvPicPr>
            <a:picLocks noChangeAspect="1"/>
          </p:cNvPicPr>
          <p:nvPr/>
        </p:nvPicPr>
        <p:blipFill>
          <a:blip r:embed="rId7"/>
          <a:stretch>
            <a:fillRect/>
          </a:stretch>
        </p:blipFill>
        <p:spPr>
          <a:xfrm>
            <a:off x="441740" y="2752035"/>
            <a:ext cx="5564133" cy="1507093"/>
          </a:xfrm>
          <a:prstGeom prst="rect">
            <a:avLst/>
          </a:prstGeom>
        </p:spPr>
      </p:pic>
      <p:sp>
        <p:nvSpPr>
          <p:cNvPr id="37" name="TextBox 36">
            <a:extLst>
              <a:ext uri="{FF2B5EF4-FFF2-40B4-BE49-F238E27FC236}">
                <a16:creationId xmlns:a16="http://schemas.microsoft.com/office/drawing/2014/main" id="{AB6F07E3-E4CF-A48B-4EE5-D8068DD0D097}"/>
              </a:ext>
            </a:extLst>
          </p:cNvPr>
          <p:cNvSpPr txBox="1"/>
          <p:nvPr/>
        </p:nvSpPr>
        <p:spPr>
          <a:xfrm>
            <a:off x="1824383" y="614023"/>
            <a:ext cx="554639" cy="123111"/>
          </a:xfrm>
          <a:prstGeom prst="rect">
            <a:avLst/>
          </a:prstGeom>
          <a:noFill/>
        </p:spPr>
        <p:txBody>
          <a:bodyPr wrap="none" lIns="0" tIns="0" rIns="0" bIns="0" rtlCol="0">
            <a:spAutoFit/>
          </a:bodyPr>
          <a:lstStyle/>
          <a:p>
            <a:pPr algn="l"/>
            <a:r>
              <a:rPr lang="en-US" sz="800" dirty="0">
                <a:solidFill>
                  <a:srgbClr val="FF0000"/>
                </a:solidFill>
                <a:highlight>
                  <a:srgbClr val="FFFF00"/>
                </a:highlight>
              </a:rPr>
              <a:t>No BBC coil</a:t>
            </a:r>
            <a:endParaRPr lang="en-GB" sz="800" dirty="0">
              <a:solidFill>
                <a:srgbClr val="FF0000"/>
              </a:solidFill>
              <a:highlight>
                <a:srgbClr val="FFFF00"/>
              </a:highlight>
            </a:endParaRPr>
          </a:p>
        </p:txBody>
      </p:sp>
      <p:sp>
        <p:nvSpPr>
          <p:cNvPr id="38" name="TextBox 37">
            <a:extLst>
              <a:ext uri="{FF2B5EF4-FFF2-40B4-BE49-F238E27FC236}">
                <a16:creationId xmlns:a16="http://schemas.microsoft.com/office/drawing/2014/main" id="{D4FF8AE3-A5A8-682C-3A17-5DD9AE4392AA}"/>
              </a:ext>
            </a:extLst>
          </p:cNvPr>
          <p:cNvSpPr txBox="1"/>
          <p:nvPr/>
        </p:nvSpPr>
        <p:spPr>
          <a:xfrm>
            <a:off x="962015" y="2705745"/>
            <a:ext cx="3734997" cy="123111"/>
          </a:xfrm>
          <a:prstGeom prst="rect">
            <a:avLst/>
          </a:prstGeom>
          <a:noFill/>
        </p:spPr>
        <p:txBody>
          <a:bodyPr wrap="none" lIns="0" tIns="0" rIns="0" bIns="0" rtlCol="0">
            <a:spAutoFit/>
          </a:bodyPr>
          <a:lstStyle/>
          <a:p>
            <a:pPr algn="l"/>
            <a:r>
              <a:rPr lang="en-US" sz="800" dirty="0">
                <a:solidFill>
                  <a:srgbClr val="FF0000"/>
                </a:solidFill>
                <a:highlight>
                  <a:srgbClr val="FFFF00"/>
                </a:highlight>
              </a:rPr>
              <a:t>LEIR pancake coil used as BBC (+ extra coil from Canada, former colleague sent)</a:t>
            </a:r>
            <a:endParaRPr lang="en-GB" sz="800" dirty="0">
              <a:solidFill>
                <a:srgbClr val="FF0000"/>
              </a:solidFill>
              <a:highlight>
                <a:srgbClr val="FFFF00"/>
              </a:highlight>
            </a:endParaRPr>
          </a:p>
        </p:txBody>
      </p:sp>
      <p:pic>
        <p:nvPicPr>
          <p:cNvPr id="40" name="Picture 39" descr="A close-up of a machine&#10;&#10;Description automatically generated">
            <a:extLst>
              <a:ext uri="{FF2B5EF4-FFF2-40B4-BE49-F238E27FC236}">
                <a16:creationId xmlns:a16="http://schemas.microsoft.com/office/drawing/2014/main" id="{EE4E79EA-30F1-82B6-BE17-1AB17F52D000}"/>
              </a:ext>
            </a:extLst>
          </p:cNvPr>
          <p:cNvPicPr>
            <a:picLocks noChangeAspect="1"/>
          </p:cNvPicPr>
          <p:nvPr/>
        </p:nvPicPr>
        <p:blipFill rotWithShape="1">
          <a:blip r:embed="rId8"/>
          <a:srcRect t="7635" b="7461"/>
          <a:stretch/>
        </p:blipFill>
        <p:spPr>
          <a:xfrm>
            <a:off x="3503612" y="4527826"/>
            <a:ext cx="1445905" cy="1636848"/>
          </a:xfrm>
          <a:prstGeom prst="rect">
            <a:avLst/>
          </a:prstGeom>
        </p:spPr>
      </p:pic>
      <p:cxnSp>
        <p:nvCxnSpPr>
          <p:cNvPr id="42" name="Straight Arrow Connector 41">
            <a:extLst>
              <a:ext uri="{FF2B5EF4-FFF2-40B4-BE49-F238E27FC236}">
                <a16:creationId xmlns:a16="http://schemas.microsoft.com/office/drawing/2014/main" id="{B7481592-25EE-007B-A422-1681A99F27AC}"/>
              </a:ext>
            </a:extLst>
          </p:cNvPr>
          <p:cNvCxnSpPr>
            <a:cxnSpLocks/>
          </p:cNvCxnSpPr>
          <p:nvPr/>
        </p:nvCxnSpPr>
        <p:spPr>
          <a:xfrm>
            <a:off x="3904974" y="4445305"/>
            <a:ext cx="110435" cy="475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5C563106-3161-59CA-0CDF-984D3B401160}"/>
              </a:ext>
            </a:extLst>
          </p:cNvPr>
          <p:cNvSpPr txBox="1"/>
          <p:nvPr/>
        </p:nvSpPr>
        <p:spPr>
          <a:xfrm>
            <a:off x="3611582" y="4341649"/>
            <a:ext cx="469680" cy="123111"/>
          </a:xfrm>
          <a:prstGeom prst="rect">
            <a:avLst/>
          </a:prstGeom>
          <a:noFill/>
        </p:spPr>
        <p:txBody>
          <a:bodyPr wrap="none" lIns="0" tIns="0" rIns="0" bIns="0" rtlCol="0">
            <a:spAutoFit/>
          </a:bodyPr>
          <a:lstStyle/>
          <a:p>
            <a:pPr algn="l"/>
            <a:r>
              <a:rPr lang="en-US" sz="800" dirty="0">
                <a:solidFill>
                  <a:srgbClr val="2F2F2F"/>
                </a:solidFill>
              </a:rPr>
              <a:t>LEIR BBC</a:t>
            </a:r>
            <a:endParaRPr lang="en-GB" sz="800" dirty="0">
              <a:solidFill>
                <a:srgbClr val="2F2F2F"/>
              </a:solidFill>
            </a:endParaRPr>
          </a:p>
        </p:txBody>
      </p:sp>
      <p:sp>
        <p:nvSpPr>
          <p:cNvPr id="45" name="TextBox 44">
            <a:extLst>
              <a:ext uri="{FF2B5EF4-FFF2-40B4-BE49-F238E27FC236}">
                <a16:creationId xmlns:a16="http://schemas.microsoft.com/office/drawing/2014/main" id="{D746D39F-3BE3-B546-AE66-A40631421AAA}"/>
              </a:ext>
            </a:extLst>
          </p:cNvPr>
          <p:cNvSpPr txBox="1"/>
          <p:nvPr/>
        </p:nvSpPr>
        <p:spPr>
          <a:xfrm>
            <a:off x="4462172" y="4343211"/>
            <a:ext cx="602729" cy="123111"/>
          </a:xfrm>
          <a:prstGeom prst="rect">
            <a:avLst/>
          </a:prstGeom>
          <a:noFill/>
        </p:spPr>
        <p:txBody>
          <a:bodyPr wrap="none" lIns="0" tIns="0" rIns="0" bIns="0" rtlCol="0">
            <a:spAutoFit/>
          </a:bodyPr>
          <a:lstStyle/>
          <a:p>
            <a:pPr algn="l"/>
            <a:r>
              <a:rPr lang="en-US" sz="800" dirty="0">
                <a:solidFill>
                  <a:srgbClr val="2F2F2F"/>
                </a:solidFill>
              </a:rPr>
              <a:t>Canada BBC</a:t>
            </a:r>
            <a:endParaRPr lang="en-GB" sz="800" dirty="0">
              <a:solidFill>
                <a:srgbClr val="2F2F2F"/>
              </a:solidFill>
            </a:endParaRPr>
          </a:p>
        </p:txBody>
      </p:sp>
      <p:cxnSp>
        <p:nvCxnSpPr>
          <p:cNvPr id="47" name="Straight Arrow Connector 46">
            <a:extLst>
              <a:ext uri="{FF2B5EF4-FFF2-40B4-BE49-F238E27FC236}">
                <a16:creationId xmlns:a16="http://schemas.microsoft.com/office/drawing/2014/main" id="{3B2CA67E-5AE7-F5E8-9BEE-42CDF0713E0C}"/>
              </a:ext>
            </a:extLst>
          </p:cNvPr>
          <p:cNvCxnSpPr>
            <a:stCxn id="45" idx="2"/>
          </p:cNvCxnSpPr>
          <p:nvPr/>
        </p:nvCxnSpPr>
        <p:spPr>
          <a:xfrm flipH="1">
            <a:off x="4311374" y="4466322"/>
            <a:ext cx="452163" cy="578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47F56110-5D12-7071-FF00-7A56DB9016AA}"/>
              </a:ext>
            </a:extLst>
          </p:cNvPr>
          <p:cNvCxnSpPr>
            <a:stCxn id="45" idx="0"/>
          </p:cNvCxnSpPr>
          <p:nvPr/>
        </p:nvCxnSpPr>
        <p:spPr>
          <a:xfrm flipH="1" flipV="1">
            <a:off x="4311374" y="3980070"/>
            <a:ext cx="452163" cy="363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D26EE65-C645-B9DD-B3B3-FB4782F4CEDD}"/>
              </a:ext>
            </a:extLst>
          </p:cNvPr>
          <p:cNvCxnSpPr/>
          <p:nvPr/>
        </p:nvCxnSpPr>
        <p:spPr>
          <a:xfrm flipV="1">
            <a:off x="3960191" y="4094922"/>
            <a:ext cx="156197" cy="198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403B087B-E5DC-68AD-0B41-1AA5EC35E13E}"/>
              </a:ext>
            </a:extLst>
          </p:cNvPr>
          <p:cNvSpPr txBox="1"/>
          <p:nvPr/>
        </p:nvSpPr>
        <p:spPr>
          <a:xfrm>
            <a:off x="5059502" y="4873566"/>
            <a:ext cx="3337086" cy="1077218"/>
          </a:xfrm>
          <a:prstGeom prst="rect">
            <a:avLst/>
          </a:prstGeom>
          <a:noFill/>
        </p:spPr>
        <p:txBody>
          <a:bodyPr wrap="square" lIns="0" tIns="0" rIns="0" bIns="0" rtlCol="0">
            <a:spAutoFit/>
          </a:bodyPr>
          <a:lstStyle/>
          <a:p>
            <a:pPr algn="l"/>
            <a:r>
              <a:rPr lang="en-US" sz="1000" u="sng" dirty="0"/>
              <a:t>Message: </a:t>
            </a:r>
          </a:p>
          <a:p>
            <a:pPr algn="l"/>
            <a:r>
              <a:rPr lang="en-US" sz="1000" dirty="0"/>
              <a:t>CST simulations very helpful in understanding and allowing progress on the test bench !</a:t>
            </a:r>
          </a:p>
          <a:p>
            <a:pPr algn="l"/>
            <a:endParaRPr lang="en-US" sz="1000" dirty="0"/>
          </a:p>
          <a:p>
            <a:pPr algn="l"/>
            <a:r>
              <a:rPr lang="en-US" sz="1000" dirty="0"/>
              <a:t>That’s how new collector got to 1.75 A DC@ 27keV</a:t>
            </a:r>
          </a:p>
          <a:p>
            <a:pPr algn="l"/>
            <a:endParaRPr lang="en-US" sz="1000" dirty="0"/>
          </a:p>
          <a:p>
            <a:pPr algn="l"/>
            <a:r>
              <a:rPr lang="en-US" sz="1000" dirty="0"/>
              <a:t>Vacuum and ESD: need better pumping</a:t>
            </a:r>
            <a:endParaRPr lang="en-GB" sz="1000" dirty="0"/>
          </a:p>
        </p:txBody>
      </p:sp>
      <p:pic>
        <p:nvPicPr>
          <p:cNvPr id="58" name="Picture 57">
            <a:extLst>
              <a:ext uri="{FF2B5EF4-FFF2-40B4-BE49-F238E27FC236}">
                <a16:creationId xmlns:a16="http://schemas.microsoft.com/office/drawing/2014/main" id="{78A19274-C528-43D7-DC25-A4E58FB357F0}"/>
              </a:ext>
            </a:extLst>
          </p:cNvPr>
          <p:cNvPicPr>
            <a:picLocks noChangeAspect="1"/>
          </p:cNvPicPr>
          <p:nvPr/>
        </p:nvPicPr>
        <p:blipFill>
          <a:blip r:embed="rId9"/>
          <a:stretch>
            <a:fillRect/>
          </a:stretch>
        </p:blipFill>
        <p:spPr>
          <a:xfrm>
            <a:off x="45108" y="4466322"/>
            <a:ext cx="1779275" cy="1605263"/>
          </a:xfrm>
          <a:prstGeom prst="rect">
            <a:avLst/>
          </a:prstGeom>
        </p:spPr>
      </p:pic>
      <p:pic>
        <p:nvPicPr>
          <p:cNvPr id="60" name="Picture 59">
            <a:extLst>
              <a:ext uri="{FF2B5EF4-FFF2-40B4-BE49-F238E27FC236}">
                <a16:creationId xmlns:a16="http://schemas.microsoft.com/office/drawing/2014/main" id="{AABF616D-02E2-7E89-E402-76FBBBBBDBC4}"/>
              </a:ext>
            </a:extLst>
          </p:cNvPr>
          <p:cNvPicPr>
            <a:picLocks noChangeAspect="1"/>
          </p:cNvPicPr>
          <p:nvPr/>
        </p:nvPicPr>
        <p:blipFill>
          <a:blip r:embed="rId10"/>
          <a:stretch>
            <a:fillRect/>
          </a:stretch>
        </p:blipFill>
        <p:spPr>
          <a:xfrm>
            <a:off x="1988502" y="4472900"/>
            <a:ext cx="1150039" cy="1605263"/>
          </a:xfrm>
          <a:prstGeom prst="rect">
            <a:avLst/>
          </a:prstGeom>
        </p:spPr>
      </p:pic>
      <p:sp>
        <p:nvSpPr>
          <p:cNvPr id="61" name="TextBox 60">
            <a:extLst>
              <a:ext uri="{FF2B5EF4-FFF2-40B4-BE49-F238E27FC236}">
                <a16:creationId xmlns:a16="http://schemas.microsoft.com/office/drawing/2014/main" id="{A281565A-4678-5AC9-2844-A0206298A590}"/>
              </a:ext>
            </a:extLst>
          </p:cNvPr>
          <p:cNvSpPr txBox="1"/>
          <p:nvPr/>
        </p:nvSpPr>
        <p:spPr>
          <a:xfrm>
            <a:off x="39757" y="4511926"/>
            <a:ext cx="2854949" cy="153888"/>
          </a:xfrm>
          <a:prstGeom prst="rect">
            <a:avLst/>
          </a:prstGeom>
          <a:noFill/>
        </p:spPr>
        <p:txBody>
          <a:bodyPr wrap="none" lIns="0" tIns="0" rIns="0" bIns="0" rtlCol="0">
            <a:spAutoFit/>
          </a:bodyPr>
          <a:lstStyle/>
          <a:p>
            <a:pPr algn="l"/>
            <a:r>
              <a:rPr lang="en-US" sz="1000" dirty="0">
                <a:solidFill>
                  <a:srgbClr val="FF0000"/>
                </a:solidFill>
                <a:highlight>
                  <a:srgbClr val="FFFF00"/>
                </a:highlight>
              </a:rPr>
              <a:t>New (stronger) BBC coil arrived last week for tests</a:t>
            </a:r>
            <a:endParaRPr lang="en-GB" sz="1000" dirty="0">
              <a:solidFill>
                <a:srgbClr val="FF0000"/>
              </a:solidFill>
              <a:highlight>
                <a:srgbClr val="FFFF00"/>
              </a:highlight>
            </a:endParaRPr>
          </a:p>
        </p:txBody>
      </p:sp>
      <p:sp>
        <p:nvSpPr>
          <p:cNvPr id="62" name="TextBox 61">
            <a:extLst>
              <a:ext uri="{FF2B5EF4-FFF2-40B4-BE49-F238E27FC236}">
                <a16:creationId xmlns:a16="http://schemas.microsoft.com/office/drawing/2014/main" id="{B2A89807-B90A-0902-3EA4-B614D8E9365B}"/>
              </a:ext>
            </a:extLst>
          </p:cNvPr>
          <p:cNvSpPr txBox="1"/>
          <p:nvPr/>
        </p:nvSpPr>
        <p:spPr>
          <a:xfrm>
            <a:off x="6530400" y="4047482"/>
            <a:ext cx="1665521" cy="492443"/>
          </a:xfrm>
          <a:prstGeom prst="rect">
            <a:avLst/>
          </a:prstGeom>
          <a:solidFill>
            <a:srgbClr val="FFFF00"/>
          </a:solidFill>
        </p:spPr>
        <p:txBody>
          <a:bodyPr wrap="none" lIns="0" tIns="0" rIns="0" bIns="0" rtlCol="0">
            <a:spAutoFit/>
          </a:bodyPr>
          <a:lstStyle/>
          <a:p>
            <a:pPr algn="l"/>
            <a:r>
              <a:rPr lang="en-US" sz="800" dirty="0"/>
              <a:t>E-beam with BBC coil:</a:t>
            </a:r>
          </a:p>
          <a:p>
            <a:pPr marL="171450" indent="-171450" algn="l">
              <a:buFont typeface="Arial" panose="020B0604020202020204" pitchFamily="34" charset="0"/>
              <a:buChar char="•"/>
            </a:pPr>
            <a:r>
              <a:rPr lang="en-US" sz="800" dirty="0"/>
              <a:t>Compress at collector entrance</a:t>
            </a:r>
          </a:p>
          <a:p>
            <a:pPr marL="171450" indent="-171450" algn="l">
              <a:buFont typeface="Arial" panose="020B0604020202020204" pitchFamily="34" charset="0"/>
              <a:buChar char="•"/>
            </a:pPr>
            <a:r>
              <a:rPr lang="en-US" sz="800" dirty="0"/>
              <a:t>Focus at back of collector</a:t>
            </a:r>
          </a:p>
          <a:p>
            <a:pPr marL="171450" indent="-171450" algn="l">
              <a:buFont typeface="Arial" panose="020B0604020202020204" pitchFamily="34" charset="0"/>
              <a:buChar char="•"/>
            </a:pPr>
            <a:r>
              <a:rPr lang="en-US" sz="800" dirty="0"/>
              <a:t>Magnetic bottle for 2ndaries/ions</a:t>
            </a:r>
            <a:endParaRPr lang="en-GB" sz="800" dirty="0"/>
          </a:p>
        </p:txBody>
      </p:sp>
      <p:pic>
        <p:nvPicPr>
          <p:cNvPr id="64" name="Picture 63">
            <a:extLst>
              <a:ext uri="{FF2B5EF4-FFF2-40B4-BE49-F238E27FC236}">
                <a16:creationId xmlns:a16="http://schemas.microsoft.com/office/drawing/2014/main" id="{68F49646-398F-0919-79BE-6486778BEC35}"/>
              </a:ext>
            </a:extLst>
          </p:cNvPr>
          <p:cNvPicPr>
            <a:picLocks noChangeAspect="1"/>
          </p:cNvPicPr>
          <p:nvPr/>
        </p:nvPicPr>
        <p:blipFill>
          <a:blip r:embed="rId11"/>
          <a:stretch>
            <a:fillRect/>
          </a:stretch>
        </p:blipFill>
        <p:spPr>
          <a:xfrm>
            <a:off x="6756818" y="2470553"/>
            <a:ext cx="5170561" cy="1418077"/>
          </a:xfrm>
          <a:prstGeom prst="rect">
            <a:avLst/>
          </a:prstGeom>
        </p:spPr>
      </p:pic>
      <p:sp>
        <p:nvSpPr>
          <p:cNvPr id="66" name="TextBox 65">
            <a:extLst>
              <a:ext uri="{FF2B5EF4-FFF2-40B4-BE49-F238E27FC236}">
                <a16:creationId xmlns:a16="http://schemas.microsoft.com/office/drawing/2014/main" id="{8EB3EF08-2A5D-493A-ADD0-2C8047F4D29F}"/>
              </a:ext>
            </a:extLst>
          </p:cNvPr>
          <p:cNvSpPr txBox="1"/>
          <p:nvPr/>
        </p:nvSpPr>
        <p:spPr>
          <a:xfrm>
            <a:off x="7349962" y="2408997"/>
            <a:ext cx="1301638" cy="123111"/>
          </a:xfrm>
          <a:prstGeom prst="rect">
            <a:avLst/>
          </a:prstGeom>
          <a:noFill/>
        </p:spPr>
        <p:txBody>
          <a:bodyPr wrap="none" lIns="0" tIns="0" rIns="0" bIns="0" rtlCol="0">
            <a:spAutoFit/>
          </a:bodyPr>
          <a:lstStyle/>
          <a:p>
            <a:pPr algn="l"/>
            <a:r>
              <a:rPr lang="en-US" sz="800" dirty="0">
                <a:solidFill>
                  <a:srgbClr val="FF0000"/>
                </a:solidFill>
                <a:highlight>
                  <a:srgbClr val="FFFF00"/>
                </a:highlight>
              </a:rPr>
              <a:t>That’s how it is in AD today !</a:t>
            </a:r>
            <a:endParaRPr lang="en-GB" sz="800" dirty="0">
              <a:solidFill>
                <a:srgbClr val="FF0000"/>
              </a:solidFill>
              <a:highlight>
                <a:srgbClr val="FFFF00"/>
              </a:highlight>
            </a:endParaRPr>
          </a:p>
        </p:txBody>
      </p:sp>
      <p:sp>
        <p:nvSpPr>
          <p:cNvPr id="65" name="Arrow: Down 64">
            <a:extLst>
              <a:ext uri="{FF2B5EF4-FFF2-40B4-BE49-F238E27FC236}">
                <a16:creationId xmlns:a16="http://schemas.microsoft.com/office/drawing/2014/main" id="{2B83795B-A441-6BB2-BA4C-625B590742FD}"/>
              </a:ext>
            </a:extLst>
          </p:cNvPr>
          <p:cNvSpPr/>
          <p:nvPr/>
        </p:nvSpPr>
        <p:spPr>
          <a:xfrm rot="1671081">
            <a:off x="8636369" y="1845915"/>
            <a:ext cx="492695" cy="71561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ate Placeholder 6">
            <a:extLst>
              <a:ext uri="{FF2B5EF4-FFF2-40B4-BE49-F238E27FC236}">
                <a16:creationId xmlns:a16="http://schemas.microsoft.com/office/drawing/2014/main" id="{7D1EB0A6-2F16-D562-1880-81BDFBC5547A}"/>
              </a:ext>
            </a:extLst>
          </p:cNvPr>
          <p:cNvSpPr>
            <a:spLocks noGrp="1"/>
          </p:cNvSpPr>
          <p:nvPr>
            <p:ph type="dt" sz="half" idx="10"/>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19167E75-D772-8CA3-49CB-389344ED1F16}"/>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9181CB79-7598-17E5-A838-1379ED460B7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186138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ppt_x"/>
                                          </p:val>
                                        </p:tav>
                                        <p:tav tm="100000">
                                          <p:val>
                                            <p:strVal val="#ppt_x"/>
                                          </p:val>
                                        </p:tav>
                                      </p:tavLst>
                                    </p:anim>
                                    <p:anim calcmode="lin" valueType="num">
                                      <p:cBhvr additive="base">
                                        <p:cTn id="48" dur="500" fill="hold"/>
                                        <p:tgtEl>
                                          <p:spTgt spid="2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ppt_x"/>
                                          </p:val>
                                        </p:tav>
                                        <p:tav tm="100000">
                                          <p:val>
                                            <p:strVal val="#ppt_x"/>
                                          </p:val>
                                        </p:tav>
                                      </p:tavLst>
                                    </p:anim>
                                    <p:anim calcmode="lin" valueType="num">
                                      <p:cBhvr additive="base">
                                        <p:cTn id="5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ppt_x"/>
                                          </p:val>
                                        </p:tav>
                                        <p:tav tm="100000">
                                          <p:val>
                                            <p:strVal val="#ppt_x"/>
                                          </p:val>
                                        </p:tav>
                                      </p:tavLst>
                                    </p:anim>
                                    <p:anim calcmode="lin" valueType="num">
                                      <p:cBhvr additive="base">
                                        <p:cTn id="58" dur="500" fill="hold"/>
                                        <p:tgtEl>
                                          <p:spTgt spid="32"/>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ppt_x"/>
                                          </p:val>
                                        </p:tav>
                                        <p:tav tm="100000">
                                          <p:val>
                                            <p:strVal val="#ppt_x"/>
                                          </p:val>
                                        </p:tav>
                                      </p:tavLst>
                                    </p:anim>
                                    <p:anim calcmode="lin" valueType="num">
                                      <p:cBhvr additive="base">
                                        <p:cTn id="6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500" fill="hold"/>
                                        <p:tgtEl>
                                          <p:spTgt spid="36"/>
                                        </p:tgtEl>
                                        <p:attrNameLst>
                                          <p:attrName>ppt_x</p:attrName>
                                        </p:attrNameLst>
                                      </p:cBhvr>
                                      <p:tavLst>
                                        <p:tav tm="0">
                                          <p:val>
                                            <p:strVal val="#ppt_x"/>
                                          </p:val>
                                        </p:tav>
                                        <p:tav tm="100000">
                                          <p:val>
                                            <p:strVal val="#ppt_x"/>
                                          </p:val>
                                        </p:tav>
                                      </p:tavLst>
                                    </p:anim>
                                    <p:anim calcmode="lin" valueType="num">
                                      <p:cBhvr additive="base">
                                        <p:cTn id="72" dur="500" fill="hold"/>
                                        <p:tgtEl>
                                          <p:spTgt spid="3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500" fill="hold"/>
                                        <p:tgtEl>
                                          <p:spTgt spid="38"/>
                                        </p:tgtEl>
                                        <p:attrNameLst>
                                          <p:attrName>ppt_x</p:attrName>
                                        </p:attrNameLst>
                                      </p:cBhvr>
                                      <p:tavLst>
                                        <p:tav tm="0">
                                          <p:val>
                                            <p:strVal val="#ppt_x"/>
                                          </p:val>
                                        </p:tav>
                                        <p:tav tm="100000">
                                          <p:val>
                                            <p:strVal val="#ppt_x"/>
                                          </p:val>
                                        </p:tav>
                                      </p:tavLst>
                                    </p:anim>
                                    <p:anim calcmode="lin" valueType="num">
                                      <p:cBhvr additive="base">
                                        <p:cTn id="76" dur="500" fill="hold"/>
                                        <p:tgtEl>
                                          <p:spTgt spid="38"/>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ppt_x"/>
                                          </p:val>
                                        </p:tav>
                                        <p:tav tm="100000">
                                          <p:val>
                                            <p:strVal val="#ppt_x"/>
                                          </p:val>
                                        </p:tav>
                                      </p:tavLst>
                                    </p:anim>
                                    <p:anim calcmode="lin" valueType="num">
                                      <p:cBhvr additive="base">
                                        <p:cTn id="80" dur="500" fill="hold"/>
                                        <p:tgtEl>
                                          <p:spTgt spid="40"/>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42"/>
                                        </p:tgtEl>
                                        <p:attrNameLst>
                                          <p:attrName>style.visibility</p:attrName>
                                        </p:attrNameLst>
                                      </p:cBhvr>
                                      <p:to>
                                        <p:strVal val="visible"/>
                                      </p:to>
                                    </p:set>
                                    <p:anim calcmode="lin" valueType="num">
                                      <p:cBhvr additive="base">
                                        <p:cTn id="83" dur="500" fill="hold"/>
                                        <p:tgtEl>
                                          <p:spTgt spid="42"/>
                                        </p:tgtEl>
                                        <p:attrNameLst>
                                          <p:attrName>ppt_x</p:attrName>
                                        </p:attrNameLst>
                                      </p:cBhvr>
                                      <p:tavLst>
                                        <p:tav tm="0">
                                          <p:val>
                                            <p:strVal val="#ppt_x"/>
                                          </p:val>
                                        </p:tav>
                                        <p:tav tm="100000">
                                          <p:val>
                                            <p:strVal val="#ppt_x"/>
                                          </p:val>
                                        </p:tav>
                                      </p:tavLst>
                                    </p:anim>
                                    <p:anim calcmode="lin" valueType="num">
                                      <p:cBhvr additive="base">
                                        <p:cTn id="84" dur="500" fill="hold"/>
                                        <p:tgtEl>
                                          <p:spTgt spid="4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fill="hold"/>
                                        <p:tgtEl>
                                          <p:spTgt spid="44"/>
                                        </p:tgtEl>
                                        <p:attrNameLst>
                                          <p:attrName>ppt_x</p:attrName>
                                        </p:attrNameLst>
                                      </p:cBhvr>
                                      <p:tavLst>
                                        <p:tav tm="0">
                                          <p:val>
                                            <p:strVal val="#ppt_x"/>
                                          </p:val>
                                        </p:tav>
                                        <p:tav tm="100000">
                                          <p:val>
                                            <p:strVal val="#ppt_x"/>
                                          </p:val>
                                        </p:tav>
                                      </p:tavLst>
                                    </p:anim>
                                    <p:anim calcmode="lin" valueType="num">
                                      <p:cBhvr additive="base">
                                        <p:cTn id="88" dur="500" fill="hold"/>
                                        <p:tgtEl>
                                          <p:spTgt spid="44"/>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500" fill="hold"/>
                                        <p:tgtEl>
                                          <p:spTgt spid="45"/>
                                        </p:tgtEl>
                                        <p:attrNameLst>
                                          <p:attrName>ppt_x</p:attrName>
                                        </p:attrNameLst>
                                      </p:cBhvr>
                                      <p:tavLst>
                                        <p:tav tm="0">
                                          <p:val>
                                            <p:strVal val="#ppt_x"/>
                                          </p:val>
                                        </p:tav>
                                        <p:tav tm="100000">
                                          <p:val>
                                            <p:strVal val="#ppt_x"/>
                                          </p:val>
                                        </p:tav>
                                      </p:tavLst>
                                    </p:anim>
                                    <p:anim calcmode="lin" valueType="num">
                                      <p:cBhvr additive="base">
                                        <p:cTn id="92" dur="500" fill="hold"/>
                                        <p:tgtEl>
                                          <p:spTgt spid="45"/>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47"/>
                                        </p:tgtEl>
                                        <p:attrNameLst>
                                          <p:attrName>style.visibility</p:attrName>
                                        </p:attrNameLst>
                                      </p:cBhvr>
                                      <p:to>
                                        <p:strVal val="visible"/>
                                      </p:to>
                                    </p:set>
                                    <p:anim calcmode="lin" valueType="num">
                                      <p:cBhvr additive="base">
                                        <p:cTn id="95" dur="500" fill="hold"/>
                                        <p:tgtEl>
                                          <p:spTgt spid="47"/>
                                        </p:tgtEl>
                                        <p:attrNameLst>
                                          <p:attrName>ppt_x</p:attrName>
                                        </p:attrNameLst>
                                      </p:cBhvr>
                                      <p:tavLst>
                                        <p:tav tm="0">
                                          <p:val>
                                            <p:strVal val="#ppt_x"/>
                                          </p:val>
                                        </p:tav>
                                        <p:tav tm="100000">
                                          <p:val>
                                            <p:strVal val="#ppt_x"/>
                                          </p:val>
                                        </p:tav>
                                      </p:tavLst>
                                    </p:anim>
                                    <p:anim calcmode="lin" valueType="num">
                                      <p:cBhvr additive="base">
                                        <p:cTn id="96" dur="500" fill="hold"/>
                                        <p:tgtEl>
                                          <p:spTgt spid="47"/>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500" fill="hold"/>
                                        <p:tgtEl>
                                          <p:spTgt spid="49"/>
                                        </p:tgtEl>
                                        <p:attrNameLst>
                                          <p:attrName>ppt_x</p:attrName>
                                        </p:attrNameLst>
                                      </p:cBhvr>
                                      <p:tavLst>
                                        <p:tav tm="0">
                                          <p:val>
                                            <p:strVal val="#ppt_x"/>
                                          </p:val>
                                        </p:tav>
                                        <p:tav tm="100000">
                                          <p:val>
                                            <p:strVal val="#ppt_x"/>
                                          </p:val>
                                        </p:tav>
                                      </p:tavLst>
                                    </p:anim>
                                    <p:anim calcmode="lin" valueType="num">
                                      <p:cBhvr additive="base">
                                        <p:cTn id="100" dur="500" fill="hold"/>
                                        <p:tgtEl>
                                          <p:spTgt spid="49"/>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additive="base">
                                        <p:cTn id="103" dur="500" fill="hold"/>
                                        <p:tgtEl>
                                          <p:spTgt spid="51"/>
                                        </p:tgtEl>
                                        <p:attrNameLst>
                                          <p:attrName>ppt_x</p:attrName>
                                        </p:attrNameLst>
                                      </p:cBhvr>
                                      <p:tavLst>
                                        <p:tav tm="0">
                                          <p:val>
                                            <p:strVal val="#ppt_x"/>
                                          </p:val>
                                        </p:tav>
                                        <p:tav tm="100000">
                                          <p:val>
                                            <p:strVal val="#ppt_x"/>
                                          </p:val>
                                        </p:tav>
                                      </p:tavLst>
                                    </p:anim>
                                    <p:anim calcmode="lin" valueType="num">
                                      <p:cBhvr additive="base">
                                        <p:cTn id="104" dur="500" fill="hold"/>
                                        <p:tgtEl>
                                          <p:spTgt spid="51"/>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52"/>
                                        </p:tgtEl>
                                        <p:attrNameLst>
                                          <p:attrName>style.visibility</p:attrName>
                                        </p:attrNameLst>
                                      </p:cBhvr>
                                      <p:to>
                                        <p:strVal val="visible"/>
                                      </p:to>
                                    </p:set>
                                    <p:anim calcmode="lin" valueType="num">
                                      <p:cBhvr additive="base">
                                        <p:cTn id="107" dur="500" fill="hold"/>
                                        <p:tgtEl>
                                          <p:spTgt spid="52"/>
                                        </p:tgtEl>
                                        <p:attrNameLst>
                                          <p:attrName>ppt_x</p:attrName>
                                        </p:attrNameLst>
                                      </p:cBhvr>
                                      <p:tavLst>
                                        <p:tav tm="0">
                                          <p:val>
                                            <p:strVal val="#ppt_x"/>
                                          </p:val>
                                        </p:tav>
                                        <p:tav tm="100000">
                                          <p:val>
                                            <p:strVal val="#ppt_x"/>
                                          </p:val>
                                        </p:tav>
                                      </p:tavLst>
                                    </p:anim>
                                    <p:anim calcmode="lin" valueType="num">
                                      <p:cBhvr additive="base">
                                        <p:cTn id="10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nodeType="clickEffect">
                                  <p:stCondLst>
                                    <p:cond delay="0"/>
                                  </p:stCondLst>
                                  <p:childTnLst>
                                    <p:set>
                                      <p:cBhvr>
                                        <p:cTn id="112" dur="1" fill="hold">
                                          <p:stCondLst>
                                            <p:cond delay="0"/>
                                          </p:stCondLst>
                                        </p:cTn>
                                        <p:tgtEl>
                                          <p:spTgt spid="58"/>
                                        </p:tgtEl>
                                        <p:attrNameLst>
                                          <p:attrName>style.visibility</p:attrName>
                                        </p:attrNameLst>
                                      </p:cBhvr>
                                      <p:to>
                                        <p:strVal val="visible"/>
                                      </p:to>
                                    </p:set>
                                    <p:anim calcmode="lin" valueType="num">
                                      <p:cBhvr additive="base">
                                        <p:cTn id="113" dur="500" fill="hold"/>
                                        <p:tgtEl>
                                          <p:spTgt spid="58"/>
                                        </p:tgtEl>
                                        <p:attrNameLst>
                                          <p:attrName>ppt_x</p:attrName>
                                        </p:attrNameLst>
                                      </p:cBhvr>
                                      <p:tavLst>
                                        <p:tav tm="0">
                                          <p:val>
                                            <p:strVal val="#ppt_x"/>
                                          </p:val>
                                        </p:tav>
                                        <p:tav tm="100000">
                                          <p:val>
                                            <p:strVal val="#ppt_x"/>
                                          </p:val>
                                        </p:tav>
                                      </p:tavLst>
                                    </p:anim>
                                    <p:anim calcmode="lin" valueType="num">
                                      <p:cBhvr additive="base">
                                        <p:cTn id="114" dur="500" fill="hold"/>
                                        <p:tgtEl>
                                          <p:spTgt spid="58"/>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stCondLst>
                                    <p:cond delay="0"/>
                                  </p:stCondLst>
                                  <p:childTnLst>
                                    <p:set>
                                      <p:cBhvr>
                                        <p:cTn id="116" dur="1" fill="hold">
                                          <p:stCondLst>
                                            <p:cond delay="0"/>
                                          </p:stCondLst>
                                        </p:cTn>
                                        <p:tgtEl>
                                          <p:spTgt spid="60"/>
                                        </p:tgtEl>
                                        <p:attrNameLst>
                                          <p:attrName>style.visibility</p:attrName>
                                        </p:attrNameLst>
                                      </p:cBhvr>
                                      <p:to>
                                        <p:strVal val="visible"/>
                                      </p:to>
                                    </p:set>
                                    <p:anim calcmode="lin" valueType="num">
                                      <p:cBhvr additive="base">
                                        <p:cTn id="117" dur="500" fill="hold"/>
                                        <p:tgtEl>
                                          <p:spTgt spid="60"/>
                                        </p:tgtEl>
                                        <p:attrNameLst>
                                          <p:attrName>ppt_x</p:attrName>
                                        </p:attrNameLst>
                                      </p:cBhvr>
                                      <p:tavLst>
                                        <p:tav tm="0">
                                          <p:val>
                                            <p:strVal val="#ppt_x"/>
                                          </p:val>
                                        </p:tav>
                                        <p:tav tm="100000">
                                          <p:val>
                                            <p:strVal val="#ppt_x"/>
                                          </p:val>
                                        </p:tav>
                                      </p:tavLst>
                                    </p:anim>
                                    <p:anim calcmode="lin" valueType="num">
                                      <p:cBhvr additive="base">
                                        <p:cTn id="118" dur="500" fill="hold"/>
                                        <p:tgtEl>
                                          <p:spTgt spid="60"/>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1"/>
                                        </p:tgtEl>
                                        <p:attrNameLst>
                                          <p:attrName>style.visibility</p:attrName>
                                        </p:attrNameLst>
                                      </p:cBhvr>
                                      <p:to>
                                        <p:strVal val="visible"/>
                                      </p:to>
                                    </p:set>
                                    <p:anim calcmode="lin" valueType="num">
                                      <p:cBhvr additive="base">
                                        <p:cTn id="121" dur="500" fill="hold"/>
                                        <p:tgtEl>
                                          <p:spTgt spid="61"/>
                                        </p:tgtEl>
                                        <p:attrNameLst>
                                          <p:attrName>ppt_x</p:attrName>
                                        </p:attrNameLst>
                                      </p:cBhvr>
                                      <p:tavLst>
                                        <p:tav tm="0">
                                          <p:val>
                                            <p:strVal val="#ppt_x"/>
                                          </p:val>
                                        </p:tav>
                                        <p:tav tm="100000">
                                          <p:val>
                                            <p:strVal val="#ppt_x"/>
                                          </p:val>
                                        </p:tav>
                                      </p:tavLst>
                                    </p:anim>
                                    <p:anim calcmode="lin" valueType="num">
                                      <p:cBhvr additive="base">
                                        <p:cTn id="122"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62"/>
                                        </p:tgtEl>
                                        <p:attrNameLst>
                                          <p:attrName>style.visibility</p:attrName>
                                        </p:attrNameLst>
                                      </p:cBhvr>
                                      <p:to>
                                        <p:strVal val="visible"/>
                                      </p:to>
                                    </p:set>
                                    <p:anim calcmode="lin" valueType="num">
                                      <p:cBhvr additive="base">
                                        <p:cTn id="127" dur="500" fill="hold"/>
                                        <p:tgtEl>
                                          <p:spTgt spid="62"/>
                                        </p:tgtEl>
                                        <p:attrNameLst>
                                          <p:attrName>ppt_x</p:attrName>
                                        </p:attrNameLst>
                                      </p:cBhvr>
                                      <p:tavLst>
                                        <p:tav tm="0">
                                          <p:val>
                                            <p:strVal val="#ppt_x"/>
                                          </p:val>
                                        </p:tav>
                                        <p:tav tm="100000">
                                          <p:val>
                                            <p:strVal val="#ppt_x"/>
                                          </p:val>
                                        </p:tav>
                                      </p:tavLst>
                                    </p:anim>
                                    <p:anim calcmode="lin" valueType="num">
                                      <p:cBhvr additive="base">
                                        <p:cTn id="128" dur="500" fill="hold"/>
                                        <p:tgtEl>
                                          <p:spTgt spid="62"/>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66"/>
                                        </p:tgtEl>
                                        <p:attrNameLst>
                                          <p:attrName>style.visibility</p:attrName>
                                        </p:attrNameLst>
                                      </p:cBhvr>
                                      <p:to>
                                        <p:strVal val="visible"/>
                                      </p:to>
                                    </p:set>
                                    <p:anim calcmode="lin" valueType="num">
                                      <p:cBhvr additive="base">
                                        <p:cTn id="131" dur="500" fill="hold"/>
                                        <p:tgtEl>
                                          <p:spTgt spid="66"/>
                                        </p:tgtEl>
                                        <p:attrNameLst>
                                          <p:attrName>ppt_x</p:attrName>
                                        </p:attrNameLst>
                                      </p:cBhvr>
                                      <p:tavLst>
                                        <p:tav tm="0">
                                          <p:val>
                                            <p:strVal val="#ppt_x"/>
                                          </p:val>
                                        </p:tav>
                                        <p:tav tm="100000">
                                          <p:val>
                                            <p:strVal val="#ppt_x"/>
                                          </p:val>
                                        </p:tav>
                                      </p:tavLst>
                                    </p:anim>
                                    <p:anim calcmode="lin" valueType="num">
                                      <p:cBhvr additive="base">
                                        <p:cTn id="132" dur="500" fill="hold"/>
                                        <p:tgtEl>
                                          <p:spTgt spid="66"/>
                                        </p:tgtEl>
                                        <p:attrNameLst>
                                          <p:attrName>ppt_y</p:attrName>
                                        </p:attrNameLst>
                                      </p:cBhvr>
                                      <p:tavLst>
                                        <p:tav tm="0">
                                          <p:val>
                                            <p:strVal val="1+#ppt_h/2"/>
                                          </p:val>
                                        </p:tav>
                                        <p:tav tm="100000">
                                          <p:val>
                                            <p:strVal val="#ppt_y"/>
                                          </p:val>
                                        </p:tav>
                                      </p:tavLst>
                                    </p:anim>
                                  </p:childTnLst>
                                </p:cTn>
                              </p:par>
                              <p:par>
                                <p:cTn id="133" presetID="2" presetClass="entr" presetSubtype="4" fill="hold" nodeType="withEffect">
                                  <p:stCondLst>
                                    <p:cond delay="0"/>
                                  </p:stCondLst>
                                  <p:childTnLst>
                                    <p:set>
                                      <p:cBhvr>
                                        <p:cTn id="134" dur="1" fill="hold">
                                          <p:stCondLst>
                                            <p:cond delay="0"/>
                                          </p:stCondLst>
                                        </p:cTn>
                                        <p:tgtEl>
                                          <p:spTgt spid="64"/>
                                        </p:tgtEl>
                                        <p:attrNameLst>
                                          <p:attrName>style.visibility</p:attrName>
                                        </p:attrNameLst>
                                      </p:cBhvr>
                                      <p:to>
                                        <p:strVal val="visible"/>
                                      </p:to>
                                    </p:set>
                                    <p:anim calcmode="lin" valueType="num">
                                      <p:cBhvr additive="base">
                                        <p:cTn id="135" dur="500" fill="hold"/>
                                        <p:tgtEl>
                                          <p:spTgt spid="64"/>
                                        </p:tgtEl>
                                        <p:attrNameLst>
                                          <p:attrName>ppt_x</p:attrName>
                                        </p:attrNameLst>
                                      </p:cBhvr>
                                      <p:tavLst>
                                        <p:tav tm="0">
                                          <p:val>
                                            <p:strVal val="#ppt_x"/>
                                          </p:val>
                                        </p:tav>
                                        <p:tav tm="100000">
                                          <p:val>
                                            <p:strVal val="#ppt_x"/>
                                          </p:val>
                                        </p:tav>
                                      </p:tavLst>
                                    </p:anim>
                                    <p:anim calcmode="lin" valueType="num">
                                      <p:cBhvr additive="base">
                                        <p:cTn id="136" dur="500" fill="hold"/>
                                        <p:tgtEl>
                                          <p:spTgt spid="64"/>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65"/>
                                        </p:tgtEl>
                                        <p:attrNameLst>
                                          <p:attrName>style.visibility</p:attrName>
                                        </p:attrNameLst>
                                      </p:cBhvr>
                                      <p:to>
                                        <p:strVal val="visible"/>
                                      </p:to>
                                    </p:set>
                                    <p:anim calcmode="lin" valueType="num">
                                      <p:cBhvr additive="base">
                                        <p:cTn id="139" dur="500" fill="hold"/>
                                        <p:tgtEl>
                                          <p:spTgt spid="65"/>
                                        </p:tgtEl>
                                        <p:attrNameLst>
                                          <p:attrName>ppt_x</p:attrName>
                                        </p:attrNameLst>
                                      </p:cBhvr>
                                      <p:tavLst>
                                        <p:tav tm="0">
                                          <p:val>
                                            <p:strVal val="#ppt_x"/>
                                          </p:val>
                                        </p:tav>
                                        <p:tav tm="100000">
                                          <p:val>
                                            <p:strVal val="#ppt_x"/>
                                          </p:val>
                                        </p:tav>
                                      </p:tavLst>
                                    </p:anim>
                                    <p:anim calcmode="lin" valueType="num">
                                      <p:cBhvr additive="base">
                                        <p:cTn id="140"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8" grpId="0"/>
      <p:bldP spid="23" grpId="0"/>
      <p:bldP spid="26" grpId="0"/>
      <p:bldP spid="38" grpId="0"/>
      <p:bldP spid="44" grpId="0"/>
      <p:bldP spid="45" grpId="0"/>
      <p:bldP spid="52" grpId="0"/>
      <p:bldP spid="61" grpId="0"/>
      <p:bldP spid="62" grpId="0" animBg="1"/>
      <p:bldP spid="66" grpId="0"/>
      <p:bldP spid="6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51198E-6ED7-39B5-31C3-29F86D80100A}"/>
              </a:ext>
            </a:extLst>
          </p:cNvPr>
          <p:cNvSpPr>
            <a:spLocks noGrp="1"/>
          </p:cNvSpPr>
          <p:nvPr>
            <p:ph type="title"/>
          </p:nvPr>
        </p:nvSpPr>
        <p:spPr/>
        <p:txBody>
          <a:bodyPr/>
          <a:lstStyle/>
          <a:p>
            <a:r>
              <a:rPr lang="en-US" sz="2400" dirty="0"/>
              <a:t>Collector tests: secondary electrons and ESD outgassing</a:t>
            </a:r>
            <a:endParaRPr lang="en-GB" sz="2400" dirty="0"/>
          </a:p>
        </p:txBody>
      </p:sp>
      <p:pic>
        <p:nvPicPr>
          <p:cNvPr id="10" name="Picture 9" descr="A close-up of a machine&#10;&#10;Description automatically generated">
            <a:extLst>
              <a:ext uri="{FF2B5EF4-FFF2-40B4-BE49-F238E27FC236}">
                <a16:creationId xmlns:a16="http://schemas.microsoft.com/office/drawing/2014/main" id="{9471A1E5-4047-8E2F-4307-37F35B3886D1}"/>
              </a:ext>
            </a:extLst>
          </p:cNvPr>
          <p:cNvPicPr>
            <a:picLocks noChangeAspect="1"/>
          </p:cNvPicPr>
          <p:nvPr/>
        </p:nvPicPr>
        <p:blipFill>
          <a:blip r:embed="rId2"/>
          <a:stretch>
            <a:fillRect/>
          </a:stretch>
        </p:blipFill>
        <p:spPr>
          <a:xfrm>
            <a:off x="268687" y="743774"/>
            <a:ext cx="10721448" cy="2939411"/>
          </a:xfrm>
          <a:prstGeom prst="rect">
            <a:avLst/>
          </a:prstGeom>
        </p:spPr>
      </p:pic>
      <p:pic>
        <p:nvPicPr>
          <p:cNvPr id="2" name="Picture 1" descr="A diagram of a reflection of a light&#10;&#10;Description automatically generated">
            <a:extLst>
              <a:ext uri="{FF2B5EF4-FFF2-40B4-BE49-F238E27FC236}">
                <a16:creationId xmlns:a16="http://schemas.microsoft.com/office/drawing/2014/main" id="{EDB52212-5899-ED0F-DB7E-54EC350669B4}"/>
              </a:ext>
            </a:extLst>
          </p:cNvPr>
          <p:cNvPicPr>
            <a:picLocks noChangeAspect="1"/>
          </p:cNvPicPr>
          <p:nvPr/>
        </p:nvPicPr>
        <p:blipFill>
          <a:blip r:embed="rId3"/>
          <a:stretch>
            <a:fillRect/>
          </a:stretch>
        </p:blipFill>
        <p:spPr>
          <a:xfrm>
            <a:off x="268687" y="4551290"/>
            <a:ext cx="5131353" cy="1413943"/>
          </a:xfrm>
          <a:prstGeom prst="rect">
            <a:avLst/>
          </a:prstGeom>
        </p:spPr>
      </p:pic>
      <p:pic>
        <p:nvPicPr>
          <p:cNvPr id="7" name="Picture 6" descr="A graph with a red line&#10;&#10;Description automatically generated">
            <a:extLst>
              <a:ext uri="{FF2B5EF4-FFF2-40B4-BE49-F238E27FC236}">
                <a16:creationId xmlns:a16="http://schemas.microsoft.com/office/drawing/2014/main" id="{8F86AF81-8F9F-CD45-8DF7-C53F71E454B4}"/>
              </a:ext>
            </a:extLst>
          </p:cNvPr>
          <p:cNvPicPr>
            <a:picLocks noChangeAspect="1"/>
          </p:cNvPicPr>
          <p:nvPr/>
        </p:nvPicPr>
        <p:blipFill>
          <a:blip r:embed="rId4"/>
          <a:stretch>
            <a:fillRect/>
          </a:stretch>
        </p:blipFill>
        <p:spPr>
          <a:xfrm>
            <a:off x="8220748" y="4292331"/>
            <a:ext cx="2660612" cy="1995459"/>
          </a:xfrm>
          <a:prstGeom prst="rect">
            <a:avLst/>
          </a:prstGeom>
        </p:spPr>
      </p:pic>
      <p:sp>
        <p:nvSpPr>
          <p:cNvPr id="9" name="TextBox 8">
            <a:extLst>
              <a:ext uri="{FF2B5EF4-FFF2-40B4-BE49-F238E27FC236}">
                <a16:creationId xmlns:a16="http://schemas.microsoft.com/office/drawing/2014/main" id="{D898DE35-1C35-38A0-0DFC-56A18D9B7419}"/>
              </a:ext>
            </a:extLst>
          </p:cNvPr>
          <p:cNvSpPr txBox="1"/>
          <p:nvPr/>
        </p:nvSpPr>
        <p:spPr>
          <a:xfrm>
            <a:off x="311468" y="4392322"/>
            <a:ext cx="5451813" cy="153888"/>
          </a:xfrm>
          <a:prstGeom prst="rect">
            <a:avLst/>
          </a:prstGeom>
          <a:noFill/>
        </p:spPr>
        <p:txBody>
          <a:bodyPr wrap="none" lIns="0" tIns="0" rIns="0" bIns="0" rtlCol="0">
            <a:spAutoFit/>
          </a:bodyPr>
          <a:lstStyle/>
          <a:p>
            <a:pPr algn="l"/>
            <a:r>
              <a:rPr lang="en-US" sz="1000" dirty="0">
                <a:solidFill>
                  <a:srgbClr val="2F2F2F"/>
                </a:solidFill>
                <a:highlight>
                  <a:srgbClr val="FFFF00"/>
                </a:highlight>
              </a:rPr>
              <a:t>Magnetic bottle (formed due to compression coil) helps trap low energy secondary electrons/ions</a:t>
            </a:r>
            <a:endParaRPr lang="en-GB" sz="1000" dirty="0">
              <a:solidFill>
                <a:srgbClr val="2F2F2F"/>
              </a:solidFill>
              <a:highlight>
                <a:srgbClr val="FFFF00"/>
              </a:highlight>
            </a:endParaRPr>
          </a:p>
        </p:txBody>
      </p:sp>
      <p:sp>
        <p:nvSpPr>
          <p:cNvPr id="11" name="TextBox 10">
            <a:extLst>
              <a:ext uri="{FF2B5EF4-FFF2-40B4-BE49-F238E27FC236}">
                <a16:creationId xmlns:a16="http://schemas.microsoft.com/office/drawing/2014/main" id="{357A059F-6029-F834-CDF0-784FAE6FE796}"/>
              </a:ext>
            </a:extLst>
          </p:cNvPr>
          <p:cNvSpPr txBox="1"/>
          <p:nvPr/>
        </p:nvSpPr>
        <p:spPr>
          <a:xfrm>
            <a:off x="7117080" y="3809646"/>
            <a:ext cx="4076437" cy="615553"/>
          </a:xfrm>
          <a:prstGeom prst="rect">
            <a:avLst/>
          </a:prstGeom>
          <a:noFill/>
        </p:spPr>
        <p:txBody>
          <a:bodyPr wrap="none" lIns="0" tIns="0" rIns="0" bIns="0" rtlCol="0">
            <a:spAutoFit/>
          </a:bodyPr>
          <a:lstStyle/>
          <a:p>
            <a:pPr algn="l"/>
            <a:r>
              <a:rPr lang="en-US" sz="1000" dirty="0">
                <a:solidFill>
                  <a:srgbClr val="2F2F2F"/>
                </a:solidFill>
                <a:highlight>
                  <a:srgbClr val="FFFF00"/>
                </a:highlight>
              </a:rPr>
              <a:t>ESD: electron stimulated desorption</a:t>
            </a:r>
          </a:p>
          <a:p>
            <a:pPr marL="285750" indent="-285750" algn="l">
              <a:buFont typeface="Arial" panose="020B0604020202020204" pitchFamily="34" charset="0"/>
              <a:buChar char="•"/>
            </a:pPr>
            <a:r>
              <a:rPr lang="en-US" sz="1000" dirty="0">
                <a:solidFill>
                  <a:srgbClr val="2F2F2F"/>
                </a:solidFill>
              </a:rPr>
              <a:t>Outgassing due to electron dump in collector metal surface</a:t>
            </a:r>
          </a:p>
          <a:p>
            <a:pPr marL="285750" indent="-285750" algn="l">
              <a:buFont typeface="Arial" panose="020B0604020202020204" pitchFamily="34" charset="0"/>
              <a:buChar char="•"/>
            </a:pPr>
            <a:r>
              <a:rPr lang="en-US" sz="1000" dirty="0">
                <a:solidFill>
                  <a:srgbClr val="2F2F2F"/>
                </a:solidFill>
              </a:rPr>
              <a:t>Vacuum degrades -&gt; e-loss increases</a:t>
            </a:r>
          </a:p>
          <a:p>
            <a:pPr marL="285750" indent="-285750" algn="l">
              <a:buFont typeface="Arial" panose="020B0604020202020204" pitchFamily="34" charset="0"/>
              <a:buChar char="•"/>
            </a:pPr>
            <a:r>
              <a:rPr lang="en-US" sz="1000" dirty="0">
                <a:solidFill>
                  <a:srgbClr val="2F2F2F"/>
                </a:solidFill>
              </a:rPr>
              <a:t>Solution: higher pumping speed or condition the surface for months</a:t>
            </a:r>
            <a:endParaRPr lang="en-GB" sz="1000" dirty="0">
              <a:solidFill>
                <a:srgbClr val="2F2F2F"/>
              </a:solidFill>
            </a:endParaRPr>
          </a:p>
        </p:txBody>
      </p:sp>
      <p:sp>
        <p:nvSpPr>
          <p:cNvPr id="12" name="Date Placeholder 11">
            <a:extLst>
              <a:ext uri="{FF2B5EF4-FFF2-40B4-BE49-F238E27FC236}">
                <a16:creationId xmlns:a16="http://schemas.microsoft.com/office/drawing/2014/main" id="{32E8E49B-1376-CB68-31EF-8AB44FBE008E}"/>
              </a:ext>
            </a:extLst>
          </p:cNvPr>
          <p:cNvSpPr>
            <a:spLocks noGrp="1"/>
          </p:cNvSpPr>
          <p:nvPr>
            <p:ph type="dt" sz="half" idx="10"/>
          </p:nvPr>
        </p:nvSpPr>
        <p:spPr/>
        <p:txBody>
          <a:bodyPr/>
          <a:lstStyle/>
          <a:p>
            <a:r>
              <a:rPr lang="en-US"/>
              <a:t>14 Dec 2023</a:t>
            </a:r>
            <a:endParaRPr lang="en-US" dirty="0"/>
          </a:p>
        </p:txBody>
      </p:sp>
      <p:sp>
        <p:nvSpPr>
          <p:cNvPr id="13" name="Footer Placeholder 12">
            <a:extLst>
              <a:ext uri="{FF2B5EF4-FFF2-40B4-BE49-F238E27FC236}">
                <a16:creationId xmlns:a16="http://schemas.microsoft.com/office/drawing/2014/main" id="{429F8539-54FD-DDB8-D3FC-DF208A2D995A}"/>
              </a:ext>
            </a:extLst>
          </p:cNvPr>
          <p:cNvSpPr>
            <a:spLocks noGrp="1"/>
          </p:cNvSpPr>
          <p:nvPr>
            <p:ph type="ftr" sz="quarter" idx="11"/>
          </p:nvPr>
        </p:nvSpPr>
        <p:spPr/>
        <p:txBody>
          <a:bodyPr/>
          <a:lstStyle/>
          <a:p>
            <a:r>
              <a:rPr lang="en-US"/>
              <a:t>G. Khatri | SY-BI-XEI</a:t>
            </a:r>
            <a:endParaRPr lang="en-US" dirty="0"/>
          </a:p>
        </p:txBody>
      </p:sp>
      <p:sp>
        <p:nvSpPr>
          <p:cNvPr id="14" name="Slide Number Placeholder 13">
            <a:extLst>
              <a:ext uri="{FF2B5EF4-FFF2-40B4-BE49-F238E27FC236}">
                <a16:creationId xmlns:a16="http://schemas.microsoft.com/office/drawing/2014/main" id="{9F052DD1-45FF-87E0-16EC-7623EB3FDBDD}"/>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2289159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DD5A084-1457-7D0C-3383-D83752039F1E}"/>
              </a:ext>
            </a:extLst>
          </p:cNvPr>
          <p:cNvSpPr>
            <a:spLocks noGrp="1"/>
          </p:cNvSpPr>
          <p:nvPr>
            <p:ph type="title"/>
          </p:nvPr>
        </p:nvSpPr>
        <p:spPr/>
        <p:txBody>
          <a:bodyPr/>
          <a:lstStyle/>
          <a:p>
            <a:r>
              <a:rPr lang="en-US" sz="2400" dirty="0"/>
              <a:t>New gun: HV and thermal tests</a:t>
            </a:r>
            <a:endParaRPr lang="en-GB" sz="2400" dirty="0"/>
          </a:p>
        </p:txBody>
      </p:sp>
      <p:pic>
        <p:nvPicPr>
          <p:cNvPr id="7" name="Picture 6" descr="A machine on a table&#10;&#10;Description automatically generated">
            <a:extLst>
              <a:ext uri="{FF2B5EF4-FFF2-40B4-BE49-F238E27FC236}">
                <a16:creationId xmlns:a16="http://schemas.microsoft.com/office/drawing/2014/main" id="{30C64CEF-CA18-E2BE-27E6-0EAF023A03D6}"/>
              </a:ext>
            </a:extLst>
          </p:cNvPr>
          <p:cNvPicPr>
            <a:picLocks noChangeAspect="1"/>
          </p:cNvPicPr>
          <p:nvPr/>
        </p:nvPicPr>
        <p:blipFill rotWithShape="1">
          <a:blip r:embed="rId2"/>
          <a:srcRect l="13262" t="7284" r="14370" b="35461"/>
          <a:stretch/>
        </p:blipFill>
        <p:spPr>
          <a:xfrm>
            <a:off x="10831482" y="132527"/>
            <a:ext cx="1257613" cy="1326626"/>
          </a:xfrm>
          <a:prstGeom prst="rect">
            <a:avLst/>
          </a:prstGeom>
        </p:spPr>
      </p:pic>
      <p:pic>
        <p:nvPicPr>
          <p:cNvPr id="8" name="Picture 7" descr="A red circle with a light in the center&#10;&#10;Description automatically generated">
            <a:extLst>
              <a:ext uri="{FF2B5EF4-FFF2-40B4-BE49-F238E27FC236}">
                <a16:creationId xmlns:a16="http://schemas.microsoft.com/office/drawing/2014/main" id="{E6865BDB-85A3-099D-6F03-8A66ABF7063A}"/>
              </a:ext>
            </a:extLst>
          </p:cNvPr>
          <p:cNvPicPr>
            <a:picLocks noChangeAspect="1"/>
          </p:cNvPicPr>
          <p:nvPr/>
        </p:nvPicPr>
        <p:blipFill>
          <a:blip r:embed="rId3"/>
          <a:stretch>
            <a:fillRect/>
          </a:stretch>
        </p:blipFill>
        <p:spPr>
          <a:xfrm>
            <a:off x="8357441" y="68771"/>
            <a:ext cx="2256418" cy="2256418"/>
          </a:xfrm>
          <a:prstGeom prst="rect">
            <a:avLst/>
          </a:prstGeom>
        </p:spPr>
      </p:pic>
      <p:cxnSp>
        <p:nvCxnSpPr>
          <p:cNvPr id="9" name="Straight Connector 8">
            <a:extLst>
              <a:ext uri="{FF2B5EF4-FFF2-40B4-BE49-F238E27FC236}">
                <a16:creationId xmlns:a16="http://schemas.microsoft.com/office/drawing/2014/main" id="{76965B6D-960C-605A-BC04-2F08719803D3}"/>
              </a:ext>
            </a:extLst>
          </p:cNvPr>
          <p:cNvCxnSpPr>
            <a:cxnSpLocks/>
          </p:cNvCxnSpPr>
          <p:nvPr/>
        </p:nvCxnSpPr>
        <p:spPr>
          <a:xfrm flipH="1" flipV="1">
            <a:off x="9831977" y="132525"/>
            <a:ext cx="1364343" cy="226004"/>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D040DAA3-D210-472A-3E24-ABA4E9CEA2DF}"/>
              </a:ext>
            </a:extLst>
          </p:cNvPr>
          <p:cNvCxnSpPr>
            <a:cxnSpLocks/>
          </p:cNvCxnSpPr>
          <p:nvPr/>
        </p:nvCxnSpPr>
        <p:spPr>
          <a:xfrm flipV="1">
            <a:off x="10415451" y="695524"/>
            <a:ext cx="816429" cy="1103224"/>
          </a:xfrm>
          <a:prstGeom prst="line">
            <a:avLst/>
          </a:prstGeom>
        </p:spPr>
        <p:style>
          <a:lnRef idx="1">
            <a:schemeClr val="dk1"/>
          </a:lnRef>
          <a:fillRef idx="0">
            <a:schemeClr val="dk1"/>
          </a:fillRef>
          <a:effectRef idx="0">
            <a:schemeClr val="dk1"/>
          </a:effectRef>
          <a:fontRef idx="minor">
            <a:schemeClr val="tx1"/>
          </a:fontRef>
        </p:style>
      </p:cxnSp>
      <p:pic>
        <p:nvPicPr>
          <p:cNvPr id="18" name="Picture 17" descr="A graph of a cathode heating current&#10;&#10;Description automatically generated">
            <a:extLst>
              <a:ext uri="{FF2B5EF4-FFF2-40B4-BE49-F238E27FC236}">
                <a16:creationId xmlns:a16="http://schemas.microsoft.com/office/drawing/2014/main" id="{641BFE04-CD6A-7329-7D90-A46A219768F9}"/>
              </a:ext>
            </a:extLst>
          </p:cNvPr>
          <p:cNvPicPr>
            <a:picLocks noChangeAspect="1"/>
          </p:cNvPicPr>
          <p:nvPr/>
        </p:nvPicPr>
        <p:blipFill rotWithShape="1">
          <a:blip r:embed="rId4"/>
          <a:srcRect l="5213" t="5953"/>
          <a:stretch/>
        </p:blipFill>
        <p:spPr>
          <a:xfrm>
            <a:off x="7509520" y="3398825"/>
            <a:ext cx="4347260" cy="2617930"/>
          </a:xfrm>
          <a:prstGeom prst="rect">
            <a:avLst/>
          </a:prstGeom>
        </p:spPr>
      </p:pic>
      <p:pic>
        <p:nvPicPr>
          <p:cNvPr id="20" name="Picture 19" descr="A metal device with white plastic rings&#10;&#10;Description automatically generated with medium confidence">
            <a:extLst>
              <a:ext uri="{FF2B5EF4-FFF2-40B4-BE49-F238E27FC236}">
                <a16:creationId xmlns:a16="http://schemas.microsoft.com/office/drawing/2014/main" id="{68488F22-2BEC-A49D-7B66-C6795A53249F}"/>
              </a:ext>
            </a:extLst>
          </p:cNvPr>
          <p:cNvPicPr>
            <a:picLocks noChangeAspect="1"/>
          </p:cNvPicPr>
          <p:nvPr/>
        </p:nvPicPr>
        <p:blipFill rotWithShape="1">
          <a:blip r:embed="rId5"/>
          <a:srcRect t="13280" b="7866"/>
          <a:stretch/>
        </p:blipFill>
        <p:spPr>
          <a:xfrm>
            <a:off x="102905" y="795840"/>
            <a:ext cx="2505283" cy="2963285"/>
          </a:xfrm>
          <a:prstGeom prst="rect">
            <a:avLst/>
          </a:prstGeom>
        </p:spPr>
      </p:pic>
      <p:pic>
        <p:nvPicPr>
          <p:cNvPr id="21" name="Picture 20">
            <a:extLst>
              <a:ext uri="{FF2B5EF4-FFF2-40B4-BE49-F238E27FC236}">
                <a16:creationId xmlns:a16="http://schemas.microsoft.com/office/drawing/2014/main" id="{DA019488-61AA-65C5-49C2-AAF676E7AA2D}"/>
              </a:ext>
            </a:extLst>
          </p:cNvPr>
          <p:cNvPicPr>
            <a:picLocks noChangeAspect="1"/>
          </p:cNvPicPr>
          <p:nvPr/>
        </p:nvPicPr>
        <p:blipFill>
          <a:blip r:embed="rId6"/>
          <a:stretch>
            <a:fillRect/>
          </a:stretch>
        </p:blipFill>
        <p:spPr>
          <a:xfrm>
            <a:off x="361266" y="4007649"/>
            <a:ext cx="4384905" cy="2067219"/>
          </a:xfrm>
          <a:prstGeom prst="rect">
            <a:avLst/>
          </a:prstGeom>
        </p:spPr>
      </p:pic>
      <p:pic>
        <p:nvPicPr>
          <p:cNvPr id="22" name="Picture 21" descr="A close-up of a metal wheel&#10;&#10;Description automatically generated">
            <a:extLst>
              <a:ext uri="{FF2B5EF4-FFF2-40B4-BE49-F238E27FC236}">
                <a16:creationId xmlns:a16="http://schemas.microsoft.com/office/drawing/2014/main" id="{A08AF52D-439C-C168-5741-800ED76C51B8}"/>
              </a:ext>
            </a:extLst>
          </p:cNvPr>
          <p:cNvPicPr>
            <a:picLocks noChangeAspect="1"/>
          </p:cNvPicPr>
          <p:nvPr/>
        </p:nvPicPr>
        <p:blipFill rotWithShape="1">
          <a:blip r:embed="rId7"/>
          <a:srcRect l="3299" t="12615" r="3247" b="16763"/>
          <a:stretch/>
        </p:blipFill>
        <p:spPr>
          <a:xfrm>
            <a:off x="4891569" y="4072614"/>
            <a:ext cx="1927242" cy="1941846"/>
          </a:xfrm>
          <a:prstGeom prst="rect">
            <a:avLst/>
          </a:prstGeom>
        </p:spPr>
      </p:pic>
      <p:sp>
        <p:nvSpPr>
          <p:cNvPr id="25" name="TextBox 24">
            <a:extLst>
              <a:ext uri="{FF2B5EF4-FFF2-40B4-BE49-F238E27FC236}">
                <a16:creationId xmlns:a16="http://schemas.microsoft.com/office/drawing/2014/main" id="{DB63CE0C-4A5C-76E7-A813-27EB810463E0}"/>
              </a:ext>
            </a:extLst>
          </p:cNvPr>
          <p:cNvSpPr txBox="1"/>
          <p:nvPr/>
        </p:nvSpPr>
        <p:spPr>
          <a:xfrm>
            <a:off x="2553718" y="545204"/>
            <a:ext cx="5916363" cy="2632003"/>
          </a:xfrm>
          <a:prstGeom prst="rect">
            <a:avLst/>
          </a:prstGeom>
          <a:noFill/>
        </p:spPr>
        <p:txBody>
          <a:bodyPr wrap="none" rtlCol="0">
            <a:spAutoFit/>
          </a:bodyPr>
          <a:lstStyle/>
          <a:p>
            <a:pPr marL="342900" indent="-342900">
              <a:lnSpc>
                <a:spcPct val="150000"/>
              </a:lnSpc>
              <a:buFont typeface="Arial" panose="020B0604020202020204" pitchFamily="34" charset="0"/>
              <a:buChar char="•"/>
            </a:pPr>
            <a:r>
              <a:rPr lang="en-US" sz="1600" dirty="0">
                <a:solidFill>
                  <a:srgbClr val="303030"/>
                </a:solidFill>
              </a:rPr>
              <a:t>High perveance (P ~ 2.2 </a:t>
            </a:r>
            <a:r>
              <a:rPr lang="en-US" sz="1600" dirty="0" err="1">
                <a:solidFill>
                  <a:srgbClr val="303030"/>
                </a:solidFill>
              </a:rPr>
              <a:t>uP</a:t>
            </a:r>
            <a:r>
              <a:rPr lang="en-US" sz="1600" dirty="0">
                <a:solidFill>
                  <a:srgbClr val="303030"/>
                </a:solidFill>
              </a:rPr>
              <a:t>), variation of design by A. Pikin</a:t>
            </a:r>
          </a:p>
          <a:p>
            <a:pPr marL="342900" indent="-342900">
              <a:lnSpc>
                <a:spcPct val="150000"/>
              </a:lnSpc>
              <a:buFont typeface="Arial" panose="020B0604020202020204" pitchFamily="34" charset="0"/>
              <a:buChar char="•"/>
            </a:pPr>
            <a:r>
              <a:rPr lang="en-US" sz="1600" dirty="0">
                <a:solidFill>
                  <a:srgbClr val="303030"/>
                </a:solidFill>
              </a:rPr>
              <a:t>Designed/assembled by J. Cenede (modular design)</a:t>
            </a:r>
          </a:p>
          <a:p>
            <a:pPr marL="342900" indent="-342900">
              <a:lnSpc>
                <a:spcPct val="150000"/>
              </a:lnSpc>
              <a:buFont typeface="Arial" panose="020B0604020202020204" pitchFamily="34" charset="0"/>
              <a:buChar char="•"/>
            </a:pPr>
            <a:r>
              <a:rPr lang="en-US" sz="1600" dirty="0">
                <a:solidFill>
                  <a:srgbClr val="303030"/>
                </a:solidFill>
              </a:rPr>
              <a:t>1 inch cathode, 311 type from SPECTRAMAT INC.</a:t>
            </a:r>
          </a:p>
          <a:p>
            <a:pPr marL="342900" indent="-342900">
              <a:lnSpc>
                <a:spcPct val="150000"/>
              </a:lnSpc>
              <a:buFont typeface="Arial" panose="020B0604020202020204" pitchFamily="34" charset="0"/>
              <a:buChar char="•"/>
            </a:pPr>
            <a:r>
              <a:rPr lang="en-GB" sz="1600" dirty="0">
                <a:solidFill>
                  <a:srgbClr val="303030"/>
                </a:solidFill>
              </a:rPr>
              <a:t>To be operated under 2400 Gauss</a:t>
            </a:r>
          </a:p>
          <a:p>
            <a:pPr marL="342900" indent="-342900">
              <a:lnSpc>
                <a:spcPct val="150000"/>
              </a:lnSpc>
              <a:buFont typeface="Arial" panose="020B0604020202020204" pitchFamily="34" charset="0"/>
              <a:buChar char="•"/>
            </a:pPr>
            <a:r>
              <a:rPr lang="en-GB" sz="1600" dirty="0">
                <a:solidFill>
                  <a:srgbClr val="303030"/>
                </a:solidFill>
              </a:rPr>
              <a:t>Beam expansion by adiabatic transition to 600 Gauss</a:t>
            </a:r>
          </a:p>
          <a:p>
            <a:pPr marL="342900" indent="-342900">
              <a:lnSpc>
                <a:spcPct val="150000"/>
              </a:lnSpc>
              <a:buFont typeface="Arial" panose="020B0604020202020204" pitchFamily="34" charset="0"/>
              <a:buChar char="•"/>
            </a:pPr>
            <a:r>
              <a:rPr lang="en-GB" sz="1600" dirty="0">
                <a:solidFill>
                  <a:srgbClr val="303030"/>
                </a:solidFill>
              </a:rPr>
              <a:t>1000 degree C </a:t>
            </a:r>
            <a:r>
              <a:rPr lang="en-GB" sz="1600" dirty="0">
                <a:solidFill>
                  <a:srgbClr val="00B050"/>
                </a:solidFill>
              </a:rPr>
              <a:t>OK</a:t>
            </a:r>
            <a:r>
              <a:rPr lang="en-GB" sz="1600" dirty="0">
                <a:solidFill>
                  <a:srgbClr val="303030"/>
                </a:solidFill>
              </a:rPr>
              <a:t> for 3 heating cycles</a:t>
            </a:r>
          </a:p>
          <a:p>
            <a:pPr marL="342900" indent="-342900">
              <a:lnSpc>
                <a:spcPct val="150000"/>
              </a:lnSpc>
              <a:buFont typeface="Arial" panose="020B0604020202020204" pitchFamily="34" charset="0"/>
              <a:buChar char="•"/>
            </a:pPr>
            <a:r>
              <a:rPr lang="en-GB" sz="1600" dirty="0">
                <a:solidFill>
                  <a:srgbClr val="303030"/>
                </a:solidFill>
              </a:rPr>
              <a:t>HV holding at 30 kV DC </a:t>
            </a:r>
            <a:r>
              <a:rPr lang="en-GB" sz="1600" dirty="0">
                <a:solidFill>
                  <a:srgbClr val="00B050"/>
                </a:solidFill>
              </a:rPr>
              <a:t>OK</a:t>
            </a:r>
            <a:r>
              <a:rPr lang="en-GB" sz="1600" dirty="0">
                <a:solidFill>
                  <a:srgbClr val="303030"/>
                </a:solidFill>
              </a:rPr>
              <a:t> for cold filament</a:t>
            </a:r>
          </a:p>
        </p:txBody>
      </p:sp>
      <p:sp>
        <p:nvSpPr>
          <p:cNvPr id="2" name="Date Placeholder 1">
            <a:extLst>
              <a:ext uri="{FF2B5EF4-FFF2-40B4-BE49-F238E27FC236}">
                <a16:creationId xmlns:a16="http://schemas.microsoft.com/office/drawing/2014/main" id="{17F2192B-79E5-C0F7-B8A3-DE283EF6DF25}"/>
              </a:ext>
            </a:extLst>
          </p:cNvPr>
          <p:cNvSpPr>
            <a:spLocks noGrp="1"/>
          </p:cNvSpPr>
          <p:nvPr>
            <p:ph type="dt" sz="half" idx="10"/>
          </p:nvPr>
        </p:nvSpPr>
        <p:spPr/>
        <p:txBody>
          <a:bodyPr/>
          <a:lstStyle/>
          <a:p>
            <a:r>
              <a:rPr lang="en-US"/>
              <a:t>14 Dec 2023</a:t>
            </a:r>
            <a:endParaRPr lang="en-US" dirty="0"/>
          </a:p>
        </p:txBody>
      </p:sp>
      <p:sp>
        <p:nvSpPr>
          <p:cNvPr id="11" name="Footer Placeholder 10">
            <a:extLst>
              <a:ext uri="{FF2B5EF4-FFF2-40B4-BE49-F238E27FC236}">
                <a16:creationId xmlns:a16="http://schemas.microsoft.com/office/drawing/2014/main" id="{6AE77E51-77EB-74C6-EBF3-270D3451A281}"/>
              </a:ext>
            </a:extLst>
          </p:cNvPr>
          <p:cNvSpPr>
            <a:spLocks noGrp="1"/>
          </p:cNvSpPr>
          <p:nvPr>
            <p:ph type="ftr" sz="quarter" idx="11"/>
          </p:nvPr>
        </p:nvSpPr>
        <p:spPr/>
        <p:txBody>
          <a:bodyPr/>
          <a:lstStyle/>
          <a:p>
            <a:r>
              <a:rPr lang="en-US"/>
              <a:t>G. Khatri | SY-BI-XEI</a:t>
            </a:r>
            <a:endParaRPr lang="en-US" dirty="0"/>
          </a:p>
        </p:txBody>
      </p:sp>
      <p:sp>
        <p:nvSpPr>
          <p:cNvPr id="12" name="Slide Number Placeholder 11">
            <a:extLst>
              <a:ext uri="{FF2B5EF4-FFF2-40B4-BE49-F238E27FC236}">
                <a16:creationId xmlns:a16="http://schemas.microsoft.com/office/drawing/2014/main" id="{494D81CF-B59F-514F-FBDF-38388E93239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102635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D696F7-CE36-AC95-079C-5FE4AA39DDF6}"/>
              </a:ext>
            </a:extLst>
          </p:cNvPr>
          <p:cNvSpPr>
            <a:spLocks noGrp="1"/>
          </p:cNvSpPr>
          <p:nvPr>
            <p:ph type="title"/>
          </p:nvPr>
        </p:nvSpPr>
        <p:spPr/>
        <p:txBody>
          <a:bodyPr/>
          <a:lstStyle/>
          <a:p>
            <a:r>
              <a:rPr lang="en-US" sz="2400" dirty="0"/>
              <a:t>New gun: first beam extraction</a:t>
            </a:r>
            <a:endParaRPr lang="en-GB" sz="2400" dirty="0"/>
          </a:p>
        </p:txBody>
      </p:sp>
      <p:pic>
        <p:nvPicPr>
          <p:cNvPr id="10" name="Picture 9">
            <a:extLst>
              <a:ext uri="{FF2B5EF4-FFF2-40B4-BE49-F238E27FC236}">
                <a16:creationId xmlns:a16="http://schemas.microsoft.com/office/drawing/2014/main" id="{7A3DB827-B3B2-2833-6E27-5402A88A2CAB}"/>
              </a:ext>
            </a:extLst>
          </p:cNvPr>
          <p:cNvPicPr>
            <a:picLocks noChangeAspect="1"/>
          </p:cNvPicPr>
          <p:nvPr/>
        </p:nvPicPr>
        <p:blipFill rotWithShape="1">
          <a:blip r:embed="rId2"/>
          <a:srcRect t="13430" r="5024" b="2590"/>
          <a:stretch/>
        </p:blipFill>
        <p:spPr>
          <a:xfrm>
            <a:off x="1745725" y="4599447"/>
            <a:ext cx="4475020" cy="1720977"/>
          </a:xfrm>
          <a:prstGeom prst="rect">
            <a:avLst/>
          </a:prstGeom>
        </p:spPr>
      </p:pic>
      <p:pic>
        <p:nvPicPr>
          <p:cNvPr id="12" name="Picture 11">
            <a:extLst>
              <a:ext uri="{FF2B5EF4-FFF2-40B4-BE49-F238E27FC236}">
                <a16:creationId xmlns:a16="http://schemas.microsoft.com/office/drawing/2014/main" id="{1BE60AB2-84E6-3BCB-5DD7-BCCB3663AD5C}"/>
              </a:ext>
            </a:extLst>
          </p:cNvPr>
          <p:cNvPicPr>
            <a:picLocks noChangeAspect="1"/>
          </p:cNvPicPr>
          <p:nvPr/>
        </p:nvPicPr>
        <p:blipFill rotWithShape="1">
          <a:blip r:embed="rId3"/>
          <a:srcRect t="12689"/>
          <a:stretch/>
        </p:blipFill>
        <p:spPr>
          <a:xfrm>
            <a:off x="1745725" y="2772838"/>
            <a:ext cx="4475020" cy="1720977"/>
          </a:xfrm>
          <a:prstGeom prst="rect">
            <a:avLst/>
          </a:prstGeom>
        </p:spPr>
      </p:pic>
      <p:sp>
        <p:nvSpPr>
          <p:cNvPr id="8" name="TextBox 7">
            <a:extLst>
              <a:ext uri="{FF2B5EF4-FFF2-40B4-BE49-F238E27FC236}">
                <a16:creationId xmlns:a16="http://schemas.microsoft.com/office/drawing/2014/main" id="{E631D9DE-1889-FCD4-AF59-87F46A5869DC}"/>
              </a:ext>
            </a:extLst>
          </p:cNvPr>
          <p:cNvSpPr txBox="1"/>
          <p:nvPr/>
        </p:nvSpPr>
        <p:spPr>
          <a:xfrm>
            <a:off x="7733582" y="529439"/>
            <a:ext cx="3876242" cy="1723549"/>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US" sz="1400" dirty="0">
                <a:solidFill>
                  <a:srgbClr val="303030"/>
                </a:solidFill>
              </a:rPr>
              <a:t>“quick &amp; dirty” test with poor vacuum, that’s why only 5 kV</a:t>
            </a:r>
            <a:endParaRPr lang="en-GB" sz="1400" dirty="0">
              <a:solidFill>
                <a:srgbClr val="303030"/>
              </a:solidFill>
            </a:endParaRPr>
          </a:p>
          <a:p>
            <a:pPr algn="l"/>
            <a:endParaRPr lang="en-US" sz="1400" dirty="0">
              <a:solidFill>
                <a:srgbClr val="303030"/>
              </a:solidFill>
            </a:endParaRPr>
          </a:p>
          <a:p>
            <a:pPr marL="171450" indent="-171450" algn="l">
              <a:buFont typeface="Arial" panose="020B0604020202020204" pitchFamily="34" charset="0"/>
              <a:buChar char="•"/>
            </a:pPr>
            <a:r>
              <a:rPr lang="en-US" sz="1400" dirty="0">
                <a:solidFill>
                  <a:srgbClr val="303030"/>
                </a:solidFill>
              </a:rPr>
              <a:t>Scalloping reduces with increase in the B-field see </a:t>
            </a:r>
            <a:r>
              <a:rPr lang="en-US" sz="1400" dirty="0" err="1">
                <a:solidFill>
                  <a:srgbClr val="303030"/>
                </a:solidFill>
              </a:rPr>
              <a:t>Sameed’s</a:t>
            </a:r>
            <a:r>
              <a:rPr lang="en-US" sz="1400" dirty="0">
                <a:solidFill>
                  <a:srgbClr val="303030"/>
                </a:solidFill>
              </a:rPr>
              <a:t> work for more detail (</a:t>
            </a:r>
            <a:r>
              <a:rPr lang="en-US" sz="1400" dirty="0">
                <a:solidFill>
                  <a:srgbClr val="303030"/>
                </a:solidFill>
                <a:hlinkClick r:id="rId4"/>
              </a:rPr>
              <a:t>link</a:t>
            </a:r>
            <a:r>
              <a:rPr lang="en-US" sz="1400" dirty="0">
                <a:solidFill>
                  <a:srgbClr val="303030"/>
                </a:solidFill>
              </a:rPr>
              <a:t>)</a:t>
            </a:r>
          </a:p>
          <a:p>
            <a:pPr algn="l"/>
            <a:endParaRPr lang="en-US" sz="1400" dirty="0">
              <a:solidFill>
                <a:srgbClr val="303030"/>
              </a:solidFill>
            </a:endParaRPr>
          </a:p>
          <a:p>
            <a:pPr marL="171450" indent="-171450" algn="l">
              <a:buFont typeface="Arial" panose="020B0604020202020204" pitchFamily="34" charset="0"/>
              <a:buChar char="•"/>
            </a:pPr>
            <a:r>
              <a:rPr lang="en-US" sz="1400" dirty="0">
                <a:solidFill>
                  <a:srgbClr val="303030"/>
                </a:solidFill>
              </a:rPr>
              <a:t>Experimentally observed as reduction in the electron losses</a:t>
            </a:r>
            <a:endParaRPr lang="en-GB" sz="1400" dirty="0">
              <a:solidFill>
                <a:srgbClr val="303030"/>
              </a:solidFill>
            </a:endParaRPr>
          </a:p>
        </p:txBody>
      </p:sp>
      <p:pic>
        <p:nvPicPr>
          <p:cNvPr id="2" name="Picture 1" descr="A graph with a red line and blue dots&#10;&#10;Description automatically generated">
            <a:extLst>
              <a:ext uri="{FF2B5EF4-FFF2-40B4-BE49-F238E27FC236}">
                <a16:creationId xmlns:a16="http://schemas.microsoft.com/office/drawing/2014/main" id="{9C9035DF-0AC2-7296-A91E-5B46332E7583}"/>
              </a:ext>
            </a:extLst>
          </p:cNvPr>
          <p:cNvPicPr>
            <a:picLocks noChangeAspect="1"/>
          </p:cNvPicPr>
          <p:nvPr/>
        </p:nvPicPr>
        <p:blipFill>
          <a:blip r:embed="rId5"/>
          <a:stretch>
            <a:fillRect/>
          </a:stretch>
        </p:blipFill>
        <p:spPr>
          <a:xfrm>
            <a:off x="7158446" y="2542902"/>
            <a:ext cx="5026515" cy="3769885"/>
          </a:xfrm>
          <a:prstGeom prst="rect">
            <a:avLst/>
          </a:prstGeom>
        </p:spPr>
      </p:pic>
      <p:pic>
        <p:nvPicPr>
          <p:cNvPr id="9" name="Picture 8" descr="A machine in a factory&#10;&#10;Description automatically generated">
            <a:extLst>
              <a:ext uri="{FF2B5EF4-FFF2-40B4-BE49-F238E27FC236}">
                <a16:creationId xmlns:a16="http://schemas.microsoft.com/office/drawing/2014/main" id="{0875F964-5372-D837-1D57-3928B7AC3E98}"/>
              </a:ext>
            </a:extLst>
          </p:cNvPr>
          <p:cNvPicPr>
            <a:picLocks noChangeAspect="1"/>
          </p:cNvPicPr>
          <p:nvPr/>
        </p:nvPicPr>
        <p:blipFill rotWithShape="1">
          <a:blip r:embed="rId6"/>
          <a:srcRect l="9444" t="36460" r="7028" b="20950"/>
          <a:stretch/>
        </p:blipFill>
        <p:spPr>
          <a:xfrm>
            <a:off x="1571165" y="1136005"/>
            <a:ext cx="4824140" cy="1383625"/>
          </a:xfrm>
          <a:prstGeom prst="rect">
            <a:avLst/>
          </a:prstGeom>
        </p:spPr>
      </p:pic>
      <p:sp>
        <p:nvSpPr>
          <p:cNvPr id="11" name="TextBox 10">
            <a:extLst>
              <a:ext uri="{FF2B5EF4-FFF2-40B4-BE49-F238E27FC236}">
                <a16:creationId xmlns:a16="http://schemas.microsoft.com/office/drawing/2014/main" id="{1FC1B1A9-61D2-6445-47E9-144B5CAA5190}"/>
              </a:ext>
            </a:extLst>
          </p:cNvPr>
          <p:cNvSpPr txBox="1"/>
          <p:nvPr/>
        </p:nvSpPr>
        <p:spPr>
          <a:xfrm>
            <a:off x="316797" y="3401726"/>
            <a:ext cx="1356140" cy="215444"/>
          </a:xfrm>
          <a:prstGeom prst="rect">
            <a:avLst/>
          </a:prstGeom>
          <a:noFill/>
        </p:spPr>
        <p:txBody>
          <a:bodyPr wrap="none" lIns="0" tIns="0" rIns="0" bIns="0" rtlCol="0">
            <a:spAutoFit/>
          </a:bodyPr>
          <a:lstStyle/>
          <a:p>
            <a:pPr algn="l"/>
            <a:r>
              <a:rPr lang="en-US" sz="1400" dirty="0"/>
              <a:t>gun @600 gauss</a:t>
            </a:r>
            <a:endParaRPr lang="en-GB" sz="1400" dirty="0"/>
          </a:p>
        </p:txBody>
      </p:sp>
      <p:sp>
        <p:nvSpPr>
          <p:cNvPr id="13" name="TextBox 12">
            <a:extLst>
              <a:ext uri="{FF2B5EF4-FFF2-40B4-BE49-F238E27FC236}">
                <a16:creationId xmlns:a16="http://schemas.microsoft.com/office/drawing/2014/main" id="{1130F5EB-5FA4-56E3-1CD0-8BD2F53F21DD}"/>
              </a:ext>
            </a:extLst>
          </p:cNvPr>
          <p:cNvSpPr txBox="1"/>
          <p:nvPr/>
        </p:nvSpPr>
        <p:spPr>
          <a:xfrm>
            <a:off x="291986" y="5275269"/>
            <a:ext cx="1356140" cy="215444"/>
          </a:xfrm>
          <a:prstGeom prst="rect">
            <a:avLst/>
          </a:prstGeom>
          <a:noFill/>
        </p:spPr>
        <p:txBody>
          <a:bodyPr wrap="none" lIns="0" tIns="0" rIns="0" bIns="0" rtlCol="0">
            <a:spAutoFit/>
          </a:bodyPr>
          <a:lstStyle/>
          <a:p>
            <a:pPr algn="l"/>
            <a:r>
              <a:rPr lang="en-US" sz="1400" dirty="0"/>
              <a:t>gun @900 gauss</a:t>
            </a:r>
            <a:endParaRPr lang="en-GB" sz="1400" dirty="0"/>
          </a:p>
        </p:txBody>
      </p:sp>
      <p:sp>
        <p:nvSpPr>
          <p:cNvPr id="14" name="TextBox 13">
            <a:extLst>
              <a:ext uri="{FF2B5EF4-FFF2-40B4-BE49-F238E27FC236}">
                <a16:creationId xmlns:a16="http://schemas.microsoft.com/office/drawing/2014/main" id="{11BAB8C1-A34B-91B6-8B31-9F651E2F18AD}"/>
              </a:ext>
            </a:extLst>
          </p:cNvPr>
          <p:cNvSpPr txBox="1"/>
          <p:nvPr/>
        </p:nvSpPr>
        <p:spPr>
          <a:xfrm>
            <a:off x="316797" y="1398065"/>
            <a:ext cx="1114088" cy="430887"/>
          </a:xfrm>
          <a:prstGeom prst="rect">
            <a:avLst/>
          </a:prstGeom>
          <a:noFill/>
        </p:spPr>
        <p:txBody>
          <a:bodyPr wrap="none" lIns="0" tIns="0" rIns="0" bIns="0" rtlCol="0">
            <a:spAutoFit/>
          </a:bodyPr>
          <a:lstStyle/>
          <a:p>
            <a:pPr algn="l"/>
            <a:r>
              <a:rPr lang="en-US" sz="1400" dirty="0"/>
              <a:t>On test bench</a:t>
            </a:r>
          </a:p>
          <a:p>
            <a:pPr algn="l"/>
            <a:r>
              <a:rPr lang="en-US" sz="1400" dirty="0"/>
              <a:t>(Oct. 2023)</a:t>
            </a:r>
            <a:endParaRPr lang="en-GB" sz="1400" dirty="0"/>
          </a:p>
        </p:txBody>
      </p:sp>
      <p:sp>
        <p:nvSpPr>
          <p:cNvPr id="7" name="Date Placeholder 6">
            <a:extLst>
              <a:ext uri="{FF2B5EF4-FFF2-40B4-BE49-F238E27FC236}">
                <a16:creationId xmlns:a16="http://schemas.microsoft.com/office/drawing/2014/main" id="{DC51E629-CA52-F87E-286C-18BE2602B043}"/>
              </a:ext>
            </a:extLst>
          </p:cNvPr>
          <p:cNvSpPr>
            <a:spLocks noGrp="1"/>
          </p:cNvSpPr>
          <p:nvPr>
            <p:ph type="dt" sz="half" idx="10"/>
          </p:nvPr>
        </p:nvSpPr>
        <p:spPr/>
        <p:txBody>
          <a:bodyPr/>
          <a:lstStyle/>
          <a:p>
            <a:r>
              <a:rPr lang="en-US"/>
              <a:t>14 Dec 2023</a:t>
            </a:r>
            <a:endParaRPr lang="en-US" dirty="0"/>
          </a:p>
        </p:txBody>
      </p:sp>
      <p:sp>
        <p:nvSpPr>
          <p:cNvPr id="15" name="Footer Placeholder 14">
            <a:extLst>
              <a:ext uri="{FF2B5EF4-FFF2-40B4-BE49-F238E27FC236}">
                <a16:creationId xmlns:a16="http://schemas.microsoft.com/office/drawing/2014/main" id="{6B9B6F3A-8DA0-29B1-72E1-A85613C336F9}"/>
              </a:ext>
            </a:extLst>
          </p:cNvPr>
          <p:cNvSpPr>
            <a:spLocks noGrp="1"/>
          </p:cNvSpPr>
          <p:nvPr>
            <p:ph type="ftr" sz="quarter" idx="11"/>
          </p:nvPr>
        </p:nvSpPr>
        <p:spPr/>
        <p:txBody>
          <a:bodyPr/>
          <a:lstStyle/>
          <a:p>
            <a:r>
              <a:rPr lang="en-US"/>
              <a:t>G. Khatri | SY-BI-XEI</a:t>
            </a:r>
            <a:endParaRPr lang="en-US" dirty="0"/>
          </a:p>
        </p:txBody>
      </p:sp>
      <p:sp>
        <p:nvSpPr>
          <p:cNvPr id="16" name="Slide Number Placeholder 15">
            <a:extLst>
              <a:ext uri="{FF2B5EF4-FFF2-40B4-BE49-F238E27FC236}">
                <a16:creationId xmlns:a16="http://schemas.microsoft.com/office/drawing/2014/main" id="{912E35B5-4531-44A3-AE66-B4E5E2CD0156}"/>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3980253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D696F7-CE36-AC95-079C-5FE4AA39DDF6}"/>
              </a:ext>
            </a:extLst>
          </p:cNvPr>
          <p:cNvSpPr>
            <a:spLocks noGrp="1"/>
          </p:cNvSpPr>
          <p:nvPr>
            <p:ph type="title"/>
          </p:nvPr>
        </p:nvSpPr>
        <p:spPr/>
        <p:txBody>
          <a:bodyPr/>
          <a:lstStyle/>
          <a:p>
            <a:r>
              <a:rPr lang="en-US" sz="2400" dirty="0"/>
              <a:t>Future tests: expansion solenoid, profile monitor</a:t>
            </a:r>
            <a:endParaRPr lang="en-GB" sz="2400" dirty="0"/>
          </a:p>
        </p:txBody>
      </p:sp>
      <p:pic>
        <p:nvPicPr>
          <p:cNvPr id="8" name="Picture 7">
            <a:extLst>
              <a:ext uri="{FF2B5EF4-FFF2-40B4-BE49-F238E27FC236}">
                <a16:creationId xmlns:a16="http://schemas.microsoft.com/office/drawing/2014/main" id="{8FB88C6D-AF1C-6AD0-1FED-0316EB78D742}"/>
              </a:ext>
            </a:extLst>
          </p:cNvPr>
          <p:cNvPicPr>
            <a:picLocks noChangeAspect="1"/>
          </p:cNvPicPr>
          <p:nvPr/>
        </p:nvPicPr>
        <p:blipFill>
          <a:blip r:embed="rId2"/>
          <a:stretch>
            <a:fillRect/>
          </a:stretch>
        </p:blipFill>
        <p:spPr>
          <a:xfrm>
            <a:off x="204982" y="2623404"/>
            <a:ext cx="11376025" cy="2713319"/>
          </a:xfrm>
          <a:prstGeom prst="rect">
            <a:avLst/>
          </a:prstGeom>
        </p:spPr>
      </p:pic>
      <p:sp>
        <p:nvSpPr>
          <p:cNvPr id="2" name="TextBox 1">
            <a:extLst>
              <a:ext uri="{FF2B5EF4-FFF2-40B4-BE49-F238E27FC236}">
                <a16:creationId xmlns:a16="http://schemas.microsoft.com/office/drawing/2014/main" id="{CF2F22FD-9C46-6363-F43A-47A86FD1B3D0}"/>
              </a:ext>
            </a:extLst>
          </p:cNvPr>
          <p:cNvSpPr txBox="1"/>
          <p:nvPr/>
        </p:nvSpPr>
        <p:spPr>
          <a:xfrm>
            <a:off x="274320" y="5336723"/>
            <a:ext cx="3143489" cy="923330"/>
          </a:xfrm>
          <a:prstGeom prst="rect">
            <a:avLst/>
          </a:prstGeom>
          <a:noFill/>
        </p:spPr>
        <p:txBody>
          <a:bodyPr wrap="none" lIns="0" tIns="0" rIns="0" bIns="0" rtlCol="0">
            <a:spAutoFit/>
          </a:bodyPr>
          <a:lstStyle/>
          <a:p>
            <a:pPr algn="l"/>
            <a:r>
              <a:rPr lang="en-US" sz="1200" u="sng" dirty="0"/>
              <a:t>Test expansion solenoid:</a:t>
            </a:r>
          </a:p>
          <a:p>
            <a:pPr algn="l"/>
            <a:r>
              <a:rPr lang="en-US" sz="1200" dirty="0">
                <a:solidFill>
                  <a:srgbClr val="303030"/>
                </a:solidFill>
              </a:rPr>
              <a:t>One quote received, waiting for two more.</a:t>
            </a:r>
          </a:p>
          <a:p>
            <a:pPr marL="342900" indent="-342900" algn="l">
              <a:buAutoNum type="arabicPeriod"/>
            </a:pPr>
            <a:r>
              <a:rPr lang="en-GB" sz="1200" dirty="0">
                <a:solidFill>
                  <a:srgbClr val="303030"/>
                </a:solidFill>
              </a:rPr>
              <a:t>Kramer Engineering: 20 weeks, 22 </a:t>
            </a:r>
            <a:r>
              <a:rPr lang="en-GB" sz="1200" dirty="0" err="1">
                <a:solidFill>
                  <a:srgbClr val="303030"/>
                </a:solidFill>
              </a:rPr>
              <a:t>kEUR</a:t>
            </a:r>
            <a:endParaRPr lang="en-GB" sz="1200" dirty="0">
              <a:solidFill>
                <a:srgbClr val="303030"/>
              </a:solidFill>
            </a:endParaRPr>
          </a:p>
          <a:p>
            <a:pPr marL="342900" indent="-342900" algn="l">
              <a:buAutoNum type="arabicPeriod"/>
            </a:pPr>
            <a:r>
              <a:rPr lang="en-GB" sz="1200" dirty="0">
                <a:solidFill>
                  <a:srgbClr val="303030"/>
                </a:solidFill>
              </a:rPr>
              <a:t>?</a:t>
            </a:r>
          </a:p>
          <a:p>
            <a:pPr marL="342900" indent="-342900" algn="l">
              <a:buAutoNum type="arabicPeriod"/>
            </a:pPr>
            <a:r>
              <a:rPr lang="en-GB" sz="1200" dirty="0">
                <a:solidFill>
                  <a:srgbClr val="303030"/>
                </a:solidFill>
              </a:rPr>
              <a:t>?</a:t>
            </a:r>
          </a:p>
        </p:txBody>
      </p:sp>
      <p:cxnSp>
        <p:nvCxnSpPr>
          <p:cNvPr id="9" name="Straight Arrow Connector 8">
            <a:extLst>
              <a:ext uri="{FF2B5EF4-FFF2-40B4-BE49-F238E27FC236}">
                <a16:creationId xmlns:a16="http://schemas.microsoft.com/office/drawing/2014/main" id="{78042160-3EF2-59B0-9EB1-AE4BC6410C7F}"/>
              </a:ext>
            </a:extLst>
          </p:cNvPr>
          <p:cNvCxnSpPr>
            <a:cxnSpLocks/>
          </p:cNvCxnSpPr>
          <p:nvPr/>
        </p:nvCxnSpPr>
        <p:spPr>
          <a:xfrm flipV="1">
            <a:off x="819060" y="4624004"/>
            <a:ext cx="268686" cy="712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33DB76D-2466-5C5D-5063-DC3B68B6D8B0}"/>
              </a:ext>
            </a:extLst>
          </p:cNvPr>
          <p:cNvSpPr txBox="1"/>
          <p:nvPr/>
        </p:nvSpPr>
        <p:spPr>
          <a:xfrm>
            <a:off x="4453495" y="2193886"/>
            <a:ext cx="2426946" cy="215444"/>
          </a:xfrm>
          <a:prstGeom prst="rect">
            <a:avLst/>
          </a:prstGeom>
          <a:noFill/>
        </p:spPr>
        <p:txBody>
          <a:bodyPr wrap="none" lIns="0" tIns="0" rIns="0" bIns="0" rtlCol="0">
            <a:spAutoFit/>
          </a:bodyPr>
          <a:lstStyle/>
          <a:p>
            <a:pPr algn="l"/>
            <a:r>
              <a:rPr lang="en-US" sz="1400" dirty="0"/>
              <a:t>Gap to be used for diagnostics</a:t>
            </a:r>
            <a:endParaRPr lang="en-GB" sz="1400" dirty="0"/>
          </a:p>
        </p:txBody>
      </p:sp>
      <p:cxnSp>
        <p:nvCxnSpPr>
          <p:cNvPr id="12" name="Straight Arrow Connector 11">
            <a:extLst>
              <a:ext uri="{FF2B5EF4-FFF2-40B4-BE49-F238E27FC236}">
                <a16:creationId xmlns:a16="http://schemas.microsoft.com/office/drawing/2014/main" id="{1A4818C3-1FDD-8C8D-FB01-05EE2D16895D}"/>
              </a:ext>
            </a:extLst>
          </p:cNvPr>
          <p:cNvCxnSpPr>
            <a:cxnSpLocks/>
          </p:cNvCxnSpPr>
          <p:nvPr/>
        </p:nvCxnSpPr>
        <p:spPr>
          <a:xfrm flipH="1">
            <a:off x="2867379" y="2398848"/>
            <a:ext cx="1518274" cy="847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0BD6B1F-53D3-4E37-2EBD-C989513E04DD}"/>
              </a:ext>
            </a:extLst>
          </p:cNvPr>
          <p:cNvSpPr txBox="1"/>
          <p:nvPr/>
        </p:nvSpPr>
        <p:spPr>
          <a:xfrm>
            <a:off x="450700" y="845843"/>
            <a:ext cx="6908943" cy="1077218"/>
          </a:xfrm>
          <a:prstGeom prst="rect">
            <a:avLst/>
          </a:prstGeom>
          <a:noFill/>
        </p:spPr>
        <p:txBody>
          <a:bodyPr wrap="none" lIns="0" tIns="0" rIns="0" bIns="0" rtlCol="0">
            <a:spAutoFit/>
          </a:bodyPr>
          <a:lstStyle/>
          <a:p>
            <a:pPr algn="l"/>
            <a:r>
              <a:rPr lang="en-US" sz="1400" dirty="0"/>
              <a:t>Beam induced fluorescent (BIF):</a:t>
            </a:r>
          </a:p>
          <a:p>
            <a:pPr marL="285750" indent="-285750" algn="l">
              <a:buFont typeface="Arial" panose="020B0604020202020204" pitchFamily="34" charset="0"/>
              <a:buChar char="•"/>
            </a:pPr>
            <a:r>
              <a:rPr lang="en-US" sz="1400" dirty="0">
                <a:solidFill>
                  <a:srgbClr val="303030"/>
                </a:solidFill>
              </a:rPr>
              <a:t>Demonstrated in cool23 workshop by T. </a:t>
            </a:r>
            <a:r>
              <a:rPr lang="en-US" sz="1400" dirty="0" err="1">
                <a:solidFill>
                  <a:srgbClr val="303030"/>
                </a:solidFill>
              </a:rPr>
              <a:t>Beiser</a:t>
            </a:r>
            <a:r>
              <a:rPr lang="en-US" sz="1400" dirty="0">
                <a:solidFill>
                  <a:srgbClr val="303030"/>
                </a:solidFill>
              </a:rPr>
              <a:t> et al. (Mainz Uni.)</a:t>
            </a:r>
          </a:p>
          <a:p>
            <a:pPr marL="285750" indent="-285750" algn="l">
              <a:buFont typeface="Arial" panose="020B0604020202020204" pitchFamily="34" charset="0"/>
              <a:buChar char="•"/>
            </a:pPr>
            <a:r>
              <a:rPr lang="en-US" sz="1400" dirty="0">
                <a:solidFill>
                  <a:srgbClr val="303030"/>
                </a:solidFill>
              </a:rPr>
              <a:t>1 A / 27 keV e-beam, but much smaller cathode compared to ours</a:t>
            </a:r>
          </a:p>
          <a:p>
            <a:pPr marL="285750" indent="-285750" algn="l">
              <a:buFont typeface="Arial" panose="020B0604020202020204" pitchFamily="34" charset="0"/>
              <a:buChar char="•"/>
            </a:pPr>
            <a:r>
              <a:rPr lang="en-US" sz="1400" dirty="0">
                <a:solidFill>
                  <a:srgbClr val="303030"/>
                </a:solidFill>
              </a:rPr>
              <a:t>Mainz uni. folks willing to come to CERN with their setup/camera to check feasibility</a:t>
            </a:r>
          </a:p>
          <a:p>
            <a:pPr marL="285750" indent="-285750" algn="l">
              <a:buFont typeface="Arial" panose="020B0604020202020204" pitchFamily="34" charset="0"/>
              <a:buChar char="•"/>
            </a:pPr>
            <a:r>
              <a:rPr lang="en-US" sz="1400" dirty="0">
                <a:solidFill>
                  <a:srgbClr val="303030"/>
                </a:solidFill>
              </a:rPr>
              <a:t>Use the BGC imaging setup from EBTS </a:t>
            </a:r>
            <a:endParaRPr lang="en-GB" sz="1400" dirty="0">
              <a:solidFill>
                <a:srgbClr val="303030"/>
              </a:solidFill>
            </a:endParaRPr>
          </a:p>
        </p:txBody>
      </p:sp>
      <p:cxnSp>
        <p:nvCxnSpPr>
          <p:cNvPr id="21" name="Straight Arrow Connector 20">
            <a:extLst>
              <a:ext uri="{FF2B5EF4-FFF2-40B4-BE49-F238E27FC236}">
                <a16:creationId xmlns:a16="http://schemas.microsoft.com/office/drawing/2014/main" id="{28A531E0-BA0E-1E3D-C811-2A62081B5947}"/>
              </a:ext>
            </a:extLst>
          </p:cNvPr>
          <p:cNvCxnSpPr>
            <a:cxnSpLocks/>
          </p:cNvCxnSpPr>
          <p:nvPr/>
        </p:nvCxnSpPr>
        <p:spPr>
          <a:xfrm>
            <a:off x="6880441" y="2409330"/>
            <a:ext cx="2293895" cy="5982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1557E9F-0412-E0B6-4540-12C923AD968C}"/>
              </a:ext>
            </a:extLst>
          </p:cNvPr>
          <p:cNvSpPr txBox="1"/>
          <p:nvPr/>
        </p:nvSpPr>
        <p:spPr>
          <a:xfrm>
            <a:off x="6998970" y="5561279"/>
            <a:ext cx="5085080" cy="830997"/>
          </a:xfrm>
          <a:prstGeom prst="rect">
            <a:avLst/>
          </a:prstGeom>
          <a:noFill/>
        </p:spPr>
        <p:txBody>
          <a:bodyPr wrap="square">
            <a:spAutoFit/>
          </a:bodyPr>
          <a:lstStyle/>
          <a:p>
            <a:pPr algn="l"/>
            <a:r>
              <a:rPr lang="en-US" sz="1200" dirty="0">
                <a:solidFill>
                  <a:srgbClr val="303030"/>
                </a:solidFill>
              </a:rPr>
              <a:t>Issue: cathode’s bright light will be reflected in vacuum chamber</a:t>
            </a:r>
          </a:p>
          <a:p>
            <a:pPr algn="l"/>
            <a:r>
              <a:rPr lang="en-US" sz="1200" dirty="0">
                <a:solidFill>
                  <a:srgbClr val="303030"/>
                </a:solidFill>
              </a:rPr>
              <a:t>Solution 1: put wavelength filter before camera (BGC setup)</a:t>
            </a:r>
          </a:p>
          <a:p>
            <a:pPr algn="l"/>
            <a:r>
              <a:rPr lang="en-US" sz="1200" dirty="0">
                <a:solidFill>
                  <a:srgbClr val="303030"/>
                </a:solidFill>
              </a:rPr>
              <a:t>Solution 2: locally coat the vacuum chamber with black paint (</a:t>
            </a:r>
            <a:r>
              <a:rPr lang="en-GB" sz="1200" b="0" i="0" dirty="0" err="1">
                <a:solidFill>
                  <a:srgbClr val="303030"/>
                </a:solidFill>
                <a:effectLst/>
              </a:rPr>
              <a:t>Aquadag</a:t>
            </a:r>
            <a:r>
              <a:rPr lang="en-US" sz="1200" dirty="0">
                <a:solidFill>
                  <a:srgbClr val="303030"/>
                </a:solidFill>
              </a:rPr>
              <a:t>)</a:t>
            </a:r>
          </a:p>
          <a:p>
            <a:pPr algn="l"/>
            <a:endParaRPr lang="en-US" sz="1200" dirty="0">
              <a:solidFill>
                <a:srgbClr val="303030"/>
              </a:solidFill>
            </a:endParaRPr>
          </a:p>
        </p:txBody>
      </p:sp>
      <p:sp>
        <p:nvSpPr>
          <p:cNvPr id="28" name="TextBox 27">
            <a:extLst>
              <a:ext uri="{FF2B5EF4-FFF2-40B4-BE49-F238E27FC236}">
                <a16:creationId xmlns:a16="http://schemas.microsoft.com/office/drawing/2014/main" id="{0F905B43-1191-0594-9D65-879784CBC5BB}"/>
              </a:ext>
            </a:extLst>
          </p:cNvPr>
          <p:cNvSpPr txBox="1"/>
          <p:nvPr/>
        </p:nvSpPr>
        <p:spPr>
          <a:xfrm>
            <a:off x="3852369" y="4170984"/>
            <a:ext cx="1814599" cy="153888"/>
          </a:xfrm>
          <a:prstGeom prst="rect">
            <a:avLst/>
          </a:prstGeom>
          <a:noFill/>
        </p:spPr>
        <p:txBody>
          <a:bodyPr wrap="none" lIns="0" tIns="0" rIns="0" bIns="0" rtlCol="0">
            <a:spAutoFit/>
          </a:bodyPr>
          <a:lstStyle/>
          <a:p>
            <a:pPr algn="l"/>
            <a:r>
              <a:rPr lang="en-US" sz="1000" dirty="0">
                <a:solidFill>
                  <a:srgbClr val="303030"/>
                </a:solidFill>
              </a:rPr>
              <a:t>drift solenoid (1.5m, 600 Gauss)</a:t>
            </a:r>
            <a:endParaRPr lang="en-GB" sz="1000" dirty="0">
              <a:solidFill>
                <a:srgbClr val="303030"/>
              </a:solidFill>
            </a:endParaRPr>
          </a:p>
        </p:txBody>
      </p:sp>
      <p:sp>
        <p:nvSpPr>
          <p:cNvPr id="29" name="TextBox 28">
            <a:extLst>
              <a:ext uri="{FF2B5EF4-FFF2-40B4-BE49-F238E27FC236}">
                <a16:creationId xmlns:a16="http://schemas.microsoft.com/office/drawing/2014/main" id="{953C3325-EA73-8F99-7FFD-DF0F268EDEC5}"/>
              </a:ext>
            </a:extLst>
          </p:cNvPr>
          <p:cNvSpPr txBox="1"/>
          <p:nvPr/>
        </p:nvSpPr>
        <p:spPr>
          <a:xfrm>
            <a:off x="953403" y="3346880"/>
            <a:ext cx="480901" cy="153888"/>
          </a:xfrm>
          <a:prstGeom prst="rect">
            <a:avLst/>
          </a:prstGeom>
          <a:noFill/>
        </p:spPr>
        <p:txBody>
          <a:bodyPr wrap="none" lIns="0" tIns="0" rIns="0" bIns="0" rtlCol="0">
            <a:spAutoFit/>
          </a:bodyPr>
          <a:lstStyle/>
          <a:p>
            <a:pPr algn="l"/>
            <a:r>
              <a:rPr lang="en-US" sz="1000" dirty="0">
                <a:solidFill>
                  <a:srgbClr val="303030"/>
                </a:solidFill>
              </a:rPr>
              <a:t>new gun</a:t>
            </a:r>
            <a:endParaRPr lang="en-GB" sz="1000" dirty="0">
              <a:solidFill>
                <a:srgbClr val="303030"/>
              </a:solidFill>
            </a:endParaRPr>
          </a:p>
        </p:txBody>
      </p:sp>
      <p:sp>
        <p:nvSpPr>
          <p:cNvPr id="30" name="TextBox 29">
            <a:extLst>
              <a:ext uri="{FF2B5EF4-FFF2-40B4-BE49-F238E27FC236}">
                <a16:creationId xmlns:a16="http://schemas.microsoft.com/office/drawing/2014/main" id="{9B908AA9-ADF1-E4EA-5609-CA97C8C671EB}"/>
              </a:ext>
            </a:extLst>
          </p:cNvPr>
          <p:cNvSpPr txBox="1"/>
          <p:nvPr/>
        </p:nvSpPr>
        <p:spPr>
          <a:xfrm>
            <a:off x="244350" y="2762872"/>
            <a:ext cx="2555187" cy="153888"/>
          </a:xfrm>
          <a:prstGeom prst="rect">
            <a:avLst/>
          </a:prstGeom>
          <a:noFill/>
        </p:spPr>
        <p:txBody>
          <a:bodyPr wrap="none" lIns="0" tIns="0" rIns="0" bIns="0" rtlCol="0">
            <a:spAutoFit/>
          </a:bodyPr>
          <a:lstStyle/>
          <a:p>
            <a:pPr algn="l"/>
            <a:r>
              <a:rPr lang="en-US" sz="1000" dirty="0">
                <a:solidFill>
                  <a:srgbClr val="303030"/>
                </a:solidFill>
              </a:rPr>
              <a:t>Test exp. Solenoid (cheap, fast, 2400 Gauss)</a:t>
            </a:r>
            <a:endParaRPr lang="en-GB" sz="1000" dirty="0">
              <a:solidFill>
                <a:srgbClr val="303030"/>
              </a:solidFill>
            </a:endParaRPr>
          </a:p>
        </p:txBody>
      </p:sp>
      <p:pic>
        <p:nvPicPr>
          <p:cNvPr id="31" name="Picture 30" descr="A machine on a table&#10;&#10;Description automatically generated">
            <a:extLst>
              <a:ext uri="{FF2B5EF4-FFF2-40B4-BE49-F238E27FC236}">
                <a16:creationId xmlns:a16="http://schemas.microsoft.com/office/drawing/2014/main" id="{948F952C-1799-69FC-78BC-9D8BC73F8488}"/>
              </a:ext>
            </a:extLst>
          </p:cNvPr>
          <p:cNvPicPr>
            <a:picLocks noChangeAspect="1"/>
          </p:cNvPicPr>
          <p:nvPr/>
        </p:nvPicPr>
        <p:blipFill rotWithShape="1">
          <a:blip r:embed="rId3"/>
          <a:srcRect l="18896" t="13000" r="49504" b="63299"/>
          <a:stretch/>
        </p:blipFill>
        <p:spPr>
          <a:xfrm>
            <a:off x="5666968" y="4911629"/>
            <a:ext cx="1402976" cy="1402978"/>
          </a:xfrm>
          <a:prstGeom prst="rect">
            <a:avLst/>
          </a:prstGeom>
        </p:spPr>
      </p:pic>
      <p:sp>
        <p:nvSpPr>
          <p:cNvPr id="32" name="TextBox 31">
            <a:extLst>
              <a:ext uri="{FF2B5EF4-FFF2-40B4-BE49-F238E27FC236}">
                <a16:creationId xmlns:a16="http://schemas.microsoft.com/office/drawing/2014/main" id="{45002BFB-1E57-6021-D376-F44CE18149B3}"/>
              </a:ext>
            </a:extLst>
          </p:cNvPr>
          <p:cNvSpPr txBox="1"/>
          <p:nvPr/>
        </p:nvSpPr>
        <p:spPr>
          <a:xfrm>
            <a:off x="10219471" y="4624004"/>
            <a:ext cx="745397" cy="153888"/>
          </a:xfrm>
          <a:prstGeom prst="rect">
            <a:avLst/>
          </a:prstGeom>
          <a:noFill/>
        </p:spPr>
        <p:txBody>
          <a:bodyPr wrap="none" lIns="0" tIns="0" rIns="0" bIns="0" rtlCol="0">
            <a:spAutoFit/>
          </a:bodyPr>
          <a:lstStyle/>
          <a:p>
            <a:pPr algn="l"/>
            <a:r>
              <a:rPr lang="en-US" sz="1000" dirty="0">
                <a:solidFill>
                  <a:srgbClr val="303030"/>
                </a:solidFill>
              </a:rPr>
              <a:t>new collector</a:t>
            </a:r>
            <a:endParaRPr lang="en-GB" sz="1000" dirty="0">
              <a:solidFill>
                <a:srgbClr val="303030"/>
              </a:solidFill>
            </a:endParaRPr>
          </a:p>
        </p:txBody>
      </p:sp>
      <p:sp>
        <p:nvSpPr>
          <p:cNvPr id="33" name="TextBox 32">
            <a:extLst>
              <a:ext uri="{FF2B5EF4-FFF2-40B4-BE49-F238E27FC236}">
                <a16:creationId xmlns:a16="http://schemas.microsoft.com/office/drawing/2014/main" id="{9D2C8F0E-BC94-709E-F48B-BB9D30A15DCF}"/>
              </a:ext>
            </a:extLst>
          </p:cNvPr>
          <p:cNvSpPr txBox="1"/>
          <p:nvPr/>
        </p:nvSpPr>
        <p:spPr>
          <a:xfrm>
            <a:off x="8915765" y="4991074"/>
            <a:ext cx="952184" cy="153888"/>
          </a:xfrm>
          <a:prstGeom prst="rect">
            <a:avLst/>
          </a:prstGeom>
          <a:noFill/>
        </p:spPr>
        <p:txBody>
          <a:bodyPr wrap="none" lIns="0" tIns="0" rIns="0" bIns="0" rtlCol="0">
            <a:spAutoFit/>
          </a:bodyPr>
          <a:lstStyle/>
          <a:p>
            <a:pPr algn="l"/>
            <a:r>
              <a:rPr lang="en-US" sz="1000" dirty="0">
                <a:solidFill>
                  <a:srgbClr val="303030"/>
                </a:solidFill>
              </a:rPr>
              <a:t>compression coil</a:t>
            </a:r>
            <a:endParaRPr lang="en-GB" sz="1000" dirty="0">
              <a:solidFill>
                <a:srgbClr val="303030"/>
              </a:solidFill>
            </a:endParaRPr>
          </a:p>
        </p:txBody>
      </p:sp>
      <p:cxnSp>
        <p:nvCxnSpPr>
          <p:cNvPr id="34" name="Straight Arrow Connector 33">
            <a:extLst>
              <a:ext uri="{FF2B5EF4-FFF2-40B4-BE49-F238E27FC236}">
                <a16:creationId xmlns:a16="http://schemas.microsoft.com/office/drawing/2014/main" id="{CCD1ECA1-2203-B9DA-E9E9-032BB727EED0}"/>
              </a:ext>
            </a:extLst>
          </p:cNvPr>
          <p:cNvCxnSpPr>
            <a:cxnSpLocks/>
          </p:cNvCxnSpPr>
          <p:nvPr/>
        </p:nvCxnSpPr>
        <p:spPr>
          <a:xfrm flipH="1" flipV="1">
            <a:off x="9222006" y="4401836"/>
            <a:ext cx="56337" cy="5785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E5B76EF-D7B6-0C17-2576-71C4308AB9EE}"/>
              </a:ext>
            </a:extLst>
          </p:cNvPr>
          <p:cNvSpPr txBox="1"/>
          <p:nvPr/>
        </p:nvSpPr>
        <p:spPr>
          <a:xfrm>
            <a:off x="4606973" y="2623404"/>
            <a:ext cx="2204130" cy="153888"/>
          </a:xfrm>
          <a:prstGeom prst="rect">
            <a:avLst/>
          </a:prstGeom>
          <a:noFill/>
        </p:spPr>
        <p:txBody>
          <a:bodyPr wrap="none" lIns="0" tIns="0" rIns="0" bIns="0" rtlCol="0">
            <a:spAutoFit/>
          </a:bodyPr>
          <a:lstStyle/>
          <a:p>
            <a:pPr algn="l"/>
            <a:r>
              <a:rPr lang="en-US" sz="1000" dirty="0">
                <a:highlight>
                  <a:srgbClr val="FFFF00"/>
                </a:highlight>
              </a:rPr>
              <a:t>CST simulation: e-beam 2.4 A / 27 keV</a:t>
            </a:r>
            <a:endParaRPr lang="en-GB" sz="1000" dirty="0">
              <a:highlight>
                <a:srgbClr val="FFFF00"/>
              </a:highlight>
            </a:endParaRPr>
          </a:p>
        </p:txBody>
      </p:sp>
      <p:sp>
        <p:nvSpPr>
          <p:cNvPr id="7" name="Date Placeholder 6">
            <a:extLst>
              <a:ext uri="{FF2B5EF4-FFF2-40B4-BE49-F238E27FC236}">
                <a16:creationId xmlns:a16="http://schemas.microsoft.com/office/drawing/2014/main" id="{EE5F18B9-9618-6B43-61E1-4C457F4912E0}"/>
              </a:ext>
            </a:extLst>
          </p:cNvPr>
          <p:cNvSpPr>
            <a:spLocks noGrp="1"/>
          </p:cNvSpPr>
          <p:nvPr>
            <p:ph type="dt" sz="half" idx="10"/>
          </p:nvPr>
        </p:nvSpPr>
        <p:spPr/>
        <p:txBody>
          <a:bodyPr/>
          <a:lstStyle/>
          <a:p>
            <a:r>
              <a:rPr lang="en-US"/>
              <a:t>14 Dec 2023</a:t>
            </a:r>
            <a:endParaRPr lang="en-US" dirty="0"/>
          </a:p>
        </p:txBody>
      </p:sp>
      <p:sp>
        <p:nvSpPr>
          <p:cNvPr id="11" name="Footer Placeholder 10">
            <a:extLst>
              <a:ext uri="{FF2B5EF4-FFF2-40B4-BE49-F238E27FC236}">
                <a16:creationId xmlns:a16="http://schemas.microsoft.com/office/drawing/2014/main" id="{CB3B3F86-09DC-BF57-9FFA-207481BB38E7}"/>
              </a:ext>
            </a:extLst>
          </p:cNvPr>
          <p:cNvSpPr>
            <a:spLocks noGrp="1"/>
          </p:cNvSpPr>
          <p:nvPr>
            <p:ph type="ftr" sz="quarter" idx="11"/>
          </p:nvPr>
        </p:nvSpPr>
        <p:spPr/>
        <p:txBody>
          <a:bodyPr/>
          <a:lstStyle/>
          <a:p>
            <a:r>
              <a:rPr lang="en-US"/>
              <a:t>G. Khatri | SY-BI-XEI</a:t>
            </a:r>
            <a:endParaRPr lang="en-US" dirty="0"/>
          </a:p>
        </p:txBody>
      </p:sp>
      <p:sp>
        <p:nvSpPr>
          <p:cNvPr id="13" name="Slide Number Placeholder 12">
            <a:extLst>
              <a:ext uri="{FF2B5EF4-FFF2-40B4-BE49-F238E27FC236}">
                <a16:creationId xmlns:a16="http://schemas.microsoft.com/office/drawing/2014/main" id="{D211F6B2-501D-0480-FFF5-1EE769BB9B44}"/>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3352313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542CCB-2799-A68B-F8E4-5B24994A47E1}"/>
              </a:ext>
            </a:extLst>
          </p:cNvPr>
          <p:cNvSpPr>
            <a:spLocks noGrp="1"/>
          </p:cNvSpPr>
          <p:nvPr>
            <p:ph type="title"/>
          </p:nvPr>
        </p:nvSpPr>
        <p:spPr/>
        <p:txBody>
          <a:bodyPr/>
          <a:lstStyle/>
          <a:p>
            <a:r>
              <a:rPr lang="en-US" sz="3200" dirty="0"/>
              <a:t>CST simulations of e-beam transport in the new AD cooler</a:t>
            </a:r>
            <a:endParaRPr lang="en-GB" sz="3200" dirty="0"/>
          </a:p>
        </p:txBody>
      </p:sp>
      <p:pic>
        <p:nvPicPr>
          <p:cNvPr id="8" name="Picture 7">
            <a:extLst>
              <a:ext uri="{FF2B5EF4-FFF2-40B4-BE49-F238E27FC236}">
                <a16:creationId xmlns:a16="http://schemas.microsoft.com/office/drawing/2014/main" id="{88FD685D-A5FF-CB0C-53F5-365452C99A6F}"/>
              </a:ext>
            </a:extLst>
          </p:cNvPr>
          <p:cNvPicPr>
            <a:picLocks noChangeAspect="1"/>
          </p:cNvPicPr>
          <p:nvPr/>
        </p:nvPicPr>
        <p:blipFill>
          <a:blip r:embed="rId2"/>
          <a:srcRect/>
          <a:stretch/>
        </p:blipFill>
        <p:spPr>
          <a:xfrm>
            <a:off x="922107" y="4400982"/>
            <a:ext cx="8661068" cy="1578874"/>
          </a:xfrm>
          <a:prstGeom prst="rect">
            <a:avLst/>
          </a:prstGeom>
        </p:spPr>
      </p:pic>
      <p:pic>
        <p:nvPicPr>
          <p:cNvPr id="10" name="Picture 9">
            <a:extLst>
              <a:ext uri="{FF2B5EF4-FFF2-40B4-BE49-F238E27FC236}">
                <a16:creationId xmlns:a16="http://schemas.microsoft.com/office/drawing/2014/main" id="{928D1319-4E91-9CF5-556E-81A6B7907BD6}"/>
              </a:ext>
            </a:extLst>
          </p:cNvPr>
          <p:cNvPicPr>
            <a:picLocks noChangeAspect="1"/>
          </p:cNvPicPr>
          <p:nvPr/>
        </p:nvPicPr>
        <p:blipFill>
          <a:blip r:embed="rId3"/>
          <a:srcRect/>
          <a:stretch/>
        </p:blipFill>
        <p:spPr>
          <a:xfrm>
            <a:off x="159768" y="1134266"/>
            <a:ext cx="9894236" cy="2970521"/>
          </a:xfrm>
          <a:prstGeom prst="rect">
            <a:avLst/>
          </a:prstGeom>
        </p:spPr>
      </p:pic>
      <p:cxnSp>
        <p:nvCxnSpPr>
          <p:cNvPr id="2" name="Straight Connector 1">
            <a:extLst>
              <a:ext uri="{FF2B5EF4-FFF2-40B4-BE49-F238E27FC236}">
                <a16:creationId xmlns:a16="http://schemas.microsoft.com/office/drawing/2014/main" id="{ED8DC2C0-880F-7E9C-2C4A-7E7B3577AFD2}"/>
              </a:ext>
            </a:extLst>
          </p:cNvPr>
          <p:cNvCxnSpPr>
            <a:cxnSpLocks/>
          </p:cNvCxnSpPr>
          <p:nvPr/>
        </p:nvCxnSpPr>
        <p:spPr>
          <a:xfrm>
            <a:off x="62757" y="4944127"/>
            <a:ext cx="1093379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B0AA7AF-1421-A167-3433-E302DB484D39}"/>
              </a:ext>
            </a:extLst>
          </p:cNvPr>
          <p:cNvSpPr txBox="1"/>
          <p:nvPr/>
        </p:nvSpPr>
        <p:spPr>
          <a:xfrm>
            <a:off x="11251360" y="4829802"/>
            <a:ext cx="787075" cy="307777"/>
          </a:xfrm>
          <a:prstGeom prst="rect">
            <a:avLst/>
          </a:prstGeom>
          <a:noFill/>
        </p:spPr>
        <p:txBody>
          <a:bodyPr wrap="none" lIns="0" tIns="0" rIns="0" bIns="0" rtlCol="0">
            <a:spAutoFit/>
          </a:bodyPr>
          <a:lstStyle/>
          <a:p>
            <a:pPr algn="l"/>
            <a:r>
              <a:rPr lang="en-US" sz="1000" dirty="0"/>
              <a:t>reference</a:t>
            </a:r>
          </a:p>
          <a:p>
            <a:pPr algn="l"/>
            <a:r>
              <a:rPr lang="en-GB" sz="1000" dirty="0"/>
              <a:t>horizontal line</a:t>
            </a:r>
          </a:p>
        </p:txBody>
      </p:sp>
      <p:sp>
        <p:nvSpPr>
          <p:cNvPr id="9" name="TextBox 8">
            <a:extLst>
              <a:ext uri="{FF2B5EF4-FFF2-40B4-BE49-F238E27FC236}">
                <a16:creationId xmlns:a16="http://schemas.microsoft.com/office/drawing/2014/main" id="{B173874A-08AD-91ED-5163-383FDDEE0282}"/>
              </a:ext>
            </a:extLst>
          </p:cNvPr>
          <p:cNvSpPr txBox="1"/>
          <p:nvPr/>
        </p:nvSpPr>
        <p:spPr>
          <a:xfrm>
            <a:off x="1089335" y="6184471"/>
            <a:ext cx="4207883" cy="123111"/>
          </a:xfrm>
          <a:prstGeom prst="rect">
            <a:avLst/>
          </a:prstGeom>
          <a:noFill/>
        </p:spPr>
        <p:txBody>
          <a:bodyPr wrap="none" lIns="0" tIns="0" rIns="0" bIns="0" rtlCol="0">
            <a:spAutoFit/>
          </a:bodyPr>
          <a:lstStyle/>
          <a:p>
            <a:pPr algn="l"/>
            <a:r>
              <a:rPr lang="en-US" sz="800" dirty="0"/>
              <a:t>gif video: see extra slides for screenshot in case you are looking at PDF of this presentation </a:t>
            </a:r>
            <a:endParaRPr lang="en-GB" sz="800" dirty="0"/>
          </a:p>
        </p:txBody>
      </p:sp>
      <p:pic>
        <p:nvPicPr>
          <p:cNvPr id="12" name="Picture 11">
            <a:extLst>
              <a:ext uri="{FF2B5EF4-FFF2-40B4-BE49-F238E27FC236}">
                <a16:creationId xmlns:a16="http://schemas.microsoft.com/office/drawing/2014/main" id="{D4B670DF-891C-9698-32B6-667A9E8A66E0}"/>
              </a:ext>
            </a:extLst>
          </p:cNvPr>
          <p:cNvPicPr>
            <a:picLocks noChangeAspect="1"/>
          </p:cNvPicPr>
          <p:nvPr/>
        </p:nvPicPr>
        <p:blipFill>
          <a:blip r:embed="rId4"/>
          <a:stretch>
            <a:fillRect/>
          </a:stretch>
        </p:blipFill>
        <p:spPr>
          <a:xfrm>
            <a:off x="10225410" y="2018853"/>
            <a:ext cx="1806822" cy="1775221"/>
          </a:xfrm>
          <a:prstGeom prst="rect">
            <a:avLst/>
          </a:prstGeom>
        </p:spPr>
      </p:pic>
      <p:sp>
        <p:nvSpPr>
          <p:cNvPr id="13" name="TextBox 12">
            <a:extLst>
              <a:ext uri="{FF2B5EF4-FFF2-40B4-BE49-F238E27FC236}">
                <a16:creationId xmlns:a16="http://schemas.microsoft.com/office/drawing/2014/main" id="{9E090BAC-B34C-899E-8D4A-A27790CC9EB6}"/>
              </a:ext>
            </a:extLst>
          </p:cNvPr>
          <p:cNvSpPr txBox="1"/>
          <p:nvPr/>
        </p:nvSpPr>
        <p:spPr>
          <a:xfrm>
            <a:off x="10501245" y="1687725"/>
            <a:ext cx="1330492" cy="246221"/>
          </a:xfrm>
          <a:prstGeom prst="rect">
            <a:avLst/>
          </a:prstGeom>
          <a:noFill/>
        </p:spPr>
        <p:txBody>
          <a:bodyPr wrap="none" lIns="0" tIns="0" rIns="0" bIns="0" rtlCol="0">
            <a:spAutoFit/>
          </a:bodyPr>
          <a:lstStyle/>
          <a:p>
            <a:pPr algn="l"/>
            <a:r>
              <a:rPr lang="en-US" sz="800" dirty="0"/>
              <a:t>beam dump centered on</a:t>
            </a:r>
          </a:p>
          <a:p>
            <a:pPr algn="l"/>
            <a:r>
              <a:rPr lang="en-US" sz="800" dirty="0"/>
              <a:t>The back wall of the collector</a:t>
            </a:r>
          </a:p>
        </p:txBody>
      </p:sp>
      <p:sp>
        <p:nvSpPr>
          <p:cNvPr id="14" name="TextBox 13">
            <a:extLst>
              <a:ext uri="{FF2B5EF4-FFF2-40B4-BE49-F238E27FC236}">
                <a16:creationId xmlns:a16="http://schemas.microsoft.com/office/drawing/2014/main" id="{E6C31060-3D64-0EE3-A363-874747AE54AB}"/>
              </a:ext>
            </a:extLst>
          </p:cNvPr>
          <p:cNvSpPr txBox="1"/>
          <p:nvPr/>
        </p:nvSpPr>
        <p:spPr>
          <a:xfrm>
            <a:off x="4182892" y="2228619"/>
            <a:ext cx="755015" cy="123111"/>
          </a:xfrm>
          <a:prstGeom prst="rect">
            <a:avLst/>
          </a:prstGeom>
          <a:noFill/>
        </p:spPr>
        <p:txBody>
          <a:bodyPr wrap="none" lIns="0" tIns="0" rIns="0" bIns="0" rtlCol="0">
            <a:spAutoFit/>
          </a:bodyPr>
          <a:lstStyle/>
          <a:p>
            <a:pPr algn="l"/>
            <a:r>
              <a:rPr lang="en-US" sz="800" dirty="0"/>
              <a:t>TF steering coils</a:t>
            </a:r>
          </a:p>
        </p:txBody>
      </p:sp>
      <p:cxnSp>
        <p:nvCxnSpPr>
          <p:cNvPr id="16" name="Straight Arrow Connector 15">
            <a:extLst>
              <a:ext uri="{FF2B5EF4-FFF2-40B4-BE49-F238E27FC236}">
                <a16:creationId xmlns:a16="http://schemas.microsoft.com/office/drawing/2014/main" id="{F60A7A33-D549-A452-B86C-8EEEA336655C}"/>
              </a:ext>
            </a:extLst>
          </p:cNvPr>
          <p:cNvCxnSpPr/>
          <p:nvPr/>
        </p:nvCxnSpPr>
        <p:spPr>
          <a:xfrm flipH="1">
            <a:off x="3446585" y="2382715"/>
            <a:ext cx="953965" cy="773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8A48609-B9BE-D132-3B04-279E7D61B52A}"/>
              </a:ext>
            </a:extLst>
          </p:cNvPr>
          <p:cNvCxnSpPr/>
          <p:nvPr/>
        </p:nvCxnSpPr>
        <p:spPr>
          <a:xfrm>
            <a:off x="4870938" y="2413488"/>
            <a:ext cx="1358412" cy="773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4191FBC-0F8F-01A7-F88C-A3B1A17530DE}"/>
              </a:ext>
            </a:extLst>
          </p:cNvPr>
          <p:cNvSpPr txBox="1"/>
          <p:nvPr/>
        </p:nvSpPr>
        <p:spPr>
          <a:xfrm>
            <a:off x="4493430" y="4145539"/>
            <a:ext cx="755015" cy="123111"/>
          </a:xfrm>
          <a:prstGeom prst="rect">
            <a:avLst/>
          </a:prstGeom>
          <a:noFill/>
        </p:spPr>
        <p:txBody>
          <a:bodyPr wrap="none" lIns="0" tIns="0" rIns="0" bIns="0" rtlCol="0">
            <a:spAutoFit/>
          </a:bodyPr>
          <a:lstStyle/>
          <a:p>
            <a:pPr algn="l"/>
            <a:r>
              <a:rPr lang="en-US" sz="800" dirty="0"/>
              <a:t>TF steering coils</a:t>
            </a:r>
          </a:p>
        </p:txBody>
      </p:sp>
      <p:cxnSp>
        <p:nvCxnSpPr>
          <p:cNvPr id="23" name="Straight Arrow Connector 22">
            <a:extLst>
              <a:ext uri="{FF2B5EF4-FFF2-40B4-BE49-F238E27FC236}">
                <a16:creationId xmlns:a16="http://schemas.microsoft.com/office/drawing/2014/main" id="{AC7A0204-7EB6-5B9A-7B3B-E54E4824C999}"/>
              </a:ext>
            </a:extLst>
          </p:cNvPr>
          <p:cNvCxnSpPr/>
          <p:nvPr/>
        </p:nvCxnSpPr>
        <p:spPr>
          <a:xfrm flipH="1">
            <a:off x="3521319" y="4231478"/>
            <a:ext cx="879231" cy="4628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A559029-D270-DD7C-86D5-B48CFCE643BB}"/>
              </a:ext>
            </a:extLst>
          </p:cNvPr>
          <p:cNvCxnSpPr/>
          <p:nvPr/>
        </p:nvCxnSpPr>
        <p:spPr>
          <a:xfrm>
            <a:off x="5367704" y="4231478"/>
            <a:ext cx="861646" cy="4628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66E9582-552A-3BA8-FC73-F594495F2CA5}"/>
              </a:ext>
            </a:extLst>
          </p:cNvPr>
          <p:cNvSpPr txBox="1"/>
          <p:nvPr/>
        </p:nvSpPr>
        <p:spPr>
          <a:xfrm>
            <a:off x="2221992" y="859536"/>
            <a:ext cx="5475858" cy="276999"/>
          </a:xfrm>
          <a:prstGeom prst="rect">
            <a:avLst/>
          </a:prstGeom>
          <a:noFill/>
        </p:spPr>
        <p:txBody>
          <a:bodyPr wrap="none" lIns="0" tIns="0" rIns="0" bIns="0" rtlCol="0">
            <a:spAutoFit/>
          </a:bodyPr>
          <a:lstStyle/>
          <a:p>
            <a:pPr algn="l"/>
            <a:r>
              <a:rPr lang="en-US" dirty="0">
                <a:solidFill>
                  <a:srgbClr val="303030"/>
                </a:solidFill>
              </a:rPr>
              <a:t>more details on: </a:t>
            </a:r>
            <a:r>
              <a:rPr lang="en-US" dirty="0">
                <a:solidFill>
                  <a:srgbClr val="303030"/>
                </a:solidFill>
                <a:hlinkClick r:id="rId5"/>
              </a:rPr>
              <a:t>https://indico.cern.ch/event/1339640/</a:t>
            </a:r>
            <a:endParaRPr lang="en-GB" dirty="0">
              <a:solidFill>
                <a:srgbClr val="303030"/>
              </a:solidFill>
            </a:endParaRPr>
          </a:p>
        </p:txBody>
      </p:sp>
      <p:sp>
        <p:nvSpPr>
          <p:cNvPr id="15" name="Date Placeholder 14">
            <a:extLst>
              <a:ext uri="{FF2B5EF4-FFF2-40B4-BE49-F238E27FC236}">
                <a16:creationId xmlns:a16="http://schemas.microsoft.com/office/drawing/2014/main" id="{DD8B2E4E-259D-6A72-5D56-46E275245FC6}"/>
              </a:ext>
            </a:extLst>
          </p:cNvPr>
          <p:cNvSpPr>
            <a:spLocks noGrp="1"/>
          </p:cNvSpPr>
          <p:nvPr>
            <p:ph type="dt" sz="half" idx="10"/>
          </p:nvPr>
        </p:nvSpPr>
        <p:spPr/>
        <p:txBody>
          <a:bodyPr/>
          <a:lstStyle/>
          <a:p>
            <a:r>
              <a:rPr lang="en-US"/>
              <a:t>14 Dec 2023</a:t>
            </a:r>
            <a:endParaRPr lang="en-US" dirty="0"/>
          </a:p>
        </p:txBody>
      </p:sp>
      <p:sp>
        <p:nvSpPr>
          <p:cNvPr id="17" name="Footer Placeholder 16">
            <a:extLst>
              <a:ext uri="{FF2B5EF4-FFF2-40B4-BE49-F238E27FC236}">
                <a16:creationId xmlns:a16="http://schemas.microsoft.com/office/drawing/2014/main" id="{C7663FC5-D822-365E-5350-698FB6ED3F88}"/>
              </a:ext>
            </a:extLst>
          </p:cNvPr>
          <p:cNvSpPr>
            <a:spLocks noGrp="1"/>
          </p:cNvSpPr>
          <p:nvPr>
            <p:ph type="ftr" sz="quarter" idx="11"/>
          </p:nvPr>
        </p:nvSpPr>
        <p:spPr/>
        <p:txBody>
          <a:bodyPr/>
          <a:lstStyle/>
          <a:p>
            <a:r>
              <a:rPr lang="en-US"/>
              <a:t>G. Khatri | SY-BI-XEI</a:t>
            </a:r>
            <a:endParaRPr lang="en-US" dirty="0"/>
          </a:p>
        </p:txBody>
      </p:sp>
      <p:sp>
        <p:nvSpPr>
          <p:cNvPr id="19" name="Slide Number Placeholder 18">
            <a:extLst>
              <a:ext uri="{FF2B5EF4-FFF2-40B4-BE49-F238E27FC236}">
                <a16:creationId xmlns:a16="http://schemas.microsoft.com/office/drawing/2014/main" id="{F7348E89-30C3-9B92-3942-4EA59B02F18A}"/>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2052466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8D84BD-CA0D-A1CD-53DE-EF6CF4DAE6E2}"/>
              </a:ext>
            </a:extLst>
          </p:cNvPr>
          <p:cNvSpPr>
            <a:spLocks noGrp="1"/>
          </p:cNvSpPr>
          <p:nvPr>
            <p:ph idx="1"/>
          </p:nvPr>
        </p:nvSpPr>
        <p:spPr>
          <a:xfrm>
            <a:off x="407989" y="708870"/>
            <a:ext cx="11376024" cy="2805719"/>
          </a:xfrm>
        </p:spPr>
        <p:txBody>
          <a:bodyPr/>
          <a:lstStyle/>
          <a:p>
            <a:pPr marL="342900" indent="-342900">
              <a:lnSpc>
                <a:spcPct val="100000"/>
              </a:lnSpc>
              <a:spcBef>
                <a:spcPts val="1200"/>
              </a:spcBef>
              <a:buFont typeface="Arial" panose="020B0604020202020204" pitchFamily="34" charset="0"/>
              <a:buChar char="•"/>
            </a:pPr>
            <a:r>
              <a:rPr lang="en-US" sz="1400" b="0" dirty="0"/>
              <a:t>12/2023 – demonstrate 2.4 A / 27 keV beam on the new collector (</a:t>
            </a:r>
            <a:r>
              <a:rPr lang="en-US" sz="1400" b="0" dirty="0">
                <a:solidFill>
                  <a:srgbClr val="00B050"/>
                </a:solidFill>
              </a:rPr>
              <a:t>Spare for AD operation</a:t>
            </a:r>
            <a:r>
              <a:rPr lang="en-US" sz="1400" b="0" dirty="0"/>
              <a:t>)</a:t>
            </a:r>
          </a:p>
          <a:p>
            <a:pPr marL="342900" indent="-342900">
              <a:lnSpc>
                <a:spcPct val="100000"/>
              </a:lnSpc>
              <a:spcBef>
                <a:spcPts val="1200"/>
              </a:spcBef>
              <a:buFont typeface="Arial" panose="020B0604020202020204" pitchFamily="34" charset="0"/>
              <a:buChar char="•"/>
            </a:pPr>
            <a:r>
              <a:rPr lang="en-US" sz="1400" b="0" dirty="0"/>
              <a:t>01/2024 – finish vacuum upgrade </a:t>
            </a:r>
          </a:p>
          <a:p>
            <a:pPr marL="342900" indent="-342900">
              <a:lnSpc>
                <a:spcPct val="100000"/>
              </a:lnSpc>
              <a:spcBef>
                <a:spcPts val="1200"/>
              </a:spcBef>
              <a:buFont typeface="Arial" panose="020B0604020202020204" pitchFamily="34" charset="0"/>
              <a:buChar char="•"/>
            </a:pPr>
            <a:r>
              <a:rPr lang="en-US" sz="1400" b="0" dirty="0"/>
              <a:t>02/2024 – start proto gun testing @ 900 Gauss ( &gt; 5kV)</a:t>
            </a:r>
          </a:p>
          <a:p>
            <a:pPr marL="342900" indent="-342900">
              <a:lnSpc>
                <a:spcPct val="100000"/>
              </a:lnSpc>
              <a:spcBef>
                <a:spcPts val="1200"/>
              </a:spcBef>
              <a:buFont typeface="Arial" panose="020B0604020202020204" pitchFamily="34" charset="0"/>
              <a:buChar char="•"/>
            </a:pPr>
            <a:r>
              <a:rPr lang="en-GB" sz="1400" b="0" dirty="0"/>
              <a:t>04/2024 – 2</a:t>
            </a:r>
            <a:r>
              <a:rPr lang="en-GB" sz="1400" b="0" baseline="30000" dirty="0"/>
              <a:t>nd</a:t>
            </a:r>
            <a:r>
              <a:rPr lang="en-GB" sz="1400" b="0" dirty="0"/>
              <a:t> copy of the new collector assemble and start testing</a:t>
            </a:r>
          </a:p>
          <a:p>
            <a:pPr marL="342900" indent="-342900">
              <a:lnSpc>
                <a:spcPct val="100000"/>
              </a:lnSpc>
              <a:spcBef>
                <a:spcPts val="1200"/>
              </a:spcBef>
              <a:buFont typeface="Arial" panose="020B0604020202020204" pitchFamily="34" charset="0"/>
              <a:buChar char="•"/>
            </a:pPr>
            <a:r>
              <a:rPr lang="en-GB" sz="1400" b="0" dirty="0"/>
              <a:t>07/2024 – start proto gun test @ 2400 Gauss (6 months for test expansion solenoid)</a:t>
            </a:r>
          </a:p>
          <a:p>
            <a:pPr marL="342900" indent="-342900">
              <a:lnSpc>
                <a:spcPct val="100000"/>
              </a:lnSpc>
              <a:spcBef>
                <a:spcPts val="1200"/>
              </a:spcBef>
              <a:buFont typeface="Arial" panose="020B0604020202020204" pitchFamily="34" charset="0"/>
              <a:buChar char="•"/>
            </a:pPr>
            <a:r>
              <a:rPr lang="en-GB" sz="1400" b="0" dirty="0"/>
              <a:t>12/2024 – deliver minimum requirement 2.4 A / 27 keV on new gun &amp; collector</a:t>
            </a:r>
          </a:p>
          <a:p>
            <a:pPr marL="342900" indent="-342900">
              <a:lnSpc>
                <a:spcPct val="100000"/>
              </a:lnSpc>
              <a:spcBef>
                <a:spcPts val="1200"/>
              </a:spcBef>
              <a:buFont typeface="Arial" panose="020B0604020202020204" pitchFamily="34" charset="0"/>
              <a:buChar char="•"/>
            </a:pPr>
            <a:r>
              <a:rPr lang="en-GB" sz="1400" b="0" dirty="0"/>
              <a:t>01/2025 – start tests to see how high beam current can go (wish up to 4.8 A)</a:t>
            </a:r>
          </a:p>
          <a:p>
            <a:pPr marL="342900" indent="-342900">
              <a:lnSpc>
                <a:spcPct val="100000"/>
              </a:lnSpc>
              <a:spcBef>
                <a:spcPts val="1200"/>
              </a:spcBef>
              <a:buFont typeface="Arial" panose="020B0604020202020204" pitchFamily="34" charset="0"/>
              <a:buChar char="•"/>
            </a:pPr>
            <a:r>
              <a:rPr lang="en-GB" sz="1400" b="0" dirty="0"/>
              <a:t>Other activities in 2024: improve control system, BIF profile monitor, mimic pulsed AD cycle (pulsed/ramp)…. </a:t>
            </a:r>
          </a:p>
        </p:txBody>
      </p:sp>
      <p:sp>
        <p:nvSpPr>
          <p:cNvPr id="3" name="Title 2">
            <a:extLst>
              <a:ext uri="{FF2B5EF4-FFF2-40B4-BE49-F238E27FC236}">
                <a16:creationId xmlns:a16="http://schemas.microsoft.com/office/drawing/2014/main" id="{EEDADD1C-5BEB-EFA2-4003-13F316D71650}"/>
              </a:ext>
            </a:extLst>
          </p:cNvPr>
          <p:cNvSpPr>
            <a:spLocks noGrp="1"/>
          </p:cNvSpPr>
          <p:nvPr>
            <p:ph type="title"/>
          </p:nvPr>
        </p:nvSpPr>
        <p:spPr/>
        <p:txBody>
          <a:bodyPr/>
          <a:lstStyle/>
          <a:p>
            <a:r>
              <a:rPr lang="en-US" sz="2000" dirty="0"/>
              <a:t>Future plans</a:t>
            </a:r>
            <a:endParaRPr lang="en-GB" sz="2000" dirty="0"/>
          </a:p>
        </p:txBody>
      </p:sp>
      <p:sp>
        <p:nvSpPr>
          <p:cNvPr id="7" name="TextBox 6">
            <a:extLst>
              <a:ext uri="{FF2B5EF4-FFF2-40B4-BE49-F238E27FC236}">
                <a16:creationId xmlns:a16="http://schemas.microsoft.com/office/drawing/2014/main" id="{7181F8C5-63F4-33CD-C128-15D08645392F}"/>
              </a:ext>
            </a:extLst>
          </p:cNvPr>
          <p:cNvSpPr txBox="1"/>
          <p:nvPr/>
        </p:nvSpPr>
        <p:spPr>
          <a:xfrm>
            <a:off x="407989" y="4268644"/>
            <a:ext cx="6748579" cy="1292662"/>
          </a:xfrm>
          <a:prstGeom prst="rect">
            <a:avLst/>
          </a:prstGeom>
          <a:noFill/>
        </p:spPr>
        <p:txBody>
          <a:bodyPr wrap="none" lIns="0" tIns="0" rIns="0" bIns="0" rtlCol="0">
            <a:spAutoFit/>
          </a:bodyPr>
          <a:lstStyle/>
          <a:p>
            <a:pPr algn="l"/>
            <a:r>
              <a:rPr lang="en-US" b="1" dirty="0"/>
              <a:t>Possible design optimization</a:t>
            </a:r>
          </a:p>
          <a:p>
            <a:pPr algn="l"/>
            <a:endParaRPr lang="en-US" dirty="0"/>
          </a:p>
          <a:p>
            <a:pPr marL="342900" indent="-342900">
              <a:spcBef>
                <a:spcPts val="1200"/>
              </a:spcBef>
              <a:buFont typeface="Arial" panose="020B0604020202020204" pitchFamily="34" charset="0"/>
              <a:buChar char="•"/>
            </a:pPr>
            <a:r>
              <a:rPr lang="en-US" sz="1400" dirty="0">
                <a:solidFill>
                  <a:srgbClr val="2F2F2F"/>
                </a:solidFill>
              </a:rPr>
              <a:t>Collector: triple junction covers, higher cooling-water power @ 4.8 A</a:t>
            </a:r>
          </a:p>
          <a:p>
            <a:pPr marL="342900" indent="-342900">
              <a:spcBef>
                <a:spcPts val="1200"/>
              </a:spcBef>
              <a:buFont typeface="Arial" panose="020B0604020202020204" pitchFamily="34" charset="0"/>
              <a:buChar char="•"/>
            </a:pPr>
            <a:r>
              <a:rPr lang="en-US" sz="1400" dirty="0">
                <a:solidFill>
                  <a:srgbClr val="2F2F2F"/>
                </a:solidFill>
              </a:rPr>
              <a:t>Gun: HV feedthroughs, e-losses on grid/anode, thermal effects on ceramic </a:t>
            </a:r>
            <a:r>
              <a:rPr lang="en-US" sz="1400" dirty="0" err="1">
                <a:solidFill>
                  <a:srgbClr val="2F2F2F"/>
                </a:solidFill>
              </a:rPr>
              <a:t>etc</a:t>
            </a:r>
            <a:r>
              <a:rPr lang="en-US" sz="1400" dirty="0">
                <a:solidFill>
                  <a:srgbClr val="2F2F2F"/>
                </a:solidFill>
              </a:rPr>
              <a:t> …</a:t>
            </a:r>
            <a:endParaRPr lang="en-GB" sz="1400" dirty="0">
              <a:solidFill>
                <a:srgbClr val="2F2F2F"/>
              </a:solidFill>
            </a:endParaRPr>
          </a:p>
        </p:txBody>
      </p:sp>
      <p:sp>
        <p:nvSpPr>
          <p:cNvPr id="8" name="Date Placeholder 7">
            <a:extLst>
              <a:ext uri="{FF2B5EF4-FFF2-40B4-BE49-F238E27FC236}">
                <a16:creationId xmlns:a16="http://schemas.microsoft.com/office/drawing/2014/main" id="{3D4CE283-CB89-D72E-46EA-EB66A15DFC75}"/>
              </a:ext>
            </a:extLst>
          </p:cNvPr>
          <p:cNvSpPr>
            <a:spLocks noGrp="1"/>
          </p:cNvSpPr>
          <p:nvPr>
            <p:ph type="dt" sz="half" idx="10"/>
          </p:nvPr>
        </p:nvSpPr>
        <p:spPr/>
        <p:txBody>
          <a:bodyPr/>
          <a:lstStyle/>
          <a:p>
            <a:r>
              <a:rPr lang="en-US"/>
              <a:t>14 Dec 2023</a:t>
            </a:r>
            <a:endParaRPr lang="en-US" dirty="0"/>
          </a:p>
        </p:txBody>
      </p:sp>
      <p:sp>
        <p:nvSpPr>
          <p:cNvPr id="9" name="Footer Placeholder 8">
            <a:extLst>
              <a:ext uri="{FF2B5EF4-FFF2-40B4-BE49-F238E27FC236}">
                <a16:creationId xmlns:a16="http://schemas.microsoft.com/office/drawing/2014/main" id="{4FD0E594-DFF9-746A-E21B-EC4F42E46722}"/>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E835A645-3786-666C-F66A-1B5A8B581A7E}"/>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3915940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139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EC0CBF-BAB8-3067-6EBF-06A228DE931A}"/>
              </a:ext>
            </a:extLst>
          </p:cNvPr>
          <p:cNvSpPr>
            <a:spLocks noGrp="1"/>
          </p:cNvSpPr>
          <p:nvPr>
            <p:ph idx="1"/>
          </p:nvPr>
        </p:nvSpPr>
        <p:spPr/>
        <p:txBody>
          <a:bodyPr/>
          <a:lstStyle/>
          <a:p>
            <a:r>
              <a:rPr lang="en-US" sz="1600" b="0" dirty="0"/>
              <a:t>I would like to thank: </a:t>
            </a:r>
          </a:p>
          <a:p>
            <a:r>
              <a:rPr lang="en-US" sz="1600" b="0" dirty="0"/>
              <a:t>- Luke, Sameed, Volodymyr and Niek for help in improving my simulations skills.</a:t>
            </a:r>
          </a:p>
          <a:p>
            <a:r>
              <a:rPr lang="en-US" sz="1600" b="0" dirty="0"/>
              <a:t>- Fred, Sasha, Gerard, Davide, Adriana and Hannes for helpful discussions on e-beam physics.</a:t>
            </a:r>
          </a:p>
          <a:p>
            <a:r>
              <a:rPr lang="en-US" sz="1600" b="0" dirty="0"/>
              <a:t>- Alex and Jean for significant progress on new Gun/Collector tests in b.236.</a:t>
            </a:r>
          </a:p>
          <a:p>
            <a:r>
              <a:rPr lang="en-US" sz="1600" b="0" dirty="0"/>
              <a:t>- Ondrej and Abhishek for their help in b.236</a:t>
            </a:r>
          </a:p>
          <a:p>
            <a:r>
              <a:rPr lang="en-US" sz="1600" b="0" dirty="0"/>
              <a:t>- </a:t>
            </a:r>
            <a:r>
              <a:rPr lang="en-GB" sz="1600" b="0" dirty="0">
                <a:cs typeface="Helvetica" panose="020B0604020202020204" pitchFamily="34" charset="0"/>
              </a:rPr>
              <a:t>W. Devauchelle, S. Deschamps for technical support</a:t>
            </a:r>
          </a:p>
          <a:p>
            <a:r>
              <a:rPr lang="en-GB" sz="1600" b="0" dirty="0">
                <a:latin typeface="Helvetica" panose="020B0604020202020204" pitchFamily="34" charset="0"/>
                <a:cs typeface="Helvetica" panose="020B0604020202020204" pitchFamily="34" charset="0"/>
              </a:rPr>
              <a:t>- D. </a:t>
            </a:r>
            <a:r>
              <a:rPr lang="en-GB" sz="1600" b="0" dirty="0" err="1">
                <a:latin typeface="Helvetica" panose="020B0604020202020204" pitchFamily="34" charset="0"/>
                <a:cs typeface="Helvetica" panose="020B0604020202020204" pitchFamily="34" charset="0"/>
              </a:rPr>
              <a:t>Steyaert</a:t>
            </a:r>
            <a:r>
              <a:rPr lang="en-GB" sz="1600" b="0" dirty="0">
                <a:latin typeface="Helvetica" panose="020B0604020202020204" pitchFamily="34" charset="0"/>
                <a:cs typeface="Helvetica" panose="020B0604020202020204" pitchFamily="34" charset="0"/>
              </a:rPr>
              <a:t> and Y. </a:t>
            </a:r>
            <a:r>
              <a:rPr lang="en-GB" sz="1600" b="0" dirty="0" err="1">
                <a:latin typeface="Helvetica" panose="020B0604020202020204" pitchFamily="34" charset="0"/>
                <a:cs typeface="Helvetica" panose="020B0604020202020204" pitchFamily="34" charset="0"/>
              </a:rPr>
              <a:t>Coutron</a:t>
            </a:r>
            <a:r>
              <a:rPr lang="en-GB" sz="1600" b="0" dirty="0">
                <a:latin typeface="Helvetica" panose="020B0604020202020204" pitchFamily="34" charset="0"/>
                <a:cs typeface="Helvetica" panose="020B0604020202020204" pitchFamily="34" charset="0"/>
              </a:rPr>
              <a:t> for collector design</a:t>
            </a:r>
            <a:endParaRPr lang="en-US" sz="1600" b="0" dirty="0"/>
          </a:p>
          <a:p>
            <a:r>
              <a:rPr lang="en-US" sz="1600" b="0" dirty="0"/>
              <a:t>- AD CONS e-cooler project members for their collaboration</a:t>
            </a:r>
          </a:p>
          <a:p>
            <a:endParaRPr lang="en-US" sz="1600" b="0" dirty="0"/>
          </a:p>
        </p:txBody>
      </p:sp>
      <p:sp>
        <p:nvSpPr>
          <p:cNvPr id="3" name="Title 2">
            <a:extLst>
              <a:ext uri="{FF2B5EF4-FFF2-40B4-BE49-F238E27FC236}">
                <a16:creationId xmlns:a16="http://schemas.microsoft.com/office/drawing/2014/main" id="{3BABD40A-7276-B48A-3F59-93E7C6F8D8D5}"/>
              </a:ext>
            </a:extLst>
          </p:cNvPr>
          <p:cNvSpPr>
            <a:spLocks noGrp="1"/>
          </p:cNvSpPr>
          <p:nvPr>
            <p:ph type="title"/>
          </p:nvPr>
        </p:nvSpPr>
        <p:spPr/>
        <p:txBody>
          <a:bodyPr/>
          <a:lstStyle/>
          <a:p>
            <a:r>
              <a:rPr lang="en-US" dirty="0"/>
              <a:t>Acknowledgement</a:t>
            </a:r>
            <a:endParaRPr lang="en-GB" dirty="0"/>
          </a:p>
        </p:txBody>
      </p:sp>
      <p:pic>
        <p:nvPicPr>
          <p:cNvPr id="8" name="Picture 7">
            <a:extLst>
              <a:ext uri="{FF2B5EF4-FFF2-40B4-BE49-F238E27FC236}">
                <a16:creationId xmlns:a16="http://schemas.microsoft.com/office/drawing/2014/main" id="{63375229-8E9B-AC42-AFA4-987645292B58}"/>
              </a:ext>
            </a:extLst>
          </p:cNvPr>
          <p:cNvPicPr>
            <a:picLocks noChangeAspect="1"/>
          </p:cNvPicPr>
          <p:nvPr/>
        </p:nvPicPr>
        <p:blipFill>
          <a:blip r:embed="rId2"/>
          <a:stretch>
            <a:fillRect/>
          </a:stretch>
        </p:blipFill>
        <p:spPr>
          <a:xfrm>
            <a:off x="6357462" y="2485959"/>
            <a:ext cx="5756361" cy="3750853"/>
          </a:xfrm>
          <a:prstGeom prst="rect">
            <a:avLst/>
          </a:prstGeom>
        </p:spPr>
      </p:pic>
      <p:sp>
        <p:nvSpPr>
          <p:cNvPr id="7" name="Date Placeholder 6">
            <a:extLst>
              <a:ext uri="{FF2B5EF4-FFF2-40B4-BE49-F238E27FC236}">
                <a16:creationId xmlns:a16="http://schemas.microsoft.com/office/drawing/2014/main" id="{B7252E8F-AA21-6732-9D79-0E4A7B1363CC}"/>
              </a:ext>
            </a:extLst>
          </p:cNvPr>
          <p:cNvSpPr>
            <a:spLocks noGrp="1"/>
          </p:cNvSpPr>
          <p:nvPr>
            <p:ph type="dt" sz="half" idx="10"/>
          </p:nvPr>
        </p:nvSpPr>
        <p:spPr/>
        <p:txBody>
          <a:bodyPr/>
          <a:lstStyle/>
          <a:p>
            <a:r>
              <a:rPr lang="en-US"/>
              <a:t>14 Dec 2023</a:t>
            </a:r>
            <a:endParaRPr lang="en-US" dirty="0"/>
          </a:p>
        </p:txBody>
      </p:sp>
      <p:sp>
        <p:nvSpPr>
          <p:cNvPr id="9" name="Footer Placeholder 8">
            <a:extLst>
              <a:ext uri="{FF2B5EF4-FFF2-40B4-BE49-F238E27FC236}">
                <a16:creationId xmlns:a16="http://schemas.microsoft.com/office/drawing/2014/main" id="{A4CB91D8-9D42-C8CA-C545-F66E0ED7AC3F}"/>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2533EB59-18BF-4438-39E0-1882FDFA07FF}"/>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303130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EAE4A5-57AF-8481-5392-9B6026772A4C}"/>
              </a:ext>
            </a:extLst>
          </p:cNvPr>
          <p:cNvSpPr>
            <a:spLocks noGrp="1"/>
          </p:cNvSpPr>
          <p:nvPr>
            <p:ph idx="1"/>
          </p:nvPr>
        </p:nvSpPr>
        <p:spPr>
          <a:xfrm>
            <a:off x="407989" y="1108710"/>
            <a:ext cx="11376024" cy="5092065"/>
          </a:xfrm>
        </p:spPr>
        <p:txBody>
          <a:bodyPr/>
          <a:lstStyle/>
          <a:p>
            <a:pPr marL="285750" indent="-285750">
              <a:buFont typeface="Arial" panose="020B0604020202020204" pitchFamily="34" charset="0"/>
              <a:buChar char="•"/>
            </a:pPr>
            <a:r>
              <a:rPr lang="en-US" sz="2400" dirty="0">
                <a:latin typeface="+mj-lt"/>
              </a:rPr>
              <a:t>Intro</a:t>
            </a:r>
          </a:p>
          <a:p>
            <a:pPr marL="285750" indent="-285750">
              <a:buFont typeface="Arial" panose="020B0604020202020204" pitchFamily="34" charset="0"/>
              <a:buChar char="•"/>
            </a:pPr>
            <a:r>
              <a:rPr lang="en-US" sz="2400" dirty="0">
                <a:latin typeface="+mj-lt"/>
              </a:rPr>
              <a:t>Test bench</a:t>
            </a:r>
          </a:p>
          <a:p>
            <a:pPr marL="285750" indent="-285750">
              <a:buFont typeface="Arial" panose="020B0604020202020204" pitchFamily="34" charset="0"/>
              <a:buChar char="•"/>
            </a:pPr>
            <a:r>
              <a:rPr lang="en-US" sz="2400" dirty="0">
                <a:latin typeface="+mj-lt"/>
              </a:rPr>
              <a:t>New collector tests</a:t>
            </a:r>
          </a:p>
          <a:p>
            <a:pPr marL="285750" indent="-285750">
              <a:buFont typeface="Arial" panose="020B0604020202020204" pitchFamily="34" charset="0"/>
              <a:buChar char="•"/>
            </a:pPr>
            <a:r>
              <a:rPr lang="en-US" sz="2400" dirty="0">
                <a:latin typeface="+mj-lt"/>
              </a:rPr>
              <a:t>New gun tests</a:t>
            </a:r>
          </a:p>
          <a:p>
            <a:pPr marL="285750" indent="-285750">
              <a:buFont typeface="Arial" panose="020B0604020202020204" pitchFamily="34" charset="0"/>
              <a:buChar char="•"/>
            </a:pPr>
            <a:r>
              <a:rPr lang="en-US" sz="2400" dirty="0">
                <a:latin typeface="+mj-lt"/>
              </a:rPr>
              <a:t>Future tests and plans</a:t>
            </a:r>
          </a:p>
        </p:txBody>
      </p:sp>
      <p:sp>
        <p:nvSpPr>
          <p:cNvPr id="3" name="Title 2">
            <a:extLst>
              <a:ext uri="{FF2B5EF4-FFF2-40B4-BE49-F238E27FC236}">
                <a16:creationId xmlns:a16="http://schemas.microsoft.com/office/drawing/2014/main" id="{7277761B-49BA-BA1D-4AB4-D50FF740B5EE}"/>
              </a:ext>
            </a:extLst>
          </p:cNvPr>
          <p:cNvSpPr>
            <a:spLocks noGrp="1"/>
          </p:cNvSpPr>
          <p:nvPr>
            <p:ph type="title"/>
          </p:nvPr>
        </p:nvSpPr>
        <p:spPr/>
        <p:txBody>
          <a:bodyPr/>
          <a:lstStyle/>
          <a:p>
            <a:r>
              <a:rPr lang="en-US" dirty="0"/>
              <a:t>Outline</a:t>
            </a:r>
            <a:endParaRPr lang="en-GB" dirty="0"/>
          </a:p>
        </p:txBody>
      </p:sp>
      <p:sp>
        <p:nvSpPr>
          <p:cNvPr id="7" name="Date Placeholder 6">
            <a:extLst>
              <a:ext uri="{FF2B5EF4-FFF2-40B4-BE49-F238E27FC236}">
                <a16:creationId xmlns:a16="http://schemas.microsoft.com/office/drawing/2014/main" id="{55EBEE89-C08B-EA0B-3ACD-7C342B84D11D}"/>
              </a:ext>
            </a:extLst>
          </p:cNvPr>
          <p:cNvSpPr>
            <a:spLocks noGrp="1"/>
          </p:cNvSpPr>
          <p:nvPr>
            <p:ph type="dt" sz="half" idx="10"/>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52CF23D9-93B8-BC87-FCF0-84416B00687E}"/>
              </a:ext>
            </a:extLst>
          </p:cNvPr>
          <p:cNvSpPr>
            <a:spLocks noGrp="1"/>
          </p:cNvSpPr>
          <p:nvPr>
            <p:ph type="ftr" sz="quarter" idx="11"/>
          </p:nvPr>
        </p:nvSpPr>
        <p:spPr/>
        <p:txBody>
          <a:bodyPr/>
          <a:lstStyle/>
          <a:p>
            <a:r>
              <a:rPr lang="en-US"/>
              <a:t>G. Khatri | SY-BI-XEI</a:t>
            </a:r>
            <a:endParaRPr lang="en-US" dirty="0"/>
          </a:p>
        </p:txBody>
      </p:sp>
      <p:sp>
        <p:nvSpPr>
          <p:cNvPr id="9" name="Slide Number Placeholder 8">
            <a:extLst>
              <a:ext uri="{FF2B5EF4-FFF2-40B4-BE49-F238E27FC236}">
                <a16:creationId xmlns:a16="http://schemas.microsoft.com/office/drawing/2014/main" id="{88BA524C-EDB1-2B60-9A76-B6E979F5142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293396721"/>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D3292E-37AA-092C-93C5-DB0F721BECD9}"/>
              </a:ext>
            </a:extLst>
          </p:cNvPr>
          <p:cNvSpPr>
            <a:spLocks noGrp="1"/>
          </p:cNvSpPr>
          <p:nvPr>
            <p:ph type="title"/>
          </p:nvPr>
        </p:nvSpPr>
        <p:spPr/>
        <p:txBody>
          <a:bodyPr/>
          <a:lstStyle/>
          <a:p>
            <a:r>
              <a:rPr lang="en-US" sz="2400" dirty="0"/>
              <a:t>Extra slide: Vacuum upgrade proposal for ECTS</a:t>
            </a:r>
            <a:endParaRPr lang="en-GB" sz="2400" dirty="0"/>
          </a:p>
        </p:txBody>
      </p:sp>
      <p:pic>
        <p:nvPicPr>
          <p:cNvPr id="7" name="Picture 6">
            <a:extLst>
              <a:ext uri="{FF2B5EF4-FFF2-40B4-BE49-F238E27FC236}">
                <a16:creationId xmlns:a16="http://schemas.microsoft.com/office/drawing/2014/main" id="{56E88C27-674C-D4E1-B660-8D4919BA72E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161280" y="2880311"/>
            <a:ext cx="3953100" cy="3396163"/>
          </a:xfrm>
          <a:prstGeom prst="rect">
            <a:avLst/>
          </a:prstGeom>
        </p:spPr>
      </p:pic>
      <p:pic>
        <p:nvPicPr>
          <p:cNvPr id="9" name="Picture 8">
            <a:extLst>
              <a:ext uri="{FF2B5EF4-FFF2-40B4-BE49-F238E27FC236}">
                <a16:creationId xmlns:a16="http://schemas.microsoft.com/office/drawing/2014/main" id="{2E7AE35F-13B7-3737-BB9C-9F007B104AB0}"/>
              </a:ext>
            </a:extLst>
          </p:cNvPr>
          <p:cNvPicPr>
            <a:picLocks noChangeAspect="1"/>
          </p:cNvPicPr>
          <p:nvPr/>
        </p:nvPicPr>
        <p:blipFill>
          <a:blip r:embed="rId3"/>
          <a:stretch>
            <a:fillRect/>
          </a:stretch>
        </p:blipFill>
        <p:spPr>
          <a:xfrm>
            <a:off x="109061" y="557586"/>
            <a:ext cx="9452034" cy="3196561"/>
          </a:xfrm>
          <a:prstGeom prst="rect">
            <a:avLst/>
          </a:prstGeom>
        </p:spPr>
      </p:pic>
      <p:pic>
        <p:nvPicPr>
          <p:cNvPr id="11" name="Picture 10">
            <a:extLst>
              <a:ext uri="{FF2B5EF4-FFF2-40B4-BE49-F238E27FC236}">
                <a16:creationId xmlns:a16="http://schemas.microsoft.com/office/drawing/2014/main" id="{3AEE5D87-06C0-44C6-4A2C-BD3E8738B649}"/>
              </a:ext>
            </a:extLst>
          </p:cNvPr>
          <p:cNvPicPr>
            <a:picLocks noChangeAspect="1"/>
          </p:cNvPicPr>
          <p:nvPr/>
        </p:nvPicPr>
        <p:blipFill>
          <a:blip r:embed="rId4"/>
          <a:stretch>
            <a:fillRect/>
          </a:stretch>
        </p:blipFill>
        <p:spPr>
          <a:xfrm>
            <a:off x="109061" y="3834023"/>
            <a:ext cx="5543550" cy="1001784"/>
          </a:xfrm>
          <a:prstGeom prst="rect">
            <a:avLst/>
          </a:prstGeom>
        </p:spPr>
      </p:pic>
      <p:sp>
        <p:nvSpPr>
          <p:cNvPr id="12" name="TextBox 11">
            <a:extLst>
              <a:ext uri="{FF2B5EF4-FFF2-40B4-BE49-F238E27FC236}">
                <a16:creationId xmlns:a16="http://schemas.microsoft.com/office/drawing/2014/main" id="{4A41C521-51EE-FFB0-C4D7-B0349AA4A351}"/>
              </a:ext>
            </a:extLst>
          </p:cNvPr>
          <p:cNvSpPr txBox="1"/>
          <p:nvPr/>
        </p:nvSpPr>
        <p:spPr>
          <a:xfrm>
            <a:off x="77620" y="5068956"/>
            <a:ext cx="7080464" cy="461665"/>
          </a:xfrm>
          <a:prstGeom prst="rect">
            <a:avLst/>
          </a:prstGeom>
          <a:noFill/>
        </p:spPr>
        <p:txBody>
          <a:bodyPr wrap="none" lIns="0" tIns="0" rIns="0" bIns="0" rtlCol="0">
            <a:spAutoFit/>
          </a:bodyPr>
          <a:lstStyle/>
          <a:p>
            <a:pPr marL="171450" indent="-171450">
              <a:buFont typeface="Arial" panose="020B0604020202020204" pitchFamily="34" charset="0"/>
              <a:buChar char="•"/>
            </a:pPr>
            <a:r>
              <a:rPr lang="en-US" sz="1000" dirty="0"/>
              <a:t>Ready to start ordering, waiting for green light and budget code.</a:t>
            </a:r>
            <a:endParaRPr lang="en-GB" sz="1000" dirty="0"/>
          </a:p>
          <a:p>
            <a:pPr marL="171450" indent="-171450" algn="l">
              <a:buFont typeface="Arial" panose="020B0604020202020204" pitchFamily="34" charset="0"/>
              <a:buChar char="•"/>
            </a:pPr>
            <a:endParaRPr lang="en-GB" sz="1000" dirty="0"/>
          </a:p>
          <a:p>
            <a:pPr marL="171450" indent="-171450" algn="l">
              <a:buFont typeface="Arial" panose="020B0604020202020204" pitchFamily="34" charset="0"/>
              <a:buChar char="•"/>
            </a:pPr>
            <a:r>
              <a:rPr lang="en-GB" sz="1000" dirty="0"/>
              <a:t>Spreadsheet can be found in: \\eosproject-smb\eos\project\s\sy-bi-xei\operations\electron-beams\ECTS test stand in b.236</a:t>
            </a:r>
          </a:p>
        </p:txBody>
      </p:sp>
      <p:sp>
        <p:nvSpPr>
          <p:cNvPr id="2" name="Date Placeholder 1">
            <a:extLst>
              <a:ext uri="{FF2B5EF4-FFF2-40B4-BE49-F238E27FC236}">
                <a16:creationId xmlns:a16="http://schemas.microsoft.com/office/drawing/2014/main" id="{94E9FBD6-9FFA-9535-84E0-94545A7F99B5}"/>
              </a:ext>
            </a:extLst>
          </p:cNvPr>
          <p:cNvSpPr>
            <a:spLocks noGrp="1"/>
          </p:cNvSpPr>
          <p:nvPr>
            <p:ph type="dt" sz="half" idx="10"/>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AF51456A-A3BE-711A-DDCB-C65A735AF4F4}"/>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FD69F3C7-13FE-58FF-02EA-BEBE80C0A77D}"/>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95467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7BDB59-91BA-D52B-856F-44C4E353C258}"/>
              </a:ext>
            </a:extLst>
          </p:cNvPr>
          <p:cNvSpPr>
            <a:spLocks noGrp="1"/>
          </p:cNvSpPr>
          <p:nvPr>
            <p:ph type="title"/>
          </p:nvPr>
        </p:nvSpPr>
        <p:spPr/>
        <p:txBody>
          <a:bodyPr/>
          <a:lstStyle/>
          <a:p>
            <a:r>
              <a:rPr lang="en-US" dirty="0"/>
              <a:t>Extra slide: Old vs new collector</a:t>
            </a:r>
            <a:endParaRPr lang="en-GB" dirty="0"/>
          </a:p>
        </p:txBody>
      </p:sp>
      <p:pic>
        <p:nvPicPr>
          <p:cNvPr id="8" name="Picture 7">
            <a:extLst>
              <a:ext uri="{FF2B5EF4-FFF2-40B4-BE49-F238E27FC236}">
                <a16:creationId xmlns:a16="http://schemas.microsoft.com/office/drawing/2014/main" id="{75C077DE-59B3-30C2-3B5C-DC580F793657}"/>
              </a:ext>
            </a:extLst>
          </p:cNvPr>
          <p:cNvPicPr>
            <a:picLocks noChangeAspect="1"/>
          </p:cNvPicPr>
          <p:nvPr/>
        </p:nvPicPr>
        <p:blipFill>
          <a:blip r:embed="rId2"/>
          <a:stretch>
            <a:fillRect/>
          </a:stretch>
        </p:blipFill>
        <p:spPr>
          <a:xfrm>
            <a:off x="2531051" y="907878"/>
            <a:ext cx="5608287" cy="4917987"/>
          </a:xfrm>
          <a:prstGeom prst="rect">
            <a:avLst/>
          </a:prstGeom>
        </p:spPr>
      </p:pic>
      <p:sp>
        <p:nvSpPr>
          <p:cNvPr id="2" name="Date Placeholder 1">
            <a:extLst>
              <a:ext uri="{FF2B5EF4-FFF2-40B4-BE49-F238E27FC236}">
                <a16:creationId xmlns:a16="http://schemas.microsoft.com/office/drawing/2014/main" id="{73117F47-D0B9-FCE7-1A97-055F4714FAD9}"/>
              </a:ext>
            </a:extLst>
          </p:cNvPr>
          <p:cNvSpPr>
            <a:spLocks noGrp="1"/>
          </p:cNvSpPr>
          <p:nvPr>
            <p:ph type="dt" sz="half" idx="10"/>
          </p:nvPr>
        </p:nvSpPr>
        <p:spPr/>
        <p:txBody>
          <a:bodyPr/>
          <a:lstStyle/>
          <a:p>
            <a:r>
              <a:rPr lang="en-US"/>
              <a:t>14 Dec 2023</a:t>
            </a:r>
            <a:endParaRPr lang="en-US" dirty="0"/>
          </a:p>
        </p:txBody>
      </p:sp>
      <p:sp>
        <p:nvSpPr>
          <p:cNvPr id="7" name="Footer Placeholder 6">
            <a:extLst>
              <a:ext uri="{FF2B5EF4-FFF2-40B4-BE49-F238E27FC236}">
                <a16:creationId xmlns:a16="http://schemas.microsoft.com/office/drawing/2014/main" id="{3628AA4E-DB51-BD8D-E2B2-BAD9DC38DE2B}"/>
              </a:ext>
            </a:extLst>
          </p:cNvPr>
          <p:cNvSpPr>
            <a:spLocks noGrp="1"/>
          </p:cNvSpPr>
          <p:nvPr>
            <p:ph type="ftr" sz="quarter" idx="11"/>
          </p:nvPr>
        </p:nvSpPr>
        <p:spPr/>
        <p:txBody>
          <a:bodyPr/>
          <a:lstStyle/>
          <a:p>
            <a:r>
              <a:rPr lang="en-US"/>
              <a:t>G. Khatri | SY-BI-XEI</a:t>
            </a:r>
            <a:endParaRPr lang="en-US" dirty="0"/>
          </a:p>
        </p:txBody>
      </p:sp>
      <p:sp>
        <p:nvSpPr>
          <p:cNvPr id="9" name="Slide Number Placeholder 8">
            <a:extLst>
              <a:ext uri="{FF2B5EF4-FFF2-40B4-BE49-F238E27FC236}">
                <a16:creationId xmlns:a16="http://schemas.microsoft.com/office/drawing/2014/main" id="{13F4CE60-867C-2766-668B-1F214266076C}"/>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1640840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836FA5-5DC4-AFE9-7598-38944BC7F6EB}"/>
              </a:ext>
            </a:extLst>
          </p:cNvPr>
          <p:cNvSpPr>
            <a:spLocks noGrp="1"/>
          </p:cNvSpPr>
          <p:nvPr>
            <p:ph type="title"/>
          </p:nvPr>
        </p:nvSpPr>
        <p:spPr/>
        <p:txBody>
          <a:bodyPr/>
          <a:lstStyle/>
          <a:p>
            <a:r>
              <a:rPr lang="en-US" dirty="0"/>
              <a:t>Extra slide: high voltage referencing</a:t>
            </a:r>
          </a:p>
        </p:txBody>
      </p:sp>
      <p:pic>
        <p:nvPicPr>
          <p:cNvPr id="7" name="Picture 6" descr="Diagram, engineering drawing&#10;&#10;Description automatically generated">
            <a:extLst>
              <a:ext uri="{FF2B5EF4-FFF2-40B4-BE49-F238E27FC236}">
                <a16:creationId xmlns:a16="http://schemas.microsoft.com/office/drawing/2014/main" id="{A450B49C-35BA-534B-C009-8EE4BF6FAD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1564" y="2195188"/>
            <a:ext cx="6560745" cy="2589499"/>
          </a:xfrm>
          <a:prstGeom prst="rect">
            <a:avLst/>
          </a:prstGeom>
        </p:spPr>
      </p:pic>
      <p:sp>
        <p:nvSpPr>
          <p:cNvPr id="8" name="TextShape 1">
            <a:extLst>
              <a:ext uri="{FF2B5EF4-FFF2-40B4-BE49-F238E27FC236}">
                <a16:creationId xmlns:a16="http://schemas.microsoft.com/office/drawing/2014/main" id="{39876B72-1CD6-5B15-097C-D91FE5349D84}"/>
              </a:ext>
            </a:extLst>
          </p:cNvPr>
          <p:cNvSpPr txBox="1"/>
          <p:nvPr/>
        </p:nvSpPr>
        <p:spPr>
          <a:xfrm>
            <a:off x="10818457" y="2066668"/>
            <a:ext cx="973547" cy="257040"/>
          </a:xfrm>
          <a:prstGeom prst="rect">
            <a:avLst/>
          </a:prstGeom>
          <a:noFill/>
          <a:ln>
            <a:noFill/>
          </a:ln>
        </p:spPr>
        <p:txBody>
          <a:bodyPr lIns="90000" tIns="45000" rIns="90000" bIns="45000">
            <a:noAutofit/>
          </a:bodyPr>
          <a:lstStyle/>
          <a:p>
            <a:r>
              <a:rPr lang="en-US" sz="1400" b="1" strike="noStrike" spc="-1" dirty="0">
                <a:solidFill>
                  <a:srgbClr val="C9211E"/>
                </a:solidFill>
                <a:latin typeface="Arial"/>
              </a:rPr>
              <a:t>Collector</a:t>
            </a:r>
            <a:endParaRPr lang="en-US" sz="1400" b="0" strike="noStrike" spc="-1" dirty="0">
              <a:latin typeface="Arial"/>
            </a:endParaRPr>
          </a:p>
        </p:txBody>
      </p:sp>
      <p:sp>
        <p:nvSpPr>
          <p:cNvPr id="9" name="TextShape 2">
            <a:extLst>
              <a:ext uri="{FF2B5EF4-FFF2-40B4-BE49-F238E27FC236}">
                <a16:creationId xmlns:a16="http://schemas.microsoft.com/office/drawing/2014/main" id="{51605E56-5E69-0948-0148-27D35F696A0D}"/>
              </a:ext>
            </a:extLst>
          </p:cNvPr>
          <p:cNvSpPr txBox="1"/>
          <p:nvPr/>
        </p:nvSpPr>
        <p:spPr>
          <a:xfrm>
            <a:off x="3851869" y="2507692"/>
            <a:ext cx="874694" cy="257040"/>
          </a:xfrm>
          <a:prstGeom prst="rect">
            <a:avLst/>
          </a:prstGeom>
          <a:noFill/>
          <a:ln>
            <a:noFill/>
          </a:ln>
        </p:spPr>
        <p:txBody>
          <a:bodyPr lIns="90000" tIns="45000" rIns="90000" bIns="45000">
            <a:noAutofit/>
          </a:bodyPr>
          <a:lstStyle/>
          <a:p>
            <a:r>
              <a:rPr lang="en-US" sz="1400" b="1" strike="noStrike" spc="-1" dirty="0">
                <a:solidFill>
                  <a:srgbClr val="C9211E"/>
                </a:solidFill>
                <a:latin typeface="Arial"/>
              </a:rPr>
              <a:t>e-Gun</a:t>
            </a:r>
            <a:endParaRPr lang="en-US" sz="1400" b="0" strike="noStrike" spc="-1" dirty="0">
              <a:latin typeface="Arial"/>
            </a:endParaRPr>
          </a:p>
        </p:txBody>
      </p:sp>
      <p:sp>
        <p:nvSpPr>
          <p:cNvPr id="10" name="TextShape 4">
            <a:extLst>
              <a:ext uri="{FF2B5EF4-FFF2-40B4-BE49-F238E27FC236}">
                <a16:creationId xmlns:a16="http://schemas.microsoft.com/office/drawing/2014/main" id="{A891FA07-094A-8DA6-D767-F2E0BFF1B03A}"/>
              </a:ext>
            </a:extLst>
          </p:cNvPr>
          <p:cNvSpPr txBox="1"/>
          <p:nvPr/>
        </p:nvSpPr>
        <p:spPr>
          <a:xfrm>
            <a:off x="6338665" y="2422552"/>
            <a:ext cx="2879640" cy="427320"/>
          </a:xfrm>
          <a:prstGeom prst="rect">
            <a:avLst/>
          </a:prstGeom>
          <a:noFill/>
          <a:ln>
            <a:noFill/>
          </a:ln>
        </p:spPr>
        <p:txBody>
          <a:bodyPr/>
          <a:lstStyle/>
          <a:p>
            <a:endParaRPr lang="en-GB"/>
          </a:p>
        </p:txBody>
      </p:sp>
      <p:sp>
        <p:nvSpPr>
          <p:cNvPr id="11" name="TextShape 6">
            <a:extLst>
              <a:ext uri="{FF2B5EF4-FFF2-40B4-BE49-F238E27FC236}">
                <a16:creationId xmlns:a16="http://schemas.microsoft.com/office/drawing/2014/main" id="{AD9C9B6B-025F-A02C-826A-8CDAC7947DE4}"/>
              </a:ext>
            </a:extLst>
          </p:cNvPr>
          <p:cNvSpPr txBox="1"/>
          <p:nvPr/>
        </p:nvSpPr>
        <p:spPr>
          <a:xfrm>
            <a:off x="6338665" y="2422552"/>
            <a:ext cx="2879640" cy="427320"/>
          </a:xfrm>
          <a:prstGeom prst="rect">
            <a:avLst/>
          </a:prstGeom>
          <a:noFill/>
          <a:ln>
            <a:noFill/>
          </a:ln>
        </p:spPr>
        <p:txBody>
          <a:bodyPr/>
          <a:lstStyle/>
          <a:p>
            <a:endParaRPr lang="en-GB"/>
          </a:p>
        </p:txBody>
      </p:sp>
      <p:sp>
        <p:nvSpPr>
          <p:cNvPr id="12" name="TextShape 7">
            <a:extLst>
              <a:ext uri="{FF2B5EF4-FFF2-40B4-BE49-F238E27FC236}">
                <a16:creationId xmlns:a16="http://schemas.microsoft.com/office/drawing/2014/main" id="{22AA8ECF-60B3-EB39-99BB-A9BB16EF9960}"/>
              </a:ext>
            </a:extLst>
          </p:cNvPr>
          <p:cNvSpPr txBox="1"/>
          <p:nvPr/>
        </p:nvSpPr>
        <p:spPr>
          <a:xfrm>
            <a:off x="6338665" y="2422552"/>
            <a:ext cx="2879640" cy="427320"/>
          </a:xfrm>
          <a:prstGeom prst="rect">
            <a:avLst/>
          </a:prstGeom>
          <a:noFill/>
          <a:ln>
            <a:noFill/>
          </a:ln>
        </p:spPr>
        <p:txBody>
          <a:bodyPr/>
          <a:lstStyle/>
          <a:p>
            <a:endParaRPr lang="en-GB"/>
          </a:p>
        </p:txBody>
      </p:sp>
      <p:sp>
        <p:nvSpPr>
          <p:cNvPr id="13" name="TextShape 8">
            <a:extLst>
              <a:ext uri="{FF2B5EF4-FFF2-40B4-BE49-F238E27FC236}">
                <a16:creationId xmlns:a16="http://schemas.microsoft.com/office/drawing/2014/main" id="{A8EB81B2-45A6-F423-069C-698BDB79FB94}"/>
              </a:ext>
            </a:extLst>
          </p:cNvPr>
          <p:cNvSpPr txBox="1"/>
          <p:nvPr/>
        </p:nvSpPr>
        <p:spPr>
          <a:xfrm>
            <a:off x="6338665" y="2422552"/>
            <a:ext cx="2879640" cy="427320"/>
          </a:xfrm>
          <a:prstGeom prst="rect">
            <a:avLst/>
          </a:prstGeom>
          <a:noFill/>
          <a:ln>
            <a:noFill/>
          </a:ln>
        </p:spPr>
        <p:txBody>
          <a:bodyPr/>
          <a:lstStyle/>
          <a:p>
            <a:endParaRPr lang="en-GB"/>
          </a:p>
        </p:txBody>
      </p:sp>
      <p:sp>
        <p:nvSpPr>
          <p:cNvPr id="14" name="TextShape 9">
            <a:extLst>
              <a:ext uri="{FF2B5EF4-FFF2-40B4-BE49-F238E27FC236}">
                <a16:creationId xmlns:a16="http://schemas.microsoft.com/office/drawing/2014/main" id="{35B37CC6-F0B4-4D71-A976-C6F7EAF45538}"/>
              </a:ext>
            </a:extLst>
          </p:cNvPr>
          <p:cNvSpPr txBox="1"/>
          <p:nvPr/>
        </p:nvSpPr>
        <p:spPr>
          <a:xfrm>
            <a:off x="6338665" y="2422552"/>
            <a:ext cx="2879640" cy="427320"/>
          </a:xfrm>
          <a:prstGeom prst="rect">
            <a:avLst/>
          </a:prstGeom>
          <a:noFill/>
          <a:ln>
            <a:noFill/>
          </a:ln>
        </p:spPr>
        <p:txBody>
          <a:bodyPr/>
          <a:lstStyle/>
          <a:p>
            <a:endParaRPr lang="en-GB"/>
          </a:p>
        </p:txBody>
      </p:sp>
      <p:sp>
        <p:nvSpPr>
          <p:cNvPr id="15" name="TextShape 10">
            <a:extLst>
              <a:ext uri="{FF2B5EF4-FFF2-40B4-BE49-F238E27FC236}">
                <a16:creationId xmlns:a16="http://schemas.microsoft.com/office/drawing/2014/main" id="{25EF1891-3C65-1976-4CD8-344BA515A5DD}"/>
              </a:ext>
            </a:extLst>
          </p:cNvPr>
          <p:cNvSpPr txBox="1"/>
          <p:nvPr/>
        </p:nvSpPr>
        <p:spPr>
          <a:xfrm>
            <a:off x="6338665" y="2422552"/>
            <a:ext cx="2879640" cy="427320"/>
          </a:xfrm>
          <a:prstGeom prst="rect">
            <a:avLst/>
          </a:prstGeom>
          <a:noFill/>
          <a:ln>
            <a:noFill/>
          </a:ln>
        </p:spPr>
        <p:txBody>
          <a:bodyPr/>
          <a:lstStyle/>
          <a:p>
            <a:endParaRPr lang="en-GB"/>
          </a:p>
        </p:txBody>
      </p:sp>
      <p:sp>
        <p:nvSpPr>
          <p:cNvPr id="16" name="TextShape 11">
            <a:extLst>
              <a:ext uri="{FF2B5EF4-FFF2-40B4-BE49-F238E27FC236}">
                <a16:creationId xmlns:a16="http://schemas.microsoft.com/office/drawing/2014/main" id="{F465B55B-C552-6E73-75D5-F364D1370F29}"/>
              </a:ext>
            </a:extLst>
          </p:cNvPr>
          <p:cNvSpPr txBox="1"/>
          <p:nvPr/>
        </p:nvSpPr>
        <p:spPr>
          <a:xfrm>
            <a:off x="6338665" y="2422552"/>
            <a:ext cx="2879640" cy="427320"/>
          </a:xfrm>
          <a:prstGeom prst="rect">
            <a:avLst/>
          </a:prstGeom>
          <a:noFill/>
          <a:ln>
            <a:noFill/>
          </a:ln>
        </p:spPr>
        <p:txBody>
          <a:bodyPr/>
          <a:lstStyle/>
          <a:p>
            <a:endParaRPr lang="en-GB"/>
          </a:p>
        </p:txBody>
      </p:sp>
      <p:cxnSp>
        <p:nvCxnSpPr>
          <p:cNvPr id="17" name="Straight Arrow Connector 16">
            <a:extLst>
              <a:ext uri="{FF2B5EF4-FFF2-40B4-BE49-F238E27FC236}">
                <a16:creationId xmlns:a16="http://schemas.microsoft.com/office/drawing/2014/main" id="{9A062F98-8F4A-BCCC-7EFC-536CABE34A00}"/>
              </a:ext>
            </a:extLst>
          </p:cNvPr>
          <p:cNvCxnSpPr>
            <a:cxnSpLocks/>
          </p:cNvCxnSpPr>
          <p:nvPr/>
        </p:nvCxnSpPr>
        <p:spPr>
          <a:xfrm>
            <a:off x="6963987" y="4131740"/>
            <a:ext cx="224430" cy="2"/>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37FF74ED-E22B-AA7D-47C8-8DF06C2D03DE}"/>
              </a:ext>
            </a:extLst>
          </p:cNvPr>
          <p:cNvSpPr txBox="1"/>
          <p:nvPr/>
        </p:nvSpPr>
        <p:spPr>
          <a:xfrm>
            <a:off x="5346917" y="3387199"/>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cxnSp>
        <p:nvCxnSpPr>
          <p:cNvPr id="19" name="Straight Arrow Connector 18">
            <a:extLst>
              <a:ext uri="{FF2B5EF4-FFF2-40B4-BE49-F238E27FC236}">
                <a16:creationId xmlns:a16="http://schemas.microsoft.com/office/drawing/2014/main" id="{562D4B12-C5F8-7A47-E994-AF238749E278}"/>
              </a:ext>
            </a:extLst>
          </p:cNvPr>
          <p:cNvCxnSpPr>
            <a:cxnSpLocks/>
          </p:cNvCxnSpPr>
          <p:nvPr/>
        </p:nvCxnSpPr>
        <p:spPr>
          <a:xfrm>
            <a:off x="4953843" y="3113854"/>
            <a:ext cx="452283" cy="378541"/>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20" name="Straight Arrow Connector 19">
            <a:extLst>
              <a:ext uri="{FF2B5EF4-FFF2-40B4-BE49-F238E27FC236}">
                <a16:creationId xmlns:a16="http://schemas.microsoft.com/office/drawing/2014/main" id="{9B5834B9-7914-4337-05F0-A52B844B8EC4}"/>
              </a:ext>
            </a:extLst>
          </p:cNvPr>
          <p:cNvCxnSpPr>
            <a:cxnSpLocks/>
          </p:cNvCxnSpPr>
          <p:nvPr/>
        </p:nvCxnSpPr>
        <p:spPr>
          <a:xfrm flipV="1">
            <a:off x="9779486" y="2764732"/>
            <a:ext cx="656304" cy="587716"/>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21" name="Arrow: Right 20">
            <a:extLst>
              <a:ext uri="{FF2B5EF4-FFF2-40B4-BE49-F238E27FC236}">
                <a16:creationId xmlns:a16="http://schemas.microsoft.com/office/drawing/2014/main" id="{AE2F73F6-8D4E-0E41-4954-05CFED9A058C}"/>
              </a:ext>
            </a:extLst>
          </p:cNvPr>
          <p:cNvSpPr/>
          <p:nvPr/>
        </p:nvSpPr>
        <p:spPr>
          <a:xfrm>
            <a:off x="5234356" y="4131739"/>
            <a:ext cx="343364" cy="4571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Arrow: Right 21">
            <a:extLst>
              <a:ext uri="{FF2B5EF4-FFF2-40B4-BE49-F238E27FC236}">
                <a16:creationId xmlns:a16="http://schemas.microsoft.com/office/drawing/2014/main" id="{F86D99C2-BF74-914F-FEC1-F637F64BA980}"/>
              </a:ext>
            </a:extLst>
          </p:cNvPr>
          <p:cNvSpPr/>
          <p:nvPr/>
        </p:nvSpPr>
        <p:spPr>
          <a:xfrm>
            <a:off x="9525233" y="4127075"/>
            <a:ext cx="343364" cy="4571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a:extLst>
              <a:ext uri="{FF2B5EF4-FFF2-40B4-BE49-F238E27FC236}">
                <a16:creationId xmlns:a16="http://schemas.microsoft.com/office/drawing/2014/main" id="{36861999-E1A8-79D6-CAEB-0F70AC674D0F}"/>
              </a:ext>
            </a:extLst>
          </p:cNvPr>
          <p:cNvSpPr txBox="1"/>
          <p:nvPr/>
        </p:nvSpPr>
        <p:spPr>
          <a:xfrm>
            <a:off x="4650542" y="3977850"/>
            <a:ext cx="583814" cy="307777"/>
          </a:xfrm>
          <a:prstGeom prst="rect">
            <a:avLst/>
          </a:prstGeom>
          <a:noFill/>
        </p:spPr>
        <p:txBody>
          <a:bodyPr wrap="none" rtlCol="0">
            <a:spAutoFit/>
          </a:bodyPr>
          <a:lstStyle/>
          <a:p>
            <a:r>
              <a:rPr lang="fr-FR" sz="1400" b="1" dirty="0"/>
              <a:t>Pbar</a:t>
            </a:r>
            <a:endParaRPr lang="en-GB" sz="1400" b="1" dirty="0"/>
          </a:p>
        </p:txBody>
      </p:sp>
      <p:sp>
        <p:nvSpPr>
          <p:cNvPr id="24" name="TextBox 23">
            <a:extLst>
              <a:ext uri="{FF2B5EF4-FFF2-40B4-BE49-F238E27FC236}">
                <a16:creationId xmlns:a16="http://schemas.microsoft.com/office/drawing/2014/main" id="{2F3D47A5-C85F-AB88-C0FE-91A5A1902AA6}"/>
              </a:ext>
            </a:extLst>
          </p:cNvPr>
          <p:cNvSpPr txBox="1"/>
          <p:nvPr/>
        </p:nvSpPr>
        <p:spPr>
          <a:xfrm>
            <a:off x="9906734" y="3996045"/>
            <a:ext cx="583814" cy="307777"/>
          </a:xfrm>
          <a:prstGeom prst="rect">
            <a:avLst/>
          </a:prstGeom>
          <a:noFill/>
        </p:spPr>
        <p:txBody>
          <a:bodyPr wrap="none" rtlCol="0">
            <a:spAutoFit/>
          </a:bodyPr>
          <a:lstStyle/>
          <a:p>
            <a:r>
              <a:rPr lang="fr-FR" sz="1400" b="1" dirty="0"/>
              <a:t>Pbar</a:t>
            </a:r>
            <a:endParaRPr lang="en-GB" sz="1400" b="1" dirty="0"/>
          </a:p>
        </p:txBody>
      </p:sp>
      <p:sp>
        <p:nvSpPr>
          <p:cNvPr id="25" name="Arrow: Right 24">
            <a:extLst>
              <a:ext uri="{FF2B5EF4-FFF2-40B4-BE49-F238E27FC236}">
                <a16:creationId xmlns:a16="http://schemas.microsoft.com/office/drawing/2014/main" id="{D250C523-AA6B-71C9-9BCE-1501D9214190}"/>
              </a:ext>
            </a:extLst>
          </p:cNvPr>
          <p:cNvSpPr/>
          <p:nvPr/>
        </p:nvSpPr>
        <p:spPr>
          <a:xfrm>
            <a:off x="7372629" y="4108880"/>
            <a:ext cx="343364" cy="4571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a:extLst>
              <a:ext uri="{FF2B5EF4-FFF2-40B4-BE49-F238E27FC236}">
                <a16:creationId xmlns:a16="http://schemas.microsoft.com/office/drawing/2014/main" id="{FE2EF9C2-133C-BBF3-628E-B1591D9F9F97}"/>
              </a:ext>
            </a:extLst>
          </p:cNvPr>
          <p:cNvSpPr txBox="1"/>
          <p:nvPr/>
        </p:nvSpPr>
        <p:spPr>
          <a:xfrm>
            <a:off x="9529525" y="3268796"/>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cxnSp>
        <p:nvCxnSpPr>
          <p:cNvPr id="27" name="Straight Arrow Connector 26">
            <a:extLst>
              <a:ext uri="{FF2B5EF4-FFF2-40B4-BE49-F238E27FC236}">
                <a16:creationId xmlns:a16="http://schemas.microsoft.com/office/drawing/2014/main" id="{4A5804BE-9D8F-D36B-32A8-0E9CAE10B089}"/>
              </a:ext>
            </a:extLst>
          </p:cNvPr>
          <p:cNvCxnSpPr>
            <a:cxnSpLocks/>
          </p:cNvCxnSpPr>
          <p:nvPr/>
        </p:nvCxnSpPr>
        <p:spPr>
          <a:xfrm>
            <a:off x="7873064" y="4117989"/>
            <a:ext cx="224430" cy="2"/>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28" name="TextShape 2">
            <a:extLst>
              <a:ext uri="{FF2B5EF4-FFF2-40B4-BE49-F238E27FC236}">
                <a16:creationId xmlns:a16="http://schemas.microsoft.com/office/drawing/2014/main" id="{060C1F20-D409-4212-DA89-DD9EDE6C8209}"/>
              </a:ext>
            </a:extLst>
          </p:cNvPr>
          <p:cNvSpPr txBox="1"/>
          <p:nvPr/>
        </p:nvSpPr>
        <p:spPr>
          <a:xfrm>
            <a:off x="7249273" y="4418519"/>
            <a:ext cx="594419" cy="257040"/>
          </a:xfrm>
          <a:prstGeom prst="rect">
            <a:avLst/>
          </a:prstGeom>
          <a:noFill/>
          <a:ln>
            <a:noFill/>
          </a:ln>
        </p:spPr>
        <p:txBody>
          <a:bodyPr lIns="90000" tIns="45000" rIns="90000" bIns="45000">
            <a:noAutofit/>
          </a:bodyPr>
          <a:lstStyle/>
          <a:p>
            <a:r>
              <a:rPr lang="en-US" sz="1400" b="1" strike="noStrike" spc="-1" dirty="0">
                <a:solidFill>
                  <a:srgbClr val="C9211E"/>
                </a:solidFill>
                <a:latin typeface="Arial"/>
              </a:rPr>
              <a:t>Drift</a:t>
            </a:r>
            <a:endParaRPr lang="en-US" sz="1400" b="0" strike="noStrike" spc="-1" dirty="0">
              <a:latin typeface="Arial"/>
            </a:endParaRPr>
          </a:p>
        </p:txBody>
      </p:sp>
      <p:sp>
        <p:nvSpPr>
          <p:cNvPr id="29" name="TextShape 2">
            <a:extLst>
              <a:ext uri="{FF2B5EF4-FFF2-40B4-BE49-F238E27FC236}">
                <a16:creationId xmlns:a16="http://schemas.microsoft.com/office/drawing/2014/main" id="{7EDBC0C5-7927-A827-6014-2E088468537B}"/>
              </a:ext>
            </a:extLst>
          </p:cNvPr>
          <p:cNvSpPr txBox="1"/>
          <p:nvPr/>
        </p:nvSpPr>
        <p:spPr>
          <a:xfrm>
            <a:off x="5490381" y="4554350"/>
            <a:ext cx="808570" cy="257040"/>
          </a:xfrm>
          <a:prstGeom prst="rect">
            <a:avLst/>
          </a:prstGeom>
          <a:noFill/>
          <a:ln>
            <a:noFill/>
          </a:ln>
        </p:spPr>
        <p:txBody>
          <a:bodyPr lIns="90000" tIns="45000" rIns="90000" bIns="45000">
            <a:noAutofit/>
          </a:bodyPr>
          <a:lstStyle/>
          <a:p>
            <a:r>
              <a:rPr lang="en-US" sz="1400" b="1" spc="-1" dirty="0">
                <a:solidFill>
                  <a:srgbClr val="C9211E"/>
                </a:solidFill>
                <a:latin typeface="Arial"/>
              </a:rPr>
              <a:t>Toroid</a:t>
            </a:r>
            <a:endParaRPr lang="en-US" sz="1400" b="0" strike="noStrike" spc="-1" dirty="0">
              <a:latin typeface="Arial"/>
            </a:endParaRPr>
          </a:p>
        </p:txBody>
      </p:sp>
      <p:sp>
        <p:nvSpPr>
          <p:cNvPr id="30" name="TextShape 2">
            <a:extLst>
              <a:ext uri="{FF2B5EF4-FFF2-40B4-BE49-F238E27FC236}">
                <a16:creationId xmlns:a16="http://schemas.microsoft.com/office/drawing/2014/main" id="{331F0F53-8FA1-CBD9-1C3D-B563CAC60022}"/>
              </a:ext>
            </a:extLst>
          </p:cNvPr>
          <p:cNvSpPr txBox="1"/>
          <p:nvPr/>
        </p:nvSpPr>
        <p:spPr>
          <a:xfrm>
            <a:off x="8794014" y="4513437"/>
            <a:ext cx="808570" cy="257040"/>
          </a:xfrm>
          <a:prstGeom prst="rect">
            <a:avLst/>
          </a:prstGeom>
          <a:noFill/>
          <a:ln>
            <a:noFill/>
          </a:ln>
        </p:spPr>
        <p:txBody>
          <a:bodyPr lIns="90000" tIns="45000" rIns="90000" bIns="45000">
            <a:noAutofit/>
          </a:bodyPr>
          <a:lstStyle/>
          <a:p>
            <a:r>
              <a:rPr lang="en-US" sz="1400" b="1" spc="-1" dirty="0">
                <a:solidFill>
                  <a:srgbClr val="C9211E"/>
                </a:solidFill>
                <a:latin typeface="Arial"/>
              </a:rPr>
              <a:t>Toroid</a:t>
            </a:r>
            <a:endParaRPr lang="en-US" sz="1400" b="0" strike="noStrike" spc="-1" dirty="0">
              <a:latin typeface="Arial"/>
            </a:endParaRPr>
          </a:p>
        </p:txBody>
      </p:sp>
      <p:sp>
        <p:nvSpPr>
          <p:cNvPr id="31" name="Oval 30">
            <a:extLst>
              <a:ext uri="{FF2B5EF4-FFF2-40B4-BE49-F238E27FC236}">
                <a16:creationId xmlns:a16="http://schemas.microsoft.com/office/drawing/2014/main" id="{9C4EEC0C-5BE6-5FF0-5776-C8C16884D4A3}"/>
              </a:ext>
            </a:extLst>
          </p:cNvPr>
          <p:cNvSpPr/>
          <p:nvPr/>
        </p:nvSpPr>
        <p:spPr>
          <a:xfrm>
            <a:off x="7188416" y="2139095"/>
            <a:ext cx="684647" cy="6256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 31">
            <a:extLst>
              <a:ext uri="{FF2B5EF4-FFF2-40B4-BE49-F238E27FC236}">
                <a16:creationId xmlns:a16="http://schemas.microsoft.com/office/drawing/2014/main" id="{8DEED21E-DD29-25CA-35DE-F4C99F54AB82}"/>
              </a:ext>
            </a:extLst>
          </p:cNvPr>
          <p:cNvSpPr/>
          <p:nvPr/>
        </p:nvSpPr>
        <p:spPr>
          <a:xfrm>
            <a:off x="3870607" y="3592457"/>
            <a:ext cx="405009" cy="4306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3" name="Straight Connector 32">
            <a:extLst>
              <a:ext uri="{FF2B5EF4-FFF2-40B4-BE49-F238E27FC236}">
                <a16:creationId xmlns:a16="http://schemas.microsoft.com/office/drawing/2014/main" id="{4FAC5968-EEF8-0E73-8BEB-6B93FBAEE5C4}"/>
              </a:ext>
            </a:extLst>
          </p:cNvPr>
          <p:cNvCxnSpPr>
            <a:stCxn id="32" idx="4"/>
          </p:cNvCxnSpPr>
          <p:nvPr/>
        </p:nvCxnSpPr>
        <p:spPr>
          <a:xfrm>
            <a:off x="4073112" y="4023152"/>
            <a:ext cx="7596" cy="100386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448A315-D518-EA4F-61A1-C4F3633487A1}"/>
              </a:ext>
            </a:extLst>
          </p:cNvPr>
          <p:cNvCxnSpPr>
            <a:stCxn id="32" idx="0"/>
          </p:cNvCxnSpPr>
          <p:nvPr/>
        </p:nvCxnSpPr>
        <p:spPr>
          <a:xfrm flipV="1">
            <a:off x="4073112" y="2849872"/>
            <a:ext cx="7596" cy="7425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7B330E3-8D13-9FB9-4243-2830057FBB8D}"/>
              </a:ext>
            </a:extLst>
          </p:cNvPr>
          <p:cNvCxnSpPr>
            <a:cxnSpLocks/>
          </p:cNvCxnSpPr>
          <p:nvPr/>
        </p:nvCxnSpPr>
        <p:spPr>
          <a:xfrm flipV="1">
            <a:off x="7717971" y="2455131"/>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45F34AE-E54B-D84B-1150-8999DB7A5365}"/>
              </a:ext>
            </a:extLst>
          </p:cNvPr>
          <p:cNvCxnSpPr>
            <a:cxnSpLocks/>
          </p:cNvCxnSpPr>
          <p:nvPr/>
        </p:nvCxnSpPr>
        <p:spPr>
          <a:xfrm flipV="1">
            <a:off x="7770008" y="2402569"/>
            <a:ext cx="0" cy="105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9B80E10-456F-86A9-4073-EC0D4FE49CB9}"/>
              </a:ext>
            </a:extLst>
          </p:cNvPr>
          <p:cNvCxnSpPr>
            <a:cxnSpLocks/>
          </p:cNvCxnSpPr>
          <p:nvPr/>
        </p:nvCxnSpPr>
        <p:spPr>
          <a:xfrm flipV="1">
            <a:off x="4021075" y="3925289"/>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DE8DCEC-9631-F46D-988B-89672FB32944}"/>
              </a:ext>
            </a:extLst>
          </p:cNvPr>
          <p:cNvCxnSpPr>
            <a:cxnSpLocks/>
          </p:cNvCxnSpPr>
          <p:nvPr/>
        </p:nvCxnSpPr>
        <p:spPr>
          <a:xfrm flipV="1">
            <a:off x="4073112" y="3872727"/>
            <a:ext cx="0" cy="105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4D284B5-CFF9-EA8C-7798-AF0CC3988035}"/>
              </a:ext>
            </a:extLst>
          </p:cNvPr>
          <p:cNvCxnSpPr>
            <a:cxnSpLocks/>
          </p:cNvCxnSpPr>
          <p:nvPr/>
        </p:nvCxnSpPr>
        <p:spPr>
          <a:xfrm flipV="1">
            <a:off x="4028671" y="3660009"/>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CEB6F9D-BD6E-1270-F081-4CC116890DD9}"/>
              </a:ext>
            </a:extLst>
          </p:cNvPr>
          <p:cNvCxnSpPr>
            <a:cxnSpLocks/>
          </p:cNvCxnSpPr>
          <p:nvPr/>
        </p:nvCxnSpPr>
        <p:spPr>
          <a:xfrm>
            <a:off x="3967750" y="5027021"/>
            <a:ext cx="215900"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CC07695-10E8-B62A-7ECE-3F5737EBDA58}"/>
              </a:ext>
            </a:extLst>
          </p:cNvPr>
          <p:cNvCxnSpPr>
            <a:cxnSpLocks/>
          </p:cNvCxnSpPr>
          <p:nvPr/>
        </p:nvCxnSpPr>
        <p:spPr>
          <a:xfrm flipV="1">
            <a:off x="4021074" y="5072322"/>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AC99E3E-B699-F200-0BB9-CFF5757A2CE1}"/>
              </a:ext>
            </a:extLst>
          </p:cNvPr>
          <p:cNvCxnSpPr>
            <a:cxnSpLocks/>
          </p:cNvCxnSpPr>
          <p:nvPr/>
        </p:nvCxnSpPr>
        <p:spPr>
          <a:xfrm>
            <a:off x="4047092" y="5124882"/>
            <a:ext cx="52037"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D3273C5-CA83-2893-1BFA-AF7C51BE6EA2}"/>
              </a:ext>
            </a:extLst>
          </p:cNvPr>
          <p:cNvCxnSpPr>
            <a:cxnSpLocks/>
          </p:cNvCxnSpPr>
          <p:nvPr/>
        </p:nvCxnSpPr>
        <p:spPr>
          <a:xfrm flipV="1">
            <a:off x="7236651" y="2433235"/>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58AEDCAC-4618-26B0-E265-21B5FFECAD19}"/>
              </a:ext>
            </a:extLst>
          </p:cNvPr>
          <p:cNvCxnSpPr>
            <a:cxnSpLocks/>
          </p:cNvCxnSpPr>
          <p:nvPr/>
        </p:nvCxnSpPr>
        <p:spPr>
          <a:xfrm flipH="1">
            <a:off x="4801190" y="2451913"/>
            <a:ext cx="238405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948C1B3-0368-07DC-5BC2-64B10A9C73F6}"/>
              </a:ext>
            </a:extLst>
          </p:cNvPr>
          <p:cNvCxnSpPr>
            <a:cxnSpLocks/>
          </p:cNvCxnSpPr>
          <p:nvPr/>
        </p:nvCxnSpPr>
        <p:spPr>
          <a:xfrm flipV="1">
            <a:off x="7887687" y="2433235"/>
            <a:ext cx="2109388" cy="1435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407658CC-3DB5-EE4B-DC05-722746A7B8FD}"/>
              </a:ext>
            </a:extLst>
          </p:cNvPr>
          <p:cNvCxnSpPr>
            <a:cxnSpLocks/>
          </p:cNvCxnSpPr>
          <p:nvPr/>
        </p:nvCxnSpPr>
        <p:spPr>
          <a:xfrm flipH="1">
            <a:off x="8794014" y="2343283"/>
            <a:ext cx="273647" cy="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47" name="Straight Arrow Connector 46">
            <a:extLst>
              <a:ext uri="{FF2B5EF4-FFF2-40B4-BE49-F238E27FC236}">
                <a16:creationId xmlns:a16="http://schemas.microsoft.com/office/drawing/2014/main" id="{0C47F095-875E-4317-D725-3C322AD82890}"/>
              </a:ext>
            </a:extLst>
          </p:cNvPr>
          <p:cNvCxnSpPr>
            <a:cxnSpLocks/>
          </p:cNvCxnSpPr>
          <p:nvPr/>
        </p:nvCxnSpPr>
        <p:spPr>
          <a:xfrm flipH="1">
            <a:off x="5690281" y="2343283"/>
            <a:ext cx="273647" cy="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48" name="TextBox 47">
            <a:extLst>
              <a:ext uri="{FF2B5EF4-FFF2-40B4-BE49-F238E27FC236}">
                <a16:creationId xmlns:a16="http://schemas.microsoft.com/office/drawing/2014/main" id="{40DFEF38-255E-F595-956D-3A208F4F670B}"/>
              </a:ext>
            </a:extLst>
          </p:cNvPr>
          <p:cNvSpPr txBox="1"/>
          <p:nvPr/>
        </p:nvSpPr>
        <p:spPr>
          <a:xfrm>
            <a:off x="5722984" y="2053955"/>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sp>
        <p:nvSpPr>
          <p:cNvPr id="49" name="TextBox 48">
            <a:extLst>
              <a:ext uri="{FF2B5EF4-FFF2-40B4-BE49-F238E27FC236}">
                <a16:creationId xmlns:a16="http://schemas.microsoft.com/office/drawing/2014/main" id="{6D6A60A5-66E0-A975-7B9C-5748E672D38D}"/>
              </a:ext>
            </a:extLst>
          </p:cNvPr>
          <p:cNvSpPr txBox="1"/>
          <p:nvPr/>
        </p:nvSpPr>
        <p:spPr>
          <a:xfrm>
            <a:off x="8849000" y="2075141"/>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pic>
        <p:nvPicPr>
          <p:cNvPr id="50" name="Picture 49">
            <a:extLst>
              <a:ext uri="{FF2B5EF4-FFF2-40B4-BE49-F238E27FC236}">
                <a16:creationId xmlns:a16="http://schemas.microsoft.com/office/drawing/2014/main" id="{EAA9A831-C8C1-185F-872D-BC75EF0905C3}"/>
              </a:ext>
            </a:extLst>
          </p:cNvPr>
          <p:cNvPicPr>
            <a:picLocks noChangeAspect="1"/>
          </p:cNvPicPr>
          <p:nvPr/>
        </p:nvPicPr>
        <p:blipFill>
          <a:blip r:embed="rId3"/>
          <a:stretch>
            <a:fillRect/>
          </a:stretch>
        </p:blipFill>
        <p:spPr>
          <a:xfrm>
            <a:off x="405332" y="1628864"/>
            <a:ext cx="2737140" cy="3824445"/>
          </a:xfrm>
          <a:prstGeom prst="rect">
            <a:avLst/>
          </a:prstGeom>
        </p:spPr>
      </p:pic>
      <p:sp>
        <p:nvSpPr>
          <p:cNvPr id="2" name="Date Placeholder 1">
            <a:extLst>
              <a:ext uri="{FF2B5EF4-FFF2-40B4-BE49-F238E27FC236}">
                <a16:creationId xmlns:a16="http://schemas.microsoft.com/office/drawing/2014/main" id="{683D2EFA-9F78-EE62-CF61-10070830371F}"/>
              </a:ext>
            </a:extLst>
          </p:cNvPr>
          <p:cNvSpPr>
            <a:spLocks noGrp="1"/>
          </p:cNvSpPr>
          <p:nvPr>
            <p:ph type="dt" sz="half" idx="10"/>
          </p:nvPr>
        </p:nvSpPr>
        <p:spPr/>
        <p:txBody>
          <a:bodyPr/>
          <a:lstStyle/>
          <a:p>
            <a:r>
              <a:rPr lang="en-US"/>
              <a:t>14 Dec 2023</a:t>
            </a:r>
            <a:endParaRPr lang="en-US" dirty="0"/>
          </a:p>
        </p:txBody>
      </p:sp>
      <p:sp>
        <p:nvSpPr>
          <p:cNvPr id="51" name="Footer Placeholder 50">
            <a:extLst>
              <a:ext uri="{FF2B5EF4-FFF2-40B4-BE49-F238E27FC236}">
                <a16:creationId xmlns:a16="http://schemas.microsoft.com/office/drawing/2014/main" id="{222F08E7-17AE-6F16-9732-B31A0E9FE7CB}"/>
              </a:ext>
            </a:extLst>
          </p:cNvPr>
          <p:cNvSpPr>
            <a:spLocks noGrp="1"/>
          </p:cNvSpPr>
          <p:nvPr>
            <p:ph type="ftr" sz="quarter" idx="11"/>
          </p:nvPr>
        </p:nvSpPr>
        <p:spPr/>
        <p:txBody>
          <a:bodyPr/>
          <a:lstStyle/>
          <a:p>
            <a:r>
              <a:rPr lang="en-US"/>
              <a:t>G. Khatri | SY-BI-XEI</a:t>
            </a:r>
            <a:endParaRPr lang="en-US" dirty="0"/>
          </a:p>
        </p:txBody>
      </p:sp>
      <p:sp>
        <p:nvSpPr>
          <p:cNvPr id="52" name="Slide Number Placeholder 51">
            <a:extLst>
              <a:ext uri="{FF2B5EF4-FFF2-40B4-BE49-F238E27FC236}">
                <a16:creationId xmlns:a16="http://schemas.microsoft.com/office/drawing/2014/main" id="{ED764156-C7ED-6928-46FF-272C7560A4E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10915830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8E056E-2B1D-1EEF-416B-88EC946B78E7}"/>
              </a:ext>
            </a:extLst>
          </p:cNvPr>
          <p:cNvSpPr>
            <a:spLocks noGrp="1"/>
          </p:cNvSpPr>
          <p:nvPr>
            <p:ph type="title"/>
          </p:nvPr>
        </p:nvSpPr>
        <p:spPr/>
        <p:txBody>
          <a:bodyPr/>
          <a:lstStyle/>
          <a:p>
            <a:r>
              <a:rPr lang="en-US" dirty="0"/>
              <a:t>Extra slide: Vacuum for discussion</a:t>
            </a:r>
          </a:p>
        </p:txBody>
      </p:sp>
      <p:pic>
        <p:nvPicPr>
          <p:cNvPr id="8" name="Picture 7">
            <a:extLst>
              <a:ext uri="{FF2B5EF4-FFF2-40B4-BE49-F238E27FC236}">
                <a16:creationId xmlns:a16="http://schemas.microsoft.com/office/drawing/2014/main" id="{86659884-F1A6-7A44-4725-ADB1C9B303E5}"/>
              </a:ext>
            </a:extLst>
          </p:cNvPr>
          <p:cNvPicPr>
            <a:picLocks noChangeAspect="1"/>
          </p:cNvPicPr>
          <p:nvPr/>
        </p:nvPicPr>
        <p:blipFill>
          <a:blip r:embed="rId2"/>
          <a:stretch>
            <a:fillRect/>
          </a:stretch>
        </p:blipFill>
        <p:spPr>
          <a:xfrm>
            <a:off x="2574099" y="2905225"/>
            <a:ext cx="7089982" cy="3314091"/>
          </a:xfrm>
          <a:prstGeom prst="rect">
            <a:avLst/>
          </a:prstGeom>
        </p:spPr>
      </p:pic>
      <p:sp>
        <p:nvSpPr>
          <p:cNvPr id="9" name="TextBox 8">
            <a:extLst>
              <a:ext uri="{FF2B5EF4-FFF2-40B4-BE49-F238E27FC236}">
                <a16:creationId xmlns:a16="http://schemas.microsoft.com/office/drawing/2014/main" id="{0DA8236C-4B95-189C-8ED9-62422970A37A}"/>
              </a:ext>
            </a:extLst>
          </p:cNvPr>
          <p:cNvSpPr txBox="1"/>
          <p:nvPr/>
        </p:nvSpPr>
        <p:spPr>
          <a:xfrm>
            <a:off x="407988" y="816805"/>
            <a:ext cx="11557033" cy="221599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Ceramic absorb large amount of water (thus heavy outgassing) – both the gun and collector</a:t>
            </a:r>
          </a:p>
          <a:p>
            <a:pPr marL="285750" indent="-285750" algn="l">
              <a:buFont typeface="Arial" panose="020B0604020202020204" pitchFamily="34" charset="0"/>
              <a:buChar char="•"/>
            </a:pPr>
            <a:r>
              <a:rPr lang="en-US" dirty="0"/>
              <a:t>Distance from gun to pumps is long and restrictive</a:t>
            </a:r>
          </a:p>
          <a:p>
            <a:pPr marL="285750" indent="-285750" algn="l">
              <a:buFont typeface="Arial" panose="020B0604020202020204" pitchFamily="34" charset="0"/>
              <a:buChar char="•"/>
            </a:pPr>
            <a:r>
              <a:rPr lang="en-US" dirty="0"/>
              <a:t>KF seal, oil from oil pump, borrowed pump from AEGIS</a:t>
            </a:r>
          </a:p>
          <a:p>
            <a:pPr marL="285750" indent="-285750" algn="l">
              <a:buFont typeface="Arial" panose="020B0604020202020204" pitchFamily="34" charset="0"/>
              <a:buChar char="•"/>
            </a:pPr>
            <a:r>
              <a:rPr lang="en-US" dirty="0"/>
              <a:t>The reason the bakeout was avoided in the first place is due to risk of breaking ceramics.</a:t>
            </a:r>
          </a:p>
          <a:p>
            <a:pPr marL="285750" indent="-285750" algn="l">
              <a:buFont typeface="Arial" panose="020B0604020202020204" pitchFamily="34" charset="0"/>
              <a:buChar char="•"/>
            </a:pPr>
            <a:r>
              <a:rPr lang="en-US" dirty="0"/>
              <a:t>The systematic tests done to understand nature of the vacuum spikes and how they change with changing E or B fields. It was not known beforehand as ExB discharge, the tests were necessary. And so to convince to go for bakeout. YETS started so people were occupied, we had to do it ourselves.</a:t>
            </a:r>
          </a:p>
          <a:p>
            <a:pPr marL="285750" indent="-285750" algn="l">
              <a:buFont typeface="Arial" panose="020B0604020202020204" pitchFamily="34" charset="0"/>
              <a:buChar char="•"/>
            </a:pPr>
            <a:endParaRPr lang="en-US" dirty="0"/>
          </a:p>
        </p:txBody>
      </p:sp>
      <p:sp>
        <p:nvSpPr>
          <p:cNvPr id="2" name="Date Placeholder 1">
            <a:extLst>
              <a:ext uri="{FF2B5EF4-FFF2-40B4-BE49-F238E27FC236}">
                <a16:creationId xmlns:a16="http://schemas.microsoft.com/office/drawing/2014/main" id="{C7E87902-0B42-1DA7-0855-214E585A72C5}"/>
              </a:ext>
            </a:extLst>
          </p:cNvPr>
          <p:cNvSpPr>
            <a:spLocks noGrp="1"/>
          </p:cNvSpPr>
          <p:nvPr>
            <p:ph type="dt" sz="half" idx="10"/>
          </p:nvPr>
        </p:nvSpPr>
        <p:spPr/>
        <p:txBody>
          <a:bodyPr/>
          <a:lstStyle/>
          <a:p>
            <a:r>
              <a:rPr lang="en-US"/>
              <a:t>14 Dec 2023</a:t>
            </a:r>
            <a:endParaRPr lang="en-US" dirty="0"/>
          </a:p>
        </p:txBody>
      </p:sp>
      <p:sp>
        <p:nvSpPr>
          <p:cNvPr id="7" name="Footer Placeholder 6">
            <a:extLst>
              <a:ext uri="{FF2B5EF4-FFF2-40B4-BE49-F238E27FC236}">
                <a16:creationId xmlns:a16="http://schemas.microsoft.com/office/drawing/2014/main" id="{8DA61605-6CCD-4E5A-5CDC-1F952CC42D2A}"/>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66F99E05-AFB0-88FE-7547-D8993C672D3B}"/>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3930578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647C8D-9158-DE99-ADAF-A1CD082F5F8C}"/>
              </a:ext>
            </a:extLst>
          </p:cNvPr>
          <p:cNvSpPr>
            <a:spLocks noGrp="1"/>
          </p:cNvSpPr>
          <p:nvPr>
            <p:ph type="title"/>
          </p:nvPr>
        </p:nvSpPr>
        <p:spPr/>
        <p:txBody>
          <a:bodyPr/>
          <a:lstStyle/>
          <a:p>
            <a:r>
              <a:rPr lang="en-US" sz="2400" dirty="0"/>
              <a:t>Extra slide: New AD e-cooler backward planning</a:t>
            </a:r>
            <a:br>
              <a:rPr lang="en-GB" sz="2400" dirty="0"/>
            </a:br>
            <a:endParaRPr lang="en-US" sz="2400" dirty="0"/>
          </a:p>
        </p:txBody>
      </p:sp>
      <p:sp>
        <p:nvSpPr>
          <p:cNvPr id="8" name="Rectangle 7">
            <a:extLst>
              <a:ext uri="{FF2B5EF4-FFF2-40B4-BE49-F238E27FC236}">
                <a16:creationId xmlns:a16="http://schemas.microsoft.com/office/drawing/2014/main" id="{C16A7A0F-F894-637E-CD07-C0D42BEB984C}"/>
              </a:ext>
            </a:extLst>
          </p:cNvPr>
          <p:cNvSpPr/>
          <p:nvPr/>
        </p:nvSpPr>
        <p:spPr bwMode="auto">
          <a:xfrm>
            <a:off x="3348000" y="1086988"/>
            <a:ext cx="1332000" cy="5184000"/>
          </a:xfrm>
          <a:prstGeom prst="rect">
            <a:avLst/>
          </a:prstGeom>
          <a:gradFill>
            <a:gsLst>
              <a:gs pos="0">
                <a:schemeClr val="accent2">
                  <a:lumMod val="110000"/>
                  <a:satMod val="105000"/>
                  <a:tint val="67000"/>
                </a:schemeClr>
              </a:gs>
              <a:gs pos="50000">
                <a:srgbClr val="91BAEA"/>
              </a:gs>
              <a:gs pos="100000">
                <a:schemeClr val="accent2">
                  <a:lumMod val="105000"/>
                  <a:satMod val="109000"/>
                  <a:tint val="81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defRPr/>
            </a:pPr>
            <a:endParaRPr lang="en-GB" dirty="0"/>
          </a:p>
        </p:txBody>
      </p:sp>
      <p:sp>
        <p:nvSpPr>
          <p:cNvPr id="9" name="Rectangle 8">
            <a:extLst>
              <a:ext uri="{FF2B5EF4-FFF2-40B4-BE49-F238E27FC236}">
                <a16:creationId xmlns:a16="http://schemas.microsoft.com/office/drawing/2014/main" id="{CBB6637A-E456-85C0-EEFF-6DE6E3B4E4E5}"/>
              </a:ext>
            </a:extLst>
          </p:cNvPr>
          <p:cNvSpPr/>
          <p:nvPr/>
        </p:nvSpPr>
        <p:spPr bwMode="auto">
          <a:xfrm>
            <a:off x="6049901" y="1086988"/>
            <a:ext cx="1332000" cy="5184000"/>
          </a:xfrm>
          <a:prstGeom prst="rect">
            <a:avLst/>
          </a:prstGeom>
          <a:gradFill>
            <a:gsLst>
              <a:gs pos="0">
                <a:schemeClr val="accent2">
                  <a:lumMod val="110000"/>
                  <a:satMod val="105000"/>
                  <a:tint val="67000"/>
                </a:schemeClr>
              </a:gs>
              <a:gs pos="50000">
                <a:srgbClr val="91BAEA"/>
              </a:gs>
              <a:gs pos="100000">
                <a:schemeClr val="accent2">
                  <a:lumMod val="105000"/>
                  <a:satMod val="109000"/>
                  <a:tint val="81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defRPr/>
            </a:pPr>
            <a:endParaRPr lang="en-GB" dirty="0"/>
          </a:p>
        </p:txBody>
      </p:sp>
      <p:sp>
        <p:nvSpPr>
          <p:cNvPr id="10" name="Rectangle 9">
            <a:extLst>
              <a:ext uri="{FF2B5EF4-FFF2-40B4-BE49-F238E27FC236}">
                <a16:creationId xmlns:a16="http://schemas.microsoft.com/office/drawing/2014/main" id="{5AD1CDA5-0AF0-C32E-4711-D2BA072099BE}"/>
              </a:ext>
            </a:extLst>
          </p:cNvPr>
          <p:cNvSpPr/>
          <p:nvPr/>
        </p:nvSpPr>
        <p:spPr bwMode="auto">
          <a:xfrm>
            <a:off x="8760296" y="1086903"/>
            <a:ext cx="1332000" cy="5184000"/>
          </a:xfrm>
          <a:prstGeom prst="rect">
            <a:avLst/>
          </a:prstGeom>
          <a:gradFill>
            <a:gsLst>
              <a:gs pos="0">
                <a:schemeClr val="accent2">
                  <a:lumMod val="110000"/>
                  <a:satMod val="105000"/>
                  <a:tint val="67000"/>
                </a:schemeClr>
              </a:gs>
              <a:gs pos="50000">
                <a:srgbClr val="91BAEA"/>
              </a:gs>
              <a:gs pos="100000">
                <a:schemeClr val="accent2">
                  <a:lumMod val="105000"/>
                  <a:satMod val="109000"/>
                  <a:tint val="81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defRPr/>
            </a:pPr>
            <a:endParaRPr lang="en-GB" dirty="0"/>
          </a:p>
        </p:txBody>
      </p:sp>
      <p:sp>
        <p:nvSpPr>
          <p:cNvPr id="11" name="Rectangle 10">
            <a:extLst>
              <a:ext uri="{FF2B5EF4-FFF2-40B4-BE49-F238E27FC236}">
                <a16:creationId xmlns:a16="http://schemas.microsoft.com/office/drawing/2014/main" id="{6B196281-4C6F-F744-DFEC-C047F3BF8351}"/>
              </a:ext>
            </a:extLst>
          </p:cNvPr>
          <p:cNvSpPr/>
          <p:nvPr/>
        </p:nvSpPr>
        <p:spPr bwMode="auto">
          <a:xfrm>
            <a:off x="1996595" y="1102522"/>
            <a:ext cx="1332000" cy="5184000"/>
          </a:xfrm>
          <a:prstGeom prst="rect">
            <a:avLst/>
          </a:prstGeom>
          <a:gradFill>
            <a:gsLst>
              <a:gs pos="0">
                <a:schemeClr val="accent2">
                  <a:lumMod val="20000"/>
                  <a:lumOff val="80000"/>
                </a:schemeClr>
              </a:gs>
              <a:gs pos="50000">
                <a:schemeClr val="accent4">
                  <a:lumMod val="20000"/>
                  <a:lumOff val="80000"/>
                </a:schemeClr>
              </a:gs>
              <a:gs pos="100000">
                <a:schemeClr val="accent2">
                  <a:lumMod val="20000"/>
                  <a:lumOff val="8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defRPr/>
            </a:pPr>
            <a:endParaRPr lang="en-GB" dirty="0"/>
          </a:p>
        </p:txBody>
      </p:sp>
      <p:sp>
        <p:nvSpPr>
          <p:cNvPr id="12" name="Rectangle 11">
            <a:extLst>
              <a:ext uri="{FF2B5EF4-FFF2-40B4-BE49-F238E27FC236}">
                <a16:creationId xmlns:a16="http://schemas.microsoft.com/office/drawing/2014/main" id="{9FFF1412-BCF6-7824-D738-91DA97F26A75}"/>
              </a:ext>
            </a:extLst>
          </p:cNvPr>
          <p:cNvSpPr/>
          <p:nvPr/>
        </p:nvSpPr>
        <p:spPr bwMode="auto">
          <a:xfrm>
            <a:off x="4698496" y="1102522"/>
            <a:ext cx="1332000" cy="5184000"/>
          </a:xfrm>
          <a:prstGeom prst="rect">
            <a:avLst/>
          </a:prstGeom>
          <a:gradFill>
            <a:gsLst>
              <a:gs pos="0">
                <a:schemeClr val="accent2">
                  <a:lumMod val="20000"/>
                  <a:lumOff val="80000"/>
                </a:schemeClr>
              </a:gs>
              <a:gs pos="50000">
                <a:schemeClr val="accent4">
                  <a:lumMod val="20000"/>
                  <a:lumOff val="80000"/>
                </a:schemeClr>
              </a:gs>
              <a:gs pos="100000">
                <a:schemeClr val="accent2">
                  <a:lumMod val="20000"/>
                  <a:lumOff val="8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defRPr/>
            </a:pPr>
            <a:endParaRPr lang="en-GB" dirty="0"/>
          </a:p>
        </p:txBody>
      </p:sp>
      <p:sp>
        <p:nvSpPr>
          <p:cNvPr id="13" name="Rectangle 12">
            <a:extLst>
              <a:ext uri="{FF2B5EF4-FFF2-40B4-BE49-F238E27FC236}">
                <a16:creationId xmlns:a16="http://schemas.microsoft.com/office/drawing/2014/main" id="{BC2A0801-0E0E-5E21-8970-0AFA62E01E29}"/>
              </a:ext>
            </a:extLst>
          </p:cNvPr>
          <p:cNvSpPr/>
          <p:nvPr/>
        </p:nvSpPr>
        <p:spPr bwMode="auto">
          <a:xfrm>
            <a:off x="7408891" y="1102437"/>
            <a:ext cx="1332000" cy="5184000"/>
          </a:xfrm>
          <a:prstGeom prst="rect">
            <a:avLst/>
          </a:prstGeom>
          <a:gradFill>
            <a:gsLst>
              <a:gs pos="0">
                <a:schemeClr val="accent2">
                  <a:lumMod val="20000"/>
                  <a:lumOff val="80000"/>
                </a:schemeClr>
              </a:gs>
              <a:gs pos="50000">
                <a:schemeClr val="accent4">
                  <a:lumMod val="20000"/>
                  <a:lumOff val="80000"/>
                </a:schemeClr>
              </a:gs>
              <a:gs pos="100000">
                <a:schemeClr val="accent2">
                  <a:lumMod val="20000"/>
                  <a:lumOff val="8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defRPr/>
            </a:pPr>
            <a:endParaRPr lang="en-GB" dirty="0"/>
          </a:p>
        </p:txBody>
      </p:sp>
      <p:sp>
        <p:nvSpPr>
          <p:cNvPr id="14" name="Rectangle 13">
            <a:extLst>
              <a:ext uri="{FF2B5EF4-FFF2-40B4-BE49-F238E27FC236}">
                <a16:creationId xmlns:a16="http://schemas.microsoft.com/office/drawing/2014/main" id="{AD11F968-05C6-9B01-02F2-5C50B317D0F4}"/>
              </a:ext>
            </a:extLst>
          </p:cNvPr>
          <p:cNvSpPr/>
          <p:nvPr/>
        </p:nvSpPr>
        <p:spPr bwMode="auto">
          <a:xfrm>
            <a:off x="10110791" y="1105479"/>
            <a:ext cx="1332000" cy="5184000"/>
          </a:xfrm>
          <a:prstGeom prst="rect">
            <a:avLst/>
          </a:prstGeom>
          <a:gradFill>
            <a:gsLst>
              <a:gs pos="0">
                <a:schemeClr val="accent2">
                  <a:lumMod val="20000"/>
                  <a:lumOff val="80000"/>
                </a:schemeClr>
              </a:gs>
              <a:gs pos="50000">
                <a:schemeClr val="accent4">
                  <a:lumMod val="20000"/>
                  <a:lumOff val="80000"/>
                </a:schemeClr>
              </a:gs>
              <a:gs pos="100000">
                <a:schemeClr val="accent2">
                  <a:lumMod val="20000"/>
                  <a:lumOff val="8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defRPr/>
            </a:pPr>
            <a:endParaRPr lang="en-GB" dirty="0"/>
          </a:p>
        </p:txBody>
      </p:sp>
      <p:pic>
        <p:nvPicPr>
          <p:cNvPr id="15" name="Picture 14">
            <a:extLst>
              <a:ext uri="{FF2B5EF4-FFF2-40B4-BE49-F238E27FC236}">
                <a16:creationId xmlns:a16="http://schemas.microsoft.com/office/drawing/2014/main" id="{247142FA-4A16-0422-B95D-E3B95D90830B}"/>
              </a:ext>
            </a:extLst>
          </p:cNvPr>
          <p:cNvPicPr>
            <a:picLocks noChangeAspect="1"/>
          </p:cNvPicPr>
          <p:nvPr/>
        </p:nvPicPr>
        <p:blipFill>
          <a:blip r:embed="rId3"/>
          <a:srcRect l="467" r="11293" b="3203"/>
          <a:stretch/>
        </p:blipFill>
        <p:spPr bwMode="auto">
          <a:xfrm>
            <a:off x="911424" y="764704"/>
            <a:ext cx="10585176" cy="2182842"/>
          </a:xfrm>
          <a:prstGeom prst="rect">
            <a:avLst/>
          </a:prstGeom>
        </p:spPr>
      </p:pic>
      <p:graphicFrame>
        <p:nvGraphicFramePr>
          <p:cNvPr id="16" name="Table 15">
            <a:extLst>
              <a:ext uri="{FF2B5EF4-FFF2-40B4-BE49-F238E27FC236}">
                <a16:creationId xmlns:a16="http://schemas.microsoft.com/office/drawing/2014/main" id="{3BFD8445-7068-FD7B-3CF7-2A32736DED67}"/>
              </a:ext>
            </a:extLst>
          </p:cNvPr>
          <p:cNvGraphicFramePr>
            <a:graphicFrameLocks noGrp="1"/>
          </p:cNvGraphicFramePr>
          <p:nvPr/>
        </p:nvGraphicFramePr>
        <p:xfrm>
          <a:off x="407984" y="2971759"/>
          <a:ext cx="11034813" cy="3337560"/>
        </p:xfrm>
        <a:graphic>
          <a:graphicData uri="http://schemas.openxmlformats.org/drawingml/2006/table">
            <a:tbl>
              <a:tblPr firstRow="1" bandRow="1"/>
              <a:tblGrid>
                <a:gridCol w="1583560">
                  <a:extLst>
                    <a:ext uri="{9D8B030D-6E8A-4147-A177-3AD203B41FA5}">
                      <a16:colId xmlns:a16="http://schemas.microsoft.com/office/drawing/2014/main" val="20000"/>
                    </a:ext>
                  </a:extLst>
                </a:gridCol>
                <a:gridCol w="1350179">
                  <a:extLst>
                    <a:ext uri="{9D8B030D-6E8A-4147-A177-3AD203B41FA5}">
                      <a16:colId xmlns:a16="http://schemas.microsoft.com/office/drawing/2014/main" val="20001"/>
                    </a:ext>
                  </a:extLst>
                </a:gridCol>
                <a:gridCol w="1350179">
                  <a:extLst>
                    <a:ext uri="{9D8B030D-6E8A-4147-A177-3AD203B41FA5}">
                      <a16:colId xmlns:a16="http://schemas.microsoft.com/office/drawing/2014/main" val="20002"/>
                    </a:ext>
                  </a:extLst>
                </a:gridCol>
                <a:gridCol w="1350179">
                  <a:extLst>
                    <a:ext uri="{9D8B030D-6E8A-4147-A177-3AD203B41FA5}">
                      <a16:colId xmlns:a16="http://schemas.microsoft.com/office/drawing/2014/main" val="20003"/>
                    </a:ext>
                  </a:extLst>
                </a:gridCol>
                <a:gridCol w="1350179">
                  <a:extLst>
                    <a:ext uri="{9D8B030D-6E8A-4147-A177-3AD203B41FA5}">
                      <a16:colId xmlns:a16="http://schemas.microsoft.com/office/drawing/2014/main" val="20004"/>
                    </a:ext>
                  </a:extLst>
                </a:gridCol>
                <a:gridCol w="1350179">
                  <a:extLst>
                    <a:ext uri="{9D8B030D-6E8A-4147-A177-3AD203B41FA5}">
                      <a16:colId xmlns:a16="http://schemas.microsoft.com/office/drawing/2014/main" val="20005"/>
                    </a:ext>
                  </a:extLst>
                </a:gridCol>
                <a:gridCol w="1350179">
                  <a:extLst>
                    <a:ext uri="{9D8B030D-6E8A-4147-A177-3AD203B41FA5}">
                      <a16:colId xmlns:a16="http://schemas.microsoft.com/office/drawing/2014/main" val="20006"/>
                    </a:ext>
                  </a:extLst>
                </a:gridCol>
                <a:gridCol w="1350179">
                  <a:extLst>
                    <a:ext uri="{9D8B030D-6E8A-4147-A177-3AD203B41FA5}">
                      <a16:colId xmlns:a16="http://schemas.microsoft.com/office/drawing/2014/main" val="20007"/>
                    </a:ext>
                  </a:extLst>
                </a:gridCol>
              </a:tblGrid>
              <a:tr h="370840">
                <a:tc>
                  <a:txBody>
                    <a:bodyPr/>
                    <a:lstStyle/>
                    <a:p>
                      <a:pPr>
                        <a:defRPr/>
                      </a:pPr>
                      <a:r>
                        <a:rPr lang="en-US" sz="1600" b="1" dirty="0">
                          <a:solidFill>
                            <a:schemeClr val="accent6"/>
                          </a:solidFill>
                        </a:rPr>
                        <a:t>Lab &amp; machine</a:t>
                      </a:r>
                      <a:endParaRPr lang="en-GB" sz="1600" b="1" dirty="0">
                        <a:solidFill>
                          <a:schemeClr val="accent6"/>
                        </a:solidFill>
                      </a:endParaRPr>
                    </a:p>
                  </a:txBody>
                  <a:tcPr marR="0">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0"/>
                  </a:ext>
                </a:extLst>
              </a:tr>
              <a:tr h="370840">
                <a:tc>
                  <a:txBody>
                    <a:bodyPr/>
                    <a:lstStyle/>
                    <a:p>
                      <a:pPr>
                        <a:defRPr/>
                      </a:pPr>
                      <a:r>
                        <a:rPr lang="en-US" sz="1600" b="1" dirty="0">
                          <a:solidFill>
                            <a:schemeClr val="accent6"/>
                          </a:solidFill>
                        </a:rPr>
                        <a:t>Powering</a:t>
                      </a:r>
                      <a:endParaRPr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1"/>
                  </a:ext>
                </a:extLst>
              </a:tr>
              <a:tr h="370840">
                <a:tc>
                  <a:txBody>
                    <a:bodyPr/>
                    <a:lstStyle/>
                    <a:p>
                      <a:pPr>
                        <a:defRPr/>
                      </a:pPr>
                      <a:r>
                        <a:rPr lang="en-US" sz="1600" b="1" dirty="0">
                          <a:solidFill>
                            <a:schemeClr val="accent6"/>
                          </a:solidFill>
                        </a:rPr>
                        <a:t>Collector</a:t>
                      </a:r>
                      <a:endParaRPr lang="en-GB" sz="1600" b="1" dirty="0">
                        <a:solidFill>
                          <a:schemeClr val="accent6"/>
                        </a:solidFill>
                      </a:endParaRPr>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2"/>
                  </a:ext>
                </a:extLst>
              </a:tr>
              <a:tr h="370840">
                <a:tc>
                  <a:txBody>
                    <a:bodyPr/>
                    <a:lstStyle/>
                    <a:p>
                      <a:pPr>
                        <a:defRPr/>
                      </a:pPr>
                      <a:r>
                        <a:rPr lang="en-US" sz="1600" b="1" dirty="0">
                          <a:solidFill>
                            <a:schemeClr val="accent6"/>
                          </a:solidFill>
                        </a:rPr>
                        <a:t>Gun</a:t>
                      </a:r>
                      <a:endParaRPr lang="en-GB" sz="1600" b="1" dirty="0">
                        <a:solidFill>
                          <a:schemeClr val="accent6"/>
                        </a:solidFill>
                      </a:endParaRPr>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693926406"/>
                  </a:ext>
                </a:extLst>
              </a:tr>
              <a:tr h="370840">
                <a:tc>
                  <a:txBody>
                    <a:bodyPr/>
                    <a:lstStyle/>
                    <a:p>
                      <a:pPr>
                        <a:defRPr/>
                      </a:pPr>
                      <a:r>
                        <a:rPr lang="en-US" sz="1600" b="1" dirty="0">
                          <a:solidFill>
                            <a:schemeClr val="accent6"/>
                          </a:solidFill>
                        </a:rPr>
                        <a:t>Integration</a:t>
                      </a:r>
                      <a:endParaRPr lang="en-GB" sz="1600" b="1" dirty="0">
                        <a:solidFill>
                          <a:schemeClr val="accent6"/>
                        </a:solidFill>
                      </a:endParaRPr>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3"/>
                  </a:ext>
                </a:extLst>
              </a:tr>
              <a:tr h="370840">
                <a:tc>
                  <a:txBody>
                    <a:bodyPr/>
                    <a:lstStyle/>
                    <a:p>
                      <a:pPr>
                        <a:defRPr/>
                      </a:pPr>
                      <a:r>
                        <a:rPr lang="en-US" sz="1600" b="1" dirty="0">
                          <a:solidFill>
                            <a:schemeClr val="accent6"/>
                          </a:solidFill>
                        </a:rPr>
                        <a:t>Vacuum</a:t>
                      </a:r>
                      <a:endParaRPr lang="en-GB" sz="1600" b="1" dirty="0">
                        <a:solidFill>
                          <a:schemeClr val="accent6"/>
                        </a:solidFill>
                      </a:endParaRPr>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4"/>
                  </a:ext>
                </a:extLst>
              </a:tr>
              <a:tr h="370840">
                <a:tc>
                  <a:txBody>
                    <a:bodyPr/>
                    <a:lstStyle/>
                    <a:p>
                      <a:pPr>
                        <a:defRPr/>
                      </a:pPr>
                      <a:r>
                        <a:rPr lang="en-US" sz="1600" b="1" dirty="0">
                          <a:solidFill>
                            <a:schemeClr val="accent2"/>
                          </a:solidFill>
                        </a:rPr>
                        <a:t>Correctors</a:t>
                      </a:r>
                      <a:endParaRPr lang="en-GB" sz="1600" b="1" dirty="0">
                        <a:solidFill>
                          <a:schemeClr val="accent2"/>
                        </a:solidFill>
                      </a:endParaRPr>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5"/>
                  </a:ext>
                </a:extLst>
              </a:tr>
              <a:tr h="370840">
                <a:tc>
                  <a:txBody>
                    <a:bodyPr/>
                    <a:lstStyle/>
                    <a:p>
                      <a:pPr>
                        <a:defRPr/>
                      </a:pPr>
                      <a:r>
                        <a:rPr lang="en-US" sz="1600" b="1" dirty="0">
                          <a:solidFill>
                            <a:schemeClr val="accent6"/>
                          </a:solidFill>
                        </a:rPr>
                        <a:t>Magnets</a:t>
                      </a:r>
                      <a:endParaRPr lang="en-GB" sz="1600" b="1" dirty="0">
                        <a:solidFill>
                          <a:schemeClr val="accent6"/>
                        </a:solidFill>
                      </a:endParaRPr>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7"/>
                  </a:ext>
                </a:extLst>
              </a:tr>
              <a:tr h="370840">
                <a:tc>
                  <a:txBody>
                    <a:bodyPr/>
                    <a:lstStyle/>
                    <a:p>
                      <a:pPr>
                        <a:defRPr/>
                      </a:pPr>
                      <a:r>
                        <a:rPr lang="en-US" sz="1600" b="1" dirty="0">
                          <a:solidFill>
                            <a:schemeClr val="accent6"/>
                          </a:solidFill>
                        </a:rPr>
                        <a:t>F. specs</a:t>
                      </a:r>
                      <a:endParaRPr lang="en-GB" sz="1600" b="1" dirty="0">
                        <a:solidFill>
                          <a:schemeClr val="accent6"/>
                        </a:solidFill>
                      </a:endParaRPr>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tc>
                  <a:txBody>
                    <a:bodyPr/>
                    <a:lstStyle/>
                    <a:p>
                      <a:pPr>
                        <a:defRPr/>
                      </a:pPr>
                      <a:endParaRPr lang="en-GB" dirty="0"/>
                    </a:p>
                  </a:txBody>
                  <a:tcPr>
                    <a:noFill/>
                  </a:tcPr>
                </a:tc>
                <a:extLst>
                  <a:ext uri="{0D108BD9-81ED-4DB2-BD59-A6C34878D82A}">
                    <a16:rowId xmlns:a16="http://schemas.microsoft.com/office/drawing/2014/main" val="10008"/>
                  </a:ext>
                </a:extLst>
              </a:tr>
            </a:tbl>
          </a:graphicData>
        </a:graphic>
      </p:graphicFrame>
      <p:sp>
        <p:nvSpPr>
          <p:cNvPr id="17" name="Rounded Rectangle 17">
            <a:extLst>
              <a:ext uri="{FF2B5EF4-FFF2-40B4-BE49-F238E27FC236}">
                <a16:creationId xmlns:a16="http://schemas.microsoft.com/office/drawing/2014/main" id="{2AD00CE6-A5B5-A8E9-5E33-B46D0A62D73D}"/>
              </a:ext>
            </a:extLst>
          </p:cNvPr>
          <p:cNvSpPr/>
          <p:nvPr/>
        </p:nvSpPr>
        <p:spPr bwMode="auto">
          <a:xfrm>
            <a:off x="9408368" y="2947546"/>
            <a:ext cx="1368152" cy="409446"/>
          </a:xfrm>
          <a:prstGeom prst="roundRect">
            <a:avLst>
              <a:gd name="adj" fmla="val 16667"/>
            </a:avLst>
          </a:prstGeom>
          <a:gradFill>
            <a:gsLst>
              <a:gs pos="0">
                <a:srgbClr val="204D76"/>
              </a:gs>
              <a:gs pos="48000">
                <a:srgbClr val="3684CA"/>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Installation and commissioning</a:t>
            </a:r>
            <a:endParaRPr lang="en-GB" sz="1200" dirty="0"/>
          </a:p>
        </p:txBody>
      </p:sp>
      <p:sp>
        <p:nvSpPr>
          <p:cNvPr id="18" name="Rounded Rectangle 18">
            <a:extLst>
              <a:ext uri="{FF2B5EF4-FFF2-40B4-BE49-F238E27FC236}">
                <a16:creationId xmlns:a16="http://schemas.microsoft.com/office/drawing/2014/main" id="{5B43473D-F751-1513-1AEF-044630DD95DD}"/>
              </a:ext>
            </a:extLst>
          </p:cNvPr>
          <p:cNvSpPr/>
          <p:nvPr/>
        </p:nvSpPr>
        <p:spPr bwMode="auto">
          <a:xfrm>
            <a:off x="8004064" y="2964143"/>
            <a:ext cx="1350495" cy="383195"/>
          </a:xfrm>
          <a:prstGeom prst="roundRect">
            <a:avLst>
              <a:gd name="adj" fmla="val 16667"/>
            </a:avLst>
          </a:prstGeom>
          <a:solidFill>
            <a:srgbClr val="FFFF00"/>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solidFill>
                  <a:srgbClr val="FF0000"/>
                </a:solidFill>
              </a:rPr>
              <a:t>Lab assembly </a:t>
            </a:r>
          </a:p>
          <a:p>
            <a:pPr algn="ctr">
              <a:defRPr/>
            </a:pPr>
            <a:r>
              <a:rPr lang="en-US" sz="1200" dirty="0">
                <a:solidFill>
                  <a:srgbClr val="FF0000"/>
                </a:solidFill>
              </a:rPr>
              <a:t>&amp; tests</a:t>
            </a:r>
            <a:endParaRPr lang="en-GB" sz="1200" dirty="0">
              <a:solidFill>
                <a:srgbClr val="FF0000"/>
              </a:solidFill>
            </a:endParaRPr>
          </a:p>
        </p:txBody>
      </p:sp>
      <p:sp>
        <p:nvSpPr>
          <p:cNvPr id="19" name="Rounded Rectangle 22">
            <a:extLst>
              <a:ext uri="{FF2B5EF4-FFF2-40B4-BE49-F238E27FC236}">
                <a16:creationId xmlns:a16="http://schemas.microsoft.com/office/drawing/2014/main" id="{01002F47-BF68-6D59-3F6C-AE1F190D52E5}"/>
              </a:ext>
            </a:extLst>
          </p:cNvPr>
          <p:cNvSpPr/>
          <p:nvPr/>
        </p:nvSpPr>
        <p:spPr bwMode="auto">
          <a:xfrm>
            <a:off x="5565053" y="3726060"/>
            <a:ext cx="1480076" cy="360000"/>
          </a:xfrm>
          <a:prstGeom prst="roundRect">
            <a:avLst>
              <a:gd name="adj" fmla="val 16667"/>
            </a:avLst>
          </a:prstGeom>
          <a:gradFill>
            <a:gsLst>
              <a:gs pos="0">
                <a:schemeClr val="accent6">
                  <a:lumMod val="67000"/>
                </a:schemeClr>
              </a:gs>
              <a:gs pos="48000">
                <a:schemeClr val="accent6">
                  <a:lumMod val="97000"/>
                  <a:lumOff val="3000"/>
                </a:schemeClr>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Design &amp; construction</a:t>
            </a:r>
            <a:endParaRPr lang="en-GB" sz="1200" dirty="0"/>
          </a:p>
        </p:txBody>
      </p:sp>
      <p:sp>
        <p:nvSpPr>
          <p:cNvPr id="20" name="Rounded Rectangle 23">
            <a:extLst>
              <a:ext uri="{FF2B5EF4-FFF2-40B4-BE49-F238E27FC236}">
                <a16:creationId xmlns:a16="http://schemas.microsoft.com/office/drawing/2014/main" id="{7D369FA5-61E9-3532-B06B-C791842F7CE0}"/>
              </a:ext>
            </a:extLst>
          </p:cNvPr>
          <p:cNvSpPr/>
          <p:nvPr/>
        </p:nvSpPr>
        <p:spPr bwMode="auto">
          <a:xfrm>
            <a:off x="6736898" y="3717032"/>
            <a:ext cx="1087732" cy="360000"/>
          </a:xfrm>
          <a:prstGeom prst="roundRect">
            <a:avLst>
              <a:gd name="adj" fmla="val 16667"/>
            </a:avLst>
          </a:prstGeom>
          <a:solidFill>
            <a:srgbClr val="FFFF00">
              <a:alpha val="50000"/>
            </a:srgbClr>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solidFill>
                  <a:srgbClr val="FF0000"/>
                </a:solidFill>
              </a:rPr>
              <a:t>Tests</a:t>
            </a:r>
            <a:endParaRPr lang="en-GB" sz="1200" dirty="0">
              <a:solidFill>
                <a:srgbClr val="FF0000"/>
              </a:solidFill>
            </a:endParaRPr>
          </a:p>
        </p:txBody>
      </p:sp>
      <p:sp>
        <p:nvSpPr>
          <p:cNvPr id="21" name="Rounded Rectangle 24">
            <a:extLst>
              <a:ext uri="{FF2B5EF4-FFF2-40B4-BE49-F238E27FC236}">
                <a16:creationId xmlns:a16="http://schemas.microsoft.com/office/drawing/2014/main" id="{B9EC564A-6B43-B6B3-B4E6-583D89773C17}"/>
              </a:ext>
            </a:extLst>
          </p:cNvPr>
          <p:cNvSpPr/>
          <p:nvPr/>
        </p:nvSpPr>
        <p:spPr bwMode="auto">
          <a:xfrm>
            <a:off x="4546572" y="4101844"/>
            <a:ext cx="920880" cy="360000"/>
          </a:xfrm>
          <a:prstGeom prst="roundRect">
            <a:avLst>
              <a:gd name="adj" fmla="val 16667"/>
            </a:avLst>
          </a:prstGeom>
          <a:gradFill>
            <a:gsLst>
              <a:gs pos="0">
                <a:schemeClr val="accent6">
                  <a:lumMod val="67000"/>
                </a:schemeClr>
              </a:gs>
              <a:gs pos="48000">
                <a:schemeClr val="accent6">
                  <a:lumMod val="97000"/>
                  <a:lumOff val="3000"/>
                </a:schemeClr>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Gun Proto</a:t>
            </a:r>
            <a:endParaRPr lang="en-GB" sz="1200" dirty="0"/>
          </a:p>
        </p:txBody>
      </p:sp>
      <p:sp>
        <p:nvSpPr>
          <p:cNvPr id="22" name="Rounded Rectangle 25">
            <a:extLst>
              <a:ext uri="{FF2B5EF4-FFF2-40B4-BE49-F238E27FC236}">
                <a16:creationId xmlns:a16="http://schemas.microsoft.com/office/drawing/2014/main" id="{85C6E928-B7F0-B8D6-D6AC-EB5FF03C12D6}"/>
              </a:ext>
            </a:extLst>
          </p:cNvPr>
          <p:cNvSpPr/>
          <p:nvPr/>
        </p:nvSpPr>
        <p:spPr bwMode="auto">
          <a:xfrm>
            <a:off x="5467455" y="4110272"/>
            <a:ext cx="528063" cy="344775"/>
          </a:xfrm>
          <a:prstGeom prst="roundRect">
            <a:avLst>
              <a:gd name="adj" fmla="val 16667"/>
            </a:avLst>
          </a:prstGeom>
          <a:solidFill>
            <a:srgbClr val="FFFF00"/>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solidFill>
                  <a:srgbClr val="FF0000"/>
                </a:solidFill>
              </a:rPr>
              <a:t>Tests</a:t>
            </a:r>
            <a:endParaRPr lang="en-GB" sz="1200" dirty="0">
              <a:solidFill>
                <a:srgbClr val="FF0000"/>
              </a:solidFill>
            </a:endParaRPr>
          </a:p>
        </p:txBody>
      </p:sp>
      <p:sp>
        <p:nvSpPr>
          <p:cNvPr id="23" name="Rounded Rectangle 26">
            <a:extLst>
              <a:ext uri="{FF2B5EF4-FFF2-40B4-BE49-F238E27FC236}">
                <a16:creationId xmlns:a16="http://schemas.microsoft.com/office/drawing/2014/main" id="{7E4E07C8-6AD1-EB2C-79EF-470DA2313EA4}"/>
              </a:ext>
            </a:extLst>
          </p:cNvPr>
          <p:cNvSpPr/>
          <p:nvPr/>
        </p:nvSpPr>
        <p:spPr bwMode="auto">
          <a:xfrm>
            <a:off x="5996092" y="4120860"/>
            <a:ext cx="1120484" cy="340984"/>
          </a:xfrm>
          <a:prstGeom prst="roundRect">
            <a:avLst>
              <a:gd name="adj" fmla="val 16667"/>
            </a:avLst>
          </a:prstGeom>
          <a:gradFill>
            <a:gsLst>
              <a:gs pos="0">
                <a:schemeClr val="accent6">
                  <a:lumMod val="67000"/>
                </a:schemeClr>
              </a:gs>
              <a:gs pos="48000">
                <a:schemeClr val="accent6">
                  <a:lumMod val="97000"/>
                  <a:lumOff val="3000"/>
                </a:schemeClr>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Final design &amp; construction</a:t>
            </a:r>
            <a:endParaRPr lang="en-GB" sz="1200" dirty="0"/>
          </a:p>
        </p:txBody>
      </p:sp>
      <p:sp>
        <p:nvSpPr>
          <p:cNvPr id="24" name="Rounded Rectangle 27">
            <a:extLst>
              <a:ext uri="{FF2B5EF4-FFF2-40B4-BE49-F238E27FC236}">
                <a16:creationId xmlns:a16="http://schemas.microsoft.com/office/drawing/2014/main" id="{D7759B60-D8E0-D230-1447-B147E2D261F6}"/>
              </a:ext>
            </a:extLst>
          </p:cNvPr>
          <p:cNvSpPr/>
          <p:nvPr/>
        </p:nvSpPr>
        <p:spPr bwMode="auto">
          <a:xfrm>
            <a:off x="7008501" y="4095048"/>
            <a:ext cx="824131" cy="360000"/>
          </a:xfrm>
          <a:prstGeom prst="roundRect">
            <a:avLst>
              <a:gd name="adj" fmla="val 16667"/>
            </a:avLst>
          </a:prstGeom>
          <a:solidFill>
            <a:srgbClr val="FFFF00"/>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solidFill>
                  <a:srgbClr val="FF0000"/>
                </a:solidFill>
              </a:rPr>
              <a:t>Tests</a:t>
            </a:r>
            <a:endParaRPr lang="en-GB" sz="1200" dirty="0">
              <a:solidFill>
                <a:srgbClr val="FF0000"/>
              </a:solidFill>
            </a:endParaRPr>
          </a:p>
        </p:txBody>
      </p:sp>
      <p:sp>
        <p:nvSpPr>
          <p:cNvPr id="25" name="Rounded Rectangle 28">
            <a:extLst>
              <a:ext uri="{FF2B5EF4-FFF2-40B4-BE49-F238E27FC236}">
                <a16:creationId xmlns:a16="http://schemas.microsoft.com/office/drawing/2014/main" id="{89704468-9F89-0BE8-E988-90EBF3A7C78B}"/>
              </a:ext>
            </a:extLst>
          </p:cNvPr>
          <p:cNvSpPr/>
          <p:nvPr/>
        </p:nvSpPr>
        <p:spPr bwMode="auto">
          <a:xfrm>
            <a:off x="4189237" y="4469432"/>
            <a:ext cx="2855891" cy="360000"/>
          </a:xfrm>
          <a:prstGeom prst="roundRect">
            <a:avLst>
              <a:gd name="adj" fmla="val 16667"/>
            </a:avLst>
          </a:prstGeom>
          <a:gradFill>
            <a:gsLst>
              <a:gs pos="0">
                <a:schemeClr val="accent6">
                  <a:lumMod val="67000"/>
                </a:schemeClr>
              </a:gs>
              <a:gs pos="48000">
                <a:schemeClr val="accent6">
                  <a:lumMod val="97000"/>
                  <a:lumOff val="3000"/>
                </a:schemeClr>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Integration</a:t>
            </a:r>
            <a:endParaRPr lang="en-GB" sz="1200" dirty="0"/>
          </a:p>
        </p:txBody>
      </p:sp>
      <p:sp>
        <p:nvSpPr>
          <p:cNvPr id="26" name="Rounded Rectangle 29">
            <a:extLst>
              <a:ext uri="{FF2B5EF4-FFF2-40B4-BE49-F238E27FC236}">
                <a16:creationId xmlns:a16="http://schemas.microsoft.com/office/drawing/2014/main" id="{A631143F-4E1C-AE03-E6EA-B18E1FE88F9F}"/>
              </a:ext>
            </a:extLst>
          </p:cNvPr>
          <p:cNvSpPr/>
          <p:nvPr/>
        </p:nvSpPr>
        <p:spPr bwMode="auto">
          <a:xfrm>
            <a:off x="5203579" y="5200241"/>
            <a:ext cx="1804921" cy="360000"/>
          </a:xfrm>
          <a:prstGeom prst="roundRect">
            <a:avLst>
              <a:gd name="adj" fmla="val 16667"/>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13500000" scaled="1"/>
            <a:tileRect/>
          </a:gradFill>
          <a:ln>
            <a:solidFill>
              <a:schemeClr val="accent2">
                <a:lumMod val="75000"/>
              </a:schemeClr>
            </a:solid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Design &amp; construction</a:t>
            </a:r>
            <a:endParaRPr lang="en-GB" sz="1200" dirty="0"/>
          </a:p>
        </p:txBody>
      </p:sp>
      <p:sp>
        <p:nvSpPr>
          <p:cNvPr id="27" name="Rounded Rectangle 31">
            <a:extLst>
              <a:ext uri="{FF2B5EF4-FFF2-40B4-BE49-F238E27FC236}">
                <a16:creationId xmlns:a16="http://schemas.microsoft.com/office/drawing/2014/main" id="{96AC0CA6-D670-BCAB-87A5-B92049E53BE8}"/>
              </a:ext>
            </a:extLst>
          </p:cNvPr>
          <p:cNvSpPr/>
          <p:nvPr/>
        </p:nvSpPr>
        <p:spPr bwMode="auto">
          <a:xfrm>
            <a:off x="3914515" y="5948510"/>
            <a:ext cx="623219" cy="360000"/>
          </a:xfrm>
          <a:prstGeom prst="roundRect">
            <a:avLst>
              <a:gd name="adj" fmla="val 16667"/>
            </a:avLst>
          </a:prstGeom>
          <a:gradFill>
            <a:gsLst>
              <a:gs pos="0">
                <a:srgbClr val="339966"/>
              </a:gs>
              <a:gs pos="48000">
                <a:srgbClr val="00B050"/>
              </a:gs>
              <a:gs pos="100000">
                <a:srgbClr val="339966"/>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Funct. specs</a:t>
            </a:r>
            <a:endParaRPr lang="en-GB" sz="1200" dirty="0"/>
          </a:p>
        </p:txBody>
      </p:sp>
      <p:sp>
        <p:nvSpPr>
          <p:cNvPr id="29" name="Rounded Rectangle 32">
            <a:extLst>
              <a:ext uri="{FF2B5EF4-FFF2-40B4-BE49-F238E27FC236}">
                <a16:creationId xmlns:a16="http://schemas.microsoft.com/office/drawing/2014/main" id="{9B51FAA1-7136-F85B-4895-6E28B99151D8}"/>
              </a:ext>
            </a:extLst>
          </p:cNvPr>
          <p:cNvSpPr/>
          <p:nvPr/>
        </p:nvSpPr>
        <p:spPr bwMode="auto">
          <a:xfrm>
            <a:off x="5565053" y="5595041"/>
            <a:ext cx="1816847" cy="360000"/>
          </a:xfrm>
          <a:prstGeom prst="roundRect">
            <a:avLst>
              <a:gd name="adj" fmla="val 16667"/>
            </a:avLst>
          </a:prstGeom>
          <a:gradFill>
            <a:gsLst>
              <a:gs pos="0">
                <a:schemeClr val="accent6">
                  <a:lumMod val="67000"/>
                </a:schemeClr>
              </a:gs>
              <a:gs pos="48000">
                <a:schemeClr val="accent6">
                  <a:lumMod val="97000"/>
                  <a:lumOff val="3000"/>
                </a:schemeClr>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Magnet mat procurement and construction</a:t>
            </a:r>
            <a:endParaRPr lang="en-GB" sz="1200" dirty="0"/>
          </a:p>
        </p:txBody>
      </p:sp>
      <p:sp>
        <p:nvSpPr>
          <p:cNvPr id="31" name="Rounded Rectangle 34">
            <a:extLst>
              <a:ext uri="{FF2B5EF4-FFF2-40B4-BE49-F238E27FC236}">
                <a16:creationId xmlns:a16="http://schemas.microsoft.com/office/drawing/2014/main" id="{722CA909-6B55-9448-1852-E36980D4E7CA}"/>
              </a:ext>
            </a:extLst>
          </p:cNvPr>
          <p:cNvSpPr/>
          <p:nvPr/>
        </p:nvSpPr>
        <p:spPr bwMode="auto">
          <a:xfrm>
            <a:off x="4295800" y="5579749"/>
            <a:ext cx="631468" cy="360000"/>
          </a:xfrm>
          <a:prstGeom prst="roundRect">
            <a:avLst>
              <a:gd name="adj" fmla="val 16667"/>
            </a:avLst>
          </a:prstGeom>
          <a:solidFill>
            <a:srgbClr val="00B050"/>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000" dirty="0"/>
              <a:t>Magnet validat</a:t>
            </a:r>
            <a:endParaRPr lang="en-GB" sz="1000" dirty="0"/>
          </a:p>
        </p:txBody>
      </p:sp>
      <p:sp>
        <p:nvSpPr>
          <p:cNvPr id="32" name="Rounded Rectangle 35">
            <a:extLst>
              <a:ext uri="{FF2B5EF4-FFF2-40B4-BE49-F238E27FC236}">
                <a16:creationId xmlns:a16="http://schemas.microsoft.com/office/drawing/2014/main" id="{CEAE31B4-EF2D-8866-7CC2-3CB8D30EB0BD}"/>
              </a:ext>
            </a:extLst>
          </p:cNvPr>
          <p:cNvSpPr/>
          <p:nvPr/>
        </p:nvSpPr>
        <p:spPr bwMode="auto">
          <a:xfrm>
            <a:off x="4939954" y="5585934"/>
            <a:ext cx="612413" cy="360000"/>
          </a:xfrm>
          <a:prstGeom prst="roundRect">
            <a:avLst>
              <a:gd name="adj" fmla="val 16667"/>
            </a:avLst>
          </a:prstGeom>
          <a:gradFill>
            <a:gsLst>
              <a:gs pos="0">
                <a:schemeClr val="accent6">
                  <a:lumMod val="67000"/>
                </a:schemeClr>
              </a:gs>
              <a:gs pos="48000">
                <a:srgbClr val="00B050"/>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000" dirty="0"/>
              <a:t>Specs and design</a:t>
            </a:r>
            <a:endParaRPr lang="en-GB" sz="1000" dirty="0"/>
          </a:p>
        </p:txBody>
      </p:sp>
      <p:sp>
        <p:nvSpPr>
          <p:cNvPr id="33" name="Rounded Rectangle 36">
            <a:extLst>
              <a:ext uri="{FF2B5EF4-FFF2-40B4-BE49-F238E27FC236}">
                <a16:creationId xmlns:a16="http://schemas.microsoft.com/office/drawing/2014/main" id="{CFD46484-5954-8ECC-4DCA-1317F09D12F6}"/>
              </a:ext>
            </a:extLst>
          </p:cNvPr>
          <p:cNvSpPr/>
          <p:nvPr/>
        </p:nvSpPr>
        <p:spPr bwMode="auto">
          <a:xfrm>
            <a:off x="4344585" y="3720888"/>
            <a:ext cx="1207782" cy="360000"/>
          </a:xfrm>
          <a:prstGeom prst="roundRect">
            <a:avLst>
              <a:gd name="adj" fmla="val 16667"/>
            </a:avLst>
          </a:prstGeom>
          <a:solidFill>
            <a:srgbClr val="FFFF00">
              <a:alpha val="50000"/>
            </a:srgbClr>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solidFill>
                  <a:srgbClr val="FF0000"/>
                </a:solidFill>
              </a:rPr>
              <a:t>Current spare tests</a:t>
            </a:r>
            <a:endParaRPr lang="en-GB" sz="1200" dirty="0">
              <a:solidFill>
                <a:srgbClr val="FF0000"/>
              </a:solidFill>
            </a:endParaRPr>
          </a:p>
        </p:txBody>
      </p:sp>
      <p:sp>
        <p:nvSpPr>
          <p:cNvPr id="34" name="Rounded Rectangle 37">
            <a:extLst>
              <a:ext uri="{FF2B5EF4-FFF2-40B4-BE49-F238E27FC236}">
                <a16:creationId xmlns:a16="http://schemas.microsoft.com/office/drawing/2014/main" id="{4E35D3D5-9EF8-48F2-87B0-2ABB394AD993}"/>
              </a:ext>
            </a:extLst>
          </p:cNvPr>
          <p:cNvSpPr/>
          <p:nvPr/>
        </p:nvSpPr>
        <p:spPr bwMode="auto">
          <a:xfrm>
            <a:off x="5521238" y="4833195"/>
            <a:ext cx="1887647" cy="360000"/>
          </a:xfrm>
          <a:prstGeom prst="roundRect">
            <a:avLst>
              <a:gd name="adj" fmla="val 16667"/>
            </a:avLst>
          </a:prstGeom>
          <a:gradFill>
            <a:gsLst>
              <a:gs pos="0">
                <a:schemeClr val="accent6">
                  <a:lumMod val="67000"/>
                </a:schemeClr>
              </a:gs>
              <a:gs pos="48000">
                <a:schemeClr val="accent6">
                  <a:lumMod val="97000"/>
                  <a:lumOff val="3000"/>
                </a:schemeClr>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Construction and coating</a:t>
            </a:r>
            <a:endParaRPr lang="en-GB" sz="1200" dirty="0"/>
          </a:p>
        </p:txBody>
      </p:sp>
      <p:sp>
        <p:nvSpPr>
          <p:cNvPr id="35" name="Rounded Rectangle 38">
            <a:extLst>
              <a:ext uri="{FF2B5EF4-FFF2-40B4-BE49-F238E27FC236}">
                <a16:creationId xmlns:a16="http://schemas.microsoft.com/office/drawing/2014/main" id="{3D469056-1210-D532-8440-23B712AB3A28}"/>
              </a:ext>
            </a:extLst>
          </p:cNvPr>
          <p:cNvSpPr/>
          <p:nvPr/>
        </p:nvSpPr>
        <p:spPr bwMode="auto">
          <a:xfrm>
            <a:off x="5233260" y="3326268"/>
            <a:ext cx="531911" cy="360000"/>
          </a:xfrm>
          <a:prstGeom prst="roundRect">
            <a:avLst>
              <a:gd name="adj" fmla="val 16667"/>
            </a:avLst>
          </a:prstGeom>
          <a:gradFill>
            <a:gsLst>
              <a:gs pos="0">
                <a:schemeClr val="accent6">
                  <a:lumMod val="67000"/>
                </a:schemeClr>
              </a:gs>
              <a:gs pos="48000">
                <a:srgbClr val="00B050"/>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000" dirty="0"/>
              <a:t>Specs</a:t>
            </a:r>
            <a:endParaRPr lang="en-GB" sz="1000" dirty="0"/>
          </a:p>
        </p:txBody>
      </p:sp>
      <p:sp>
        <p:nvSpPr>
          <p:cNvPr id="36" name="Rounded Rectangle 39">
            <a:extLst>
              <a:ext uri="{FF2B5EF4-FFF2-40B4-BE49-F238E27FC236}">
                <a16:creationId xmlns:a16="http://schemas.microsoft.com/office/drawing/2014/main" id="{F1A01CD9-0840-7DBA-46C0-242141612FB9}"/>
              </a:ext>
            </a:extLst>
          </p:cNvPr>
          <p:cNvSpPr/>
          <p:nvPr/>
        </p:nvSpPr>
        <p:spPr bwMode="auto">
          <a:xfrm>
            <a:off x="5765171" y="3342340"/>
            <a:ext cx="2238887" cy="360000"/>
          </a:xfrm>
          <a:prstGeom prst="roundRect">
            <a:avLst>
              <a:gd name="adj" fmla="val 16667"/>
            </a:avLst>
          </a:prstGeom>
          <a:gradFill>
            <a:gsLst>
              <a:gs pos="0">
                <a:schemeClr val="accent6">
                  <a:lumMod val="67000"/>
                </a:schemeClr>
              </a:gs>
              <a:gs pos="48000">
                <a:schemeClr val="accent6">
                  <a:lumMod val="97000"/>
                  <a:lumOff val="3000"/>
                </a:schemeClr>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200" dirty="0"/>
              <a:t>Procurement</a:t>
            </a:r>
            <a:endParaRPr lang="en-GB" sz="1200" dirty="0"/>
          </a:p>
        </p:txBody>
      </p:sp>
      <p:sp>
        <p:nvSpPr>
          <p:cNvPr id="37" name="Rounded Rectangle 40">
            <a:extLst>
              <a:ext uri="{FF2B5EF4-FFF2-40B4-BE49-F238E27FC236}">
                <a16:creationId xmlns:a16="http://schemas.microsoft.com/office/drawing/2014/main" id="{213876D5-6CC8-D440-ABAF-6906BA3B348D}"/>
              </a:ext>
            </a:extLst>
          </p:cNvPr>
          <p:cNvSpPr/>
          <p:nvPr/>
        </p:nvSpPr>
        <p:spPr bwMode="auto">
          <a:xfrm>
            <a:off x="7389486" y="4824107"/>
            <a:ext cx="449791" cy="360000"/>
          </a:xfrm>
          <a:prstGeom prst="roundRect">
            <a:avLst>
              <a:gd name="adj" fmla="val 16667"/>
            </a:avLst>
          </a:prstGeom>
          <a:solidFill>
            <a:srgbClr val="FFFF00"/>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100" dirty="0">
                <a:solidFill>
                  <a:srgbClr val="FF0000"/>
                </a:solidFill>
              </a:rPr>
              <a:t>Tests</a:t>
            </a:r>
            <a:endParaRPr lang="en-GB" sz="1100" dirty="0">
              <a:solidFill>
                <a:srgbClr val="FF0000"/>
              </a:solidFill>
            </a:endParaRPr>
          </a:p>
        </p:txBody>
      </p:sp>
      <p:sp>
        <p:nvSpPr>
          <p:cNvPr id="38" name="Rounded Rectangle 41">
            <a:extLst>
              <a:ext uri="{FF2B5EF4-FFF2-40B4-BE49-F238E27FC236}">
                <a16:creationId xmlns:a16="http://schemas.microsoft.com/office/drawing/2014/main" id="{5108DAD3-A193-608D-689E-35914A4EC4C1}"/>
              </a:ext>
            </a:extLst>
          </p:cNvPr>
          <p:cNvSpPr/>
          <p:nvPr/>
        </p:nvSpPr>
        <p:spPr bwMode="auto">
          <a:xfrm>
            <a:off x="4939955" y="4843591"/>
            <a:ext cx="649332" cy="360000"/>
          </a:xfrm>
          <a:prstGeom prst="roundRect">
            <a:avLst>
              <a:gd name="adj" fmla="val 16667"/>
            </a:avLst>
          </a:prstGeom>
          <a:gradFill>
            <a:gsLst>
              <a:gs pos="0">
                <a:schemeClr val="accent6">
                  <a:lumMod val="67000"/>
                </a:schemeClr>
              </a:gs>
              <a:gs pos="48000">
                <a:srgbClr val="00B050"/>
              </a:gs>
              <a:gs pos="100000">
                <a:schemeClr val="accent6">
                  <a:lumMod val="40000"/>
                  <a:lumOff val="60000"/>
                </a:schemeClr>
              </a:gs>
            </a:gsLst>
            <a:lin ang="16200000" scaled="1"/>
          </a:gra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000" dirty="0"/>
              <a:t>Design validation</a:t>
            </a:r>
            <a:endParaRPr lang="en-GB" sz="1000" dirty="0"/>
          </a:p>
        </p:txBody>
      </p:sp>
      <p:cxnSp>
        <p:nvCxnSpPr>
          <p:cNvPr id="7" name="Straight Arrow Connector 6">
            <a:extLst>
              <a:ext uri="{FF2B5EF4-FFF2-40B4-BE49-F238E27FC236}">
                <a16:creationId xmlns:a16="http://schemas.microsoft.com/office/drawing/2014/main" id="{106F6186-BB2C-F36E-3213-A51F886B8CE1}"/>
              </a:ext>
            </a:extLst>
          </p:cNvPr>
          <p:cNvCxnSpPr/>
          <p:nvPr/>
        </p:nvCxnSpPr>
        <p:spPr>
          <a:xfrm>
            <a:off x="270001" y="2391974"/>
            <a:ext cx="696398" cy="1998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8CDB9574-9DAA-CA1B-52AE-D01D9EF39B15}"/>
              </a:ext>
            </a:extLst>
          </p:cNvPr>
          <p:cNvPicPr>
            <a:picLocks noChangeAspect="1"/>
          </p:cNvPicPr>
          <p:nvPr/>
        </p:nvPicPr>
        <p:blipFill>
          <a:blip r:embed="rId4"/>
          <a:stretch>
            <a:fillRect/>
          </a:stretch>
        </p:blipFill>
        <p:spPr>
          <a:xfrm flipV="1">
            <a:off x="8693733" y="2752387"/>
            <a:ext cx="2759026" cy="185935"/>
          </a:xfrm>
          <a:prstGeom prst="rect">
            <a:avLst/>
          </a:prstGeom>
        </p:spPr>
      </p:pic>
      <p:cxnSp>
        <p:nvCxnSpPr>
          <p:cNvPr id="45" name="Straight Arrow Connector 44">
            <a:extLst>
              <a:ext uri="{FF2B5EF4-FFF2-40B4-BE49-F238E27FC236}">
                <a16:creationId xmlns:a16="http://schemas.microsoft.com/office/drawing/2014/main" id="{3346F350-693C-823B-1FC6-8F82704BA0E9}"/>
              </a:ext>
            </a:extLst>
          </p:cNvPr>
          <p:cNvCxnSpPr>
            <a:cxnSpLocks/>
          </p:cNvCxnSpPr>
          <p:nvPr/>
        </p:nvCxnSpPr>
        <p:spPr>
          <a:xfrm>
            <a:off x="8740891" y="2494919"/>
            <a:ext cx="2035629"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E9DA0D5-BD8A-4003-D35E-8CA5C654A2E0}"/>
              </a:ext>
            </a:extLst>
          </p:cNvPr>
          <p:cNvSpPr txBox="1"/>
          <p:nvPr/>
        </p:nvSpPr>
        <p:spPr>
          <a:xfrm>
            <a:off x="9354559" y="2273853"/>
            <a:ext cx="721351" cy="184666"/>
          </a:xfrm>
          <a:prstGeom prst="rect">
            <a:avLst/>
          </a:prstGeom>
          <a:noFill/>
        </p:spPr>
        <p:txBody>
          <a:bodyPr wrap="none" lIns="0" tIns="0" rIns="0" bIns="0" rtlCol="0">
            <a:spAutoFit/>
          </a:bodyPr>
          <a:lstStyle/>
          <a:p>
            <a:pPr algn="l"/>
            <a:r>
              <a:rPr lang="en-US" sz="1200" dirty="0"/>
              <a:t>~1.5 years</a:t>
            </a:r>
            <a:endParaRPr lang="en-GB" sz="1200" dirty="0"/>
          </a:p>
        </p:txBody>
      </p:sp>
      <p:sp>
        <p:nvSpPr>
          <p:cNvPr id="2" name="Rounded Rectangle 33">
            <a:extLst>
              <a:ext uri="{FF2B5EF4-FFF2-40B4-BE49-F238E27FC236}">
                <a16:creationId xmlns:a16="http://schemas.microsoft.com/office/drawing/2014/main" id="{B77315F8-FFBD-FA0E-778F-06149100A743}"/>
              </a:ext>
            </a:extLst>
          </p:cNvPr>
          <p:cNvSpPr/>
          <p:nvPr/>
        </p:nvSpPr>
        <p:spPr bwMode="auto">
          <a:xfrm>
            <a:off x="7382474" y="5585953"/>
            <a:ext cx="449791" cy="360000"/>
          </a:xfrm>
          <a:prstGeom prst="roundRect">
            <a:avLst>
              <a:gd name="adj" fmla="val 16667"/>
            </a:avLst>
          </a:prstGeom>
          <a:solidFill>
            <a:schemeClr val="accent5">
              <a:alpha val="50000"/>
            </a:schemeClr>
          </a:solidFill>
          <a:ln>
            <a:noFill/>
          </a:ln>
        </p:spPr>
        <p:style>
          <a:lnRef idx="0">
            <a:srgbClr val="000000"/>
          </a:lnRef>
          <a:fillRef idx="0">
            <a:srgbClr val="000000"/>
          </a:fillRef>
          <a:effectRef idx="0">
            <a:srgbClr val="000000"/>
          </a:effectRef>
          <a:fontRef idx="minor">
            <a:schemeClr val="lt1"/>
          </a:fontRef>
        </p:style>
        <p:txBody>
          <a:bodyPr lIns="36000" tIns="0" rIns="36000" bIns="0" rtlCol="0" anchor="ctr"/>
          <a:lstStyle/>
          <a:p>
            <a:pPr algn="ctr">
              <a:defRPr/>
            </a:pPr>
            <a:r>
              <a:rPr lang="en-US" sz="1100" dirty="0"/>
              <a:t>Tests</a:t>
            </a:r>
            <a:endParaRPr lang="en-GB" sz="1100" dirty="0"/>
          </a:p>
        </p:txBody>
      </p:sp>
      <p:sp>
        <p:nvSpPr>
          <p:cNvPr id="28" name="Down Arrow 3">
            <a:extLst>
              <a:ext uri="{FF2B5EF4-FFF2-40B4-BE49-F238E27FC236}">
                <a16:creationId xmlns:a16="http://schemas.microsoft.com/office/drawing/2014/main" id="{8FDD7EDF-AA95-51E5-5BED-B1868A962D1A}"/>
              </a:ext>
            </a:extLst>
          </p:cNvPr>
          <p:cNvSpPr/>
          <p:nvPr/>
        </p:nvSpPr>
        <p:spPr bwMode="auto">
          <a:xfrm>
            <a:off x="5935447" y="764704"/>
            <a:ext cx="108000" cy="3049528"/>
          </a:xfrm>
          <a:prstGeom prst="downArrow">
            <a:avLst>
              <a:gd name="adj1" fmla="val 50000"/>
              <a:gd name="adj2" fmla="val 500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defRPr/>
            </a:pPr>
            <a:endParaRPr lang="en-GB" dirty="0"/>
          </a:p>
        </p:txBody>
      </p:sp>
      <p:sp>
        <p:nvSpPr>
          <p:cNvPr id="30" name="Date Placeholder 29">
            <a:extLst>
              <a:ext uri="{FF2B5EF4-FFF2-40B4-BE49-F238E27FC236}">
                <a16:creationId xmlns:a16="http://schemas.microsoft.com/office/drawing/2014/main" id="{C3C78881-FB50-DF4F-219F-66F79FCB06D2}"/>
              </a:ext>
            </a:extLst>
          </p:cNvPr>
          <p:cNvSpPr>
            <a:spLocks noGrp="1"/>
          </p:cNvSpPr>
          <p:nvPr>
            <p:ph type="dt" sz="half" idx="10"/>
          </p:nvPr>
        </p:nvSpPr>
        <p:spPr/>
        <p:txBody>
          <a:bodyPr/>
          <a:lstStyle/>
          <a:p>
            <a:r>
              <a:rPr lang="en-US"/>
              <a:t>14 Dec 2023</a:t>
            </a:r>
            <a:endParaRPr lang="en-US" dirty="0"/>
          </a:p>
        </p:txBody>
      </p:sp>
      <p:sp>
        <p:nvSpPr>
          <p:cNvPr id="39" name="Footer Placeholder 38">
            <a:extLst>
              <a:ext uri="{FF2B5EF4-FFF2-40B4-BE49-F238E27FC236}">
                <a16:creationId xmlns:a16="http://schemas.microsoft.com/office/drawing/2014/main" id="{8B7E11F3-305F-1FB1-1F4C-29A9696C88DA}"/>
              </a:ext>
            </a:extLst>
          </p:cNvPr>
          <p:cNvSpPr>
            <a:spLocks noGrp="1"/>
          </p:cNvSpPr>
          <p:nvPr>
            <p:ph type="ftr" sz="quarter" idx="11"/>
          </p:nvPr>
        </p:nvSpPr>
        <p:spPr/>
        <p:txBody>
          <a:bodyPr/>
          <a:lstStyle/>
          <a:p>
            <a:r>
              <a:rPr lang="en-US"/>
              <a:t>G. Khatri | SY-BI-XEI</a:t>
            </a:r>
            <a:endParaRPr lang="en-US" dirty="0"/>
          </a:p>
        </p:txBody>
      </p:sp>
      <p:sp>
        <p:nvSpPr>
          <p:cNvPr id="40" name="Slide Number Placeholder 39">
            <a:extLst>
              <a:ext uri="{FF2B5EF4-FFF2-40B4-BE49-F238E27FC236}">
                <a16:creationId xmlns:a16="http://schemas.microsoft.com/office/drawing/2014/main" id="{460BFF29-22A4-D79C-F151-C4584DC30092}"/>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2379594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5ECF0A-B5CD-560A-2388-4CAE5168D49F}"/>
              </a:ext>
            </a:extLst>
          </p:cNvPr>
          <p:cNvSpPr>
            <a:spLocks noGrp="1"/>
          </p:cNvSpPr>
          <p:nvPr>
            <p:ph idx="1"/>
          </p:nvPr>
        </p:nvSpPr>
        <p:spPr/>
        <p:txBody>
          <a:bodyPr/>
          <a:lstStyle/>
          <a:p>
            <a:pPr marL="342900" indent="-342900">
              <a:buFont typeface="Arial" panose="020B0604020202020204" pitchFamily="34" charset="0"/>
              <a:buChar char="•"/>
            </a:pPr>
            <a:r>
              <a:rPr lang="en-US" sz="1400" b="0" dirty="0"/>
              <a:t>3D model (ST1715187_01) from N. Chritin,14 Sept 2023</a:t>
            </a:r>
          </a:p>
          <a:p>
            <a:pPr marL="342900" indent="-342900">
              <a:buFont typeface="Arial" panose="020B0604020202020204" pitchFamily="34" charset="0"/>
              <a:buChar char="•"/>
            </a:pPr>
            <a:r>
              <a:rPr lang="en-GB" sz="1400" b="0" dirty="0"/>
              <a:t>Magnets: current, turns from Luke</a:t>
            </a:r>
          </a:p>
          <a:p>
            <a:pPr marL="342900" indent="-342900">
              <a:buFont typeface="Arial" panose="020B0604020202020204" pitchFamily="34" charset="0"/>
              <a:buChar char="•"/>
            </a:pPr>
            <a:r>
              <a:rPr lang="en-GB" sz="1400" b="0" dirty="0"/>
              <a:t>Toroid steering coils: 3D, current, turns from Luke (50 turns, 10A max)</a:t>
            </a:r>
          </a:p>
          <a:p>
            <a:pPr marL="342900" indent="-342900">
              <a:buFont typeface="Arial" panose="020B0604020202020204" pitchFamily="34" charset="0"/>
              <a:buChar char="•"/>
            </a:pPr>
            <a:r>
              <a:rPr lang="en-GB" sz="1400" b="0" dirty="0"/>
              <a:t>No H/V arm steering coils are considered yet (waiting for Luke to finalise on his end)</a:t>
            </a:r>
          </a:p>
          <a:p>
            <a:pPr marL="342900" indent="-342900">
              <a:buFont typeface="Arial" panose="020B0604020202020204" pitchFamily="34" charset="0"/>
              <a:buChar char="•"/>
            </a:pPr>
            <a:r>
              <a:rPr lang="en-GB" sz="1400" b="0" dirty="0"/>
              <a:t>Voltages configuration for most simulations (unless explicitly specified different):</a:t>
            </a:r>
          </a:p>
          <a:p>
            <a:pPr marL="342900" indent="-342900">
              <a:buFont typeface="Arial" panose="020B0604020202020204" pitchFamily="34" charset="0"/>
              <a:buChar char="•"/>
            </a:pPr>
            <a:endParaRPr lang="en-GB" sz="1400" b="0" dirty="0"/>
          </a:p>
          <a:p>
            <a:pPr marL="342900" indent="-342900">
              <a:buFont typeface="Arial" panose="020B0604020202020204" pitchFamily="34" charset="0"/>
              <a:buChar char="•"/>
            </a:pPr>
            <a:endParaRPr lang="en-GB" sz="1400" b="0" dirty="0"/>
          </a:p>
          <a:p>
            <a:pPr marL="342900" indent="-342900">
              <a:buFont typeface="Arial" panose="020B0604020202020204" pitchFamily="34" charset="0"/>
              <a:buChar char="•"/>
            </a:pPr>
            <a:endParaRPr lang="en-GB" sz="1400" b="0" dirty="0"/>
          </a:p>
          <a:p>
            <a:pPr marL="342900" indent="-342900">
              <a:buFont typeface="Arial" panose="020B0604020202020204" pitchFamily="34" charset="0"/>
              <a:buChar char="•"/>
            </a:pPr>
            <a:endParaRPr lang="en-GB" sz="1400" b="0" dirty="0"/>
          </a:p>
          <a:p>
            <a:pPr marL="342900" indent="-342900">
              <a:buFont typeface="Arial" panose="020B0604020202020204" pitchFamily="34" charset="0"/>
              <a:buChar char="•"/>
            </a:pPr>
            <a:r>
              <a:rPr lang="en-GB" sz="1400" b="0" dirty="0"/>
              <a:t>Beam current ~2.4 A (2.2 </a:t>
            </a:r>
            <a:r>
              <a:rPr lang="en-GB" sz="1400" b="0" dirty="0" err="1"/>
              <a:t>uPerveance</a:t>
            </a:r>
            <a:r>
              <a:rPr lang="en-GB" sz="1400" b="0" dirty="0"/>
              <a:t>, confirmed with </a:t>
            </a:r>
            <a:r>
              <a:rPr lang="en-GB" sz="1400" b="0" dirty="0" err="1"/>
              <a:t>Sameed’s</a:t>
            </a:r>
            <a:r>
              <a:rPr lang="en-GB" sz="1400" b="0" dirty="0"/>
              <a:t> results and b.236 test bench)</a:t>
            </a:r>
          </a:p>
          <a:p>
            <a:pPr marL="342900" indent="-342900">
              <a:buFont typeface="Arial" panose="020B0604020202020204" pitchFamily="34" charset="0"/>
              <a:buChar char="•"/>
            </a:pPr>
            <a:r>
              <a:rPr lang="en-GB" sz="1400" b="0" dirty="0"/>
              <a:t>The beam transport doesn’t depend on source type (space charge or fixed gun), but it does consider space charge along transport path</a:t>
            </a:r>
          </a:p>
          <a:p>
            <a:pPr marL="342900" indent="-342900">
              <a:buFont typeface="Arial" panose="020B0604020202020204" pitchFamily="34" charset="0"/>
              <a:buChar char="•"/>
            </a:pPr>
            <a:r>
              <a:rPr lang="en-GB" sz="1400" b="0" dirty="0"/>
              <a:t>Full AD simulations with SCL gun, ECTS simulations with fixed source</a:t>
            </a:r>
          </a:p>
          <a:p>
            <a:pPr marL="342900" indent="-342900">
              <a:buFont typeface="Arial" panose="020B0604020202020204" pitchFamily="34" charset="0"/>
              <a:buChar char="•"/>
            </a:pPr>
            <a:endParaRPr lang="en-GB" sz="1400" b="0" dirty="0"/>
          </a:p>
          <a:p>
            <a:pPr marL="342900" indent="-342900">
              <a:buFont typeface="Arial" panose="020B0604020202020204" pitchFamily="34" charset="0"/>
              <a:buChar char="•"/>
            </a:pPr>
            <a:endParaRPr lang="en-GB" sz="1400" b="0" dirty="0"/>
          </a:p>
          <a:p>
            <a:pPr marL="342900" indent="-342900">
              <a:buFont typeface="Arial" panose="020B0604020202020204" pitchFamily="34" charset="0"/>
              <a:buChar char="•"/>
            </a:pPr>
            <a:endParaRPr lang="en-GB" sz="1400" b="0" dirty="0"/>
          </a:p>
        </p:txBody>
      </p:sp>
      <p:sp>
        <p:nvSpPr>
          <p:cNvPr id="3" name="Title 2">
            <a:extLst>
              <a:ext uri="{FF2B5EF4-FFF2-40B4-BE49-F238E27FC236}">
                <a16:creationId xmlns:a16="http://schemas.microsoft.com/office/drawing/2014/main" id="{75B01C36-0E06-5DB2-5E4F-3F5D17057EBD}"/>
              </a:ext>
            </a:extLst>
          </p:cNvPr>
          <p:cNvSpPr>
            <a:spLocks noGrp="1"/>
          </p:cNvSpPr>
          <p:nvPr>
            <p:ph type="title"/>
          </p:nvPr>
        </p:nvSpPr>
        <p:spPr/>
        <p:txBody>
          <a:bodyPr/>
          <a:lstStyle/>
          <a:p>
            <a:r>
              <a:rPr lang="en-US" sz="2000" dirty="0"/>
              <a:t>Extra slide: Basic assumptions and input for the simulation</a:t>
            </a:r>
            <a:endParaRPr lang="en-GB" sz="2000" dirty="0"/>
          </a:p>
        </p:txBody>
      </p:sp>
      <p:pic>
        <p:nvPicPr>
          <p:cNvPr id="9" name="Picture 8">
            <a:extLst>
              <a:ext uri="{FF2B5EF4-FFF2-40B4-BE49-F238E27FC236}">
                <a16:creationId xmlns:a16="http://schemas.microsoft.com/office/drawing/2014/main" id="{ECECF3B3-DCE1-C9BE-2277-69304C9DD4B7}"/>
              </a:ext>
            </a:extLst>
          </p:cNvPr>
          <p:cNvPicPr>
            <a:picLocks noChangeAspect="1"/>
          </p:cNvPicPr>
          <p:nvPr/>
        </p:nvPicPr>
        <p:blipFill>
          <a:blip r:embed="rId2"/>
          <a:stretch>
            <a:fillRect/>
          </a:stretch>
        </p:blipFill>
        <p:spPr>
          <a:xfrm>
            <a:off x="765363" y="2845880"/>
            <a:ext cx="4101326" cy="1934337"/>
          </a:xfrm>
          <a:prstGeom prst="rect">
            <a:avLst/>
          </a:prstGeom>
        </p:spPr>
      </p:pic>
      <p:pic>
        <p:nvPicPr>
          <p:cNvPr id="11" name="Picture 10">
            <a:extLst>
              <a:ext uri="{FF2B5EF4-FFF2-40B4-BE49-F238E27FC236}">
                <a16:creationId xmlns:a16="http://schemas.microsoft.com/office/drawing/2014/main" id="{2C74F178-9845-3E01-B1D5-99DBCD395F7F}"/>
              </a:ext>
            </a:extLst>
          </p:cNvPr>
          <p:cNvPicPr>
            <a:picLocks noChangeAspect="1"/>
          </p:cNvPicPr>
          <p:nvPr/>
        </p:nvPicPr>
        <p:blipFill>
          <a:blip r:embed="rId3"/>
          <a:stretch>
            <a:fillRect/>
          </a:stretch>
        </p:blipFill>
        <p:spPr>
          <a:xfrm>
            <a:off x="7770233" y="242382"/>
            <a:ext cx="4324982" cy="723167"/>
          </a:xfrm>
          <a:prstGeom prst="rect">
            <a:avLst/>
          </a:prstGeom>
        </p:spPr>
      </p:pic>
      <p:pic>
        <p:nvPicPr>
          <p:cNvPr id="13" name="Picture 12">
            <a:extLst>
              <a:ext uri="{FF2B5EF4-FFF2-40B4-BE49-F238E27FC236}">
                <a16:creationId xmlns:a16="http://schemas.microsoft.com/office/drawing/2014/main" id="{CDB326E3-C094-A0D4-9464-CF4C30B83ADE}"/>
              </a:ext>
            </a:extLst>
          </p:cNvPr>
          <p:cNvPicPr>
            <a:picLocks noChangeAspect="1"/>
          </p:cNvPicPr>
          <p:nvPr/>
        </p:nvPicPr>
        <p:blipFill>
          <a:blip r:embed="rId4"/>
          <a:stretch>
            <a:fillRect/>
          </a:stretch>
        </p:blipFill>
        <p:spPr>
          <a:xfrm>
            <a:off x="7770234" y="1042649"/>
            <a:ext cx="4324982" cy="1624823"/>
          </a:xfrm>
          <a:prstGeom prst="rect">
            <a:avLst/>
          </a:prstGeom>
        </p:spPr>
      </p:pic>
      <p:sp>
        <p:nvSpPr>
          <p:cNvPr id="14" name="TextBox 13">
            <a:extLst>
              <a:ext uri="{FF2B5EF4-FFF2-40B4-BE49-F238E27FC236}">
                <a16:creationId xmlns:a16="http://schemas.microsoft.com/office/drawing/2014/main" id="{E3DC374E-3BB1-0366-9F94-B1BC71533AD0}"/>
              </a:ext>
            </a:extLst>
          </p:cNvPr>
          <p:cNvSpPr txBox="1"/>
          <p:nvPr/>
        </p:nvSpPr>
        <p:spPr>
          <a:xfrm>
            <a:off x="9226340" y="233714"/>
            <a:ext cx="1287212" cy="123111"/>
          </a:xfrm>
          <a:prstGeom prst="rect">
            <a:avLst/>
          </a:prstGeom>
          <a:noFill/>
        </p:spPr>
        <p:txBody>
          <a:bodyPr wrap="none" lIns="0" tIns="0" rIns="0" bIns="0" rtlCol="0">
            <a:spAutoFit/>
          </a:bodyPr>
          <a:lstStyle/>
          <a:p>
            <a:pPr algn="l"/>
            <a:r>
              <a:rPr lang="en-US" sz="800" dirty="0">
                <a:highlight>
                  <a:srgbClr val="FFFF00"/>
                </a:highlight>
              </a:rPr>
              <a:t>side view (from outside ring)</a:t>
            </a:r>
            <a:endParaRPr lang="en-GB" sz="800" dirty="0">
              <a:highlight>
                <a:srgbClr val="FFFF00"/>
              </a:highlight>
            </a:endParaRPr>
          </a:p>
        </p:txBody>
      </p:sp>
      <p:sp>
        <p:nvSpPr>
          <p:cNvPr id="15" name="TextBox 14">
            <a:extLst>
              <a:ext uri="{FF2B5EF4-FFF2-40B4-BE49-F238E27FC236}">
                <a16:creationId xmlns:a16="http://schemas.microsoft.com/office/drawing/2014/main" id="{E737DBAE-A111-C626-4E98-0D2070A163AF}"/>
              </a:ext>
            </a:extLst>
          </p:cNvPr>
          <p:cNvSpPr txBox="1"/>
          <p:nvPr/>
        </p:nvSpPr>
        <p:spPr>
          <a:xfrm>
            <a:off x="9680791" y="1236393"/>
            <a:ext cx="378309" cy="123111"/>
          </a:xfrm>
          <a:prstGeom prst="rect">
            <a:avLst/>
          </a:prstGeom>
          <a:noFill/>
        </p:spPr>
        <p:txBody>
          <a:bodyPr wrap="none" lIns="0" tIns="0" rIns="0" bIns="0" rtlCol="0">
            <a:spAutoFit/>
          </a:bodyPr>
          <a:lstStyle/>
          <a:p>
            <a:pPr algn="l"/>
            <a:r>
              <a:rPr lang="en-US" sz="800" dirty="0">
                <a:highlight>
                  <a:srgbClr val="FFFF00"/>
                </a:highlight>
              </a:rPr>
              <a:t>top view</a:t>
            </a:r>
            <a:endParaRPr lang="en-GB" sz="800" dirty="0">
              <a:highlight>
                <a:srgbClr val="FFFF00"/>
              </a:highlight>
            </a:endParaRPr>
          </a:p>
        </p:txBody>
      </p:sp>
      <p:sp>
        <p:nvSpPr>
          <p:cNvPr id="16" name="TextBox 15">
            <a:extLst>
              <a:ext uri="{FF2B5EF4-FFF2-40B4-BE49-F238E27FC236}">
                <a16:creationId xmlns:a16="http://schemas.microsoft.com/office/drawing/2014/main" id="{11378480-ACF5-CC47-9412-7EC731660DDB}"/>
              </a:ext>
            </a:extLst>
          </p:cNvPr>
          <p:cNvSpPr txBox="1"/>
          <p:nvPr/>
        </p:nvSpPr>
        <p:spPr>
          <a:xfrm>
            <a:off x="11850363" y="1177593"/>
            <a:ext cx="173124" cy="123111"/>
          </a:xfrm>
          <a:prstGeom prst="rect">
            <a:avLst/>
          </a:prstGeom>
          <a:noFill/>
        </p:spPr>
        <p:txBody>
          <a:bodyPr wrap="none" lIns="0" tIns="0" rIns="0" bIns="0" rtlCol="0">
            <a:spAutoFit/>
          </a:bodyPr>
          <a:lstStyle/>
          <a:p>
            <a:pPr algn="l"/>
            <a:r>
              <a:rPr lang="en-US" sz="800" dirty="0"/>
              <a:t>gun</a:t>
            </a:r>
            <a:endParaRPr lang="en-GB" sz="800" dirty="0"/>
          </a:p>
        </p:txBody>
      </p:sp>
      <p:sp>
        <p:nvSpPr>
          <p:cNvPr id="17" name="TextBox 16">
            <a:extLst>
              <a:ext uri="{FF2B5EF4-FFF2-40B4-BE49-F238E27FC236}">
                <a16:creationId xmlns:a16="http://schemas.microsoft.com/office/drawing/2014/main" id="{8FBF088D-F286-4A7F-EB44-6C66AABB075B}"/>
              </a:ext>
            </a:extLst>
          </p:cNvPr>
          <p:cNvSpPr txBox="1"/>
          <p:nvPr/>
        </p:nvSpPr>
        <p:spPr>
          <a:xfrm>
            <a:off x="7787205" y="1116038"/>
            <a:ext cx="383118" cy="123111"/>
          </a:xfrm>
          <a:prstGeom prst="rect">
            <a:avLst/>
          </a:prstGeom>
          <a:noFill/>
        </p:spPr>
        <p:txBody>
          <a:bodyPr wrap="none" lIns="0" tIns="0" rIns="0" bIns="0" rtlCol="0">
            <a:spAutoFit/>
          </a:bodyPr>
          <a:lstStyle/>
          <a:p>
            <a:pPr algn="l"/>
            <a:r>
              <a:rPr lang="en-US" sz="800" dirty="0"/>
              <a:t>collector</a:t>
            </a:r>
            <a:endParaRPr lang="en-GB" sz="800" dirty="0"/>
          </a:p>
        </p:txBody>
      </p:sp>
      <p:sp>
        <p:nvSpPr>
          <p:cNvPr id="18" name="TextBox 17">
            <a:extLst>
              <a:ext uri="{FF2B5EF4-FFF2-40B4-BE49-F238E27FC236}">
                <a16:creationId xmlns:a16="http://schemas.microsoft.com/office/drawing/2014/main" id="{63E89D7C-8C59-455A-53C3-1647B7E4938A}"/>
              </a:ext>
            </a:extLst>
          </p:cNvPr>
          <p:cNvSpPr txBox="1"/>
          <p:nvPr/>
        </p:nvSpPr>
        <p:spPr>
          <a:xfrm>
            <a:off x="9784184" y="2490066"/>
            <a:ext cx="171522" cy="123111"/>
          </a:xfrm>
          <a:prstGeom prst="rect">
            <a:avLst/>
          </a:prstGeom>
          <a:noFill/>
        </p:spPr>
        <p:txBody>
          <a:bodyPr wrap="none" lIns="0" tIns="0" rIns="0" bIns="0" rtlCol="0">
            <a:spAutoFit/>
          </a:bodyPr>
          <a:lstStyle/>
          <a:p>
            <a:pPr algn="l"/>
            <a:r>
              <a:rPr lang="en-US" sz="800" dirty="0"/>
              <a:t>drift</a:t>
            </a:r>
            <a:endParaRPr lang="en-GB" sz="800" dirty="0"/>
          </a:p>
        </p:txBody>
      </p:sp>
      <p:sp>
        <p:nvSpPr>
          <p:cNvPr id="19" name="TextBox 18">
            <a:extLst>
              <a:ext uri="{FF2B5EF4-FFF2-40B4-BE49-F238E27FC236}">
                <a16:creationId xmlns:a16="http://schemas.microsoft.com/office/drawing/2014/main" id="{FBE33A53-466E-7AF9-414A-5213D73F269A}"/>
              </a:ext>
            </a:extLst>
          </p:cNvPr>
          <p:cNvSpPr txBox="1"/>
          <p:nvPr/>
        </p:nvSpPr>
        <p:spPr>
          <a:xfrm>
            <a:off x="10230872" y="1686606"/>
            <a:ext cx="460062" cy="123111"/>
          </a:xfrm>
          <a:prstGeom prst="rect">
            <a:avLst/>
          </a:prstGeom>
          <a:noFill/>
        </p:spPr>
        <p:txBody>
          <a:bodyPr wrap="none" lIns="0" tIns="0" rIns="0" bIns="0" rtlCol="0">
            <a:spAutoFit/>
          </a:bodyPr>
          <a:lstStyle/>
          <a:p>
            <a:pPr algn="l"/>
            <a:r>
              <a:rPr lang="en-US" sz="800" dirty="0"/>
              <a:t>gun toroid</a:t>
            </a:r>
            <a:endParaRPr lang="en-GB" sz="800" dirty="0"/>
          </a:p>
        </p:txBody>
      </p:sp>
      <p:sp>
        <p:nvSpPr>
          <p:cNvPr id="20" name="TextBox 19">
            <a:extLst>
              <a:ext uri="{FF2B5EF4-FFF2-40B4-BE49-F238E27FC236}">
                <a16:creationId xmlns:a16="http://schemas.microsoft.com/office/drawing/2014/main" id="{608A04FB-3CE2-E4FB-626C-7821FCF7010B}"/>
              </a:ext>
            </a:extLst>
          </p:cNvPr>
          <p:cNvSpPr txBox="1"/>
          <p:nvPr/>
        </p:nvSpPr>
        <p:spPr>
          <a:xfrm>
            <a:off x="9000773" y="1744322"/>
            <a:ext cx="670055" cy="123111"/>
          </a:xfrm>
          <a:prstGeom prst="rect">
            <a:avLst/>
          </a:prstGeom>
          <a:noFill/>
        </p:spPr>
        <p:txBody>
          <a:bodyPr wrap="none" lIns="0" tIns="0" rIns="0" bIns="0" rtlCol="0">
            <a:spAutoFit/>
          </a:bodyPr>
          <a:lstStyle/>
          <a:p>
            <a:pPr algn="l"/>
            <a:r>
              <a:rPr lang="en-US" sz="800" dirty="0"/>
              <a:t>collector toroid</a:t>
            </a:r>
            <a:endParaRPr lang="en-GB" sz="800" dirty="0"/>
          </a:p>
        </p:txBody>
      </p:sp>
      <p:sp>
        <p:nvSpPr>
          <p:cNvPr id="21" name="TextBox 20">
            <a:extLst>
              <a:ext uri="{FF2B5EF4-FFF2-40B4-BE49-F238E27FC236}">
                <a16:creationId xmlns:a16="http://schemas.microsoft.com/office/drawing/2014/main" id="{7BAFAD85-547D-C86B-26EA-97E353B777C8}"/>
              </a:ext>
            </a:extLst>
          </p:cNvPr>
          <p:cNvSpPr txBox="1"/>
          <p:nvPr/>
        </p:nvSpPr>
        <p:spPr>
          <a:xfrm>
            <a:off x="7978764" y="2081389"/>
            <a:ext cx="588303" cy="123111"/>
          </a:xfrm>
          <a:prstGeom prst="rect">
            <a:avLst/>
          </a:prstGeom>
          <a:noFill/>
        </p:spPr>
        <p:txBody>
          <a:bodyPr wrap="none" lIns="0" tIns="0" rIns="0" bIns="0" rtlCol="0">
            <a:spAutoFit/>
          </a:bodyPr>
          <a:lstStyle/>
          <a:p>
            <a:pPr algn="l"/>
            <a:r>
              <a:rPr lang="en-US" sz="800" dirty="0"/>
              <a:t>collector arm</a:t>
            </a:r>
            <a:endParaRPr lang="en-GB" sz="800" dirty="0"/>
          </a:p>
        </p:txBody>
      </p:sp>
      <p:sp>
        <p:nvSpPr>
          <p:cNvPr id="22" name="TextBox 21">
            <a:extLst>
              <a:ext uri="{FF2B5EF4-FFF2-40B4-BE49-F238E27FC236}">
                <a16:creationId xmlns:a16="http://schemas.microsoft.com/office/drawing/2014/main" id="{94DB4E4E-12F9-B900-9CC2-744BD868CCE1}"/>
              </a:ext>
            </a:extLst>
          </p:cNvPr>
          <p:cNvSpPr txBox="1"/>
          <p:nvPr/>
        </p:nvSpPr>
        <p:spPr>
          <a:xfrm>
            <a:off x="11208472" y="2110678"/>
            <a:ext cx="378309" cy="123111"/>
          </a:xfrm>
          <a:prstGeom prst="rect">
            <a:avLst/>
          </a:prstGeom>
          <a:noFill/>
        </p:spPr>
        <p:txBody>
          <a:bodyPr wrap="none" lIns="0" tIns="0" rIns="0" bIns="0" rtlCol="0">
            <a:spAutoFit/>
          </a:bodyPr>
          <a:lstStyle/>
          <a:p>
            <a:pPr algn="l"/>
            <a:r>
              <a:rPr lang="en-US" sz="800" dirty="0"/>
              <a:t>gun arm</a:t>
            </a:r>
            <a:endParaRPr lang="en-GB" sz="800" dirty="0"/>
          </a:p>
        </p:txBody>
      </p:sp>
      <p:sp>
        <p:nvSpPr>
          <p:cNvPr id="23" name="TextBox 22">
            <a:extLst>
              <a:ext uri="{FF2B5EF4-FFF2-40B4-BE49-F238E27FC236}">
                <a16:creationId xmlns:a16="http://schemas.microsoft.com/office/drawing/2014/main" id="{0603DAFA-56ED-CB5D-F450-FFE26A453CA9}"/>
              </a:ext>
            </a:extLst>
          </p:cNvPr>
          <p:cNvSpPr txBox="1"/>
          <p:nvPr/>
        </p:nvSpPr>
        <p:spPr>
          <a:xfrm>
            <a:off x="8483711" y="1391549"/>
            <a:ext cx="394339" cy="123111"/>
          </a:xfrm>
          <a:prstGeom prst="rect">
            <a:avLst/>
          </a:prstGeom>
          <a:noFill/>
        </p:spPr>
        <p:txBody>
          <a:bodyPr wrap="none" lIns="0" tIns="0" rIns="0" bIns="0" rtlCol="0">
            <a:spAutoFit/>
          </a:bodyPr>
          <a:lstStyle/>
          <a:p>
            <a:pPr algn="l"/>
            <a:r>
              <a:rPr lang="en-US" sz="800" dirty="0"/>
              <a:t>BBC coil</a:t>
            </a:r>
            <a:endParaRPr lang="en-GB" sz="800" dirty="0"/>
          </a:p>
        </p:txBody>
      </p:sp>
      <p:cxnSp>
        <p:nvCxnSpPr>
          <p:cNvPr id="25" name="Straight Arrow Connector 24">
            <a:extLst>
              <a:ext uri="{FF2B5EF4-FFF2-40B4-BE49-F238E27FC236}">
                <a16:creationId xmlns:a16="http://schemas.microsoft.com/office/drawing/2014/main" id="{367188D6-A1A2-7E4F-7FAC-D889994D6599}"/>
              </a:ext>
            </a:extLst>
          </p:cNvPr>
          <p:cNvCxnSpPr/>
          <p:nvPr/>
        </p:nvCxnSpPr>
        <p:spPr>
          <a:xfrm flipH="1">
            <a:off x="8399099" y="1514660"/>
            <a:ext cx="209642" cy="64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898A20AB-5EF7-B98C-DFA3-71C752624523}"/>
              </a:ext>
            </a:extLst>
          </p:cNvPr>
          <p:cNvCxnSpPr/>
          <p:nvPr/>
        </p:nvCxnSpPr>
        <p:spPr>
          <a:xfrm flipV="1">
            <a:off x="8170323" y="1928989"/>
            <a:ext cx="161868" cy="104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C0AA4D1D-F9E5-6062-3E58-431E9494E8D3}"/>
              </a:ext>
            </a:extLst>
          </p:cNvPr>
          <p:cNvCxnSpPr/>
          <p:nvPr/>
        </p:nvCxnSpPr>
        <p:spPr>
          <a:xfrm>
            <a:off x="7886142" y="1239149"/>
            <a:ext cx="49066" cy="1203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DE67D53-B39E-02C3-3793-0DB207518B38}"/>
              </a:ext>
            </a:extLst>
          </p:cNvPr>
          <p:cNvCxnSpPr>
            <a:cxnSpLocks/>
          </p:cNvCxnSpPr>
          <p:nvPr/>
        </p:nvCxnSpPr>
        <p:spPr>
          <a:xfrm flipH="1">
            <a:off x="9266487" y="1867433"/>
            <a:ext cx="69313" cy="1665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CC74552-8C22-AA10-2398-DA769671085D}"/>
              </a:ext>
            </a:extLst>
          </p:cNvPr>
          <p:cNvCxnSpPr/>
          <p:nvPr/>
        </p:nvCxnSpPr>
        <p:spPr>
          <a:xfrm>
            <a:off x="10460903" y="1855060"/>
            <a:ext cx="52649" cy="1264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480A196F-25DE-B17B-8609-90FC334708BA}"/>
              </a:ext>
            </a:extLst>
          </p:cNvPr>
          <p:cNvCxnSpPr/>
          <p:nvPr/>
        </p:nvCxnSpPr>
        <p:spPr>
          <a:xfrm flipH="1" flipV="1">
            <a:off x="11320718" y="1981485"/>
            <a:ext cx="127455" cy="99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8932439-1929-4729-0720-64FBEAF46FB8}"/>
              </a:ext>
            </a:extLst>
          </p:cNvPr>
          <p:cNvCxnSpPr/>
          <p:nvPr/>
        </p:nvCxnSpPr>
        <p:spPr>
          <a:xfrm flipH="1">
            <a:off x="11850363" y="1300704"/>
            <a:ext cx="121586" cy="908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28317D6-2463-498B-ED5D-F3F2D9E5234C}"/>
              </a:ext>
            </a:extLst>
          </p:cNvPr>
          <p:cNvSpPr txBox="1"/>
          <p:nvPr/>
        </p:nvSpPr>
        <p:spPr>
          <a:xfrm>
            <a:off x="10682987" y="1054482"/>
            <a:ext cx="471283" cy="246221"/>
          </a:xfrm>
          <a:prstGeom prst="rect">
            <a:avLst/>
          </a:prstGeom>
          <a:noFill/>
        </p:spPr>
        <p:txBody>
          <a:bodyPr wrap="none" lIns="0" tIns="0" rIns="0" bIns="0" rtlCol="0">
            <a:spAutoFit/>
          </a:bodyPr>
          <a:lstStyle/>
          <a:p>
            <a:pPr algn="l"/>
            <a:r>
              <a:rPr lang="en-US" sz="800" dirty="0"/>
              <a:t>expansion</a:t>
            </a:r>
          </a:p>
          <a:p>
            <a:pPr algn="l"/>
            <a:r>
              <a:rPr lang="en-GB" sz="800" dirty="0"/>
              <a:t>solenoid</a:t>
            </a:r>
          </a:p>
        </p:txBody>
      </p:sp>
      <p:cxnSp>
        <p:nvCxnSpPr>
          <p:cNvPr id="41" name="Straight Arrow Connector 40">
            <a:extLst>
              <a:ext uri="{FF2B5EF4-FFF2-40B4-BE49-F238E27FC236}">
                <a16:creationId xmlns:a16="http://schemas.microsoft.com/office/drawing/2014/main" id="{2872E36D-9A5E-6125-DCE3-AC29F5B22D4B}"/>
              </a:ext>
            </a:extLst>
          </p:cNvPr>
          <p:cNvCxnSpPr/>
          <p:nvPr/>
        </p:nvCxnSpPr>
        <p:spPr>
          <a:xfrm>
            <a:off x="10918628" y="1346126"/>
            <a:ext cx="188918" cy="340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2" name="Table 42">
            <a:extLst>
              <a:ext uri="{FF2B5EF4-FFF2-40B4-BE49-F238E27FC236}">
                <a16:creationId xmlns:a16="http://schemas.microsoft.com/office/drawing/2014/main" id="{21A86DF0-90E5-785D-1F58-8D10DA8D6D3B}"/>
              </a:ext>
            </a:extLst>
          </p:cNvPr>
          <p:cNvGraphicFramePr>
            <a:graphicFrameLocks noGrp="1"/>
          </p:cNvGraphicFramePr>
          <p:nvPr>
            <p:extLst>
              <p:ext uri="{D42A27DB-BD31-4B8C-83A1-F6EECF244321}">
                <p14:modId xmlns:p14="http://schemas.microsoft.com/office/powerpoint/2010/main" val="3508631126"/>
              </p:ext>
            </p:extLst>
          </p:nvPr>
        </p:nvGraphicFramePr>
        <p:xfrm>
          <a:off x="8901505" y="2859008"/>
          <a:ext cx="3193710" cy="1692544"/>
        </p:xfrm>
        <a:graphic>
          <a:graphicData uri="http://schemas.openxmlformats.org/drawingml/2006/table">
            <a:tbl>
              <a:tblPr firstRow="1" bandRow="1">
                <a:tableStyleId>{8EC20E35-A176-4012-BC5E-935CFFF8708E}</a:tableStyleId>
              </a:tblPr>
              <a:tblGrid>
                <a:gridCol w="1664569">
                  <a:extLst>
                    <a:ext uri="{9D8B030D-6E8A-4147-A177-3AD203B41FA5}">
                      <a16:colId xmlns:a16="http://schemas.microsoft.com/office/drawing/2014/main" val="970431633"/>
                    </a:ext>
                  </a:extLst>
                </a:gridCol>
                <a:gridCol w="731762">
                  <a:extLst>
                    <a:ext uri="{9D8B030D-6E8A-4147-A177-3AD203B41FA5}">
                      <a16:colId xmlns:a16="http://schemas.microsoft.com/office/drawing/2014/main" val="2286394465"/>
                    </a:ext>
                  </a:extLst>
                </a:gridCol>
                <a:gridCol w="797379">
                  <a:extLst>
                    <a:ext uri="{9D8B030D-6E8A-4147-A177-3AD203B41FA5}">
                      <a16:colId xmlns:a16="http://schemas.microsoft.com/office/drawing/2014/main" val="1021892250"/>
                    </a:ext>
                  </a:extLst>
                </a:gridCol>
              </a:tblGrid>
              <a:tr h="241792">
                <a:tc>
                  <a:txBody>
                    <a:bodyPr/>
                    <a:lstStyle/>
                    <a:p>
                      <a:pPr algn="ctr"/>
                      <a:r>
                        <a:rPr lang="en-US" sz="800" dirty="0"/>
                        <a:t>Coil name</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Current (A)</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 of turns</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7547039"/>
                  </a:ext>
                </a:extLst>
              </a:tr>
              <a:tr h="241792">
                <a:tc>
                  <a:txBody>
                    <a:bodyPr/>
                    <a:lstStyle/>
                    <a:p>
                      <a:pPr algn="ctr"/>
                      <a:r>
                        <a:rPr lang="en-US" sz="800" dirty="0"/>
                        <a:t>expansion solenoid</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87.4</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1440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8705272"/>
                  </a:ext>
                </a:extLst>
              </a:tr>
              <a:tr h="241792">
                <a:tc>
                  <a:txBody>
                    <a:bodyPr/>
                    <a:lstStyle/>
                    <a:p>
                      <a:pPr algn="ctr"/>
                      <a:r>
                        <a:rPr lang="en-US" sz="800" dirty="0"/>
                        <a:t>2+2 arm solenoids</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250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83</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5925146"/>
                  </a:ext>
                </a:extLst>
              </a:tr>
              <a:tr h="241792">
                <a:tc>
                  <a:txBody>
                    <a:bodyPr/>
                    <a:lstStyle/>
                    <a:p>
                      <a:pPr algn="ctr"/>
                      <a:r>
                        <a:rPr lang="en-US" sz="800" dirty="0"/>
                        <a:t> 6+6 toroid pancake coils</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90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64</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216694"/>
                  </a:ext>
                </a:extLst>
              </a:tr>
              <a:tr h="241792">
                <a:tc>
                  <a:txBody>
                    <a:bodyPr/>
                    <a:lstStyle/>
                    <a:p>
                      <a:pPr algn="ctr"/>
                      <a:r>
                        <a:rPr lang="en-US" sz="800" dirty="0"/>
                        <a:t>drift solenoid</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250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300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038195"/>
                  </a:ext>
                </a:extLst>
              </a:tr>
              <a:tr h="241792">
                <a:tc>
                  <a:txBody>
                    <a:bodyPr/>
                    <a:lstStyle/>
                    <a:p>
                      <a:pPr algn="ctr"/>
                      <a:r>
                        <a:rPr lang="en-US" sz="800" dirty="0" err="1"/>
                        <a:t>bbc</a:t>
                      </a:r>
                      <a:r>
                        <a:rPr lang="en-US" sz="800" dirty="0"/>
                        <a:t> compression coil</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250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81</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9785150"/>
                  </a:ext>
                </a:extLst>
              </a:tr>
              <a:tr h="241792">
                <a:tc>
                  <a:txBody>
                    <a:bodyPr/>
                    <a:lstStyle/>
                    <a:p>
                      <a:pPr algn="ctr"/>
                      <a:r>
                        <a:rPr lang="en-US" sz="800" dirty="0"/>
                        <a:t>2+2 TF steering racetrack coils</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10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dirty="0"/>
                        <a:t>50</a:t>
                      </a:r>
                      <a:endParaRPr lang="en-GB"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6683216"/>
                  </a:ext>
                </a:extLst>
              </a:tr>
            </a:tbl>
          </a:graphicData>
        </a:graphic>
      </p:graphicFrame>
      <p:sp>
        <p:nvSpPr>
          <p:cNvPr id="7" name="Date Placeholder 6">
            <a:extLst>
              <a:ext uri="{FF2B5EF4-FFF2-40B4-BE49-F238E27FC236}">
                <a16:creationId xmlns:a16="http://schemas.microsoft.com/office/drawing/2014/main" id="{3AC1EA37-BD47-0220-7330-26E6CDC7E34B}"/>
              </a:ext>
            </a:extLst>
          </p:cNvPr>
          <p:cNvSpPr>
            <a:spLocks noGrp="1"/>
          </p:cNvSpPr>
          <p:nvPr>
            <p:ph type="dt" sz="half" idx="10"/>
          </p:nvPr>
        </p:nvSpPr>
        <p:spPr/>
        <p:txBody>
          <a:bodyPr/>
          <a:lstStyle/>
          <a:p>
            <a:r>
              <a:rPr lang="en-US"/>
              <a:t>14 Dec 2023</a:t>
            </a:r>
            <a:endParaRPr lang="en-US" dirty="0"/>
          </a:p>
        </p:txBody>
      </p:sp>
      <p:sp>
        <p:nvSpPr>
          <p:cNvPr id="8" name="Footer Placeholder 7">
            <a:extLst>
              <a:ext uri="{FF2B5EF4-FFF2-40B4-BE49-F238E27FC236}">
                <a16:creationId xmlns:a16="http://schemas.microsoft.com/office/drawing/2014/main" id="{3531F58E-92A8-CE26-65DE-50CC91171896}"/>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5B146350-34B2-3F8F-95A1-FDF75FFBDA3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28705747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044C51-ED33-E7E9-5527-DF425FC1EFE9}"/>
              </a:ext>
            </a:extLst>
          </p:cNvPr>
          <p:cNvSpPr>
            <a:spLocks noGrp="1"/>
          </p:cNvSpPr>
          <p:nvPr>
            <p:ph type="title"/>
          </p:nvPr>
        </p:nvSpPr>
        <p:spPr/>
        <p:txBody>
          <a:bodyPr/>
          <a:lstStyle/>
          <a:p>
            <a:r>
              <a:rPr lang="en-US" sz="2400" dirty="0"/>
              <a:t>Extra slide: B-field for discssion</a:t>
            </a:r>
          </a:p>
        </p:txBody>
      </p:sp>
      <p:pic>
        <p:nvPicPr>
          <p:cNvPr id="8" name="Picture 7">
            <a:extLst>
              <a:ext uri="{FF2B5EF4-FFF2-40B4-BE49-F238E27FC236}">
                <a16:creationId xmlns:a16="http://schemas.microsoft.com/office/drawing/2014/main" id="{9B9A39CD-B477-33F8-6C63-010C6D4F1445}"/>
              </a:ext>
            </a:extLst>
          </p:cNvPr>
          <p:cNvPicPr>
            <a:picLocks noChangeAspect="1"/>
          </p:cNvPicPr>
          <p:nvPr/>
        </p:nvPicPr>
        <p:blipFill>
          <a:blip r:embed="rId2"/>
          <a:stretch>
            <a:fillRect/>
          </a:stretch>
        </p:blipFill>
        <p:spPr>
          <a:xfrm>
            <a:off x="6379110" y="1745988"/>
            <a:ext cx="5452122" cy="4046706"/>
          </a:xfrm>
          <a:prstGeom prst="rect">
            <a:avLst/>
          </a:prstGeom>
        </p:spPr>
      </p:pic>
      <p:pic>
        <p:nvPicPr>
          <p:cNvPr id="10" name="Picture 9">
            <a:extLst>
              <a:ext uri="{FF2B5EF4-FFF2-40B4-BE49-F238E27FC236}">
                <a16:creationId xmlns:a16="http://schemas.microsoft.com/office/drawing/2014/main" id="{1A49BF05-28ED-BDEE-EF97-59BF2A6EE124}"/>
              </a:ext>
            </a:extLst>
          </p:cNvPr>
          <p:cNvPicPr>
            <a:picLocks noChangeAspect="1"/>
          </p:cNvPicPr>
          <p:nvPr/>
        </p:nvPicPr>
        <p:blipFill>
          <a:blip r:embed="rId3"/>
          <a:stretch>
            <a:fillRect/>
          </a:stretch>
        </p:blipFill>
        <p:spPr>
          <a:xfrm>
            <a:off x="294690" y="1823304"/>
            <a:ext cx="5609999" cy="3566757"/>
          </a:xfrm>
          <a:prstGeom prst="rect">
            <a:avLst/>
          </a:prstGeom>
        </p:spPr>
      </p:pic>
      <p:sp>
        <p:nvSpPr>
          <p:cNvPr id="11" name="TextBox 10">
            <a:extLst>
              <a:ext uri="{FF2B5EF4-FFF2-40B4-BE49-F238E27FC236}">
                <a16:creationId xmlns:a16="http://schemas.microsoft.com/office/drawing/2014/main" id="{CEBBB17E-38D1-B4A2-3B1E-BACE9047407C}"/>
              </a:ext>
            </a:extLst>
          </p:cNvPr>
          <p:cNvSpPr txBox="1"/>
          <p:nvPr/>
        </p:nvSpPr>
        <p:spPr>
          <a:xfrm>
            <a:off x="407988" y="972345"/>
            <a:ext cx="10195099" cy="276999"/>
          </a:xfrm>
          <a:prstGeom prst="rect">
            <a:avLst/>
          </a:prstGeom>
          <a:noFill/>
        </p:spPr>
        <p:txBody>
          <a:bodyPr wrap="none" lIns="0" tIns="0" rIns="0" bIns="0" rtlCol="0">
            <a:spAutoFit/>
          </a:bodyPr>
          <a:lstStyle/>
          <a:p>
            <a:pPr algn="l"/>
            <a:r>
              <a:rPr lang="en-US" dirty="0"/>
              <a:t>Rough measurement of the B-field of the solenoid to see nothing is unexpected. See e-logbook (</a:t>
            </a:r>
            <a:r>
              <a:rPr lang="en-US" dirty="0">
                <a:hlinkClick r:id="rId4"/>
              </a:rPr>
              <a:t>link</a:t>
            </a:r>
            <a:r>
              <a:rPr lang="en-US" dirty="0"/>
              <a:t>)</a:t>
            </a:r>
          </a:p>
        </p:txBody>
      </p:sp>
      <p:sp>
        <p:nvSpPr>
          <p:cNvPr id="2" name="Date Placeholder 1">
            <a:extLst>
              <a:ext uri="{FF2B5EF4-FFF2-40B4-BE49-F238E27FC236}">
                <a16:creationId xmlns:a16="http://schemas.microsoft.com/office/drawing/2014/main" id="{E08E746D-5768-8E23-5844-23455228A4E2}"/>
              </a:ext>
            </a:extLst>
          </p:cNvPr>
          <p:cNvSpPr>
            <a:spLocks noGrp="1"/>
          </p:cNvSpPr>
          <p:nvPr>
            <p:ph type="dt" sz="half" idx="10"/>
          </p:nvPr>
        </p:nvSpPr>
        <p:spPr/>
        <p:txBody>
          <a:bodyPr/>
          <a:lstStyle/>
          <a:p>
            <a:r>
              <a:rPr lang="en-US"/>
              <a:t>14 Dec 2023</a:t>
            </a:r>
            <a:endParaRPr lang="en-US" dirty="0"/>
          </a:p>
        </p:txBody>
      </p:sp>
      <p:sp>
        <p:nvSpPr>
          <p:cNvPr id="7" name="Footer Placeholder 6">
            <a:extLst>
              <a:ext uri="{FF2B5EF4-FFF2-40B4-BE49-F238E27FC236}">
                <a16:creationId xmlns:a16="http://schemas.microsoft.com/office/drawing/2014/main" id="{800273EF-F6C7-18A3-DA9B-0132CF79DC38}"/>
              </a:ext>
            </a:extLst>
          </p:cNvPr>
          <p:cNvSpPr>
            <a:spLocks noGrp="1"/>
          </p:cNvSpPr>
          <p:nvPr>
            <p:ph type="ftr" sz="quarter" idx="11"/>
          </p:nvPr>
        </p:nvSpPr>
        <p:spPr/>
        <p:txBody>
          <a:bodyPr/>
          <a:lstStyle/>
          <a:p>
            <a:r>
              <a:rPr lang="en-US"/>
              <a:t>G. Khatri | SY-BI-XEI</a:t>
            </a:r>
            <a:endParaRPr lang="en-US" dirty="0"/>
          </a:p>
        </p:txBody>
      </p:sp>
      <p:sp>
        <p:nvSpPr>
          <p:cNvPr id="9" name="Slide Number Placeholder 8">
            <a:extLst>
              <a:ext uri="{FF2B5EF4-FFF2-40B4-BE49-F238E27FC236}">
                <a16:creationId xmlns:a16="http://schemas.microsoft.com/office/drawing/2014/main" id="{00B736DE-CAA6-84C2-C253-3BF096415433}"/>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1627794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D6FD35-AE13-7321-A031-A6EF05ED28D4}"/>
              </a:ext>
            </a:extLst>
          </p:cNvPr>
          <p:cNvSpPr>
            <a:spLocks noGrp="1"/>
          </p:cNvSpPr>
          <p:nvPr>
            <p:ph type="title"/>
          </p:nvPr>
        </p:nvSpPr>
        <p:spPr/>
        <p:txBody>
          <a:bodyPr/>
          <a:lstStyle/>
          <a:p>
            <a:r>
              <a:rPr lang="en-US" dirty="0"/>
              <a:t>Extra slide: Complete test b.236 (pros. &amp; cons.)</a:t>
            </a:r>
          </a:p>
        </p:txBody>
      </p:sp>
      <p:sp>
        <p:nvSpPr>
          <p:cNvPr id="7" name="Content Placeholder 6">
            <a:extLst>
              <a:ext uri="{FF2B5EF4-FFF2-40B4-BE49-F238E27FC236}">
                <a16:creationId xmlns:a16="http://schemas.microsoft.com/office/drawing/2014/main" id="{52058A71-DD5C-445B-44AA-A4D0E83A5707}"/>
              </a:ext>
            </a:extLst>
          </p:cNvPr>
          <p:cNvSpPr>
            <a:spLocks noGrp="1"/>
          </p:cNvSpPr>
          <p:nvPr>
            <p:ph sz="half" idx="1"/>
          </p:nvPr>
        </p:nvSpPr>
        <p:spPr>
          <a:xfrm>
            <a:off x="407987" y="968188"/>
            <a:ext cx="5616575" cy="5232588"/>
          </a:xfrm>
        </p:spPr>
        <p:txBody>
          <a:bodyPr/>
          <a:lstStyle/>
          <a:p>
            <a:r>
              <a:rPr lang="en-US" sz="1800" dirty="0">
                <a:solidFill>
                  <a:srgbClr val="00B050"/>
                </a:solidFill>
              </a:rPr>
              <a:t>Pros</a:t>
            </a:r>
          </a:p>
          <a:p>
            <a:pPr marL="342900" indent="-342900">
              <a:buFont typeface="Arial" panose="020B0604020202020204" pitchFamily="34" charset="0"/>
              <a:buChar char="•"/>
            </a:pPr>
            <a:r>
              <a:rPr lang="en-US" sz="1800" b="0" dirty="0"/>
              <a:t>Services (electricity/water etc…) ok</a:t>
            </a:r>
          </a:p>
          <a:p>
            <a:pPr marL="342900" indent="-342900">
              <a:buFont typeface="Arial" panose="020B0604020202020204" pitchFamily="34" charset="0"/>
              <a:buChar char="•"/>
            </a:pPr>
            <a:r>
              <a:rPr lang="en-US" sz="1800" b="0" dirty="0"/>
              <a:t>Independent of AD activities (flexible time)</a:t>
            </a:r>
          </a:p>
          <a:p>
            <a:pPr marL="342900" indent="-342900">
              <a:buFont typeface="Arial" panose="020B0604020202020204" pitchFamily="34" charset="0"/>
              <a:buChar char="•"/>
            </a:pPr>
            <a:r>
              <a:rPr lang="en-US" sz="1800" b="0" dirty="0"/>
              <a:t>More open space compared to AD ring</a:t>
            </a:r>
          </a:p>
          <a:p>
            <a:pPr marL="342900" indent="-342900">
              <a:buFont typeface="Arial" panose="020B0604020202020204" pitchFamily="34" charset="0"/>
              <a:buChar char="•"/>
            </a:pPr>
            <a:r>
              <a:rPr lang="en-US" sz="1800" b="0" dirty="0"/>
              <a:t>Confidence building and operational experience</a:t>
            </a:r>
          </a:p>
          <a:p>
            <a:pPr marL="342900" indent="-342900">
              <a:buFont typeface="Arial" panose="020B0604020202020204" pitchFamily="34" charset="0"/>
              <a:buChar char="•"/>
            </a:pPr>
            <a:r>
              <a:rPr lang="en-US" sz="1800" b="0" dirty="0"/>
              <a:t>Dry assembly before final installation</a:t>
            </a:r>
          </a:p>
          <a:p>
            <a:pPr marL="342900" indent="-342900">
              <a:buFont typeface="Arial" panose="020B0604020202020204" pitchFamily="34" charset="0"/>
              <a:buChar char="•"/>
            </a:pPr>
            <a:r>
              <a:rPr lang="en-US" sz="1800" b="0" dirty="0"/>
              <a:t>If break vacuum, only bake the e-cooler</a:t>
            </a:r>
          </a:p>
        </p:txBody>
      </p:sp>
      <p:sp>
        <p:nvSpPr>
          <p:cNvPr id="8" name="Content Placeholder 7">
            <a:extLst>
              <a:ext uri="{FF2B5EF4-FFF2-40B4-BE49-F238E27FC236}">
                <a16:creationId xmlns:a16="http://schemas.microsoft.com/office/drawing/2014/main" id="{37CC806E-BFA7-ED48-6A09-804B60F4D321}"/>
              </a:ext>
            </a:extLst>
          </p:cNvPr>
          <p:cNvSpPr>
            <a:spLocks noGrp="1"/>
          </p:cNvSpPr>
          <p:nvPr>
            <p:ph sz="half" idx="2"/>
          </p:nvPr>
        </p:nvSpPr>
        <p:spPr>
          <a:xfrm>
            <a:off x="6172199" y="968188"/>
            <a:ext cx="5611813" cy="5232588"/>
          </a:xfrm>
        </p:spPr>
        <p:txBody>
          <a:bodyPr/>
          <a:lstStyle/>
          <a:p>
            <a:r>
              <a:rPr lang="en-US" sz="1800" dirty="0">
                <a:solidFill>
                  <a:srgbClr val="FFC000"/>
                </a:solidFill>
              </a:rPr>
              <a:t>Cons</a:t>
            </a:r>
          </a:p>
          <a:p>
            <a:pPr marL="342900" indent="-342900">
              <a:buFont typeface="Arial" panose="020B0604020202020204" pitchFamily="34" charset="0"/>
              <a:buChar char="•"/>
            </a:pPr>
            <a:r>
              <a:rPr lang="en-US" sz="1800" b="0" dirty="0"/>
              <a:t>Cabling, control system and EPC supplies need</a:t>
            </a:r>
          </a:p>
          <a:p>
            <a:pPr marL="342900" indent="-342900">
              <a:buFont typeface="Arial" panose="020B0604020202020204" pitchFamily="34" charset="0"/>
              <a:buChar char="•"/>
            </a:pPr>
            <a:r>
              <a:rPr lang="en-US" sz="1800" b="0" dirty="0"/>
              <a:t>Time and resource consuming</a:t>
            </a:r>
          </a:p>
          <a:p>
            <a:pPr marL="342900" indent="-342900">
              <a:buFont typeface="Arial" panose="020B0604020202020204" pitchFamily="34" charset="0"/>
              <a:buChar char="•"/>
            </a:pPr>
            <a:r>
              <a:rPr lang="en-US" sz="1800" b="0" dirty="0"/>
              <a:t>May not be ready for installing in LS3</a:t>
            </a:r>
          </a:p>
          <a:p>
            <a:pPr marL="342900" indent="-342900">
              <a:buFont typeface="Arial" panose="020B0604020202020204" pitchFamily="34" charset="0"/>
              <a:buChar char="•"/>
            </a:pPr>
            <a:r>
              <a:rPr lang="en-US" sz="1800" b="0" dirty="0"/>
              <a:t>B.236 hot in summer, affect power converters</a:t>
            </a:r>
          </a:p>
          <a:p>
            <a:pPr marL="342900" indent="-342900">
              <a:buFont typeface="Arial" panose="020B0604020202020204" pitchFamily="34" charset="0"/>
              <a:buChar char="•"/>
            </a:pPr>
            <a:endParaRPr lang="en-US" sz="1800" b="0" dirty="0"/>
          </a:p>
        </p:txBody>
      </p:sp>
      <p:pic>
        <p:nvPicPr>
          <p:cNvPr id="2" name="Picture 1">
            <a:extLst>
              <a:ext uri="{FF2B5EF4-FFF2-40B4-BE49-F238E27FC236}">
                <a16:creationId xmlns:a16="http://schemas.microsoft.com/office/drawing/2014/main" id="{F7F5A0F3-656A-586B-B774-4FB6F653B76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29611" y="4517761"/>
            <a:ext cx="2921158" cy="1682112"/>
          </a:xfrm>
          <a:prstGeom prst="rect">
            <a:avLst/>
          </a:prstGeom>
        </p:spPr>
      </p:pic>
      <p:sp>
        <p:nvSpPr>
          <p:cNvPr id="9" name="Date Placeholder 8">
            <a:extLst>
              <a:ext uri="{FF2B5EF4-FFF2-40B4-BE49-F238E27FC236}">
                <a16:creationId xmlns:a16="http://schemas.microsoft.com/office/drawing/2014/main" id="{F3C31203-38EE-52F5-71DA-021AD37FB34E}"/>
              </a:ext>
            </a:extLst>
          </p:cNvPr>
          <p:cNvSpPr>
            <a:spLocks noGrp="1"/>
          </p:cNvSpPr>
          <p:nvPr>
            <p:ph type="dt" sz="half" idx="10"/>
          </p:nvPr>
        </p:nvSpPr>
        <p:spPr/>
        <p:txBody>
          <a:bodyPr/>
          <a:lstStyle/>
          <a:p>
            <a:r>
              <a:rPr lang="en-US"/>
              <a:t>14 Dec 2023</a:t>
            </a:r>
            <a:endParaRPr lang="en-US" dirty="0"/>
          </a:p>
        </p:txBody>
      </p:sp>
      <p:sp>
        <p:nvSpPr>
          <p:cNvPr id="10" name="Footer Placeholder 9">
            <a:extLst>
              <a:ext uri="{FF2B5EF4-FFF2-40B4-BE49-F238E27FC236}">
                <a16:creationId xmlns:a16="http://schemas.microsoft.com/office/drawing/2014/main" id="{E8F8D127-26BA-9677-6A2F-D1BD2B8E6D33}"/>
              </a:ext>
            </a:extLst>
          </p:cNvPr>
          <p:cNvSpPr>
            <a:spLocks noGrp="1"/>
          </p:cNvSpPr>
          <p:nvPr>
            <p:ph type="ftr" sz="quarter" idx="11"/>
          </p:nvPr>
        </p:nvSpPr>
        <p:spPr/>
        <p:txBody>
          <a:bodyPr/>
          <a:lstStyle/>
          <a:p>
            <a:r>
              <a:rPr lang="en-US"/>
              <a:t>G. Khatri | SY-BI-XEI</a:t>
            </a:r>
            <a:endParaRPr lang="en-US" dirty="0"/>
          </a:p>
        </p:txBody>
      </p:sp>
      <p:sp>
        <p:nvSpPr>
          <p:cNvPr id="11" name="Slide Number Placeholder 10">
            <a:extLst>
              <a:ext uri="{FF2B5EF4-FFF2-40B4-BE49-F238E27FC236}">
                <a16:creationId xmlns:a16="http://schemas.microsoft.com/office/drawing/2014/main" id="{BB60A56A-88ED-9D5A-C45A-FB5DF5B87020}"/>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25752105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D6FD35-AE13-7321-A031-A6EF05ED28D4}"/>
              </a:ext>
            </a:extLst>
          </p:cNvPr>
          <p:cNvSpPr>
            <a:spLocks noGrp="1"/>
          </p:cNvSpPr>
          <p:nvPr>
            <p:ph type="title"/>
          </p:nvPr>
        </p:nvSpPr>
        <p:spPr/>
        <p:txBody>
          <a:bodyPr/>
          <a:lstStyle/>
          <a:p>
            <a:r>
              <a:rPr lang="en-US" dirty="0"/>
              <a:t>Extra slide: Complete test AD (pros. &amp; cons.)</a:t>
            </a:r>
          </a:p>
        </p:txBody>
      </p:sp>
      <p:sp>
        <p:nvSpPr>
          <p:cNvPr id="7" name="Content Placeholder 6">
            <a:extLst>
              <a:ext uri="{FF2B5EF4-FFF2-40B4-BE49-F238E27FC236}">
                <a16:creationId xmlns:a16="http://schemas.microsoft.com/office/drawing/2014/main" id="{52058A71-DD5C-445B-44AA-A4D0E83A5707}"/>
              </a:ext>
            </a:extLst>
          </p:cNvPr>
          <p:cNvSpPr>
            <a:spLocks noGrp="1"/>
          </p:cNvSpPr>
          <p:nvPr>
            <p:ph sz="half" idx="1"/>
          </p:nvPr>
        </p:nvSpPr>
        <p:spPr>
          <a:xfrm>
            <a:off x="407987" y="968188"/>
            <a:ext cx="5616575" cy="5232588"/>
          </a:xfrm>
        </p:spPr>
        <p:txBody>
          <a:bodyPr/>
          <a:lstStyle/>
          <a:p>
            <a:r>
              <a:rPr lang="en-US" sz="1800" dirty="0">
                <a:solidFill>
                  <a:srgbClr val="00B050"/>
                </a:solidFill>
              </a:rPr>
              <a:t>Pros</a:t>
            </a:r>
          </a:p>
          <a:p>
            <a:pPr marL="342900" indent="-342900">
              <a:buFont typeface="Arial" panose="020B0604020202020204" pitchFamily="34" charset="0"/>
              <a:buChar char="•"/>
            </a:pPr>
            <a:r>
              <a:rPr lang="en-US" sz="1800" b="0" dirty="0"/>
              <a:t>Services (electricity/water etc…) ok</a:t>
            </a:r>
          </a:p>
          <a:p>
            <a:pPr marL="342900" indent="-342900">
              <a:buFont typeface="Arial" panose="020B0604020202020204" pitchFamily="34" charset="0"/>
              <a:buChar char="•"/>
            </a:pPr>
            <a:r>
              <a:rPr lang="en-US" sz="1800" b="0" dirty="0"/>
              <a:t>Saving on time and manpower</a:t>
            </a:r>
          </a:p>
          <a:p>
            <a:pPr marL="342900" indent="-342900">
              <a:buFont typeface="Arial" panose="020B0604020202020204" pitchFamily="34" charset="0"/>
              <a:buChar char="•"/>
            </a:pPr>
            <a:r>
              <a:rPr lang="en-US" sz="1800" b="0" dirty="0"/>
              <a:t>EPC power convertors delay acceptable</a:t>
            </a:r>
          </a:p>
          <a:p>
            <a:pPr marL="342900" indent="-342900">
              <a:buFont typeface="Arial" panose="020B0604020202020204" pitchFamily="34" charset="0"/>
              <a:buChar char="•"/>
            </a:pPr>
            <a:r>
              <a:rPr lang="en-US" sz="1800" b="0" dirty="0"/>
              <a:t>Gun/collector are already tested in b.236</a:t>
            </a:r>
          </a:p>
          <a:p>
            <a:pPr marL="342900" indent="-342900">
              <a:buFont typeface="Arial" panose="020B0604020202020204" pitchFamily="34" charset="0"/>
              <a:buChar char="•"/>
            </a:pPr>
            <a:r>
              <a:rPr lang="en-US" sz="1800" b="0" dirty="0"/>
              <a:t>Concrete shielding above e-cooler will stay open</a:t>
            </a:r>
          </a:p>
        </p:txBody>
      </p:sp>
      <p:sp>
        <p:nvSpPr>
          <p:cNvPr id="8" name="Content Placeholder 7">
            <a:extLst>
              <a:ext uri="{FF2B5EF4-FFF2-40B4-BE49-F238E27FC236}">
                <a16:creationId xmlns:a16="http://schemas.microsoft.com/office/drawing/2014/main" id="{37CC806E-BFA7-ED48-6A09-804B60F4D321}"/>
              </a:ext>
            </a:extLst>
          </p:cNvPr>
          <p:cNvSpPr>
            <a:spLocks noGrp="1"/>
          </p:cNvSpPr>
          <p:nvPr>
            <p:ph sz="half" idx="2"/>
          </p:nvPr>
        </p:nvSpPr>
        <p:spPr>
          <a:xfrm>
            <a:off x="6172199" y="968188"/>
            <a:ext cx="5611813" cy="5232588"/>
          </a:xfrm>
        </p:spPr>
        <p:txBody>
          <a:bodyPr/>
          <a:lstStyle/>
          <a:p>
            <a:r>
              <a:rPr lang="en-US" sz="1800" dirty="0">
                <a:solidFill>
                  <a:srgbClr val="FFC000"/>
                </a:solidFill>
              </a:rPr>
              <a:t>Cons</a:t>
            </a:r>
          </a:p>
          <a:p>
            <a:pPr marL="285750" indent="-285750" algn="l">
              <a:buFont typeface="Arial" panose="020B0604020202020204" pitchFamily="34" charset="0"/>
              <a:buChar char="•"/>
            </a:pPr>
            <a:r>
              <a:rPr lang="en-US" sz="1800" b="0" dirty="0">
                <a:solidFill>
                  <a:srgbClr val="303030"/>
                </a:solidFill>
              </a:rPr>
              <a:t>Once removed, old e-cooler is gone, no choice but make it work</a:t>
            </a:r>
          </a:p>
          <a:p>
            <a:pPr marL="285750" indent="-285750">
              <a:buFont typeface="Arial" panose="020B0604020202020204" pitchFamily="34" charset="0"/>
              <a:buChar char="•"/>
            </a:pPr>
            <a:r>
              <a:rPr lang="en-US" sz="1800" b="0" dirty="0"/>
              <a:t>Space constraints in AD ring</a:t>
            </a:r>
          </a:p>
          <a:p>
            <a:pPr marL="285750" indent="-285750">
              <a:buFont typeface="Arial" panose="020B0604020202020204" pitchFamily="34" charset="0"/>
              <a:buChar char="•"/>
            </a:pPr>
            <a:r>
              <a:rPr lang="en-US" sz="1800" b="0" dirty="0"/>
              <a:t>If break vacuum, need baking sector 3 of AD ring</a:t>
            </a:r>
          </a:p>
          <a:p>
            <a:pPr marL="285750" indent="-285750">
              <a:buFont typeface="Arial" panose="020B0604020202020204" pitchFamily="34" charset="0"/>
              <a:buChar char="•"/>
            </a:pPr>
            <a:r>
              <a:rPr lang="en-US" sz="1800" b="0" dirty="0"/>
              <a:t>6-month stop of cooling water (can be adapted)</a:t>
            </a:r>
          </a:p>
          <a:p>
            <a:pPr marL="285750" indent="-285750">
              <a:buFont typeface="Arial" panose="020B0604020202020204" pitchFamily="34" charset="0"/>
              <a:buChar char="•"/>
            </a:pPr>
            <a:r>
              <a:rPr lang="en-US" sz="1800" b="0" dirty="0"/>
              <a:t>Ring needs to be locally fenced when e-cooler ON</a:t>
            </a:r>
          </a:p>
        </p:txBody>
      </p:sp>
      <p:pic>
        <p:nvPicPr>
          <p:cNvPr id="9" name="Picture 8">
            <a:extLst>
              <a:ext uri="{FF2B5EF4-FFF2-40B4-BE49-F238E27FC236}">
                <a16:creationId xmlns:a16="http://schemas.microsoft.com/office/drawing/2014/main" id="{D5EFB3D8-D5B4-277D-435C-B23D41C34B4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04566" y="4396621"/>
            <a:ext cx="2081612" cy="1844259"/>
          </a:xfrm>
          <a:prstGeom prst="rect">
            <a:avLst/>
          </a:prstGeom>
        </p:spPr>
      </p:pic>
      <p:sp>
        <p:nvSpPr>
          <p:cNvPr id="10" name="TextBox 9">
            <a:extLst>
              <a:ext uri="{FF2B5EF4-FFF2-40B4-BE49-F238E27FC236}">
                <a16:creationId xmlns:a16="http://schemas.microsoft.com/office/drawing/2014/main" id="{AEB8AA8F-9A3A-A20F-6BC1-5C84BF50C234}"/>
              </a:ext>
            </a:extLst>
          </p:cNvPr>
          <p:cNvSpPr txBox="1"/>
          <p:nvPr/>
        </p:nvSpPr>
        <p:spPr>
          <a:xfrm>
            <a:off x="7688320" y="6041867"/>
            <a:ext cx="338234" cy="123111"/>
          </a:xfrm>
          <a:prstGeom prst="rect">
            <a:avLst/>
          </a:prstGeom>
          <a:noFill/>
        </p:spPr>
        <p:txBody>
          <a:bodyPr wrap="none" lIns="0" tIns="0" rIns="0" bIns="0" rtlCol="0">
            <a:spAutoFit/>
          </a:bodyPr>
          <a:lstStyle/>
          <a:p>
            <a:pPr algn="l"/>
            <a:r>
              <a:rPr lang="en-US" sz="800" dirty="0">
                <a:highlight>
                  <a:srgbClr val="FFFF00"/>
                </a:highlight>
              </a:rPr>
              <a:t>118 cm</a:t>
            </a:r>
            <a:endParaRPr lang="en-GB" sz="800" dirty="0">
              <a:highlight>
                <a:srgbClr val="FFFF00"/>
              </a:highlight>
            </a:endParaRPr>
          </a:p>
        </p:txBody>
      </p:sp>
      <p:cxnSp>
        <p:nvCxnSpPr>
          <p:cNvPr id="12" name="Straight Arrow Connector 11">
            <a:extLst>
              <a:ext uri="{FF2B5EF4-FFF2-40B4-BE49-F238E27FC236}">
                <a16:creationId xmlns:a16="http://schemas.microsoft.com/office/drawing/2014/main" id="{B8D0299A-7EB0-9F0E-D072-C03D5103D7DB}"/>
              </a:ext>
            </a:extLst>
          </p:cNvPr>
          <p:cNvCxnSpPr>
            <a:cxnSpLocks/>
          </p:cNvCxnSpPr>
          <p:nvPr/>
        </p:nvCxnSpPr>
        <p:spPr>
          <a:xfrm>
            <a:off x="7545372" y="6011779"/>
            <a:ext cx="704281"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66FC0BD-DBD1-61CA-260D-D27010A7BD0D}"/>
              </a:ext>
            </a:extLst>
          </p:cNvPr>
          <p:cNvSpPr txBox="1"/>
          <p:nvPr/>
        </p:nvSpPr>
        <p:spPr>
          <a:xfrm>
            <a:off x="6906268" y="5223720"/>
            <a:ext cx="338234" cy="123111"/>
          </a:xfrm>
          <a:prstGeom prst="rect">
            <a:avLst/>
          </a:prstGeom>
          <a:noFill/>
        </p:spPr>
        <p:txBody>
          <a:bodyPr wrap="none" lIns="0" tIns="0" rIns="0" bIns="0" rtlCol="0">
            <a:spAutoFit/>
          </a:bodyPr>
          <a:lstStyle/>
          <a:p>
            <a:pPr algn="l"/>
            <a:r>
              <a:rPr lang="en-US" sz="800" dirty="0">
                <a:highlight>
                  <a:srgbClr val="FFFF00"/>
                </a:highlight>
              </a:rPr>
              <a:t>282 cm</a:t>
            </a:r>
            <a:endParaRPr lang="en-GB" sz="800" dirty="0">
              <a:highlight>
                <a:srgbClr val="FFFF00"/>
              </a:highlight>
            </a:endParaRPr>
          </a:p>
        </p:txBody>
      </p:sp>
      <p:cxnSp>
        <p:nvCxnSpPr>
          <p:cNvPr id="15" name="Straight Arrow Connector 14">
            <a:extLst>
              <a:ext uri="{FF2B5EF4-FFF2-40B4-BE49-F238E27FC236}">
                <a16:creationId xmlns:a16="http://schemas.microsoft.com/office/drawing/2014/main" id="{3CAEA7AC-61CE-4BC2-F605-389EFCCFD23C}"/>
              </a:ext>
            </a:extLst>
          </p:cNvPr>
          <p:cNvCxnSpPr>
            <a:cxnSpLocks/>
          </p:cNvCxnSpPr>
          <p:nvPr/>
        </p:nvCxnSpPr>
        <p:spPr>
          <a:xfrm>
            <a:off x="6763320" y="5193632"/>
            <a:ext cx="736364"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3611AA6-587D-2AAC-7415-D9100583CD9E}"/>
              </a:ext>
            </a:extLst>
          </p:cNvPr>
          <p:cNvSpPr txBox="1"/>
          <p:nvPr/>
        </p:nvSpPr>
        <p:spPr>
          <a:xfrm>
            <a:off x="8675815" y="5193632"/>
            <a:ext cx="1846659" cy="123111"/>
          </a:xfrm>
          <a:prstGeom prst="rect">
            <a:avLst/>
          </a:prstGeom>
          <a:noFill/>
        </p:spPr>
        <p:txBody>
          <a:bodyPr wrap="none" lIns="0" tIns="0" rIns="0" bIns="0" rtlCol="0">
            <a:spAutoFit/>
          </a:bodyPr>
          <a:lstStyle/>
          <a:p>
            <a:pPr algn="l"/>
            <a:r>
              <a:rPr lang="en-US" sz="800" dirty="0">
                <a:highlight>
                  <a:srgbClr val="FFFF00"/>
                </a:highlight>
              </a:rPr>
              <a:t>Distance to left and right from beam axis</a:t>
            </a:r>
            <a:endParaRPr lang="en-GB" sz="800" dirty="0">
              <a:highlight>
                <a:srgbClr val="FFFF00"/>
              </a:highlight>
            </a:endParaRPr>
          </a:p>
        </p:txBody>
      </p:sp>
      <p:pic>
        <p:nvPicPr>
          <p:cNvPr id="19" name="Picture 18" descr="A picture containing indoor, ceiling, yellow, engine&#10;&#10;Description automatically generated">
            <a:extLst>
              <a:ext uri="{FF2B5EF4-FFF2-40B4-BE49-F238E27FC236}">
                <a16:creationId xmlns:a16="http://schemas.microsoft.com/office/drawing/2014/main" id="{F799AC35-0EE0-B06B-2468-D487C10CCA7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669526" y="4007865"/>
            <a:ext cx="2978674" cy="2192911"/>
          </a:xfrm>
          <a:prstGeom prst="rect">
            <a:avLst/>
          </a:prstGeom>
        </p:spPr>
      </p:pic>
      <p:sp>
        <p:nvSpPr>
          <p:cNvPr id="2" name="Date Placeholder 1">
            <a:extLst>
              <a:ext uri="{FF2B5EF4-FFF2-40B4-BE49-F238E27FC236}">
                <a16:creationId xmlns:a16="http://schemas.microsoft.com/office/drawing/2014/main" id="{2E8C0CB0-ADAF-52CC-9707-57B3042BFA92}"/>
              </a:ext>
            </a:extLst>
          </p:cNvPr>
          <p:cNvSpPr>
            <a:spLocks noGrp="1"/>
          </p:cNvSpPr>
          <p:nvPr>
            <p:ph type="dt" sz="half" idx="10"/>
          </p:nvPr>
        </p:nvSpPr>
        <p:spPr/>
        <p:txBody>
          <a:bodyPr/>
          <a:lstStyle/>
          <a:p>
            <a:r>
              <a:rPr lang="en-US"/>
              <a:t>14 Dec 2023</a:t>
            </a:r>
            <a:endParaRPr lang="en-US" dirty="0"/>
          </a:p>
        </p:txBody>
      </p:sp>
      <p:sp>
        <p:nvSpPr>
          <p:cNvPr id="11" name="Footer Placeholder 10">
            <a:extLst>
              <a:ext uri="{FF2B5EF4-FFF2-40B4-BE49-F238E27FC236}">
                <a16:creationId xmlns:a16="http://schemas.microsoft.com/office/drawing/2014/main" id="{3AD984D8-C601-F762-3A87-75D17A457510}"/>
              </a:ext>
            </a:extLst>
          </p:cNvPr>
          <p:cNvSpPr>
            <a:spLocks noGrp="1"/>
          </p:cNvSpPr>
          <p:nvPr>
            <p:ph type="ftr" sz="quarter" idx="11"/>
          </p:nvPr>
        </p:nvSpPr>
        <p:spPr/>
        <p:txBody>
          <a:bodyPr/>
          <a:lstStyle/>
          <a:p>
            <a:r>
              <a:rPr lang="en-US"/>
              <a:t>G. Khatri | SY-BI-XEI</a:t>
            </a:r>
            <a:endParaRPr lang="en-US" dirty="0"/>
          </a:p>
        </p:txBody>
      </p:sp>
      <p:sp>
        <p:nvSpPr>
          <p:cNvPr id="13" name="Slide Number Placeholder 12">
            <a:extLst>
              <a:ext uri="{FF2B5EF4-FFF2-40B4-BE49-F238E27FC236}">
                <a16:creationId xmlns:a16="http://schemas.microsoft.com/office/drawing/2014/main" id="{F39F31B9-F562-ABA0-D1EE-97C8F219742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585544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2570B4-ECB0-B992-9D72-6E3AF9A62D01}"/>
              </a:ext>
            </a:extLst>
          </p:cNvPr>
          <p:cNvSpPr>
            <a:spLocks noGrp="1"/>
          </p:cNvSpPr>
          <p:nvPr>
            <p:ph type="title"/>
          </p:nvPr>
        </p:nvSpPr>
        <p:spPr/>
        <p:txBody>
          <a:bodyPr/>
          <a:lstStyle/>
          <a:p>
            <a:r>
              <a:rPr lang="en-US" sz="2400" dirty="0"/>
              <a:t>Why do we need Electron Cooling?</a:t>
            </a:r>
            <a:endParaRPr lang="en-GB" sz="2400" dirty="0"/>
          </a:p>
        </p:txBody>
      </p:sp>
      <p:sp>
        <p:nvSpPr>
          <p:cNvPr id="4" name="Date Placeholder 3">
            <a:extLst>
              <a:ext uri="{FF2B5EF4-FFF2-40B4-BE49-F238E27FC236}">
                <a16:creationId xmlns:a16="http://schemas.microsoft.com/office/drawing/2014/main" id="{BE33F862-6F82-7DA4-94DA-C417585283DF}"/>
              </a:ext>
            </a:extLst>
          </p:cNvPr>
          <p:cNvSpPr>
            <a:spLocks noGrp="1"/>
          </p:cNvSpPr>
          <p:nvPr>
            <p:ph type="dt" sz="half" idx="10"/>
          </p:nvPr>
        </p:nvSpPr>
        <p:spPr/>
        <p:txBody>
          <a:bodyPr/>
          <a:lstStyle/>
          <a:p>
            <a:r>
              <a:rPr lang="en-US"/>
              <a:t>14 Dec 2023</a:t>
            </a:r>
            <a:endParaRPr lang="en-US" dirty="0"/>
          </a:p>
        </p:txBody>
      </p:sp>
      <p:sp>
        <p:nvSpPr>
          <p:cNvPr id="5" name="Footer Placeholder 4">
            <a:extLst>
              <a:ext uri="{FF2B5EF4-FFF2-40B4-BE49-F238E27FC236}">
                <a16:creationId xmlns:a16="http://schemas.microsoft.com/office/drawing/2014/main" id="{855DC80A-5778-12B6-20A7-4964458C42E2}"/>
              </a:ext>
            </a:extLst>
          </p:cNvPr>
          <p:cNvSpPr>
            <a:spLocks noGrp="1"/>
          </p:cNvSpPr>
          <p:nvPr>
            <p:ph type="ftr" sz="quarter" idx="11"/>
          </p:nvPr>
        </p:nvSpPr>
        <p:spPr/>
        <p:txBody>
          <a:bodyPr/>
          <a:lstStyle/>
          <a:p>
            <a:r>
              <a:rPr lang="en-US"/>
              <a:t>G. Khatri | SY-BI-XEI</a:t>
            </a:r>
            <a:endParaRPr lang="en-US" dirty="0"/>
          </a:p>
        </p:txBody>
      </p:sp>
      <p:sp>
        <p:nvSpPr>
          <p:cNvPr id="6" name="Slide Number Placeholder 5">
            <a:extLst>
              <a:ext uri="{FF2B5EF4-FFF2-40B4-BE49-F238E27FC236}">
                <a16:creationId xmlns:a16="http://schemas.microsoft.com/office/drawing/2014/main" id="{016A8ADB-E1A0-04E9-DBE2-AD9EDB5C7AA1}"/>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extfeld 15">
            <a:extLst>
              <a:ext uri="{FF2B5EF4-FFF2-40B4-BE49-F238E27FC236}">
                <a16:creationId xmlns:a16="http://schemas.microsoft.com/office/drawing/2014/main" id="{B5DFF595-8C52-DB4D-530A-23981527E142}"/>
              </a:ext>
            </a:extLst>
          </p:cNvPr>
          <p:cNvSpPr txBox="1"/>
          <p:nvPr/>
        </p:nvSpPr>
        <p:spPr>
          <a:xfrm>
            <a:off x="1030628" y="1364401"/>
            <a:ext cx="5235064" cy="369332"/>
          </a:xfrm>
          <a:prstGeom prst="rect">
            <a:avLst/>
          </a:prstGeom>
          <a:noFill/>
        </p:spPr>
        <p:txBody>
          <a:bodyPr wrap="square">
            <a:spAutoFit/>
          </a:bodyPr>
          <a:lstStyle/>
          <a:p>
            <a:r>
              <a:rPr lang="en-US">
                <a:solidFill>
                  <a:schemeClr val="tx2"/>
                </a:solidFill>
                <a:latin typeface="Aptos" panose="020B0004020202020204" pitchFamily="34" charset="0"/>
              </a:rPr>
              <a:t>D</a:t>
            </a:r>
            <a:r>
              <a:rPr lang="en-GB" err="1">
                <a:solidFill>
                  <a:schemeClr val="tx2"/>
                </a:solidFill>
                <a:latin typeface="Aptos" panose="020B0004020202020204" pitchFamily="34" charset="0"/>
              </a:rPr>
              <a:t>eceleration</a:t>
            </a:r>
            <a:r>
              <a:rPr lang="en-GB">
                <a:solidFill>
                  <a:schemeClr val="tx2"/>
                </a:solidFill>
                <a:latin typeface="Aptos" panose="020B0004020202020204" pitchFamily="34" charset="0"/>
              </a:rPr>
              <a:t> process has some “side effects’’: </a:t>
            </a:r>
          </a:p>
        </p:txBody>
      </p:sp>
      <p:sp>
        <p:nvSpPr>
          <p:cNvPr id="8" name="Textfeld 7">
            <a:extLst>
              <a:ext uri="{FF2B5EF4-FFF2-40B4-BE49-F238E27FC236}">
                <a16:creationId xmlns:a16="http://schemas.microsoft.com/office/drawing/2014/main" id="{47F8AC11-8949-F6D5-61D4-9060DBA4C846}"/>
              </a:ext>
            </a:extLst>
          </p:cNvPr>
          <p:cNvSpPr txBox="1"/>
          <p:nvPr/>
        </p:nvSpPr>
        <p:spPr>
          <a:xfrm>
            <a:off x="1113962" y="4443678"/>
            <a:ext cx="6292145" cy="592535"/>
          </a:xfrm>
          <a:prstGeom prst="rect">
            <a:avLst/>
          </a:prstGeom>
          <a:noFill/>
        </p:spPr>
        <p:txBody>
          <a:bodyPr wrap="square">
            <a:spAutoFit/>
          </a:bodyPr>
          <a:lstStyle/>
          <a:p>
            <a:pPr marL="0" lvl="0" indent="0" defTabSz="889000">
              <a:lnSpc>
                <a:spcPct val="90000"/>
              </a:lnSpc>
              <a:spcBef>
                <a:spcPct val="0"/>
              </a:spcBef>
              <a:spcAft>
                <a:spcPct val="35000"/>
              </a:spcAft>
              <a:buNone/>
            </a:pPr>
            <a:r>
              <a:rPr lang="en-GB" sz="1800" kern="1200" dirty="0">
                <a:solidFill>
                  <a:schemeClr val="tx2"/>
                </a:solidFill>
                <a:latin typeface="Aptos" panose="020B0004020202020204" pitchFamily="34" charset="0"/>
              </a:rPr>
              <a:t>Crucial for experiments: </a:t>
            </a:r>
            <a:r>
              <a:rPr lang="en-GB" sz="1800" kern="1200" dirty="0">
                <a:solidFill>
                  <a:schemeClr val="tx2"/>
                </a:solidFill>
                <a:latin typeface="Aptos ExtraBold" panose="020B0004020202020204" pitchFamily="34" charset="0"/>
              </a:rPr>
              <a:t>high</a:t>
            </a:r>
            <a:r>
              <a:rPr lang="en-GB" sz="1800" kern="1200" dirty="0">
                <a:solidFill>
                  <a:schemeClr val="tx2"/>
                </a:solidFill>
                <a:latin typeface="Aptos" panose="020B0004020202020204" pitchFamily="34" charset="0"/>
              </a:rPr>
              <a:t> anti-proton </a:t>
            </a:r>
            <a:r>
              <a:rPr lang="en-GB" sz="1800" kern="1200" dirty="0">
                <a:solidFill>
                  <a:schemeClr val="tx2"/>
                </a:solidFill>
                <a:latin typeface="Aptos ExtraBold" panose="020B0004020202020204" pitchFamily="34" charset="0"/>
              </a:rPr>
              <a:t>capture efficiencies </a:t>
            </a:r>
            <a:r>
              <a:rPr lang="en-GB" sz="1800" kern="1200" dirty="0">
                <a:solidFill>
                  <a:schemeClr val="tx2"/>
                </a:solidFill>
                <a:latin typeface="Aptos" panose="020B0004020202020204" pitchFamily="34" charset="0"/>
              </a:rPr>
              <a:t>and high luminosity!</a:t>
            </a:r>
          </a:p>
        </p:txBody>
      </p:sp>
      <p:sp>
        <p:nvSpPr>
          <p:cNvPr id="9" name="Textfeld 12">
            <a:extLst>
              <a:ext uri="{FF2B5EF4-FFF2-40B4-BE49-F238E27FC236}">
                <a16:creationId xmlns:a16="http://schemas.microsoft.com/office/drawing/2014/main" id="{88B6A308-8517-20A0-38BD-0AB067C216F7}"/>
              </a:ext>
            </a:extLst>
          </p:cNvPr>
          <p:cNvSpPr txBox="1"/>
          <p:nvPr/>
        </p:nvSpPr>
        <p:spPr>
          <a:xfrm>
            <a:off x="5689564" y="1350960"/>
            <a:ext cx="4697609" cy="742383"/>
          </a:xfrm>
          <a:prstGeom prst="rect">
            <a:avLst/>
          </a:prstGeom>
          <a:noFill/>
        </p:spPr>
        <p:txBody>
          <a:bodyPr wrap="square">
            <a:spAutoFit/>
          </a:bodyPr>
          <a:lstStyle/>
          <a:p>
            <a:r>
              <a:rPr lang="en-GB">
                <a:solidFill>
                  <a:schemeClr val="tx2"/>
                </a:solidFill>
                <a:latin typeface="Aptos" panose="020B0004020202020204" pitchFamily="34" charset="0"/>
                <a:sym typeface="Wingdings" panose="05000000000000000000" pitchFamily="2" charset="2"/>
              </a:rPr>
              <a:t>Increase of </a:t>
            </a:r>
            <a:r>
              <a:rPr lang="en-US">
                <a:solidFill>
                  <a:schemeClr val="tx2"/>
                </a:solidFill>
                <a:latin typeface="Aptos" panose="020B0004020202020204" pitchFamily="34" charset="0"/>
              </a:rPr>
              <a:t>beam emittance </a:t>
            </a:r>
            <a:endParaRPr lang="en-GB">
              <a:solidFill>
                <a:schemeClr val="tx2"/>
              </a:solidFill>
              <a:latin typeface="Aptos" panose="020B0004020202020204" pitchFamily="34" charset="0"/>
            </a:endParaRPr>
          </a:p>
          <a:p>
            <a:pPr>
              <a:lnSpc>
                <a:spcPct val="150000"/>
              </a:lnSpc>
            </a:pPr>
            <a:r>
              <a:rPr lang="en-GB">
                <a:solidFill>
                  <a:schemeClr val="accent6"/>
                </a:solidFill>
                <a:latin typeface="Aptos" panose="020B0004020202020204" pitchFamily="34" charset="0"/>
                <a:sym typeface="Wingdings" panose="05000000000000000000" pitchFamily="2" charset="2"/>
              </a:rPr>
              <a:t> results in beam loss &amp; poor-quality beam</a:t>
            </a:r>
            <a:endParaRPr lang="en-GB">
              <a:solidFill>
                <a:schemeClr val="accent6"/>
              </a:solidFill>
              <a:latin typeface="Aptos" panose="020B0004020202020204" pitchFamily="34" charset="0"/>
            </a:endParaRPr>
          </a:p>
        </p:txBody>
      </p:sp>
      <p:sp>
        <p:nvSpPr>
          <p:cNvPr id="10" name="Pfeil: nach rechts 21">
            <a:extLst>
              <a:ext uri="{FF2B5EF4-FFF2-40B4-BE49-F238E27FC236}">
                <a16:creationId xmlns:a16="http://schemas.microsoft.com/office/drawing/2014/main" id="{06D273DA-7EA1-4A75-6BC2-9323B9C7394F}"/>
              </a:ext>
            </a:extLst>
          </p:cNvPr>
          <p:cNvSpPr/>
          <p:nvPr/>
        </p:nvSpPr>
        <p:spPr>
          <a:xfrm rot="5400000">
            <a:off x="465367" y="3626643"/>
            <a:ext cx="477743" cy="425149"/>
          </a:xfrm>
          <a:prstGeom prst="rightArrow">
            <a:avLst>
              <a:gd name="adj1" fmla="val 50000"/>
              <a:gd name="adj2" fmla="val 47554"/>
            </a:avLst>
          </a:prstGeom>
          <a:solidFill>
            <a:schemeClr val="accent6"/>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GB"/>
          </a:p>
        </p:txBody>
      </p:sp>
      <p:sp>
        <p:nvSpPr>
          <p:cNvPr id="11" name="Textfeld 22">
            <a:extLst>
              <a:ext uri="{FF2B5EF4-FFF2-40B4-BE49-F238E27FC236}">
                <a16:creationId xmlns:a16="http://schemas.microsoft.com/office/drawing/2014/main" id="{B2E60109-21DF-10E1-25FC-43DDCBF1A2EE}"/>
              </a:ext>
            </a:extLst>
          </p:cNvPr>
          <p:cNvSpPr txBox="1"/>
          <p:nvPr/>
        </p:nvSpPr>
        <p:spPr>
          <a:xfrm>
            <a:off x="461525" y="2918339"/>
            <a:ext cx="7079705" cy="369332"/>
          </a:xfrm>
          <a:prstGeom prst="rect">
            <a:avLst/>
          </a:prstGeom>
          <a:noFill/>
        </p:spPr>
        <p:txBody>
          <a:bodyPr wrap="square" lIns="0" tIns="0" rIns="0" bIns="0" rtlCol="0">
            <a:spAutoFit/>
          </a:bodyPr>
          <a:lstStyle/>
          <a:p>
            <a:pPr algn="l"/>
            <a:r>
              <a:rPr lang="en-US" sz="2400">
                <a:solidFill>
                  <a:schemeClr val="accent6"/>
                </a:solidFill>
                <a:latin typeface="Aptos Black" panose="020B0004020202020204" pitchFamily="34" charset="0"/>
              </a:rPr>
              <a:t>Electron Cooling compensates this blow-up!</a:t>
            </a:r>
            <a:endParaRPr lang="en-GB" sz="2400">
              <a:solidFill>
                <a:schemeClr val="accent6"/>
              </a:solidFill>
              <a:latin typeface="Aptos Black" panose="020B0004020202020204" pitchFamily="34" charset="0"/>
            </a:endParaRPr>
          </a:p>
        </p:txBody>
      </p:sp>
      <p:sp>
        <p:nvSpPr>
          <p:cNvPr id="12" name="Rechteck: abgerundete Ecken 30">
            <a:extLst>
              <a:ext uri="{FF2B5EF4-FFF2-40B4-BE49-F238E27FC236}">
                <a16:creationId xmlns:a16="http://schemas.microsoft.com/office/drawing/2014/main" id="{0DB2AEF6-034B-6102-86CE-BB43B7FE5260}"/>
              </a:ext>
            </a:extLst>
          </p:cNvPr>
          <p:cNvSpPr/>
          <p:nvPr/>
        </p:nvSpPr>
        <p:spPr>
          <a:xfrm>
            <a:off x="1113962" y="3511077"/>
            <a:ext cx="7079705" cy="724769"/>
          </a:xfrm>
          <a:custGeom>
            <a:avLst/>
            <a:gdLst>
              <a:gd name="connsiteX0" fmla="*/ 0 w 7079705"/>
              <a:gd name="connsiteY0" fmla="*/ 72477 h 724769"/>
              <a:gd name="connsiteX1" fmla="*/ 72477 w 7079705"/>
              <a:gd name="connsiteY1" fmla="*/ 0 h 724769"/>
              <a:gd name="connsiteX2" fmla="*/ 557910 w 7079705"/>
              <a:gd name="connsiteY2" fmla="*/ 0 h 724769"/>
              <a:gd name="connsiteX3" fmla="*/ 1320732 w 7079705"/>
              <a:gd name="connsiteY3" fmla="*/ 0 h 724769"/>
              <a:gd name="connsiteX4" fmla="*/ 1806165 w 7079705"/>
              <a:gd name="connsiteY4" fmla="*/ 0 h 724769"/>
              <a:gd name="connsiteX5" fmla="*/ 2568987 w 7079705"/>
              <a:gd name="connsiteY5" fmla="*/ 0 h 724769"/>
              <a:gd name="connsiteX6" fmla="*/ 3262462 w 7079705"/>
              <a:gd name="connsiteY6" fmla="*/ 0 h 724769"/>
              <a:gd name="connsiteX7" fmla="*/ 3747895 w 7079705"/>
              <a:gd name="connsiteY7" fmla="*/ 0 h 724769"/>
              <a:gd name="connsiteX8" fmla="*/ 4441370 w 7079705"/>
              <a:gd name="connsiteY8" fmla="*/ 0 h 724769"/>
              <a:gd name="connsiteX9" fmla="*/ 4926803 w 7079705"/>
              <a:gd name="connsiteY9" fmla="*/ 0 h 724769"/>
              <a:gd name="connsiteX10" fmla="*/ 5412235 w 7079705"/>
              <a:gd name="connsiteY10" fmla="*/ 0 h 724769"/>
              <a:gd name="connsiteX11" fmla="*/ 5967015 w 7079705"/>
              <a:gd name="connsiteY11" fmla="*/ 0 h 724769"/>
              <a:gd name="connsiteX12" fmla="*/ 7007228 w 7079705"/>
              <a:gd name="connsiteY12" fmla="*/ 0 h 724769"/>
              <a:gd name="connsiteX13" fmla="*/ 7079705 w 7079705"/>
              <a:gd name="connsiteY13" fmla="*/ 72477 h 724769"/>
              <a:gd name="connsiteX14" fmla="*/ 7079705 w 7079705"/>
              <a:gd name="connsiteY14" fmla="*/ 652292 h 724769"/>
              <a:gd name="connsiteX15" fmla="*/ 7007228 w 7079705"/>
              <a:gd name="connsiteY15" fmla="*/ 724769 h 724769"/>
              <a:gd name="connsiteX16" fmla="*/ 6175058 w 7079705"/>
              <a:gd name="connsiteY16" fmla="*/ 724769 h 724769"/>
              <a:gd name="connsiteX17" fmla="*/ 5620278 w 7079705"/>
              <a:gd name="connsiteY17" fmla="*/ 724769 h 724769"/>
              <a:gd name="connsiteX18" fmla="*/ 4857455 w 7079705"/>
              <a:gd name="connsiteY18" fmla="*/ 724769 h 724769"/>
              <a:gd name="connsiteX19" fmla="*/ 4372023 w 7079705"/>
              <a:gd name="connsiteY19" fmla="*/ 724769 h 724769"/>
              <a:gd name="connsiteX20" fmla="*/ 3539853 w 7079705"/>
              <a:gd name="connsiteY20" fmla="*/ 724769 h 724769"/>
              <a:gd name="connsiteX21" fmla="*/ 2846377 w 7079705"/>
              <a:gd name="connsiteY21" fmla="*/ 724769 h 724769"/>
              <a:gd name="connsiteX22" fmla="*/ 2222250 w 7079705"/>
              <a:gd name="connsiteY22" fmla="*/ 724769 h 724769"/>
              <a:gd name="connsiteX23" fmla="*/ 1598122 w 7079705"/>
              <a:gd name="connsiteY23" fmla="*/ 724769 h 724769"/>
              <a:gd name="connsiteX24" fmla="*/ 904647 w 7079705"/>
              <a:gd name="connsiteY24" fmla="*/ 724769 h 724769"/>
              <a:gd name="connsiteX25" fmla="*/ 72477 w 7079705"/>
              <a:gd name="connsiteY25" fmla="*/ 724769 h 724769"/>
              <a:gd name="connsiteX26" fmla="*/ 0 w 7079705"/>
              <a:gd name="connsiteY26" fmla="*/ 652292 h 724769"/>
              <a:gd name="connsiteX27" fmla="*/ 0 w 7079705"/>
              <a:gd name="connsiteY27" fmla="*/ 72477 h 724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079705" h="724769" fill="none" extrusionOk="0">
                <a:moveTo>
                  <a:pt x="0" y="72477"/>
                </a:moveTo>
                <a:cubicBezTo>
                  <a:pt x="-1646" y="34636"/>
                  <a:pt x="34559" y="4511"/>
                  <a:pt x="72477" y="0"/>
                </a:cubicBezTo>
                <a:cubicBezTo>
                  <a:pt x="210545" y="-14883"/>
                  <a:pt x="369354" y="9128"/>
                  <a:pt x="557910" y="0"/>
                </a:cubicBezTo>
                <a:cubicBezTo>
                  <a:pt x="746466" y="-9128"/>
                  <a:pt x="1010535" y="5458"/>
                  <a:pt x="1320732" y="0"/>
                </a:cubicBezTo>
                <a:cubicBezTo>
                  <a:pt x="1630929" y="-5458"/>
                  <a:pt x="1702556" y="-2904"/>
                  <a:pt x="1806165" y="0"/>
                </a:cubicBezTo>
                <a:cubicBezTo>
                  <a:pt x="1909774" y="2904"/>
                  <a:pt x="2369103" y="26238"/>
                  <a:pt x="2568987" y="0"/>
                </a:cubicBezTo>
                <a:cubicBezTo>
                  <a:pt x="2768871" y="-26238"/>
                  <a:pt x="3122198" y="-16220"/>
                  <a:pt x="3262462" y="0"/>
                </a:cubicBezTo>
                <a:cubicBezTo>
                  <a:pt x="3402726" y="16220"/>
                  <a:pt x="3625152" y="-13275"/>
                  <a:pt x="3747895" y="0"/>
                </a:cubicBezTo>
                <a:cubicBezTo>
                  <a:pt x="3870638" y="13275"/>
                  <a:pt x="4241371" y="-9224"/>
                  <a:pt x="4441370" y="0"/>
                </a:cubicBezTo>
                <a:cubicBezTo>
                  <a:pt x="4641369" y="9224"/>
                  <a:pt x="4827421" y="-1831"/>
                  <a:pt x="4926803" y="0"/>
                </a:cubicBezTo>
                <a:cubicBezTo>
                  <a:pt x="5026185" y="1831"/>
                  <a:pt x="5171113" y="10999"/>
                  <a:pt x="5412235" y="0"/>
                </a:cubicBezTo>
                <a:cubicBezTo>
                  <a:pt x="5653357" y="-10999"/>
                  <a:pt x="5855283" y="23629"/>
                  <a:pt x="5967015" y="0"/>
                </a:cubicBezTo>
                <a:cubicBezTo>
                  <a:pt x="6078747" y="-23629"/>
                  <a:pt x="6625471" y="-20866"/>
                  <a:pt x="7007228" y="0"/>
                </a:cubicBezTo>
                <a:cubicBezTo>
                  <a:pt x="7045528" y="-595"/>
                  <a:pt x="7085964" y="34455"/>
                  <a:pt x="7079705" y="72477"/>
                </a:cubicBezTo>
                <a:cubicBezTo>
                  <a:pt x="7082118" y="282167"/>
                  <a:pt x="7064874" y="501150"/>
                  <a:pt x="7079705" y="652292"/>
                </a:cubicBezTo>
                <a:cubicBezTo>
                  <a:pt x="7078204" y="700098"/>
                  <a:pt x="7048347" y="726716"/>
                  <a:pt x="7007228" y="724769"/>
                </a:cubicBezTo>
                <a:cubicBezTo>
                  <a:pt x="6653148" y="728131"/>
                  <a:pt x="6473440" y="711440"/>
                  <a:pt x="6175058" y="724769"/>
                </a:cubicBezTo>
                <a:cubicBezTo>
                  <a:pt x="5876676" y="738099"/>
                  <a:pt x="5798479" y="726476"/>
                  <a:pt x="5620278" y="724769"/>
                </a:cubicBezTo>
                <a:cubicBezTo>
                  <a:pt x="5442077" y="723062"/>
                  <a:pt x="5086738" y="731952"/>
                  <a:pt x="4857455" y="724769"/>
                </a:cubicBezTo>
                <a:cubicBezTo>
                  <a:pt x="4628172" y="717586"/>
                  <a:pt x="4520048" y="707090"/>
                  <a:pt x="4372023" y="724769"/>
                </a:cubicBezTo>
                <a:cubicBezTo>
                  <a:pt x="4223998" y="742448"/>
                  <a:pt x="3809397" y="731380"/>
                  <a:pt x="3539853" y="724769"/>
                </a:cubicBezTo>
                <a:cubicBezTo>
                  <a:pt x="3270309" y="718159"/>
                  <a:pt x="3060920" y="733185"/>
                  <a:pt x="2846377" y="724769"/>
                </a:cubicBezTo>
                <a:cubicBezTo>
                  <a:pt x="2631834" y="716353"/>
                  <a:pt x="2424241" y="723038"/>
                  <a:pt x="2222250" y="724769"/>
                </a:cubicBezTo>
                <a:cubicBezTo>
                  <a:pt x="2020259" y="726500"/>
                  <a:pt x="1795896" y="707072"/>
                  <a:pt x="1598122" y="724769"/>
                </a:cubicBezTo>
                <a:cubicBezTo>
                  <a:pt x="1400348" y="742466"/>
                  <a:pt x="1067295" y="714129"/>
                  <a:pt x="904647" y="724769"/>
                </a:cubicBezTo>
                <a:cubicBezTo>
                  <a:pt x="741999" y="735409"/>
                  <a:pt x="298060" y="714394"/>
                  <a:pt x="72477" y="724769"/>
                </a:cubicBezTo>
                <a:cubicBezTo>
                  <a:pt x="32804" y="728523"/>
                  <a:pt x="2612" y="691229"/>
                  <a:pt x="0" y="652292"/>
                </a:cubicBezTo>
                <a:cubicBezTo>
                  <a:pt x="26676" y="503225"/>
                  <a:pt x="-3692" y="272235"/>
                  <a:pt x="0" y="72477"/>
                </a:cubicBezTo>
                <a:close/>
              </a:path>
              <a:path w="7079705" h="724769" stroke="0" extrusionOk="0">
                <a:moveTo>
                  <a:pt x="0" y="72477"/>
                </a:moveTo>
                <a:cubicBezTo>
                  <a:pt x="-909" y="35786"/>
                  <a:pt x="32913" y="989"/>
                  <a:pt x="72477" y="0"/>
                </a:cubicBezTo>
                <a:cubicBezTo>
                  <a:pt x="198274" y="-4546"/>
                  <a:pt x="439258" y="17826"/>
                  <a:pt x="557910" y="0"/>
                </a:cubicBezTo>
                <a:cubicBezTo>
                  <a:pt x="676562" y="-17826"/>
                  <a:pt x="1120543" y="28428"/>
                  <a:pt x="1320732" y="0"/>
                </a:cubicBezTo>
                <a:cubicBezTo>
                  <a:pt x="1520921" y="-28428"/>
                  <a:pt x="1670903" y="7858"/>
                  <a:pt x="1806165" y="0"/>
                </a:cubicBezTo>
                <a:cubicBezTo>
                  <a:pt x="1941427" y="-7858"/>
                  <a:pt x="2123833" y="-21139"/>
                  <a:pt x="2291597" y="0"/>
                </a:cubicBezTo>
                <a:cubicBezTo>
                  <a:pt x="2459361" y="21139"/>
                  <a:pt x="2642436" y="15154"/>
                  <a:pt x="2985072" y="0"/>
                </a:cubicBezTo>
                <a:cubicBezTo>
                  <a:pt x="3327709" y="-15154"/>
                  <a:pt x="3519162" y="-8900"/>
                  <a:pt x="3747895" y="0"/>
                </a:cubicBezTo>
                <a:cubicBezTo>
                  <a:pt x="3976628" y="8900"/>
                  <a:pt x="4258596" y="-4750"/>
                  <a:pt x="4510718" y="0"/>
                </a:cubicBezTo>
                <a:cubicBezTo>
                  <a:pt x="4762840" y="4750"/>
                  <a:pt x="4989504" y="-24945"/>
                  <a:pt x="5134845" y="0"/>
                </a:cubicBezTo>
                <a:cubicBezTo>
                  <a:pt x="5280186" y="24945"/>
                  <a:pt x="5487434" y="-17886"/>
                  <a:pt x="5828320" y="0"/>
                </a:cubicBezTo>
                <a:cubicBezTo>
                  <a:pt x="6169207" y="17886"/>
                  <a:pt x="6454617" y="4063"/>
                  <a:pt x="7007228" y="0"/>
                </a:cubicBezTo>
                <a:cubicBezTo>
                  <a:pt x="7044583" y="714"/>
                  <a:pt x="7084421" y="33188"/>
                  <a:pt x="7079705" y="72477"/>
                </a:cubicBezTo>
                <a:cubicBezTo>
                  <a:pt x="7069567" y="216137"/>
                  <a:pt x="7058574" y="520810"/>
                  <a:pt x="7079705" y="652292"/>
                </a:cubicBezTo>
                <a:cubicBezTo>
                  <a:pt x="7081896" y="688245"/>
                  <a:pt x="7050475" y="719746"/>
                  <a:pt x="7007228" y="724769"/>
                </a:cubicBezTo>
                <a:cubicBezTo>
                  <a:pt x="6875415" y="702613"/>
                  <a:pt x="6694992" y="727096"/>
                  <a:pt x="6383100" y="724769"/>
                </a:cubicBezTo>
                <a:cubicBezTo>
                  <a:pt x="6071208" y="722442"/>
                  <a:pt x="5987237" y="744977"/>
                  <a:pt x="5758973" y="724769"/>
                </a:cubicBezTo>
                <a:cubicBezTo>
                  <a:pt x="5530709" y="704561"/>
                  <a:pt x="5389986" y="701840"/>
                  <a:pt x="5273540" y="724769"/>
                </a:cubicBezTo>
                <a:cubicBezTo>
                  <a:pt x="5157094" y="747698"/>
                  <a:pt x="4722424" y="727817"/>
                  <a:pt x="4441370" y="724769"/>
                </a:cubicBezTo>
                <a:cubicBezTo>
                  <a:pt x="4160316" y="721722"/>
                  <a:pt x="3933888" y="743646"/>
                  <a:pt x="3747895" y="724769"/>
                </a:cubicBezTo>
                <a:cubicBezTo>
                  <a:pt x="3561902" y="705892"/>
                  <a:pt x="3378845" y="697184"/>
                  <a:pt x="3193115" y="724769"/>
                </a:cubicBezTo>
                <a:cubicBezTo>
                  <a:pt x="3007385" y="752354"/>
                  <a:pt x="2815655" y="716036"/>
                  <a:pt x="2638335" y="724769"/>
                </a:cubicBezTo>
                <a:cubicBezTo>
                  <a:pt x="2461015" y="733502"/>
                  <a:pt x="2028600" y="705485"/>
                  <a:pt x="1875512" y="724769"/>
                </a:cubicBezTo>
                <a:cubicBezTo>
                  <a:pt x="1722424" y="744053"/>
                  <a:pt x="1387180" y="742326"/>
                  <a:pt x="1112690" y="724769"/>
                </a:cubicBezTo>
                <a:cubicBezTo>
                  <a:pt x="838200" y="707212"/>
                  <a:pt x="490767" y="677686"/>
                  <a:pt x="72477" y="724769"/>
                </a:cubicBezTo>
                <a:cubicBezTo>
                  <a:pt x="36056" y="726582"/>
                  <a:pt x="-4892" y="684986"/>
                  <a:pt x="0" y="652292"/>
                </a:cubicBezTo>
                <a:cubicBezTo>
                  <a:pt x="23786" y="428587"/>
                  <a:pt x="-18115" y="267198"/>
                  <a:pt x="0" y="72477"/>
                </a:cubicBezTo>
                <a:close/>
              </a:path>
            </a:pathLst>
          </a:custGeom>
          <a:solidFill>
            <a:srgbClr val="FFCC00"/>
          </a:solidFill>
          <a:ln>
            <a:solidFill>
              <a:srgbClr val="FFCC00"/>
            </a:solidFill>
            <a:extLst>
              <a:ext uri="{C807C97D-BFC1-408E-A445-0C87EB9F89A2}">
                <ask:lineSketchStyleProps xmlns:ask="http://schemas.microsoft.com/office/drawing/2018/sketchyshapes" sd="4088104009">
                  <a:prstGeom prst="roundRect">
                    <a:avLst>
                      <a:gd name="adj" fmla="val 10000"/>
                    </a:avLst>
                  </a:prstGeom>
                  <ask:type>
                    <ask:lineSketchFreehand/>
                  </ask:type>
                </ask:lineSketchStyleProps>
              </a:ext>
            </a:extLs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8000" rIns="180000" anchor="ctr"/>
          <a:lstStyle/>
          <a:p>
            <a:pPr marL="0" lvl="0" indent="0" defTabSz="889000">
              <a:spcBef>
                <a:spcPct val="0"/>
              </a:spcBef>
              <a:spcAft>
                <a:spcPct val="35000"/>
              </a:spcAft>
              <a:buNone/>
            </a:pPr>
            <a:r>
              <a:rPr lang="en-GB" sz="1800">
                <a:solidFill>
                  <a:schemeClr val="tx2"/>
                </a:solidFill>
                <a:latin typeface="Aptos" panose="020B0004020202020204" pitchFamily="34" charset="0"/>
              </a:rPr>
              <a:t>It shrinks the </a:t>
            </a:r>
            <a:r>
              <a:rPr lang="en-GB" sz="1800">
                <a:solidFill>
                  <a:schemeClr val="bg1"/>
                </a:solidFill>
                <a:latin typeface="Aptos ExtraBold" panose="020B0004020202020204" pitchFamily="34" charset="0"/>
              </a:rPr>
              <a:t>size, divergence and energy spread </a:t>
            </a:r>
            <a:r>
              <a:rPr lang="en-GB" sz="1800">
                <a:solidFill>
                  <a:schemeClr val="tx2"/>
                </a:solidFill>
                <a:latin typeface="Aptos" panose="020B0004020202020204" pitchFamily="34" charset="0"/>
              </a:rPr>
              <a:t>of a stored charged particle beam without the loss of intensity.</a:t>
            </a:r>
            <a:endParaRPr lang="en-US" sz="1800" kern="1200">
              <a:solidFill>
                <a:schemeClr val="tx2"/>
              </a:solidFill>
              <a:latin typeface="Aptos" panose="020B0004020202020204" pitchFamily="34" charset="0"/>
            </a:endParaRPr>
          </a:p>
        </p:txBody>
      </p:sp>
      <p:pic>
        <p:nvPicPr>
          <p:cNvPr id="13" name="Grafik 3">
            <a:extLst>
              <a:ext uri="{FF2B5EF4-FFF2-40B4-BE49-F238E27FC236}">
                <a16:creationId xmlns:a16="http://schemas.microsoft.com/office/drawing/2014/main" id="{1AF178D9-F085-B996-DA77-ED77314F5614}"/>
              </a:ext>
            </a:extLst>
          </p:cNvPr>
          <p:cNvPicPr>
            <a:picLocks noChangeAspect="1"/>
          </p:cNvPicPr>
          <p:nvPr/>
        </p:nvPicPr>
        <p:blipFill>
          <a:blip r:embed="rId2"/>
          <a:stretch>
            <a:fillRect/>
          </a:stretch>
        </p:blipFill>
        <p:spPr>
          <a:xfrm>
            <a:off x="8628929" y="3070710"/>
            <a:ext cx="2795663" cy="2881027"/>
          </a:xfrm>
          <a:prstGeom prst="rect">
            <a:avLst/>
          </a:prstGeom>
        </p:spPr>
      </p:pic>
      <p:pic>
        <p:nvPicPr>
          <p:cNvPr id="14" name="Grafik 9" descr="Warnung mit einfarbiger Füllung">
            <a:extLst>
              <a:ext uri="{FF2B5EF4-FFF2-40B4-BE49-F238E27FC236}">
                <a16:creationId xmlns:a16="http://schemas.microsoft.com/office/drawing/2014/main" id="{70398A64-B591-9421-D65A-EECA862B4D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1664" y="1314949"/>
            <a:ext cx="455288" cy="455288"/>
          </a:xfrm>
          <a:prstGeom prst="rect">
            <a:avLst/>
          </a:prstGeom>
        </p:spPr>
      </p:pic>
      <p:sp>
        <p:nvSpPr>
          <p:cNvPr id="15" name="Textfeld 7">
            <a:extLst>
              <a:ext uri="{FF2B5EF4-FFF2-40B4-BE49-F238E27FC236}">
                <a16:creationId xmlns:a16="http://schemas.microsoft.com/office/drawing/2014/main" id="{60F7C47D-B96F-6BB3-D65B-804C18CC37C4}"/>
              </a:ext>
            </a:extLst>
          </p:cNvPr>
          <p:cNvSpPr txBox="1"/>
          <p:nvPr/>
        </p:nvSpPr>
        <p:spPr>
          <a:xfrm>
            <a:off x="1113962" y="5485462"/>
            <a:ext cx="6292145" cy="689484"/>
          </a:xfrm>
          <a:prstGeom prst="rect">
            <a:avLst/>
          </a:prstGeom>
          <a:noFill/>
        </p:spPr>
        <p:txBody>
          <a:bodyPr wrap="square">
            <a:spAutoFit/>
          </a:bodyPr>
          <a:lstStyle/>
          <a:p>
            <a:pPr lvl="0" defTabSz="889000">
              <a:lnSpc>
                <a:spcPct val="90000"/>
              </a:lnSpc>
              <a:spcBef>
                <a:spcPct val="0"/>
              </a:spcBef>
              <a:spcAft>
                <a:spcPct val="35000"/>
              </a:spcAft>
            </a:pPr>
            <a:r>
              <a:rPr lang="en-GB" dirty="0">
                <a:solidFill>
                  <a:schemeClr val="tx2"/>
                </a:solidFill>
                <a:latin typeface="Aptos" panose="020B0004020202020204" pitchFamily="34" charset="0"/>
              </a:rPr>
              <a:t>First proposed by </a:t>
            </a:r>
            <a:r>
              <a:rPr lang="en-GB" b="1" dirty="0">
                <a:solidFill>
                  <a:schemeClr val="tx2"/>
                </a:solidFill>
                <a:latin typeface="Aptos" panose="020B0004020202020204" pitchFamily="34" charset="0"/>
              </a:rPr>
              <a:t>G. </a:t>
            </a:r>
            <a:r>
              <a:rPr lang="en-GB" b="1" dirty="0" err="1">
                <a:solidFill>
                  <a:schemeClr val="tx2"/>
                </a:solidFill>
                <a:latin typeface="Aptos" panose="020B0004020202020204" pitchFamily="34" charset="0"/>
              </a:rPr>
              <a:t>Budker</a:t>
            </a:r>
            <a:r>
              <a:rPr lang="en-GB" dirty="0">
                <a:solidFill>
                  <a:schemeClr val="tx2"/>
                </a:solidFill>
                <a:latin typeface="Aptos" panose="020B0004020202020204" pitchFamily="34" charset="0"/>
              </a:rPr>
              <a:t> at INP, Novosibirsk in </a:t>
            </a:r>
            <a:r>
              <a:rPr lang="en-GB" b="1" dirty="0">
                <a:solidFill>
                  <a:schemeClr val="tx2"/>
                </a:solidFill>
                <a:latin typeface="Aptos" panose="020B0004020202020204" pitchFamily="34" charset="0"/>
              </a:rPr>
              <a:t>1966</a:t>
            </a:r>
            <a:r>
              <a:rPr lang="en-GB" dirty="0">
                <a:solidFill>
                  <a:schemeClr val="tx2"/>
                </a:solidFill>
                <a:latin typeface="Aptos" panose="020B0004020202020204" pitchFamily="34" charset="0"/>
              </a:rPr>
              <a:t> </a:t>
            </a:r>
          </a:p>
          <a:p>
            <a:pPr lvl="0" defTabSz="889000">
              <a:lnSpc>
                <a:spcPct val="90000"/>
              </a:lnSpc>
              <a:spcBef>
                <a:spcPct val="0"/>
              </a:spcBef>
              <a:spcAft>
                <a:spcPct val="35000"/>
              </a:spcAft>
            </a:pPr>
            <a:r>
              <a:rPr lang="en-GB" sz="1800" kern="1200" dirty="0">
                <a:solidFill>
                  <a:schemeClr val="tx2"/>
                </a:solidFill>
                <a:latin typeface="Aptos" panose="020B0004020202020204" pitchFamily="34" charset="0"/>
              </a:rPr>
              <a:t>First tested at </a:t>
            </a:r>
            <a:r>
              <a:rPr lang="en-GB" sz="1800" b="1" kern="1200" dirty="0">
                <a:solidFill>
                  <a:schemeClr val="tx2"/>
                </a:solidFill>
                <a:latin typeface="Aptos" panose="020B0004020202020204" pitchFamily="34" charset="0"/>
              </a:rPr>
              <a:t>NAP-M storage ring</a:t>
            </a:r>
            <a:r>
              <a:rPr lang="en-GB" sz="1800" kern="1200" dirty="0">
                <a:solidFill>
                  <a:schemeClr val="tx2"/>
                </a:solidFill>
                <a:latin typeface="Aptos" panose="020B0004020202020204" pitchFamily="34" charset="0"/>
              </a:rPr>
              <a:t> at INP in </a:t>
            </a:r>
            <a:r>
              <a:rPr lang="en-GB" sz="1800" b="1" kern="1200" dirty="0">
                <a:solidFill>
                  <a:schemeClr val="tx2"/>
                </a:solidFill>
                <a:latin typeface="Aptos" panose="020B0004020202020204" pitchFamily="34" charset="0"/>
              </a:rPr>
              <a:t>1974</a:t>
            </a:r>
          </a:p>
        </p:txBody>
      </p:sp>
      <p:sp>
        <p:nvSpPr>
          <p:cNvPr id="2" name="TextBox 1">
            <a:extLst>
              <a:ext uri="{FF2B5EF4-FFF2-40B4-BE49-F238E27FC236}">
                <a16:creationId xmlns:a16="http://schemas.microsoft.com/office/drawing/2014/main" id="{7868CE8F-C9A1-F871-ADD1-0ADE00C384A1}"/>
              </a:ext>
            </a:extLst>
          </p:cNvPr>
          <p:cNvSpPr txBox="1"/>
          <p:nvPr/>
        </p:nvSpPr>
        <p:spPr>
          <a:xfrm>
            <a:off x="10734836" y="6176261"/>
            <a:ext cx="1426673" cy="123111"/>
          </a:xfrm>
          <a:prstGeom prst="rect">
            <a:avLst/>
          </a:prstGeom>
          <a:noFill/>
        </p:spPr>
        <p:txBody>
          <a:bodyPr wrap="none" lIns="0" tIns="0" rIns="0" bIns="0" rtlCol="0">
            <a:spAutoFit/>
          </a:bodyPr>
          <a:lstStyle/>
          <a:p>
            <a:pPr algn="l"/>
            <a:r>
              <a:rPr lang="en-US" sz="800" dirty="0">
                <a:solidFill>
                  <a:schemeClr val="tx2">
                    <a:lumMod val="25000"/>
                    <a:lumOff val="75000"/>
                  </a:schemeClr>
                </a:solidFill>
              </a:rPr>
              <a:t>slide by Elisabeth-Sena Welker</a:t>
            </a:r>
            <a:endParaRPr lang="en-GB" sz="800" dirty="0">
              <a:solidFill>
                <a:schemeClr val="tx2">
                  <a:lumMod val="25000"/>
                  <a:lumOff val="75000"/>
                </a:schemeClr>
              </a:solidFill>
            </a:endParaRPr>
          </a:p>
        </p:txBody>
      </p:sp>
    </p:spTree>
    <p:extLst>
      <p:ext uri="{BB962C8B-B14F-4D97-AF65-F5344CB8AC3E}">
        <p14:creationId xmlns:p14="http://schemas.microsoft.com/office/powerpoint/2010/main" val="387780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p:bldP spid="12"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8D799B-6F34-0CD3-25CE-53B8C814F63D}"/>
              </a:ext>
            </a:extLst>
          </p:cNvPr>
          <p:cNvSpPr>
            <a:spLocks noGrp="1"/>
          </p:cNvSpPr>
          <p:nvPr>
            <p:ph type="title"/>
          </p:nvPr>
        </p:nvSpPr>
        <p:spPr/>
        <p:txBody>
          <a:bodyPr/>
          <a:lstStyle/>
          <a:p>
            <a:r>
              <a:rPr lang="en-US" sz="2400" dirty="0"/>
              <a:t>How does electron cooling work ?</a:t>
            </a:r>
            <a:br>
              <a:rPr lang="en-US" sz="2400" dirty="0"/>
            </a:br>
            <a:endParaRPr lang="en-GB" sz="2400" dirty="0"/>
          </a:p>
        </p:txBody>
      </p:sp>
      <p:sp>
        <p:nvSpPr>
          <p:cNvPr id="4" name="Date Placeholder 3">
            <a:extLst>
              <a:ext uri="{FF2B5EF4-FFF2-40B4-BE49-F238E27FC236}">
                <a16:creationId xmlns:a16="http://schemas.microsoft.com/office/drawing/2014/main" id="{C71C20C7-ED12-92A0-DB0E-19EA5B60DD9F}"/>
              </a:ext>
            </a:extLst>
          </p:cNvPr>
          <p:cNvSpPr>
            <a:spLocks noGrp="1"/>
          </p:cNvSpPr>
          <p:nvPr>
            <p:ph type="dt" sz="half" idx="10"/>
          </p:nvPr>
        </p:nvSpPr>
        <p:spPr/>
        <p:txBody>
          <a:bodyPr/>
          <a:lstStyle/>
          <a:p>
            <a:r>
              <a:rPr lang="en-US"/>
              <a:t>14 Dec 2023</a:t>
            </a:r>
            <a:endParaRPr lang="en-US" dirty="0"/>
          </a:p>
        </p:txBody>
      </p:sp>
      <p:sp>
        <p:nvSpPr>
          <p:cNvPr id="5" name="Footer Placeholder 4">
            <a:extLst>
              <a:ext uri="{FF2B5EF4-FFF2-40B4-BE49-F238E27FC236}">
                <a16:creationId xmlns:a16="http://schemas.microsoft.com/office/drawing/2014/main" id="{F8252E1A-E515-7007-7A1E-45764B57A5A5}"/>
              </a:ext>
            </a:extLst>
          </p:cNvPr>
          <p:cNvSpPr>
            <a:spLocks noGrp="1"/>
          </p:cNvSpPr>
          <p:nvPr>
            <p:ph type="ftr" sz="quarter" idx="11"/>
          </p:nvPr>
        </p:nvSpPr>
        <p:spPr/>
        <p:txBody>
          <a:bodyPr/>
          <a:lstStyle/>
          <a:p>
            <a:r>
              <a:rPr lang="en-US" dirty="0"/>
              <a:t>G. Khatri | SY-BI-XEI</a:t>
            </a:r>
          </a:p>
        </p:txBody>
      </p:sp>
      <p:sp>
        <p:nvSpPr>
          <p:cNvPr id="6" name="Slide Number Placeholder 5">
            <a:extLst>
              <a:ext uri="{FF2B5EF4-FFF2-40B4-BE49-F238E27FC236}">
                <a16:creationId xmlns:a16="http://schemas.microsoft.com/office/drawing/2014/main" id="{E763ABC4-54EA-E04F-BE51-8D6C36F1B945}"/>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Inhaltsplatzhalter 1">
            <a:extLst>
              <a:ext uri="{FF2B5EF4-FFF2-40B4-BE49-F238E27FC236}">
                <a16:creationId xmlns:a16="http://schemas.microsoft.com/office/drawing/2014/main" id="{DD1D8F30-25F3-EE77-67AF-8CF7AB6E518F}"/>
              </a:ext>
            </a:extLst>
          </p:cNvPr>
          <p:cNvSpPr>
            <a:spLocks noGrp="1"/>
          </p:cNvSpPr>
          <p:nvPr>
            <p:ph idx="1"/>
          </p:nvPr>
        </p:nvSpPr>
        <p:spPr>
          <a:xfrm>
            <a:off x="6672064" y="719696"/>
            <a:ext cx="4857562" cy="2304256"/>
          </a:xfrm>
        </p:spPr>
        <p:txBody>
          <a:bodyPr>
            <a:normAutofit/>
          </a:bodyPr>
          <a:lstStyle/>
          <a:p>
            <a:endParaRPr lang="en-GB"/>
          </a:p>
          <a:p>
            <a:endParaRPr lang="en-GB"/>
          </a:p>
          <a:p>
            <a:endParaRPr lang="en-GB"/>
          </a:p>
          <a:p>
            <a:endParaRPr lang="en-GB"/>
          </a:p>
        </p:txBody>
      </p:sp>
      <p:pic>
        <p:nvPicPr>
          <p:cNvPr id="8" name="Picture 7">
            <a:extLst>
              <a:ext uri="{FF2B5EF4-FFF2-40B4-BE49-F238E27FC236}">
                <a16:creationId xmlns:a16="http://schemas.microsoft.com/office/drawing/2014/main" id="{D1A5960A-5994-C808-B3EE-E6923CC6A44F}"/>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899270" y="994198"/>
            <a:ext cx="5910353" cy="5252963"/>
          </a:xfrm>
          <a:prstGeom prst="rect">
            <a:avLst/>
          </a:prstGeom>
        </p:spPr>
      </p:pic>
      <p:sp>
        <p:nvSpPr>
          <p:cNvPr id="9" name="Down Arrow 2">
            <a:extLst>
              <a:ext uri="{FF2B5EF4-FFF2-40B4-BE49-F238E27FC236}">
                <a16:creationId xmlns:a16="http://schemas.microsoft.com/office/drawing/2014/main" id="{EC226682-3F3D-EAF7-349E-ED75738CC9A3}"/>
              </a:ext>
            </a:extLst>
          </p:cNvPr>
          <p:cNvSpPr/>
          <p:nvPr/>
        </p:nvSpPr>
        <p:spPr>
          <a:xfrm>
            <a:off x="2452886" y="1396891"/>
            <a:ext cx="294235" cy="1124474"/>
          </a:xfrm>
          <a:custGeom>
            <a:avLst/>
            <a:gdLst>
              <a:gd name="connsiteX0" fmla="*/ 0 w 294235"/>
              <a:gd name="connsiteY0" fmla="*/ 977357 h 1124474"/>
              <a:gd name="connsiteX1" fmla="*/ 73559 w 294235"/>
              <a:gd name="connsiteY1" fmla="*/ 977357 h 1124474"/>
              <a:gd name="connsiteX2" fmla="*/ 73559 w 294235"/>
              <a:gd name="connsiteY2" fmla="*/ 517999 h 1124474"/>
              <a:gd name="connsiteX3" fmla="*/ 73559 w 294235"/>
              <a:gd name="connsiteY3" fmla="*/ 0 h 1124474"/>
              <a:gd name="connsiteX4" fmla="*/ 220676 w 294235"/>
              <a:gd name="connsiteY4" fmla="*/ 0 h 1124474"/>
              <a:gd name="connsiteX5" fmla="*/ 220676 w 294235"/>
              <a:gd name="connsiteY5" fmla="*/ 469131 h 1124474"/>
              <a:gd name="connsiteX6" fmla="*/ 220676 w 294235"/>
              <a:gd name="connsiteY6" fmla="*/ 977357 h 1124474"/>
              <a:gd name="connsiteX7" fmla="*/ 294235 w 294235"/>
              <a:gd name="connsiteY7" fmla="*/ 977357 h 1124474"/>
              <a:gd name="connsiteX8" fmla="*/ 147118 w 294235"/>
              <a:gd name="connsiteY8" fmla="*/ 1124474 h 1124474"/>
              <a:gd name="connsiteX9" fmla="*/ 0 w 294235"/>
              <a:gd name="connsiteY9" fmla="*/ 977357 h 1124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235" h="1124474" fill="none" extrusionOk="0">
                <a:moveTo>
                  <a:pt x="0" y="977357"/>
                </a:moveTo>
                <a:cubicBezTo>
                  <a:pt x="16239" y="978038"/>
                  <a:pt x="50396" y="975440"/>
                  <a:pt x="73559" y="977357"/>
                </a:cubicBezTo>
                <a:cubicBezTo>
                  <a:pt x="81195" y="871301"/>
                  <a:pt x="94166" y="684032"/>
                  <a:pt x="73559" y="517999"/>
                </a:cubicBezTo>
                <a:cubicBezTo>
                  <a:pt x="52952" y="351966"/>
                  <a:pt x="76030" y="161269"/>
                  <a:pt x="73559" y="0"/>
                </a:cubicBezTo>
                <a:cubicBezTo>
                  <a:pt x="142928" y="-4547"/>
                  <a:pt x="169674" y="-862"/>
                  <a:pt x="220676" y="0"/>
                </a:cubicBezTo>
                <a:cubicBezTo>
                  <a:pt x="199024" y="166054"/>
                  <a:pt x="205821" y="305335"/>
                  <a:pt x="220676" y="469131"/>
                </a:cubicBezTo>
                <a:cubicBezTo>
                  <a:pt x="235531" y="632927"/>
                  <a:pt x="227138" y="755757"/>
                  <a:pt x="220676" y="977357"/>
                </a:cubicBezTo>
                <a:cubicBezTo>
                  <a:pt x="242425" y="975862"/>
                  <a:pt x="262575" y="974667"/>
                  <a:pt x="294235" y="977357"/>
                </a:cubicBezTo>
                <a:cubicBezTo>
                  <a:pt x="238885" y="1035501"/>
                  <a:pt x="204152" y="1073345"/>
                  <a:pt x="147118" y="1124474"/>
                </a:cubicBezTo>
                <a:cubicBezTo>
                  <a:pt x="94830" y="1062253"/>
                  <a:pt x="34170" y="1002638"/>
                  <a:pt x="0" y="977357"/>
                </a:cubicBezTo>
                <a:close/>
              </a:path>
              <a:path w="294235" h="1124474" stroke="0" extrusionOk="0">
                <a:moveTo>
                  <a:pt x="0" y="977357"/>
                </a:moveTo>
                <a:cubicBezTo>
                  <a:pt x="32660" y="975920"/>
                  <a:pt x="53431" y="974922"/>
                  <a:pt x="73559" y="977357"/>
                </a:cubicBezTo>
                <a:cubicBezTo>
                  <a:pt x="74787" y="804960"/>
                  <a:pt x="84126" y="620619"/>
                  <a:pt x="73559" y="508226"/>
                </a:cubicBezTo>
                <a:cubicBezTo>
                  <a:pt x="62992" y="395833"/>
                  <a:pt x="75215" y="244892"/>
                  <a:pt x="73559" y="0"/>
                </a:cubicBezTo>
                <a:cubicBezTo>
                  <a:pt x="142242" y="-5017"/>
                  <a:pt x="165486" y="-7246"/>
                  <a:pt x="220676" y="0"/>
                </a:cubicBezTo>
                <a:cubicBezTo>
                  <a:pt x="235044" y="191368"/>
                  <a:pt x="223708" y="381825"/>
                  <a:pt x="220676" y="488679"/>
                </a:cubicBezTo>
                <a:cubicBezTo>
                  <a:pt x="217644" y="595533"/>
                  <a:pt x="204553" y="800259"/>
                  <a:pt x="220676" y="977357"/>
                </a:cubicBezTo>
                <a:cubicBezTo>
                  <a:pt x="255288" y="974740"/>
                  <a:pt x="261848" y="980942"/>
                  <a:pt x="294235" y="977357"/>
                </a:cubicBezTo>
                <a:cubicBezTo>
                  <a:pt x="249545" y="1008324"/>
                  <a:pt x="180087" y="1085131"/>
                  <a:pt x="147118" y="1124474"/>
                </a:cubicBezTo>
                <a:cubicBezTo>
                  <a:pt x="79318" y="1059122"/>
                  <a:pt x="63379" y="1036783"/>
                  <a:pt x="0" y="977357"/>
                </a:cubicBezTo>
                <a:close/>
              </a:path>
            </a:pathLst>
          </a:custGeom>
          <a:ln>
            <a:solidFill>
              <a:schemeClr val="bg1"/>
            </a:solidFill>
            <a:extLst>
              <a:ext uri="{C807C97D-BFC1-408E-A445-0C87EB9F89A2}">
                <ask:lineSketchStyleProps xmlns:ask="http://schemas.microsoft.com/office/drawing/2018/sketchyshapes" sd="1820692796">
                  <a:prstGeom prst="downArrow">
                    <a:avLst/>
                  </a:prstGeom>
                  <ask:type>
                    <ask:lineSketchFreehand/>
                  </ask:type>
                </ask:lineSketchStyleProps>
              </a:ext>
            </a:extLst>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a:solidFill>
                <a:schemeClr val="accent2"/>
              </a:solidFill>
              <a:latin typeface="Aptos" panose="020B0004020202020204" pitchFamily="34" charset="0"/>
            </a:endParaRPr>
          </a:p>
        </p:txBody>
      </p:sp>
      <p:sp>
        <p:nvSpPr>
          <p:cNvPr id="10" name="Down Arrow 2">
            <a:extLst>
              <a:ext uri="{FF2B5EF4-FFF2-40B4-BE49-F238E27FC236}">
                <a16:creationId xmlns:a16="http://schemas.microsoft.com/office/drawing/2014/main" id="{0E08AEBF-79C4-3B51-7EE2-3DB5278E2FD7}"/>
              </a:ext>
            </a:extLst>
          </p:cNvPr>
          <p:cNvSpPr/>
          <p:nvPr/>
        </p:nvSpPr>
        <p:spPr>
          <a:xfrm>
            <a:off x="2452886" y="2630161"/>
            <a:ext cx="294235" cy="1124474"/>
          </a:xfrm>
          <a:custGeom>
            <a:avLst/>
            <a:gdLst>
              <a:gd name="connsiteX0" fmla="*/ 0 w 294235"/>
              <a:gd name="connsiteY0" fmla="*/ 977357 h 1124474"/>
              <a:gd name="connsiteX1" fmla="*/ 73559 w 294235"/>
              <a:gd name="connsiteY1" fmla="*/ 977357 h 1124474"/>
              <a:gd name="connsiteX2" fmla="*/ 73559 w 294235"/>
              <a:gd name="connsiteY2" fmla="*/ 488679 h 1124474"/>
              <a:gd name="connsiteX3" fmla="*/ 73559 w 294235"/>
              <a:gd name="connsiteY3" fmla="*/ 0 h 1124474"/>
              <a:gd name="connsiteX4" fmla="*/ 220676 w 294235"/>
              <a:gd name="connsiteY4" fmla="*/ 0 h 1124474"/>
              <a:gd name="connsiteX5" fmla="*/ 220676 w 294235"/>
              <a:gd name="connsiteY5" fmla="*/ 488679 h 1124474"/>
              <a:gd name="connsiteX6" fmla="*/ 220676 w 294235"/>
              <a:gd name="connsiteY6" fmla="*/ 977357 h 1124474"/>
              <a:gd name="connsiteX7" fmla="*/ 294235 w 294235"/>
              <a:gd name="connsiteY7" fmla="*/ 977357 h 1124474"/>
              <a:gd name="connsiteX8" fmla="*/ 147118 w 294235"/>
              <a:gd name="connsiteY8" fmla="*/ 1124474 h 1124474"/>
              <a:gd name="connsiteX9" fmla="*/ 0 w 294235"/>
              <a:gd name="connsiteY9" fmla="*/ 977357 h 1124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235" h="1124474" fill="none" extrusionOk="0">
                <a:moveTo>
                  <a:pt x="0" y="977357"/>
                </a:moveTo>
                <a:cubicBezTo>
                  <a:pt x="23163" y="977234"/>
                  <a:pt x="58482" y="974791"/>
                  <a:pt x="73559" y="977357"/>
                </a:cubicBezTo>
                <a:cubicBezTo>
                  <a:pt x="58330" y="746208"/>
                  <a:pt x="74081" y="684110"/>
                  <a:pt x="73559" y="488679"/>
                </a:cubicBezTo>
                <a:cubicBezTo>
                  <a:pt x="73037" y="293248"/>
                  <a:pt x="61788" y="189606"/>
                  <a:pt x="73559" y="0"/>
                </a:cubicBezTo>
                <a:cubicBezTo>
                  <a:pt x="124605" y="2277"/>
                  <a:pt x="168671" y="4354"/>
                  <a:pt x="220676" y="0"/>
                </a:cubicBezTo>
                <a:cubicBezTo>
                  <a:pt x="209251" y="110235"/>
                  <a:pt x="216821" y="257484"/>
                  <a:pt x="220676" y="488679"/>
                </a:cubicBezTo>
                <a:cubicBezTo>
                  <a:pt x="224531" y="719874"/>
                  <a:pt x="236856" y="840778"/>
                  <a:pt x="220676" y="977357"/>
                </a:cubicBezTo>
                <a:cubicBezTo>
                  <a:pt x="248011" y="975147"/>
                  <a:pt x="260433" y="974812"/>
                  <a:pt x="294235" y="977357"/>
                </a:cubicBezTo>
                <a:cubicBezTo>
                  <a:pt x="225497" y="1037461"/>
                  <a:pt x="200752" y="1071905"/>
                  <a:pt x="147118" y="1124474"/>
                </a:cubicBezTo>
                <a:cubicBezTo>
                  <a:pt x="86362" y="1068336"/>
                  <a:pt x="46480" y="1024279"/>
                  <a:pt x="0" y="977357"/>
                </a:cubicBezTo>
                <a:close/>
              </a:path>
              <a:path w="294235" h="1124474" stroke="0" extrusionOk="0">
                <a:moveTo>
                  <a:pt x="0" y="977357"/>
                </a:moveTo>
                <a:cubicBezTo>
                  <a:pt x="32548" y="979135"/>
                  <a:pt x="48212" y="980377"/>
                  <a:pt x="73559" y="977357"/>
                </a:cubicBezTo>
                <a:cubicBezTo>
                  <a:pt x="57194" y="777294"/>
                  <a:pt x="72490" y="686739"/>
                  <a:pt x="73559" y="488679"/>
                </a:cubicBezTo>
                <a:cubicBezTo>
                  <a:pt x="74628" y="290619"/>
                  <a:pt x="72657" y="116206"/>
                  <a:pt x="73559" y="0"/>
                </a:cubicBezTo>
                <a:cubicBezTo>
                  <a:pt x="142497" y="-4661"/>
                  <a:pt x="167430" y="2085"/>
                  <a:pt x="220676" y="0"/>
                </a:cubicBezTo>
                <a:cubicBezTo>
                  <a:pt x="238073" y="246831"/>
                  <a:pt x="211976" y="404998"/>
                  <a:pt x="220676" y="508226"/>
                </a:cubicBezTo>
                <a:cubicBezTo>
                  <a:pt x="229376" y="611454"/>
                  <a:pt x="243729" y="857445"/>
                  <a:pt x="220676" y="977357"/>
                </a:cubicBezTo>
                <a:cubicBezTo>
                  <a:pt x="256990" y="975705"/>
                  <a:pt x="266061" y="977873"/>
                  <a:pt x="294235" y="977357"/>
                </a:cubicBezTo>
                <a:cubicBezTo>
                  <a:pt x="255511" y="1007499"/>
                  <a:pt x="187840" y="1080901"/>
                  <a:pt x="147118" y="1124474"/>
                </a:cubicBezTo>
                <a:cubicBezTo>
                  <a:pt x="102411" y="1081768"/>
                  <a:pt x="43866" y="1020098"/>
                  <a:pt x="0" y="977357"/>
                </a:cubicBezTo>
                <a:close/>
              </a:path>
            </a:pathLst>
          </a:custGeom>
          <a:ln>
            <a:solidFill>
              <a:schemeClr val="bg1"/>
            </a:solidFill>
            <a:extLst>
              <a:ext uri="{C807C97D-BFC1-408E-A445-0C87EB9F89A2}">
                <ask:lineSketchStyleProps xmlns:ask="http://schemas.microsoft.com/office/drawing/2018/sketchyshapes" sd="3014432858">
                  <a:prstGeom prst="downArrow">
                    <a:avLst/>
                  </a:prstGeom>
                  <ask:type>
                    <ask:lineSketchFreehand/>
                  </ask:type>
                </ask:lineSketchStyleProps>
              </a:ext>
            </a:extLst>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a:solidFill>
                <a:schemeClr val="accent2"/>
              </a:solidFill>
              <a:latin typeface="Aptos" panose="020B0004020202020204" pitchFamily="34" charset="0"/>
            </a:endParaRPr>
          </a:p>
        </p:txBody>
      </p:sp>
      <p:sp>
        <p:nvSpPr>
          <p:cNvPr id="11" name="Bent Arrow 20">
            <a:extLst>
              <a:ext uri="{FF2B5EF4-FFF2-40B4-BE49-F238E27FC236}">
                <a16:creationId xmlns:a16="http://schemas.microsoft.com/office/drawing/2014/main" id="{4805BDE8-18DE-BB59-4A3F-CE4325DC50D0}"/>
              </a:ext>
            </a:extLst>
          </p:cNvPr>
          <p:cNvSpPr/>
          <p:nvPr/>
        </p:nvSpPr>
        <p:spPr>
          <a:xfrm flipV="1">
            <a:off x="2499835" y="3910153"/>
            <a:ext cx="682908" cy="773174"/>
          </a:xfrm>
          <a:custGeom>
            <a:avLst/>
            <a:gdLst>
              <a:gd name="connsiteX0" fmla="*/ 0 w 682908"/>
              <a:gd name="connsiteY0" fmla="*/ 773174 h 773174"/>
              <a:gd name="connsiteX1" fmla="*/ 0 w 682908"/>
              <a:gd name="connsiteY1" fmla="*/ 384136 h 773174"/>
              <a:gd name="connsiteX2" fmla="*/ 298772 w 682908"/>
              <a:gd name="connsiteY2" fmla="*/ 85364 h 773174"/>
              <a:gd name="connsiteX3" fmla="*/ 512181 w 682908"/>
              <a:gd name="connsiteY3" fmla="*/ 85364 h 773174"/>
              <a:gd name="connsiteX4" fmla="*/ 512181 w 682908"/>
              <a:gd name="connsiteY4" fmla="*/ 0 h 773174"/>
              <a:gd name="connsiteX5" fmla="*/ 682908 w 682908"/>
              <a:gd name="connsiteY5" fmla="*/ 170727 h 773174"/>
              <a:gd name="connsiteX6" fmla="*/ 512181 w 682908"/>
              <a:gd name="connsiteY6" fmla="*/ 341454 h 773174"/>
              <a:gd name="connsiteX7" fmla="*/ 512181 w 682908"/>
              <a:gd name="connsiteY7" fmla="*/ 256091 h 773174"/>
              <a:gd name="connsiteX8" fmla="*/ 298772 w 682908"/>
              <a:gd name="connsiteY8" fmla="*/ 256091 h 773174"/>
              <a:gd name="connsiteX9" fmla="*/ 170727 w 682908"/>
              <a:gd name="connsiteY9" fmla="*/ 384136 h 773174"/>
              <a:gd name="connsiteX10" fmla="*/ 170727 w 682908"/>
              <a:gd name="connsiteY10" fmla="*/ 773174 h 773174"/>
              <a:gd name="connsiteX11" fmla="*/ 0 w 682908"/>
              <a:gd name="connsiteY11" fmla="*/ 773174 h 773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908" h="773174" fill="none" extrusionOk="0">
                <a:moveTo>
                  <a:pt x="0" y="773174"/>
                </a:moveTo>
                <a:cubicBezTo>
                  <a:pt x="12714" y="584848"/>
                  <a:pt x="12451" y="512223"/>
                  <a:pt x="0" y="384136"/>
                </a:cubicBezTo>
                <a:cubicBezTo>
                  <a:pt x="4402" y="211004"/>
                  <a:pt x="112124" y="82264"/>
                  <a:pt x="298772" y="85364"/>
                </a:cubicBezTo>
                <a:cubicBezTo>
                  <a:pt x="379629" y="75915"/>
                  <a:pt x="424668" y="78096"/>
                  <a:pt x="512181" y="85364"/>
                </a:cubicBezTo>
                <a:cubicBezTo>
                  <a:pt x="512846" y="44103"/>
                  <a:pt x="515939" y="41578"/>
                  <a:pt x="512181" y="0"/>
                </a:cubicBezTo>
                <a:cubicBezTo>
                  <a:pt x="576105" y="66028"/>
                  <a:pt x="644513" y="133766"/>
                  <a:pt x="682908" y="170727"/>
                </a:cubicBezTo>
                <a:cubicBezTo>
                  <a:pt x="629865" y="210736"/>
                  <a:pt x="576817" y="265324"/>
                  <a:pt x="512181" y="341454"/>
                </a:cubicBezTo>
                <a:cubicBezTo>
                  <a:pt x="514193" y="322657"/>
                  <a:pt x="516361" y="279539"/>
                  <a:pt x="512181" y="256091"/>
                </a:cubicBezTo>
                <a:cubicBezTo>
                  <a:pt x="410377" y="261813"/>
                  <a:pt x="341467" y="253626"/>
                  <a:pt x="298772" y="256091"/>
                </a:cubicBezTo>
                <a:cubicBezTo>
                  <a:pt x="237264" y="251831"/>
                  <a:pt x="171323" y="321014"/>
                  <a:pt x="170727" y="384136"/>
                </a:cubicBezTo>
                <a:cubicBezTo>
                  <a:pt x="167827" y="538220"/>
                  <a:pt x="153691" y="692031"/>
                  <a:pt x="170727" y="773174"/>
                </a:cubicBezTo>
                <a:cubicBezTo>
                  <a:pt x="97579" y="775668"/>
                  <a:pt x="67048" y="773020"/>
                  <a:pt x="0" y="773174"/>
                </a:cubicBezTo>
                <a:close/>
              </a:path>
              <a:path w="682908" h="773174" stroke="0" extrusionOk="0">
                <a:moveTo>
                  <a:pt x="0" y="773174"/>
                </a:moveTo>
                <a:cubicBezTo>
                  <a:pt x="3530" y="599772"/>
                  <a:pt x="1498" y="574367"/>
                  <a:pt x="0" y="384136"/>
                </a:cubicBezTo>
                <a:cubicBezTo>
                  <a:pt x="12133" y="211023"/>
                  <a:pt x="112280" y="95620"/>
                  <a:pt x="298772" y="85364"/>
                </a:cubicBezTo>
                <a:cubicBezTo>
                  <a:pt x="375975" y="89973"/>
                  <a:pt x="459125" y="80251"/>
                  <a:pt x="512181" y="85364"/>
                </a:cubicBezTo>
                <a:cubicBezTo>
                  <a:pt x="510252" y="43414"/>
                  <a:pt x="511842" y="17606"/>
                  <a:pt x="512181" y="0"/>
                </a:cubicBezTo>
                <a:cubicBezTo>
                  <a:pt x="552736" y="36602"/>
                  <a:pt x="631878" y="109947"/>
                  <a:pt x="682908" y="170727"/>
                </a:cubicBezTo>
                <a:cubicBezTo>
                  <a:pt x="614045" y="244450"/>
                  <a:pt x="576778" y="281781"/>
                  <a:pt x="512181" y="341454"/>
                </a:cubicBezTo>
                <a:cubicBezTo>
                  <a:pt x="509800" y="302854"/>
                  <a:pt x="515396" y="281828"/>
                  <a:pt x="512181" y="256091"/>
                </a:cubicBezTo>
                <a:cubicBezTo>
                  <a:pt x="446777" y="257705"/>
                  <a:pt x="404117" y="249355"/>
                  <a:pt x="298772" y="256091"/>
                </a:cubicBezTo>
                <a:cubicBezTo>
                  <a:pt x="225834" y="254349"/>
                  <a:pt x="181336" y="323845"/>
                  <a:pt x="170727" y="384136"/>
                </a:cubicBezTo>
                <a:cubicBezTo>
                  <a:pt x="174863" y="553804"/>
                  <a:pt x="178473" y="672345"/>
                  <a:pt x="170727" y="773174"/>
                </a:cubicBezTo>
                <a:cubicBezTo>
                  <a:pt x="105421" y="773642"/>
                  <a:pt x="50362" y="773738"/>
                  <a:pt x="0" y="773174"/>
                </a:cubicBezTo>
                <a:close/>
              </a:path>
            </a:pathLst>
          </a:custGeom>
          <a:ln>
            <a:solidFill>
              <a:schemeClr val="bg1"/>
            </a:solidFill>
            <a:extLst>
              <a:ext uri="{C807C97D-BFC1-408E-A445-0C87EB9F89A2}">
                <ask:lineSketchStyleProps xmlns:ask="http://schemas.microsoft.com/office/drawing/2018/sketchyshapes" sd="578558159">
                  <a:prstGeom prst="bentArrow">
                    <a:avLst/>
                  </a:prstGeom>
                  <ask:type>
                    <ask:lineSketchFreehand/>
                  </ask:type>
                </ask:lineSketchStyleProps>
              </a:ext>
            </a:extLst>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a:solidFill>
                <a:schemeClr val="accent2"/>
              </a:solidFill>
              <a:latin typeface="Aptos" panose="020B0004020202020204" pitchFamily="34" charset="0"/>
            </a:endParaRPr>
          </a:p>
        </p:txBody>
      </p:sp>
      <p:sp>
        <p:nvSpPr>
          <p:cNvPr id="12" name="Pfeil: nach rechts 11">
            <a:extLst>
              <a:ext uri="{FF2B5EF4-FFF2-40B4-BE49-F238E27FC236}">
                <a16:creationId xmlns:a16="http://schemas.microsoft.com/office/drawing/2014/main" id="{455C445D-9FB1-CC0D-F93C-7A0A7E182EEA}"/>
              </a:ext>
            </a:extLst>
          </p:cNvPr>
          <p:cNvSpPr/>
          <p:nvPr/>
        </p:nvSpPr>
        <p:spPr>
          <a:xfrm rot="473999">
            <a:off x="1702420" y="4433336"/>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68334" y="39825"/>
                  <a:pt x="111481" y="39558"/>
                  <a:pt x="155092" y="42443"/>
                </a:cubicBezTo>
                <a:cubicBezTo>
                  <a:pt x="153431" y="27681"/>
                  <a:pt x="155195" y="20379"/>
                  <a:pt x="155092" y="0"/>
                </a:cubicBezTo>
                <a:cubicBezTo>
                  <a:pt x="191321" y="31023"/>
                  <a:pt x="212961" y="61873"/>
                  <a:pt x="239978" y="84886"/>
                </a:cubicBezTo>
                <a:cubicBezTo>
                  <a:pt x="217939" y="101582"/>
                  <a:pt x="193384" y="139088"/>
                  <a:pt x="155092" y="169772"/>
                </a:cubicBezTo>
                <a:cubicBezTo>
                  <a:pt x="155108" y="159152"/>
                  <a:pt x="154119" y="147844"/>
                  <a:pt x="155092" y="127329"/>
                </a:cubicBezTo>
                <a:cubicBezTo>
                  <a:pt x="111161" y="127237"/>
                  <a:pt x="61420" y="129455"/>
                  <a:pt x="0" y="127329"/>
                </a:cubicBezTo>
                <a:cubicBezTo>
                  <a:pt x="-110" y="104416"/>
                  <a:pt x="1035" y="72012"/>
                  <a:pt x="0" y="42443"/>
                </a:cubicBezTo>
                <a:close/>
              </a:path>
              <a:path w="239978" h="169772" stroke="0" extrusionOk="0">
                <a:moveTo>
                  <a:pt x="0" y="42443"/>
                </a:moveTo>
                <a:cubicBezTo>
                  <a:pt x="49390" y="44979"/>
                  <a:pt x="89008" y="47999"/>
                  <a:pt x="155092" y="42443"/>
                </a:cubicBezTo>
                <a:cubicBezTo>
                  <a:pt x="155000" y="28617"/>
                  <a:pt x="153524" y="19618"/>
                  <a:pt x="155092" y="0"/>
                </a:cubicBezTo>
                <a:cubicBezTo>
                  <a:pt x="186680" y="32903"/>
                  <a:pt x="203589" y="52223"/>
                  <a:pt x="239978" y="84886"/>
                </a:cubicBezTo>
                <a:cubicBezTo>
                  <a:pt x="216394" y="115688"/>
                  <a:pt x="181565" y="146855"/>
                  <a:pt x="155092" y="169772"/>
                </a:cubicBezTo>
                <a:cubicBezTo>
                  <a:pt x="152978" y="150206"/>
                  <a:pt x="154076" y="139872"/>
                  <a:pt x="155092" y="127329"/>
                </a:cubicBezTo>
                <a:cubicBezTo>
                  <a:pt x="95650" y="130009"/>
                  <a:pt x="44148" y="131395"/>
                  <a:pt x="0" y="127329"/>
                </a:cubicBezTo>
                <a:cubicBezTo>
                  <a:pt x="-1489" y="102712"/>
                  <a:pt x="-1743" y="83880"/>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3503799789">
                  <a:prstGeom prst="rightArrow">
                    <a:avLst/>
                  </a:prstGeom>
                  <ask:type>
                    <ask:lineSketchFreehan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13" name="Pfeil: nach rechts 12">
            <a:extLst>
              <a:ext uri="{FF2B5EF4-FFF2-40B4-BE49-F238E27FC236}">
                <a16:creationId xmlns:a16="http://schemas.microsoft.com/office/drawing/2014/main" id="{28BF0D7B-946C-48E4-EEFE-B8B5F6254436}"/>
              </a:ext>
            </a:extLst>
          </p:cNvPr>
          <p:cNvSpPr/>
          <p:nvPr/>
        </p:nvSpPr>
        <p:spPr>
          <a:xfrm rot="21266789">
            <a:off x="1863028" y="4533870"/>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31678" y="39443"/>
                  <a:pt x="97377" y="45487"/>
                  <a:pt x="155092" y="42443"/>
                </a:cubicBezTo>
                <a:cubicBezTo>
                  <a:pt x="154410" y="33479"/>
                  <a:pt x="156167" y="8958"/>
                  <a:pt x="155092" y="0"/>
                </a:cubicBezTo>
                <a:cubicBezTo>
                  <a:pt x="181929" y="22452"/>
                  <a:pt x="216553" y="66973"/>
                  <a:pt x="239978" y="84886"/>
                </a:cubicBezTo>
                <a:cubicBezTo>
                  <a:pt x="209409" y="115962"/>
                  <a:pt x="184577" y="140716"/>
                  <a:pt x="155092" y="169772"/>
                </a:cubicBezTo>
                <a:cubicBezTo>
                  <a:pt x="153489" y="157894"/>
                  <a:pt x="153679" y="145376"/>
                  <a:pt x="155092" y="127329"/>
                </a:cubicBezTo>
                <a:cubicBezTo>
                  <a:pt x="109545" y="134526"/>
                  <a:pt x="65295" y="123260"/>
                  <a:pt x="0" y="127329"/>
                </a:cubicBezTo>
                <a:cubicBezTo>
                  <a:pt x="-2618" y="93110"/>
                  <a:pt x="3034" y="64062"/>
                  <a:pt x="0" y="42443"/>
                </a:cubicBezTo>
                <a:close/>
              </a:path>
              <a:path w="239978" h="169772" stroke="0" extrusionOk="0">
                <a:moveTo>
                  <a:pt x="0" y="42443"/>
                </a:moveTo>
                <a:cubicBezTo>
                  <a:pt x="35381" y="44492"/>
                  <a:pt x="114961" y="47124"/>
                  <a:pt x="155092" y="42443"/>
                </a:cubicBezTo>
                <a:cubicBezTo>
                  <a:pt x="156773" y="28560"/>
                  <a:pt x="154062" y="17718"/>
                  <a:pt x="155092" y="0"/>
                </a:cubicBezTo>
                <a:cubicBezTo>
                  <a:pt x="178129" y="27021"/>
                  <a:pt x="196886" y="50182"/>
                  <a:pt x="239978" y="84886"/>
                </a:cubicBezTo>
                <a:cubicBezTo>
                  <a:pt x="195981" y="121613"/>
                  <a:pt x="170671" y="147817"/>
                  <a:pt x="155092" y="169772"/>
                </a:cubicBezTo>
                <a:cubicBezTo>
                  <a:pt x="154354" y="151110"/>
                  <a:pt x="155700" y="146288"/>
                  <a:pt x="155092" y="127329"/>
                </a:cubicBezTo>
                <a:cubicBezTo>
                  <a:pt x="109393" y="133437"/>
                  <a:pt x="69769" y="121360"/>
                  <a:pt x="0" y="127329"/>
                </a:cubicBezTo>
                <a:cubicBezTo>
                  <a:pt x="-1722" y="100204"/>
                  <a:pt x="1231" y="83608"/>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371670357">
                  <a:prstGeom prst="rightArrow">
                    <a:avLst/>
                  </a:prstGeom>
                  <ask:type>
                    <ask:lineSketchFreehan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14" name="Pfeil: nach rechts 13">
            <a:extLst>
              <a:ext uri="{FF2B5EF4-FFF2-40B4-BE49-F238E27FC236}">
                <a16:creationId xmlns:a16="http://schemas.microsoft.com/office/drawing/2014/main" id="{81C70D15-1EE5-7224-0EED-54904F313328}"/>
              </a:ext>
            </a:extLst>
          </p:cNvPr>
          <p:cNvSpPr/>
          <p:nvPr/>
        </p:nvSpPr>
        <p:spPr>
          <a:xfrm rot="21228399">
            <a:off x="2021130" y="4407923"/>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59467" y="34836"/>
                  <a:pt x="94530" y="38216"/>
                  <a:pt x="155092" y="42443"/>
                </a:cubicBezTo>
                <a:cubicBezTo>
                  <a:pt x="156182" y="22159"/>
                  <a:pt x="154790" y="11531"/>
                  <a:pt x="155092" y="0"/>
                </a:cubicBezTo>
                <a:cubicBezTo>
                  <a:pt x="188667" y="40066"/>
                  <a:pt x="216031" y="64989"/>
                  <a:pt x="239978" y="84886"/>
                </a:cubicBezTo>
                <a:cubicBezTo>
                  <a:pt x="213749" y="104420"/>
                  <a:pt x="186781" y="135377"/>
                  <a:pt x="155092" y="169772"/>
                </a:cubicBezTo>
                <a:cubicBezTo>
                  <a:pt x="154031" y="149632"/>
                  <a:pt x="155905" y="136193"/>
                  <a:pt x="155092" y="127329"/>
                </a:cubicBezTo>
                <a:cubicBezTo>
                  <a:pt x="89400" y="129699"/>
                  <a:pt x="63141" y="129245"/>
                  <a:pt x="0" y="127329"/>
                </a:cubicBezTo>
                <a:cubicBezTo>
                  <a:pt x="4091" y="95298"/>
                  <a:pt x="-2221" y="74311"/>
                  <a:pt x="0" y="42443"/>
                </a:cubicBezTo>
                <a:close/>
              </a:path>
              <a:path w="239978" h="169772" stroke="0" extrusionOk="0">
                <a:moveTo>
                  <a:pt x="0" y="42443"/>
                </a:moveTo>
                <a:cubicBezTo>
                  <a:pt x="34981" y="35492"/>
                  <a:pt x="110383" y="47094"/>
                  <a:pt x="155092" y="42443"/>
                </a:cubicBezTo>
                <a:cubicBezTo>
                  <a:pt x="155221" y="27005"/>
                  <a:pt x="153028" y="19085"/>
                  <a:pt x="155092" y="0"/>
                </a:cubicBezTo>
                <a:cubicBezTo>
                  <a:pt x="179036" y="30876"/>
                  <a:pt x="212486" y="51054"/>
                  <a:pt x="239978" y="84886"/>
                </a:cubicBezTo>
                <a:cubicBezTo>
                  <a:pt x="204952" y="124394"/>
                  <a:pt x="186217" y="144508"/>
                  <a:pt x="155092" y="169772"/>
                </a:cubicBezTo>
                <a:cubicBezTo>
                  <a:pt x="155449" y="159950"/>
                  <a:pt x="156526" y="141244"/>
                  <a:pt x="155092" y="127329"/>
                </a:cubicBezTo>
                <a:cubicBezTo>
                  <a:pt x="112340" y="131740"/>
                  <a:pt x="70749" y="120438"/>
                  <a:pt x="0" y="127329"/>
                </a:cubicBezTo>
                <a:cubicBezTo>
                  <a:pt x="-1559" y="91298"/>
                  <a:pt x="626" y="65020"/>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2429705538">
                  <a:prstGeom prst="rightArrow">
                    <a:avLst/>
                  </a:prstGeom>
                  <ask:type>
                    <ask:lineSketchFreehan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15" name="Pfeil: nach rechts 14">
            <a:extLst>
              <a:ext uri="{FF2B5EF4-FFF2-40B4-BE49-F238E27FC236}">
                <a16:creationId xmlns:a16="http://schemas.microsoft.com/office/drawing/2014/main" id="{AB622A00-AE4C-B812-2638-F936F893C785}"/>
              </a:ext>
            </a:extLst>
          </p:cNvPr>
          <p:cNvSpPr/>
          <p:nvPr/>
        </p:nvSpPr>
        <p:spPr>
          <a:xfrm rot="721903">
            <a:off x="2332897" y="4476354"/>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40480" y="45850"/>
                  <a:pt x="103109" y="46228"/>
                  <a:pt x="155092" y="42443"/>
                </a:cubicBezTo>
                <a:cubicBezTo>
                  <a:pt x="153716" y="33680"/>
                  <a:pt x="154835" y="13959"/>
                  <a:pt x="155092" y="0"/>
                </a:cubicBezTo>
                <a:cubicBezTo>
                  <a:pt x="172103" y="21875"/>
                  <a:pt x="201453" y="40261"/>
                  <a:pt x="239978" y="84886"/>
                </a:cubicBezTo>
                <a:cubicBezTo>
                  <a:pt x="198689" y="127005"/>
                  <a:pt x="190384" y="133988"/>
                  <a:pt x="155092" y="169772"/>
                </a:cubicBezTo>
                <a:cubicBezTo>
                  <a:pt x="153810" y="158827"/>
                  <a:pt x="154011" y="144603"/>
                  <a:pt x="155092" y="127329"/>
                </a:cubicBezTo>
                <a:cubicBezTo>
                  <a:pt x="110208" y="133611"/>
                  <a:pt x="62746" y="121645"/>
                  <a:pt x="0" y="127329"/>
                </a:cubicBezTo>
                <a:cubicBezTo>
                  <a:pt x="-1895" y="107699"/>
                  <a:pt x="-2195" y="64000"/>
                  <a:pt x="0" y="42443"/>
                </a:cubicBezTo>
                <a:close/>
              </a:path>
              <a:path w="239978" h="169772" stroke="0" extrusionOk="0">
                <a:moveTo>
                  <a:pt x="0" y="42443"/>
                </a:moveTo>
                <a:cubicBezTo>
                  <a:pt x="40057" y="34826"/>
                  <a:pt x="82277" y="36383"/>
                  <a:pt x="155092" y="42443"/>
                </a:cubicBezTo>
                <a:cubicBezTo>
                  <a:pt x="154919" y="26095"/>
                  <a:pt x="154739" y="18069"/>
                  <a:pt x="155092" y="0"/>
                </a:cubicBezTo>
                <a:cubicBezTo>
                  <a:pt x="187483" y="35727"/>
                  <a:pt x="217509" y="61543"/>
                  <a:pt x="239978" y="84886"/>
                </a:cubicBezTo>
                <a:cubicBezTo>
                  <a:pt x="213325" y="106251"/>
                  <a:pt x="172825" y="151317"/>
                  <a:pt x="155092" y="169772"/>
                </a:cubicBezTo>
                <a:cubicBezTo>
                  <a:pt x="154959" y="150826"/>
                  <a:pt x="154524" y="137240"/>
                  <a:pt x="155092" y="127329"/>
                </a:cubicBezTo>
                <a:cubicBezTo>
                  <a:pt x="95468" y="122921"/>
                  <a:pt x="77422" y="121867"/>
                  <a:pt x="0" y="127329"/>
                </a:cubicBezTo>
                <a:cubicBezTo>
                  <a:pt x="-1685" y="84886"/>
                  <a:pt x="3561" y="77505"/>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1192619653">
                  <a:prstGeom prst="rightArrow">
                    <a:avLst/>
                  </a:prstGeom>
                  <ask:type>
                    <ask:lineSketchFreehan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16" name="Pfeil: nach rechts 15">
            <a:extLst>
              <a:ext uri="{FF2B5EF4-FFF2-40B4-BE49-F238E27FC236}">
                <a16:creationId xmlns:a16="http://schemas.microsoft.com/office/drawing/2014/main" id="{0D7D0E47-BC67-24F0-69FA-260DB6BC372F}"/>
              </a:ext>
            </a:extLst>
          </p:cNvPr>
          <p:cNvSpPr/>
          <p:nvPr/>
        </p:nvSpPr>
        <p:spPr>
          <a:xfrm rot="20881645">
            <a:off x="2581609" y="4533227"/>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31415" y="37042"/>
                  <a:pt x="105525" y="37130"/>
                  <a:pt x="155092" y="42443"/>
                </a:cubicBezTo>
                <a:cubicBezTo>
                  <a:pt x="154568" y="29664"/>
                  <a:pt x="156344" y="14620"/>
                  <a:pt x="155092" y="0"/>
                </a:cubicBezTo>
                <a:cubicBezTo>
                  <a:pt x="196820" y="37867"/>
                  <a:pt x="211355" y="62454"/>
                  <a:pt x="239978" y="84886"/>
                </a:cubicBezTo>
                <a:cubicBezTo>
                  <a:pt x="199977" y="119182"/>
                  <a:pt x="191552" y="129097"/>
                  <a:pt x="155092" y="169772"/>
                </a:cubicBezTo>
                <a:cubicBezTo>
                  <a:pt x="153965" y="149040"/>
                  <a:pt x="155626" y="136787"/>
                  <a:pt x="155092" y="127329"/>
                </a:cubicBezTo>
                <a:cubicBezTo>
                  <a:pt x="111540" y="123478"/>
                  <a:pt x="68675" y="120053"/>
                  <a:pt x="0" y="127329"/>
                </a:cubicBezTo>
                <a:cubicBezTo>
                  <a:pt x="-1943" y="92064"/>
                  <a:pt x="-3886" y="83552"/>
                  <a:pt x="0" y="42443"/>
                </a:cubicBezTo>
                <a:close/>
              </a:path>
              <a:path w="239978" h="169772" stroke="0" extrusionOk="0">
                <a:moveTo>
                  <a:pt x="0" y="42443"/>
                </a:moveTo>
                <a:cubicBezTo>
                  <a:pt x="50696" y="48563"/>
                  <a:pt x="115406" y="44554"/>
                  <a:pt x="155092" y="42443"/>
                </a:cubicBezTo>
                <a:cubicBezTo>
                  <a:pt x="156222" y="22233"/>
                  <a:pt x="156773" y="18491"/>
                  <a:pt x="155092" y="0"/>
                </a:cubicBezTo>
                <a:cubicBezTo>
                  <a:pt x="169551" y="20139"/>
                  <a:pt x="211537" y="50886"/>
                  <a:pt x="239978" y="84886"/>
                </a:cubicBezTo>
                <a:cubicBezTo>
                  <a:pt x="215617" y="117170"/>
                  <a:pt x="169704" y="148258"/>
                  <a:pt x="155092" y="169772"/>
                </a:cubicBezTo>
                <a:cubicBezTo>
                  <a:pt x="156681" y="151822"/>
                  <a:pt x="156456" y="146272"/>
                  <a:pt x="155092" y="127329"/>
                </a:cubicBezTo>
                <a:cubicBezTo>
                  <a:pt x="116485" y="129368"/>
                  <a:pt x="31225" y="127633"/>
                  <a:pt x="0" y="127329"/>
                </a:cubicBezTo>
                <a:cubicBezTo>
                  <a:pt x="-413" y="97576"/>
                  <a:pt x="192" y="80172"/>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1856841856">
                  <a:prstGeom prst="rightArrow">
                    <a:avLst/>
                  </a:prstGeom>
                  <ask:type>
                    <ask:lineSketchFreehan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17" name="Pfeil: nach rechts 18">
            <a:extLst>
              <a:ext uri="{FF2B5EF4-FFF2-40B4-BE49-F238E27FC236}">
                <a16:creationId xmlns:a16="http://schemas.microsoft.com/office/drawing/2014/main" id="{C649E831-EE9B-A5AA-F61E-D12B50F9461E}"/>
              </a:ext>
            </a:extLst>
          </p:cNvPr>
          <p:cNvSpPr/>
          <p:nvPr/>
        </p:nvSpPr>
        <p:spPr>
          <a:xfrm rot="20987720">
            <a:off x="1486474" y="4551604"/>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42232" y="40376"/>
                  <a:pt x="114850" y="34749"/>
                  <a:pt x="155092" y="42443"/>
                </a:cubicBezTo>
                <a:cubicBezTo>
                  <a:pt x="155922" y="28531"/>
                  <a:pt x="154866" y="15402"/>
                  <a:pt x="155092" y="0"/>
                </a:cubicBezTo>
                <a:cubicBezTo>
                  <a:pt x="180347" y="21245"/>
                  <a:pt x="207218" y="57218"/>
                  <a:pt x="239978" y="84886"/>
                </a:cubicBezTo>
                <a:cubicBezTo>
                  <a:pt x="198990" y="118823"/>
                  <a:pt x="183326" y="148521"/>
                  <a:pt x="155092" y="169772"/>
                </a:cubicBezTo>
                <a:cubicBezTo>
                  <a:pt x="156726" y="157375"/>
                  <a:pt x="156183" y="142014"/>
                  <a:pt x="155092" y="127329"/>
                </a:cubicBezTo>
                <a:cubicBezTo>
                  <a:pt x="79910" y="128071"/>
                  <a:pt x="65648" y="130188"/>
                  <a:pt x="0" y="127329"/>
                </a:cubicBezTo>
                <a:cubicBezTo>
                  <a:pt x="-380" y="96258"/>
                  <a:pt x="366" y="64605"/>
                  <a:pt x="0" y="42443"/>
                </a:cubicBezTo>
                <a:close/>
              </a:path>
              <a:path w="239978" h="169772" stroke="0" extrusionOk="0">
                <a:moveTo>
                  <a:pt x="0" y="42443"/>
                </a:moveTo>
                <a:cubicBezTo>
                  <a:pt x="69802" y="43006"/>
                  <a:pt x="110848" y="37459"/>
                  <a:pt x="155092" y="42443"/>
                </a:cubicBezTo>
                <a:cubicBezTo>
                  <a:pt x="156033" y="22003"/>
                  <a:pt x="156428" y="18028"/>
                  <a:pt x="155092" y="0"/>
                </a:cubicBezTo>
                <a:cubicBezTo>
                  <a:pt x="179961" y="20942"/>
                  <a:pt x="204871" y="53671"/>
                  <a:pt x="239978" y="84886"/>
                </a:cubicBezTo>
                <a:cubicBezTo>
                  <a:pt x="208838" y="111117"/>
                  <a:pt x="194428" y="126843"/>
                  <a:pt x="155092" y="169772"/>
                </a:cubicBezTo>
                <a:cubicBezTo>
                  <a:pt x="154122" y="154823"/>
                  <a:pt x="156293" y="148225"/>
                  <a:pt x="155092" y="127329"/>
                </a:cubicBezTo>
                <a:cubicBezTo>
                  <a:pt x="104531" y="127216"/>
                  <a:pt x="70324" y="135032"/>
                  <a:pt x="0" y="127329"/>
                </a:cubicBezTo>
                <a:cubicBezTo>
                  <a:pt x="-1059" y="95906"/>
                  <a:pt x="-2648" y="69342"/>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57049594">
                  <a:prstGeom prst="rightArrow">
                    <a:avLst/>
                  </a:prstGeom>
                  <ask:type>
                    <ask:lineSketchFreehan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18" name="Right Arrow 18">
            <a:extLst>
              <a:ext uri="{FF2B5EF4-FFF2-40B4-BE49-F238E27FC236}">
                <a16:creationId xmlns:a16="http://schemas.microsoft.com/office/drawing/2014/main" id="{C1C01FAE-3746-3D65-C7F0-767D79147FE9}"/>
              </a:ext>
            </a:extLst>
          </p:cNvPr>
          <p:cNvSpPr/>
          <p:nvPr/>
        </p:nvSpPr>
        <p:spPr>
          <a:xfrm>
            <a:off x="3286148" y="4311092"/>
            <a:ext cx="1561307" cy="434465"/>
          </a:xfrm>
          <a:custGeom>
            <a:avLst/>
            <a:gdLst>
              <a:gd name="connsiteX0" fmla="*/ 0 w 1561307"/>
              <a:gd name="connsiteY0" fmla="*/ 108616 h 434465"/>
              <a:gd name="connsiteX1" fmla="*/ 398641 w 1561307"/>
              <a:gd name="connsiteY1" fmla="*/ 108616 h 434465"/>
              <a:gd name="connsiteX2" fmla="*/ 823566 w 1561307"/>
              <a:gd name="connsiteY2" fmla="*/ 108616 h 434465"/>
              <a:gd name="connsiteX3" fmla="*/ 1314201 w 1561307"/>
              <a:gd name="connsiteY3" fmla="*/ 108616 h 434465"/>
              <a:gd name="connsiteX4" fmla="*/ 1314201 w 1561307"/>
              <a:gd name="connsiteY4" fmla="*/ 0 h 434465"/>
              <a:gd name="connsiteX5" fmla="*/ 1561307 w 1561307"/>
              <a:gd name="connsiteY5" fmla="*/ 217233 h 434465"/>
              <a:gd name="connsiteX6" fmla="*/ 1314201 w 1561307"/>
              <a:gd name="connsiteY6" fmla="*/ 434465 h 434465"/>
              <a:gd name="connsiteX7" fmla="*/ 1314201 w 1561307"/>
              <a:gd name="connsiteY7" fmla="*/ 325849 h 434465"/>
              <a:gd name="connsiteX8" fmla="*/ 876134 w 1561307"/>
              <a:gd name="connsiteY8" fmla="*/ 325849 h 434465"/>
              <a:gd name="connsiteX9" fmla="*/ 477493 w 1561307"/>
              <a:gd name="connsiteY9" fmla="*/ 325849 h 434465"/>
              <a:gd name="connsiteX10" fmla="*/ 0 w 1561307"/>
              <a:gd name="connsiteY10" fmla="*/ 325849 h 434465"/>
              <a:gd name="connsiteX11" fmla="*/ 0 w 1561307"/>
              <a:gd name="connsiteY11" fmla="*/ 108616 h 43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1307" h="434465" fill="none" extrusionOk="0">
                <a:moveTo>
                  <a:pt x="0" y="108616"/>
                </a:moveTo>
                <a:cubicBezTo>
                  <a:pt x="175396" y="69044"/>
                  <a:pt x="258611" y="123156"/>
                  <a:pt x="398641" y="108616"/>
                </a:cubicBezTo>
                <a:cubicBezTo>
                  <a:pt x="538671" y="94076"/>
                  <a:pt x="662312" y="135265"/>
                  <a:pt x="823566" y="108616"/>
                </a:cubicBezTo>
                <a:cubicBezTo>
                  <a:pt x="984821" y="81967"/>
                  <a:pt x="1143440" y="109085"/>
                  <a:pt x="1314201" y="108616"/>
                </a:cubicBezTo>
                <a:cubicBezTo>
                  <a:pt x="1309468" y="67323"/>
                  <a:pt x="1320746" y="49896"/>
                  <a:pt x="1314201" y="0"/>
                </a:cubicBezTo>
                <a:cubicBezTo>
                  <a:pt x="1383801" y="30002"/>
                  <a:pt x="1479807" y="171893"/>
                  <a:pt x="1561307" y="217233"/>
                </a:cubicBezTo>
                <a:cubicBezTo>
                  <a:pt x="1483135" y="337197"/>
                  <a:pt x="1359517" y="374453"/>
                  <a:pt x="1314201" y="434465"/>
                </a:cubicBezTo>
                <a:cubicBezTo>
                  <a:pt x="1301756" y="385989"/>
                  <a:pt x="1314394" y="370360"/>
                  <a:pt x="1314201" y="325849"/>
                </a:cubicBezTo>
                <a:cubicBezTo>
                  <a:pt x="1225322" y="340948"/>
                  <a:pt x="970839" y="281329"/>
                  <a:pt x="876134" y="325849"/>
                </a:cubicBezTo>
                <a:cubicBezTo>
                  <a:pt x="781429" y="370369"/>
                  <a:pt x="658524" y="295565"/>
                  <a:pt x="477493" y="325849"/>
                </a:cubicBezTo>
                <a:cubicBezTo>
                  <a:pt x="296462" y="356133"/>
                  <a:pt x="189421" y="273564"/>
                  <a:pt x="0" y="325849"/>
                </a:cubicBezTo>
                <a:cubicBezTo>
                  <a:pt x="-13551" y="225325"/>
                  <a:pt x="21302" y="177320"/>
                  <a:pt x="0" y="108616"/>
                </a:cubicBezTo>
                <a:close/>
              </a:path>
              <a:path w="1561307" h="434465" stroke="0" extrusionOk="0">
                <a:moveTo>
                  <a:pt x="0" y="108616"/>
                </a:moveTo>
                <a:cubicBezTo>
                  <a:pt x="123527" y="105691"/>
                  <a:pt x="275939" y="110544"/>
                  <a:pt x="438067" y="108616"/>
                </a:cubicBezTo>
                <a:cubicBezTo>
                  <a:pt x="600195" y="106688"/>
                  <a:pt x="683186" y="123627"/>
                  <a:pt x="862992" y="108616"/>
                </a:cubicBezTo>
                <a:cubicBezTo>
                  <a:pt x="1042799" y="93605"/>
                  <a:pt x="1222175" y="114440"/>
                  <a:pt x="1314201" y="108616"/>
                </a:cubicBezTo>
                <a:cubicBezTo>
                  <a:pt x="1306803" y="56391"/>
                  <a:pt x="1316921" y="23403"/>
                  <a:pt x="1314201" y="0"/>
                </a:cubicBezTo>
                <a:cubicBezTo>
                  <a:pt x="1401253" y="56983"/>
                  <a:pt x="1451531" y="172499"/>
                  <a:pt x="1561307" y="217233"/>
                </a:cubicBezTo>
                <a:cubicBezTo>
                  <a:pt x="1517832" y="298683"/>
                  <a:pt x="1393312" y="313500"/>
                  <a:pt x="1314201" y="434465"/>
                </a:cubicBezTo>
                <a:cubicBezTo>
                  <a:pt x="1302708" y="410179"/>
                  <a:pt x="1326715" y="354559"/>
                  <a:pt x="1314201" y="325849"/>
                </a:cubicBezTo>
                <a:cubicBezTo>
                  <a:pt x="1151855" y="371512"/>
                  <a:pt x="968693" y="290162"/>
                  <a:pt x="849850" y="325849"/>
                </a:cubicBezTo>
                <a:cubicBezTo>
                  <a:pt x="731007" y="361536"/>
                  <a:pt x="591342" y="304437"/>
                  <a:pt x="438067" y="325849"/>
                </a:cubicBezTo>
                <a:cubicBezTo>
                  <a:pt x="284792" y="347261"/>
                  <a:pt x="87889" y="300514"/>
                  <a:pt x="0" y="325849"/>
                </a:cubicBezTo>
                <a:cubicBezTo>
                  <a:pt x="-5906" y="246751"/>
                  <a:pt x="13485" y="201281"/>
                  <a:pt x="0" y="108616"/>
                </a:cubicBezTo>
                <a:close/>
              </a:path>
            </a:pathLst>
          </a:custGeom>
          <a:solidFill>
            <a:srgbClr val="FFC000"/>
          </a:solidFill>
          <a:ln>
            <a:solidFill>
              <a:schemeClr val="bg1"/>
            </a:solidFill>
            <a:extLst>
              <a:ext uri="{C807C97D-BFC1-408E-A445-0C87EB9F89A2}">
                <ask:lineSketchStyleProps xmlns:ask="http://schemas.microsoft.com/office/drawing/2018/sketchyshapes" sd="1049708215">
                  <a:prstGeom prst="rightArrow">
                    <a:avLst>
                      <a:gd name="adj1" fmla="val 50000"/>
                      <a:gd name="adj2" fmla="val 56876"/>
                    </a:avLst>
                  </a:prstGeom>
                  <ask:type>
                    <ask:lineSketchScribble/>
                  </ask:type>
                </ask:lineSketchStyleProps>
              </a:ext>
            </a:extLst>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latin typeface="Aptos" panose="020B0004020202020204" pitchFamily="34" charset="0"/>
            </a:endParaRPr>
          </a:p>
        </p:txBody>
      </p:sp>
      <p:sp>
        <p:nvSpPr>
          <p:cNvPr id="19" name="Rechteck: abgerundete Ecken 21">
            <a:extLst>
              <a:ext uri="{FF2B5EF4-FFF2-40B4-BE49-F238E27FC236}">
                <a16:creationId xmlns:a16="http://schemas.microsoft.com/office/drawing/2014/main" id="{A30CB5D9-099D-397C-8360-B9ED2F3EC26D}"/>
              </a:ext>
            </a:extLst>
          </p:cNvPr>
          <p:cNvSpPr/>
          <p:nvPr/>
        </p:nvSpPr>
        <p:spPr>
          <a:xfrm>
            <a:off x="1075765" y="1157452"/>
            <a:ext cx="859908" cy="307524"/>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a:latin typeface="Aptos" panose="020B0004020202020204" pitchFamily="34" charset="0"/>
              </a:rPr>
              <a:t>E-Gun</a:t>
            </a:r>
            <a:endParaRPr lang="en-GB" sz="1400">
              <a:latin typeface="Aptos" panose="020B0004020202020204" pitchFamily="34" charset="0"/>
            </a:endParaRPr>
          </a:p>
        </p:txBody>
      </p:sp>
      <p:sp>
        <p:nvSpPr>
          <p:cNvPr id="20" name="Rechteck: abgerundete Ecken 23">
            <a:extLst>
              <a:ext uri="{FF2B5EF4-FFF2-40B4-BE49-F238E27FC236}">
                <a16:creationId xmlns:a16="http://schemas.microsoft.com/office/drawing/2014/main" id="{EC419F91-EFB0-77EA-515A-1F5427C5FE30}"/>
              </a:ext>
            </a:extLst>
          </p:cNvPr>
          <p:cNvSpPr/>
          <p:nvPr/>
        </p:nvSpPr>
        <p:spPr>
          <a:xfrm>
            <a:off x="5346659" y="1171544"/>
            <a:ext cx="1043544" cy="345836"/>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a:latin typeface="Aptos" panose="020B0004020202020204" pitchFamily="34" charset="0"/>
              </a:rPr>
              <a:t>Collector</a:t>
            </a:r>
            <a:endParaRPr lang="en-GB" sz="1400">
              <a:latin typeface="Aptos" panose="020B0004020202020204" pitchFamily="34" charset="0"/>
            </a:endParaRPr>
          </a:p>
        </p:txBody>
      </p:sp>
      <p:sp>
        <p:nvSpPr>
          <p:cNvPr id="21" name="Rechteck: abgerundete Ecken 25">
            <a:extLst>
              <a:ext uri="{FF2B5EF4-FFF2-40B4-BE49-F238E27FC236}">
                <a16:creationId xmlns:a16="http://schemas.microsoft.com/office/drawing/2014/main" id="{38E23866-DC74-B14E-0181-01B300209F8B}"/>
              </a:ext>
            </a:extLst>
          </p:cNvPr>
          <p:cNvSpPr/>
          <p:nvPr/>
        </p:nvSpPr>
        <p:spPr>
          <a:xfrm>
            <a:off x="335537" y="4326471"/>
            <a:ext cx="1247482" cy="713713"/>
          </a:xfrm>
          <a:prstGeom prst="round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a:solidFill>
                  <a:schemeClr val="bg1"/>
                </a:solidFill>
                <a:latin typeface="Aptos" panose="020B0004020202020204" pitchFamily="34" charset="0"/>
              </a:rPr>
              <a:t>Uncooled, Circulating Ion Beam </a:t>
            </a:r>
            <a:endParaRPr lang="en-GB" sz="1400">
              <a:solidFill>
                <a:schemeClr val="bg1"/>
              </a:solidFill>
              <a:latin typeface="Aptos" panose="020B0004020202020204" pitchFamily="34" charset="0"/>
            </a:endParaRPr>
          </a:p>
        </p:txBody>
      </p:sp>
      <p:sp>
        <p:nvSpPr>
          <p:cNvPr id="22" name="Pfeil: nach rechts 31">
            <a:extLst>
              <a:ext uri="{FF2B5EF4-FFF2-40B4-BE49-F238E27FC236}">
                <a16:creationId xmlns:a16="http://schemas.microsoft.com/office/drawing/2014/main" id="{CFC1D34C-3B09-A21B-2B8C-C74B86381CB5}"/>
              </a:ext>
            </a:extLst>
          </p:cNvPr>
          <p:cNvSpPr/>
          <p:nvPr/>
        </p:nvSpPr>
        <p:spPr>
          <a:xfrm rot="21420798">
            <a:off x="4780844" y="4471287"/>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64408" y="35357"/>
                  <a:pt x="104409" y="28747"/>
                  <a:pt x="155092" y="42443"/>
                </a:cubicBezTo>
                <a:cubicBezTo>
                  <a:pt x="151918" y="22766"/>
                  <a:pt x="152043" y="14710"/>
                  <a:pt x="155092" y="0"/>
                </a:cubicBezTo>
                <a:cubicBezTo>
                  <a:pt x="189490" y="43351"/>
                  <a:pt x="221609" y="58340"/>
                  <a:pt x="239978" y="84886"/>
                </a:cubicBezTo>
                <a:cubicBezTo>
                  <a:pt x="221118" y="91959"/>
                  <a:pt x="201599" y="132537"/>
                  <a:pt x="155092" y="169772"/>
                </a:cubicBezTo>
                <a:cubicBezTo>
                  <a:pt x="156053" y="153997"/>
                  <a:pt x="157248" y="136462"/>
                  <a:pt x="155092" y="127329"/>
                </a:cubicBezTo>
                <a:cubicBezTo>
                  <a:pt x="133640" y="123857"/>
                  <a:pt x="36072" y="132409"/>
                  <a:pt x="0" y="127329"/>
                </a:cubicBezTo>
                <a:cubicBezTo>
                  <a:pt x="-4327" y="94777"/>
                  <a:pt x="409" y="53284"/>
                  <a:pt x="0" y="42443"/>
                </a:cubicBezTo>
                <a:close/>
              </a:path>
              <a:path w="239978" h="169772" stroke="0" extrusionOk="0">
                <a:moveTo>
                  <a:pt x="0" y="42443"/>
                </a:moveTo>
                <a:cubicBezTo>
                  <a:pt x="39488" y="34314"/>
                  <a:pt x="92655" y="36494"/>
                  <a:pt x="155092" y="42443"/>
                </a:cubicBezTo>
                <a:cubicBezTo>
                  <a:pt x="156759" y="23138"/>
                  <a:pt x="158778" y="14212"/>
                  <a:pt x="155092" y="0"/>
                </a:cubicBezTo>
                <a:cubicBezTo>
                  <a:pt x="188358" y="23451"/>
                  <a:pt x="198373" y="41945"/>
                  <a:pt x="239978" y="84886"/>
                </a:cubicBezTo>
                <a:cubicBezTo>
                  <a:pt x="204595" y="120668"/>
                  <a:pt x="168918" y="157748"/>
                  <a:pt x="155092" y="169772"/>
                </a:cubicBezTo>
                <a:cubicBezTo>
                  <a:pt x="152428" y="161062"/>
                  <a:pt x="155880" y="144100"/>
                  <a:pt x="155092" y="127329"/>
                </a:cubicBezTo>
                <a:cubicBezTo>
                  <a:pt x="137554" y="117126"/>
                  <a:pt x="37883" y="139188"/>
                  <a:pt x="0" y="127329"/>
                </a:cubicBezTo>
                <a:cubicBezTo>
                  <a:pt x="-4299" y="103417"/>
                  <a:pt x="-169" y="78895"/>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1331986899">
                  <a:prstGeom prst="rightArrow">
                    <a:avLst/>
                  </a:prstGeom>
                  <ask:type>
                    <ask:lineSketchCurve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23" name="Pfeil: nach rechts 32">
            <a:extLst>
              <a:ext uri="{FF2B5EF4-FFF2-40B4-BE49-F238E27FC236}">
                <a16:creationId xmlns:a16="http://schemas.microsoft.com/office/drawing/2014/main" id="{1793E647-9179-0BE4-B8E8-7C0F84A9A06C}"/>
              </a:ext>
            </a:extLst>
          </p:cNvPr>
          <p:cNvSpPr/>
          <p:nvPr/>
        </p:nvSpPr>
        <p:spPr>
          <a:xfrm rot="21420798">
            <a:off x="5058693" y="4477105"/>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16756" y="52565"/>
                  <a:pt x="100939" y="45105"/>
                  <a:pt x="155092" y="42443"/>
                </a:cubicBezTo>
                <a:cubicBezTo>
                  <a:pt x="153040" y="23289"/>
                  <a:pt x="155997" y="5316"/>
                  <a:pt x="155092" y="0"/>
                </a:cubicBezTo>
                <a:cubicBezTo>
                  <a:pt x="186160" y="18363"/>
                  <a:pt x="224037" y="75231"/>
                  <a:pt x="239978" y="84886"/>
                </a:cubicBezTo>
                <a:cubicBezTo>
                  <a:pt x="191814" y="119756"/>
                  <a:pt x="168618" y="148614"/>
                  <a:pt x="155092" y="169772"/>
                </a:cubicBezTo>
                <a:cubicBezTo>
                  <a:pt x="153699" y="164945"/>
                  <a:pt x="151576" y="142795"/>
                  <a:pt x="155092" y="127329"/>
                </a:cubicBezTo>
                <a:cubicBezTo>
                  <a:pt x="87782" y="120068"/>
                  <a:pt x="27536" y="114032"/>
                  <a:pt x="0" y="127329"/>
                </a:cubicBezTo>
                <a:cubicBezTo>
                  <a:pt x="3100" y="114835"/>
                  <a:pt x="3262" y="63254"/>
                  <a:pt x="0" y="42443"/>
                </a:cubicBezTo>
                <a:close/>
              </a:path>
              <a:path w="239978" h="169772" stroke="0" extrusionOk="0">
                <a:moveTo>
                  <a:pt x="0" y="42443"/>
                </a:moveTo>
                <a:cubicBezTo>
                  <a:pt x="48062" y="48027"/>
                  <a:pt x="79982" y="48432"/>
                  <a:pt x="155092" y="42443"/>
                </a:cubicBezTo>
                <a:cubicBezTo>
                  <a:pt x="158393" y="33628"/>
                  <a:pt x="152563" y="9111"/>
                  <a:pt x="155092" y="0"/>
                </a:cubicBezTo>
                <a:cubicBezTo>
                  <a:pt x="185447" y="29683"/>
                  <a:pt x="220620" y="74650"/>
                  <a:pt x="239978" y="84886"/>
                </a:cubicBezTo>
                <a:cubicBezTo>
                  <a:pt x="214944" y="106248"/>
                  <a:pt x="191938" y="133301"/>
                  <a:pt x="155092" y="169772"/>
                </a:cubicBezTo>
                <a:cubicBezTo>
                  <a:pt x="156723" y="151112"/>
                  <a:pt x="152142" y="133946"/>
                  <a:pt x="155092" y="127329"/>
                </a:cubicBezTo>
                <a:cubicBezTo>
                  <a:pt x="81145" y="135929"/>
                  <a:pt x="55502" y="132852"/>
                  <a:pt x="0" y="127329"/>
                </a:cubicBezTo>
                <a:cubicBezTo>
                  <a:pt x="463" y="109090"/>
                  <a:pt x="-4522" y="56703"/>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2395996265">
                  <a:prstGeom prst="rightArrow">
                    <a:avLst/>
                  </a:prstGeom>
                  <ask:type>
                    <ask:lineSketchCurve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24" name="Rechteck: abgerundete Ecken 33">
            <a:extLst>
              <a:ext uri="{FF2B5EF4-FFF2-40B4-BE49-F238E27FC236}">
                <a16:creationId xmlns:a16="http://schemas.microsoft.com/office/drawing/2014/main" id="{EE4842BD-1BBA-BE5A-81C9-2115E32CB603}"/>
              </a:ext>
            </a:extLst>
          </p:cNvPr>
          <p:cNvSpPr/>
          <p:nvPr/>
        </p:nvSpPr>
        <p:spPr>
          <a:xfrm>
            <a:off x="5766462" y="4227100"/>
            <a:ext cx="1247482" cy="713713"/>
          </a:xfrm>
          <a:prstGeom prst="round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a:solidFill>
                  <a:schemeClr val="bg1"/>
                </a:solidFill>
                <a:latin typeface="Aptos" panose="020B0004020202020204" pitchFamily="34" charset="0"/>
              </a:rPr>
              <a:t>Cooled Ion Beam </a:t>
            </a:r>
            <a:endParaRPr lang="en-GB" sz="1400">
              <a:solidFill>
                <a:schemeClr val="bg1"/>
              </a:solidFill>
              <a:latin typeface="Aptos" panose="020B0004020202020204" pitchFamily="34" charset="0"/>
            </a:endParaRPr>
          </a:p>
        </p:txBody>
      </p:sp>
      <p:sp>
        <p:nvSpPr>
          <p:cNvPr id="25" name="Down Arrow 2">
            <a:extLst>
              <a:ext uri="{FF2B5EF4-FFF2-40B4-BE49-F238E27FC236}">
                <a16:creationId xmlns:a16="http://schemas.microsoft.com/office/drawing/2014/main" id="{498EBF7C-481F-3852-DD2E-7CCA4E1E7FD9}"/>
              </a:ext>
            </a:extLst>
          </p:cNvPr>
          <p:cNvSpPr/>
          <p:nvPr/>
        </p:nvSpPr>
        <p:spPr>
          <a:xfrm rot="10800000">
            <a:off x="5312272" y="3256134"/>
            <a:ext cx="294235" cy="654019"/>
          </a:xfrm>
          <a:custGeom>
            <a:avLst/>
            <a:gdLst>
              <a:gd name="connsiteX0" fmla="*/ 0 w 294235"/>
              <a:gd name="connsiteY0" fmla="*/ 506902 h 654019"/>
              <a:gd name="connsiteX1" fmla="*/ 73559 w 294235"/>
              <a:gd name="connsiteY1" fmla="*/ 506902 h 654019"/>
              <a:gd name="connsiteX2" fmla="*/ 73559 w 294235"/>
              <a:gd name="connsiteY2" fmla="*/ 0 h 654019"/>
              <a:gd name="connsiteX3" fmla="*/ 220676 w 294235"/>
              <a:gd name="connsiteY3" fmla="*/ 0 h 654019"/>
              <a:gd name="connsiteX4" fmla="*/ 220676 w 294235"/>
              <a:gd name="connsiteY4" fmla="*/ 506902 h 654019"/>
              <a:gd name="connsiteX5" fmla="*/ 294235 w 294235"/>
              <a:gd name="connsiteY5" fmla="*/ 506902 h 654019"/>
              <a:gd name="connsiteX6" fmla="*/ 147118 w 294235"/>
              <a:gd name="connsiteY6" fmla="*/ 654019 h 654019"/>
              <a:gd name="connsiteX7" fmla="*/ 0 w 294235"/>
              <a:gd name="connsiteY7" fmla="*/ 506902 h 654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4235" h="654019" fill="none" extrusionOk="0">
                <a:moveTo>
                  <a:pt x="0" y="506902"/>
                </a:moveTo>
                <a:cubicBezTo>
                  <a:pt x="32162" y="504592"/>
                  <a:pt x="56773" y="509319"/>
                  <a:pt x="73559" y="506902"/>
                </a:cubicBezTo>
                <a:cubicBezTo>
                  <a:pt x="95090" y="316035"/>
                  <a:pt x="53881" y="141938"/>
                  <a:pt x="73559" y="0"/>
                </a:cubicBezTo>
                <a:cubicBezTo>
                  <a:pt x="144430" y="-5400"/>
                  <a:pt x="164297" y="7204"/>
                  <a:pt x="220676" y="0"/>
                </a:cubicBezTo>
                <a:cubicBezTo>
                  <a:pt x="240101" y="227633"/>
                  <a:pt x="237249" y="273488"/>
                  <a:pt x="220676" y="506902"/>
                </a:cubicBezTo>
                <a:cubicBezTo>
                  <a:pt x="249631" y="506490"/>
                  <a:pt x="266254" y="509310"/>
                  <a:pt x="294235" y="506902"/>
                </a:cubicBezTo>
                <a:cubicBezTo>
                  <a:pt x="259416" y="530989"/>
                  <a:pt x="189704" y="597805"/>
                  <a:pt x="147118" y="654019"/>
                </a:cubicBezTo>
                <a:cubicBezTo>
                  <a:pt x="85509" y="594145"/>
                  <a:pt x="47741" y="541520"/>
                  <a:pt x="0" y="506902"/>
                </a:cubicBezTo>
                <a:close/>
              </a:path>
              <a:path w="294235" h="654019" stroke="0" extrusionOk="0">
                <a:moveTo>
                  <a:pt x="0" y="506902"/>
                </a:moveTo>
                <a:cubicBezTo>
                  <a:pt x="14905" y="503825"/>
                  <a:pt x="54189" y="508915"/>
                  <a:pt x="73559" y="506902"/>
                </a:cubicBezTo>
                <a:cubicBezTo>
                  <a:pt x="53318" y="401188"/>
                  <a:pt x="83129" y="235840"/>
                  <a:pt x="73559" y="0"/>
                </a:cubicBezTo>
                <a:cubicBezTo>
                  <a:pt x="129687" y="-3235"/>
                  <a:pt x="148377" y="-6098"/>
                  <a:pt x="220676" y="0"/>
                </a:cubicBezTo>
                <a:cubicBezTo>
                  <a:pt x="229534" y="102194"/>
                  <a:pt x="199510" y="388418"/>
                  <a:pt x="220676" y="506902"/>
                </a:cubicBezTo>
                <a:cubicBezTo>
                  <a:pt x="250538" y="505299"/>
                  <a:pt x="262202" y="506491"/>
                  <a:pt x="294235" y="506902"/>
                </a:cubicBezTo>
                <a:cubicBezTo>
                  <a:pt x="225283" y="562682"/>
                  <a:pt x="204948" y="595325"/>
                  <a:pt x="147118" y="654019"/>
                </a:cubicBezTo>
                <a:cubicBezTo>
                  <a:pt x="102990" y="613792"/>
                  <a:pt x="69940" y="569896"/>
                  <a:pt x="0" y="506902"/>
                </a:cubicBezTo>
                <a:close/>
              </a:path>
            </a:pathLst>
          </a:custGeom>
          <a:ln>
            <a:solidFill>
              <a:schemeClr val="bg1"/>
            </a:solidFill>
            <a:extLst>
              <a:ext uri="{C807C97D-BFC1-408E-A445-0C87EB9F89A2}">
                <ask:lineSketchStyleProps xmlns:ask="http://schemas.microsoft.com/office/drawing/2018/sketchyshapes" sd="1995053480">
                  <a:prstGeom prst="downArrow">
                    <a:avLst/>
                  </a:prstGeom>
                  <ask:type>
                    <ask:lineSketchFreehand/>
                  </ask:type>
                </ask:lineSketchStyleProps>
              </a:ext>
            </a:extLst>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a:solidFill>
                <a:schemeClr val="accent2"/>
              </a:solidFill>
              <a:latin typeface="Aptos" panose="020B0004020202020204" pitchFamily="34" charset="0"/>
            </a:endParaRPr>
          </a:p>
        </p:txBody>
      </p:sp>
      <p:sp>
        <p:nvSpPr>
          <p:cNvPr id="26" name="Down Arrow 2">
            <a:extLst>
              <a:ext uri="{FF2B5EF4-FFF2-40B4-BE49-F238E27FC236}">
                <a16:creationId xmlns:a16="http://schemas.microsoft.com/office/drawing/2014/main" id="{F2A73C04-C239-FA8C-E68C-E71003AE4343}"/>
              </a:ext>
            </a:extLst>
          </p:cNvPr>
          <p:cNvSpPr/>
          <p:nvPr/>
        </p:nvSpPr>
        <p:spPr>
          <a:xfrm rot="10800000">
            <a:off x="5316992" y="2408976"/>
            <a:ext cx="294235" cy="654019"/>
          </a:xfrm>
          <a:custGeom>
            <a:avLst/>
            <a:gdLst>
              <a:gd name="connsiteX0" fmla="*/ 0 w 294235"/>
              <a:gd name="connsiteY0" fmla="*/ 506902 h 654019"/>
              <a:gd name="connsiteX1" fmla="*/ 73559 w 294235"/>
              <a:gd name="connsiteY1" fmla="*/ 506902 h 654019"/>
              <a:gd name="connsiteX2" fmla="*/ 73559 w 294235"/>
              <a:gd name="connsiteY2" fmla="*/ 0 h 654019"/>
              <a:gd name="connsiteX3" fmla="*/ 220676 w 294235"/>
              <a:gd name="connsiteY3" fmla="*/ 0 h 654019"/>
              <a:gd name="connsiteX4" fmla="*/ 220676 w 294235"/>
              <a:gd name="connsiteY4" fmla="*/ 506902 h 654019"/>
              <a:gd name="connsiteX5" fmla="*/ 294235 w 294235"/>
              <a:gd name="connsiteY5" fmla="*/ 506902 h 654019"/>
              <a:gd name="connsiteX6" fmla="*/ 147118 w 294235"/>
              <a:gd name="connsiteY6" fmla="*/ 654019 h 654019"/>
              <a:gd name="connsiteX7" fmla="*/ 0 w 294235"/>
              <a:gd name="connsiteY7" fmla="*/ 506902 h 654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4235" h="654019" fill="none" extrusionOk="0">
                <a:moveTo>
                  <a:pt x="0" y="506902"/>
                </a:moveTo>
                <a:cubicBezTo>
                  <a:pt x="33526" y="504800"/>
                  <a:pt x="37820" y="507603"/>
                  <a:pt x="73559" y="506902"/>
                </a:cubicBezTo>
                <a:cubicBezTo>
                  <a:pt x="88694" y="346640"/>
                  <a:pt x="92725" y="162353"/>
                  <a:pt x="73559" y="0"/>
                </a:cubicBezTo>
                <a:cubicBezTo>
                  <a:pt x="125607" y="5889"/>
                  <a:pt x="183859" y="2591"/>
                  <a:pt x="220676" y="0"/>
                </a:cubicBezTo>
                <a:cubicBezTo>
                  <a:pt x="206769" y="190369"/>
                  <a:pt x="206809" y="363047"/>
                  <a:pt x="220676" y="506902"/>
                </a:cubicBezTo>
                <a:cubicBezTo>
                  <a:pt x="238459" y="510498"/>
                  <a:pt x="269201" y="509771"/>
                  <a:pt x="294235" y="506902"/>
                </a:cubicBezTo>
                <a:cubicBezTo>
                  <a:pt x="259890" y="544738"/>
                  <a:pt x="210884" y="580260"/>
                  <a:pt x="147118" y="654019"/>
                </a:cubicBezTo>
                <a:cubicBezTo>
                  <a:pt x="79031" y="584198"/>
                  <a:pt x="72753" y="574658"/>
                  <a:pt x="0" y="506902"/>
                </a:cubicBezTo>
                <a:close/>
              </a:path>
              <a:path w="294235" h="654019" stroke="0" extrusionOk="0">
                <a:moveTo>
                  <a:pt x="0" y="506902"/>
                </a:moveTo>
                <a:cubicBezTo>
                  <a:pt x="34855" y="508353"/>
                  <a:pt x="40526" y="508060"/>
                  <a:pt x="73559" y="506902"/>
                </a:cubicBezTo>
                <a:cubicBezTo>
                  <a:pt x="86064" y="332892"/>
                  <a:pt x="89205" y="150075"/>
                  <a:pt x="73559" y="0"/>
                </a:cubicBezTo>
                <a:cubicBezTo>
                  <a:pt x="129934" y="3087"/>
                  <a:pt x="184048" y="-1229"/>
                  <a:pt x="220676" y="0"/>
                </a:cubicBezTo>
                <a:cubicBezTo>
                  <a:pt x="212906" y="164968"/>
                  <a:pt x="205552" y="281757"/>
                  <a:pt x="220676" y="506902"/>
                </a:cubicBezTo>
                <a:cubicBezTo>
                  <a:pt x="253376" y="505228"/>
                  <a:pt x="272779" y="505834"/>
                  <a:pt x="294235" y="506902"/>
                </a:cubicBezTo>
                <a:cubicBezTo>
                  <a:pt x="243140" y="549477"/>
                  <a:pt x="195332" y="620136"/>
                  <a:pt x="147118" y="654019"/>
                </a:cubicBezTo>
                <a:cubicBezTo>
                  <a:pt x="90030" y="595097"/>
                  <a:pt x="55523" y="558150"/>
                  <a:pt x="0" y="506902"/>
                </a:cubicBezTo>
                <a:close/>
              </a:path>
            </a:pathLst>
          </a:custGeom>
          <a:ln>
            <a:solidFill>
              <a:schemeClr val="bg1"/>
            </a:solidFill>
            <a:extLst>
              <a:ext uri="{C807C97D-BFC1-408E-A445-0C87EB9F89A2}">
                <ask:lineSketchStyleProps xmlns:ask="http://schemas.microsoft.com/office/drawing/2018/sketchyshapes" sd="622395145">
                  <a:prstGeom prst="downArrow">
                    <a:avLst/>
                  </a:prstGeom>
                  <ask:type>
                    <ask:lineSketchFreehand/>
                  </ask:type>
                </ask:lineSketchStyleProps>
              </a:ext>
            </a:extLst>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a:solidFill>
                <a:schemeClr val="accent2"/>
              </a:solidFill>
              <a:latin typeface="Aptos" panose="020B0004020202020204" pitchFamily="34" charset="0"/>
            </a:endParaRPr>
          </a:p>
        </p:txBody>
      </p:sp>
      <p:sp>
        <p:nvSpPr>
          <p:cNvPr id="27" name="Pfeil: nach rechts 41">
            <a:extLst>
              <a:ext uri="{FF2B5EF4-FFF2-40B4-BE49-F238E27FC236}">
                <a16:creationId xmlns:a16="http://schemas.microsoft.com/office/drawing/2014/main" id="{5E060C62-81D9-E8C4-91A0-818EC84B99DF}"/>
              </a:ext>
            </a:extLst>
          </p:cNvPr>
          <p:cNvSpPr/>
          <p:nvPr/>
        </p:nvSpPr>
        <p:spPr>
          <a:xfrm rot="21420798">
            <a:off x="5327158" y="4459802"/>
            <a:ext cx="239978" cy="169772"/>
          </a:xfrm>
          <a:custGeom>
            <a:avLst/>
            <a:gdLst>
              <a:gd name="connsiteX0" fmla="*/ 0 w 239978"/>
              <a:gd name="connsiteY0" fmla="*/ 42443 h 169772"/>
              <a:gd name="connsiteX1" fmla="*/ 155092 w 239978"/>
              <a:gd name="connsiteY1" fmla="*/ 42443 h 169772"/>
              <a:gd name="connsiteX2" fmla="*/ 155092 w 239978"/>
              <a:gd name="connsiteY2" fmla="*/ 0 h 169772"/>
              <a:gd name="connsiteX3" fmla="*/ 239978 w 239978"/>
              <a:gd name="connsiteY3" fmla="*/ 84886 h 169772"/>
              <a:gd name="connsiteX4" fmla="*/ 155092 w 239978"/>
              <a:gd name="connsiteY4" fmla="*/ 169772 h 169772"/>
              <a:gd name="connsiteX5" fmla="*/ 155092 w 239978"/>
              <a:gd name="connsiteY5" fmla="*/ 127329 h 169772"/>
              <a:gd name="connsiteX6" fmla="*/ 0 w 239978"/>
              <a:gd name="connsiteY6" fmla="*/ 127329 h 169772"/>
              <a:gd name="connsiteX7" fmla="*/ 0 w 239978"/>
              <a:gd name="connsiteY7" fmla="*/ 42443 h 169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978" h="169772" fill="none" extrusionOk="0">
                <a:moveTo>
                  <a:pt x="0" y="42443"/>
                </a:moveTo>
                <a:cubicBezTo>
                  <a:pt x="38681" y="32305"/>
                  <a:pt x="124122" y="30548"/>
                  <a:pt x="155092" y="42443"/>
                </a:cubicBezTo>
                <a:cubicBezTo>
                  <a:pt x="155384" y="33392"/>
                  <a:pt x="157882" y="6118"/>
                  <a:pt x="155092" y="0"/>
                </a:cubicBezTo>
                <a:cubicBezTo>
                  <a:pt x="166123" y="8768"/>
                  <a:pt x="224392" y="55812"/>
                  <a:pt x="239978" y="84886"/>
                </a:cubicBezTo>
                <a:cubicBezTo>
                  <a:pt x="215477" y="119635"/>
                  <a:pt x="177929" y="151934"/>
                  <a:pt x="155092" y="169772"/>
                </a:cubicBezTo>
                <a:cubicBezTo>
                  <a:pt x="157352" y="150287"/>
                  <a:pt x="152323" y="143099"/>
                  <a:pt x="155092" y="127329"/>
                </a:cubicBezTo>
                <a:cubicBezTo>
                  <a:pt x="118025" y="132155"/>
                  <a:pt x="61207" y="131254"/>
                  <a:pt x="0" y="127329"/>
                </a:cubicBezTo>
                <a:cubicBezTo>
                  <a:pt x="513" y="109064"/>
                  <a:pt x="-283" y="51925"/>
                  <a:pt x="0" y="42443"/>
                </a:cubicBezTo>
                <a:close/>
              </a:path>
              <a:path w="239978" h="169772" stroke="0" extrusionOk="0">
                <a:moveTo>
                  <a:pt x="0" y="42443"/>
                </a:moveTo>
                <a:cubicBezTo>
                  <a:pt x="24049" y="39106"/>
                  <a:pt x="133244" y="43728"/>
                  <a:pt x="155092" y="42443"/>
                </a:cubicBezTo>
                <a:cubicBezTo>
                  <a:pt x="155335" y="25496"/>
                  <a:pt x="152025" y="5690"/>
                  <a:pt x="155092" y="0"/>
                </a:cubicBezTo>
                <a:cubicBezTo>
                  <a:pt x="194428" y="36496"/>
                  <a:pt x="232619" y="64350"/>
                  <a:pt x="239978" y="84886"/>
                </a:cubicBezTo>
                <a:cubicBezTo>
                  <a:pt x="218970" y="97048"/>
                  <a:pt x="187926" y="150278"/>
                  <a:pt x="155092" y="169772"/>
                </a:cubicBezTo>
                <a:cubicBezTo>
                  <a:pt x="157838" y="160916"/>
                  <a:pt x="151747" y="142427"/>
                  <a:pt x="155092" y="127329"/>
                </a:cubicBezTo>
                <a:cubicBezTo>
                  <a:pt x="109995" y="130449"/>
                  <a:pt x="45800" y="118256"/>
                  <a:pt x="0" y="127329"/>
                </a:cubicBezTo>
                <a:cubicBezTo>
                  <a:pt x="2972" y="92133"/>
                  <a:pt x="-1659" y="73226"/>
                  <a:pt x="0" y="42443"/>
                </a:cubicBezTo>
                <a:close/>
              </a:path>
            </a:pathLst>
          </a:custGeom>
          <a:solidFill>
            <a:schemeClr val="accent3">
              <a:lumMod val="75000"/>
            </a:schemeClr>
          </a:solidFill>
          <a:ln>
            <a:solidFill>
              <a:schemeClr val="bg1"/>
            </a:solidFill>
            <a:extLst>
              <a:ext uri="{C807C97D-BFC1-408E-A445-0C87EB9F89A2}">
                <ask:lineSketchStyleProps xmlns:ask="http://schemas.microsoft.com/office/drawing/2018/sketchyshapes" sd="2595828284">
                  <a:prstGeom prst="rightArrow">
                    <a:avLst/>
                  </a:prstGeom>
                  <ask:type>
                    <ask:lineSketchCurved/>
                  </ask:type>
                </ask:lineSketchStyleProps>
              </a:ext>
            </a:extLst>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latin typeface="Aptos" panose="020B0004020202020204" pitchFamily="34" charset="0"/>
            </a:endParaRPr>
          </a:p>
        </p:txBody>
      </p:sp>
      <p:sp>
        <p:nvSpPr>
          <p:cNvPr id="28" name="Rechteck: abgerundete Ecken 10">
            <a:extLst>
              <a:ext uri="{FF2B5EF4-FFF2-40B4-BE49-F238E27FC236}">
                <a16:creationId xmlns:a16="http://schemas.microsoft.com/office/drawing/2014/main" id="{5B4022F8-0F92-D8B4-773A-33CE562E7EE8}"/>
              </a:ext>
            </a:extLst>
          </p:cNvPr>
          <p:cNvSpPr/>
          <p:nvPr/>
        </p:nvSpPr>
        <p:spPr>
          <a:xfrm>
            <a:off x="3208535" y="5521705"/>
            <a:ext cx="1572605" cy="345836"/>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latin typeface="Aptos" panose="020B0004020202020204" pitchFamily="34" charset="0"/>
              </a:rPr>
              <a:t>Magnet system</a:t>
            </a:r>
            <a:endParaRPr lang="en-GB" sz="1400" dirty="0">
              <a:latin typeface="Aptos" panose="020B0004020202020204" pitchFamily="34" charset="0"/>
            </a:endParaRPr>
          </a:p>
        </p:txBody>
      </p:sp>
      <p:pic>
        <p:nvPicPr>
          <p:cNvPr id="29" name="Grafik 3" descr="Ein Bild, das Screenshot, Design enthält.&#10;&#10;Automatisch generierte Beschreibung">
            <a:extLst>
              <a:ext uri="{FF2B5EF4-FFF2-40B4-BE49-F238E27FC236}">
                <a16:creationId xmlns:a16="http://schemas.microsoft.com/office/drawing/2014/main" id="{14EF6C49-4025-6290-5A4F-1A67A4361CC9}"/>
              </a:ext>
            </a:extLst>
          </p:cNvPr>
          <p:cNvPicPr>
            <a:picLocks noChangeAspect="1"/>
          </p:cNvPicPr>
          <p:nvPr/>
        </p:nvPicPr>
        <p:blipFill>
          <a:blip r:embed="rId4"/>
          <a:stretch>
            <a:fillRect/>
          </a:stretch>
        </p:blipFill>
        <p:spPr>
          <a:xfrm>
            <a:off x="8839092" y="1812382"/>
            <a:ext cx="2801376" cy="3761641"/>
          </a:xfrm>
          <a:prstGeom prst="rect">
            <a:avLst/>
          </a:prstGeom>
        </p:spPr>
      </p:pic>
      <p:cxnSp>
        <p:nvCxnSpPr>
          <p:cNvPr id="30" name="Gerade Verbindung mit Pfeil 16">
            <a:extLst>
              <a:ext uri="{FF2B5EF4-FFF2-40B4-BE49-F238E27FC236}">
                <a16:creationId xmlns:a16="http://schemas.microsoft.com/office/drawing/2014/main" id="{3424306D-4972-07FE-4459-DF61464F0571}"/>
              </a:ext>
            </a:extLst>
          </p:cNvPr>
          <p:cNvCxnSpPr>
            <a:cxnSpLocks/>
          </p:cNvCxnSpPr>
          <p:nvPr/>
        </p:nvCxnSpPr>
        <p:spPr>
          <a:xfrm flipH="1">
            <a:off x="8634771" y="3111961"/>
            <a:ext cx="446495" cy="7223"/>
          </a:xfrm>
          <a:prstGeom prst="straightConnector1">
            <a:avLst/>
          </a:prstGeom>
          <a:ln>
            <a:headEnd type="none" w="med" len="med"/>
            <a:tailEnd type="none" w="med" len="med"/>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31" name="Textfeld 17">
                <a:extLst>
                  <a:ext uri="{FF2B5EF4-FFF2-40B4-BE49-F238E27FC236}">
                    <a16:creationId xmlns:a16="http://schemas.microsoft.com/office/drawing/2014/main" id="{F3820BA2-E8AF-BF45-5C0F-BF7065BDF5C4}"/>
                  </a:ext>
                </a:extLst>
              </p:cNvPr>
              <p:cNvSpPr txBox="1"/>
              <p:nvPr/>
            </p:nvSpPr>
            <p:spPr>
              <a:xfrm>
                <a:off x="7190650" y="2989082"/>
                <a:ext cx="1706408" cy="523220"/>
              </a:xfrm>
              <a:prstGeom prst="rect">
                <a:avLst/>
              </a:prstGeom>
              <a:noFill/>
            </p:spPr>
            <p:txBody>
              <a:bodyPr wrap="square">
                <a:spAutoFit/>
              </a:bodyPr>
              <a:lstStyle/>
              <a:p>
                <a:r>
                  <a:rPr lang="en-GB" sz="1400">
                    <a:solidFill>
                      <a:schemeClr val="accent6"/>
                    </a:solidFill>
                    <a:latin typeface="Aptos" panose="020B0004020202020204" pitchFamily="34" charset="0"/>
                  </a:rPr>
                  <a:t>Cooling Liquid = Cold Electrons </a:t>
                </a:r>
                <a14:m>
                  <m:oMath xmlns:m="http://schemas.openxmlformats.org/officeDocument/2006/math">
                    <m:sSub>
                      <m:sSubPr>
                        <m:ctrlPr>
                          <a:rPr lang="en-US" sz="1400" b="0" i="1" smtClean="0">
                            <a:solidFill>
                              <a:schemeClr val="accent6"/>
                            </a:solidFill>
                            <a:latin typeface="Cambria Math" panose="02040503050406030204" pitchFamily="18" charset="0"/>
                          </a:rPr>
                        </m:ctrlPr>
                      </m:sSubPr>
                      <m:e>
                        <m:r>
                          <a:rPr lang="en-US" sz="1400" b="0" i="1" smtClean="0">
                            <a:solidFill>
                              <a:schemeClr val="accent6"/>
                            </a:solidFill>
                            <a:latin typeface="Cambria Math" panose="02040503050406030204" pitchFamily="18" charset="0"/>
                          </a:rPr>
                          <m:t>𝑇</m:t>
                        </m:r>
                      </m:e>
                      <m:sub>
                        <m:r>
                          <a:rPr lang="en-US" sz="1400" b="0" i="1" smtClean="0">
                            <a:solidFill>
                              <a:schemeClr val="accent6"/>
                            </a:solidFill>
                            <a:latin typeface="Cambria Math" panose="02040503050406030204" pitchFamily="18" charset="0"/>
                          </a:rPr>
                          <m:t>2</m:t>
                        </m:r>
                      </m:sub>
                    </m:sSub>
                  </m:oMath>
                </a14:m>
                <a:endParaRPr lang="en-GB" sz="1400">
                  <a:solidFill>
                    <a:schemeClr val="accent6"/>
                  </a:solidFill>
                  <a:latin typeface="Aptos" panose="020B0004020202020204" pitchFamily="34" charset="0"/>
                </a:endParaRPr>
              </a:p>
            </p:txBody>
          </p:sp>
        </mc:Choice>
        <mc:Fallback xmlns="">
          <p:sp>
            <p:nvSpPr>
              <p:cNvPr id="31" name="Textfeld 17">
                <a:extLst>
                  <a:ext uri="{FF2B5EF4-FFF2-40B4-BE49-F238E27FC236}">
                    <a16:creationId xmlns:a16="http://schemas.microsoft.com/office/drawing/2014/main" id="{F3820BA2-E8AF-BF45-5C0F-BF7065BDF5C4}"/>
                  </a:ext>
                </a:extLst>
              </p:cNvPr>
              <p:cNvSpPr txBox="1">
                <a:spLocks noRot="1" noChangeAspect="1" noMove="1" noResize="1" noEditPoints="1" noAdjustHandles="1" noChangeArrowheads="1" noChangeShapeType="1" noTextEdit="1"/>
              </p:cNvSpPr>
              <p:nvPr/>
            </p:nvSpPr>
            <p:spPr>
              <a:xfrm>
                <a:off x="7190650" y="2989082"/>
                <a:ext cx="1706408" cy="523220"/>
              </a:xfrm>
              <a:prstGeom prst="rect">
                <a:avLst/>
              </a:prstGeom>
              <a:blipFill>
                <a:blip r:embed="rId5"/>
                <a:stretch>
                  <a:fillRect l="-1075" t="-1163" b="-116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feld 20">
                <a:extLst>
                  <a:ext uri="{FF2B5EF4-FFF2-40B4-BE49-F238E27FC236}">
                    <a16:creationId xmlns:a16="http://schemas.microsoft.com/office/drawing/2014/main" id="{EEEE982E-1A25-6694-4FD0-3700CF95A8B4}"/>
                  </a:ext>
                </a:extLst>
              </p:cNvPr>
              <p:cNvSpPr txBox="1"/>
              <p:nvPr/>
            </p:nvSpPr>
            <p:spPr>
              <a:xfrm>
                <a:off x="7701579" y="4117995"/>
                <a:ext cx="2683667" cy="307777"/>
              </a:xfrm>
              <a:prstGeom prst="rect">
                <a:avLst/>
              </a:prstGeom>
              <a:noFill/>
            </p:spPr>
            <p:txBody>
              <a:bodyPr wrap="square">
                <a:spAutoFit/>
              </a:bodyPr>
              <a:lstStyle/>
              <a:p>
                <a:r>
                  <a:rPr lang="en-US" sz="1400">
                    <a:solidFill>
                      <a:schemeClr val="accent6"/>
                    </a:solidFill>
                    <a:latin typeface="Aptos" panose="020B0004020202020204" pitchFamily="34" charset="0"/>
                  </a:rPr>
                  <a:t>Hot Ions</a:t>
                </a:r>
                <a14:m>
                  <m:oMath xmlns:m="http://schemas.openxmlformats.org/officeDocument/2006/math">
                    <m:r>
                      <a:rPr lang="en-US" sz="1400" b="0" i="1" smtClean="0">
                        <a:solidFill>
                          <a:schemeClr val="accent6"/>
                        </a:solidFill>
                        <a:latin typeface="Cambria Math" panose="02040503050406030204" pitchFamily="18" charset="0"/>
                      </a:rPr>
                      <m:t> </m:t>
                    </m:r>
                    <m:sSub>
                      <m:sSubPr>
                        <m:ctrlPr>
                          <a:rPr lang="en-US" sz="1400" b="0" i="1" smtClean="0">
                            <a:solidFill>
                              <a:schemeClr val="accent6"/>
                            </a:solidFill>
                            <a:latin typeface="Cambria Math" panose="02040503050406030204" pitchFamily="18" charset="0"/>
                          </a:rPr>
                        </m:ctrlPr>
                      </m:sSubPr>
                      <m:e>
                        <m:r>
                          <a:rPr lang="en-US" sz="1400" b="0" i="1" smtClean="0">
                            <a:solidFill>
                              <a:schemeClr val="accent6"/>
                            </a:solidFill>
                            <a:latin typeface="Cambria Math" panose="02040503050406030204" pitchFamily="18" charset="0"/>
                          </a:rPr>
                          <m:t>𝑇</m:t>
                        </m:r>
                      </m:e>
                      <m:sub>
                        <m:r>
                          <a:rPr lang="en-US" sz="1400" b="0" i="1" smtClean="0">
                            <a:solidFill>
                              <a:schemeClr val="accent6"/>
                            </a:solidFill>
                            <a:latin typeface="Cambria Math" panose="02040503050406030204" pitchFamily="18" charset="0"/>
                          </a:rPr>
                          <m:t>1</m:t>
                        </m:r>
                      </m:sub>
                    </m:sSub>
                  </m:oMath>
                </a14:m>
                <a:endParaRPr lang="en-GB" sz="1400">
                  <a:solidFill>
                    <a:schemeClr val="tx2"/>
                  </a:solidFill>
                  <a:latin typeface="Aptos" panose="020B0004020202020204" pitchFamily="34" charset="0"/>
                </a:endParaRPr>
              </a:p>
            </p:txBody>
          </p:sp>
        </mc:Choice>
        <mc:Fallback xmlns="">
          <p:sp>
            <p:nvSpPr>
              <p:cNvPr id="32" name="Textfeld 20">
                <a:extLst>
                  <a:ext uri="{FF2B5EF4-FFF2-40B4-BE49-F238E27FC236}">
                    <a16:creationId xmlns:a16="http://schemas.microsoft.com/office/drawing/2014/main" id="{EEEE982E-1A25-6694-4FD0-3700CF95A8B4}"/>
                  </a:ext>
                </a:extLst>
              </p:cNvPr>
              <p:cNvSpPr txBox="1">
                <a:spLocks noRot="1" noChangeAspect="1" noMove="1" noResize="1" noEditPoints="1" noAdjustHandles="1" noChangeArrowheads="1" noChangeShapeType="1" noTextEdit="1"/>
              </p:cNvSpPr>
              <p:nvPr/>
            </p:nvSpPr>
            <p:spPr>
              <a:xfrm>
                <a:off x="7701579" y="4117995"/>
                <a:ext cx="2683667" cy="307777"/>
              </a:xfrm>
              <a:prstGeom prst="rect">
                <a:avLst/>
              </a:prstGeom>
              <a:blipFill>
                <a:blip r:embed="rId6"/>
                <a:stretch>
                  <a:fillRect l="-680" t="-4000" b="-20000"/>
                </a:stretch>
              </a:blipFill>
            </p:spPr>
            <p:txBody>
              <a:bodyPr/>
              <a:lstStyle/>
              <a:p>
                <a:r>
                  <a:rPr lang="en-GB">
                    <a:noFill/>
                  </a:rPr>
                  <a:t> </a:t>
                </a:r>
              </a:p>
            </p:txBody>
          </p:sp>
        </mc:Fallback>
      </mc:AlternateContent>
      <p:cxnSp>
        <p:nvCxnSpPr>
          <p:cNvPr id="33" name="Gerade Verbindung mit Pfeil 22">
            <a:extLst>
              <a:ext uri="{FF2B5EF4-FFF2-40B4-BE49-F238E27FC236}">
                <a16:creationId xmlns:a16="http://schemas.microsoft.com/office/drawing/2014/main" id="{A12D375C-83E2-7EB4-6776-36A839BE0292}"/>
              </a:ext>
            </a:extLst>
          </p:cNvPr>
          <p:cNvCxnSpPr>
            <a:cxnSpLocks/>
          </p:cNvCxnSpPr>
          <p:nvPr/>
        </p:nvCxnSpPr>
        <p:spPr>
          <a:xfrm flipH="1">
            <a:off x="8703742" y="4324207"/>
            <a:ext cx="1174038" cy="0"/>
          </a:xfrm>
          <a:prstGeom prst="straightConnector1">
            <a:avLst/>
          </a:prstGeom>
          <a:ln>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34" name="Textfeld 26">
            <a:extLst>
              <a:ext uri="{FF2B5EF4-FFF2-40B4-BE49-F238E27FC236}">
                <a16:creationId xmlns:a16="http://schemas.microsoft.com/office/drawing/2014/main" id="{9B09733A-4501-FEC3-5547-0E3323AE02A0}"/>
              </a:ext>
            </a:extLst>
          </p:cNvPr>
          <p:cNvSpPr txBox="1"/>
          <p:nvPr/>
        </p:nvSpPr>
        <p:spPr>
          <a:xfrm>
            <a:off x="7095385" y="1022367"/>
            <a:ext cx="4544088" cy="523220"/>
          </a:xfrm>
          <a:prstGeom prst="rect">
            <a:avLst/>
          </a:prstGeom>
          <a:noFill/>
        </p:spPr>
        <p:txBody>
          <a:bodyPr wrap="square">
            <a:spAutoFit/>
          </a:bodyPr>
          <a:lstStyle/>
          <a:p>
            <a:r>
              <a:rPr lang="en-US" sz="1400">
                <a:solidFill>
                  <a:schemeClr val="tx2"/>
                </a:solidFill>
                <a:latin typeface="Aptos" panose="020B0004020202020204" pitchFamily="34" charset="0"/>
              </a:rPr>
              <a:t>Electrons are constantly renewed </a:t>
            </a:r>
            <a:r>
              <a:rPr lang="en-US" sz="1400">
                <a:solidFill>
                  <a:schemeClr val="tx2"/>
                </a:solidFill>
                <a:latin typeface="Aptos" panose="020B0004020202020204" pitchFamily="34" charset="0"/>
                <a:sym typeface="Wingdings" panose="05000000000000000000" pitchFamily="2" charset="2"/>
              </a:rPr>
              <a:t> Energy is removed from system:</a:t>
            </a:r>
            <a:r>
              <a:rPr lang="en-US" sz="1400">
                <a:solidFill>
                  <a:schemeClr val="tx2"/>
                </a:solidFill>
                <a:latin typeface="Aptos" panose="020B0004020202020204" pitchFamily="34" charset="0"/>
              </a:rPr>
              <a:t> “Cooling ”</a:t>
            </a:r>
            <a:endParaRPr lang="en-GB" sz="1400">
              <a:solidFill>
                <a:schemeClr val="tx2"/>
              </a:solidFill>
              <a:latin typeface="Aptos" panose="020B0004020202020204" pitchFamily="34" charset="0"/>
            </a:endParaRPr>
          </a:p>
        </p:txBody>
      </p:sp>
      <mc:AlternateContent xmlns:mc="http://schemas.openxmlformats.org/markup-compatibility/2006" xmlns:a14="http://schemas.microsoft.com/office/drawing/2010/main">
        <mc:Choice Requires="a14">
          <p:sp>
            <p:nvSpPr>
              <p:cNvPr id="35" name="Textfeld 27">
                <a:extLst>
                  <a:ext uri="{FF2B5EF4-FFF2-40B4-BE49-F238E27FC236}">
                    <a16:creationId xmlns:a16="http://schemas.microsoft.com/office/drawing/2014/main" id="{87150316-D275-6CBB-A39B-B7E86E9E479E}"/>
                  </a:ext>
                </a:extLst>
              </p:cNvPr>
              <p:cNvSpPr txBox="1"/>
              <p:nvPr/>
            </p:nvSpPr>
            <p:spPr>
              <a:xfrm>
                <a:off x="8634771" y="5834522"/>
                <a:ext cx="3154029" cy="307777"/>
              </a:xfrm>
              <a:prstGeom prst="rect">
                <a:avLst/>
              </a:prstGeom>
              <a:noFill/>
            </p:spPr>
            <p:txBody>
              <a:bodyPr wrap="square">
                <a:spAutoFit/>
              </a:bodyPr>
              <a:lstStyle/>
              <a:p>
                <a:r>
                  <a:rPr lang="en-US" sz="1400">
                    <a:solidFill>
                      <a:schemeClr val="tx2"/>
                    </a:solidFill>
                    <a:latin typeface="Aptos" panose="020B0004020202020204" pitchFamily="34" charset="0"/>
                  </a:rPr>
                  <a:t>Heat exchange =&gt; Ions will assume </a:t>
                </a:r>
                <a14:m>
                  <m:oMath xmlns:m="http://schemas.openxmlformats.org/officeDocument/2006/math">
                    <m:sSub>
                      <m:sSubPr>
                        <m:ctrlPr>
                          <a:rPr lang="en-US" sz="1400" b="0" i="1" smtClean="0">
                            <a:solidFill>
                              <a:schemeClr val="accent6"/>
                            </a:solidFill>
                            <a:latin typeface="Cambria Math" panose="02040503050406030204" pitchFamily="18" charset="0"/>
                          </a:rPr>
                        </m:ctrlPr>
                      </m:sSubPr>
                      <m:e>
                        <m:r>
                          <a:rPr lang="en-US" sz="1400" b="0" i="1" smtClean="0">
                            <a:solidFill>
                              <a:schemeClr val="accent6"/>
                            </a:solidFill>
                            <a:latin typeface="Cambria Math" panose="02040503050406030204" pitchFamily="18" charset="0"/>
                          </a:rPr>
                          <m:t>𝑇</m:t>
                        </m:r>
                      </m:e>
                      <m:sub>
                        <m:r>
                          <a:rPr lang="en-US" sz="1400" b="0" i="1" smtClean="0">
                            <a:solidFill>
                              <a:schemeClr val="accent6"/>
                            </a:solidFill>
                            <a:latin typeface="Cambria Math" panose="02040503050406030204" pitchFamily="18" charset="0"/>
                          </a:rPr>
                          <m:t>2</m:t>
                        </m:r>
                      </m:sub>
                    </m:sSub>
                  </m:oMath>
                </a14:m>
                <a:endParaRPr lang="en-GB" sz="1400">
                  <a:solidFill>
                    <a:schemeClr val="tx2"/>
                  </a:solidFill>
                  <a:latin typeface="Aptos" panose="020B0004020202020204" pitchFamily="34" charset="0"/>
                </a:endParaRPr>
              </a:p>
            </p:txBody>
          </p:sp>
        </mc:Choice>
        <mc:Fallback xmlns="">
          <p:sp>
            <p:nvSpPr>
              <p:cNvPr id="35" name="Textfeld 27">
                <a:extLst>
                  <a:ext uri="{FF2B5EF4-FFF2-40B4-BE49-F238E27FC236}">
                    <a16:creationId xmlns:a16="http://schemas.microsoft.com/office/drawing/2014/main" id="{87150316-D275-6CBB-A39B-B7E86E9E479E}"/>
                  </a:ext>
                </a:extLst>
              </p:cNvPr>
              <p:cNvSpPr txBox="1">
                <a:spLocks noRot="1" noChangeAspect="1" noMove="1" noResize="1" noEditPoints="1" noAdjustHandles="1" noChangeArrowheads="1" noChangeShapeType="1" noTextEdit="1"/>
              </p:cNvSpPr>
              <p:nvPr/>
            </p:nvSpPr>
            <p:spPr>
              <a:xfrm>
                <a:off x="8634771" y="5834522"/>
                <a:ext cx="3154029" cy="307777"/>
              </a:xfrm>
              <a:prstGeom prst="rect">
                <a:avLst/>
              </a:prstGeom>
              <a:blipFill>
                <a:blip r:embed="rId7"/>
                <a:stretch>
                  <a:fillRect l="-579" t="-3922" b="-19608"/>
                </a:stretch>
              </a:blipFill>
            </p:spPr>
            <p:txBody>
              <a:bodyPr/>
              <a:lstStyle/>
              <a:p>
                <a:r>
                  <a:rPr lang="en-GB">
                    <a:noFill/>
                  </a:rPr>
                  <a:t> </a:t>
                </a:r>
              </a:p>
            </p:txBody>
          </p:sp>
        </mc:Fallback>
      </mc:AlternateContent>
      <p:cxnSp>
        <p:nvCxnSpPr>
          <p:cNvPr id="36" name="Gerade Verbindung mit Pfeil 28">
            <a:extLst>
              <a:ext uri="{FF2B5EF4-FFF2-40B4-BE49-F238E27FC236}">
                <a16:creationId xmlns:a16="http://schemas.microsoft.com/office/drawing/2014/main" id="{23F36AA7-4956-BD29-F506-CBF8CA97153B}"/>
              </a:ext>
            </a:extLst>
          </p:cNvPr>
          <p:cNvCxnSpPr>
            <a:cxnSpLocks/>
          </p:cNvCxnSpPr>
          <p:nvPr/>
        </p:nvCxnSpPr>
        <p:spPr>
          <a:xfrm>
            <a:off x="3075709" y="3628016"/>
            <a:ext cx="1949373" cy="0"/>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Textfeld 30">
            <a:extLst>
              <a:ext uri="{FF2B5EF4-FFF2-40B4-BE49-F238E27FC236}">
                <a16:creationId xmlns:a16="http://schemas.microsoft.com/office/drawing/2014/main" id="{9D4C84E4-0E29-2FF4-ACA7-9C2C74D709F5}"/>
              </a:ext>
            </a:extLst>
          </p:cNvPr>
          <p:cNvSpPr txBox="1"/>
          <p:nvPr/>
        </p:nvSpPr>
        <p:spPr>
          <a:xfrm>
            <a:off x="3400714" y="3353243"/>
            <a:ext cx="1706408" cy="307777"/>
          </a:xfrm>
          <a:prstGeom prst="rect">
            <a:avLst/>
          </a:prstGeom>
          <a:noFill/>
        </p:spPr>
        <p:txBody>
          <a:bodyPr wrap="square">
            <a:spAutoFit/>
          </a:bodyPr>
          <a:lstStyle/>
          <a:p>
            <a:r>
              <a:rPr lang="en-US" sz="1400">
                <a:solidFill>
                  <a:schemeClr val="accent6"/>
                </a:solidFill>
                <a:latin typeface="Aptos" panose="020B0004020202020204" pitchFamily="34" charset="0"/>
              </a:rPr>
              <a:t>1 m overlap</a:t>
            </a:r>
            <a:endParaRPr lang="en-GB" sz="1400">
              <a:solidFill>
                <a:schemeClr val="accent6"/>
              </a:solidFill>
              <a:latin typeface="Aptos" panose="020B0004020202020204" pitchFamily="34" charset="0"/>
            </a:endParaRPr>
          </a:p>
        </p:txBody>
      </p:sp>
      <p:sp>
        <p:nvSpPr>
          <p:cNvPr id="2" name="TextBox 1">
            <a:extLst>
              <a:ext uri="{FF2B5EF4-FFF2-40B4-BE49-F238E27FC236}">
                <a16:creationId xmlns:a16="http://schemas.microsoft.com/office/drawing/2014/main" id="{5CABD5AE-D0AA-B78D-C579-9C7427FBEA03}"/>
              </a:ext>
            </a:extLst>
          </p:cNvPr>
          <p:cNvSpPr txBox="1"/>
          <p:nvPr/>
        </p:nvSpPr>
        <p:spPr>
          <a:xfrm>
            <a:off x="10734836" y="6176261"/>
            <a:ext cx="1426673" cy="123111"/>
          </a:xfrm>
          <a:prstGeom prst="rect">
            <a:avLst/>
          </a:prstGeom>
          <a:noFill/>
        </p:spPr>
        <p:txBody>
          <a:bodyPr wrap="none" lIns="0" tIns="0" rIns="0" bIns="0" rtlCol="0">
            <a:spAutoFit/>
          </a:bodyPr>
          <a:lstStyle/>
          <a:p>
            <a:pPr algn="l"/>
            <a:r>
              <a:rPr lang="en-US" sz="800" dirty="0">
                <a:solidFill>
                  <a:schemeClr val="tx2">
                    <a:lumMod val="25000"/>
                    <a:lumOff val="75000"/>
                  </a:schemeClr>
                </a:solidFill>
              </a:rPr>
              <a:t>slide by Elisabeth-Sena Welker</a:t>
            </a:r>
            <a:endParaRPr lang="en-GB" sz="800" dirty="0">
              <a:solidFill>
                <a:schemeClr val="tx2">
                  <a:lumMod val="25000"/>
                  <a:lumOff val="75000"/>
                </a:schemeClr>
              </a:solidFill>
            </a:endParaRPr>
          </a:p>
        </p:txBody>
      </p:sp>
    </p:spTree>
    <p:extLst>
      <p:ext uri="{BB962C8B-B14F-4D97-AF65-F5344CB8AC3E}">
        <p14:creationId xmlns:p14="http://schemas.microsoft.com/office/powerpoint/2010/main" val="3030495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AF1B3E-357B-2289-0C29-51EB8855D268}"/>
              </a:ext>
            </a:extLst>
          </p:cNvPr>
          <p:cNvSpPr>
            <a:spLocks noGrp="1"/>
          </p:cNvSpPr>
          <p:nvPr>
            <p:ph type="title"/>
          </p:nvPr>
        </p:nvSpPr>
        <p:spPr/>
        <p:txBody>
          <a:bodyPr/>
          <a:lstStyle/>
          <a:p>
            <a:r>
              <a:rPr lang="en-US" sz="2400" dirty="0"/>
              <a:t>Electron cooling at CERN</a:t>
            </a:r>
            <a:endParaRPr lang="en-GB" sz="2400" dirty="0"/>
          </a:p>
        </p:txBody>
      </p:sp>
      <p:sp>
        <p:nvSpPr>
          <p:cNvPr id="4" name="Date Placeholder 3">
            <a:extLst>
              <a:ext uri="{FF2B5EF4-FFF2-40B4-BE49-F238E27FC236}">
                <a16:creationId xmlns:a16="http://schemas.microsoft.com/office/drawing/2014/main" id="{9E58EAE8-5D67-483F-1022-81A03EB199D4}"/>
              </a:ext>
            </a:extLst>
          </p:cNvPr>
          <p:cNvSpPr>
            <a:spLocks noGrp="1"/>
          </p:cNvSpPr>
          <p:nvPr>
            <p:ph type="dt" sz="half" idx="10"/>
          </p:nvPr>
        </p:nvSpPr>
        <p:spPr/>
        <p:txBody>
          <a:bodyPr/>
          <a:lstStyle/>
          <a:p>
            <a:r>
              <a:rPr lang="en-US"/>
              <a:t>14 Dec 2023</a:t>
            </a:r>
            <a:endParaRPr lang="en-US" dirty="0"/>
          </a:p>
        </p:txBody>
      </p:sp>
      <p:sp>
        <p:nvSpPr>
          <p:cNvPr id="5" name="Footer Placeholder 4">
            <a:extLst>
              <a:ext uri="{FF2B5EF4-FFF2-40B4-BE49-F238E27FC236}">
                <a16:creationId xmlns:a16="http://schemas.microsoft.com/office/drawing/2014/main" id="{FB4FA42E-5F6E-BC2D-B7F1-4557E750E4B1}"/>
              </a:ext>
            </a:extLst>
          </p:cNvPr>
          <p:cNvSpPr>
            <a:spLocks noGrp="1"/>
          </p:cNvSpPr>
          <p:nvPr>
            <p:ph type="ftr" sz="quarter" idx="11"/>
          </p:nvPr>
        </p:nvSpPr>
        <p:spPr/>
        <p:txBody>
          <a:bodyPr/>
          <a:lstStyle/>
          <a:p>
            <a:r>
              <a:rPr lang="en-US"/>
              <a:t>G. Khatri | SY-BI-XEI</a:t>
            </a:r>
            <a:endParaRPr lang="en-US" dirty="0"/>
          </a:p>
        </p:txBody>
      </p:sp>
      <p:sp>
        <p:nvSpPr>
          <p:cNvPr id="6" name="Slide Number Placeholder 5">
            <a:extLst>
              <a:ext uri="{FF2B5EF4-FFF2-40B4-BE49-F238E27FC236}">
                <a16:creationId xmlns:a16="http://schemas.microsoft.com/office/drawing/2014/main" id="{0EBAF5DB-B321-4AF0-341F-2EAA7040BE24}"/>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descr="A picture containing engine, yellow&#10;&#10;Description automatically generated">
            <a:extLst>
              <a:ext uri="{FF2B5EF4-FFF2-40B4-BE49-F238E27FC236}">
                <a16:creationId xmlns:a16="http://schemas.microsoft.com/office/drawing/2014/main" id="{587A7712-D95B-C4A7-4FC5-C6822A5435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3529" y="1420758"/>
            <a:ext cx="3715075" cy="2115883"/>
          </a:xfrm>
          <a:prstGeom prst="rect">
            <a:avLst/>
          </a:prstGeom>
        </p:spPr>
      </p:pic>
      <p:sp>
        <p:nvSpPr>
          <p:cNvPr id="10" name="TextBox 9">
            <a:extLst>
              <a:ext uri="{FF2B5EF4-FFF2-40B4-BE49-F238E27FC236}">
                <a16:creationId xmlns:a16="http://schemas.microsoft.com/office/drawing/2014/main" id="{04D0C692-1D3A-115E-271F-3A963ACD3012}"/>
              </a:ext>
            </a:extLst>
          </p:cNvPr>
          <p:cNvSpPr txBox="1"/>
          <p:nvPr/>
        </p:nvSpPr>
        <p:spPr>
          <a:xfrm>
            <a:off x="4734825" y="1145450"/>
            <a:ext cx="3552319" cy="276999"/>
          </a:xfrm>
          <a:prstGeom prst="rect">
            <a:avLst/>
          </a:prstGeom>
          <a:noFill/>
        </p:spPr>
        <p:txBody>
          <a:bodyPr wrap="none" lIns="0" tIns="0" rIns="0" bIns="0" rtlCol="0">
            <a:spAutoFit/>
          </a:bodyPr>
          <a:lstStyle/>
          <a:p>
            <a:pPr algn="l"/>
            <a:r>
              <a:rPr lang="en-US" dirty="0">
                <a:highlight>
                  <a:srgbClr val="FFFF00"/>
                </a:highlight>
              </a:rPr>
              <a:t>1999 - : AD </a:t>
            </a:r>
            <a:r>
              <a:rPr lang="en-US" dirty="0">
                <a:solidFill>
                  <a:srgbClr val="FF0000"/>
                </a:solidFill>
                <a:highlight>
                  <a:srgbClr val="FFFF00"/>
                </a:highlight>
              </a:rPr>
              <a:t>(to be replaced in LS3)</a:t>
            </a:r>
            <a:endParaRPr lang="en-GB" dirty="0">
              <a:solidFill>
                <a:srgbClr val="FF0000"/>
              </a:solidFill>
              <a:highlight>
                <a:srgbClr val="FFFF00"/>
              </a:highlight>
            </a:endParaRPr>
          </a:p>
        </p:txBody>
      </p:sp>
      <p:sp>
        <p:nvSpPr>
          <p:cNvPr id="11" name="TextBox 10">
            <a:extLst>
              <a:ext uri="{FF2B5EF4-FFF2-40B4-BE49-F238E27FC236}">
                <a16:creationId xmlns:a16="http://schemas.microsoft.com/office/drawing/2014/main" id="{C877D0AE-5E6B-3303-222F-7047CE700807}"/>
              </a:ext>
            </a:extLst>
          </p:cNvPr>
          <p:cNvSpPr txBox="1"/>
          <p:nvPr/>
        </p:nvSpPr>
        <p:spPr>
          <a:xfrm>
            <a:off x="4723530" y="3607454"/>
            <a:ext cx="1359346" cy="276999"/>
          </a:xfrm>
          <a:prstGeom prst="rect">
            <a:avLst/>
          </a:prstGeom>
          <a:noFill/>
        </p:spPr>
        <p:txBody>
          <a:bodyPr wrap="none" lIns="0" tIns="0" rIns="0" bIns="0" rtlCol="0">
            <a:spAutoFit/>
          </a:bodyPr>
          <a:lstStyle/>
          <a:p>
            <a:pPr algn="l"/>
            <a:r>
              <a:rPr lang="en-US" dirty="0">
                <a:highlight>
                  <a:srgbClr val="FFFF00"/>
                </a:highlight>
              </a:rPr>
              <a:t>2005 - : LEIR</a:t>
            </a:r>
            <a:endParaRPr lang="en-GB" dirty="0">
              <a:highlight>
                <a:srgbClr val="FFFF00"/>
              </a:highlight>
            </a:endParaRPr>
          </a:p>
        </p:txBody>
      </p:sp>
      <p:sp>
        <p:nvSpPr>
          <p:cNvPr id="12" name="TextBox 11">
            <a:extLst>
              <a:ext uri="{FF2B5EF4-FFF2-40B4-BE49-F238E27FC236}">
                <a16:creationId xmlns:a16="http://schemas.microsoft.com/office/drawing/2014/main" id="{330FCAB5-ED61-554E-B38C-EAC0AA5A9B55}"/>
              </a:ext>
            </a:extLst>
          </p:cNvPr>
          <p:cNvSpPr txBox="1"/>
          <p:nvPr/>
        </p:nvSpPr>
        <p:spPr>
          <a:xfrm>
            <a:off x="8562530" y="1135432"/>
            <a:ext cx="1590244" cy="276999"/>
          </a:xfrm>
          <a:prstGeom prst="rect">
            <a:avLst/>
          </a:prstGeom>
          <a:noFill/>
        </p:spPr>
        <p:txBody>
          <a:bodyPr wrap="none" lIns="0" tIns="0" rIns="0" bIns="0" rtlCol="0">
            <a:spAutoFit/>
          </a:bodyPr>
          <a:lstStyle/>
          <a:p>
            <a:pPr algn="l"/>
            <a:r>
              <a:rPr lang="en-US" dirty="0">
                <a:highlight>
                  <a:srgbClr val="FFFF00"/>
                </a:highlight>
              </a:rPr>
              <a:t>2018 - :ELENA</a:t>
            </a:r>
            <a:endParaRPr lang="en-GB" dirty="0">
              <a:highlight>
                <a:srgbClr val="FFFF00"/>
              </a:highlight>
            </a:endParaRPr>
          </a:p>
        </p:txBody>
      </p:sp>
      <p:sp>
        <p:nvSpPr>
          <p:cNvPr id="13" name="TextBox 12">
            <a:extLst>
              <a:ext uri="{FF2B5EF4-FFF2-40B4-BE49-F238E27FC236}">
                <a16:creationId xmlns:a16="http://schemas.microsoft.com/office/drawing/2014/main" id="{5F995D00-1CEF-CA53-6331-A46DE7932809}"/>
              </a:ext>
            </a:extLst>
          </p:cNvPr>
          <p:cNvSpPr txBox="1"/>
          <p:nvPr/>
        </p:nvSpPr>
        <p:spPr>
          <a:xfrm>
            <a:off x="43108" y="1102324"/>
            <a:ext cx="1615827" cy="276999"/>
          </a:xfrm>
          <a:prstGeom prst="rect">
            <a:avLst/>
          </a:prstGeom>
          <a:noFill/>
        </p:spPr>
        <p:txBody>
          <a:bodyPr wrap="none" lIns="0" tIns="0" rIns="0" bIns="0" rtlCol="0">
            <a:spAutoFit/>
          </a:bodyPr>
          <a:lstStyle/>
          <a:p>
            <a:pPr algn="l"/>
            <a:r>
              <a:rPr lang="en-US" dirty="0">
                <a:highlight>
                  <a:srgbClr val="FFFF00"/>
                </a:highlight>
              </a:rPr>
              <a:t>1977-1980: ICE</a:t>
            </a:r>
            <a:endParaRPr lang="en-US" dirty="0"/>
          </a:p>
        </p:txBody>
      </p:sp>
      <p:sp>
        <p:nvSpPr>
          <p:cNvPr id="14" name="TextBox 13">
            <a:extLst>
              <a:ext uri="{FF2B5EF4-FFF2-40B4-BE49-F238E27FC236}">
                <a16:creationId xmlns:a16="http://schemas.microsoft.com/office/drawing/2014/main" id="{9B097FF3-1CE3-3008-129B-3A913EC5EEAC}"/>
              </a:ext>
            </a:extLst>
          </p:cNvPr>
          <p:cNvSpPr txBox="1"/>
          <p:nvPr/>
        </p:nvSpPr>
        <p:spPr>
          <a:xfrm>
            <a:off x="67102" y="6151962"/>
            <a:ext cx="5623334" cy="153888"/>
          </a:xfrm>
          <a:prstGeom prst="rect">
            <a:avLst/>
          </a:prstGeom>
          <a:noFill/>
        </p:spPr>
        <p:txBody>
          <a:bodyPr wrap="none" lIns="0" tIns="0" rIns="0" bIns="0" rtlCol="0">
            <a:spAutoFit/>
          </a:bodyPr>
          <a:lstStyle/>
          <a:p>
            <a:pPr algn="l"/>
            <a:r>
              <a:rPr lang="en-US" sz="1000" dirty="0"/>
              <a:t>See for more detail: </a:t>
            </a:r>
            <a:r>
              <a:rPr lang="en-GB" sz="1000" b="0" i="0" dirty="0">
                <a:effectLst/>
                <a:latin typeface="Segoe UI" panose="020B0502040204020203" pitchFamily="34" charset="0"/>
                <a:hlinkClick r:id="rId3"/>
              </a:rPr>
              <a:t>https://indico.cern.ch/event/1149090/</a:t>
            </a:r>
            <a:r>
              <a:rPr lang="en-GB" sz="1000" b="0" i="0" dirty="0">
                <a:effectLst/>
                <a:latin typeface="Segoe UI" panose="020B0502040204020203" pitchFamily="34" charset="0"/>
              </a:rPr>
              <a:t> and </a:t>
            </a:r>
            <a:r>
              <a:rPr lang="en-GB" sz="1000" b="0" i="0" dirty="0">
                <a:effectLst/>
                <a:latin typeface="Segoe UI" panose="020B0502040204020203" pitchFamily="34" charset="0"/>
                <a:hlinkClick r:id="rId4"/>
              </a:rPr>
              <a:t>https://indico.cern.ch/event/961114/</a:t>
            </a:r>
            <a:endParaRPr lang="en-GB" sz="1000" dirty="0"/>
          </a:p>
        </p:txBody>
      </p:sp>
      <p:pic>
        <p:nvPicPr>
          <p:cNvPr id="15" name="Picture 14">
            <a:extLst>
              <a:ext uri="{FF2B5EF4-FFF2-40B4-BE49-F238E27FC236}">
                <a16:creationId xmlns:a16="http://schemas.microsoft.com/office/drawing/2014/main" id="{3EDD597D-D5E6-8328-2E2A-F8C9747476E0}"/>
              </a:ext>
            </a:extLst>
          </p:cNvPr>
          <p:cNvPicPr>
            <a:picLocks noChangeAspect="1"/>
          </p:cNvPicPr>
          <p:nvPr/>
        </p:nvPicPr>
        <p:blipFill>
          <a:blip r:embed="rId5"/>
          <a:stretch>
            <a:fillRect/>
          </a:stretch>
        </p:blipFill>
        <p:spPr>
          <a:xfrm>
            <a:off x="43108" y="1420758"/>
            <a:ext cx="4149053" cy="1740975"/>
          </a:xfrm>
          <a:prstGeom prst="rect">
            <a:avLst/>
          </a:prstGeom>
        </p:spPr>
      </p:pic>
      <p:pic>
        <p:nvPicPr>
          <p:cNvPr id="17" name="Picture 16">
            <a:extLst>
              <a:ext uri="{FF2B5EF4-FFF2-40B4-BE49-F238E27FC236}">
                <a16:creationId xmlns:a16="http://schemas.microsoft.com/office/drawing/2014/main" id="{7072B0C8-BFE4-F2AE-34E2-BB3B6F110FA0}"/>
              </a:ext>
            </a:extLst>
          </p:cNvPr>
          <p:cNvPicPr>
            <a:picLocks noChangeAspect="1"/>
          </p:cNvPicPr>
          <p:nvPr/>
        </p:nvPicPr>
        <p:blipFill>
          <a:blip r:embed="rId6"/>
          <a:stretch>
            <a:fillRect/>
          </a:stretch>
        </p:blipFill>
        <p:spPr>
          <a:xfrm>
            <a:off x="78013" y="3955754"/>
            <a:ext cx="3368176" cy="2089090"/>
          </a:xfrm>
          <a:prstGeom prst="rect">
            <a:avLst/>
          </a:prstGeom>
        </p:spPr>
      </p:pic>
      <p:sp>
        <p:nvSpPr>
          <p:cNvPr id="16" name="Arrow: Right 15">
            <a:extLst>
              <a:ext uri="{FF2B5EF4-FFF2-40B4-BE49-F238E27FC236}">
                <a16:creationId xmlns:a16="http://schemas.microsoft.com/office/drawing/2014/main" id="{8FD7E27E-D8FA-1E40-382C-D9B499B49E45}"/>
              </a:ext>
            </a:extLst>
          </p:cNvPr>
          <p:cNvSpPr/>
          <p:nvPr/>
        </p:nvSpPr>
        <p:spPr>
          <a:xfrm rot="5400000">
            <a:off x="1658960" y="3173099"/>
            <a:ext cx="1192456" cy="58258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B0B67826-84A8-E987-0C56-79DD1085B490}"/>
              </a:ext>
            </a:extLst>
          </p:cNvPr>
          <p:cNvSpPr txBox="1"/>
          <p:nvPr/>
        </p:nvSpPr>
        <p:spPr>
          <a:xfrm>
            <a:off x="71849" y="3597179"/>
            <a:ext cx="1833835" cy="1384995"/>
          </a:xfrm>
          <a:prstGeom prst="rect">
            <a:avLst/>
          </a:prstGeom>
          <a:noFill/>
        </p:spPr>
        <p:txBody>
          <a:bodyPr wrap="none" lIns="0" tIns="0" rIns="0" bIns="0" rtlCol="0">
            <a:spAutoFit/>
          </a:bodyPr>
          <a:lstStyle/>
          <a:p>
            <a:pPr algn="l"/>
            <a:r>
              <a:rPr lang="en-US" dirty="0">
                <a:highlight>
                  <a:srgbClr val="FFFF00"/>
                </a:highlight>
              </a:rPr>
              <a:t>1982-1997: LEAR</a:t>
            </a:r>
          </a:p>
          <a:p>
            <a:pPr algn="l"/>
            <a:endParaRPr lang="en-US" dirty="0"/>
          </a:p>
          <a:p>
            <a:pPr algn="l"/>
            <a:endParaRPr lang="en-US" dirty="0"/>
          </a:p>
          <a:p>
            <a:pPr algn="l"/>
            <a:endParaRPr lang="en-US" dirty="0"/>
          </a:p>
          <a:p>
            <a:pPr algn="l"/>
            <a:endParaRPr lang="en-GB" dirty="0"/>
          </a:p>
        </p:txBody>
      </p:sp>
      <p:sp>
        <p:nvSpPr>
          <p:cNvPr id="19" name="Arrow: Right 18">
            <a:extLst>
              <a:ext uri="{FF2B5EF4-FFF2-40B4-BE49-F238E27FC236}">
                <a16:creationId xmlns:a16="http://schemas.microsoft.com/office/drawing/2014/main" id="{ED4668D0-7E19-0774-3DA9-8947D57A75DC}"/>
              </a:ext>
            </a:extLst>
          </p:cNvPr>
          <p:cNvSpPr/>
          <p:nvPr/>
        </p:nvSpPr>
        <p:spPr>
          <a:xfrm rot="19634847">
            <a:off x="2805630" y="3351877"/>
            <a:ext cx="2264836" cy="58258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descr="A picture containing engine, blue, standing, man&#10;&#10;Description automatically generated">
            <a:extLst>
              <a:ext uri="{FF2B5EF4-FFF2-40B4-BE49-F238E27FC236}">
                <a16:creationId xmlns:a16="http://schemas.microsoft.com/office/drawing/2014/main" id="{F7E3D947-D455-37E0-2CE9-592C1A751FDF}"/>
              </a:ext>
            </a:extLst>
          </p:cNvPr>
          <p:cNvPicPr>
            <a:picLocks noChangeAspect="1"/>
          </p:cNvPicPr>
          <p:nvPr/>
        </p:nvPicPr>
        <p:blipFill>
          <a:blip r:embed="rId7"/>
          <a:stretch>
            <a:fillRect/>
          </a:stretch>
        </p:blipFill>
        <p:spPr>
          <a:xfrm>
            <a:off x="8562530" y="1506147"/>
            <a:ext cx="2954385" cy="4431578"/>
          </a:xfrm>
          <a:prstGeom prst="rect">
            <a:avLst/>
          </a:prstGeom>
        </p:spPr>
      </p:pic>
      <p:pic>
        <p:nvPicPr>
          <p:cNvPr id="21" name="Picture 20">
            <a:extLst>
              <a:ext uri="{FF2B5EF4-FFF2-40B4-BE49-F238E27FC236}">
                <a16:creationId xmlns:a16="http://schemas.microsoft.com/office/drawing/2014/main" id="{A054C469-D65A-5EA4-7049-CDF8AFE10152}"/>
              </a:ext>
            </a:extLst>
          </p:cNvPr>
          <p:cNvPicPr>
            <a:picLocks noChangeAspect="1"/>
          </p:cNvPicPr>
          <p:nvPr/>
        </p:nvPicPr>
        <p:blipFill>
          <a:blip r:embed="rId8"/>
          <a:stretch>
            <a:fillRect/>
          </a:stretch>
        </p:blipFill>
        <p:spPr>
          <a:xfrm>
            <a:off x="4809988" y="3876751"/>
            <a:ext cx="3438618" cy="2282913"/>
          </a:xfrm>
          <a:prstGeom prst="rect">
            <a:avLst/>
          </a:prstGeom>
        </p:spPr>
      </p:pic>
    </p:spTree>
    <p:extLst>
      <p:ext uri="{BB962C8B-B14F-4D97-AF65-F5344CB8AC3E}">
        <p14:creationId xmlns:p14="http://schemas.microsoft.com/office/powerpoint/2010/main" val="1649875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895325E-45A3-3ABF-475A-1EBA574924C2}"/>
              </a:ext>
            </a:extLst>
          </p:cNvPr>
          <p:cNvSpPr>
            <a:spLocks noGrp="1"/>
          </p:cNvSpPr>
          <p:nvPr>
            <p:ph type="dt" sz="half" idx="10"/>
          </p:nvPr>
        </p:nvSpPr>
        <p:spPr/>
        <p:txBody>
          <a:bodyPr/>
          <a:lstStyle/>
          <a:p>
            <a:r>
              <a:rPr lang="en-US"/>
              <a:t>14 Dec 2023</a:t>
            </a:r>
            <a:endParaRPr lang="en-US" dirty="0"/>
          </a:p>
        </p:txBody>
      </p:sp>
      <p:sp>
        <p:nvSpPr>
          <p:cNvPr id="5" name="Footer Placeholder 4">
            <a:extLst>
              <a:ext uri="{FF2B5EF4-FFF2-40B4-BE49-F238E27FC236}">
                <a16:creationId xmlns:a16="http://schemas.microsoft.com/office/drawing/2014/main" id="{58A5C59A-F5E9-4F9D-2237-5E495CC58FBA}"/>
              </a:ext>
            </a:extLst>
          </p:cNvPr>
          <p:cNvSpPr>
            <a:spLocks noGrp="1"/>
          </p:cNvSpPr>
          <p:nvPr>
            <p:ph type="ftr" sz="quarter" idx="11"/>
          </p:nvPr>
        </p:nvSpPr>
        <p:spPr/>
        <p:txBody>
          <a:bodyPr/>
          <a:lstStyle/>
          <a:p>
            <a:r>
              <a:rPr lang="en-US"/>
              <a:t>G. Khatri | SY-BI-XEI</a:t>
            </a:r>
            <a:endParaRPr lang="en-US" dirty="0"/>
          </a:p>
        </p:txBody>
      </p:sp>
      <p:sp>
        <p:nvSpPr>
          <p:cNvPr id="6" name="Slide Number Placeholder 5">
            <a:extLst>
              <a:ext uri="{FF2B5EF4-FFF2-40B4-BE49-F238E27FC236}">
                <a16:creationId xmlns:a16="http://schemas.microsoft.com/office/drawing/2014/main" id="{F336A85E-CAE2-FA7F-5514-85888D0DA1A0}"/>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itle 2">
            <a:extLst>
              <a:ext uri="{FF2B5EF4-FFF2-40B4-BE49-F238E27FC236}">
                <a16:creationId xmlns:a16="http://schemas.microsoft.com/office/drawing/2014/main" id="{00B5AAF6-DD4A-79F0-4333-92AD5ACEF32F}"/>
              </a:ext>
            </a:extLst>
          </p:cNvPr>
          <p:cNvSpPr>
            <a:spLocks noGrp="1"/>
          </p:cNvSpPr>
          <p:nvPr>
            <p:ph type="title"/>
          </p:nvPr>
        </p:nvSpPr>
        <p:spPr>
          <a:xfrm>
            <a:off x="407988" y="132526"/>
            <a:ext cx="11376025" cy="499243"/>
          </a:xfrm>
        </p:spPr>
        <p:txBody>
          <a:bodyPr/>
          <a:lstStyle/>
          <a:p>
            <a:r>
              <a:rPr lang="en-US" sz="2400" dirty="0"/>
              <a:t>New AD electron cooler</a:t>
            </a:r>
            <a:endParaRPr lang="en-GB" sz="2400" dirty="0"/>
          </a:p>
        </p:txBody>
      </p:sp>
      <p:pic>
        <p:nvPicPr>
          <p:cNvPr id="30" name="Picture 29">
            <a:extLst>
              <a:ext uri="{FF2B5EF4-FFF2-40B4-BE49-F238E27FC236}">
                <a16:creationId xmlns:a16="http://schemas.microsoft.com/office/drawing/2014/main" id="{F3FE823A-EB90-400F-789A-B77876C0AFD7}"/>
              </a:ext>
            </a:extLst>
          </p:cNvPr>
          <p:cNvPicPr>
            <a:picLocks noChangeAspect="1"/>
          </p:cNvPicPr>
          <p:nvPr/>
        </p:nvPicPr>
        <p:blipFill>
          <a:blip r:embed="rId2"/>
          <a:stretch>
            <a:fillRect/>
          </a:stretch>
        </p:blipFill>
        <p:spPr>
          <a:xfrm>
            <a:off x="178501" y="1776796"/>
            <a:ext cx="6842654" cy="3878616"/>
          </a:xfrm>
          <a:prstGeom prst="rect">
            <a:avLst/>
          </a:prstGeom>
        </p:spPr>
      </p:pic>
      <p:sp>
        <p:nvSpPr>
          <p:cNvPr id="31" name="TextBox 30">
            <a:extLst>
              <a:ext uri="{FF2B5EF4-FFF2-40B4-BE49-F238E27FC236}">
                <a16:creationId xmlns:a16="http://schemas.microsoft.com/office/drawing/2014/main" id="{25A86DFB-57E1-9451-00C3-8D61270D9EE9}"/>
              </a:ext>
            </a:extLst>
          </p:cNvPr>
          <p:cNvSpPr txBox="1"/>
          <p:nvPr/>
        </p:nvSpPr>
        <p:spPr>
          <a:xfrm>
            <a:off x="407988" y="631769"/>
            <a:ext cx="6429389" cy="430887"/>
          </a:xfrm>
          <a:prstGeom prst="rect">
            <a:avLst/>
          </a:prstGeom>
          <a:noFill/>
        </p:spPr>
        <p:txBody>
          <a:bodyPr wrap="none" lIns="0" tIns="0" rIns="0" bIns="0" rtlCol="0">
            <a:spAutoFit/>
          </a:bodyPr>
          <a:lstStyle/>
          <a:p>
            <a:pPr marL="285750" indent="-285750" algn="l">
              <a:buFont typeface="Arial" panose="020B0604020202020204" pitchFamily="34" charset="0"/>
              <a:buChar char="•"/>
            </a:pPr>
            <a:r>
              <a:rPr lang="en-US" sz="1400" dirty="0">
                <a:solidFill>
                  <a:srgbClr val="303030"/>
                </a:solidFill>
              </a:rPr>
              <a:t>Parts 40+ years old and lack spares</a:t>
            </a:r>
          </a:p>
          <a:p>
            <a:pPr marL="285750" indent="-285750" algn="l">
              <a:buFont typeface="Arial" panose="020B0604020202020204" pitchFamily="34" charset="0"/>
              <a:buChar char="•"/>
            </a:pPr>
            <a:r>
              <a:rPr lang="en-US" sz="1400" dirty="0">
                <a:solidFill>
                  <a:srgbClr val="303030"/>
                </a:solidFill>
              </a:rPr>
              <a:t>Decision was made to make a new AD electron cooler – to be installed in LS3</a:t>
            </a:r>
            <a:endParaRPr lang="en-GB" sz="1400" dirty="0">
              <a:solidFill>
                <a:srgbClr val="303030"/>
              </a:solidFill>
            </a:endParaRPr>
          </a:p>
        </p:txBody>
      </p:sp>
      <p:pic>
        <p:nvPicPr>
          <p:cNvPr id="33" name="Picture 32">
            <a:extLst>
              <a:ext uri="{FF2B5EF4-FFF2-40B4-BE49-F238E27FC236}">
                <a16:creationId xmlns:a16="http://schemas.microsoft.com/office/drawing/2014/main" id="{01D1F769-94CE-58DD-A1DF-519B95FC6949}"/>
              </a:ext>
            </a:extLst>
          </p:cNvPr>
          <p:cNvPicPr>
            <a:picLocks noChangeAspect="1"/>
          </p:cNvPicPr>
          <p:nvPr/>
        </p:nvPicPr>
        <p:blipFill>
          <a:blip r:embed="rId3"/>
          <a:stretch>
            <a:fillRect/>
          </a:stretch>
        </p:blipFill>
        <p:spPr>
          <a:xfrm>
            <a:off x="7493924" y="1339687"/>
            <a:ext cx="4608489" cy="1838178"/>
          </a:xfrm>
          <a:prstGeom prst="rect">
            <a:avLst/>
          </a:prstGeom>
        </p:spPr>
      </p:pic>
      <p:pic>
        <p:nvPicPr>
          <p:cNvPr id="35" name="Picture 34">
            <a:extLst>
              <a:ext uri="{FF2B5EF4-FFF2-40B4-BE49-F238E27FC236}">
                <a16:creationId xmlns:a16="http://schemas.microsoft.com/office/drawing/2014/main" id="{E1C03B70-BFD8-3AD5-E478-1500650996B1}"/>
              </a:ext>
            </a:extLst>
          </p:cNvPr>
          <p:cNvPicPr>
            <a:picLocks noChangeAspect="1"/>
          </p:cNvPicPr>
          <p:nvPr/>
        </p:nvPicPr>
        <p:blipFill>
          <a:blip r:embed="rId4"/>
          <a:stretch>
            <a:fillRect/>
          </a:stretch>
        </p:blipFill>
        <p:spPr>
          <a:xfrm>
            <a:off x="7493924" y="3680137"/>
            <a:ext cx="4607068" cy="1568530"/>
          </a:xfrm>
          <a:prstGeom prst="rect">
            <a:avLst/>
          </a:prstGeom>
        </p:spPr>
      </p:pic>
      <p:sp>
        <p:nvSpPr>
          <p:cNvPr id="36" name="TextBox 35">
            <a:extLst>
              <a:ext uri="{FF2B5EF4-FFF2-40B4-BE49-F238E27FC236}">
                <a16:creationId xmlns:a16="http://schemas.microsoft.com/office/drawing/2014/main" id="{6E0B2E93-F6E6-A69F-106B-BB6705E439C5}"/>
              </a:ext>
            </a:extLst>
          </p:cNvPr>
          <p:cNvSpPr txBox="1"/>
          <p:nvPr/>
        </p:nvSpPr>
        <p:spPr>
          <a:xfrm>
            <a:off x="10744454" y="6152720"/>
            <a:ext cx="1407437" cy="153888"/>
          </a:xfrm>
          <a:prstGeom prst="rect">
            <a:avLst/>
          </a:prstGeom>
          <a:noFill/>
        </p:spPr>
        <p:txBody>
          <a:bodyPr wrap="none" lIns="0" tIns="0" rIns="0" bIns="0" rtlCol="0">
            <a:spAutoFit/>
          </a:bodyPr>
          <a:lstStyle/>
          <a:p>
            <a:pPr algn="l"/>
            <a:r>
              <a:rPr lang="en-US" sz="1000" dirty="0">
                <a:solidFill>
                  <a:schemeClr val="accent4">
                    <a:lumMod val="75000"/>
                  </a:schemeClr>
                </a:solidFill>
              </a:rPr>
              <a:t>3D model from N. Chritin</a:t>
            </a:r>
            <a:endParaRPr lang="en-GB" sz="1000" dirty="0">
              <a:solidFill>
                <a:schemeClr val="accent4">
                  <a:lumMod val="75000"/>
                </a:schemeClr>
              </a:solidFill>
            </a:endParaRPr>
          </a:p>
        </p:txBody>
      </p:sp>
    </p:spTree>
    <p:extLst>
      <p:ext uri="{BB962C8B-B14F-4D97-AF65-F5344CB8AC3E}">
        <p14:creationId xmlns:p14="http://schemas.microsoft.com/office/powerpoint/2010/main" val="2927830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39815B-1B90-3179-00D4-DA449E6C3D68}"/>
              </a:ext>
            </a:extLst>
          </p:cNvPr>
          <p:cNvSpPr>
            <a:spLocks noGrp="1"/>
          </p:cNvSpPr>
          <p:nvPr>
            <p:ph type="title"/>
          </p:nvPr>
        </p:nvSpPr>
        <p:spPr/>
        <p:txBody>
          <a:bodyPr/>
          <a:lstStyle/>
          <a:p>
            <a:r>
              <a:rPr lang="en-US" sz="2400" dirty="0"/>
              <a:t>Bat. 236 layout (EBTS and ECTS)</a:t>
            </a:r>
            <a:endParaRPr lang="en-GB" sz="2400" dirty="0"/>
          </a:p>
        </p:txBody>
      </p:sp>
      <p:pic>
        <p:nvPicPr>
          <p:cNvPr id="7" name="Picture 6">
            <a:extLst>
              <a:ext uri="{FF2B5EF4-FFF2-40B4-BE49-F238E27FC236}">
                <a16:creationId xmlns:a16="http://schemas.microsoft.com/office/drawing/2014/main" id="{3CB3BB0D-00A4-1217-56AF-2897AA0AC46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9919" y="3915182"/>
            <a:ext cx="1687519" cy="2340469"/>
          </a:xfrm>
          <a:prstGeom prst="rect">
            <a:avLst/>
          </a:prstGeom>
        </p:spPr>
      </p:pic>
      <p:pic>
        <p:nvPicPr>
          <p:cNvPr id="15" name="Picture 14">
            <a:extLst>
              <a:ext uri="{FF2B5EF4-FFF2-40B4-BE49-F238E27FC236}">
                <a16:creationId xmlns:a16="http://schemas.microsoft.com/office/drawing/2014/main" id="{67DA8969-938B-143A-2C4A-F0EF77B5A71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526441" y="1360451"/>
            <a:ext cx="3122561" cy="1665196"/>
          </a:xfrm>
          <a:prstGeom prst="rect">
            <a:avLst/>
          </a:prstGeom>
        </p:spPr>
      </p:pic>
      <p:sp>
        <p:nvSpPr>
          <p:cNvPr id="16" name="TextBox 15">
            <a:extLst>
              <a:ext uri="{FF2B5EF4-FFF2-40B4-BE49-F238E27FC236}">
                <a16:creationId xmlns:a16="http://schemas.microsoft.com/office/drawing/2014/main" id="{5C3BAACD-92D0-4D85-308C-B8B51C62D863}"/>
              </a:ext>
            </a:extLst>
          </p:cNvPr>
          <p:cNvSpPr txBox="1"/>
          <p:nvPr/>
        </p:nvSpPr>
        <p:spPr>
          <a:xfrm>
            <a:off x="544601" y="843164"/>
            <a:ext cx="729367" cy="153888"/>
          </a:xfrm>
          <a:prstGeom prst="rect">
            <a:avLst/>
          </a:prstGeom>
          <a:noFill/>
        </p:spPr>
        <p:txBody>
          <a:bodyPr wrap="none" lIns="0" tIns="0" rIns="0" bIns="0" rtlCol="0">
            <a:spAutoFit/>
          </a:bodyPr>
          <a:lstStyle/>
          <a:p>
            <a:pPr algn="l"/>
            <a:r>
              <a:rPr lang="en-US" sz="1000" dirty="0">
                <a:highlight>
                  <a:srgbClr val="FFFF00"/>
                </a:highlight>
              </a:rPr>
              <a:t>Restaurant 2</a:t>
            </a:r>
            <a:endParaRPr lang="en-GB" sz="1000" dirty="0">
              <a:highlight>
                <a:srgbClr val="FFFF00"/>
              </a:highlight>
            </a:endParaRPr>
          </a:p>
        </p:txBody>
      </p:sp>
      <p:sp>
        <p:nvSpPr>
          <p:cNvPr id="17" name="TextBox 16">
            <a:extLst>
              <a:ext uri="{FF2B5EF4-FFF2-40B4-BE49-F238E27FC236}">
                <a16:creationId xmlns:a16="http://schemas.microsoft.com/office/drawing/2014/main" id="{DEC2328F-59EF-8F19-6A76-772D6E24A289}"/>
              </a:ext>
            </a:extLst>
          </p:cNvPr>
          <p:cNvSpPr txBox="1"/>
          <p:nvPr/>
        </p:nvSpPr>
        <p:spPr>
          <a:xfrm rot="20717172">
            <a:off x="291516" y="2886175"/>
            <a:ext cx="447238" cy="153888"/>
          </a:xfrm>
          <a:prstGeom prst="rect">
            <a:avLst/>
          </a:prstGeom>
          <a:noFill/>
        </p:spPr>
        <p:txBody>
          <a:bodyPr wrap="none" lIns="0" tIns="0" rIns="0" bIns="0" rtlCol="0">
            <a:spAutoFit/>
          </a:bodyPr>
          <a:lstStyle/>
          <a:p>
            <a:pPr algn="l"/>
            <a:r>
              <a:rPr lang="en-US" sz="1000" dirty="0">
                <a:highlight>
                  <a:srgbClr val="FFFF00"/>
                </a:highlight>
              </a:rPr>
              <a:t>LINAC4</a:t>
            </a:r>
            <a:endParaRPr lang="en-GB" sz="1000" dirty="0">
              <a:highlight>
                <a:srgbClr val="FFFF00"/>
              </a:highlight>
            </a:endParaRPr>
          </a:p>
        </p:txBody>
      </p:sp>
      <p:sp>
        <p:nvSpPr>
          <p:cNvPr id="18" name="Oval 17">
            <a:extLst>
              <a:ext uri="{FF2B5EF4-FFF2-40B4-BE49-F238E27FC236}">
                <a16:creationId xmlns:a16="http://schemas.microsoft.com/office/drawing/2014/main" id="{78B5565F-4B3C-A0E2-6D12-9AA2B3FBABCE}"/>
              </a:ext>
            </a:extLst>
          </p:cNvPr>
          <p:cNvSpPr/>
          <p:nvPr/>
        </p:nvSpPr>
        <p:spPr>
          <a:xfrm>
            <a:off x="101600" y="3429000"/>
            <a:ext cx="471658" cy="26243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cxnSp>
        <p:nvCxnSpPr>
          <p:cNvPr id="20" name="Straight Arrow Connector 19">
            <a:extLst>
              <a:ext uri="{FF2B5EF4-FFF2-40B4-BE49-F238E27FC236}">
                <a16:creationId xmlns:a16="http://schemas.microsoft.com/office/drawing/2014/main" id="{117DB028-ACFD-DD7B-E35F-C5DC77B08046}"/>
              </a:ext>
            </a:extLst>
          </p:cNvPr>
          <p:cNvCxnSpPr>
            <a:stCxn id="18" idx="4"/>
          </p:cNvCxnSpPr>
          <p:nvPr/>
        </p:nvCxnSpPr>
        <p:spPr>
          <a:xfrm>
            <a:off x="337429" y="3691436"/>
            <a:ext cx="686249" cy="52496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1" descr="A picture containing indoor&#10;&#10;Description automatically generated">
            <a:extLst>
              <a:ext uri="{FF2B5EF4-FFF2-40B4-BE49-F238E27FC236}">
                <a16:creationId xmlns:a16="http://schemas.microsoft.com/office/drawing/2014/main" id="{B2062F17-06A5-06D3-1C44-62716B78989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50703" y="584525"/>
            <a:ext cx="4503868" cy="3377901"/>
          </a:xfrm>
          <a:prstGeom prst="rect">
            <a:avLst/>
          </a:prstGeom>
        </p:spPr>
      </p:pic>
      <p:pic>
        <p:nvPicPr>
          <p:cNvPr id="24" name="Picture 23" descr="A picture containing indoor, ceiling, equipment, dirty&#10;&#10;Description automatically generated">
            <a:extLst>
              <a:ext uri="{FF2B5EF4-FFF2-40B4-BE49-F238E27FC236}">
                <a16:creationId xmlns:a16="http://schemas.microsoft.com/office/drawing/2014/main" id="{0C0A15D9-29A6-57B0-52CF-05CF4B2D03D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101224" y="4197478"/>
            <a:ext cx="2550429" cy="1912822"/>
          </a:xfrm>
          <a:prstGeom prst="rect">
            <a:avLst/>
          </a:prstGeom>
        </p:spPr>
      </p:pic>
      <p:pic>
        <p:nvPicPr>
          <p:cNvPr id="26" name="Picture 25" descr="A picture containing indoor, ceiling, ramp, several&#10;&#10;Description automatically generated">
            <a:extLst>
              <a:ext uri="{FF2B5EF4-FFF2-40B4-BE49-F238E27FC236}">
                <a16:creationId xmlns:a16="http://schemas.microsoft.com/office/drawing/2014/main" id="{A0F7C7DD-2131-6597-2178-207D98210409}"/>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2073185" y="584525"/>
            <a:ext cx="5053256" cy="3377901"/>
          </a:xfrm>
          <a:prstGeom prst="rect">
            <a:avLst/>
          </a:prstGeom>
        </p:spPr>
      </p:pic>
      <p:pic>
        <p:nvPicPr>
          <p:cNvPr id="28" name="Picture 27" descr="A picture containing indoor&#10;&#10;Description automatically generated">
            <a:extLst>
              <a:ext uri="{FF2B5EF4-FFF2-40B4-BE49-F238E27FC236}">
                <a16:creationId xmlns:a16="http://schemas.microsoft.com/office/drawing/2014/main" id="{2F311226-078B-5267-9F0D-931B11A1E0E8}"/>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4776927" y="4155603"/>
            <a:ext cx="2481072" cy="1987236"/>
          </a:xfrm>
          <a:prstGeom prst="rect">
            <a:avLst/>
          </a:prstGeom>
        </p:spPr>
      </p:pic>
      <p:sp>
        <p:nvSpPr>
          <p:cNvPr id="29" name="TextBox 28">
            <a:extLst>
              <a:ext uri="{FF2B5EF4-FFF2-40B4-BE49-F238E27FC236}">
                <a16:creationId xmlns:a16="http://schemas.microsoft.com/office/drawing/2014/main" id="{3D3D9DFE-A6EF-5387-445B-7441F4ED9EA2}"/>
              </a:ext>
            </a:extLst>
          </p:cNvPr>
          <p:cNvSpPr txBox="1"/>
          <p:nvPr/>
        </p:nvSpPr>
        <p:spPr>
          <a:xfrm>
            <a:off x="2104261" y="4197478"/>
            <a:ext cx="1950855" cy="153888"/>
          </a:xfrm>
          <a:prstGeom prst="rect">
            <a:avLst/>
          </a:prstGeom>
          <a:noFill/>
        </p:spPr>
        <p:txBody>
          <a:bodyPr wrap="none" lIns="0" tIns="0" rIns="0" bIns="0" rtlCol="0">
            <a:spAutoFit/>
          </a:bodyPr>
          <a:lstStyle/>
          <a:p>
            <a:pPr algn="l"/>
            <a:r>
              <a:rPr lang="en-US" sz="1000" dirty="0">
                <a:highlight>
                  <a:srgbClr val="FFFF00"/>
                </a:highlight>
              </a:rPr>
              <a:t>ECTS- Electron Cooler Test Stand</a:t>
            </a:r>
            <a:endParaRPr lang="en-GB" sz="1000" dirty="0">
              <a:highlight>
                <a:srgbClr val="FFFF00"/>
              </a:highlight>
            </a:endParaRPr>
          </a:p>
        </p:txBody>
      </p:sp>
      <p:sp>
        <p:nvSpPr>
          <p:cNvPr id="30" name="TextBox 29">
            <a:extLst>
              <a:ext uri="{FF2B5EF4-FFF2-40B4-BE49-F238E27FC236}">
                <a16:creationId xmlns:a16="http://schemas.microsoft.com/office/drawing/2014/main" id="{40548CC6-BB43-5E7D-BAD6-DE6AF2473BEE}"/>
              </a:ext>
            </a:extLst>
          </p:cNvPr>
          <p:cNvSpPr txBox="1"/>
          <p:nvPr/>
        </p:nvSpPr>
        <p:spPr>
          <a:xfrm>
            <a:off x="5180818" y="4136681"/>
            <a:ext cx="1899559" cy="153888"/>
          </a:xfrm>
          <a:prstGeom prst="rect">
            <a:avLst/>
          </a:prstGeom>
          <a:noFill/>
        </p:spPr>
        <p:txBody>
          <a:bodyPr wrap="none" lIns="0" tIns="0" rIns="0" bIns="0" rtlCol="0">
            <a:spAutoFit/>
          </a:bodyPr>
          <a:lstStyle/>
          <a:p>
            <a:pPr algn="l"/>
            <a:r>
              <a:rPr lang="en-US" sz="1000" dirty="0">
                <a:highlight>
                  <a:srgbClr val="FFFF00"/>
                </a:highlight>
              </a:rPr>
              <a:t>EBTS- Electron Beam Test Stand</a:t>
            </a:r>
            <a:endParaRPr lang="en-GB" sz="1000" dirty="0">
              <a:highlight>
                <a:srgbClr val="FFFF00"/>
              </a:highlight>
            </a:endParaRPr>
          </a:p>
        </p:txBody>
      </p:sp>
      <p:sp>
        <p:nvSpPr>
          <p:cNvPr id="31" name="TextBox 30">
            <a:extLst>
              <a:ext uri="{FF2B5EF4-FFF2-40B4-BE49-F238E27FC236}">
                <a16:creationId xmlns:a16="http://schemas.microsoft.com/office/drawing/2014/main" id="{5AE7255F-BADC-5527-77AB-85D0B5CE15DE}"/>
              </a:ext>
            </a:extLst>
          </p:cNvPr>
          <p:cNvSpPr txBox="1"/>
          <p:nvPr/>
        </p:nvSpPr>
        <p:spPr>
          <a:xfrm>
            <a:off x="3820828" y="599836"/>
            <a:ext cx="1431482" cy="153888"/>
          </a:xfrm>
          <a:prstGeom prst="rect">
            <a:avLst/>
          </a:prstGeom>
          <a:noFill/>
        </p:spPr>
        <p:txBody>
          <a:bodyPr wrap="none" lIns="0" tIns="0" rIns="0" bIns="0" rtlCol="0">
            <a:spAutoFit/>
          </a:bodyPr>
          <a:lstStyle/>
          <a:p>
            <a:pPr algn="l"/>
            <a:r>
              <a:rPr lang="en-US" sz="1000" dirty="0">
                <a:highlight>
                  <a:srgbClr val="FFFF00"/>
                </a:highlight>
              </a:rPr>
              <a:t>b.236 view from entrance</a:t>
            </a:r>
            <a:endParaRPr lang="en-GB" sz="1000" dirty="0">
              <a:highlight>
                <a:srgbClr val="FFFF00"/>
              </a:highlight>
            </a:endParaRPr>
          </a:p>
        </p:txBody>
      </p:sp>
      <p:sp>
        <p:nvSpPr>
          <p:cNvPr id="32" name="TextBox 31">
            <a:extLst>
              <a:ext uri="{FF2B5EF4-FFF2-40B4-BE49-F238E27FC236}">
                <a16:creationId xmlns:a16="http://schemas.microsoft.com/office/drawing/2014/main" id="{46FB2BBD-BEE4-A061-09E4-C51AEA22E162}"/>
              </a:ext>
            </a:extLst>
          </p:cNvPr>
          <p:cNvSpPr txBox="1"/>
          <p:nvPr/>
        </p:nvSpPr>
        <p:spPr>
          <a:xfrm>
            <a:off x="8834310" y="584525"/>
            <a:ext cx="1417055" cy="153888"/>
          </a:xfrm>
          <a:prstGeom prst="rect">
            <a:avLst/>
          </a:prstGeom>
          <a:noFill/>
        </p:spPr>
        <p:txBody>
          <a:bodyPr wrap="none" lIns="0" tIns="0" rIns="0" bIns="0" rtlCol="0">
            <a:spAutoFit/>
          </a:bodyPr>
          <a:lstStyle/>
          <a:p>
            <a:pPr algn="l"/>
            <a:r>
              <a:rPr lang="en-US" sz="1000" dirty="0">
                <a:highlight>
                  <a:srgbClr val="FFFF00"/>
                </a:highlight>
              </a:rPr>
              <a:t>b.236 view from the back</a:t>
            </a:r>
            <a:endParaRPr lang="en-GB" sz="1000" dirty="0">
              <a:highlight>
                <a:srgbClr val="FFFF00"/>
              </a:highlight>
            </a:endParaRPr>
          </a:p>
        </p:txBody>
      </p:sp>
      <p:cxnSp>
        <p:nvCxnSpPr>
          <p:cNvPr id="36" name="Straight Arrow Connector 35">
            <a:extLst>
              <a:ext uri="{FF2B5EF4-FFF2-40B4-BE49-F238E27FC236}">
                <a16:creationId xmlns:a16="http://schemas.microsoft.com/office/drawing/2014/main" id="{A9019166-65BE-5A2A-1B76-5ECE7D461FCC}"/>
              </a:ext>
            </a:extLst>
          </p:cNvPr>
          <p:cNvCxnSpPr>
            <a:cxnSpLocks/>
          </p:cNvCxnSpPr>
          <p:nvPr/>
        </p:nvCxnSpPr>
        <p:spPr>
          <a:xfrm flipV="1">
            <a:off x="3716526" y="2572512"/>
            <a:ext cx="288546" cy="156416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68CB8EC-E578-4A18-E0F5-1160F1CE6DB5}"/>
              </a:ext>
            </a:extLst>
          </p:cNvPr>
          <p:cNvCxnSpPr>
            <a:cxnSpLocks/>
          </p:cNvCxnSpPr>
          <p:nvPr/>
        </p:nvCxnSpPr>
        <p:spPr>
          <a:xfrm flipH="1" flipV="1">
            <a:off x="5565756" y="2549294"/>
            <a:ext cx="194182" cy="150287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C32C5FD-9770-5D7B-8CE9-BB9D378CFBCC}"/>
              </a:ext>
            </a:extLst>
          </p:cNvPr>
          <p:cNvSpPr txBox="1"/>
          <p:nvPr/>
        </p:nvSpPr>
        <p:spPr>
          <a:xfrm>
            <a:off x="11637945" y="2039161"/>
            <a:ext cx="517770" cy="153888"/>
          </a:xfrm>
          <a:prstGeom prst="rect">
            <a:avLst/>
          </a:prstGeom>
          <a:noFill/>
        </p:spPr>
        <p:txBody>
          <a:bodyPr wrap="none" lIns="0" tIns="0" rIns="0" bIns="0" rtlCol="0">
            <a:spAutoFit/>
          </a:bodyPr>
          <a:lstStyle/>
          <a:p>
            <a:pPr algn="l"/>
            <a:r>
              <a:rPr lang="en-US" sz="1000" dirty="0">
                <a:highlight>
                  <a:srgbClr val="FFFF00"/>
                </a:highlight>
              </a:rPr>
              <a:t>HV Cage</a:t>
            </a:r>
            <a:endParaRPr lang="en-GB" sz="1000" dirty="0">
              <a:highlight>
                <a:srgbClr val="FFFF00"/>
              </a:highlight>
            </a:endParaRPr>
          </a:p>
        </p:txBody>
      </p:sp>
      <p:cxnSp>
        <p:nvCxnSpPr>
          <p:cNvPr id="40" name="Straight Arrow Connector 39">
            <a:extLst>
              <a:ext uri="{FF2B5EF4-FFF2-40B4-BE49-F238E27FC236}">
                <a16:creationId xmlns:a16="http://schemas.microsoft.com/office/drawing/2014/main" id="{3640202F-9D0C-21E4-248C-946AA2D95337}"/>
              </a:ext>
            </a:extLst>
          </p:cNvPr>
          <p:cNvCxnSpPr>
            <a:cxnSpLocks/>
          </p:cNvCxnSpPr>
          <p:nvPr/>
        </p:nvCxnSpPr>
        <p:spPr>
          <a:xfrm flipH="1">
            <a:off x="11219359" y="2116105"/>
            <a:ext cx="418586" cy="7694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C793C1DA-D89D-C7C9-5FC8-38E9FCE76C51}"/>
              </a:ext>
            </a:extLst>
          </p:cNvPr>
          <p:cNvSpPr txBox="1"/>
          <p:nvPr/>
        </p:nvSpPr>
        <p:spPr>
          <a:xfrm>
            <a:off x="11418978" y="2786560"/>
            <a:ext cx="759823" cy="307777"/>
          </a:xfrm>
          <a:prstGeom prst="rect">
            <a:avLst/>
          </a:prstGeom>
          <a:noFill/>
        </p:spPr>
        <p:txBody>
          <a:bodyPr wrap="none" lIns="0" tIns="0" rIns="0" bIns="0" rtlCol="0">
            <a:spAutoFit/>
          </a:bodyPr>
          <a:lstStyle/>
          <a:p>
            <a:pPr algn="l"/>
            <a:r>
              <a:rPr lang="en-US" sz="1000" dirty="0">
                <a:highlight>
                  <a:srgbClr val="FFFF00"/>
                </a:highlight>
              </a:rPr>
              <a:t>Water cooler </a:t>
            </a:r>
          </a:p>
          <a:p>
            <a:pPr algn="l"/>
            <a:r>
              <a:rPr lang="en-US" sz="1000" dirty="0">
                <a:highlight>
                  <a:srgbClr val="FFFF00"/>
                </a:highlight>
              </a:rPr>
              <a:t>for magnets</a:t>
            </a:r>
            <a:endParaRPr lang="en-GB" sz="1000" dirty="0">
              <a:highlight>
                <a:srgbClr val="FFFF00"/>
              </a:highlight>
            </a:endParaRPr>
          </a:p>
        </p:txBody>
      </p:sp>
      <p:cxnSp>
        <p:nvCxnSpPr>
          <p:cNvPr id="43" name="Straight Arrow Connector 42">
            <a:extLst>
              <a:ext uri="{FF2B5EF4-FFF2-40B4-BE49-F238E27FC236}">
                <a16:creationId xmlns:a16="http://schemas.microsoft.com/office/drawing/2014/main" id="{F1F83DE8-DAE2-43DC-134E-51A4E444CE21}"/>
              </a:ext>
            </a:extLst>
          </p:cNvPr>
          <p:cNvCxnSpPr>
            <a:cxnSpLocks/>
          </p:cNvCxnSpPr>
          <p:nvPr/>
        </p:nvCxnSpPr>
        <p:spPr>
          <a:xfrm flipH="1">
            <a:off x="11578998" y="3149353"/>
            <a:ext cx="236189" cy="32662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437EBAC7-C472-2971-CC35-AD5529B7579B}"/>
              </a:ext>
            </a:extLst>
          </p:cNvPr>
          <p:cNvSpPr txBox="1"/>
          <p:nvPr/>
        </p:nvSpPr>
        <p:spPr>
          <a:xfrm>
            <a:off x="9649459" y="3601477"/>
            <a:ext cx="759823" cy="307777"/>
          </a:xfrm>
          <a:prstGeom prst="rect">
            <a:avLst/>
          </a:prstGeom>
          <a:noFill/>
        </p:spPr>
        <p:txBody>
          <a:bodyPr wrap="square" lIns="0" tIns="0" rIns="0" bIns="0" rtlCol="0">
            <a:spAutoFit/>
          </a:bodyPr>
          <a:lstStyle/>
          <a:p>
            <a:pPr algn="l"/>
            <a:r>
              <a:rPr lang="en-US" sz="1000" dirty="0">
                <a:highlight>
                  <a:srgbClr val="FFFF00"/>
                </a:highlight>
              </a:rPr>
              <a:t>Water cooler </a:t>
            </a:r>
          </a:p>
          <a:p>
            <a:pPr algn="l"/>
            <a:r>
              <a:rPr lang="en-US" sz="1000" dirty="0">
                <a:highlight>
                  <a:srgbClr val="FFFF00"/>
                </a:highlight>
              </a:rPr>
              <a:t>for collector</a:t>
            </a:r>
            <a:endParaRPr lang="en-GB" sz="1000" dirty="0">
              <a:highlight>
                <a:srgbClr val="FFFF00"/>
              </a:highlight>
            </a:endParaRPr>
          </a:p>
        </p:txBody>
      </p:sp>
      <p:cxnSp>
        <p:nvCxnSpPr>
          <p:cNvPr id="49" name="Straight Arrow Connector 48">
            <a:extLst>
              <a:ext uri="{FF2B5EF4-FFF2-40B4-BE49-F238E27FC236}">
                <a16:creationId xmlns:a16="http://schemas.microsoft.com/office/drawing/2014/main" id="{2E7BEB7B-2585-CD9E-F8A5-1D2DB5F51FFC}"/>
              </a:ext>
            </a:extLst>
          </p:cNvPr>
          <p:cNvCxnSpPr>
            <a:cxnSpLocks/>
            <a:stCxn id="48" idx="0"/>
          </p:cNvCxnSpPr>
          <p:nvPr/>
        </p:nvCxnSpPr>
        <p:spPr>
          <a:xfrm flipV="1">
            <a:off x="10029371" y="3429000"/>
            <a:ext cx="697865" cy="1724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4B79F7E0-D4D0-7284-5722-952490BC79D5}"/>
              </a:ext>
            </a:extLst>
          </p:cNvPr>
          <p:cNvSpPr txBox="1"/>
          <p:nvPr/>
        </p:nvSpPr>
        <p:spPr>
          <a:xfrm>
            <a:off x="8667597" y="1884019"/>
            <a:ext cx="333425" cy="153888"/>
          </a:xfrm>
          <a:prstGeom prst="rect">
            <a:avLst/>
          </a:prstGeom>
          <a:noFill/>
        </p:spPr>
        <p:txBody>
          <a:bodyPr wrap="none" lIns="0" tIns="0" rIns="0" bIns="0" rtlCol="0">
            <a:spAutoFit/>
          </a:bodyPr>
          <a:lstStyle/>
          <a:p>
            <a:pPr algn="l"/>
            <a:r>
              <a:rPr lang="en-US" sz="1000" dirty="0">
                <a:highlight>
                  <a:srgbClr val="FFFF00"/>
                </a:highlight>
              </a:rPr>
              <a:t>EBTS</a:t>
            </a:r>
            <a:endParaRPr lang="en-GB" sz="1000" dirty="0">
              <a:highlight>
                <a:srgbClr val="FFFF00"/>
              </a:highlight>
            </a:endParaRPr>
          </a:p>
        </p:txBody>
      </p:sp>
      <p:sp>
        <p:nvSpPr>
          <p:cNvPr id="52" name="TextBox 51">
            <a:extLst>
              <a:ext uri="{FF2B5EF4-FFF2-40B4-BE49-F238E27FC236}">
                <a16:creationId xmlns:a16="http://schemas.microsoft.com/office/drawing/2014/main" id="{B4006E30-D5F3-8CE7-42F1-80A3199895DB}"/>
              </a:ext>
            </a:extLst>
          </p:cNvPr>
          <p:cNvSpPr txBox="1"/>
          <p:nvPr/>
        </p:nvSpPr>
        <p:spPr>
          <a:xfrm>
            <a:off x="10328915" y="1751787"/>
            <a:ext cx="341440" cy="153888"/>
          </a:xfrm>
          <a:prstGeom prst="rect">
            <a:avLst/>
          </a:prstGeom>
          <a:noFill/>
        </p:spPr>
        <p:txBody>
          <a:bodyPr wrap="none" lIns="0" tIns="0" rIns="0" bIns="0" rtlCol="0">
            <a:spAutoFit/>
          </a:bodyPr>
          <a:lstStyle/>
          <a:p>
            <a:pPr algn="l"/>
            <a:r>
              <a:rPr lang="en-US" sz="1000" dirty="0">
                <a:highlight>
                  <a:srgbClr val="FFFF00"/>
                </a:highlight>
              </a:rPr>
              <a:t>ECTS</a:t>
            </a:r>
            <a:endParaRPr lang="en-GB" sz="1000" dirty="0">
              <a:highlight>
                <a:srgbClr val="FFFF00"/>
              </a:highlight>
            </a:endParaRPr>
          </a:p>
        </p:txBody>
      </p:sp>
      <p:sp>
        <p:nvSpPr>
          <p:cNvPr id="56" name="TextBox 55">
            <a:extLst>
              <a:ext uri="{FF2B5EF4-FFF2-40B4-BE49-F238E27FC236}">
                <a16:creationId xmlns:a16="http://schemas.microsoft.com/office/drawing/2014/main" id="{6E8038CF-98E9-792C-72DF-C1A5AF10AEE7}"/>
              </a:ext>
            </a:extLst>
          </p:cNvPr>
          <p:cNvSpPr txBox="1"/>
          <p:nvPr/>
        </p:nvSpPr>
        <p:spPr>
          <a:xfrm>
            <a:off x="10574187" y="4702906"/>
            <a:ext cx="1534074" cy="861774"/>
          </a:xfrm>
          <a:prstGeom prst="rect">
            <a:avLst/>
          </a:prstGeom>
          <a:noFill/>
        </p:spPr>
        <p:txBody>
          <a:bodyPr wrap="none" lIns="0" tIns="0" rIns="0" bIns="0" rtlCol="0">
            <a:spAutoFit/>
          </a:bodyPr>
          <a:lstStyle/>
          <a:p>
            <a:pPr algn="l"/>
            <a:r>
              <a:rPr lang="en-US" sz="800" dirty="0">
                <a:solidFill>
                  <a:schemeClr val="tx2"/>
                </a:solidFill>
                <a:latin typeface="+mj-lt"/>
              </a:rPr>
              <a:t>Known history of b.236:</a:t>
            </a:r>
          </a:p>
          <a:p>
            <a:pPr algn="l"/>
            <a:r>
              <a:rPr lang="en-US" sz="800" dirty="0">
                <a:solidFill>
                  <a:schemeClr val="tx2"/>
                </a:solidFill>
                <a:latin typeface="+mj-lt"/>
              </a:rPr>
              <a:t>- Storage for e-cooler spares</a:t>
            </a:r>
          </a:p>
          <a:p>
            <a:pPr algn="l"/>
            <a:r>
              <a:rPr lang="en-US" sz="800" dirty="0">
                <a:solidFill>
                  <a:schemeClr val="tx2"/>
                </a:solidFill>
                <a:latin typeface="+mj-lt"/>
              </a:rPr>
              <a:t>- Laser ion source (BE-ABP-HSL)</a:t>
            </a:r>
          </a:p>
          <a:p>
            <a:pPr algn="l"/>
            <a:r>
              <a:rPr lang="en-US" sz="800" dirty="0">
                <a:solidFill>
                  <a:schemeClr val="tx2"/>
                </a:solidFill>
                <a:latin typeface="+mj-lt"/>
              </a:rPr>
              <a:t>- e-cooler test stand</a:t>
            </a:r>
          </a:p>
          <a:p>
            <a:pPr algn="l"/>
            <a:endParaRPr lang="en-GB" sz="800" dirty="0">
              <a:solidFill>
                <a:schemeClr val="tx2"/>
              </a:solidFill>
              <a:latin typeface="+mj-lt"/>
            </a:endParaRPr>
          </a:p>
          <a:p>
            <a:pPr algn="l"/>
            <a:r>
              <a:rPr lang="en-GB" sz="800" dirty="0">
                <a:solidFill>
                  <a:schemeClr val="tx2"/>
                </a:solidFill>
                <a:latin typeface="+mj-lt"/>
              </a:rPr>
              <a:t>CAD ref: </a:t>
            </a:r>
            <a:r>
              <a:rPr lang="en-GB" sz="800" b="0" i="0" u="none" strike="noStrike" baseline="0" dirty="0">
                <a:solidFill>
                  <a:schemeClr val="tx2"/>
                </a:solidFill>
                <a:latin typeface="+mj-lt"/>
              </a:rPr>
              <a:t>ST0657149_02</a:t>
            </a:r>
          </a:p>
          <a:p>
            <a:pPr algn="l"/>
            <a:r>
              <a:rPr lang="en-GB" sz="800" i="1" dirty="0">
                <a:solidFill>
                  <a:schemeClr val="tx2"/>
                </a:solidFill>
                <a:latin typeface="+mj-lt"/>
              </a:rPr>
              <a:t>(J. Cenede)</a:t>
            </a:r>
          </a:p>
        </p:txBody>
      </p:sp>
      <p:pic>
        <p:nvPicPr>
          <p:cNvPr id="58" name="Picture 57">
            <a:extLst>
              <a:ext uri="{FF2B5EF4-FFF2-40B4-BE49-F238E27FC236}">
                <a16:creationId xmlns:a16="http://schemas.microsoft.com/office/drawing/2014/main" id="{7FF6755E-F281-C662-9E8A-E4E99184CD7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585430" y="4040525"/>
            <a:ext cx="2961687" cy="2248722"/>
          </a:xfrm>
          <a:prstGeom prst="rect">
            <a:avLst/>
          </a:prstGeom>
        </p:spPr>
      </p:pic>
      <p:sp>
        <p:nvSpPr>
          <p:cNvPr id="2" name="TextBox 1">
            <a:extLst>
              <a:ext uri="{FF2B5EF4-FFF2-40B4-BE49-F238E27FC236}">
                <a16:creationId xmlns:a16="http://schemas.microsoft.com/office/drawing/2014/main" id="{C6A229A9-D440-4378-5744-ED93E718650B}"/>
              </a:ext>
            </a:extLst>
          </p:cNvPr>
          <p:cNvSpPr txBox="1"/>
          <p:nvPr/>
        </p:nvSpPr>
        <p:spPr>
          <a:xfrm>
            <a:off x="7257999" y="225047"/>
            <a:ext cx="4347344" cy="276999"/>
          </a:xfrm>
          <a:prstGeom prst="rect">
            <a:avLst/>
          </a:prstGeom>
          <a:noFill/>
        </p:spPr>
        <p:txBody>
          <a:bodyPr wrap="none" lIns="0" tIns="0" rIns="0" bIns="0" rtlCol="0">
            <a:spAutoFit/>
          </a:bodyPr>
          <a:lstStyle/>
          <a:p>
            <a:pPr algn="l"/>
            <a:r>
              <a:rPr lang="en-US" dirty="0"/>
              <a:t>See BI day 2022 talk by Sameed on EBTS</a:t>
            </a:r>
            <a:endParaRPr lang="en-GB" dirty="0"/>
          </a:p>
        </p:txBody>
      </p:sp>
      <p:sp>
        <p:nvSpPr>
          <p:cNvPr id="8" name="Date Placeholder 7">
            <a:extLst>
              <a:ext uri="{FF2B5EF4-FFF2-40B4-BE49-F238E27FC236}">
                <a16:creationId xmlns:a16="http://schemas.microsoft.com/office/drawing/2014/main" id="{CD9F0119-EB7F-3736-3415-FD3ACE7010EA}"/>
              </a:ext>
            </a:extLst>
          </p:cNvPr>
          <p:cNvSpPr>
            <a:spLocks noGrp="1"/>
          </p:cNvSpPr>
          <p:nvPr>
            <p:ph type="dt" sz="half" idx="10"/>
          </p:nvPr>
        </p:nvSpPr>
        <p:spPr/>
        <p:txBody>
          <a:bodyPr/>
          <a:lstStyle/>
          <a:p>
            <a:r>
              <a:rPr lang="en-US"/>
              <a:t>14 Dec 2023</a:t>
            </a:r>
            <a:endParaRPr lang="en-US" dirty="0"/>
          </a:p>
        </p:txBody>
      </p:sp>
      <p:sp>
        <p:nvSpPr>
          <p:cNvPr id="9" name="Footer Placeholder 8">
            <a:extLst>
              <a:ext uri="{FF2B5EF4-FFF2-40B4-BE49-F238E27FC236}">
                <a16:creationId xmlns:a16="http://schemas.microsoft.com/office/drawing/2014/main" id="{879AB292-DE7D-48B7-1EAF-D0E94CB79FB0}"/>
              </a:ext>
            </a:extLst>
          </p:cNvPr>
          <p:cNvSpPr>
            <a:spLocks noGrp="1"/>
          </p:cNvSpPr>
          <p:nvPr>
            <p:ph type="ftr" sz="quarter" idx="11"/>
          </p:nvPr>
        </p:nvSpPr>
        <p:spPr/>
        <p:txBody>
          <a:bodyPr/>
          <a:lstStyle/>
          <a:p>
            <a:r>
              <a:rPr lang="en-US"/>
              <a:t>G. Khatri | SY-BI-XEI</a:t>
            </a:r>
            <a:endParaRPr lang="en-US" dirty="0"/>
          </a:p>
        </p:txBody>
      </p:sp>
      <p:sp>
        <p:nvSpPr>
          <p:cNvPr id="10" name="Slide Number Placeholder 9">
            <a:extLst>
              <a:ext uri="{FF2B5EF4-FFF2-40B4-BE49-F238E27FC236}">
                <a16:creationId xmlns:a16="http://schemas.microsoft.com/office/drawing/2014/main" id="{55EF283D-1CFB-26D3-98E6-5537348F037D}"/>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2781051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5D5AC6-7085-6104-E248-ABBF124F9AC3}"/>
              </a:ext>
            </a:extLst>
          </p:cNvPr>
          <p:cNvSpPr>
            <a:spLocks noGrp="1"/>
          </p:cNvSpPr>
          <p:nvPr>
            <p:ph type="title"/>
          </p:nvPr>
        </p:nvSpPr>
        <p:spPr>
          <a:xfrm>
            <a:off x="238655" y="122896"/>
            <a:ext cx="11376025" cy="499243"/>
          </a:xfrm>
        </p:spPr>
        <p:txBody>
          <a:bodyPr/>
          <a:lstStyle/>
          <a:p>
            <a:r>
              <a:rPr lang="en-US" sz="2400" dirty="0"/>
              <a:t>ECTS – Electron Cooler Test Stand</a:t>
            </a:r>
          </a:p>
        </p:txBody>
      </p:sp>
      <p:pic>
        <p:nvPicPr>
          <p:cNvPr id="8" name="Picture 7">
            <a:extLst>
              <a:ext uri="{FF2B5EF4-FFF2-40B4-BE49-F238E27FC236}">
                <a16:creationId xmlns:a16="http://schemas.microsoft.com/office/drawing/2014/main" id="{EC46C762-F7D0-CDE5-49EC-41B2ECE48DB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643651" y="3766821"/>
            <a:ext cx="4890402" cy="2319966"/>
          </a:xfrm>
          <a:prstGeom prst="rect">
            <a:avLst/>
          </a:prstGeom>
        </p:spPr>
      </p:pic>
      <p:pic>
        <p:nvPicPr>
          <p:cNvPr id="14" name="Picture 13">
            <a:extLst>
              <a:ext uri="{FF2B5EF4-FFF2-40B4-BE49-F238E27FC236}">
                <a16:creationId xmlns:a16="http://schemas.microsoft.com/office/drawing/2014/main" id="{9AF8BC92-6A27-B0B2-EC00-92D073C854A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35077" y="3681939"/>
            <a:ext cx="5245627" cy="2305817"/>
          </a:xfrm>
          <a:prstGeom prst="rect">
            <a:avLst/>
          </a:prstGeom>
        </p:spPr>
      </p:pic>
      <p:sp>
        <p:nvSpPr>
          <p:cNvPr id="23" name="TextBox 22">
            <a:extLst>
              <a:ext uri="{FF2B5EF4-FFF2-40B4-BE49-F238E27FC236}">
                <a16:creationId xmlns:a16="http://schemas.microsoft.com/office/drawing/2014/main" id="{22980C21-58B5-48DE-6BEA-F07AC50A83FA}"/>
              </a:ext>
            </a:extLst>
          </p:cNvPr>
          <p:cNvSpPr txBox="1"/>
          <p:nvPr/>
        </p:nvSpPr>
        <p:spPr>
          <a:xfrm>
            <a:off x="6959112" y="3525333"/>
            <a:ext cx="1585798" cy="153888"/>
          </a:xfrm>
          <a:prstGeom prst="rect">
            <a:avLst/>
          </a:prstGeom>
          <a:noFill/>
        </p:spPr>
        <p:txBody>
          <a:bodyPr wrap="square" lIns="0" tIns="0" rIns="0" bIns="0" rtlCol="0">
            <a:spAutoFit/>
          </a:bodyPr>
          <a:lstStyle/>
          <a:p>
            <a:pPr algn="l"/>
            <a:r>
              <a:rPr lang="en-US" sz="1000" dirty="0">
                <a:highlight>
                  <a:srgbClr val="FFFF00"/>
                </a:highlight>
              </a:rPr>
              <a:t>spare e-gun (AD e-cooler ) </a:t>
            </a:r>
          </a:p>
        </p:txBody>
      </p:sp>
      <p:sp>
        <p:nvSpPr>
          <p:cNvPr id="26" name="TextBox 25">
            <a:extLst>
              <a:ext uri="{FF2B5EF4-FFF2-40B4-BE49-F238E27FC236}">
                <a16:creationId xmlns:a16="http://schemas.microsoft.com/office/drawing/2014/main" id="{3744554B-F710-2ED3-1656-6512C85C635B}"/>
              </a:ext>
            </a:extLst>
          </p:cNvPr>
          <p:cNvSpPr txBox="1"/>
          <p:nvPr/>
        </p:nvSpPr>
        <p:spPr>
          <a:xfrm>
            <a:off x="10208055" y="3505580"/>
            <a:ext cx="1199874" cy="153888"/>
          </a:xfrm>
          <a:prstGeom prst="rect">
            <a:avLst/>
          </a:prstGeom>
          <a:noFill/>
        </p:spPr>
        <p:txBody>
          <a:bodyPr wrap="square" lIns="0" tIns="0" rIns="0" bIns="0" rtlCol="0">
            <a:spAutoFit/>
          </a:bodyPr>
          <a:lstStyle/>
          <a:p>
            <a:pPr algn="l"/>
            <a:r>
              <a:rPr lang="en-US" sz="1000" dirty="0">
                <a:highlight>
                  <a:srgbClr val="FFFF00"/>
                </a:highlight>
              </a:rPr>
              <a:t>new collector</a:t>
            </a:r>
          </a:p>
        </p:txBody>
      </p:sp>
      <p:sp>
        <p:nvSpPr>
          <p:cNvPr id="30" name="TextBox 29">
            <a:extLst>
              <a:ext uri="{FF2B5EF4-FFF2-40B4-BE49-F238E27FC236}">
                <a16:creationId xmlns:a16="http://schemas.microsoft.com/office/drawing/2014/main" id="{31A78479-9CFF-A100-3507-9AD5B59930D9}"/>
              </a:ext>
            </a:extLst>
          </p:cNvPr>
          <p:cNvSpPr txBox="1"/>
          <p:nvPr/>
        </p:nvSpPr>
        <p:spPr>
          <a:xfrm>
            <a:off x="1790690" y="6070052"/>
            <a:ext cx="1879832" cy="153888"/>
          </a:xfrm>
          <a:prstGeom prst="rect">
            <a:avLst/>
          </a:prstGeom>
          <a:noFill/>
        </p:spPr>
        <p:txBody>
          <a:bodyPr wrap="square" lIns="0" tIns="0" rIns="0" bIns="0" rtlCol="0">
            <a:spAutoFit/>
          </a:bodyPr>
          <a:lstStyle/>
          <a:p>
            <a:pPr algn="l"/>
            <a:r>
              <a:rPr lang="en-US" sz="1000" dirty="0"/>
              <a:t>can slide the solenoid on the rails</a:t>
            </a:r>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a:ext>
            </a:extLst>
          </a:blip>
          <a:srcRect l="7105" t="10761" r="12977" b="17583"/>
          <a:stretch/>
        </p:blipFill>
        <p:spPr>
          <a:xfrm>
            <a:off x="6670055" y="1088429"/>
            <a:ext cx="4737874" cy="2360039"/>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390901" y="1135117"/>
            <a:ext cx="5189804" cy="2226091"/>
          </a:xfrm>
          <a:prstGeom prst="rect">
            <a:avLst/>
          </a:prstGeom>
        </p:spPr>
      </p:pic>
      <p:sp>
        <p:nvSpPr>
          <p:cNvPr id="20" name="TextBox 19">
            <a:extLst>
              <a:ext uri="{FF2B5EF4-FFF2-40B4-BE49-F238E27FC236}">
                <a16:creationId xmlns:a16="http://schemas.microsoft.com/office/drawing/2014/main" id="{D9CBA6BE-DD3A-ABE0-B055-6F794889C80A}"/>
              </a:ext>
            </a:extLst>
          </p:cNvPr>
          <p:cNvSpPr txBox="1"/>
          <p:nvPr/>
        </p:nvSpPr>
        <p:spPr>
          <a:xfrm>
            <a:off x="2424332" y="3444083"/>
            <a:ext cx="1951318" cy="153888"/>
          </a:xfrm>
          <a:prstGeom prst="rect">
            <a:avLst/>
          </a:prstGeom>
          <a:noFill/>
        </p:spPr>
        <p:txBody>
          <a:bodyPr wrap="square" lIns="0" tIns="0" rIns="0" bIns="0" rtlCol="0">
            <a:spAutoFit/>
          </a:bodyPr>
          <a:lstStyle/>
          <a:p>
            <a:pPr algn="l"/>
            <a:r>
              <a:rPr lang="en-US" sz="1000" dirty="0">
                <a:highlight>
                  <a:srgbClr val="FFFF00"/>
                </a:highlight>
              </a:rPr>
              <a:t>spare drift solenoid (AD e-cooler ) </a:t>
            </a:r>
          </a:p>
        </p:txBody>
      </p:sp>
      <p:sp>
        <p:nvSpPr>
          <p:cNvPr id="9" name="TextBox 8">
            <a:extLst>
              <a:ext uri="{FF2B5EF4-FFF2-40B4-BE49-F238E27FC236}">
                <a16:creationId xmlns:a16="http://schemas.microsoft.com/office/drawing/2014/main" id="{E023E227-C82F-8BCF-5287-C0C57210370B}"/>
              </a:ext>
            </a:extLst>
          </p:cNvPr>
          <p:cNvSpPr txBox="1"/>
          <p:nvPr/>
        </p:nvSpPr>
        <p:spPr>
          <a:xfrm>
            <a:off x="5830500" y="1135117"/>
            <a:ext cx="750205" cy="153888"/>
          </a:xfrm>
          <a:prstGeom prst="rect">
            <a:avLst/>
          </a:prstGeom>
          <a:noFill/>
        </p:spPr>
        <p:txBody>
          <a:bodyPr wrap="none" lIns="0" tIns="0" rIns="0" bIns="0" rtlCol="0">
            <a:spAutoFit/>
          </a:bodyPr>
          <a:lstStyle/>
          <a:p>
            <a:pPr algn="l"/>
            <a:r>
              <a:rPr lang="en-US" sz="1000" i="1" dirty="0">
                <a:solidFill>
                  <a:srgbClr val="FFC000"/>
                </a:solidFill>
              </a:rPr>
              <a:t>by J. Cenede</a:t>
            </a:r>
          </a:p>
        </p:txBody>
      </p:sp>
      <p:sp>
        <p:nvSpPr>
          <p:cNvPr id="40" name="TextBox 39">
            <a:extLst>
              <a:ext uri="{FF2B5EF4-FFF2-40B4-BE49-F238E27FC236}">
                <a16:creationId xmlns:a16="http://schemas.microsoft.com/office/drawing/2014/main" id="{95655A49-1115-3FEE-9FC8-89E88D9D2CF9}"/>
              </a:ext>
            </a:extLst>
          </p:cNvPr>
          <p:cNvSpPr txBox="1"/>
          <p:nvPr/>
        </p:nvSpPr>
        <p:spPr>
          <a:xfrm>
            <a:off x="10655144" y="1088429"/>
            <a:ext cx="750205" cy="153888"/>
          </a:xfrm>
          <a:prstGeom prst="rect">
            <a:avLst/>
          </a:prstGeom>
          <a:noFill/>
        </p:spPr>
        <p:txBody>
          <a:bodyPr wrap="none" lIns="0" tIns="0" rIns="0" bIns="0" rtlCol="0">
            <a:spAutoFit/>
          </a:bodyPr>
          <a:lstStyle/>
          <a:p>
            <a:pPr algn="l"/>
            <a:r>
              <a:rPr lang="en-US" sz="1000" i="1" dirty="0">
                <a:solidFill>
                  <a:srgbClr val="FFC000"/>
                </a:solidFill>
              </a:rPr>
              <a:t>by J. Cenede</a:t>
            </a:r>
          </a:p>
        </p:txBody>
      </p:sp>
      <p:cxnSp>
        <p:nvCxnSpPr>
          <p:cNvPr id="10" name="Straight Arrow Connector 9">
            <a:extLst>
              <a:ext uri="{FF2B5EF4-FFF2-40B4-BE49-F238E27FC236}">
                <a16:creationId xmlns:a16="http://schemas.microsoft.com/office/drawing/2014/main" id="{61C1EA5D-5286-C490-1870-E74D7BAAB27F}"/>
              </a:ext>
            </a:extLst>
          </p:cNvPr>
          <p:cNvCxnSpPr>
            <a:cxnSpLocks/>
            <a:stCxn id="20" idx="0"/>
          </p:cNvCxnSpPr>
          <p:nvPr/>
        </p:nvCxnSpPr>
        <p:spPr>
          <a:xfrm flipV="1">
            <a:off x="3399991" y="2202652"/>
            <a:ext cx="0" cy="12414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F479750-D983-C7EF-FF2F-61B469AEFEE1}"/>
              </a:ext>
            </a:extLst>
          </p:cNvPr>
          <p:cNvCxnSpPr>
            <a:cxnSpLocks/>
            <a:stCxn id="20" idx="2"/>
          </p:cNvCxnSpPr>
          <p:nvPr/>
        </p:nvCxnSpPr>
        <p:spPr>
          <a:xfrm flipH="1">
            <a:off x="3114409" y="3597971"/>
            <a:ext cx="285582" cy="123687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F208A5C-C5BA-327D-CB25-2B7926C411CF}"/>
              </a:ext>
            </a:extLst>
          </p:cNvPr>
          <p:cNvCxnSpPr>
            <a:cxnSpLocks/>
          </p:cNvCxnSpPr>
          <p:nvPr/>
        </p:nvCxnSpPr>
        <p:spPr>
          <a:xfrm flipV="1">
            <a:off x="7549195" y="2383746"/>
            <a:ext cx="907428" cy="114430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40D0080-65B3-D1CF-A37F-B97BC4D52CF9}"/>
              </a:ext>
            </a:extLst>
          </p:cNvPr>
          <p:cNvCxnSpPr>
            <a:cxnSpLocks/>
          </p:cNvCxnSpPr>
          <p:nvPr/>
        </p:nvCxnSpPr>
        <p:spPr>
          <a:xfrm>
            <a:off x="7549195" y="3681939"/>
            <a:ext cx="358788" cy="155851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27C88E61-1159-3323-5B9D-FC8F9212630C}"/>
              </a:ext>
            </a:extLst>
          </p:cNvPr>
          <p:cNvCxnSpPr>
            <a:cxnSpLocks/>
          </p:cNvCxnSpPr>
          <p:nvPr/>
        </p:nvCxnSpPr>
        <p:spPr>
          <a:xfrm flipH="1" flipV="1">
            <a:off x="10655144" y="2964086"/>
            <a:ext cx="71311" cy="5639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D34E9F8-DFAD-758D-BEB8-2FA2009CEF05}"/>
              </a:ext>
            </a:extLst>
          </p:cNvPr>
          <p:cNvCxnSpPr>
            <a:cxnSpLocks/>
          </p:cNvCxnSpPr>
          <p:nvPr/>
        </p:nvCxnSpPr>
        <p:spPr>
          <a:xfrm flipH="1">
            <a:off x="10440873" y="3681939"/>
            <a:ext cx="285582" cy="134410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92AB2CE0-1257-E675-71FE-2CFE55DC425D}"/>
              </a:ext>
            </a:extLst>
          </p:cNvPr>
          <p:cNvSpPr txBox="1"/>
          <p:nvPr/>
        </p:nvSpPr>
        <p:spPr>
          <a:xfrm>
            <a:off x="294478" y="672106"/>
            <a:ext cx="3892091" cy="307777"/>
          </a:xfrm>
          <a:prstGeom prst="rect">
            <a:avLst/>
          </a:prstGeom>
          <a:noFill/>
        </p:spPr>
        <p:txBody>
          <a:bodyPr wrap="none" lIns="0" tIns="0" rIns="0" bIns="0" rtlCol="0">
            <a:spAutoFit/>
          </a:bodyPr>
          <a:lstStyle/>
          <a:p>
            <a:pPr marL="171450" indent="-171450" algn="l">
              <a:buFont typeface="Arial" panose="020B0604020202020204" pitchFamily="34" charset="0"/>
              <a:buChar char="•"/>
            </a:pPr>
            <a:r>
              <a:rPr lang="en-US" sz="1000" dirty="0">
                <a:solidFill>
                  <a:srgbClr val="303030"/>
                </a:solidFill>
              </a:rPr>
              <a:t>A linear test stand for test/characterization e-cooler components</a:t>
            </a:r>
          </a:p>
          <a:p>
            <a:pPr marL="171450" indent="-171450" algn="l">
              <a:buFont typeface="Arial" panose="020B0604020202020204" pitchFamily="34" charset="0"/>
              <a:buChar char="•"/>
            </a:pPr>
            <a:r>
              <a:rPr lang="en-US" sz="1000" dirty="0">
                <a:solidFill>
                  <a:srgbClr val="303030"/>
                </a:solidFill>
              </a:rPr>
              <a:t>Use spare AD gun and spare drift solenoid for testing the collector</a:t>
            </a:r>
          </a:p>
        </p:txBody>
      </p:sp>
      <p:pic>
        <p:nvPicPr>
          <p:cNvPr id="36" name="Picture 35">
            <a:extLst>
              <a:ext uri="{FF2B5EF4-FFF2-40B4-BE49-F238E27FC236}">
                <a16:creationId xmlns:a16="http://schemas.microsoft.com/office/drawing/2014/main" id="{49DA27B5-F784-2753-CCDA-512055B8DF09}"/>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752011" y="68773"/>
            <a:ext cx="2375649" cy="935124"/>
          </a:xfrm>
          <a:prstGeom prst="rect">
            <a:avLst/>
          </a:prstGeom>
        </p:spPr>
      </p:pic>
      <p:sp>
        <p:nvSpPr>
          <p:cNvPr id="37" name="TextBox 36">
            <a:extLst>
              <a:ext uri="{FF2B5EF4-FFF2-40B4-BE49-F238E27FC236}">
                <a16:creationId xmlns:a16="http://schemas.microsoft.com/office/drawing/2014/main" id="{0E1C7B03-FB22-5E64-81B5-C4EB0C5FBCA7}"/>
              </a:ext>
            </a:extLst>
          </p:cNvPr>
          <p:cNvSpPr txBox="1"/>
          <p:nvPr/>
        </p:nvSpPr>
        <p:spPr>
          <a:xfrm>
            <a:off x="7760635" y="65784"/>
            <a:ext cx="750205" cy="153888"/>
          </a:xfrm>
          <a:prstGeom prst="rect">
            <a:avLst/>
          </a:prstGeom>
          <a:noFill/>
        </p:spPr>
        <p:txBody>
          <a:bodyPr wrap="none" lIns="0" tIns="0" rIns="0" bIns="0" rtlCol="0">
            <a:spAutoFit/>
          </a:bodyPr>
          <a:lstStyle/>
          <a:p>
            <a:pPr algn="l"/>
            <a:r>
              <a:rPr lang="en-US" sz="1000" i="1" dirty="0">
                <a:solidFill>
                  <a:srgbClr val="FFC000"/>
                </a:solidFill>
              </a:rPr>
              <a:t>by J. Cenede</a:t>
            </a:r>
          </a:p>
        </p:txBody>
      </p:sp>
      <p:sp>
        <p:nvSpPr>
          <p:cNvPr id="41" name="Cylinder 40">
            <a:extLst>
              <a:ext uri="{FF2B5EF4-FFF2-40B4-BE49-F238E27FC236}">
                <a16:creationId xmlns:a16="http://schemas.microsoft.com/office/drawing/2014/main" id="{D306A6E9-34BF-9C29-40A1-F960BF4BAFF5}"/>
              </a:ext>
            </a:extLst>
          </p:cNvPr>
          <p:cNvSpPr/>
          <p:nvPr/>
        </p:nvSpPr>
        <p:spPr>
          <a:xfrm rot="15725429">
            <a:off x="8974302" y="500342"/>
            <a:ext cx="49353" cy="173137"/>
          </a:xfrm>
          <a:prstGeom prst="can">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a:extLst>
              <a:ext uri="{FF2B5EF4-FFF2-40B4-BE49-F238E27FC236}">
                <a16:creationId xmlns:a16="http://schemas.microsoft.com/office/drawing/2014/main" id="{A49C0D10-C942-B72B-5F95-E7E366F13C72}"/>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5400000">
            <a:off x="-91210" y="4264923"/>
            <a:ext cx="1498314" cy="1237760"/>
          </a:xfrm>
          <a:prstGeom prst="rect">
            <a:avLst/>
          </a:prstGeom>
        </p:spPr>
      </p:pic>
      <p:sp>
        <p:nvSpPr>
          <p:cNvPr id="13" name="Date Placeholder 12">
            <a:extLst>
              <a:ext uri="{FF2B5EF4-FFF2-40B4-BE49-F238E27FC236}">
                <a16:creationId xmlns:a16="http://schemas.microsoft.com/office/drawing/2014/main" id="{C60A7DC4-7927-6A8D-38B8-0FBF53D1B1C5}"/>
              </a:ext>
            </a:extLst>
          </p:cNvPr>
          <p:cNvSpPr>
            <a:spLocks noGrp="1"/>
          </p:cNvSpPr>
          <p:nvPr>
            <p:ph type="dt" sz="half" idx="10"/>
          </p:nvPr>
        </p:nvSpPr>
        <p:spPr/>
        <p:txBody>
          <a:bodyPr/>
          <a:lstStyle/>
          <a:p>
            <a:r>
              <a:rPr lang="en-US"/>
              <a:t>14 Dec 2023</a:t>
            </a:r>
            <a:endParaRPr lang="en-US" dirty="0"/>
          </a:p>
        </p:txBody>
      </p:sp>
      <p:sp>
        <p:nvSpPr>
          <p:cNvPr id="15" name="Footer Placeholder 14">
            <a:extLst>
              <a:ext uri="{FF2B5EF4-FFF2-40B4-BE49-F238E27FC236}">
                <a16:creationId xmlns:a16="http://schemas.microsoft.com/office/drawing/2014/main" id="{9D70C0E2-F8CB-9126-8FC1-2A7F9CBFA6C7}"/>
              </a:ext>
            </a:extLst>
          </p:cNvPr>
          <p:cNvSpPr>
            <a:spLocks noGrp="1"/>
          </p:cNvSpPr>
          <p:nvPr>
            <p:ph type="ftr" sz="quarter" idx="11"/>
          </p:nvPr>
        </p:nvSpPr>
        <p:spPr/>
        <p:txBody>
          <a:bodyPr/>
          <a:lstStyle/>
          <a:p>
            <a:r>
              <a:rPr lang="en-US"/>
              <a:t>G. Khatri | SY-BI-XEI</a:t>
            </a:r>
            <a:endParaRPr lang="en-US" dirty="0"/>
          </a:p>
        </p:txBody>
      </p:sp>
      <p:sp>
        <p:nvSpPr>
          <p:cNvPr id="16" name="Slide Number Placeholder 15">
            <a:extLst>
              <a:ext uri="{FF2B5EF4-FFF2-40B4-BE49-F238E27FC236}">
                <a16:creationId xmlns:a16="http://schemas.microsoft.com/office/drawing/2014/main" id="{A3D1023A-CC22-052F-6F8A-7BC11C4620FF}"/>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1826995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90030-0CA3-7CED-4111-84D959922D8E}"/>
              </a:ext>
            </a:extLst>
          </p:cNvPr>
          <p:cNvSpPr>
            <a:spLocks noGrp="1"/>
          </p:cNvSpPr>
          <p:nvPr>
            <p:ph type="title"/>
          </p:nvPr>
        </p:nvSpPr>
        <p:spPr/>
        <p:txBody>
          <a:bodyPr/>
          <a:lstStyle/>
          <a:p>
            <a:r>
              <a:rPr lang="en-US" sz="2400" dirty="0"/>
              <a:t>AD collector timeline</a:t>
            </a:r>
            <a:endParaRPr lang="en-GB" sz="2400" dirty="0"/>
          </a:p>
        </p:txBody>
      </p:sp>
      <p:cxnSp>
        <p:nvCxnSpPr>
          <p:cNvPr id="8" name="Straight Arrow Connector 7">
            <a:extLst>
              <a:ext uri="{FF2B5EF4-FFF2-40B4-BE49-F238E27FC236}">
                <a16:creationId xmlns:a16="http://schemas.microsoft.com/office/drawing/2014/main" id="{FAADCAE5-B35C-2869-39A3-FB451DD4BF6B}"/>
              </a:ext>
            </a:extLst>
          </p:cNvPr>
          <p:cNvCxnSpPr>
            <a:cxnSpLocks/>
          </p:cNvCxnSpPr>
          <p:nvPr/>
        </p:nvCxnSpPr>
        <p:spPr>
          <a:xfrm flipH="1">
            <a:off x="450602" y="949055"/>
            <a:ext cx="1" cy="5298707"/>
          </a:xfrm>
          <a:prstGeom prst="straightConnector1">
            <a:avLst/>
          </a:prstGeom>
          <a:ln w="76200">
            <a:solidFill>
              <a:srgbClr val="30303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250FD0A-A378-B70C-216D-45922DBEBD03}"/>
              </a:ext>
            </a:extLst>
          </p:cNvPr>
          <p:cNvCxnSpPr/>
          <p:nvPr/>
        </p:nvCxnSpPr>
        <p:spPr>
          <a:xfrm>
            <a:off x="298203" y="1052687"/>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sp>
        <p:nvSpPr>
          <p:cNvPr id="11" name="Content Placeholder 1">
            <a:extLst>
              <a:ext uri="{FF2B5EF4-FFF2-40B4-BE49-F238E27FC236}">
                <a16:creationId xmlns:a16="http://schemas.microsoft.com/office/drawing/2014/main" id="{576B2095-90CF-CC43-BE88-68D41C82A7F4}"/>
              </a:ext>
            </a:extLst>
          </p:cNvPr>
          <p:cNvSpPr>
            <a:spLocks noGrp="1"/>
          </p:cNvSpPr>
          <p:nvPr>
            <p:ph idx="1"/>
          </p:nvPr>
        </p:nvSpPr>
        <p:spPr>
          <a:xfrm>
            <a:off x="663341" y="949055"/>
            <a:ext cx="11376024" cy="5298707"/>
          </a:xfrm>
        </p:spPr>
        <p:txBody>
          <a:bodyPr/>
          <a:lstStyle/>
          <a:p>
            <a:r>
              <a:rPr lang="en-US" sz="1800" b="0" dirty="0">
                <a:solidFill>
                  <a:schemeClr val="bg1">
                    <a:lumMod val="65000"/>
                  </a:schemeClr>
                </a:solidFill>
              </a:rPr>
              <a:t>2018 July, AD e-cooler collector failure (vacuum leak)</a:t>
            </a:r>
          </a:p>
          <a:p>
            <a:r>
              <a:rPr lang="en-US" sz="1800" b="0" dirty="0">
                <a:solidFill>
                  <a:schemeClr val="bg1">
                    <a:lumMod val="65000"/>
                  </a:schemeClr>
                </a:solidFill>
              </a:rPr>
              <a:t>2018, months later the spare fails, put back in the original after repair</a:t>
            </a:r>
          </a:p>
          <a:p>
            <a:r>
              <a:rPr lang="en-US" sz="1800" b="0" dirty="0">
                <a:solidFill>
                  <a:schemeClr val="bg1">
                    <a:lumMod val="65000"/>
                  </a:schemeClr>
                </a:solidFill>
              </a:rPr>
              <a:t>2020, new collector (v1) designed and manufactured, HV sparks in vacuum</a:t>
            </a:r>
          </a:p>
          <a:p>
            <a:r>
              <a:rPr lang="en-US" sz="1800" b="0" dirty="0">
                <a:solidFill>
                  <a:schemeClr val="bg1">
                    <a:lumMod val="65000"/>
                  </a:schemeClr>
                </a:solidFill>
              </a:rPr>
              <a:t>2021, modification #1 (v2), didn’t help</a:t>
            </a:r>
          </a:p>
          <a:p>
            <a:r>
              <a:rPr lang="en-US" sz="1800" b="0" dirty="0">
                <a:solidFill>
                  <a:schemeClr val="bg1">
                    <a:lumMod val="65000"/>
                  </a:schemeClr>
                </a:solidFill>
              </a:rPr>
              <a:t>2022, modification #2 (v3), vacuum spikes only when B-field (</a:t>
            </a:r>
            <a:r>
              <a:rPr lang="en-US" sz="1800" b="0" dirty="0">
                <a:solidFill>
                  <a:srgbClr val="00B0F0"/>
                </a:solidFill>
                <a:hlinkClick r:id="rId2">
                  <a:extLst>
                    <a:ext uri="{A12FA001-AC4F-418D-AE19-62706E023703}">
                      <ahyp:hlinkClr xmlns:ahyp="http://schemas.microsoft.com/office/drawing/2018/hyperlinkcolor" val="tx"/>
                    </a:ext>
                  </a:extLst>
                </a:hlinkClick>
              </a:rPr>
              <a:t>link</a:t>
            </a:r>
            <a:r>
              <a:rPr lang="en-US" sz="1800" b="0" dirty="0">
                <a:solidFill>
                  <a:schemeClr val="bg1">
                    <a:lumMod val="65000"/>
                  </a:schemeClr>
                </a:solidFill>
              </a:rPr>
              <a:t>)</a:t>
            </a:r>
          </a:p>
          <a:p>
            <a:r>
              <a:rPr lang="en-US" sz="1800" b="0" dirty="0"/>
              <a:t>2022, </a:t>
            </a:r>
            <a:r>
              <a:rPr lang="en-US" sz="1800" b="0" u="sng" dirty="0"/>
              <a:t>systematic tests</a:t>
            </a:r>
            <a:r>
              <a:rPr lang="en-US" sz="1800" b="0" dirty="0"/>
              <a:t>, found ExB magnetron discharge </a:t>
            </a:r>
            <a:r>
              <a:rPr lang="en-GB" sz="1800" b="0" dirty="0"/>
              <a:t>(EDMS: </a:t>
            </a:r>
            <a:r>
              <a:rPr lang="en-GB" sz="1800" b="0" dirty="0">
                <a:hlinkClick r:id="rId3" tooltip="https://edms.cern.ch/document/2823714/1"/>
              </a:rPr>
              <a:t>2823714</a:t>
            </a:r>
            <a:r>
              <a:rPr lang="en-GB" sz="1800" b="0" dirty="0"/>
              <a:t>) </a:t>
            </a:r>
            <a:endParaRPr lang="en-US" sz="1800" b="0" dirty="0"/>
          </a:p>
          <a:p>
            <a:r>
              <a:rPr lang="en-US" sz="1800" b="0" dirty="0"/>
              <a:t>2023 Jan, passed static E (35 kV DC) and B (650 Gauss) tests (</a:t>
            </a:r>
            <a:r>
              <a:rPr lang="en-US" sz="1800" b="0" dirty="0">
                <a:solidFill>
                  <a:srgbClr val="00B0F0"/>
                </a:solidFill>
                <a:hlinkClick r:id="rId4">
                  <a:extLst>
                    <a:ext uri="{A12FA001-AC4F-418D-AE19-62706E023703}">
                      <ahyp:hlinkClr xmlns:ahyp="http://schemas.microsoft.com/office/drawing/2018/hyperlinkcolor" val="tx"/>
                    </a:ext>
                  </a:extLst>
                </a:hlinkClick>
              </a:rPr>
              <a:t>link</a:t>
            </a:r>
            <a:r>
              <a:rPr lang="en-US" sz="1800" b="0" dirty="0"/>
              <a:t>)</a:t>
            </a:r>
          </a:p>
          <a:p>
            <a:r>
              <a:rPr lang="en-US" sz="1800" b="0" dirty="0"/>
              <a:t>2023 Jun, confirmed need for compression coil at collector (link)</a:t>
            </a:r>
          </a:p>
          <a:p>
            <a:r>
              <a:rPr lang="en-US" sz="1800" b="0" dirty="0">
                <a:solidFill>
                  <a:srgbClr val="00B050"/>
                </a:solidFill>
              </a:rPr>
              <a:t>2023 Sept, demonstrated 1.8 A DC e-beam @ 27 keV for 72 hours (</a:t>
            </a:r>
            <a:r>
              <a:rPr lang="en-US" sz="1800" b="0" dirty="0">
                <a:solidFill>
                  <a:srgbClr val="00B050"/>
                </a:solidFill>
                <a:hlinkClick r:id="rId5"/>
              </a:rPr>
              <a:t>link</a:t>
            </a:r>
            <a:r>
              <a:rPr lang="en-US" sz="1800" b="0" dirty="0">
                <a:solidFill>
                  <a:srgbClr val="00B050"/>
                </a:solidFill>
              </a:rPr>
              <a:t>)</a:t>
            </a:r>
          </a:p>
          <a:p>
            <a:r>
              <a:rPr lang="en-US" sz="1800" b="0" dirty="0">
                <a:solidFill>
                  <a:srgbClr val="FFC000"/>
                </a:solidFill>
              </a:rPr>
              <a:t>2023 Dec, gun cathode replaced, ready for more tests to reach 2.4 A / 27 keV (</a:t>
            </a:r>
            <a:r>
              <a:rPr lang="en-US" sz="1800" b="0" dirty="0">
                <a:solidFill>
                  <a:srgbClr val="FFC000"/>
                </a:solidFill>
                <a:hlinkClick r:id="rId6"/>
              </a:rPr>
              <a:t>link</a:t>
            </a:r>
            <a:r>
              <a:rPr lang="en-US" sz="1800" b="0" dirty="0">
                <a:solidFill>
                  <a:srgbClr val="FFC000"/>
                </a:solidFill>
              </a:rPr>
              <a:t>)</a:t>
            </a:r>
          </a:p>
        </p:txBody>
      </p:sp>
      <p:cxnSp>
        <p:nvCxnSpPr>
          <p:cNvPr id="12" name="Straight Connector 11">
            <a:extLst>
              <a:ext uri="{FF2B5EF4-FFF2-40B4-BE49-F238E27FC236}">
                <a16:creationId xmlns:a16="http://schemas.microsoft.com/office/drawing/2014/main" id="{93274D58-B32B-6D5A-3CF2-E21A1F469314}"/>
              </a:ext>
            </a:extLst>
          </p:cNvPr>
          <p:cNvCxnSpPr/>
          <p:nvPr/>
        </p:nvCxnSpPr>
        <p:spPr>
          <a:xfrm>
            <a:off x="298203" y="1583039"/>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589E7BB-665F-C431-5EAF-0D6D9873FC9D}"/>
              </a:ext>
            </a:extLst>
          </p:cNvPr>
          <p:cNvCxnSpPr/>
          <p:nvPr/>
        </p:nvCxnSpPr>
        <p:spPr>
          <a:xfrm>
            <a:off x="292107" y="2113391"/>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E06CA0-FDA5-8E52-5CA9-72B773DF1261}"/>
              </a:ext>
            </a:extLst>
          </p:cNvPr>
          <p:cNvCxnSpPr/>
          <p:nvPr/>
        </p:nvCxnSpPr>
        <p:spPr>
          <a:xfrm>
            <a:off x="298203" y="2631551"/>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F627FAD-2BB2-19E9-4506-6C9D6112AB29}"/>
              </a:ext>
            </a:extLst>
          </p:cNvPr>
          <p:cNvCxnSpPr/>
          <p:nvPr/>
        </p:nvCxnSpPr>
        <p:spPr>
          <a:xfrm>
            <a:off x="298203" y="3161903"/>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404C1B5-D7AF-DDC8-690B-E3F14FB86090}"/>
              </a:ext>
            </a:extLst>
          </p:cNvPr>
          <p:cNvCxnSpPr/>
          <p:nvPr/>
        </p:nvCxnSpPr>
        <p:spPr>
          <a:xfrm>
            <a:off x="292107" y="3692255"/>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C48DD3B-C161-76D6-B13E-3B9AE453D664}"/>
              </a:ext>
            </a:extLst>
          </p:cNvPr>
          <p:cNvCxnSpPr/>
          <p:nvPr/>
        </p:nvCxnSpPr>
        <p:spPr>
          <a:xfrm>
            <a:off x="295155" y="4210415"/>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379F15D-DC29-A084-6F79-A023FFECEB71}"/>
              </a:ext>
            </a:extLst>
          </p:cNvPr>
          <p:cNvCxnSpPr/>
          <p:nvPr/>
        </p:nvCxnSpPr>
        <p:spPr>
          <a:xfrm>
            <a:off x="295155" y="4740767"/>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4C78B36-49D8-5046-F6AC-E9937D162B9D}"/>
              </a:ext>
            </a:extLst>
          </p:cNvPr>
          <p:cNvCxnSpPr/>
          <p:nvPr/>
        </p:nvCxnSpPr>
        <p:spPr>
          <a:xfrm>
            <a:off x="289059" y="5271119"/>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silver&#10;&#10;Description automatically generated">
            <a:extLst>
              <a:ext uri="{FF2B5EF4-FFF2-40B4-BE49-F238E27FC236}">
                <a16:creationId xmlns:a16="http://schemas.microsoft.com/office/drawing/2014/main" id="{E182A191-81AC-CCF5-6F83-1A616B178B42}"/>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5400000">
            <a:off x="10359545" y="4255752"/>
            <a:ext cx="1649608" cy="1114096"/>
          </a:xfrm>
          <a:prstGeom prst="rect">
            <a:avLst/>
          </a:prstGeom>
        </p:spPr>
      </p:pic>
      <p:pic>
        <p:nvPicPr>
          <p:cNvPr id="23" name="Picture 22" descr="A picture containing indoor, blender&#10;&#10;Description automatically generated">
            <a:extLst>
              <a:ext uri="{FF2B5EF4-FFF2-40B4-BE49-F238E27FC236}">
                <a16:creationId xmlns:a16="http://schemas.microsoft.com/office/drawing/2014/main" id="{D1BD1F41-56F3-EE46-3997-04AECABE2A0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0627301" y="138808"/>
            <a:ext cx="1114097" cy="1783544"/>
          </a:xfrm>
          <a:prstGeom prst="rect">
            <a:avLst/>
          </a:prstGeom>
        </p:spPr>
      </p:pic>
      <p:pic>
        <p:nvPicPr>
          <p:cNvPr id="24" name="Picture 23" descr="A picture containing indoor, cluttered&#10;&#10;Description automatically generated">
            <a:extLst>
              <a:ext uri="{FF2B5EF4-FFF2-40B4-BE49-F238E27FC236}">
                <a16:creationId xmlns:a16="http://schemas.microsoft.com/office/drawing/2014/main" id="{BAB83A17-AFC2-5B65-FE6D-77D09363E42A}"/>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10627302" y="2077264"/>
            <a:ext cx="1114096" cy="1748359"/>
          </a:xfrm>
          <a:prstGeom prst="rect">
            <a:avLst/>
          </a:prstGeom>
        </p:spPr>
      </p:pic>
      <p:sp>
        <p:nvSpPr>
          <p:cNvPr id="33" name="TextBox 32">
            <a:extLst>
              <a:ext uri="{FF2B5EF4-FFF2-40B4-BE49-F238E27FC236}">
                <a16:creationId xmlns:a16="http://schemas.microsoft.com/office/drawing/2014/main" id="{3F68C06A-B58D-0990-3E56-C5D531B686D8}"/>
              </a:ext>
            </a:extLst>
          </p:cNvPr>
          <p:cNvSpPr txBox="1"/>
          <p:nvPr/>
        </p:nvSpPr>
        <p:spPr>
          <a:xfrm>
            <a:off x="9691282" y="5925627"/>
            <a:ext cx="1787349" cy="153888"/>
          </a:xfrm>
          <a:prstGeom prst="rect">
            <a:avLst/>
          </a:prstGeom>
          <a:noFill/>
        </p:spPr>
        <p:txBody>
          <a:bodyPr wrap="none" lIns="0" tIns="0" rIns="0" bIns="0" rtlCol="0">
            <a:spAutoFit/>
          </a:bodyPr>
          <a:lstStyle/>
          <a:p>
            <a:pPr algn="l"/>
            <a:r>
              <a:rPr lang="en-US" sz="1000" i="1" dirty="0"/>
              <a:t>images: J. Cenede / A. Frassier</a:t>
            </a:r>
            <a:endParaRPr lang="en-GB" sz="1000" i="1" dirty="0"/>
          </a:p>
        </p:txBody>
      </p:sp>
      <p:sp>
        <p:nvSpPr>
          <p:cNvPr id="2" name="TextBox 1">
            <a:extLst>
              <a:ext uri="{FF2B5EF4-FFF2-40B4-BE49-F238E27FC236}">
                <a16:creationId xmlns:a16="http://schemas.microsoft.com/office/drawing/2014/main" id="{84A9BF2D-D6E3-97FC-583C-19E70FBB3D7A}"/>
              </a:ext>
            </a:extLst>
          </p:cNvPr>
          <p:cNvSpPr txBox="1"/>
          <p:nvPr/>
        </p:nvSpPr>
        <p:spPr>
          <a:xfrm>
            <a:off x="10627302" y="1799241"/>
            <a:ext cx="436017" cy="123111"/>
          </a:xfrm>
          <a:prstGeom prst="rect">
            <a:avLst/>
          </a:prstGeom>
          <a:noFill/>
        </p:spPr>
        <p:txBody>
          <a:bodyPr wrap="none" lIns="0" tIns="0" rIns="0" bIns="0" rtlCol="0">
            <a:spAutoFit/>
          </a:bodyPr>
          <a:lstStyle/>
          <a:p>
            <a:pPr algn="l"/>
            <a:r>
              <a:rPr lang="en-US" sz="800" dirty="0">
                <a:highlight>
                  <a:srgbClr val="FFFF00"/>
                </a:highlight>
              </a:rPr>
              <a:t>Version 1</a:t>
            </a:r>
            <a:endParaRPr lang="en-GB" sz="800" dirty="0">
              <a:highlight>
                <a:srgbClr val="FFFF00"/>
              </a:highlight>
            </a:endParaRPr>
          </a:p>
        </p:txBody>
      </p:sp>
      <p:sp>
        <p:nvSpPr>
          <p:cNvPr id="7" name="TextBox 6">
            <a:extLst>
              <a:ext uri="{FF2B5EF4-FFF2-40B4-BE49-F238E27FC236}">
                <a16:creationId xmlns:a16="http://schemas.microsoft.com/office/drawing/2014/main" id="{B1AF20E7-F630-782B-721C-ED0AF104A5B9}"/>
              </a:ext>
            </a:extLst>
          </p:cNvPr>
          <p:cNvSpPr txBox="1"/>
          <p:nvPr/>
        </p:nvSpPr>
        <p:spPr>
          <a:xfrm>
            <a:off x="10627301" y="3702512"/>
            <a:ext cx="436017" cy="123111"/>
          </a:xfrm>
          <a:prstGeom prst="rect">
            <a:avLst/>
          </a:prstGeom>
          <a:noFill/>
        </p:spPr>
        <p:txBody>
          <a:bodyPr wrap="none" lIns="0" tIns="0" rIns="0" bIns="0" rtlCol="0">
            <a:spAutoFit/>
          </a:bodyPr>
          <a:lstStyle/>
          <a:p>
            <a:pPr algn="l"/>
            <a:r>
              <a:rPr lang="en-US" sz="800" dirty="0">
                <a:highlight>
                  <a:srgbClr val="FFFF00"/>
                </a:highlight>
              </a:rPr>
              <a:t>Version 2</a:t>
            </a:r>
            <a:endParaRPr lang="en-GB" sz="800" dirty="0">
              <a:highlight>
                <a:srgbClr val="FFFF00"/>
              </a:highlight>
            </a:endParaRPr>
          </a:p>
        </p:txBody>
      </p:sp>
      <p:sp>
        <p:nvSpPr>
          <p:cNvPr id="9" name="TextBox 8">
            <a:extLst>
              <a:ext uri="{FF2B5EF4-FFF2-40B4-BE49-F238E27FC236}">
                <a16:creationId xmlns:a16="http://schemas.microsoft.com/office/drawing/2014/main" id="{FF1DD200-C02C-D431-0DB7-7A2056F3300E}"/>
              </a:ext>
            </a:extLst>
          </p:cNvPr>
          <p:cNvSpPr txBox="1"/>
          <p:nvPr/>
        </p:nvSpPr>
        <p:spPr>
          <a:xfrm>
            <a:off x="10627302" y="5514493"/>
            <a:ext cx="436017" cy="123111"/>
          </a:xfrm>
          <a:prstGeom prst="rect">
            <a:avLst/>
          </a:prstGeom>
          <a:noFill/>
        </p:spPr>
        <p:txBody>
          <a:bodyPr wrap="none" lIns="0" tIns="0" rIns="0" bIns="0" rtlCol="0">
            <a:spAutoFit/>
          </a:bodyPr>
          <a:lstStyle/>
          <a:p>
            <a:pPr algn="l"/>
            <a:r>
              <a:rPr lang="en-US" sz="800" dirty="0">
                <a:highlight>
                  <a:srgbClr val="FFFF00"/>
                </a:highlight>
              </a:rPr>
              <a:t>Version 3</a:t>
            </a:r>
            <a:endParaRPr lang="en-GB" sz="800" dirty="0">
              <a:highlight>
                <a:srgbClr val="FFFF00"/>
              </a:highlight>
            </a:endParaRPr>
          </a:p>
        </p:txBody>
      </p:sp>
      <p:cxnSp>
        <p:nvCxnSpPr>
          <p:cNvPr id="21" name="Straight Connector 20">
            <a:extLst>
              <a:ext uri="{FF2B5EF4-FFF2-40B4-BE49-F238E27FC236}">
                <a16:creationId xmlns:a16="http://schemas.microsoft.com/office/drawing/2014/main" id="{CF66F4BF-A0CB-E4AF-D6BA-FF8F1AF7344B}"/>
              </a:ext>
            </a:extLst>
          </p:cNvPr>
          <p:cNvCxnSpPr/>
          <p:nvPr/>
        </p:nvCxnSpPr>
        <p:spPr>
          <a:xfrm>
            <a:off x="298203" y="5871154"/>
            <a:ext cx="310896"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ADEC382F-D8C0-5D3D-4975-CAAAE0BB7C10}"/>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rot="5400000">
            <a:off x="8861728" y="454749"/>
            <a:ext cx="1787287" cy="1147923"/>
          </a:xfrm>
          <a:prstGeom prst="rect">
            <a:avLst/>
          </a:prstGeom>
        </p:spPr>
      </p:pic>
      <p:pic>
        <p:nvPicPr>
          <p:cNvPr id="28" name="Picture 27">
            <a:extLst>
              <a:ext uri="{FF2B5EF4-FFF2-40B4-BE49-F238E27FC236}">
                <a16:creationId xmlns:a16="http://schemas.microsoft.com/office/drawing/2014/main" id="{D6672B67-A36D-985E-1649-9C5FC12CB569}"/>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rot="16200000">
            <a:off x="11556295" y="1843901"/>
            <a:ext cx="841504" cy="319780"/>
          </a:xfrm>
          <a:prstGeom prst="rect">
            <a:avLst/>
          </a:prstGeom>
        </p:spPr>
      </p:pic>
      <p:sp>
        <p:nvSpPr>
          <p:cNvPr id="20" name="Date Placeholder 19">
            <a:extLst>
              <a:ext uri="{FF2B5EF4-FFF2-40B4-BE49-F238E27FC236}">
                <a16:creationId xmlns:a16="http://schemas.microsoft.com/office/drawing/2014/main" id="{AD9DE761-8F9E-EFF8-AB25-884257334920}"/>
              </a:ext>
            </a:extLst>
          </p:cNvPr>
          <p:cNvSpPr>
            <a:spLocks noGrp="1"/>
          </p:cNvSpPr>
          <p:nvPr>
            <p:ph type="dt" sz="half" idx="10"/>
          </p:nvPr>
        </p:nvSpPr>
        <p:spPr/>
        <p:txBody>
          <a:bodyPr/>
          <a:lstStyle/>
          <a:p>
            <a:r>
              <a:rPr lang="en-US"/>
              <a:t>14 Dec 2023</a:t>
            </a:r>
            <a:endParaRPr lang="en-US" dirty="0"/>
          </a:p>
        </p:txBody>
      </p:sp>
      <p:sp>
        <p:nvSpPr>
          <p:cNvPr id="26" name="Footer Placeholder 25">
            <a:extLst>
              <a:ext uri="{FF2B5EF4-FFF2-40B4-BE49-F238E27FC236}">
                <a16:creationId xmlns:a16="http://schemas.microsoft.com/office/drawing/2014/main" id="{7BF9EF05-DE60-3C74-9AD7-FE85F48493F4}"/>
              </a:ext>
            </a:extLst>
          </p:cNvPr>
          <p:cNvSpPr>
            <a:spLocks noGrp="1"/>
          </p:cNvSpPr>
          <p:nvPr>
            <p:ph type="ftr" sz="quarter" idx="11"/>
          </p:nvPr>
        </p:nvSpPr>
        <p:spPr/>
        <p:txBody>
          <a:bodyPr/>
          <a:lstStyle/>
          <a:p>
            <a:r>
              <a:rPr lang="en-US"/>
              <a:t>G. Khatri | SY-BI-XEI</a:t>
            </a:r>
            <a:endParaRPr lang="en-US" dirty="0"/>
          </a:p>
        </p:txBody>
      </p:sp>
      <p:sp>
        <p:nvSpPr>
          <p:cNvPr id="27" name="Slide Number Placeholder 26">
            <a:extLst>
              <a:ext uri="{FF2B5EF4-FFF2-40B4-BE49-F238E27FC236}">
                <a16:creationId xmlns:a16="http://schemas.microsoft.com/office/drawing/2014/main" id="{F7480829-58DE-74FF-199F-A2B5B6AC017C}"/>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125623069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docProps/app.xml><?xml version="1.0" encoding="utf-8"?>
<Properties xmlns="http://schemas.openxmlformats.org/officeDocument/2006/extended-properties" xmlns:vt="http://schemas.openxmlformats.org/officeDocument/2006/docPropsVTypes">
  <Template/>
  <TotalTime>7523</TotalTime>
  <Words>2412</Words>
  <Application>Microsoft Macintosh PowerPoint</Application>
  <PresentationFormat>Widescreen</PresentationFormat>
  <Paragraphs>423</Paragraphs>
  <Slides>28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Aptos</vt:lpstr>
      <vt:lpstr>Aptos Black</vt:lpstr>
      <vt:lpstr>Aptos ExtraBold</vt:lpstr>
      <vt:lpstr>Arial</vt:lpstr>
      <vt:lpstr>Calibri</vt:lpstr>
      <vt:lpstr>Cambria Math</vt:lpstr>
      <vt:lpstr>Helvetica</vt:lpstr>
      <vt:lpstr>Segoe UI</vt:lpstr>
      <vt:lpstr>Office Theme</vt:lpstr>
      <vt:lpstr>Development of electron gun &amp; collector  for the new AD-CONS electron cooler </vt:lpstr>
      <vt:lpstr>Outline</vt:lpstr>
      <vt:lpstr>Why do we need Electron Cooling?</vt:lpstr>
      <vt:lpstr>How does electron cooling work ? </vt:lpstr>
      <vt:lpstr>Electron cooling at CERN</vt:lpstr>
      <vt:lpstr>New AD electron cooler</vt:lpstr>
      <vt:lpstr>Bat. 236 layout (EBTS and ECTS)</vt:lpstr>
      <vt:lpstr>ECTS – Electron Cooler Test Stand</vt:lpstr>
      <vt:lpstr>AD collector timeline</vt:lpstr>
      <vt:lpstr>Collector tests: ExB magnetron discharges</vt:lpstr>
      <vt:lpstr>Collector tests: BBC compression coil</vt:lpstr>
      <vt:lpstr>Collector tests: secondary electrons and ESD outgassing</vt:lpstr>
      <vt:lpstr>New gun: HV and thermal tests</vt:lpstr>
      <vt:lpstr>New gun: first beam extraction</vt:lpstr>
      <vt:lpstr>Future tests: expansion solenoid, profile monitor</vt:lpstr>
      <vt:lpstr>CST simulations of e-beam transport in the new AD cooler</vt:lpstr>
      <vt:lpstr>Future plans</vt:lpstr>
      <vt:lpstr>PowerPoint Presentation</vt:lpstr>
      <vt:lpstr>Acknowledgement</vt:lpstr>
      <vt:lpstr>Extra slide: Vacuum upgrade proposal for ECTS</vt:lpstr>
      <vt:lpstr>Extra slide: Old vs new collector</vt:lpstr>
      <vt:lpstr>Extra slide: high voltage referencing</vt:lpstr>
      <vt:lpstr>Extra slide: Vacuum for discussion</vt:lpstr>
      <vt:lpstr>Extra slide: New AD e-cooler backward planning </vt:lpstr>
      <vt:lpstr>Extra slide: Basic assumptions and input for the simulation</vt:lpstr>
      <vt:lpstr>Extra slide: B-field for discssion</vt:lpstr>
      <vt:lpstr>Extra slide: Complete test b.236 (pros. &amp; cons.)</vt:lpstr>
      <vt:lpstr>Extra slide: Complete test AD (pros. &amp; cons.)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Gunn Khatri</dc:creator>
  <cp:lastModifiedBy>Gunn Khatri</cp:lastModifiedBy>
  <cp:revision>1624</cp:revision>
  <dcterms:created xsi:type="dcterms:W3CDTF">2023-02-22T10:20:23Z</dcterms:created>
  <dcterms:modified xsi:type="dcterms:W3CDTF">2023-12-13T22:38:04Z</dcterms:modified>
</cp:coreProperties>
</file>