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sdx" ContentType="application/vnd.ms-visio.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63" r:id="rId5"/>
    <p:sldId id="262" r:id="rId6"/>
    <p:sldId id="331" r:id="rId7"/>
    <p:sldId id="426" r:id="rId8"/>
    <p:sldId id="512" r:id="rId9"/>
    <p:sldId id="278" r:id="rId10"/>
    <p:sldId id="329" r:id="rId11"/>
    <p:sldId id="516" r:id="rId12"/>
    <p:sldId id="274" r:id="rId13"/>
    <p:sldId id="306" r:id="rId14"/>
    <p:sldId id="318" r:id="rId15"/>
    <p:sldId id="523" r:id="rId16"/>
    <p:sldId id="515" r:id="rId17"/>
    <p:sldId id="513" r:id="rId18"/>
    <p:sldId id="380" r:id="rId19"/>
    <p:sldId id="522" r:id="rId20"/>
    <p:sldId id="514" r:id="rId21"/>
    <p:sldId id="317" r:id="rId22"/>
    <p:sldId id="320" r:id="rId23"/>
    <p:sldId id="518" r:id="rId24"/>
    <p:sldId id="520" r:id="rId25"/>
    <p:sldId id="519" r:id="rId26"/>
    <p:sldId id="321" r:id="rId27"/>
    <p:sldId id="275" r:id="rId28"/>
    <p:sldId id="330" r:id="rId29"/>
    <p:sldId id="521" r:id="rId30"/>
    <p:sldId id="383" r:id="rId31"/>
    <p:sldId id="385" r:id="rId32"/>
    <p:sldId id="382" r:id="rId33"/>
    <p:sldId id="384" r:id="rId34"/>
    <p:sldId id="381" r:id="rId3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07" d="100"/>
          <a:sy n="107" d="100"/>
        </p:scale>
        <p:origin x="197" y="8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/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Gerhard Schneider/ BGC for HL-LHC / HL Collaboration Meeting 2021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2436394" y="4806000"/>
            <a:ext cx="650897" cy="273844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13-Dec-23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3194447" y="4806000"/>
            <a:ext cx="4929166" cy="273844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8298414" y="4806000"/>
            <a:ext cx="510941" cy="273844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9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Gerhard Schneider/ BGC for HL-LHC / HL Collaboration Meeting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hyperlink" Target="https://edms.cern.ch/ui/#!master/navigator/document?P:101005582:101318477:subDocs" TargetMode="External"/><Relationship Id="rId2" Type="http://schemas.openxmlformats.org/officeDocument/2006/relationships/package" Target="../embeddings/Microsoft_Visio_Drawing5.vsdx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customXml" Target="../ink/ink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Brigade_de_cuisine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project?P:101005582:101262153:subDocs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899592" y="1745472"/>
            <a:ext cx="7200000" cy="1350000"/>
          </a:xfrm>
        </p:spPr>
        <p:txBody>
          <a:bodyPr/>
          <a:lstStyle/>
          <a:p>
            <a:r>
              <a:rPr lang="en-US" dirty="0"/>
              <a:t>BLM IC Production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319978" y="3805328"/>
            <a:ext cx="6480000" cy="90755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Gerhard Schneider for the BLM IC team with slides from Christos Zamantzas and Dmitry Gudkov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32000" y="4515966"/>
            <a:ext cx="6480000" cy="261938"/>
          </a:xfrm>
        </p:spPr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14.12.2023     11h50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E52BC-C4FD-45CA-4488-503B02E55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536287"/>
            <a:ext cx="4124433" cy="2070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E3A7C8-329C-1E0B-93CD-B9E8A33632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530" r="4119" b="16937"/>
          <a:stretch/>
        </p:blipFill>
        <p:spPr>
          <a:xfrm>
            <a:off x="4465634" y="2175705"/>
            <a:ext cx="3816424" cy="7920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4D2491E-71E9-10E6-B201-93B4BA46B2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76" y="119006"/>
            <a:ext cx="4052425" cy="3472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876E05-407E-1077-85A2-E631D5ABA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28EE596-D7CE-41EF-0055-1F426CB53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9" b="17199"/>
          <a:stretch/>
        </p:blipFill>
        <p:spPr bwMode="auto">
          <a:xfrm>
            <a:off x="6145682" y="915951"/>
            <a:ext cx="2379784" cy="200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E470FBD-9F7E-CFCD-9CA6-46C107231D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9" t="17670" b="21111"/>
          <a:stretch/>
        </p:blipFill>
        <p:spPr bwMode="auto">
          <a:xfrm>
            <a:off x="6145683" y="3053253"/>
            <a:ext cx="2379783" cy="209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287B43-9F4A-8251-1245-8B5C08EEF0E4}"/>
              </a:ext>
            </a:extLst>
          </p:cNvPr>
          <p:cNvSpPr txBox="1">
            <a:spLocks/>
          </p:cNvSpPr>
          <p:nvPr/>
        </p:nvSpPr>
        <p:spPr bwMode="auto">
          <a:xfrm>
            <a:off x="-159360" y="142653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Critical Component: Ceramic Insulator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C437B9-DEEF-E5FE-B655-227564089085}"/>
              </a:ext>
            </a:extLst>
          </p:cNvPr>
          <p:cNvSpPr txBox="1">
            <a:spLocks/>
          </p:cNvSpPr>
          <p:nvPr/>
        </p:nvSpPr>
        <p:spPr bwMode="auto">
          <a:xfrm>
            <a:off x="971600" y="845716"/>
            <a:ext cx="4979189" cy="3816424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43000" indent="-2430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86000" indent="-2430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729000" indent="-2430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Font typeface="Wingdings" panose="05000000000000000000" pitchFamily="2" charset="2"/>
              <a:buChar char="Ø"/>
            </a:pPr>
            <a:r>
              <a:rPr lang="en-US" sz="2600" dirty="0"/>
              <a:t>Very stringent insulation requirements</a:t>
            </a:r>
          </a:p>
          <a:p>
            <a:pPr marL="243000" lvl="2" indent="0" algn="l">
              <a:buNone/>
            </a:pPr>
            <a:r>
              <a:rPr lang="en-US" sz="2600" dirty="0">
                <a:solidFill>
                  <a:schemeClr val="accent6">
                    <a:lumMod val="50000"/>
                  </a:schemeClr>
                </a:solidFill>
              </a:rPr>
              <a:t>		&lt;1pA current leakage</a:t>
            </a:r>
          </a:p>
          <a:p>
            <a:pPr marL="243000" lvl="2" indent="0" algn="l">
              <a:buNone/>
            </a:pPr>
            <a:endParaRPr lang="en-US" sz="26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600" dirty="0"/>
              <a:t>Some insulators have much higher current leakage (out of spec., not acceptable)</a:t>
            </a:r>
          </a:p>
          <a:p>
            <a:pPr marL="0" lvl="1" indent="0" algn="l">
              <a:buNone/>
            </a:pPr>
            <a:endParaRPr lang="en-US" sz="26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600" dirty="0"/>
              <a:t>Current leakage can be measured on the dedicated insulator test bench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US" sz="26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600" dirty="0"/>
              <a:t>Ceramic parts must be ready for installation after manufacturing; cleaning difficult and risky</a:t>
            </a:r>
          </a:p>
          <a:p>
            <a:pPr marL="0" lvl="1" indent="0" algn="l">
              <a:buNone/>
            </a:pPr>
            <a:endParaRPr lang="en-US" sz="26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600" dirty="0"/>
              <a:t>Test campaign ongoing to check the quality of the stored ceramics</a:t>
            </a:r>
          </a:p>
          <a:p>
            <a:pPr marL="0" lvl="1" indent="0" algn="l">
              <a:buNone/>
            </a:pPr>
            <a:endParaRPr lang="en-US" sz="2000" dirty="0"/>
          </a:p>
          <a:p>
            <a:pPr lvl="1" algn="l"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28982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1542"/>
            <a:ext cx="8136464" cy="540000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Vacuum Test Stand Build in 2023</a:t>
            </a:r>
            <a:br>
              <a:rPr lang="en-US" dirty="0"/>
            </a:b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4" name="Picture 3" descr="A machine in a room&#10;&#10;Description automatically generated">
            <a:extLst>
              <a:ext uri="{FF2B5EF4-FFF2-40B4-BE49-F238E27FC236}">
                <a16:creationId xmlns:a16="http://schemas.microsoft.com/office/drawing/2014/main" id="{83299229-098A-2590-924E-B610B6752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159534" y="1122313"/>
            <a:ext cx="5143500" cy="289579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C2888CF-DDDC-4635-DF4E-26295F98A5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1316" y="1099236"/>
            <a:ext cx="5008410" cy="3816424"/>
          </a:xfrm>
        </p:spPr>
        <p:txBody>
          <a:bodyPr>
            <a:normAutofit/>
          </a:bodyPr>
          <a:lstStyle/>
          <a:p>
            <a:pPr lvl="1" algn="l">
              <a:buFont typeface="Wingdings" panose="05000000000000000000" pitchFamily="2" charset="2"/>
              <a:buChar char="Ø"/>
            </a:pPr>
            <a:r>
              <a:rPr lang="en-US" sz="2000" dirty="0"/>
              <a:t>BLM bakeout and leak check housing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US" sz="20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000" dirty="0"/>
              <a:t>Pumping station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US" sz="20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000" dirty="0"/>
              <a:t>Bakeout equipment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US" sz="20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000" dirty="0"/>
              <a:t>Residual gas </a:t>
            </a:r>
            <a:r>
              <a:rPr lang="en-US" sz="2000" dirty="0" err="1"/>
              <a:t>analyser</a:t>
            </a:r>
            <a:endParaRPr lang="en-US" sz="2000" dirty="0"/>
          </a:p>
          <a:p>
            <a:pPr marL="457200" lvl="1" indent="0" algn="l">
              <a:buNone/>
            </a:pPr>
            <a:endParaRPr lang="en-US" sz="20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000" dirty="0"/>
              <a:t>Gas refill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863FCA-C974-9A03-0B5E-7F602E2148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79" r="18021"/>
          <a:stretch/>
        </p:blipFill>
        <p:spPr>
          <a:xfrm rot="10800000">
            <a:off x="840692" y="1729674"/>
            <a:ext cx="382236" cy="1274124"/>
          </a:xfrm>
          <a:prstGeom prst="rect">
            <a:avLst/>
          </a:prstGeom>
        </p:spPr>
      </p:pic>
      <p:pic>
        <p:nvPicPr>
          <p:cNvPr id="9" name="Picture 8" descr="A machine with silver pipes and silver foil&#10;&#10;Description automatically generated with medium confidence">
            <a:extLst>
              <a:ext uri="{FF2B5EF4-FFF2-40B4-BE49-F238E27FC236}">
                <a16:creationId xmlns:a16="http://schemas.microsoft.com/office/drawing/2014/main" id="{2CE5D8A4-E80B-515E-DA6E-AD1812B149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552" b="24170"/>
          <a:stretch/>
        </p:blipFill>
        <p:spPr>
          <a:xfrm>
            <a:off x="6588224" y="1843189"/>
            <a:ext cx="2555776" cy="2122245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783A7BA1-4278-E532-F3DA-A4375F77CA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72" t="32883" r="42500" b="4622"/>
          <a:stretch/>
        </p:blipFill>
        <p:spPr bwMode="auto">
          <a:xfrm>
            <a:off x="840691" y="1635646"/>
            <a:ext cx="38223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006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5202"/>
            <a:ext cx="8136464" cy="540000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Vacuum Test Stand Synoptic</a:t>
            </a:r>
            <a:br>
              <a:rPr lang="en-US" dirty="0"/>
            </a:b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47E7B04-ACDA-E757-3526-C9E1714DFB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235118"/>
              </p:ext>
            </p:extLst>
          </p:nvPr>
        </p:nvGraphicFramePr>
        <p:xfrm>
          <a:off x="3521075" y="479918"/>
          <a:ext cx="5622925" cy="390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8210411" imgH="5695836" progId="Visio.Drawing.15">
                  <p:embed/>
                </p:oleObj>
              </mc:Choice>
              <mc:Fallback>
                <p:oleObj r:id="rId2" imgW="8210411" imgH="569583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1075" y="479918"/>
                        <a:ext cx="5622925" cy="3908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051" name="Ink 58">
                <a:extLst>
                  <a:ext uri="{FF2B5EF4-FFF2-40B4-BE49-F238E27FC236}">
                    <a16:creationId xmlns:a16="http://schemas.microsoft.com/office/drawing/2014/main" id="{00C2DC3A-ACC1-21FB-898B-C7D9AE903E56}"/>
                  </a:ext>
                </a:extLst>
              </p14:cNvPr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65313" y="2495550"/>
              <a:ext cx="503237" cy="246063"/>
            </p14:xfrm>
          </p:contentPart>
        </mc:Choice>
        <mc:Fallback>
          <p:pic>
            <p:nvPicPr>
              <p:cNvPr id="2051" name="Ink 58">
                <a:extLst>
                  <a:ext uri="{FF2B5EF4-FFF2-40B4-BE49-F238E27FC236}">
                    <a16:creationId xmlns:a16="http://schemas.microsoft.com/office/drawing/2014/main" id="{00C2DC3A-ACC1-21FB-898B-C7D9AE903E56}"/>
                  </a:ext>
                </a:extLst>
              </p:cNvPr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6AA5B09-FC01-D396-BAF4-A740610BA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923679"/>
            <a:ext cx="2709433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Vacuum controls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BF0698A-A8C2-0DB8-954E-6BD085F55A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355727"/>
            <a:ext cx="3619806" cy="2782572"/>
          </a:xfrm>
          <a:prstGeom prst="rect">
            <a:avLst/>
          </a:prstGeom>
        </p:spPr>
      </p:pic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A02793EB-B05E-437D-4F78-27AC8DFAFEA9}"/>
              </a:ext>
            </a:extLst>
          </p:cNvPr>
          <p:cNvSpPr txBox="1">
            <a:spLocks/>
          </p:cNvSpPr>
          <p:nvPr/>
        </p:nvSpPr>
        <p:spPr>
          <a:xfrm>
            <a:off x="3802792" y="4543309"/>
            <a:ext cx="4701022" cy="432048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Procedure for BLM IC leak tightness tests, bake-out, N2 filling and RGA with use of vacuum stand EDMS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2916501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70074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F7A638-A01C-3C6C-7AD0-CFCDE8566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302" y="402392"/>
            <a:ext cx="4596302" cy="47411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336" y="43245"/>
            <a:ext cx="8136464" cy="540000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Vacuum Test Stand capacity increase</a:t>
            </a:r>
            <a:br>
              <a:rPr lang="en-US" dirty="0"/>
            </a:b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C2888CF-DDDC-4635-DF4E-26295F98A5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5935" y="1085839"/>
            <a:ext cx="4657193" cy="3816424"/>
          </a:xfrm>
        </p:spPr>
        <p:txBody>
          <a:bodyPr>
            <a:normAutofit/>
          </a:bodyPr>
          <a:lstStyle/>
          <a:p>
            <a:pPr lvl="1" algn="l">
              <a:buFont typeface="Wingdings" panose="05000000000000000000" pitchFamily="2" charset="2"/>
              <a:buChar char="Ø"/>
            </a:pPr>
            <a:r>
              <a:rPr lang="en-US" sz="2000" dirty="0"/>
              <a:t>Go from 1 by 1 bakeout to batch process 10 to 30 BLMs</a:t>
            </a:r>
          </a:p>
          <a:p>
            <a:pPr marL="457200" lvl="1" indent="0" algn="l">
              <a:buNone/>
            </a:pPr>
            <a:endParaRPr lang="en-US" sz="20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000" dirty="0"/>
              <a:t>Trade-off between </a:t>
            </a:r>
            <a:r>
              <a:rPr lang="en-US" sz="2000" dirty="0" err="1"/>
              <a:t>minimising</a:t>
            </a:r>
            <a:r>
              <a:rPr lang="en-US" sz="2000" dirty="0"/>
              <a:t> the bakeout numbers by increasing the places on the bench the risk to start all over again in case one of the BLM leaks or fails the vacuum acceptance test.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US" sz="20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000" dirty="0"/>
              <a:t>Space + cost constraints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24294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BLM IC  Menu (1/3)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1304"/>
            <a:ext cx="8568952" cy="3816424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2023: Les amuse-</a:t>
            </a:r>
            <a:r>
              <a:rPr lang="en-US" dirty="0" err="1"/>
              <a:t>bouches</a:t>
            </a:r>
            <a:endParaRPr lang="en-US" dirty="0"/>
          </a:p>
          <a:p>
            <a:pPr lvl="1" algn="l">
              <a:buFont typeface="Wingdings" panose="05000000000000000000" pitchFamily="2" charset="2"/>
              <a:buChar char="Ø"/>
            </a:pPr>
            <a:endParaRPr lang="en-US" sz="18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800" dirty="0"/>
              <a:t>Re-design and check that the recipe is successful </a:t>
            </a:r>
          </a:p>
          <a:p>
            <a:pPr marL="457200" lvl="1" indent="0" algn="l">
              <a:buNone/>
            </a:pPr>
            <a:endParaRPr lang="en-US" sz="18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800" dirty="0"/>
              <a:t>Check how many ingredients we have in-house stored from previous productions and what we need to order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US" sz="18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800" dirty="0"/>
              <a:t>2 BLM IC full in-house production, followed by electrical tests and full functional test in </a:t>
            </a:r>
            <a:r>
              <a:rPr lang="en-US" sz="1800" dirty="0" err="1"/>
              <a:t>HiRadMat</a:t>
            </a:r>
            <a:r>
              <a:rPr lang="en-US" sz="1800" dirty="0"/>
              <a:t>.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US" sz="18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800" dirty="0"/>
              <a:t>Production of vacuum test stand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A1B1E-3797-4132-81A7-E319001E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97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20A36-98E7-0E18-D730-2AD94927D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HiRadMat</a:t>
            </a:r>
            <a:r>
              <a:rPr lang="en-GB" dirty="0"/>
              <a:t> Test in 2023-1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59296-8D5C-13A0-3C4C-8385BCD13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857238"/>
            <a:ext cx="3262064" cy="3804074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Done with a beam of 288b (4x42b)</a:t>
            </a:r>
          </a:p>
          <a:p>
            <a:endParaRPr lang="en-GB" sz="2400" dirty="0"/>
          </a:p>
          <a:p>
            <a:pPr algn="l"/>
            <a:r>
              <a:rPr lang="en-GB" sz="2400" dirty="0"/>
              <a:t>Similar Trend as previous measurements</a:t>
            </a:r>
          </a:p>
          <a:p>
            <a:pPr algn="l"/>
            <a:endParaRPr lang="en-GB" sz="2400" dirty="0"/>
          </a:p>
          <a:p>
            <a:pPr algn="l"/>
            <a:r>
              <a:rPr lang="en-GB" sz="2400" dirty="0"/>
              <a:t>Further details </a:t>
            </a:r>
            <a:r>
              <a:rPr lang="en-GB" sz="2400" dirty="0">
                <a:sym typeface="Wingdings" panose="05000000000000000000" pitchFamily="2" charset="2"/>
              </a:rPr>
              <a:t> ask BLM colleagues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CDA34-3C5D-FA0E-6116-CB515E6AB1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D9C262-54D0-3264-D220-F8155592A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15</a:t>
            </a:fld>
            <a:endParaRPr lang="en-GB" noProof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DB174DB3-9F26-8C48-F99A-DBD79EC8F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816097"/>
            <a:ext cx="2895600" cy="273844"/>
          </a:xfrm>
        </p:spPr>
        <p:txBody>
          <a:bodyPr/>
          <a:lstStyle/>
          <a:p>
            <a:r>
              <a:rPr lang="en-GB" dirty="0"/>
              <a:t>14/12/2023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3B7A90-A80D-2F4C-FD7E-0E9EAF5D7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8" y="857238"/>
            <a:ext cx="5446442" cy="31432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F12431-4082-0C82-CE9F-1B3711E0C38F}"/>
              </a:ext>
            </a:extLst>
          </p:cNvPr>
          <p:cNvSpPr txBox="1"/>
          <p:nvPr/>
        </p:nvSpPr>
        <p:spPr>
          <a:xfrm>
            <a:off x="2987824" y="4507423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Courtesy: C. Zamantzas</a:t>
            </a:r>
          </a:p>
        </p:txBody>
      </p:sp>
    </p:spTree>
    <p:extLst>
      <p:ext uri="{BB962C8B-B14F-4D97-AF65-F5344CB8AC3E}">
        <p14:creationId xmlns:p14="http://schemas.microsoft.com/office/powerpoint/2010/main" val="2228455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BLM IC  Menu (2/3)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1304"/>
            <a:ext cx="8568952" cy="3816424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2024: The starter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800" dirty="0"/>
              <a:t>Produce in-house 10+ BLM in-house to assure all chefs and sous-chefs know all steps by heart and </a:t>
            </a:r>
            <a:r>
              <a:rPr lang="en-US" sz="1800" dirty="0" err="1"/>
              <a:t>optimise</a:t>
            </a:r>
            <a:r>
              <a:rPr lang="en-US" sz="1800" dirty="0"/>
              <a:t> the </a:t>
            </a:r>
            <a:r>
              <a:rPr lang="en-US" sz="1800" dirty="0" err="1"/>
              <a:t>recipts</a:t>
            </a:r>
            <a:r>
              <a:rPr lang="en-US" sz="1800" dirty="0"/>
              <a:t> </a:t>
            </a:r>
            <a:r>
              <a:rPr lang="en-US" sz="1200" dirty="0">
                <a:hlinkClick r:id="rId2"/>
              </a:rPr>
              <a:t>https://en.wikipedia.org/wiki/Brigade_de_cuisine</a:t>
            </a:r>
            <a:endParaRPr lang="en-US" sz="1200" dirty="0"/>
          </a:p>
          <a:p>
            <a:pPr lvl="1" algn="l">
              <a:buFont typeface="Wingdings" panose="05000000000000000000" pitchFamily="2" charset="2"/>
              <a:buChar char="Ø"/>
            </a:pPr>
            <a:endParaRPr lang="en-US" sz="12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800" dirty="0"/>
              <a:t>Buy all ingredients (Total 10 orders &gt; 50 </a:t>
            </a:r>
            <a:r>
              <a:rPr lang="en-US" sz="1800" dirty="0" err="1"/>
              <a:t>kCHF</a:t>
            </a:r>
            <a:r>
              <a:rPr lang="en-US" sz="1800" dirty="0"/>
              <a:t>, 1 between 0.5 and 1 MCHF)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US" sz="18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800" dirty="0"/>
              <a:t>Agree all contracts, documentation, increase capacity of vacuum test stand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A1B1E-3797-4132-81A7-E319001E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94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BLM IC  Menu (3/3)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27534"/>
            <a:ext cx="8568952" cy="3816424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/>
              <a:t>2025: Main Menu</a:t>
            </a:r>
            <a:endParaRPr lang="en-US" sz="18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800" dirty="0"/>
              <a:t>Assure for minimum production 400 BLM IC fully tested</a:t>
            </a:r>
          </a:p>
          <a:p>
            <a:pPr lvl="2" algn="l">
              <a:buFont typeface="Arial" panose="020B0604020202020204" pitchFamily="34" charset="0"/>
              <a:buChar char="•"/>
            </a:pPr>
            <a:r>
              <a:rPr lang="en-US" sz="1400" dirty="0"/>
              <a:t>Need capacity of CERN in-house production, test, Quality Assurance (QA)</a:t>
            </a:r>
          </a:p>
          <a:p>
            <a:pPr lvl="2" algn="l">
              <a:buFont typeface="Arial" panose="020B0604020202020204" pitchFamily="34" charset="0"/>
              <a:buChar char="•"/>
            </a:pPr>
            <a:r>
              <a:rPr lang="en-US" sz="1400" dirty="0"/>
              <a:t>Ramp-up production in industry or collaboration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800" dirty="0"/>
              <a:t>Follow-up production and quality assurance and documentation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US" sz="1800" dirty="0"/>
          </a:p>
          <a:p>
            <a:pPr algn="l"/>
            <a:r>
              <a:rPr lang="en-US" dirty="0"/>
              <a:t>2026: La suite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800" dirty="0"/>
              <a:t>Assure for a further production of 600+ BLMs</a:t>
            </a:r>
          </a:p>
          <a:p>
            <a:pPr marL="457200" lvl="1" indent="0" algn="l">
              <a:buNone/>
            </a:pPr>
            <a:endParaRPr lang="en-US" sz="1800" dirty="0"/>
          </a:p>
          <a:p>
            <a:pPr algn="l"/>
            <a:r>
              <a:rPr lang="en-US" dirty="0"/>
              <a:t>Total 1000 BLM ICs to be produced of which are 200 for HL-LHC</a:t>
            </a:r>
          </a:p>
          <a:p>
            <a:pPr marL="57150" indent="0" algn="l">
              <a:buNone/>
            </a:pPr>
            <a:endParaRPr lang="en-US" sz="2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A1B1E-3797-4132-81A7-E319001E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74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/>
              <a:t>Present Situation –</a:t>
            </a:r>
            <a:br>
              <a:rPr lang="en-US" sz="1800"/>
            </a:br>
            <a:r>
              <a:rPr lang="en-US" sz="1800"/>
              <a:t>Engineering Specifications</a:t>
            </a:r>
            <a:endParaRPr lang="en-GB" sz="1800"/>
          </a:p>
        </p:txBody>
      </p:sp>
      <p:pic>
        <p:nvPicPr>
          <p:cNvPr id="75" name="Grafik 74">
            <a:extLst>
              <a:ext uri="{FF2B5EF4-FFF2-40B4-BE49-F238E27FC236}">
                <a16:creationId xmlns:a16="http://schemas.microsoft.com/office/drawing/2014/main" id="{D4649B70-871E-5CA3-AE4D-914876B14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06" y="771550"/>
            <a:ext cx="8390952" cy="3764829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18</a:t>
            </a:fld>
            <a:endParaRPr lang="fr-FR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C260616A-EF85-A2C9-B833-6FC7BC0402C7}"/>
              </a:ext>
            </a:extLst>
          </p:cNvPr>
          <p:cNvSpPr/>
          <p:nvPr/>
        </p:nvSpPr>
        <p:spPr>
          <a:xfrm>
            <a:off x="251520" y="675000"/>
            <a:ext cx="2592288" cy="153671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6DCDCE3E-4056-FA62-9E71-EA4B3D2C2AE6}"/>
              </a:ext>
            </a:extLst>
          </p:cNvPr>
          <p:cNvSpPr/>
          <p:nvPr/>
        </p:nvSpPr>
        <p:spPr>
          <a:xfrm>
            <a:off x="209005" y="2211650"/>
            <a:ext cx="2592288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3BE458A1-D784-A99F-EF33-489F63621245}"/>
              </a:ext>
            </a:extLst>
          </p:cNvPr>
          <p:cNvSpPr/>
          <p:nvPr/>
        </p:nvSpPr>
        <p:spPr>
          <a:xfrm>
            <a:off x="197545" y="3610853"/>
            <a:ext cx="2592288" cy="108012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B9F50712-6FC0-2895-951C-180B83C0BDC6}"/>
              </a:ext>
            </a:extLst>
          </p:cNvPr>
          <p:cNvSpPr/>
          <p:nvPr/>
        </p:nvSpPr>
        <p:spPr>
          <a:xfrm>
            <a:off x="3407000" y="1976450"/>
            <a:ext cx="2592288" cy="108012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AF4B9742-6FB4-A433-CB00-AEC0FCA6B86C}"/>
              </a:ext>
            </a:extLst>
          </p:cNvPr>
          <p:cNvSpPr/>
          <p:nvPr/>
        </p:nvSpPr>
        <p:spPr>
          <a:xfrm>
            <a:off x="3403106" y="676910"/>
            <a:ext cx="2592288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AF8AA1EF-47A7-C9C2-B246-9501AF37E5BE}"/>
              </a:ext>
            </a:extLst>
          </p:cNvPr>
          <p:cNvSpPr/>
          <p:nvPr/>
        </p:nvSpPr>
        <p:spPr>
          <a:xfrm>
            <a:off x="3403106" y="3571701"/>
            <a:ext cx="2592288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C3FF3DDE-9655-CE85-BDB9-B0E94D232367}"/>
              </a:ext>
            </a:extLst>
          </p:cNvPr>
          <p:cNvSpPr/>
          <p:nvPr/>
        </p:nvSpPr>
        <p:spPr>
          <a:xfrm>
            <a:off x="6254664" y="1965767"/>
            <a:ext cx="2592288" cy="108012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9E39BD89-1FB6-DCF4-66C5-E5D35DB79CEE}"/>
              </a:ext>
            </a:extLst>
          </p:cNvPr>
          <p:cNvSpPr/>
          <p:nvPr/>
        </p:nvSpPr>
        <p:spPr>
          <a:xfrm>
            <a:off x="6147794" y="676910"/>
            <a:ext cx="2592288" cy="108012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C5274E7C-79AB-0F7B-8F01-7E8790B74FFD}"/>
              </a:ext>
            </a:extLst>
          </p:cNvPr>
          <p:cNvSpPr/>
          <p:nvPr/>
        </p:nvSpPr>
        <p:spPr>
          <a:xfrm>
            <a:off x="66737" y="3515077"/>
            <a:ext cx="2853903" cy="12716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3" name="Ellipse 86">
            <a:extLst>
              <a:ext uri="{FF2B5EF4-FFF2-40B4-BE49-F238E27FC236}">
                <a16:creationId xmlns:a16="http://schemas.microsoft.com/office/drawing/2014/main" id="{7725BBBA-267F-D86C-3CA9-22904C1C45FF}"/>
              </a:ext>
            </a:extLst>
          </p:cNvPr>
          <p:cNvSpPr/>
          <p:nvPr/>
        </p:nvSpPr>
        <p:spPr>
          <a:xfrm>
            <a:off x="6327028" y="3582376"/>
            <a:ext cx="2592288" cy="108012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785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options for assembly, vacuum test and documentation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71550"/>
            <a:ext cx="8568952" cy="3680222"/>
          </a:xfrm>
        </p:spPr>
        <p:txBody>
          <a:bodyPr>
            <a:normAutofit fontScale="92500" lnSpcReduction="20000"/>
          </a:bodyPr>
          <a:lstStyle/>
          <a:p>
            <a:pPr algn="l"/>
            <a:endParaRPr lang="en-GB" dirty="0"/>
          </a:p>
          <a:p>
            <a:pPr marL="514350" indent="-514350" algn="l">
              <a:buAutoNum type="arabicPeriod"/>
            </a:pPr>
            <a:r>
              <a:rPr lang="en-GB" dirty="0"/>
              <a:t>Full in-house production</a:t>
            </a:r>
          </a:p>
          <a:p>
            <a:pPr marL="400050" lvl="1" indent="0" algn="l">
              <a:buNone/>
            </a:pPr>
            <a:r>
              <a:rPr lang="en-GB" dirty="0"/>
              <a:t>		- Space, Manpower, tooling, QA…</a:t>
            </a:r>
          </a:p>
          <a:p>
            <a:pPr marL="514350" indent="-514350" algn="l">
              <a:buAutoNum type="arabicPeriod"/>
            </a:pPr>
            <a:endParaRPr lang="en-GB" dirty="0"/>
          </a:p>
          <a:p>
            <a:pPr marL="514350" indent="-514350" algn="l">
              <a:buAutoNum type="arabicPeriod"/>
            </a:pPr>
            <a:r>
              <a:rPr lang="en-GB" dirty="0"/>
              <a:t>Full external production</a:t>
            </a:r>
          </a:p>
          <a:p>
            <a:pPr marL="514350" indent="-514350" algn="l">
              <a:buAutoNum type="arabicPeriod"/>
            </a:pPr>
            <a:endParaRPr lang="en-GB" dirty="0"/>
          </a:p>
          <a:p>
            <a:pPr marL="514350" indent="-514350" algn="l">
              <a:buAutoNum type="arabicPeriod"/>
            </a:pPr>
            <a:r>
              <a:rPr lang="en-GB" dirty="0"/>
              <a:t>Collaboration in-house and institute (or company)</a:t>
            </a:r>
          </a:p>
          <a:p>
            <a:pPr marL="400050" lvl="1" indent="0" algn="l">
              <a:buNone/>
            </a:pPr>
            <a:r>
              <a:rPr lang="en-GB" dirty="0"/>
              <a:t>		- Overhead, travel, off-site, technology transfer, …</a:t>
            </a:r>
          </a:p>
          <a:p>
            <a:pPr marL="400050" lvl="1" indent="0" algn="l">
              <a:buNone/>
            </a:pPr>
            <a:endParaRPr lang="en-GB" dirty="0"/>
          </a:p>
          <a:p>
            <a:pPr marL="400050" lvl="1" indent="0" algn="l">
              <a:buNone/>
            </a:pP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 In all cases, CERN will procure all components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4622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What is the Beam Loss Monitor system?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What is the Beam Loss Monitor </a:t>
            </a:r>
            <a:r>
              <a:rPr lang="en-US" dirty="0" err="1"/>
              <a:t>Ionisation</a:t>
            </a:r>
            <a:r>
              <a:rPr lang="en-US" dirty="0"/>
              <a:t> Chamber (BLM IC) ?</a:t>
            </a:r>
          </a:p>
          <a:p>
            <a:pPr marL="0" indent="0" algn="l">
              <a:buNone/>
            </a:pPr>
            <a:endParaRPr lang="en-US" dirty="0"/>
          </a:p>
          <a:p>
            <a:pPr algn="l"/>
            <a:r>
              <a:rPr lang="en-US" dirty="0"/>
              <a:t>Production of the BLM ICs</a:t>
            </a:r>
          </a:p>
          <a:p>
            <a:pPr marL="0" indent="0" algn="l">
              <a:buNone/>
            </a:pPr>
            <a:endParaRPr lang="en-US" dirty="0"/>
          </a:p>
          <a:p>
            <a:pPr lvl="1" algn="l"/>
            <a:endParaRPr lang="en-US" dirty="0"/>
          </a:p>
          <a:p>
            <a:pPr algn="l"/>
            <a:endParaRPr lang="en-US" dirty="0"/>
          </a:p>
          <a:p>
            <a:pPr lvl="1" algn="l"/>
            <a:endParaRPr lang="en-US" dirty="0"/>
          </a:p>
          <a:p>
            <a:pPr algn="l"/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74999"/>
            <a:ext cx="8568952" cy="4092263"/>
          </a:xfrm>
        </p:spPr>
        <p:txBody>
          <a:bodyPr>
            <a:normAutofit fontScale="62500" lnSpcReduction="20000"/>
          </a:bodyPr>
          <a:lstStyle/>
          <a:p>
            <a:pPr algn="l"/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dirty="0"/>
              <a:t>1000 BLM ICs to be produced of which 400 by end 2025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dirty="0"/>
              <a:t>Full CERN in-house know-how to build and test gained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dirty="0"/>
              <a:t>Work on engineering specifications and procurement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dirty="0"/>
              <a:t>Put in place Asset Management and Quality Assurance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dirty="0"/>
              <a:t>All components procured by CERN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dirty="0"/>
              <a:t>Assembly, vacuum test and QA in company or collaboration, some at CERN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marL="0" indent="0" algn="l">
              <a:buNone/>
            </a:pP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Further information in EDMS </a:t>
            </a:r>
            <a:r>
              <a:rPr lang="en-GB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BLM IC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9990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267532E-F4EC-26A0-3AF7-4E5C0D35E3B9}"/>
              </a:ext>
            </a:extLst>
          </p:cNvPr>
          <p:cNvSpPr txBox="1">
            <a:spLocks/>
          </p:cNvSpPr>
          <p:nvPr/>
        </p:nvSpPr>
        <p:spPr>
          <a:xfrm>
            <a:off x="612000" y="8274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or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9894F4-D3B0-453B-E5D5-3E601782D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597085"/>
            <a:ext cx="4052425" cy="347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76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B4876A-5F12-81B7-22A1-5D623B5E7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510056"/>
            <a:ext cx="6336704" cy="46334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Manufacturing and Inspection Plan (MIP)</a:t>
            </a:r>
          </a:p>
        </p:txBody>
      </p:sp>
    </p:spTree>
    <p:extLst>
      <p:ext uri="{BB962C8B-B14F-4D97-AF65-F5344CB8AC3E}">
        <p14:creationId xmlns:p14="http://schemas.microsoft.com/office/powerpoint/2010/main" val="40042895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Procurement 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713" y="675000"/>
            <a:ext cx="7776864" cy="3680222"/>
          </a:xfrm>
        </p:spPr>
        <p:txBody>
          <a:bodyPr>
            <a:normAutofit/>
          </a:bodyPr>
          <a:lstStyle/>
          <a:p>
            <a:pPr algn="l"/>
            <a:endParaRPr lang="en-GB" dirty="0"/>
          </a:p>
          <a:p>
            <a:pPr algn="l"/>
            <a:r>
              <a:rPr lang="en-GB" dirty="0"/>
              <a:t>Procurement of all material by CERN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dirty="0"/>
              <a:t>Gain time to agree on production route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dirty="0"/>
              <a:t>Control of parts to be assembled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dirty="0"/>
              <a:t>No obvious reason that we would lose money</a:t>
            </a:r>
          </a:p>
          <a:p>
            <a:pPr lvl="1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r>
              <a:rPr lang="en-GB" dirty="0"/>
              <a:t>Build second Test Stand in institute/company if no in-house production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07322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339502"/>
            <a:ext cx="7920000" cy="540000"/>
          </a:xfrm>
        </p:spPr>
        <p:txBody>
          <a:bodyPr/>
          <a:lstStyle/>
          <a:p>
            <a:r>
              <a:rPr lang="en-US" dirty="0"/>
              <a:t>Present Situation – Material on Stock at CERN</a:t>
            </a:r>
            <a:br>
              <a:rPr lang="en-US" dirty="0"/>
            </a:br>
            <a:r>
              <a:rPr lang="en-US" dirty="0"/>
              <a:t>(and to be procured)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885590B-573C-5D17-81B1-589F9DFF7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5646"/>
            <a:ext cx="9144000" cy="255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9245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Procurement values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713" y="675000"/>
            <a:ext cx="7776864" cy="4273014"/>
          </a:xfrm>
        </p:spPr>
        <p:txBody>
          <a:bodyPr>
            <a:normAutofit/>
          </a:bodyPr>
          <a:lstStyle/>
          <a:p>
            <a:pPr algn="l"/>
            <a:endParaRPr lang="en-GB" dirty="0"/>
          </a:p>
          <a:p>
            <a:pPr algn="l"/>
            <a:r>
              <a:rPr lang="en-GB" dirty="0"/>
              <a:t>Most expensive and critical single order expected to be the ceramic spacer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dirty="0" err="1"/>
              <a:t>Friatec</a:t>
            </a:r>
            <a:r>
              <a:rPr lang="en-GB" dirty="0"/>
              <a:t> price in 2016: 44.40 EUR/piece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dirty="0"/>
              <a:t>We calculate with 90 CHF/piece and we need 2000 </a:t>
            </a:r>
            <a:r>
              <a:rPr lang="en-GB" dirty="0">
                <a:sym typeface="Wingdings" panose="05000000000000000000" pitchFamily="2" charset="2"/>
              </a:rPr>
              <a:t> below 200 </a:t>
            </a:r>
            <a:r>
              <a:rPr lang="en-GB" dirty="0" err="1">
                <a:sym typeface="Wingdings" panose="05000000000000000000" pitchFamily="2" charset="2"/>
              </a:rPr>
              <a:t>kCHF</a:t>
            </a:r>
            <a:endParaRPr lang="en-GB" dirty="0"/>
          </a:p>
          <a:p>
            <a:pPr algn="l"/>
            <a:r>
              <a:rPr lang="en-GB" dirty="0">
                <a:sym typeface="Wingdings" panose="05000000000000000000" pitchFamily="2" charset="2"/>
              </a:rPr>
              <a:t>Industry assembly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Assume 4h*100 </a:t>
            </a:r>
            <a:r>
              <a:rPr lang="en-GB" dirty="0" err="1">
                <a:sym typeface="Wingdings" panose="05000000000000000000" pitchFamily="2" charset="2"/>
              </a:rPr>
              <a:t>CHf</a:t>
            </a:r>
            <a:r>
              <a:rPr lang="en-GB" dirty="0">
                <a:sym typeface="Wingdings" panose="05000000000000000000" pitchFamily="2" charset="2"/>
              </a:rPr>
              <a:t>/h*1000 BLM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200 CHF/bakeout piece </a:t>
            </a:r>
          </a:p>
          <a:p>
            <a:pPr algn="l"/>
            <a:endParaRPr lang="en-GB" dirty="0">
              <a:sym typeface="Wingdings" panose="05000000000000000000" pitchFamily="2" charset="2"/>
            </a:endParaRPr>
          </a:p>
          <a:p>
            <a:pPr lvl="1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224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20A36-98E7-0E18-D730-2AD94927D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59296-8D5C-13A0-3C4C-8385BCD13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857238"/>
            <a:ext cx="3600450" cy="380407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This is with a beam of 288b (4x42b)</a:t>
            </a:r>
          </a:p>
          <a:p>
            <a:pPr lvl="1"/>
            <a:r>
              <a:rPr lang="en-GB" dirty="0"/>
              <a:t>Not ideal conditions for this measurement </a:t>
            </a:r>
          </a:p>
          <a:p>
            <a:pPr lvl="1"/>
            <a:r>
              <a:rPr lang="en-GB" dirty="0"/>
              <a:t>Scope and detector saturated </a:t>
            </a:r>
          </a:p>
          <a:p>
            <a:r>
              <a:rPr lang="en-GB" dirty="0"/>
              <a:t>The top three trends are for three different productions </a:t>
            </a:r>
          </a:p>
          <a:p>
            <a:pPr lvl="1"/>
            <a:r>
              <a:rPr lang="en-GB" dirty="0"/>
              <a:t>Installed at the same location </a:t>
            </a:r>
          </a:p>
          <a:p>
            <a:pPr lvl="1"/>
            <a:r>
              <a:rPr lang="en-GB" dirty="0"/>
              <a:t>Prototype (blue) shows behaviour similar to the first production (2006/green) and 2016 production (yellow)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CDA34-3C5D-FA0E-6116-CB515E6AB1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D9C262-54D0-3264-D220-F8155592A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26</a:t>
            </a:fld>
            <a:endParaRPr lang="en-GB" noProof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DB174DB3-9F26-8C48-F99A-DBD79EC8F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816097"/>
            <a:ext cx="2895600" cy="273844"/>
          </a:xfrm>
        </p:spPr>
        <p:txBody>
          <a:bodyPr/>
          <a:lstStyle/>
          <a:p>
            <a:r>
              <a:rPr lang="en-GB" dirty="0"/>
              <a:t>15/09/2023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3B7A90-A80D-2F4C-FD7E-0E9EAF5D7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8" y="857238"/>
            <a:ext cx="5446442" cy="314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8789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7ED35-03B4-A2DD-837D-C267BC8F2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Saturation of inputs</a:t>
            </a:r>
          </a:p>
        </p:txBody>
      </p:sp>
      <p:pic>
        <p:nvPicPr>
          <p:cNvPr id="8" name="Content Placeholder 7" descr="A screen shot of a computer&#10;&#10;Description automatically generated">
            <a:extLst>
              <a:ext uri="{FF2B5EF4-FFF2-40B4-BE49-F238E27FC236}">
                <a16:creationId xmlns:a16="http://schemas.microsoft.com/office/drawing/2014/main" id="{54C318DD-97D8-B65E-7BDA-AA9C746AF3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5" y="857251"/>
            <a:ext cx="6762750" cy="380404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3F3BD-916A-4242-BFC4-19EE8A0BAA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8E802F-C0ED-816E-B9F3-57C2BA002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27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22E3C-82B4-D53E-E0B2-2A24F1C8A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15/09/2023</a:t>
            </a:r>
          </a:p>
        </p:txBody>
      </p:sp>
    </p:spTree>
    <p:extLst>
      <p:ext uri="{BB962C8B-B14F-4D97-AF65-F5344CB8AC3E}">
        <p14:creationId xmlns:p14="http://schemas.microsoft.com/office/powerpoint/2010/main" val="35784341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F8F0D-5B7E-AA60-8D89-65DA4F199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Channel Organisation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E86EC-7160-F27A-AD27-C7B24D8538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D24ABC-AB6D-D458-B239-35CAA7830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28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3598DE-CD03-2316-C839-170A138D1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15/09/2023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81A160-5B9F-F686-71DA-27693CBBA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336" y="752448"/>
            <a:ext cx="7095115" cy="399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140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E8BDB-82B4-79C8-3F06-D71687AAB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Channel 6 uncertainty 1/2</a:t>
            </a:r>
          </a:p>
        </p:txBody>
      </p:sp>
      <p:pic>
        <p:nvPicPr>
          <p:cNvPr id="8" name="Content Placeholder 7" descr="A screen shot of a computer&#10;&#10;Description automatically generated">
            <a:extLst>
              <a:ext uri="{FF2B5EF4-FFF2-40B4-BE49-F238E27FC236}">
                <a16:creationId xmlns:a16="http://schemas.microsoft.com/office/drawing/2014/main" id="{D112B1D2-AB4B-81C3-AAD8-A5BA293B88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804856"/>
            <a:ext cx="6762750" cy="380404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A0C67-2FB2-1952-0937-A3B69025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33730-94CB-3EA3-A8D2-FA9885817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29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83730-4E41-AA69-1E64-5ACA3B696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15/09/2023</a:t>
            </a:r>
          </a:p>
        </p:txBody>
      </p:sp>
    </p:spTree>
    <p:extLst>
      <p:ext uri="{BB962C8B-B14F-4D97-AF65-F5344CB8AC3E}">
        <p14:creationId xmlns:p14="http://schemas.microsoft.com/office/powerpoint/2010/main" val="2164852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BLM system for?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1241601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LHC Beam Energy per Beam: 				362 MJ</a:t>
            </a:r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Energy to heat and melt 1 kg of copper: 	700 kJ</a:t>
            </a:r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Mathematics: 362 MJ / 700 kJ/kg 		≈ 	500 kg</a:t>
            </a:r>
          </a:p>
          <a:p>
            <a:pPr algn="l"/>
            <a:endParaRPr lang="en-US" sz="2400" dirty="0"/>
          </a:p>
          <a:p>
            <a:pPr marL="0" indent="0" algn="l">
              <a:buNone/>
            </a:pPr>
            <a:r>
              <a:rPr lang="en-US" sz="2400" dirty="0">
                <a:sym typeface="Wingdings" panose="05000000000000000000" pitchFamily="2" charset="2"/>
              </a:rPr>
              <a:t> Machine protection is useful</a:t>
            </a:r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dirty="0"/>
          </a:p>
          <a:p>
            <a:pPr lvl="1" algn="l"/>
            <a:endParaRPr lang="en-US" dirty="0"/>
          </a:p>
          <a:p>
            <a:pPr algn="l"/>
            <a:endParaRPr lang="en-US" dirty="0"/>
          </a:p>
          <a:p>
            <a:pPr lvl="1" algn="l"/>
            <a:endParaRPr lang="en-US" dirty="0"/>
          </a:p>
          <a:p>
            <a:pPr algn="l"/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86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4927E-8E53-3C15-78F0-979C58F7F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Channel 6 uncertainty 2/2</a:t>
            </a:r>
          </a:p>
        </p:txBody>
      </p:sp>
      <p:pic>
        <p:nvPicPr>
          <p:cNvPr id="8" name="Content Placeholder 7" descr="A screen shot of a computer&#10;&#10;Description automatically generated">
            <a:extLst>
              <a:ext uri="{FF2B5EF4-FFF2-40B4-BE49-F238E27FC236}">
                <a16:creationId xmlns:a16="http://schemas.microsoft.com/office/drawing/2014/main" id="{42B04A45-7141-A355-F132-5A98B5A5F7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800101"/>
            <a:ext cx="6762750" cy="380404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F8B8F-4A04-C0F6-E814-6CC4C76FC1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F687BD-C05C-5DFD-F830-6395B51F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30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FF53D-FA8A-924D-E660-A3D641940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15/09/2023</a:t>
            </a:r>
          </a:p>
        </p:txBody>
      </p:sp>
    </p:spTree>
    <p:extLst>
      <p:ext uri="{BB962C8B-B14F-4D97-AF65-F5344CB8AC3E}">
        <p14:creationId xmlns:p14="http://schemas.microsoft.com/office/powerpoint/2010/main" val="19809718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7F799-2FA5-553A-C0AE-6B61273A3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icblm_2023-08-24 18:05:115.46</a:t>
            </a:r>
          </a:p>
        </p:txBody>
      </p:sp>
      <p:pic>
        <p:nvPicPr>
          <p:cNvPr id="8" name="Content Placeholder 7" descr="A screen shot of a computer&#10;&#10;Description automatically generated">
            <a:extLst>
              <a:ext uri="{FF2B5EF4-FFF2-40B4-BE49-F238E27FC236}">
                <a16:creationId xmlns:a16="http://schemas.microsoft.com/office/drawing/2014/main" id="{49A5C9B5-8388-2298-B5FE-3E7DB3BDD7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790955"/>
            <a:ext cx="6762750" cy="380404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FE7F5-7C85-B7E1-1855-FE3BC887E2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708245-5374-D52E-D091-69FA2F031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31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A935C-83D6-8C75-943D-FF46FF56A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15/09/2023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FF91AE-8AFF-2936-7039-B62B8B0F9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1" y="690175"/>
            <a:ext cx="4715225" cy="30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52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4E593-8F6B-43F9-87C0-D0C3E9F53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5616184" cy="540000"/>
          </a:xfrm>
        </p:spPr>
        <p:txBody>
          <a:bodyPr>
            <a:normAutofit/>
          </a:bodyPr>
          <a:lstStyle/>
          <a:p>
            <a:r>
              <a:rPr lang="en-GB" dirty="0"/>
              <a:t>BLM Specifications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7F860-8C91-4119-A7AB-5ECB7FE0E5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D83301-DABC-4FB5-91DE-6AD96C430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E4D2C-647A-4715-B3F5-DA7FB2157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14/12/2023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24DFCFD-0D9A-4D95-B709-0D03C20D6F80}"/>
              </a:ext>
            </a:extLst>
          </p:cNvPr>
          <p:cNvSpPr txBox="1">
            <a:spLocks noChangeArrowheads="1"/>
          </p:cNvSpPr>
          <p:nvPr/>
        </p:nvSpPr>
        <p:spPr>
          <a:xfrm>
            <a:off x="282872" y="892331"/>
            <a:ext cx="8742693" cy="36576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24000" indent="-324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ebdings" pitchFamily="18" charset="2"/>
              <a:buChar char="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en-GB" sz="135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1800" b="1" dirty="0"/>
              <a:t>USE OF THE BLM’S FOR MACHINE PROTECTION</a:t>
            </a:r>
            <a:r>
              <a:rPr lang="en-GB" sz="2100" b="1" dirty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800" dirty="0"/>
          </a:p>
          <a:p>
            <a:pPr>
              <a:lnSpc>
                <a:spcPct val="105000"/>
              </a:lnSpc>
              <a:buFont typeface="Wingdings" pitchFamily="2" charset="2"/>
              <a:buNone/>
            </a:pPr>
            <a:r>
              <a:rPr lang="en-GB" sz="1800" dirty="0"/>
              <a:t>• </a:t>
            </a:r>
            <a:r>
              <a:rPr lang="en-GB" sz="1800" b="1" dirty="0">
                <a:solidFill>
                  <a:srgbClr val="DC3CB2"/>
                </a:solidFill>
              </a:rPr>
              <a:t>protection against </a:t>
            </a:r>
            <a:r>
              <a:rPr lang="en-GB" sz="1800" b="1" dirty="0"/>
              <a:t>beam losses that could lead to </a:t>
            </a:r>
            <a:r>
              <a:rPr lang="en-GB" sz="1800" b="1" dirty="0">
                <a:solidFill>
                  <a:srgbClr val="DC3CB2"/>
                </a:solidFill>
              </a:rPr>
              <a:t>damage</a:t>
            </a:r>
            <a:r>
              <a:rPr lang="en-GB" sz="1800" b="1" dirty="0"/>
              <a:t> of equipment</a:t>
            </a:r>
          </a:p>
          <a:p>
            <a:pPr>
              <a:lnSpc>
                <a:spcPct val="105000"/>
              </a:lnSpc>
              <a:buFont typeface="Wingdings" pitchFamily="2" charset="2"/>
              <a:buNone/>
            </a:pPr>
            <a:endParaRPr lang="en-GB" sz="1800" b="1" dirty="0"/>
          </a:p>
          <a:p>
            <a:pPr>
              <a:lnSpc>
                <a:spcPct val="105000"/>
              </a:lnSpc>
              <a:buFont typeface="Wingdings" pitchFamily="2" charset="2"/>
              <a:buNone/>
            </a:pPr>
            <a:r>
              <a:rPr lang="en-GB" sz="1800" b="1" dirty="0"/>
              <a:t>• </a:t>
            </a:r>
            <a:r>
              <a:rPr lang="en-GB" sz="1800" b="1" dirty="0">
                <a:solidFill>
                  <a:srgbClr val="DC3CB2"/>
                </a:solidFill>
              </a:rPr>
              <a:t>protection against </a:t>
            </a:r>
            <a:r>
              <a:rPr lang="en-GB" sz="1800" b="1" dirty="0"/>
              <a:t>beam losses that could lead to a </a:t>
            </a:r>
            <a:r>
              <a:rPr lang="en-GB" sz="1800" b="1" dirty="0">
                <a:solidFill>
                  <a:srgbClr val="DC3CB2"/>
                </a:solidFill>
              </a:rPr>
              <a:t>quench</a:t>
            </a:r>
            <a:r>
              <a:rPr lang="en-GB" sz="1800" b="1" dirty="0"/>
              <a:t> of a magnet.</a:t>
            </a:r>
          </a:p>
          <a:p>
            <a:pPr>
              <a:lnSpc>
                <a:spcPct val="105000"/>
              </a:lnSpc>
              <a:buFont typeface="Wingdings" pitchFamily="2" charset="2"/>
              <a:buNone/>
            </a:pPr>
            <a:endParaRPr lang="en-GB" sz="1800" b="1" dirty="0"/>
          </a:p>
          <a:p>
            <a:pPr>
              <a:lnSpc>
                <a:spcPct val="105000"/>
              </a:lnSpc>
              <a:buFont typeface="Wingdings" pitchFamily="2" charset="2"/>
              <a:buNone/>
            </a:pPr>
            <a:r>
              <a:rPr lang="en-GB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Reasons: </a:t>
            </a:r>
            <a:r>
              <a:rPr lang="en-GB" sz="1800" b="1" dirty="0"/>
              <a:t>Loss of beam vacuum, object in the beam pipe, beam missteering….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25052992-B660-470B-80C6-6AB15F01A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06237"/>
            <a:ext cx="3347864" cy="178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198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765C2-3D5A-4F86-A6B9-61F727124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220" y="131113"/>
            <a:ext cx="8229600" cy="540000"/>
          </a:xfrm>
        </p:spPr>
        <p:txBody>
          <a:bodyPr>
            <a:normAutofit fontScale="90000"/>
          </a:bodyPr>
          <a:lstStyle/>
          <a:p>
            <a:r>
              <a:rPr lang="en-GB" sz="3300" dirty="0"/>
              <a:t>Beam Loss Duration and Protection Systems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B3EC6-BCAF-7577-EFEA-72F4BDDFA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79260"/>
            <a:ext cx="8229600" cy="71796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dirty="0"/>
              <a:t>Impossible to have active protection from ultra-fast losses</a:t>
            </a:r>
          </a:p>
          <a:p>
            <a:pPr algn="l"/>
            <a:r>
              <a:rPr lang="en-GB" dirty="0"/>
              <a:t>No real redundancy for fast losses; later additions of beam and magnet current change monitoring 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A6C8E-BF0B-CE2A-985A-ACC7FFAB03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BF62D7-BBB8-B44E-844C-F150CBDA7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9A69ED-FD62-5D10-4E6B-D6D10C83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14/12/2023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C87B14-0BFE-5108-C920-314E5FB02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650" y="738219"/>
            <a:ext cx="6055911" cy="324005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1EDF2AB-575D-A1D9-6A87-5DB7BDDB25E5}"/>
              </a:ext>
            </a:extLst>
          </p:cNvPr>
          <p:cNvCxnSpPr/>
          <p:nvPr/>
        </p:nvCxnSpPr>
        <p:spPr>
          <a:xfrm>
            <a:off x="1257300" y="1314450"/>
            <a:ext cx="0" cy="1943100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377D749-01D3-E80A-CEFA-203F7BB4167D}"/>
              </a:ext>
            </a:extLst>
          </p:cNvPr>
          <p:cNvSpPr txBox="1"/>
          <p:nvPr/>
        </p:nvSpPr>
        <p:spPr>
          <a:xfrm>
            <a:off x="226614" y="1276680"/>
            <a:ext cx="9735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50 – 150 </a:t>
            </a:r>
            <a:r>
              <a:rPr lang="el-GR" sz="1350" dirty="0">
                <a:solidFill>
                  <a:srgbClr val="FF0000"/>
                </a:solidFill>
              </a:rPr>
              <a:t>μ</a:t>
            </a:r>
            <a:r>
              <a:rPr lang="en-GB" sz="1350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1FD67C-CCA2-44A0-D6E0-46706A7B1F7D}"/>
              </a:ext>
            </a:extLst>
          </p:cNvPr>
          <p:cNvSpPr txBox="1"/>
          <p:nvPr/>
        </p:nvSpPr>
        <p:spPr>
          <a:xfrm>
            <a:off x="171451" y="3037701"/>
            <a:ext cx="9735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350" dirty="0">
                <a:solidFill>
                  <a:srgbClr val="FF0000"/>
                </a:solidFill>
              </a:rPr>
              <a:t>100 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BF24FB-1CDB-D7BD-D7A6-3C3132BD1DF3}"/>
              </a:ext>
            </a:extLst>
          </p:cNvPr>
          <p:cNvSpPr txBox="1"/>
          <p:nvPr/>
        </p:nvSpPr>
        <p:spPr>
          <a:xfrm>
            <a:off x="228601" y="2057401"/>
            <a:ext cx="97353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srgbClr val="FF0000"/>
                </a:solidFill>
              </a:rPr>
              <a:t>Achieved</a:t>
            </a:r>
          </a:p>
          <a:p>
            <a:pPr algn="ctr"/>
            <a:r>
              <a:rPr lang="en-GB" sz="1350" dirty="0">
                <a:solidFill>
                  <a:srgbClr val="FF0000"/>
                </a:solidFill>
              </a:rPr>
              <a:t>by BLM LHC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F86DB7-63A7-FFD1-9E9B-F29E390D048A}"/>
              </a:ext>
            </a:extLst>
          </p:cNvPr>
          <p:cNvSpPr txBox="1"/>
          <p:nvPr/>
        </p:nvSpPr>
        <p:spPr>
          <a:xfrm>
            <a:off x="5364088" y="4779887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Courtesy: C. Zamantzas</a:t>
            </a:r>
          </a:p>
        </p:txBody>
      </p:sp>
    </p:spTree>
    <p:extLst>
      <p:ext uri="{BB962C8B-B14F-4D97-AF65-F5344CB8AC3E}">
        <p14:creationId xmlns:p14="http://schemas.microsoft.com/office/powerpoint/2010/main" val="565800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EAB17-F4F6-4A25-8B48-2293F6F00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BLM </a:t>
            </a:r>
            <a:r>
              <a:rPr lang="en-GB" sz="4000" dirty="0"/>
              <a:t>System</a:t>
            </a:r>
            <a:r>
              <a:rPr lang="en-GB" dirty="0"/>
              <a:t> Overview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E7C667-86F0-47C2-8230-4D888E585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6450" y="857238"/>
            <a:ext cx="5690877" cy="117527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sz="2400" dirty="0"/>
              <a:t>Highly critical system for the protection of LHC</a:t>
            </a:r>
          </a:p>
          <a:p>
            <a:pPr algn="l"/>
            <a:r>
              <a:rPr lang="en-GB" sz="2400" dirty="0"/>
              <a:t>Deployed all around the 27 km of the tunnel</a:t>
            </a:r>
          </a:p>
          <a:p>
            <a:pPr algn="l"/>
            <a:r>
              <a:rPr lang="en-GB" sz="2400" dirty="0"/>
              <a:t>Speed, Reliability, Fail-safety is required</a:t>
            </a:r>
          </a:p>
          <a:p>
            <a:pPr algn="l"/>
            <a:r>
              <a:rPr lang="en-GB" sz="2400" dirty="0"/>
              <a:t>Large amount of measurement data are published continuously</a:t>
            </a:r>
          </a:p>
          <a:p>
            <a:pPr algn="l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378DAB-54BF-410A-BE55-6789A925CA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christos.zamantzas@cern.ch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A2C8F6-7044-4AB7-A153-3C4022201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9B33EA-3CCE-42D9-A11E-BE190081E50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5430"/>
          <a:stretch>
            <a:fillRect/>
          </a:stretch>
        </p:blipFill>
        <p:spPr bwMode="auto">
          <a:xfrm>
            <a:off x="204942" y="771370"/>
            <a:ext cx="2938308" cy="2086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A4347B5-2DB3-4629-AD75-1845A4899B90}"/>
              </a:ext>
            </a:extLst>
          </p:cNvPr>
          <p:cNvGrpSpPr/>
          <p:nvPr/>
        </p:nvGrpSpPr>
        <p:grpSpPr>
          <a:xfrm>
            <a:off x="2219347" y="2141020"/>
            <a:ext cx="7007446" cy="2482958"/>
            <a:chOff x="2959129" y="2904472"/>
            <a:chExt cx="9343262" cy="3310610"/>
          </a:xfrm>
        </p:grpSpPr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193968CF-A964-4E44-AC28-02427D1117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23202" y="4700134"/>
              <a:ext cx="745149" cy="1291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EB15D387-8927-4140-B707-1F75608FF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5000"/>
            </a:blip>
            <a:srcRect/>
            <a:stretch>
              <a:fillRect/>
            </a:stretch>
          </p:blipFill>
          <p:spPr bwMode="auto">
            <a:xfrm>
              <a:off x="7110815" y="3486937"/>
              <a:ext cx="1378917" cy="207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 descr="\\cern.ch\dfs\Users\j\jemery\Documents\ADMIN\ICapplication\MonitorOnQuad.JPG">
              <a:extLst>
                <a:ext uri="{FF2B5EF4-FFF2-40B4-BE49-F238E27FC236}">
                  <a16:creationId xmlns:a16="http://schemas.microsoft.com/office/drawing/2014/main" id="{EA16A6C3-56F9-47F8-B9F5-44A07770C5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14524" y="4125916"/>
              <a:ext cx="1305711" cy="1502514"/>
            </a:xfrm>
            <a:prstGeom prst="rect">
              <a:avLst/>
            </a:prstGeom>
            <a:noFill/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F1CE720-6112-40E6-B250-05F577E6A5FC}"/>
                </a:ext>
              </a:extLst>
            </p:cNvPr>
            <p:cNvSpPr txBox="1"/>
            <p:nvPr/>
          </p:nvSpPr>
          <p:spPr>
            <a:xfrm>
              <a:off x="2959129" y="3835993"/>
              <a:ext cx="1828144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BLM IC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32EB80C-841B-4F46-AB5D-D02A5FFFF838}"/>
                </a:ext>
              </a:extLst>
            </p:cNvPr>
            <p:cNvSpPr txBox="1"/>
            <p:nvPr/>
          </p:nvSpPr>
          <p:spPr>
            <a:xfrm>
              <a:off x="4765484" y="4366446"/>
              <a:ext cx="178771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Acquisition Modules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07860C6-AA07-4A11-B3B0-B7433681F350}"/>
                </a:ext>
              </a:extLst>
            </p:cNvPr>
            <p:cNvSpPr txBox="1"/>
            <p:nvPr/>
          </p:nvSpPr>
          <p:spPr>
            <a:xfrm>
              <a:off x="7001850" y="3134495"/>
              <a:ext cx="185738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Processing, Analysis &amp; Decision Modules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5226C64-0497-4EE5-9803-7AAC43A39C05}"/>
                </a:ext>
              </a:extLst>
            </p:cNvPr>
            <p:cNvSpPr txBox="1"/>
            <p:nvPr/>
          </p:nvSpPr>
          <p:spPr>
            <a:xfrm>
              <a:off x="8856883" y="4500570"/>
              <a:ext cx="1836400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Combiner and Survey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DE134D2-AF54-4DAC-9425-7BB972E84D7E}"/>
                </a:ext>
              </a:extLst>
            </p:cNvPr>
            <p:cNvCxnSpPr>
              <a:endCxn id="8" idx="1"/>
            </p:cNvCxnSpPr>
            <p:nvPr/>
          </p:nvCxnSpPr>
          <p:spPr>
            <a:xfrm>
              <a:off x="8551698" y="4991883"/>
              <a:ext cx="571504" cy="35419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pic>
          <p:nvPicPr>
            <p:cNvPr id="16" name="Picture 11">
              <a:extLst>
                <a:ext uri="{FF2B5EF4-FFF2-40B4-BE49-F238E27FC236}">
                  <a16:creationId xmlns:a16="http://schemas.microsoft.com/office/drawing/2014/main" id="{8862AA00-65E5-4395-9900-B4B69A8CBA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0800000">
              <a:off x="4787274" y="4543578"/>
              <a:ext cx="2033011" cy="1005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92E7A5B-C85B-439F-8C58-0C5986639B95}"/>
                </a:ext>
              </a:extLst>
            </p:cNvPr>
            <p:cNvCxnSpPr/>
            <p:nvPr/>
          </p:nvCxnSpPr>
          <p:spPr>
            <a:xfrm flipV="1">
              <a:off x="6787537" y="5067609"/>
              <a:ext cx="381000" cy="446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543C477-46D6-471F-AD60-59E992E5AA1D}"/>
                </a:ext>
              </a:extLst>
            </p:cNvPr>
            <p:cNvCxnSpPr/>
            <p:nvPr/>
          </p:nvCxnSpPr>
          <p:spPr>
            <a:xfrm flipV="1">
              <a:off x="4482473" y="5072073"/>
              <a:ext cx="304800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D020B56-138A-4B76-9BC6-62D5D7755C67}"/>
                </a:ext>
              </a:extLst>
            </p:cNvPr>
            <p:cNvSpPr/>
            <p:nvPr/>
          </p:nvSpPr>
          <p:spPr>
            <a:xfrm>
              <a:off x="3345066" y="5777701"/>
              <a:ext cx="1522212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25" dirty="0"/>
                <a:t>around the LHC ring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5B6962A-2B55-4070-A066-21177C391078}"/>
                </a:ext>
              </a:extLst>
            </p:cNvPr>
            <p:cNvCxnSpPr/>
            <p:nvPr/>
          </p:nvCxnSpPr>
          <p:spPr>
            <a:xfrm flipV="1">
              <a:off x="8573487" y="3714752"/>
              <a:ext cx="571504" cy="50007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D9CE22B-7BC1-4556-9BE4-FDE3385E6709}"/>
                </a:ext>
              </a:extLst>
            </p:cNvPr>
            <p:cNvSpPr txBox="1"/>
            <p:nvPr/>
          </p:nvSpPr>
          <p:spPr>
            <a:xfrm>
              <a:off x="8776036" y="2904472"/>
              <a:ext cx="133198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Front-end CPU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B079E07-2435-4605-80BD-ECC63EF74025}"/>
                </a:ext>
              </a:extLst>
            </p:cNvPr>
            <p:cNvSpPr txBox="1"/>
            <p:nvPr/>
          </p:nvSpPr>
          <p:spPr>
            <a:xfrm>
              <a:off x="10664221" y="4714884"/>
              <a:ext cx="126685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Beam Interlock Interfaces </a:t>
              </a:r>
            </a:p>
          </p:txBody>
        </p:sp>
        <p:pic>
          <p:nvPicPr>
            <p:cNvPr id="23" name="Picture 10">
              <a:extLst>
                <a:ext uri="{FF2B5EF4-FFF2-40B4-BE49-F238E27FC236}">
                  <a16:creationId xmlns:a16="http://schemas.microsoft.com/office/drawing/2014/main" id="{3FF6AF9B-042B-4C15-9AF0-1CD73C3379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638511" y="5320501"/>
              <a:ext cx="93537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6ADFAE7F-B6BC-4D65-90C7-A21284F28678}"/>
                </a:ext>
              </a:extLst>
            </p:cNvPr>
            <p:cNvCxnSpPr/>
            <p:nvPr/>
          </p:nvCxnSpPr>
          <p:spPr>
            <a:xfrm>
              <a:off x="10028086" y="5424977"/>
              <a:ext cx="523876" cy="42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BAB196E-828F-43F4-9892-D205A528B245}"/>
                </a:ext>
              </a:extLst>
            </p:cNvPr>
            <p:cNvCxnSpPr/>
            <p:nvPr/>
          </p:nvCxnSpPr>
          <p:spPr>
            <a:xfrm>
              <a:off x="9980458" y="3710465"/>
              <a:ext cx="571504" cy="42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pic>
          <p:nvPicPr>
            <p:cNvPr id="26" name="Picture 1">
              <a:extLst>
                <a:ext uri="{FF2B5EF4-FFF2-40B4-BE49-F238E27FC236}">
                  <a16:creationId xmlns:a16="http://schemas.microsoft.com/office/drawing/2014/main" id="{742D6119-E19E-4A32-A66F-F319A72770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073553" y="3125742"/>
              <a:ext cx="745056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2DB6FB-7F71-4DC7-9699-1A667B2ACA06}"/>
                </a:ext>
              </a:extLst>
            </p:cNvPr>
            <p:cNvSpPr txBox="1"/>
            <p:nvPr/>
          </p:nvSpPr>
          <p:spPr>
            <a:xfrm>
              <a:off x="3985878" y="5566562"/>
              <a:ext cx="78581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x4000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12F5BFE-D5A5-4EEE-8A89-5E62989CBD42}"/>
                </a:ext>
              </a:extLst>
            </p:cNvPr>
            <p:cNvSpPr txBox="1"/>
            <p:nvPr/>
          </p:nvSpPr>
          <p:spPr>
            <a:xfrm>
              <a:off x="6139645" y="5501943"/>
              <a:ext cx="78581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x800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299D803-2407-4AF3-B0C1-0F81157201F3}"/>
                </a:ext>
              </a:extLst>
            </p:cNvPr>
            <p:cNvSpPr txBox="1"/>
            <p:nvPr/>
          </p:nvSpPr>
          <p:spPr>
            <a:xfrm>
              <a:off x="8001983" y="5286388"/>
              <a:ext cx="78581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x400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8638D27-3054-43B6-A2F3-88638C31339E}"/>
                </a:ext>
              </a:extLst>
            </p:cNvPr>
            <p:cNvSpPr txBox="1"/>
            <p:nvPr/>
          </p:nvSpPr>
          <p:spPr>
            <a:xfrm>
              <a:off x="9837581" y="4010386"/>
              <a:ext cx="588541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x27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DDF79D7-D785-4ACF-BBE3-612F65A59496}"/>
                </a:ext>
              </a:extLst>
            </p:cNvPr>
            <p:cNvSpPr txBox="1"/>
            <p:nvPr/>
          </p:nvSpPr>
          <p:spPr>
            <a:xfrm>
              <a:off x="9837583" y="5582023"/>
              <a:ext cx="500065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x27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10074AB-6027-4E07-904B-FAE1419BF32A}"/>
                </a:ext>
              </a:extLst>
            </p:cNvPr>
            <p:cNvSpPr txBox="1"/>
            <p:nvPr/>
          </p:nvSpPr>
          <p:spPr>
            <a:xfrm>
              <a:off x="11538164" y="5643390"/>
              <a:ext cx="57150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x16</a:t>
              </a:r>
              <a:endParaRPr lang="en-GB" sz="1200" b="1" dirty="0"/>
            </a:p>
          </p:txBody>
        </p:sp>
        <p:sp>
          <p:nvSpPr>
            <p:cNvPr id="33" name="Left-Right Arrow Callout 32">
              <a:extLst>
                <a:ext uri="{FF2B5EF4-FFF2-40B4-BE49-F238E27FC236}">
                  <a16:creationId xmlns:a16="http://schemas.microsoft.com/office/drawing/2014/main" id="{9C76F50D-AE0A-4358-8728-346E4BB59182}"/>
                </a:ext>
              </a:extLst>
            </p:cNvPr>
            <p:cNvSpPr/>
            <p:nvPr/>
          </p:nvSpPr>
          <p:spPr>
            <a:xfrm>
              <a:off x="3358513" y="6000768"/>
              <a:ext cx="3429024" cy="214314"/>
            </a:xfrm>
            <a:prstGeom prst="leftRightArrowCallout">
              <a:avLst>
                <a:gd name="adj1" fmla="val 25000"/>
                <a:gd name="adj2" fmla="val 25000"/>
                <a:gd name="adj3" fmla="val 25000"/>
                <a:gd name="adj4" fmla="val 30790"/>
              </a:avLst>
            </a:prstGeom>
            <a:noFill/>
            <a:ln w="12700" cap="sq"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50" b="1" dirty="0">
                  <a:solidFill>
                    <a:schemeClr val="accent1"/>
                  </a:solidFill>
                </a:rPr>
                <a:t>Tunnel</a:t>
              </a:r>
              <a:r>
                <a:rPr lang="en-GB" sz="1350" dirty="0"/>
                <a:t> </a:t>
              </a:r>
            </a:p>
          </p:txBody>
        </p:sp>
        <p:sp>
          <p:nvSpPr>
            <p:cNvPr id="34" name="Left-Right Arrow Callout 33">
              <a:extLst>
                <a:ext uri="{FF2B5EF4-FFF2-40B4-BE49-F238E27FC236}">
                  <a16:creationId xmlns:a16="http://schemas.microsoft.com/office/drawing/2014/main" id="{6817E7E3-D768-4BB3-A8F4-4E830BBFECF3}"/>
                </a:ext>
              </a:extLst>
            </p:cNvPr>
            <p:cNvSpPr/>
            <p:nvPr/>
          </p:nvSpPr>
          <p:spPr>
            <a:xfrm>
              <a:off x="7073289" y="6000768"/>
              <a:ext cx="4857784" cy="214314"/>
            </a:xfrm>
            <a:prstGeom prst="leftRightArrowCallout">
              <a:avLst>
                <a:gd name="adj1" fmla="val 25000"/>
                <a:gd name="adj2" fmla="val 25000"/>
                <a:gd name="adj3" fmla="val 25000"/>
                <a:gd name="adj4" fmla="val 30790"/>
              </a:avLst>
            </a:prstGeom>
            <a:noFill/>
            <a:ln w="12700" cap="sq"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50" b="1" dirty="0">
                  <a:solidFill>
                    <a:schemeClr val="accent1"/>
                  </a:solidFill>
                </a:rPr>
                <a:t>Surface</a:t>
              </a:r>
              <a:endParaRPr lang="en-GB" sz="1350" dirty="0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292C9C21-4F48-4681-A8F0-151274AE54BB}"/>
                </a:ext>
              </a:extLst>
            </p:cNvPr>
            <p:cNvCxnSpPr/>
            <p:nvPr/>
          </p:nvCxnSpPr>
          <p:spPr>
            <a:xfrm rot="10800000">
              <a:off x="6573223" y="3786190"/>
              <a:ext cx="571504" cy="35719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67271212-E296-43D8-8504-81677A5F7CF4}"/>
                </a:ext>
              </a:extLst>
            </p:cNvPr>
            <p:cNvSpPr/>
            <p:nvPr/>
          </p:nvSpPr>
          <p:spPr>
            <a:xfrm>
              <a:off x="7001851" y="3071810"/>
              <a:ext cx="1785950" cy="2857520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A417BB51-CCD1-40E6-9CAF-BF6E0076A6E7}"/>
                </a:ext>
              </a:extLst>
            </p:cNvPr>
            <p:cNvSpPr/>
            <p:nvPr/>
          </p:nvSpPr>
          <p:spPr>
            <a:xfrm>
              <a:off x="5073025" y="2928934"/>
              <a:ext cx="1785950" cy="1357322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E7165CFF-1041-4A5F-8615-B499F9D64759}"/>
                </a:ext>
              </a:extLst>
            </p:cNvPr>
            <p:cNvSpPr/>
            <p:nvPr/>
          </p:nvSpPr>
          <p:spPr>
            <a:xfrm>
              <a:off x="8930677" y="2928934"/>
              <a:ext cx="3143272" cy="1500198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BC875CCD-5A86-4C25-8CDE-100BEBA22BB8}"/>
                </a:ext>
              </a:extLst>
            </p:cNvPr>
            <p:cNvSpPr/>
            <p:nvPr/>
          </p:nvSpPr>
          <p:spPr>
            <a:xfrm>
              <a:off x="8930677" y="4500570"/>
              <a:ext cx="3143272" cy="1500198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18061D76-5483-4C8E-9B01-8586214D8693}"/>
                </a:ext>
              </a:extLst>
            </p:cNvPr>
            <p:cNvSpPr/>
            <p:nvPr/>
          </p:nvSpPr>
          <p:spPr>
            <a:xfrm>
              <a:off x="4653946" y="4357694"/>
              <a:ext cx="2205029" cy="1428760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41" name="Picture 1">
              <a:extLst>
                <a:ext uri="{FF2B5EF4-FFF2-40B4-BE49-F238E27FC236}">
                  <a16:creationId xmlns:a16="http://schemas.microsoft.com/office/drawing/2014/main" id="{7869741E-C4C3-4B69-A463-47350E64AA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536189" y="3143248"/>
              <a:ext cx="894158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3DEBCF4-1755-4C35-861B-17076371C0DD}"/>
                </a:ext>
              </a:extLst>
            </p:cNvPr>
            <p:cNvSpPr txBox="1"/>
            <p:nvPr/>
          </p:nvSpPr>
          <p:spPr>
            <a:xfrm>
              <a:off x="4970033" y="2928935"/>
              <a:ext cx="2041584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Settings and Thresholds</a:t>
              </a:r>
            </a:p>
          </p:txBody>
        </p:sp>
        <p:pic>
          <p:nvPicPr>
            <p:cNvPr id="43" name="Picture 2">
              <a:extLst>
                <a:ext uri="{FF2B5EF4-FFF2-40B4-BE49-F238E27FC236}">
                  <a16:creationId xmlns:a16="http://schemas.microsoft.com/office/drawing/2014/main" id="{CA898C1E-F24F-460E-A720-6E4682D430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40437" y="3192511"/>
              <a:ext cx="1219198" cy="1165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3383C05-77D2-4796-984A-45C69742E6AE}"/>
                </a:ext>
              </a:extLst>
            </p:cNvPr>
            <p:cNvSpPr txBox="1"/>
            <p:nvPr/>
          </p:nvSpPr>
          <p:spPr>
            <a:xfrm>
              <a:off x="10029972" y="2928935"/>
              <a:ext cx="2272419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</a:rPr>
                <a:t>Databases, fixed displays…</a:t>
              </a:r>
            </a:p>
          </p:txBody>
        </p:sp>
      </p:grpSp>
      <p:sp>
        <p:nvSpPr>
          <p:cNvPr id="45" name="Footer Placeholder 5">
            <a:extLst>
              <a:ext uri="{FF2B5EF4-FFF2-40B4-BE49-F238E27FC236}">
                <a16:creationId xmlns:a16="http://schemas.microsoft.com/office/drawing/2014/main" id="{AF5FC45E-E386-76EA-A2E0-B06A27A65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816097"/>
            <a:ext cx="2895600" cy="273844"/>
          </a:xfrm>
        </p:spPr>
        <p:txBody>
          <a:bodyPr/>
          <a:lstStyle/>
          <a:p>
            <a:r>
              <a:rPr lang="en-GB" dirty="0"/>
              <a:t>14/12/2023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33657EA-F194-627C-1625-7896DFDDD6D8}"/>
              </a:ext>
            </a:extLst>
          </p:cNvPr>
          <p:cNvSpPr txBox="1"/>
          <p:nvPr/>
        </p:nvSpPr>
        <p:spPr>
          <a:xfrm>
            <a:off x="2940346" y="4864561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Courtesy: C. Zamantzas</a:t>
            </a:r>
          </a:p>
        </p:txBody>
      </p:sp>
    </p:spTree>
    <p:extLst>
      <p:ext uri="{BB962C8B-B14F-4D97-AF65-F5344CB8AC3E}">
        <p14:creationId xmlns:p14="http://schemas.microsoft.com/office/powerpoint/2010/main" val="3128497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A1B1E-3797-4132-81A7-E319001E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 descr="A metal tube on a table&#10;&#10;Description automatically generated">
            <a:extLst>
              <a:ext uri="{FF2B5EF4-FFF2-40B4-BE49-F238E27FC236}">
                <a16:creationId xmlns:a16="http://schemas.microsoft.com/office/drawing/2014/main" id="{D2554E7D-034B-29D6-7DC5-7CB25B53E2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78" t="32222" r="7778" b="27778"/>
          <a:stretch/>
        </p:blipFill>
        <p:spPr>
          <a:xfrm rot="5400000">
            <a:off x="-3533638" y="1820404"/>
            <a:ext cx="5040563" cy="1790727"/>
          </a:xfrm>
          <a:prstGeom prst="rect">
            <a:avLst/>
          </a:prstGeom>
        </p:spPr>
      </p:pic>
      <p:pic>
        <p:nvPicPr>
          <p:cNvPr id="8" name="Picture 7" descr="A close-up of a device&#10;&#10;Description automatically generated">
            <a:extLst>
              <a:ext uri="{FF2B5EF4-FFF2-40B4-BE49-F238E27FC236}">
                <a16:creationId xmlns:a16="http://schemas.microsoft.com/office/drawing/2014/main" id="{BB6670A0-90D8-A0CB-D29C-A2B0C31ECE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666" r="11111" b="35185"/>
          <a:stretch/>
        </p:blipFill>
        <p:spPr>
          <a:xfrm rot="10800000">
            <a:off x="0" y="3099943"/>
            <a:ext cx="8604448" cy="20435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CC85DC-76BC-BBED-7AC7-8A88BF7B16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096344" cy="21822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6D0CD1-E664-D91C-576E-EB97522B60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7684" y="9138"/>
            <a:ext cx="2709079" cy="2734047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8B2DAC22-DB4F-385E-7EEB-5E10D908C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0152" y="267494"/>
            <a:ext cx="3419872" cy="3680222"/>
          </a:xfrm>
        </p:spPr>
        <p:txBody>
          <a:bodyPr>
            <a:normAutofit/>
          </a:bodyPr>
          <a:lstStyle/>
          <a:p>
            <a:pPr algn="l"/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Voltage 1500 V</a:t>
            </a:r>
          </a:p>
          <a:p>
            <a:pPr algn="l"/>
            <a:r>
              <a:rPr lang="en-US" sz="2400" dirty="0">
                <a:solidFill>
                  <a:srgbClr val="00B050"/>
                </a:solidFill>
              </a:rPr>
              <a:t>1.1 bar Nitrogen Gas</a:t>
            </a:r>
          </a:p>
          <a:p>
            <a:pPr algn="l"/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61 Electrodes</a:t>
            </a:r>
            <a:endParaRPr lang="en-US" sz="2400" dirty="0">
              <a:solidFill>
                <a:srgbClr val="00B050"/>
              </a:solidFill>
            </a:endParaRPr>
          </a:p>
          <a:p>
            <a:pPr algn="l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Particle </a:t>
            </a:r>
            <a:r>
              <a:rPr lang="en-US" sz="2400" dirty="0" err="1">
                <a:solidFill>
                  <a:schemeClr val="accent4">
                    <a:lumMod val="75000"/>
                  </a:schemeClr>
                </a:solidFill>
              </a:rPr>
              <a:t>Ionising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 Gas</a:t>
            </a:r>
          </a:p>
          <a:p>
            <a:pPr algn="l"/>
            <a:r>
              <a:rPr lang="en-US" sz="2400" dirty="0">
                <a:solidFill>
                  <a:srgbClr val="002060"/>
                </a:solidFill>
              </a:rPr>
              <a:t>Measure Current</a:t>
            </a:r>
          </a:p>
          <a:p>
            <a:pPr algn="l"/>
            <a:endParaRPr lang="en-US" dirty="0"/>
          </a:p>
          <a:p>
            <a:pPr lvl="1" algn="l"/>
            <a:endParaRPr lang="en-US" dirty="0"/>
          </a:p>
          <a:p>
            <a:pPr algn="l"/>
            <a:endParaRPr lang="en-US" dirty="0"/>
          </a:p>
          <a:p>
            <a:pPr lvl="1" algn="l"/>
            <a:endParaRPr lang="en-US" dirty="0"/>
          </a:p>
          <a:p>
            <a:pPr algn="l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6016" y="106237"/>
            <a:ext cx="890119" cy="540000"/>
          </a:xfrm>
        </p:spPr>
        <p:txBody>
          <a:bodyPr/>
          <a:lstStyle/>
          <a:p>
            <a:r>
              <a:rPr lang="en-GB" sz="2000" dirty="0"/>
              <a:t>BLM IC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87CD2C6-3099-0EB3-44D1-B0654B348F9F}"/>
              </a:ext>
            </a:extLst>
          </p:cNvPr>
          <p:cNvSpPr/>
          <p:nvPr/>
        </p:nvSpPr>
        <p:spPr>
          <a:xfrm>
            <a:off x="6044028" y="3147814"/>
            <a:ext cx="1408292" cy="576064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3257DC4-34FB-B76A-E39D-96F097A7B6B6}"/>
              </a:ext>
            </a:extLst>
          </p:cNvPr>
          <p:cNvSpPr/>
          <p:nvPr/>
        </p:nvSpPr>
        <p:spPr>
          <a:xfrm>
            <a:off x="5856949" y="4371950"/>
            <a:ext cx="1408292" cy="576064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FAC1B8-0FC2-5E31-592B-D779D9ED4200}"/>
              </a:ext>
            </a:extLst>
          </p:cNvPr>
          <p:cNvSpPr/>
          <p:nvPr/>
        </p:nvSpPr>
        <p:spPr>
          <a:xfrm>
            <a:off x="0" y="3291830"/>
            <a:ext cx="5926035" cy="1475433"/>
          </a:xfrm>
          <a:prstGeom prst="rect">
            <a:avLst/>
          </a:prstGeom>
          <a:solidFill>
            <a:srgbClr val="009900">
              <a:alpha val="21176"/>
            </a:srgbClr>
          </a:solidFill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0C60973-7212-5DD2-3478-C38A2E55DF36}"/>
              </a:ext>
            </a:extLst>
          </p:cNvPr>
          <p:cNvCxnSpPr>
            <a:cxnSpLocks/>
          </p:cNvCxnSpPr>
          <p:nvPr/>
        </p:nvCxnSpPr>
        <p:spPr>
          <a:xfrm flipH="1" flipV="1">
            <a:off x="467544" y="3478686"/>
            <a:ext cx="4464496" cy="89326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82B0C2C5-9F06-EBF2-1ABC-19516D7594A2}"/>
              </a:ext>
            </a:extLst>
          </p:cNvPr>
          <p:cNvSpPr/>
          <p:nvPr/>
        </p:nvSpPr>
        <p:spPr>
          <a:xfrm>
            <a:off x="251520" y="3435846"/>
            <a:ext cx="4536504" cy="1080120"/>
          </a:xfrm>
          <a:prstGeom prst="rect">
            <a:avLst/>
          </a:prstGeom>
          <a:solidFill>
            <a:srgbClr val="7F7F7F">
              <a:alpha val="23137"/>
            </a:srgb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94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Experience and know-how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43813"/>
            <a:ext cx="8064456" cy="368022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Total 4000+ produced by CERN and IHEP (Russian Collaboration) since 2005</a:t>
            </a:r>
          </a:p>
          <a:p>
            <a:pPr algn="l"/>
            <a:r>
              <a:rPr lang="en-GB" dirty="0"/>
              <a:t>Experience lost or faded since last production, but mostly re-gained in 2023</a:t>
            </a:r>
          </a:p>
          <a:p>
            <a:pPr algn="l"/>
            <a:r>
              <a:rPr lang="en-GB" dirty="0"/>
              <a:t>Know-how to be documented in Engineering Specifications- started</a:t>
            </a: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8700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A1B1E-3797-4132-81A7-E319001E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B142E9-9170-8631-0217-EA1B23CC27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991"/>
          <a:stretch/>
        </p:blipFill>
        <p:spPr>
          <a:xfrm>
            <a:off x="97200" y="2813572"/>
            <a:ext cx="7793846" cy="2233286"/>
          </a:xfrm>
          <a:prstGeom prst="rect">
            <a:avLst/>
          </a:prstGeom>
        </p:spPr>
      </p:pic>
      <p:pic>
        <p:nvPicPr>
          <p:cNvPr id="9" name="Picture 8" descr="A close-up of a device&#10;&#10;Description automatically generated">
            <a:extLst>
              <a:ext uri="{FF2B5EF4-FFF2-40B4-BE49-F238E27FC236}">
                <a16:creationId xmlns:a16="http://schemas.microsoft.com/office/drawing/2014/main" id="{5D6B319B-14DA-3427-BFBC-8CFA53F421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666" r="11111" b="35185"/>
          <a:stretch/>
        </p:blipFill>
        <p:spPr>
          <a:xfrm rot="5400000">
            <a:off x="6164292" y="1942378"/>
            <a:ext cx="4727581" cy="11228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552" y="52262"/>
            <a:ext cx="6912328" cy="540000"/>
          </a:xfrm>
        </p:spPr>
        <p:txBody>
          <a:bodyPr/>
          <a:lstStyle/>
          <a:p>
            <a:r>
              <a:rPr lang="en-GB" dirty="0"/>
              <a:t>BLM IC Elements General Assembly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5315273-03A4-521C-B2AA-2FC158191B89}"/>
              </a:ext>
            </a:extLst>
          </p:cNvPr>
          <p:cNvSpPr txBox="1">
            <a:spLocks/>
          </p:cNvSpPr>
          <p:nvPr/>
        </p:nvSpPr>
        <p:spPr>
          <a:xfrm>
            <a:off x="463626" y="731639"/>
            <a:ext cx="8064456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/>
              <a:t>Ceramics Al</a:t>
            </a:r>
            <a:r>
              <a:rPr lang="en-US" sz="1800" baseline="-25000" dirty="0"/>
              <a:t>2</a:t>
            </a:r>
            <a:r>
              <a:rPr lang="en-US" sz="1800" dirty="0"/>
              <a:t>O</a:t>
            </a:r>
            <a:r>
              <a:rPr lang="en-US" sz="1800" baseline="-25000" dirty="0"/>
              <a:t>3</a:t>
            </a:r>
            <a:r>
              <a:rPr lang="en-US" sz="1800" dirty="0"/>
              <a:t> with very low conductance 2x</a:t>
            </a:r>
          </a:p>
          <a:p>
            <a:pPr algn="l"/>
            <a:r>
              <a:rPr lang="en-US" sz="1800" dirty="0"/>
              <a:t>Electrodes Al EN6082 61x</a:t>
            </a:r>
          </a:p>
          <a:p>
            <a:pPr algn="l"/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Ceramic Feedthroughs</a:t>
            </a:r>
          </a:p>
          <a:p>
            <a:pPr algn="l"/>
            <a:r>
              <a:rPr lang="en-US" sz="1800" dirty="0">
                <a:highlight>
                  <a:srgbClr val="FFFF00"/>
                </a:highlight>
              </a:rPr>
              <a:t>Vacuum container</a:t>
            </a:r>
          </a:p>
          <a:p>
            <a:pPr algn="l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Welded cover, all vacuum welds TIG</a:t>
            </a:r>
          </a:p>
          <a:p>
            <a:pPr algn="l"/>
            <a:r>
              <a:rPr lang="en-US" sz="1800" dirty="0"/>
              <a:t>Many others… </a:t>
            </a:r>
          </a:p>
          <a:p>
            <a:pPr algn="l"/>
            <a:endParaRPr lang="en-US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7B21C66B-814D-8D79-FE29-B5B9AF196B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638" t="61563" r="125763" b="4114"/>
          <a:stretch/>
        </p:blipFill>
        <p:spPr bwMode="auto">
          <a:xfrm>
            <a:off x="2699793" y="2427734"/>
            <a:ext cx="2664296" cy="260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2CCC8FDE-B74B-AD29-9487-2E8472189E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2" t="29041" r="5699" b="36636"/>
          <a:stretch/>
        </p:blipFill>
        <p:spPr bwMode="auto">
          <a:xfrm>
            <a:off x="4523840" y="1119471"/>
            <a:ext cx="1680497" cy="160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close-up of a round white object&#10;&#10;Description automatically generated">
            <a:extLst>
              <a:ext uri="{FF2B5EF4-FFF2-40B4-BE49-F238E27FC236}">
                <a16:creationId xmlns:a16="http://schemas.microsoft.com/office/drawing/2014/main" id="{D77804FA-9039-50D8-4677-98AA40538B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641" t="7547" r="1886"/>
          <a:stretch/>
        </p:blipFill>
        <p:spPr>
          <a:xfrm rot="5400000">
            <a:off x="6208849" y="685797"/>
            <a:ext cx="1750736" cy="1608489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C1D203A4-9C40-F6A2-8EC3-936FBD302AD6}"/>
              </a:ext>
            </a:extLst>
          </p:cNvPr>
          <p:cNvSpPr/>
          <p:nvPr/>
        </p:nvSpPr>
        <p:spPr>
          <a:xfrm>
            <a:off x="739552" y="3930215"/>
            <a:ext cx="1398840" cy="297719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23180EB-F60E-F121-58B7-D72454F45EF0}"/>
              </a:ext>
            </a:extLst>
          </p:cNvPr>
          <p:cNvSpPr/>
          <p:nvPr/>
        </p:nvSpPr>
        <p:spPr>
          <a:xfrm>
            <a:off x="739552" y="4718709"/>
            <a:ext cx="1398840" cy="297719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E7CCF84-73EA-40FD-008A-03E11D565358}"/>
              </a:ext>
            </a:extLst>
          </p:cNvPr>
          <p:cNvSpPr/>
          <p:nvPr/>
        </p:nvSpPr>
        <p:spPr>
          <a:xfrm rot="5400000">
            <a:off x="7730871" y="1126747"/>
            <a:ext cx="864096" cy="297719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0F44D56-589E-71AC-146B-6D54F8A6688A}"/>
              </a:ext>
            </a:extLst>
          </p:cNvPr>
          <p:cNvSpPr/>
          <p:nvPr/>
        </p:nvSpPr>
        <p:spPr>
          <a:xfrm rot="5400000">
            <a:off x="8352459" y="1125346"/>
            <a:ext cx="864096" cy="297719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0E17850-BDB6-7258-E1CD-00C41E7E572D}"/>
              </a:ext>
            </a:extLst>
          </p:cNvPr>
          <p:cNvCxnSpPr>
            <a:cxnSpLocks/>
          </p:cNvCxnSpPr>
          <p:nvPr/>
        </p:nvCxnSpPr>
        <p:spPr>
          <a:xfrm>
            <a:off x="1619672" y="3930215"/>
            <a:ext cx="6271374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424A2C5-51DE-417F-3AA7-3D11D6173D44}"/>
              </a:ext>
            </a:extLst>
          </p:cNvPr>
          <p:cNvCxnSpPr/>
          <p:nvPr/>
        </p:nvCxnSpPr>
        <p:spPr>
          <a:xfrm>
            <a:off x="7891046" y="3930215"/>
            <a:ext cx="0" cy="110704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5A5DB3F-BBB2-5F10-426B-BD1022D1E893}"/>
              </a:ext>
            </a:extLst>
          </p:cNvPr>
          <p:cNvCxnSpPr>
            <a:cxnSpLocks/>
          </p:cNvCxnSpPr>
          <p:nvPr/>
        </p:nvCxnSpPr>
        <p:spPr>
          <a:xfrm flipH="1" flipV="1">
            <a:off x="1619672" y="5017019"/>
            <a:ext cx="6271374" cy="20501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4AB789C-DFD8-D7EC-3D2C-0644E261FC8E}"/>
              </a:ext>
            </a:extLst>
          </p:cNvPr>
          <p:cNvCxnSpPr>
            <a:cxnSpLocks/>
          </p:cNvCxnSpPr>
          <p:nvPr/>
        </p:nvCxnSpPr>
        <p:spPr>
          <a:xfrm flipV="1">
            <a:off x="1619672" y="3930215"/>
            <a:ext cx="0" cy="107329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38276876-87B0-74E6-F71A-C8CB2439F3B5}"/>
              </a:ext>
            </a:extLst>
          </p:cNvPr>
          <p:cNvSpPr/>
          <p:nvPr/>
        </p:nvSpPr>
        <p:spPr>
          <a:xfrm>
            <a:off x="97200" y="3651870"/>
            <a:ext cx="1954520" cy="1486450"/>
          </a:xfrm>
          <a:prstGeom prst="ellipse">
            <a:avLst/>
          </a:prstGeom>
          <a:noFill/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56563A4-F05A-CA02-A7C6-95ECE9E64DCF}"/>
              </a:ext>
            </a:extLst>
          </p:cNvPr>
          <p:cNvSpPr/>
          <p:nvPr/>
        </p:nvSpPr>
        <p:spPr>
          <a:xfrm>
            <a:off x="8014059" y="195486"/>
            <a:ext cx="1032741" cy="1728192"/>
          </a:xfrm>
          <a:prstGeom prst="ellipse">
            <a:avLst/>
          </a:prstGeom>
          <a:noFill/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04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37" grpId="0" animBg="1"/>
      <p:bldP spid="3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8946e33d-fd2f-4ae4-8ee9-d90c129cdf9e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44359</TotalTime>
  <Words>1202</Words>
  <Application>Microsoft Office PowerPoint</Application>
  <PresentationFormat>On-screen Show (16:9)</PresentationFormat>
  <Paragraphs>259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Wingdings</vt:lpstr>
      <vt:lpstr>Wingdings 2</vt:lpstr>
      <vt:lpstr>Thème Office</vt:lpstr>
      <vt:lpstr>Visio.Drawing.15</vt:lpstr>
      <vt:lpstr>BLM IC Production</vt:lpstr>
      <vt:lpstr>Contents</vt:lpstr>
      <vt:lpstr>What is the BLM system for?</vt:lpstr>
      <vt:lpstr>BLM Specifications</vt:lpstr>
      <vt:lpstr>Beam Loss Duration and Protection Systems</vt:lpstr>
      <vt:lpstr>LHC BLM System Overview</vt:lpstr>
      <vt:lpstr>BLM IC</vt:lpstr>
      <vt:lpstr>Previous Experience and know-how</vt:lpstr>
      <vt:lpstr>BLM IC Elements General Assembly</vt:lpstr>
      <vt:lpstr>PowerPoint Presentation</vt:lpstr>
      <vt:lpstr> Vacuum Test Stand Build in 2023 </vt:lpstr>
      <vt:lpstr> Vacuum Test Stand Synoptic </vt:lpstr>
      <vt:lpstr> Vacuum Test Stand capacity increase </vt:lpstr>
      <vt:lpstr>BLM IC  Menu (1/3)</vt:lpstr>
      <vt:lpstr>HiRadMat Test in 2023-1</vt:lpstr>
      <vt:lpstr>BLM IC  Menu (2/3)</vt:lpstr>
      <vt:lpstr>BLM IC  Menu (3/3)</vt:lpstr>
      <vt:lpstr>Present Situation – Engineering Specifications</vt:lpstr>
      <vt:lpstr>Production options for assembly, vacuum test and documentation</vt:lpstr>
      <vt:lpstr>Summary</vt:lpstr>
      <vt:lpstr>Questions</vt:lpstr>
      <vt:lpstr>Manufacturing and Inspection Plan (MIP)</vt:lpstr>
      <vt:lpstr>Production Procurement Proposal</vt:lpstr>
      <vt:lpstr>Present Situation – Material on Stock at CERN (and to be procured)</vt:lpstr>
      <vt:lpstr>Procurement values</vt:lpstr>
      <vt:lpstr>HRM</vt:lpstr>
      <vt:lpstr>Saturation of inputs</vt:lpstr>
      <vt:lpstr>Channel Organisation</vt:lpstr>
      <vt:lpstr>Channel 6 uncertainty 1/2</vt:lpstr>
      <vt:lpstr>Channel 6 uncertainty 2/2</vt:lpstr>
      <vt:lpstr>icblm_2023-08-24 18:05:115.46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Gerhard Schneider</cp:lastModifiedBy>
  <cp:revision>148</cp:revision>
  <dcterms:created xsi:type="dcterms:W3CDTF">2016-02-12T09:02:01Z</dcterms:created>
  <dcterms:modified xsi:type="dcterms:W3CDTF">2023-12-13T23:06:58Z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