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96" r:id="rId2"/>
    <p:sldId id="298" r:id="rId3"/>
    <p:sldId id="307" r:id="rId4"/>
    <p:sldId id="304" r:id="rId5"/>
    <p:sldId id="270" r:id="rId6"/>
    <p:sldId id="320" r:id="rId7"/>
    <p:sldId id="348" r:id="rId8"/>
    <p:sldId id="306" r:id="rId9"/>
    <p:sldId id="302" r:id="rId10"/>
    <p:sldId id="315" r:id="rId11"/>
    <p:sldId id="293" r:id="rId12"/>
    <p:sldId id="350" r:id="rId13"/>
    <p:sldId id="340" r:id="rId14"/>
    <p:sldId id="338" r:id="rId15"/>
    <p:sldId id="277" r:id="rId16"/>
    <p:sldId id="328" r:id="rId17"/>
    <p:sldId id="333" r:id="rId18"/>
    <p:sldId id="332" r:id="rId19"/>
    <p:sldId id="300" r:id="rId20"/>
    <p:sldId id="311" r:id="rId21"/>
    <p:sldId id="321" r:id="rId22"/>
    <p:sldId id="357" r:id="rId23"/>
    <p:sldId id="322" r:id="rId24"/>
    <p:sldId id="336" r:id="rId25"/>
    <p:sldId id="352" r:id="rId26"/>
    <p:sldId id="316" r:id="rId27"/>
    <p:sldId id="353" r:id="rId28"/>
    <p:sldId id="355" r:id="rId29"/>
    <p:sldId id="326" r:id="rId30"/>
    <p:sldId id="324" r:id="rId31"/>
    <p:sldId id="325" r:id="rId32"/>
    <p:sldId id="346" r:id="rId33"/>
    <p:sldId id="347" r:id="rId34"/>
    <p:sldId id="288" r:id="rId35"/>
    <p:sldId id="317" r:id="rId36"/>
    <p:sldId id="289" r:id="rId37"/>
    <p:sldId id="337" r:id="rId38"/>
    <p:sldId id="345" r:id="rId39"/>
    <p:sldId id="343" r:id="rId40"/>
    <p:sldId id="342" r:id="rId41"/>
    <p:sldId id="356" r:id="rId4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0D99CF-2BF0-4377-8528-E401B14AD715}" v="1" dt="2023-12-13T16:04:15.273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59" autoAdjust="0"/>
    <p:restoredTop sz="96807" autoAdjust="0"/>
  </p:normalViewPr>
  <p:slideViewPr>
    <p:cSldViewPr snapToGrid="0" snapToObjects="1">
      <p:cViewPr varScale="1">
        <p:scale>
          <a:sx n="62" d="100"/>
          <a:sy n="62" d="100"/>
        </p:scale>
        <p:origin x="504" y="56"/>
      </p:cViewPr>
      <p:guideLst/>
    </p:cSldViewPr>
  </p:slideViewPr>
  <p:outlineViewPr>
    <p:cViewPr>
      <p:scale>
        <a:sx n="33" d="100"/>
        <a:sy n="33" d="100"/>
      </p:scale>
      <p:origin x="0" y="-97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Elizabeth Quinn" clId="Web-{310D99CF-2BF0-4377-8528-E401B14AD715}"/>
    <pc:docChg chg="sldOrd">
      <pc:chgData name="Emma Elizabeth Quinn" userId="" providerId="" clId="Web-{310D99CF-2BF0-4377-8528-E401B14AD715}" dt="2023-12-13T16:04:15.273" v="0"/>
      <pc:docMkLst>
        <pc:docMk/>
      </pc:docMkLst>
      <pc:sldChg chg="ord">
        <pc:chgData name="Emma Elizabeth Quinn" userId="" providerId="" clId="Web-{310D99CF-2BF0-4377-8528-E401B14AD715}" dt="2023-12-13T16:04:15.273" v="0"/>
        <pc:sldMkLst>
          <pc:docMk/>
          <pc:sldMk cId="1130265528" sldId="33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2533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61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15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5407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451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8603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878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683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56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777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21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778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286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94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00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7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802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73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78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7847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435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14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14 December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Emma Quinn | HL-LHC BPM Mechanics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lohavart\CAD002123921.CATProduct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png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accelconf.web.cern.ch/e94/PDF/EPAC1994_0208.PDF" TargetMode="External"/><Relationship Id="rId3" Type="http://schemas.openxmlformats.org/officeDocument/2006/relationships/hyperlink" Target="https://cds.cern.ch/record/1213277/files/p187.pdf" TargetMode="External"/><Relationship Id="rId7" Type="http://schemas.openxmlformats.org/officeDocument/2006/relationships/hyperlink" Target="https://home.cern/news/news/accelerators/brand-new-beam-screen-cope-high-luminosity" TargetMode="External"/><Relationship Id="rId12" Type="http://schemas.openxmlformats.org/officeDocument/2006/relationships/hyperlink" Target="https://indico.cern.ch/event/1348175/contributions/5674900/attachments/2763676/4813838/BPTQR%20design%2001.12.2023%20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cas.web.cern.ch/sites/default/files/lectures/tuusula-2018/bpmsystems1.pdf" TargetMode="External"/><Relationship Id="rId11" Type="http://schemas.openxmlformats.org/officeDocument/2006/relationships/hyperlink" Target="https://edms.cern.ch/ui/#!master/navigator/document?D:101287309:101287309:subDocs" TargetMode="External"/><Relationship Id="rId5" Type="http://schemas.openxmlformats.org/officeDocument/2006/relationships/hyperlink" Target="https://indico.cern.ch/event/965501/contributions/4063097/attachments/2145257/3615954/HL-LHC%20BPM%20Final%20Design%20Review%20-%20Mechanical%20design,%20integration%20and%20tooling.pdf" TargetMode="External"/><Relationship Id="rId10" Type="http://schemas.openxmlformats.org/officeDocument/2006/relationships/hyperlink" Target="https://videos.cern.ch/record/2697283" TargetMode="External"/><Relationship Id="rId4" Type="http://schemas.openxmlformats.org/officeDocument/2006/relationships/hyperlink" Target="https://accelconf.web.cern.ch/d09/papers/mopd09.pdf" TargetMode="External"/><Relationship Id="rId9" Type="http://schemas.openxmlformats.org/officeDocument/2006/relationships/hyperlink" Target="https://indico.cern.ch/event/1287205/contributions/5409102/attachments/2658896/4605303/Development%20of%20the%20Coating%20Process%20for%20HL-LHC%20BPMs.pdf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806637/contributions/3487466/attachments/1925359/3186588/FRAS_MG.pdf" TargetMode="External"/><Relationship Id="rId4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hyperlink" Target="https://indico.cern.ch/event/565314/contributions/2285748/attachments/1467498/2280257/Vacuum_for_Particle_Accelerators_b.pdf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cds.cern.ch/record/2652401/files/2018-12-11_HL-LHC-Project-Report-impedance.pdf" TargetMode="External"/><Relationship Id="rId5" Type="http://schemas.openxmlformats.org/officeDocument/2006/relationships/image" Target="../media/image56.png"/><Relationship Id="rId4" Type="http://schemas.openxmlformats.org/officeDocument/2006/relationships/image" Target="../media/image55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home.cern/news/news/engineering/remedy-against-electron-clouds-inside-particle-colliders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safety-rule/ssi-m-2-1" TargetMode="External"/><Relationship Id="rId2" Type="http://schemas.openxmlformats.org/officeDocument/2006/relationships/hyperlink" Target="https://edms.cern.ch/document/2436668/1.0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hse.cern/content/mechanical-hazards-m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59125/attachments/1336362/2010278/HL-LHC-TCC-14-01092016_minutes.pdf" TargetMode="External"/><Relationship Id="rId2" Type="http://schemas.openxmlformats.org/officeDocument/2006/relationships/hyperlink" Target="https://indico.cern.ch/event/559125/contributions/2268948/attachments/1330179/1998614/IT_BPM_shielding_Tsinganis.pdf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HL-LHC Beam Position Monitor Mechanics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18265"/>
            <a:ext cx="11376026" cy="1092530"/>
          </a:xfrm>
        </p:spPr>
        <p:txBody>
          <a:bodyPr/>
          <a:lstStyle/>
          <a:p>
            <a:r>
              <a:rPr lang="en-GB" dirty="0"/>
              <a:t>Emma Quinn</a:t>
            </a:r>
          </a:p>
          <a:p>
            <a:r>
              <a:rPr lang="en-GB" dirty="0"/>
              <a:t>SY-BI-ML	</a:t>
            </a:r>
          </a:p>
          <a:p>
            <a:r>
              <a:rPr lang="en-GB" dirty="0"/>
              <a:t>14/12/2023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D2EF462-11F6-5C98-A9B1-1FD93B14C192}"/>
              </a:ext>
            </a:extLst>
          </p:cNvPr>
          <p:cNvSpPr txBox="1">
            <a:spLocks/>
          </p:cNvSpPr>
          <p:nvPr/>
        </p:nvSpPr>
        <p:spPr>
          <a:xfrm>
            <a:off x="407988" y="6385193"/>
            <a:ext cx="11376026" cy="3487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dirty="0"/>
              <a:t>Working alongside: M. Krupa, G. Schneider, L. Havart </a:t>
            </a: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94C6A-599A-1EB4-F50F-4A8EF5850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 BPM design requirements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A9635-476B-BB1D-8D65-5E3722B58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200" y="1011873"/>
            <a:ext cx="5616575" cy="668337"/>
          </a:xfrm>
        </p:spPr>
        <p:txBody>
          <a:bodyPr>
            <a:normAutofit/>
          </a:bodyPr>
          <a:lstStyle/>
          <a:p>
            <a:r>
              <a:rPr lang="en-US" sz="2800" dirty="0"/>
              <a:t>Vacuum Requirements</a:t>
            </a:r>
            <a:endParaRPr lang="en-GB" sz="2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B0008-72A2-0B10-9AA6-09BA7C9D44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2264" y="1547811"/>
            <a:ext cx="5545088" cy="45430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BPM interface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Large Radial Movement bellows modules on both sides as it is a Full Remote Alignment System (FRAS) baseline.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Bellows allowing radial displacement up to 2.5 mm in each direction.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Interaction to bellow using CF DN100 flanges </a:t>
            </a:r>
            <a:r>
              <a:rPr lang="en-GB" dirty="0">
                <a:sym typeface="Wingdings" panose="05000000000000000000" pitchFamily="2" charset="2"/>
              </a:rPr>
              <a:t> Same flanges on the </a:t>
            </a:r>
            <a:r>
              <a:rPr lang="en-GB" dirty="0"/>
              <a:t>BPM</a:t>
            </a:r>
          </a:p>
          <a:p>
            <a:pPr marL="0" indent="0">
              <a:buNone/>
            </a:pPr>
            <a:r>
              <a:rPr lang="en-US" sz="1800" dirty="0"/>
              <a:t>Coating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Due to the large length, most likely need to be NEG coated </a:t>
            </a:r>
          </a:p>
          <a:p>
            <a:pPr marL="0" indent="0">
              <a:buNone/>
            </a:pPr>
            <a:r>
              <a:rPr lang="en-US" sz="1800" dirty="0"/>
              <a:t>Bakeout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Bakeout jackets will be place over the BPM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990900" lvl="2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990900" lvl="2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151C2A-3673-AA89-FE1D-B9268E9D08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011873"/>
            <a:ext cx="5616600" cy="655634"/>
          </a:xfrm>
        </p:spPr>
        <p:txBody>
          <a:bodyPr>
            <a:normAutofit/>
          </a:bodyPr>
          <a:lstStyle/>
          <a:p>
            <a:r>
              <a:rPr lang="en-US" sz="2800" dirty="0"/>
              <a:t>Alignment Requirements </a:t>
            </a:r>
            <a:endParaRPr lang="en-GB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DD4624-82F9-C681-0F7F-8117F69ADB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38887" y="1553600"/>
            <a:ext cx="5819565" cy="3762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Universal Alignment Platform (UAP) - work in progress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Full Remote Alignment System (FRAS) specification: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sz="1800" dirty="0"/>
              <a:t>The BPTQR BPM will be align on a “</a:t>
            </a:r>
            <a:r>
              <a:rPr lang="en-GB" sz="1800" dirty="0"/>
              <a:t>Manual standardized adjustment platform” for realignment during Long Stop and YETS.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Beam instrumentation strategy is to use a </a:t>
            </a:r>
            <a:r>
              <a:rPr lang="en-GB" b="1" dirty="0"/>
              <a:t>Universal Alignment Platform (UAP).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B15501-8A08-8491-7577-CB2FF523B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300E9-FA50-AD16-299D-47E9CB702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BEA188-7DE8-52A4-0CA6-9D0F969B2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8847D9-16E4-3328-41FC-CA2E91A49FDB}"/>
              </a:ext>
            </a:extLst>
          </p:cNvPr>
          <p:cNvSpPr txBox="1"/>
          <p:nvPr/>
        </p:nvSpPr>
        <p:spPr>
          <a:xfrm>
            <a:off x="3048001" y="6117879"/>
            <a:ext cx="909251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L. </a:t>
            </a:r>
            <a:r>
              <a:rPr lang="en-GB" sz="900" dirty="0" err="1"/>
              <a:t>Harvart</a:t>
            </a:r>
            <a:r>
              <a:rPr lang="en-GB" sz="900" dirty="0"/>
              <a:t> Warm BPM Presentation: https://indico.cern.ch/event/1348175/contributions/5674900/attachments/2763676/4813838/BPTQR%20design%2001.12.2023%20.pdf</a:t>
            </a:r>
          </a:p>
        </p:txBody>
      </p:sp>
    </p:spTree>
    <p:extLst>
      <p:ext uri="{BB962C8B-B14F-4D97-AF65-F5344CB8AC3E}">
        <p14:creationId xmlns:p14="http://schemas.microsoft.com/office/powerpoint/2010/main" val="23111364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machine with many round tubes&#10;&#10;Description automatically generated with medium confidence">
            <a:extLst>
              <a:ext uri="{FF2B5EF4-FFF2-40B4-BE49-F238E27FC236}">
                <a16:creationId xmlns:a16="http://schemas.microsoft.com/office/drawing/2014/main" id="{B2C225A6-7598-901F-3DCB-A2FAB6D1D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11904" flipH="1">
            <a:off x="6478339" y="2460201"/>
            <a:ext cx="5755253" cy="331817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248" y="1037875"/>
            <a:ext cx="7037008" cy="5387118"/>
          </a:xfrm>
        </p:spPr>
        <p:txBody>
          <a:bodyPr>
            <a:noAutofit/>
          </a:bodyPr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1150 mm long pick-up</a:t>
            </a:r>
          </a:p>
          <a:p>
            <a:pPr marL="990900" lvl="2" indent="-342900"/>
            <a:r>
              <a:rPr lang="en-GB" sz="2000" b="0" i="0" dirty="0">
                <a:solidFill>
                  <a:srgbClr val="474747"/>
                </a:solidFill>
                <a:effectLst/>
                <a:latin typeface="Google Sans"/>
              </a:rPr>
              <a:t>Ø</a:t>
            </a:r>
            <a:r>
              <a:rPr lang="en-GB" sz="2000" dirty="0"/>
              <a:t>80mm to </a:t>
            </a:r>
            <a:r>
              <a:rPr lang="en-GB" sz="2000" b="0" i="0" dirty="0">
                <a:solidFill>
                  <a:srgbClr val="474747"/>
                </a:solidFill>
                <a:effectLst/>
                <a:latin typeface="Google Sans"/>
              </a:rPr>
              <a:t>Ø</a:t>
            </a:r>
            <a:r>
              <a:rPr lang="en-GB" sz="2000" dirty="0"/>
              <a:t>93mm</a:t>
            </a:r>
          </a:p>
          <a:p>
            <a:pPr marL="666900" lvl="1" indent="-342900"/>
            <a:r>
              <a:rPr lang="en-GB" sz="2000" dirty="0"/>
              <a:t>Weight: 120 Kg for Beam 1 and Beam 2 BPM + 4 bellows.</a:t>
            </a:r>
          </a:p>
          <a:p>
            <a:pPr marL="666900" lvl="1" indent="-342900"/>
            <a:r>
              <a:rPr lang="en-US" sz="2000" b="1" dirty="0">
                <a:solidFill>
                  <a:schemeClr val="accent2"/>
                </a:solidFill>
              </a:rPr>
              <a:t>BPTQR: </a:t>
            </a:r>
            <a:r>
              <a:rPr lang="en-US" sz="2000" dirty="0"/>
              <a:t>4 x button electrode + 4 x 120 mm stripline electrode.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BPW: </a:t>
            </a:r>
            <a:r>
              <a:rPr lang="en-US" sz="2000" dirty="0"/>
              <a:t>2 x 400 mm stripline electrode.</a:t>
            </a:r>
          </a:p>
          <a:p>
            <a:pPr marL="990900" lvl="2" indent="-342900"/>
            <a:r>
              <a:rPr lang="en-GB" sz="2000" dirty="0"/>
              <a:t>CF DN100</a:t>
            </a:r>
            <a:r>
              <a:rPr lang="en-US" sz="2000" dirty="0"/>
              <a:t> flange with bolts and nuts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Stainless steel EN 1.4429 (316LN).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is entering through the same pick-up in both lines.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Large Radial Movement </a:t>
            </a:r>
            <a:r>
              <a:rPr lang="en-GB" sz="2000" dirty="0"/>
              <a:t>bellows on each side .</a:t>
            </a:r>
          </a:p>
          <a:p>
            <a:pPr marL="990900" lvl="2" indent="-342900"/>
            <a:r>
              <a:rPr lang="en-GB" sz="2000" dirty="0"/>
              <a:t>CF DN100</a:t>
            </a:r>
            <a:r>
              <a:rPr lang="en-US" sz="2000" dirty="0"/>
              <a:t> flange with bolts and nuts.</a:t>
            </a:r>
            <a:endParaRPr lang="en-GB" sz="2000" dirty="0"/>
          </a:p>
          <a:p>
            <a:pPr lvl="1" indent="0">
              <a:buNone/>
            </a:pPr>
            <a:endParaRPr lang="en-GB" sz="2000" dirty="0"/>
          </a:p>
          <a:p>
            <a:pPr lvl="1" indent="0">
              <a:buNone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94597"/>
            <a:ext cx="11376025" cy="535127"/>
          </a:xfrm>
        </p:spPr>
        <p:txBody>
          <a:bodyPr/>
          <a:lstStyle/>
          <a:p>
            <a:r>
              <a:rPr lang="en-US" dirty="0"/>
              <a:t>Current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86FC5-D2A8-270F-5BF2-4361D8C7F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529A0-5ABF-D426-CD5E-A36C42409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874AD1C-CA88-CAA7-00D2-F97FE7EA84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263226"/>
              </p:ext>
            </p:extLst>
          </p:nvPr>
        </p:nvGraphicFramePr>
        <p:xfrm>
          <a:off x="4297680" y="30960"/>
          <a:ext cx="7828325" cy="1372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3" imgW="6455880" imgH="1131840" progId="CATIA.Product">
                  <p:link updateAutomatic="1"/>
                </p:oleObj>
              </mc:Choice>
              <mc:Fallback>
                <p:oleObj name="Product" r:id="rId3" imgW="6455880" imgH="1131840" progId="CATIA.Product">
                  <p:link updateAutomatic="1"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F874AD1C-CA88-CAA7-00D2-F97FE7EA84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97680" y="30960"/>
                        <a:ext cx="7828325" cy="1372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E8C4F8F-8D99-33CC-47EF-A8AECB606412}"/>
              </a:ext>
            </a:extLst>
          </p:cNvPr>
          <p:cNvSpPr txBox="1"/>
          <p:nvPr/>
        </p:nvSpPr>
        <p:spPr>
          <a:xfrm>
            <a:off x="2950029" y="6113673"/>
            <a:ext cx="919048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L. </a:t>
            </a:r>
            <a:r>
              <a:rPr lang="en-GB" sz="900" dirty="0" err="1"/>
              <a:t>Harvart</a:t>
            </a:r>
            <a:r>
              <a:rPr lang="en-GB" sz="900" dirty="0"/>
              <a:t> Warm BPM Presentation: https://indico.cern.ch/event/1348175/contributions/5674900/attachments/2763676/4813838/BPTQR%20design%2001.12.2023%20.pdf</a:t>
            </a:r>
          </a:p>
        </p:txBody>
      </p:sp>
    </p:spTree>
    <p:extLst>
      <p:ext uri="{BB962C8B-B14F-4D97-AF65-F5344CB8AC3E}">
        <p14:creationId xmlns:p14="http://schemas.microsoft.com/office/powerpoint/2010/main" val="18553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FD56D-156B-9196-5E48-DEE8F7ECA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404383"/>
            <a:ext cx="11376025" cy="1046389"/>
          </a:xfrm>
        </p:spPr>
        <p:txBody>
          <a:bodyPr/>
          <a:lstStyle/>
          <a:p>
            <a:pPr algn="ctr"/>
            <a:r>
              <a:rPr lang="en-GB" sz="6000" dirty="0">
                <a:solidFill>
                  <a:srgbClr val="7030A0"/>
                </a:solidFill>
              </a:rPr>
              <a:t>Cryogenic BPMs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6FF1B-1248-D97C-80DB-FDFDCA09D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6965C-ED89-9D76-0202-D552837DF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28EDD-403A-56FC-0882-6DCDF65D4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1193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8C1F4E-1D67-6B55-7D80-C8D231F62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F8057D-166F-2A5E-83DE-283F752DF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968636-F69A-07DF-6E8E-2A55A519D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2813F7C-D0B9-1E40-6BC4-A6D373B3254F}"/>
              </a:ext>
            </a:extLst>
          </p:cNvPr>
          <p:cNvGrpSpPr/>
          <p:nvPr/>
        </p:nvGrpSpPr>
        <p:grpSpPr>
          <a:xfrm>
            <a:off x="619698" y="1231901"/>
            <a:ext cx="10487848" cy="3879086"/>
            <a:chOff x="1145352" y="1538041"/>
            <a:chExt cx="9255948" cy="3179245"/>
          </a:xfrm>
        </p:grpSpPr>
        <p:pic>
          <p:nvPicPr>
            <p:cNvPr id="13" name="Picture Placeholder 9" descr="A diagram of a couple of rectangular objects&#10;&#10;Description automatically generated">
              <a:extLst>
                <a:ext uri="{FF2B5EF4-FFF2-40B4-BE49-F238E27FC236}">
                  <a16:creationId xmlns:a16="http://schemas.microsoft.com/office/drawing/2014/main" id="{B096BFF5-F4AD-EE45-F3B0-BD4F240BDF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2003" r="21200" b="277"/>
            <a:stretch/>
          </p:blipFill>
          <p:spPr bwMode="auto">
            <a:xfrm>
              <a:off x="1145352" y="2030484"/>
              <a:ext cx="9255948" cy="2686802"/>
            </a:xfrm>
            <a:prstGeom prst="rect">
              <a:avLst/>
            </a:prstGeom>
            <a:pattFill prst="lgCheck">
              <a:fgClr>
                <a:schemeClr val="accent4"/>
              </a:fgClr>
              <a:bgClr>
                <a:schemeClr val="bg1"/>
              </a:bgClr>
            </a:pattFill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8B9E09E-4F88-4889-DF68-B14386A112E4}"/>
                </a:ext>
              </a:extLst>
            </p:cNvPr>
            <p:cNvSpPr txBox="1"/>
            <p:nvPr/>
          </p:nvSpPr>
          <p:spPr>
            <a:xfrm>
              <a:off x="1971257" y="1538041"/>
              <a:ext cx="1650670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3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A</a:t>
              </a:r>
              <a:endParaRPr lang="en-GB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EF88A0F-F42F-6664-8C01-640913951378}"/>
                </a:ext>
              </a:extLst>
            </p:cNvPr>
            <p:cNvSpPr txBox="1"/>
            <p:nvPr/>
          </p:nvSpPr>
          <p:spPr>
            <a:xfrm>
              <a:off x="4364291" y="1560044"/>
              <a:ext cx="1650670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5x</a:t>
              </a:r>
              <a:r>
                <a:rPr lang="en-US" sz="3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 B </a:t>
              </a:r>
              <a:endParaRPr lang="en-GB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4E8FB33-FB87-CA08-06F1-8179F7A2B2F1}"/>
                </a:ext>
              </a:extLst>
            </p:cNvPr>
            <p:cNvSpPr txBox="1"/>
            <p:nvPr/>
          </p:nvSpPr>
          <p:spPr>
            <a:xfrm>
              <a:off x="8408565" y="1560044"/>
              <a:ext cx="1650670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2x</a:t>
              </a:r>
              <a:r>
                <a:rPr lang="en-US" sz="3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 D2 </a:t>
              </a:r>
              <a:endParaRPr lang="en-GB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923DB4D-A30A-657C-9516-A5828669118B}"/>
              </a:ext>
            </a:extLst>
          </p:cNvPr>
          <p:cNvSpPr txBox="1"/>
          <p:nvPr/>
        </p:nvSpPr>
        <p:spPr>
          <a:xfrm>
            <a:off x="755904" y="4511040"/>
            <a:ext cx="3913632" cy="59994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8788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3EDCE-E5EE-F72B-C7F5-6BC8D02B6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7857" y="622062"/>
            <a:ext cx="5616574" cy="540807"/>
          </a:xfrm>
        </p:spPr>
        <p:txBody>
          <a:bodyPr/>
          <a:lstStyle/>
          <a:p>
            <a:pPr algn="ctr"/>
            <a:r>
              <a:rPr lang="en-US" dirty="0"/>
              <a:t>Beam Screen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EABF5-D7F3-319D-71B0-6A3C726170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07856" y="1176439"/>
            <a:ext cx="5616575" cy="4645894"/>
          </a:xfrm>
        </p:spPr>
        <p:txBody>
          <a:bodyPr>
            <a:noAutofit/>
          </a:bodyPr>
          <a:lstStyle/>
          <a:p>
            <a:pPr algn="ctr"/>
            <a:r>
              <a:rPr lang="en-US" sz="2400" b="0" dirty="0"/>
              <a:t>Shields for the cold bore of the superconducting magnets from synchrotron radiation power  and power dissipation to keep magnets cold</a:t>
            </a:r>
          </a:p>
          <a:p>
            <a:pPr algn="ctr"/>
            <a:endParaRPr lang="en-US" sz="2400" b="0" dirty="0"/>
          </a:p>
          <a:p>
            <a:pPr algn="ctr"/>
            <a:r>
              <a:rPr lang="en-US" sz="2400" b="0" dirty="0"/>
              <a:t>New beam screens will be installed in the Inner Triplet (IT) quadrupole magnets and dipoles</a:t>
            </a:r>
          </a:p>
          <a:p>
            <a:pPr algn="ctr"/>
            <a:endParaRPr lang="en-US" sz="2400" b="0" dirty="0"/>
          </a:p>
          <a:p>
            <a:pPr algn="ctr"/>
            <a:r>
              <a:rPr lang="en-US" sz="2400" b="0" dirty="0"/>
              <a:t>Different aperture to previous beam screens, therefore new cryogenic BPMs must be designed and manufactured</a:t>
            </a:r>
            <a:endParaRPr lang="en-GB" sz="2400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227FA-800E-E1B7-ECD3-F9FCAF9BB26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61FEE6-E1BC-D473-0FEB-75BB3A1EA63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8FB33-21FA-E163-4B02-A850D406B5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D8EAF0F-33BA-B96F-D193-59F5C0505200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0" r="14169"/>
          <a:stretch/>
        </p:blipFill>
        <p:spPr bwMode="auto">
          <a:xfrm>
            <a:off x="20556" y="540808"/>
            <a:ext cx="6075444" cy="551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768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F6AF8-2B95-EF49-930B-77DD9F79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BPMs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6761E8-9E85-F847-B51F-7971D550C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0077" y="1396835"/>
            <a:ext cx="3708401" cy="668337"/>
          </a:xfrm>
        </p:spPr>
        <p:txBody>
          <a:bodyPr/>
          <a:lstStyle/>
          <a:p>
            <a:r>
              <a:rPr lang="en-US" sz="3200" dirty="0"/>
              <a:t>A</a:t>
            </a:r>
            <a:r>
              <a:rPr lang="en-US" dirty="0"/>
              <a:t> </a:t>
            </a:r>
            <a:r>
              <a:rPr lang="en-US" sz="1200" dirty="0">
                <a:solidFill>
                  <a:srgbClr val="2F2F2F"/>
                </a:solidFill>
              </a:rPr>
              <a:t>(</a:t>
            </a:r>
            <a:r>
              <a:rPr lang="en-US" sz="1200" b="1" dirty="0">
                <a:solidFill>
                  <a:srgbClr val="2F2F2F"/>
                </a:solidFill>
              </a:rPr>
              <a:t>Q1 </a:t>
            </a:r>
            <a:r>
              <a:rPr lang="en-GB" sz="1200" b="1" dirty="0">
                <a:solidFill>
                  <a:srgbClr val="2F2F2F"/>
                </a:solidFill>
              </a:rPr>
              <a:t>“BPMQSTZA”) </a:t>
            </a:r>
            <a:endParaRPr lang="en-US" sz="1200" b="1" dirty="0">
              <a:solidFill>
                <a:srgbClr val="2F2F2F"/>
              </a:solidFill>
            </a:endParaRP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909BB-AAD6-B34C-B296-FD09B5E2E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20593" y="1362344"/>
            <a:ext cx="3713187" cy="655634"/>
          </a:xfrm>
        </p:spPr>
        <p:txBody>
          <a:bodyPr/>
          <a:lstStyle/>
          <a:p>
            <a:r>
              <a:rPr lang="en-US" sz="3200" dirty="0"/>
              <a:t>D2</a:t>
            </a:r>
            <a:r>
              <a:rPr lang="en-US" dirty="0"/>
              <a:t> </a:t>
            </a:r>
            <a:r>
              <a:rPr lang="en-US" sz="1200" dirty="0">
                <a:solidFill>
                  <a:srgbClr val="2F2F2F"/>
                </a:solidFill>
              </a:rPr>
              <a:t>(</a:t>
            </a:r>
            <a:r>
              <a:rPr lang="en-GB" sz="1200" b="1" dirty="0">
                <a:solidFill>
                  <a:srgbClr val="2F2F2F"/>
                </a:solidFill>
              </a:rPr>
              <a:t>“BPMQBCZA/B”) </a:t>
            </a:r>
            <a:endParaRPr lang="en-US" dirty="0">
              <a:solidFill>
                <a:srgbClr val="2F2F2F"/>
              </a:solidFill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E80E7063-5E59-8D06-DF7E-E0687A8FB16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36157" t="17694" r="25695" b="16019"/>
          <a:stretch/>
        </p:blipFill>
        <p:spPr>
          <a:xfrm>
            <a:off x="372350" y="2215516"/>
            <a:ext cx="3505316" cy="31368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0ACF64-35F0-7D43-81F1-E2083F6C2469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7173" y="1402651"/>
            <a:ext cx="3708401" cy="668337"/>
          </a:xfrm>
        </p:spPr>
        <p:txBody>
          <a:bodyPr/>
          <a:lstStyle/>
          <a:p>
            <a:r>
              <a:rPr lang="en-US" sz="3200" dirty="0"/>
              <a:t>B</a:t>
            </a:r>
            <a:r>
              <a:rPr lang="en-US" sz="2800" dirty="0"/>
              <a:t> </a:t>
            </a:r>
            <a:r>
              <a:rPr lang="en-US" sz="1200" dirty="0">
                <a:solidFill>
                  <a:srgbClr val="2F2F2F"/>
                </a:solidFill>
              </a:rPr>
              <a:t>(</a:t>
            </a:r>
            <a:r>
              <a:rPr lang="en-GB" sz="1200" b="1" dirty="0">
                <a:solidFill>
                  <a:srgbClr val="2F2F2F"/>
                </a:solidFill>
              </a:rPr>
              <a:t>Q2A-D1 “BPMQSTZB”)</a:t>
            </a:r>
            <a:endParaRPr lang="en-US" sz="1200" b="1" dirty="0">
              <a:solidFill>
                <a:srgbClr val="2F2F2F"/>
              </a:solidFill>
            </a:endParaRPr>
          </a:p>
          <a:p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F931DE1-16A0-2071-9138-7A9F0352F79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/>
          <a:srcRect l="32040" t="15981" r="32127" b="18510"/>
          <a:stretch/>
        </p:blipFill>
        <p:spPr>
          <a:xfrm>
            <a:off x="4015124" y="2188804"/>
            <a:ext cx="3388406" cy="3190314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9E0D17B-4360-A242-A189-0691D8F01E3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4F29830-63F4-F243-92F4-81950B5730E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C104EEE-20D7-6D49-8767-8F44F1CE892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06E0636-F76B-343F-A480-CE45CD28A4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629" t="5026" r="8877" b="5427"/>
          <a:stretch/>
        </p:blipFill>
        <p:spPr>
          <a:xfrm flipH="1">
            <a:off x="7563235" y="2266738"/>
            <a:ext cx="4309240" cy="303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174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43FDBB0-6968-1EB1-D93B-798F0B4F63B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3378" r="13378"/>
          <a:stretch>
            <a:fillRect/>
          </a:stretch>
        </p:blipFill>
        <p:spPr>
          <a:xfrm>
            <a:off x="166644" y="73405"/>
            <a:ext cx="8667778" cy="609486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B3A28-20CB-1F1D-F9CD-29813F513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2682" y="-27752"/>
            <a:ext cx="3159317" cy="6370820"/>
          </a:xfrm>
        </p:spPr>
        <p:txBody>
          <a:bodyPr/>
          <a:lstStyle/>
          <a:p>
            <a:pPr algn="ctr"/>
            <a:endParaRPr lang="en-US" sz="2800" dirty="0">
              <a:solidFill>
                <a:srgbClr val="2F2F2F"/>
              </a:solidFill>
            </a:endParaRPr>
          </a:p>
          <a:p>
            <a:pPr algn="ctr"/>
            <a:r>
              <a:rPr lang="en-US" sz="4400" dirty="0">
                <a:solidFill>
                  <a:schemeClr val="accent2"/>
                </a:solidFill>
              </a:rPr>
              <a:t>A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Octagonal Aperture Shape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Directional Coupler (stripline electrodes)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D99.5XL270.6</a:t>
            </a:r>
          </a:p>
          <a:p>
            <a:pPr algn="ctr"/>
            <a:r>
              <a:rPr lang="en-US" dirty="0">
                <a:solidFill>
                  <a:schemeClr val="bg2"/>
                </a:solidFill>
              </a:rPr>
              <a:t>60-80K</a:t>
            </a:r>
            <a:endParaRPr lang="en-US" sz="2800" dirty="0">
              <a:solidFill>
                <a:schemeClr val="bg2"/>
              </a:solidFill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5D789-C20E-1A35-9F33-38F82E566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169CA-2D8A-830F-D9E1-2516CCC02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35531-866A-C014-682F-254C65FA3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06D0579-370F-6E57-4C9A-F4784BA3B5B3}"/>
              </a:ext>
            </a:extLst>
          </p:cNvPr>
          <p:cNvGrpSpPr/>
          <p:nvPr/>
        </p:nvGrpSpPr>
        <p:grpSpPr>
          <a:xfrm>
            <a:off x="696022" y="532797"/>
            <a:ext cx="1642442" cy="303719"/>
            <a:chOff x="527291" y="1109057"/>
            <a:chExt cx="2604549" cy="303719"/>
          </a:xfrm>
        </p:grpSpPr>
        <p:cxnSp>
          <p:nvCxnSpPr>
            <p:cNvPr id="9" name="Straight Arrow Connector 8" descr="dd&#10;">
              <a:extLst>
                <a:ext uri="{FF2B5EF4-FFF2-40B4-BE49-F238E27FC236}">
                  <a16:creationId xmlns:a16="http://schemas.microsoft.com/office/drawing/2014/main" id="{4F638AFF-7BCB-B2F6-80E8-391D1850413D}"/>
                </a:ext>
              </a:extLst>
            </p:cNvPr>
            <p:cNvCxnSpPr>
              <a:cxnSpLocks/>
            </p:cNvCxnSpPr>
            <p:nvPr/>
          </p:nvCxnSpPr>
          <p:spPr>
            <a:xfrm>
              <a:off x="611560" y="1412776"/>
              <a:ext cx="2520280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83D10FB-5E56-FC50-FA29-1F75E9634A46}"/>
                </a:ext>
              </a:extLst>
            </p:cNvPr>
            <p:cNvSpPr txBox="1"/>
            <p:nvPr/>
          </p:nvSpPr>
          <p:spPr>
            <a:xfrm>
              <a:off x="527291" y="1109057"/>
              <a:ext cx="569387" cy="27699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Body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F12352D-3D97-11DD-A5ED-062495839066}"/>
              </a:ext>
            </a:extLst>
          </p:cNvPr>
          <p:cNvGrpSpPr/>
          <p:nvPr/>
        </p:nvGrpSpPr>
        <p:grpSpPr>
          <a:xfrm>
            <a:off x="242728" y="1905159"/>
            <a:ext cx="2253982" cy="461665"/>
            <a:chOff x="527291" y="2206966"/>
            <a:chExt cx="2253982" cy="461665"/>
          </a:xfrm>
        </p:grpSpPr>
        <p:cxnSp>
          <p:nvCxnSpPr>
            <p:cNvPr id="12" name="Straight Arrow Connector 11" descr="dd&#10;">
              <a:extLst>
                <a:ext uri="{FF2B5EF4-FFF2-40B4-BE49-F238E27FC236}">
                  <a16:creationId xmlns:a16="http://schemas.microsoft.com/office/drawing/2014/main" id="{8D949B55-0346-A478-B669-1163C5F6FF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1560" y="2437798"/>
              <a:ext cx="2169713" cy="9701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CC05ED2-15F6-99EF-693B-08A946ED05CC}"/>
                </a:ext>
              </a:extLst>
            </p:cNvPr>
            <p:cNvSpPr txBox="1"/>
            <p:nvPr/>
          </p:nvSpPr>
          <p:spPr>
            <a:xfrm>
              <a:off x="527291" y="2206966"/>
              <a:ext cx="2016223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Octagonal-octagonal transition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07BAB4-DD54-71E9-F502-CA7134E1E4FA}"/>
              </a:ext>
            </a:extLst>
          </p:cNvPr>
          <p:cNvGrpSpPr/>
          <p:nvPr/>
        </p:nvGrpSpPr>
        <p:grpSpPr>
          <a:xfrm>
            <a:off x="1250839" y="4711671"/>
            <a:ext cx="1943107" cy="461665"/>
            <a:chOff x="540661" y="4467218"/>
            <a:chExt cx="1943107" cy="461665"/>
          </a:xfrm>
        </p:grpSpPr>
        <p:cxnSp>
          <p:nvCxnSpPr>
            <p:cNvPr id="15" name="Straight Arrow Connector 14" descr="dd&#10;">
              <a:extLst>
                <a:ext uri="{FF2B5EF4-FFF2-40B4-BE49-F238E27FC236}">
                  <a16:creationId xmlns:a16="http://schemas.microsoft.com/office/drawing/2014/main" id="{1A1B0986-7625-7105-885C-3D33DE29F816}"/>
                </a:ext>
              </a:extLst>
            </p:cNvPr>
            <p:cNvCxnSpPr>
              <a:cxnSpLocks/>
            </p:cNvCxnSpPr>
            <p:nvPr/>
          </p:nvCxnSpPr>
          <p:spPr>
            <a:xfrm>
              <a:off x="645468" y="4706178"/>
              <a:ext cx="1838300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6072F66-4590-EA96-4780-5FABF0AC754E}"/>
                </a:ext>
              </a:extLst>
            </p:cNvPr>
            <p:cNvSpPr txBox="1"/>
            <p:nvPr/>
          </p:nvSpPr>
          <p:spPr>
            <a:xfrm>
              <a:off x="540661" y="4467218"/>
              <a:ext cx="1478260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Electrical feedthrough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25EA000-1D21-D05B-45D2-F76ABD9EA3D2}"/>
              </a:ext>
            </a:extLst>
          </p:cNvPr>
          <p:cNvGrpSpPr/>
          <p:nvPr/>
        </p:nvGrpSpPr>
        <p:grpSpPr>
          <a:xfrm>
            <a:off x="538829" y="2676703"/>
            <a:ext cx="3888432" cy="289719"/>
            <a:chOff x="539552" y="3475428"/>
            <a:chExt cx="3888432" cy="289719"/>
          </a:xfrm>
        </p:grpSpPr>
        <p:cxnSp>
          <p:nvCxnSpPr>
            <p:cNvPr id="18" name="Straight Arrow Connector 17" descr="dd&#10;">
              <a:extLst>
                <a:ext uri="{FF2B5EF4-FFF2-40B4-BE49-F238E27FC236}">
                  <a16:creationId xmlns:a16="http://schemas.microsoft.com/office/drawing/2014/main" id="{5D8B06BD-108B-24C6-4507-8C5933752AEB}"/>
                </a:ext>
              </a:extLst>
            </p:cNvPr>
            <p:cNvCxnSpPr>
              <a:cxnSpLocks/>
            </p:cNvCxnSpPr>
            <p:nvPr/>
          </p:nvCxnSpPr>
          <p:spPr>
            <a:xfrm>
              <a:off x="611560" y="3765147"/>
              <a:ext cx="3816424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BFDA2FD-AAD4-DE49-DEE3-2BFB0EB8FE25}"/>
                </a:ext>
              </a:extLst>
            </p:cNvPr>
            <p:cNvSpPr txBox="1"/>
            <p:nvPr/>
          </p:nvSpPr>
          <p:spPr>
            <a:xfrm>
              <a:off x="539552" y="3475428"/>
              <a:ext cx="1656184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Electrode (x4)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393DD15-05A7-F988-524D-82DBB830824F}"/>
              </a:ext>
            </a:extLst>
          </p:cNvPr>
          <p:cNvGrpSpPr/>
          <p:nvPr/>
        </p:nvGrpSpPr>
        <p:grpSpPr>
          <a:xfrm>
            <a:off x="3880277" y="503357"/>
            <a:ext cx="4827330" cy="303798"/>
            <a:chOff x="3923928" y="919439"/>
            <a:chExt cx="4827330" cy="303798"/>
          </a:xfrm>
        </p:grpSpPr>
        <p:cxnSp>
          <p:nvCxnSpPr>
            <p:cNvPr id="21" name="Straight Arrow Connector 20" descr="dd&#10;">
              <a:extLst>
                <a:ext uri="{FF2B5EF4-FFF2-40B4-BE49-F238E27FC236}">
                  <a16:creationId xmlns:a16="http://schemas.microsoft.com/office/drawing/2014/main" id="{B6922B8E-BF40-77FE-A355-39FBA7FDB7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23928" y="1211827"/>
              <a:ext cx="4755883" cy="1141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BEB98A6-9E3C-9179-52E6-8B900E1A2D6B}"/>
                </a:ext>
              </a:extLst>
            </p:cNvPr>
            <p:cNvSpPr txBox="1"/>
            <p:nvPr/>
          </p:nvSpPr>
          <p:spPr>
            <a:xfrm>
              <a:off x="7204040" y="919439"/>
              <a:ext cx="1547218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Cooling tube (x4)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AF97089-6997-961A-3B06-6772C18D55C4}"/>
              </a:ext>
            </a:extLst>
          </p:cNvPr>
          <p:cNvGrpSpPr/>
          <p:nvPr/>
        </p:nvGrpSpPr>
        <p:grpSpPr>
          <a:xfrm>
            <a:off x="6702448" y="4981881"/>
            <a:ext cx="2231105" cy="461666"/>
            <a:chOff x="5508104" y="5554853"/>
            <a:chExt cx="3520612" cy="209169"/>
          </a:xfrm>
        </p:grpSpPr>
        <p:cxnSp>
          <p:nvCxnSpPr>
            <p:cNvPr id="27" name="Straight Arrow Connector 26" descr="dd&#10;">
              <a:extLst>
                <a:ext uri="{FF2B5EF4-FFF2-40B4-BE49-F238E27FC236}">
                  <a16:creationId xmlns:a16="http://schemas.microsoft.com/office/drawing/2014/main" id="{21D3B4A2-A452-4863-A3A7-09D02B7C29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08104" y="5659437"/>
              <a:ext cx="3037158" cy="1141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4D93717-1E4C-6FA4-D380-AE8E64D70F45}"/>
                </a:ext>
              </a:extLst>
            </p:cNvPr>
            <p:cNvSpPr txBox="1"/>
            <p:nvPr/>
          </p:nvSpPr>
          <p:spPr>
            <a:xfrm>
              <a:off x="6696069" y="5554853"/>
              <a:ext cx="2332647" cy="20916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Octagonal-round transition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16683AE-0211-F296-5383-8B4A50CFBA82}"/>
              </a:ext>
            </a:extLst>
          </p:cNvPr>
          <p:cNvGrpSpPr/>
          <p:nvPr/>
        </p:nvGrpSpPr>
        <p:grpSpPr>
          <a:xfrm>
            <a:off x="5820583" y="1529495"/>
            <a:ext cx="2887024" cy="276999"/>
            <a:chOff x="5076056" y="2500643"/>
            <a:chExt cx="4067944" cy="294389"/>
          </a:xfrm>
        </p:grpSpPr>
        <p:cxnSp>
          <p:nvCxnSpPr>
            <p:cNvPr id="33" name="Straight Arrow Connector 32" descr="dd&#10;">
              <a:extLst>
                <a:ext uri="{FF2B5EF4-FFF2-40B4-BE49-F238E27FC236}">
                  <a16:creationId xmlns:a16="http://schemas.microsoft.com/office/drawing/2014/main" id="{55E46B73-C16F-F652-59BC-1EE6E3B9E6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76056" y="2749964"/>
              <a:ext cx="3599166" cy="2001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14C5B91-61D8-AE05-5D9D-AC104B470077}"/>
                </a:ext>
              </a:extLst>
            </p:cNvPr>
            <p:cNvSpPr txBox="1"/>
            <p:nvPr/>
          </p:nvSpPr>
          <p:spPr>
            <a:xfrm>
              <a:off x="6318643" y="2500643"/>
              <a:ext cx="2825357" cy="29438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Cooling tube support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84528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B3A28-20CB-1F1D-F9CD-29813F513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2682" y="-27752"/>
            <a:ext cx="3159317" cy="6370820"/>
          </a:xfrm>
        </p:spPr>
        <p:txBody>
          <a:bodyPr/>
          <a:lstStyle/>
          <a:p>
            <a:pPr algn="ctr"/>
            <a:endParaRPr lang="en-US" sz="2800" dirty="0">
              <a:solidFill>
                <a:srgbClr val="2F2F2F"/>
              </a:solidFill>
            </a:endParaRPr>
          </a:p>
          <a:p>
            <a:pPr algn="ctr"/>
            <a:r>
              <a:rPr lang="en-US" sz="4400" dirty="0">
                <a:solidFill>
                  <a:schemeClr val="accent2"/>
                </a:solidFill>
              </a:rPr>
              <a:t>B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Octagonal Aperture Shape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Directional Coupler (stripline electrodes)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D125.1XL270.6</a:t>
            </a:r>
          </a:p>
          <a:p>
            <a:pPr algn="ctr"/>
            <a:r>
              <a:rPr lang="en-US" dirty="0">
                <a:solidFill>
                  <a:schemeClr val="bg2"/>
                </a:solidFill>
              </a:rPr>
              <a:t>60-80K</a:t>
            </a:r>
            <a:endParaRPr lang="en-US" sz="2800" dirty="0">
              <a:solidFill>
                <a:schemeClr val="bg2"/>
              </a:solidFill>
            </a:endParaRPr>
          </a:p>
          <a:p>
            <a:pPr algn="l"/>
            <a:endParaRPr lang="en-GB" sz="320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5D789-C20E-1A35-9F33-38F82E566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169CA-2D8A-830F-D9E1-2516CCC02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35531-866A-C014-682F-254C65FA3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5152638-CB5A-F724-7033-3D2B982353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118" r="843" b="269"/>
          <a:stretch/>
        </p:blipFill>
        <p:spPr>
          <a:xfrm>
            <a:off x="1565107" y="421104"/>
            <a:ext cx="5897732" cy="5799221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DBE29CBE-C0CB-822C-A525-50256B2F18AA}"/>
              </a:ext>
            </a:extLst>
          </p:cNvPr>
          <p:cNvGrpSpPr/>
          <p:nvPr/>
        </p:nvGrpSpPr>
        <p:grpSpPr>
          <a:xfrm>
            <a:off x="326570" y="664784"/>
            <a:ext cx="2604549" cy="303719"/>
            <a:chOff x="527291" y="1109057"/>
            <a:chExt cx="2604549" cy="303719"/>
          </a:xfrm>
        </p:grpSpPr>
        <p:cxnSp>
          <p:nvCxnSpPr>
            <p:cNvPr id="8" name="Straight Arrow Connector 7" descr="dd&#10;">
              <a:extLst>
                <a:ext uri="{FF2B5EF4-FFF2-40B4-BE49-F238E27FC236}">
                  <a16:creationId xmlns:a16="http://schemas.microsoft.com/office/drawing/2014/main" id="{D2571CB1-BD3B-6DE0-51A7-797D5F1AFC06}"/>
                </a:ext>
              </a:extLst>
            </p:cNvPr>
            <p:cNvCxnSpPr>
              <a:cxnSpLocks/>
            </p:cNvCxnSpPr>
            <p:nvPr/>
          </p:nvCxnSpPr>
          <p:spPr>
            <a:xfrm>
              <a:off x="611560" y="1412776"/>
              <a:ext cx="2520280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83CB0E3-93D6-2405-12F5-165F4035C43E}"/>
                </a:ext>
              </a:extLst>
            </p:cNvPr>
            <p:cNvSpPr txBox="1"/>
            <p:nvPr/>
          </p:nvSpPr>
          <p:spPr>
            <a:xfrm>
              <a:off x="527291" y="1109057"/>
              <a:ext cx="569387" cy="27699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Body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DEADFD3-1BFF-AE8C-A32E-35981917468F}"/>
              </a:ext>
            </a:extLst>
          </p:cNvPr>
          <p:cNvGrpSpPr/>
          <p:nvPr/>
        </p:nvGrpSpPr>
        <p:grpSpPr>
          <a:xfrm>
            <a:off x="322241" y="1905160"/>
            <a:ext cx="3036597" cy="461665"/>
            <a:chOff x="527291" y="2206966"/>
            <a:chExt cx="3036597" cy="461665"/>
          </a:xfrm>
        </p:grpSpPr>
        <p:cxnSp>
          <p:nvCxnSpPr>
            <p:cNvPr id="10" name="Straight Arrow Connector 9" descr="dd&#10;">
              <a:extLst>
                <a:ext uri="{FF2B5EF4-FFF2-40B4-BE49-F238E27FC236}">
                  <a16:creationId xmlns:a16="http://schemas.microsoft.com/office/drawing/2014/main" id="{74266E6C-7F73-B2A5-0160-36610B68FA33}"/>
                </a:ext>
              </a:extLst>
            </p:cNvPr>
            <p:cNvCxnSpPr>
              <a:cxnSpLocks/>
            </p:cNvCxnSpPr>
            <p:nvPr/>
          </p:nvCxnSpPr>
          <p:spPr>
            <a:xfrm>
              <a:off x="611560" y="2447499"/>
              <a:ext cx="2952328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5B6EB95-C2B6-5E2C-4147-4CA20649D48A}"/>
                </a:ext>
              </a:extLst>
            </p:cNvPr>
            <p:cNvSpPr txBox="1"/>
            <p:nvPr/>
          </p:nvSpPr>
          <p:spPr>
            <a:xfrm>
              <a:off x="527291" y="2206966"/>
              <a:ext cx="2016223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Octagonal-round transition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FC40570-A64C-77CD-D2FD-F0718D605E81}"/>
              </a:ext>
            </a:extLst>
          </p:cNvPr>
          <p:cNvGrpSpPr/>
          <p:nvPr/>
        </p:nvGrpSpPr>
        <p:grpSpPr>
          <a:xfrm>
            <a:off x="322241" y="4217911"/>
            <a:ext cx="1943107" cy="461665"/>
            <a:chOff x="540661" y="4467218"/>
            <a:chExt cx="1943107" cy="461665"/>
          </a:xfrm>
        </p:grpSpPr>
        <p:cxnSp>
          <p:nvCxnSpPr>
            <p:cNvPr id="12" name="Straight Arrow Connector 11" descr="dd&#10;">
              <a:extLst>
                <a:ext uri="{FF2B5EF4-FFF2-40B4-BE49-F238E27FC236}">
                  <a16:creationId xmlns:a16="http://schemas.microsoft.com/office/drawing/2014/main" id="{FEE700EC-2352-BDA0-F6D2-3E8923E2179C}"/>
                </a:ext>
              </a:extLst>
            </p:cNvPr>
            <p:cNvCxnSpPr>
              <a:cxnSpLocks/>
            </p:cNvCxnSpPr>
            <p:nvPr/>
          </p:nvCxnSpPr>
          <p:spPr>
            <a:xfrm>
              <a:off x="645468" y="4706178"/>
              <a:ext cx="1838300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B345250-5ED8-81AB-F300-1BE32365B766}"/>
                </a:ext>
              </a:extLst>
            </p:cNvPr>
            <p:cNvSpPr txBox="1"/>
            <p:nvPr/>
          </p:nvSpPr>
          <p:spPr>
            <a:xfrm>
              <a:off x="540661" y="4467218"/>
              <a:ext cx="1478260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Electrical feedthrough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DD76B6-A805-2313-6C4E-0C0514552B73}"/>
              </a:ext>
            </a:extLst>
          </p:cNvPr>
          <p:cNvGrpSpPr/>
          <p:nvPr/>
        </p:nvGrpSpPr>
        <p:grpSpPr>
          <a:xfrm>
            <a:off x="427048" y="3228338"/>
            <a:ext cx="4137753" cy="289719"/>
            <a:chOff x="539552" y="3475428"/>
            <a:chExt cx="3888432" cy="289719"/>
          </a:xfrm>
        </p:grpSpPr>
        <p:cxnSp>
          <p:nvCxnSpPr>
            <p:cNvPr id="14" name="Straight Arrow Connector 13" descr="dd&#10;">
              <a:extLst>
                <a:ext uri="{FF2B5EF4-FFF2-40B4-BE49-F238E27FC236}">
                  <a16:creationId xmlns:a16="http://schemas.microsoft.com/office/drawing/2014/main" id="{A983C2EC-8CAB-7D01-CFDC-5F0101CAAF21}"/>
                </a:ext>
              </a:extLst>
            </p:cNvPr>
            <p:cNvCxnSpPr>
              <a:cxnSpLocks/>
            </p:cNvCxnSpPr>
            <p:nvPr/>
          </p:nvCxnSpPr>
          <p:spPr>
            <a:xfrm>
              <a:off x="611560" y="3765147"/>
              <a:ext cx="3816424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AF8830-B061-52A7-98F9-DDD9723718E1}"/>
                </a:ext>
              </a:extLst>
            </p:cNvPr>
            <p:cNvSpPr txBox="1"/>
            <p:nvPr/>
          </p:nvSpPr>
          <p:spPr>
            <a:xfrm>
              <a:off x="539552" y="3475428"/>
              <a:ext cx="1656184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Electrode (x4)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363A329-9248-CA41-114F-BF6154722792}"/>
              </a:ext>
            </a:extLst>
          </p:cNvPr>
          <p:cNvGrpSpPr/>
          <p:nvPr/>
        </p:nvGrpSpPr>
        <p:grpSpPr>
          <a:xfrm>
            <a:off x="3880277" y="503357"/>
            <a:ext cx="4827330" cy="303798"/>
            <a:chOff x="3923928" y="919439"/>
            <a:chExt cx="4827330" cy="303798"/>
          </a:xfrm>
        </p:grpSpPr>
        <p:cxnSp>
          <p:nvCxnSpPr>
            <p:cNvPr id="16" name="Straight Arrow Connector 15" descr="dd&#10;">
              <a:extLst>
                <a:ext uri="{FF2B5EF4-FFF2-40B4-BE49-F238E27FC236}">
                  <a16:creationId xmlns:a16="http://schemas.microsoft.com/office/drawing/2014/main" id="{8257A810-1485-A266-5890-435EC7159C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23928" y="1211827"/>
              <a:ext cx="4755883" cy="1141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D506269-F891-B2DB-05FD-AF22157005C6}"/>
                </a:ext>
              </a:extLst>
            </p:cNvPr>
            <p:cNvSpPr txBox="1"/>
            <p:nvPr/>
          </p:nvSpPr>
          <p:spPr>
            <a:xfrm>
              <a:off x="7204040" y="919439"/>
              <a:ext cx="1547218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Cooling tube (x4)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454663F-3628-1129-FDD5-02C35A58213C}"/>
              </a:ext>
            </a:extLst>
          </p:cNvPr>
          <p:cNvGrpSpPr/>
          <p:nvPr/>
        </p:nvGrpSpPr>
        <p:grpSpPr>
          <a:xfrm>
            <a:off x="4592922" y="1472446"/>
            <a:ext cx="4035242" cy="276999"/>
            <a:chOff x="4716016" y="1881911"/>
            <a:chExt cx="4035242" cy="276999"/>
          </a:xfrm>
        </p:grpSpPr>
        <p:cxnSp>
          <p:nvCxnSpPr>
            <p:cNvPr id="18" name="Straight Arrow Connector 17" descr="dd&#10;">
              <a:extLst>
                <a:ext uri="{FF2B5EF4-FFF2-40B4-BE49-F238E27FC236}">
                  <a16:creationId xmlns:a16="http://schemas.microsoft.com/office/drawing/2014/main" id="{E18DEB11-84A7-7700-2234-CF6718E3CD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16016" y="2125301"/>
              <a:ext cx="3959206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6EE3DA1-BD48-7047-88CF-AF9A8350DF05}"/>
                </a:ext>
              </a:extLst>
            </p:cNvPr>
            <p:cNvSpPr txBox="1"/>
            <p:nvPr/>
          </p:nvSpPr>
          <p:spPr>
            <a:xfrm>
              <a:off x="7204040" y="1881911"/>
              <a:ext cx="1547218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Thermal link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D72517C-3509-86A9-399F-948EB48636BE}"/>
              </a:ext>
            </a:extLst>
          </p:cNvPr>
          <p:cNvGrpSpPr/>
          <p:nvPr/>
        </p:nvGrpSpPr>
        <p:grpSpPr>
          <a:xfrm>
            <a:off x="5619518" y="5259265"/>
            <a:ext cx="3413164" cy="461665"/>
            <a:chOff x="5508104" y="5428604"/>
            <a:chExt cx="3413164" cy="461665"/>
          </a:xfrm>
        </p:grpSpPr>
        <p:cxnSp>
          <p:nvCxnSpPr>
            <p:cNvPr id="20" name="Straight Arrow Connector 19" descr="dd&#10;">
              <a:extLst>
                <a:ext uri="{FF2B5EF4-FFF2-40B4-BE49-F238E27FC236}">
                  <a16:creationId xmlns:a16="http://schemas.microsoft.com/office/drawing/2014/main" id="{D3935B89-7BAA-871B-8670-507338F57D0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08104" y="5659437"/>
              <a:ext cx="3037158" cy="1141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7B0DC69-EEE7-34A5-F122-106BBB02D63A}"/>
                </a:ext>
              </a:extLst>
            </p:cNvPr>
            <p:cNvSpPr txBox="1"/>
            <p:nvPr/>
          </p:nvSpPr>
          <p:spPr>
            <a:xfrm>
              <a:off x="7098279" y="5428604"/>
              <a:ext cx="1822989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Octagonal-octagonal transition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60D52DC-F61A-CF6A-DD8F-C158316C03E1}"/>
              </a:ext>
            </a:extLst>
          </p:cNvPr>
          <p:cNvGrpSpPr/>
          <p:nvPr/>
        </p:nvGrpSpPr>
        <p:grpSpPr>
          <a:xfrm>
            <a:off x="5370653" y="2676703"/>
            <a:ext cx="3930303" cy="461665"/>
            <a:chOff x="5292080" y="3079699"/>
            <a:chExt cx="3930303" cy="461665"/>
          </a:xfrm>
        </p:grpSpPr>
        <p:cxnSp>
          <p:nvCxnSpPr>
            <p:cNvPr id="22" name="Straight Arrow Connector 21" descr="dd&#10;">
              <a:extLst>
                <a:ext uri="{FF2B5EF4-FFF2-40B4-BE49-F238E27FC236}">
                  <a16:creationId xmlns:a16="http://schemas.microsoft.com/office/drawing/2014/main" id="{8877A020-7432-4074-FD4C-5A2A7AF10E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92080" y="3326941"/>
              <a:ext cx="3392320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5BEDBE-D0C3-8063-17FB-DB7A11E57F4D}"/>
                </a:ext>
              </a:extLst>
            </p:cNvPr>
            <p:cNvSpPr txBox="1"/>
            <p:nvPr/>
          </p:nvSpPr>
          <p:spPr>
            <a:xfrm>
              <a:off x="7675165" y="3079699"/>
              <a:ext cx="1547218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Tungsten Absorber (x4)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A8D5024-58FF-8C7F-76CF-30E6E1647985}"/>
              </a:ext>
            </a:extLst>
          </p:cNvPr>
          <p:cNvGrpSpPr/>
          <p:nvPr/>
        </p:nvGrpSpPr>
        <p:grpSpPr>
          <a:xfrm>
            <a:off x="5073246" y="2089826"/>
            <a:ext cx="4067944" cy="276999"/>
            <a:chOff x="5076056" y="2509338"/>
            <a:chExt cx="4067944" cy="276999"/>
          </a:xfrm>
        </p:grpSpPr>
        <p:cxnSp>
          <p:nvCxnSpPr>
            <p:cNvPr id="24" name="Straight Arrow Connector 23" descr="dd&#10;">
              <a:extLst>
                <a:ext uri="{FF2B5EF4-FFF2-40B4-BE49-F238E27FC236}">
                  <a16:creationId xmlns:a16="http://schemas.microsoft.com/office/drawing/2014/main" id="{8731095B-DE2B-2CE2-4C03-BA731357EC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76056" y="2749964"/>
              <a:ext cx="3599166" cy="2001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9D51B7E-8D03-A7A6-1EAB-0F9964A3D98F}"/>
                </a:ext>
              </a:extLst>
            </p:cNvPr>
            <p:cNvSpPr txBox="1"/>
            <p:nvPr/>
          </p:nvSpPr>
          <p:spPr>
            <a:xfrm>
              <a:off x="7204040" y="2509338"/>
              <a:ext cx="1939960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Cooling tube support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69904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B3A28-20CB-1F1D-F9CD-29813F513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2683" y="-24498"/>
            <a:ext cx="3159317" cy="6370820"/>
          </a:xfrm>
        </p:spPr>
        <p:txBody>
          <a:bodyPr/>
          <a:lstStyle/>
          <a:p>
            <a:pPr algn="ctr"/>
            <a:endParaRPr lang="en-US" sz="4400" dirty="0">
              <a:solidFill>
                <a:schemeClr val="accent2"/>
              </a:solidFill>
            </a:endParaRPr>
          </a:p>
          <a:p>
            <a:pPr algn="ctr"/>
            <a:r>
              <a:rPr lang="en-US" sz="4400" dirty="0">
                <a:solidFill>
                  <a:schemeClr val="accent2"/>
                </a:solidFill>
              </a:rPr>
              <a:t>D2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Circular Aperture Shape 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Internal cooling tube channel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Button electrodes</a:t>
            </a:r>
          </a:p>
          <a:p>
            <a:pPr algn="ctr"/>
            <a:r>
              <a:rPr lang="en-US" sz="2800" dirty="0">
                <a:solidFill>
                  <a:schemeClr val="bg2"/>
                </a:solidFill>
              </a:rPr>
              <a:t>D90XL398.4</a:t>
            </a:r>
          </a:p>
          <a:p>
            <a:pPr algn="ctr"/>
            <a:r>
              <a:rPr lang="en-US" dirty="0">
                <a:solidFill>
                  <a:schemeClr val="bg2"/>
                </a:solidFill>
              </a:rPr>
              <a:t>4.5-20K</a:t>
            </a:r>
            <a:endParaRPr lang="en-US" sz="2800" dirty="0">
              <a:solidFill>
                <a:schemeClr val="bg2"/>
              </a:solidFill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5D789-C20E-1A35-9F33-38F82E566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169CA-2D8A-830F-D9E1-2516CCC02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35531-866A-C014-682F-254C65FA3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ECE18AF8-8DC9-4CF3-1137-42B243E67D1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243" b="771"/>
          <a:stretch/>
        </p:blipFill>
        <p:spPr>
          <a:xfrm>
            <a:off x="852233" y="308113"/>
            <a:ext cx="7766981" cy="590031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55F2301-6227-2FBA-CE89-16014B5A8FE8}"/>
              </a:ext>
            </a:extLst>
          </p:cNvPr>
          <p:cNvGrpSpPr/>
          <p:nvPr/>
        </p:nvGrpSpPr>
        <p:grpSpPr>
          <a:xfrm>
            <a:off x="75750" y="715357"/>
            <a:ext cx="1798039" cy="276999"/>
            <a:chOff x="105067" y="1159630"/>
            <a:chExt cx="3026773" cy="276999"/>
          </a:xfrm>
        </p:grpSpPr>
        <p:cxnSp>
          <p:nvCxnSpPr>
            <p:cNvPr id="18" name="Straight Arrow Connector 17" descr="dd&#10;">
              <a:extLst>
                <a:ext uri="{FF2B5EF4-FFF2-40B4-BE49-F238E27FC236}">
                  <a16:creationId xmlns:a16="http://schemas.microsoft.com/office/drawing/2014/main" id="{43594E4B-3C06-D5E1-B56A-A97E8E5A7409}"/>
                </a:ext>
              </a:extLst>
            </p:cNvPr>
            <p:cNvCxnSpPr>
              <a:cxnSpLocks/>
            </p:cNvCxnSpPr>
            <p:nvPr/>
          </p:nvCxnSpPr>
          <p:spPr>
            <a:xfrm>
              <a:off x="246923" y="1412776"/>
              <a:ext cx="2884917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C5CA95C-8848-9E27-464E-0167AFFA6D63}"/>
                </a:ext>
              </a:extLst>
            </p:cNvPr>
            <p:cNvSpPr txBox="1"/>
            <p:nvPr/>
          </p:nvSpPr>
          <p:spPr>
            <a:xfrm>
              <a:off x="105067" y="1159630"/>
              <a:ext cx="1165255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Body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B2902E5-234E-2380-7D2C-FF4FE162F92E}"/>
              </a:ext>
            </a:extLst>
          </p:cNvPr>
          <p:cNvGrpSpPr/>
          <p:nvPr/>
        </p:nvGrpSpPr>
        <p:grpSpPr>
          <a:xfrm>
            <a:off x="75750" y="1746690"/>
            <a:ext cx="2016223" cy="461665"/>
            <a:chOff x="527291" y="2206966"/>
            <a:chExt cx="2016223" cy="461665"/>
          </a:xfrm>
        </p:grpSpPr>
        <p:cxnSp>
          <p:nvCxnSpPr>
            <p:cNvPr id="21" name="Straight Arrow Connector 20" descr="dd&#10;">
              <a:extLst>
                <a:ext uri="{FF2B5EF4-FFF2-40B4-BE49-F238E27FC236}">
                  <a16:creationId xmlns:a16="http://schemas.microsoft.com/office/drawing/2014/main" id="{4FC4D846-37D6-CC5F-63DB-F1DA81DEB0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1560" y="2437798"/>
              <a:ext cx="1640482" cy="9701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6FB2838-E469-238B-0A24-489826848008}"/>
                </a:ext>
              </a:extLst>
            </p:cNvPr>
            <p:cNvSpPr txBox="1"/>
            <p:nvPr/>
          </p:nvSpPr>
          <p:spPr>
            <a:xfrm>
              <a:off x="527291" y="2206966"/>
              <a:ext cx="2016223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Round-octagonal transition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8390C1-A0C5-5D76-A056-29101ACA275B}"/>
              </a:ext>
            </a:extLst>
          </p:cNvPr>
          <p:cNvGrpSpPr/>
          <p:nvPr/>
        </p:nvGrpSpPr>
        <p:grpSpPr>
          <a:xfrm>
            <a:off x="2744360" y="4688934"/>
            <a:ext cx="1943107" cy="461665"/>
            <a:chOff x="540661" y="4467218"/>
            <a:chExt cx="1943107" cy="461665"/>
          </a:xfrm>
        </p:grpSpPr>
        <p:cxnSp>
          <p:nvCxnSpPr>
            <p:cNvPr id="24" name="Straight Arrow Connector 23" descr="dd&#10;">
              <a:extLst>
                <a:ext uri="{FF2B5EF4-FFF2-40B4-BE49-F238E27FC236}">
                  <a16:creationId xmlns:a16="http://schemas.microsoft.com/office/drawing/2014/main" id="{8FD0A362-1B6C-6D0F-DF13-09EE3F340DE5}"/>
                </a:ext>
              </a:extLst>
            </p:cNvPr>
            <p:cNvCxnSpPr>
              <a:cxnSpLocks/>
            </p:cNvCxnSpPr>
            <p:nvPr/>
          </p:nvCxnSpPr>
          <p:spPr>
            <a:xfrm>
              <a:off x="645468" y="4706178"/>
              <a:ext cx="1838300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CB821A1-CACC-AA4A-82F0-4D0FDCB8CEAF}"/>
                </a:ext>
              </a:extLst>
            </p:cNvPr>
            <p:cNvSpPr txBox="1"/>
            <p:nvPr/>
          </p:nvSpPr>
          <p:spPr>
            <a:xfrm>
              <a:off x="540661" y="4467218"/>
              <a:ext cx="1478260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Electrical feedthrough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59973B3-E447-23CA-C89A-A12EA7054CA1}"/>
              </a:ext>
            </a:extLst>
          </p:cNvPr>
          <p:cNvGrpSpPr/>
          <p:nvPr/>
        </p:nvGrpSpPr>
        <p:grpSpPr>
          <a:xfrm>
            <a:off x="799035" y="4047672"/>
            <a:ext cx="3888432" cy="289719"/>
            <a:chOff x="539552" y="3475428"/>
            <a:chExt cx="3888432" cy="289719"/>
          </a:xfrm>
        </p:grpSpPr>
        <p:cxnSp>
          <p:nvCxnSpPr>
            <p:cNvPr id="27" name="Straight Arrow Connector 26" descr="dd&#10;">
              <a:extLst>
                <a:ext uri="{FF2B5EF4-FFF2-40B4-BE49-F238E27FC236}">
                  <a16:creationId xmlns:a16="http://schemas.microsoft.com/office/drawing/2014/main" id="{1E6B7A40-0A5A-AE8F-2D7A-C5CECE943FB8}"/>
                </a:ext>
              </a:extLst>
            </p:cNvPr>
            <p:cNvCxnSpPr>
              <a:cxnSpLocks/>
            </p:cNvCxnSpPr>
            <p:nvPr/>
          </p:nvCxnSpPr>
          <p:spPr>
            <a:xfrm>
              <a:off x="611560" y="3765147"/>
              <a:ext cx="3816424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4C3E15-E664-216E-E26F-2E7ADAE27398}"/>
                </a:ext>
              </a:extLst>
            </p:cNvPr>
            <p:cNvSpPr txBox="1"/>
            <p:nvPr/>
          </p:nvSpPr>
          <p:spPr>
            <a:xfrm>
              <a:off x="539552" y="3475428"/>
              <a:ext cx="1656184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Electrode (x4)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D809859-47EA-43E7-F55B-8560853FCA8E}"/>
              </a:ext>
            </a:extLst>
          </p:cNvPr>
          <p:cNvGrpSpPr/>
          <p:nvPr/>
        </p:nvGrpSpPr>
        <p:grpSpPr>
          <a:xfrm>
            <a:off x="4301656" y="937930"/>
            <a:ext cx="3099164" cy="303798"/>
            <a:chOff x="5652094" y="919439"/>
            <a:chExt cx="3099164" cy="303798"/>
          </a:xfrm>
        </p:grpSpPr>
        <p:cxnSp>
          <p:nvCxnSpPr>
            <p:cNvPr id="30" name="Straight Arrow Connector 29" descr="dd&#10;">
              <a:extLst>
                <a:ext uri="{FF2B5EF4-FFF2-40B4-BE49-F238E27FC236}">
                  <a16:creationId xmlns:a16="http://schemas.microsoft.com/office/drawing/2014/main" id="{BD349C00-0695-1080-E7A1-99B8DD3C81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52094" y="1223237"/>
              <a:ext cx="3027717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BD10851-678D-B93E-D53C-9BF675AD1598}"/>
                </a:ext>
              </a:extLst>
            </p:cNvPr>
            <p:cNvSpPr txBox="1"/>
            <p:nvPr/>
          </p:nvSpPr>
          <p:spPr>
            <a:xfrm>
              <a:off x="7204040" y="919439"/>
              <a:ext cx="1547218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Cooling tube (x4)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3A754DD-E7A4-31A7-8C56-2955E178914F}"/>
              </a:ext>
            </a:extLst>
          </p:cNvPr>
          <p:cNvGrpSpPr/>
          <p:nvPr/>
        </p:nvGrpSpPr>
        <p:grpSpPr>
          <a:xfrm>
            <a:off x="4156095" y="5254987"/>
            <a:ext cx="3173278" cy="461665"/>
            <a:chOff x="527292" y="2206966"/>
            <a:chExt cx="3173278" cy="461665"/>
          </a:xfrm>
        </p:grpSpPr>
        <p:cxnSp>
          <p:nvCxnSpPr>
            <p:cNvPr id="48" name="Straight Arrow Connector 47" descr="dd&#10;">
              <a:extLst>
                <a:ext uri="{FF2B5EF4-FFF2-40B4-BE49-F238E27FC236}">
                  <a16:creationId xmlns:a16="http://schemas.microsoft.com/office/drawing/2014/main" id="{0AE6190B-9D88-A67D-E319-D514ADDA27C7}"/>
                </a:ext>
              </a:extLst>
            </p:cNvPr>
            <p:cNvCxnSpPr>
              <a:cxnSpLocks/>
            </p:cNvCxnSpPr>
            <p:nvPr/>
          </p:nvCxnSpPr>
          <p:spPr>
            <a:xfrm>
              <a:off x="611560" y="2447499"/>
              <a:ext cx="3089010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E1B6C30-E662-B629-5618-EB0103EE6CE8}"/>
                </a:ext>
              </a:extLst>
            </p:cNvPr>
            <p:cNvSpPr txBox="1"/>
            <p:nvPr/>
          </p:nvSpPr>
          <p:spPr>
            <a:xfrm>
              <a:off x="527292" y="2206966"/>
              <a:ext cx="1478260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Round-Round   transition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02655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2DEA2-0C81-B328-D392-B679259C1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3071"/>
            <a:ext cx="11380812" cy="1084263"/>
          </a:xfrm>
        </p:spPr>
        <p:txBody>
          <a:bodyPr/>
          <a:lstStyle/>
          <a:p>
            <a:r>
              <a:rPr lang="en-US" sz="4000" dirty="0"/>
              <a:t>Manufacturing Process</a:t>
            </a:r>
            <a:endParaRPr lang="en-GB" sz="4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A2E0B-9647-9F74-320A-1EE381B92C57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096000" y="1172940"/>
            <a:ext cx="6096000" cy="1131215"/>
          </a:xfrm>
        </p:spPr>
        <p:txBody>
          <a:bodyPr>
            <a:normAutofit/>
          </a:bodyPr>
          <a:lstStyle/>
          <a:p>
            <a:r>
              <a:rPr lang="en-US" sz="3200" dirty="0"/>
              <a:t>Electroerosion Wire Cutting</a:t>
            </a:r>
            <a:endParaRPr lang="en-GB" sz="32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C71872-B260-6F3C-0FB8-89D40D52766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1EC1C-75ED-0A8A-A2D3-B5F074BD1E9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1D2EAD-EB3E-14BD-ED11-77014D4842E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5CBDCF1-D706-E8E5-EE58-171AA2C47FC7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4" y="5078524"/>
            <a:ext cx="6092725" cy="1131215"/>
          </a:xfrm>
        </p:spPr>
        <p:txBody>
          <a:bodyPr/>
          <a:lstStyle/>
          <a:p>
            <a:r>
              <a:rPr lang="en-US" sz="3200" dirty="0"/>
              <a:t>Machining 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Stainless Steel 316LN</a:t>
            </a:r>
            <a:endParaRPr lang="en-GB" sz="2400" dirty="0">
              <a:solidFill>
                <a:schemeClr val="accent2"/>
              </a:solidFill>
            </a:endParaRP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683D0E41-FD2A-EEA4-E1A1-25D954B3F608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3"/>
          <a:srcRect t="11842" b="15681"/>
          <a:stretch/>
        </p:blipFill>
        <p:spPr>
          <a:xfrm>
            <a:off x="1006508" y="1172845"/>
            <a:ext cx="4086255" cy="3905679"/>
          </a:xfrm>
          <a:prstGeom prst="rect">
            <a:avLst/>
          </a:prstGeom>
        </p:spPr>
      </p:pic>
      <p:pic>
        <p:nvPicPr>
          <p:cNvPr id="21" name="Picture Placeholder 20" descr="A machine with a metal cylinder&#10;&#10;Description automatically generated">
            <a:extLst>
              <a:ext uri="{FF2B5EF4-FFF2-40B4-BE49-F238E27FC236}">
                <a16:creationId xmlns:a16="http://schemas.microsoft.com/office/drawing/2014/main" id="{13AB7471-00B8-E82B-6F83-26BC5E180B6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7314" r="7314"/>
          <a:stretch>
            <a:fillRect/>
          </a:stretch>
        </p:blipFill>
        <p:spPr>
          <a:xfrm>
            <a:off x="6916816" y="2300204"/>
            <a:ext cx="4432300" cy="3892788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EF4A092-3300-1E74-0A0E-B206ECB6FC90}"/>
              </a:ext>
            </a:extLst>
          </p:cNvPr>
          <p:cNvSpPr txBox="1"/>
          <p:nvPr/>
        </p:nvSpPr>
        <p:spPr>
          <a:xfrm>
            <a:off x="403200" y="817733"/>
            <a:ext cx="65136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600" dirty="0">
                <a:solidFill>
                  <a:srgbClr val="2F2F2F"/>
                </a:solidFill>
              </a:rPr>
              <a:t>Machining work, coatings and assembly all performed at CERN</a:t>
            </a:r>
          </a:p>
        </p:txBody>
      </p:sp>
    </p:spTree>
    <p:extLst>
      <p:ext uri="{BB962C8B-B14F-4D97-AF65-F5344CB8AC3E}">
        <p14:creationId xmlns:p14="http://schemas.microsoft.com/office/powerpoint/2010/main" val="18634591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BABB35-F20B-2C38-6929-97C8BE6F4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024743"/>
            <a:ext cx="11376024" cy="4176032"/>
          </a:xfrm>
        </p:spPr>
        <p:txBody>
          <a:bodyPr>
            <a:norm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 Background</a:t>
            </a:r>
            <a:endParaRPr lang="en-GB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HL-LHC </a:t>
            </a:r>
          </a:p>
          <a:p>
            <a:pPr marL="34290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Warm BPMs</a:t>
            </a:r>
            <a:endParaRPr lang="en-GB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Cryogenic BPMs</a:t>
            </a:r>
            <a:endParaRPr lang="en-GB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</a:t>
            </a:r>
            <a:endParaRPr lang="en-GB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AF1710-BA11-3683-F84C-E80229294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282535"/>
            <a:ext cx="11376025" cy="623454"/>
          </a:xfrm>
        </p:spPr>
        <p:txBody>
          <a:bodyPr/>
          <a:lstStyle/>
          <a:p>
            <a:pPr algn="ctr"/>
            <a:r>
              <a:rPr lang="en-US" dirty="0"/>
              <a:t>Contents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7A115-5A3A-7333-C8BF-4DD039E50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B359D-9FDB-3462-C25F-E25DBAB5B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00BE1-D1C9-7C26-8735-55C8F3DD1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034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52D41-BC1E-024B-9388-1ACB970AE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C8845-3C25-12DD-D317-7C78B1E054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006873"/>
            <a:ext cx="7098044" cy="5067634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accent2"/>
                </a:solidFill>
              </a:rPr>
              <a:t>Metrology Reports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2F2F2F"/>
                </a:solidFill>
              </a:rPr>
              <a:t>Metrology dimensional checks in EN-MME in b.72 CERN</a:t>
            </a:r>
          </a:p>
          <a:p>
            <a:pPr lvl="1" indent="0">
              <a:buNone/>
            </a:pPr>
            <a:r>
              <a:rPr lang="en-US" sz="1200" dirty="0">
                <a:solidFill>
                  <a:srgbClr val="2F2F2F"/>
                </a:solidFill>
              </a:rPr>
              <a:t>Dimensional control of bodies to CAD, tolerance checks, thread checks</a:t>
            </a:r>
            <a:endParaRPr lang="en-US" sz="1200" b="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>
              <a:solidFill>
                <a:srgbClr val="2F2F2F"/>
              </a:solidFill>
            </a:endParaRPr>
          </a:p>
          <a:p>
            <a:endParaRPr lang="en-US" sz="1100" b="0" dirty="0">
              <a:solidFill>
                <a:srgbClr val="2F2F2F"/>
              </a:solidFill>
            </a:endParaRPr>
          </a:p>
          <a:p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9223F-4CDF-0EC4-033B-556C956BDFD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3671F-70D4-62B5-5DC5-4343F40F212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0DE06-D68A-C181-C814-4D212C9FBA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ABE22F71-7A28-C20C-B3CF-28306EAC9E0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/>
          <a:srcRect t="544" b="777"/>
          <a:stretch/>
        </p:blipFill>
        <p:spPr>
          <a:xfrm>
            <a:off x="407989" y="2137212"/>
            <a:ext cx="6046788" cy="4214323"/>
          </a:xfrm>
        </p:spPr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7D582B48-C517-4013-55B4-53D4082F1A0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4"/>
          <a:srcRect l="-362" r="4358"/>
          <a:stretch/>
        </p:blipFill>
        <p:spPr>
          <a:xfrm>
            <a:off x="6542241" y="2461606"/>
            <a:ext cx="5329236" cy="3065462"/>
          </a:xfrm>
        </p:spPr>
      </p:pic>
    </p:spTree>
    <p:extLst>
      <p:ext uri="{BB962C8B-B14F-4D97-AF65-F5344CB8AC3E}">
        <p14:creationId xmlns:p14="http://schemas.microsoft.com/office/powerpoint/2010/main" val="10772953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BC0D61-6E2A-03E9-1EDB-05C9F8B59D9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00826" y="222987"/>
            <a:ext cx="6091174" cy="1147086"/>
          </a:xfrm>
        </p:spPr>
        <p:txBody>
          <a:bodyPr/>
          <a:lstStyle/>
          <a:p>
            <a:r>
              <a:rPr lang="en-US" sz="2400" dirty="0"/>
              <a:t>Thickness = 0.1±0.02 mm</a:t>
            </a:r>
            <a:endParaRPr lang="en-GB" sz="2400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4B836B6-F54F-BAC4-7519-3B030D784E1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/>
          <a:srcRect t="485" b="224"/>
          <a:stretch/>
        </p:blipFill>
        <p:spPr>
          <a:xfrm>
            <a:off x="6611290" y="1370073"/>
            <a:ext cx="5070245" cy="483966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F6018-915F-6357-8F0E-5D88F7D5EDE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D70930-19D0-EC40-CDCA-FC95A17849E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1112EA-B0A6-1245-8C27-6AEF4B384F2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42D380B-6B8B-EC67-6DDA-63EBA5696A83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4" y="5078524"/>
            <a:ext cx="6092725" cy="1131215"/>
          </a:xfrm>
        </p:spPr>
        <p:txBody>
          <a:bodyPr>
            <a:normAutofit/>
          </a:bodyPr>
          <a:lstStyle/>
          <a:p>
            <a:r>
              <a:rPr lang="en-US" sz="3200" dirty="0"/>
              <a:t>Cu Coating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Electroplating</a:t>
            </a:r>
          </a:p>
          <a:p>
            <a:r>
              <a:rPr lang="en-GB" dirty="0">
                <a:solidFill>
                  <a:schemeClr val="accent2"/>
                </a:solidFill>
              </a:rPr>
              <a:t>with Au flash to adhesion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8CC5BAD-A98A-AA3E-2722-34595E9EBD40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4"/>
          <a:srcRect l="-39" t="588" r="39" b="147"/>
          <a:stretch/>
        </p:blipFill>
        <p:spPr>
          <a:xfrm>
            <a:off x="1401763" y="221810"/>
            <a:ext cx="3487737" cy="485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992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8295-D9BA-E964-CC24-3C008A306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55635"/>
          </a:xfrm>
        </p:spPr>
        <p:txBody>
          <a:bodyPr/>
          <a:lstStyle/>
          <a:p>
            <a:r>
              <a:rPr lang="en-GB" dirty="0"/>
              <a:t>Testing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F4FB5-D1B4-8E80-487A-6CA64B64AB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020760"/>
            <a:ext cx="5616575" cy="903667"/>
          </a:xfrm>
        </p:spPr>
        <p:txBody>
          <a:bodyPr>
            <a:normAutofit/>
          </a:bodyPr>
          <a:lstStyle/>
          <a:p>
            <a:r>
              <a:rPr lang="en-GB" sz="2800" dirty="0"/>
              <a:t>Metrology</a:t>
            </a:r>
          </a:p>
          <a:p>
            <a:r>
              <a:rPr lang="en-US" sz="2000" b="0" dirty="0">
                <a:solidFill>
                  <a:srgbClr val="2F2F2F"/>
                </a:solidFill>
              </a:rPr>
              <a:t>Au/Cu thickness check, tolerance check</a:t>
            </a:r>
          </a:p>
          <a:p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91DCCF-CA80-B155-53C1-5755FF12D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985338-CCD6-2D86-2A5F-7FFEA0DD0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33B0ED-F9C0-81A0-6267-34EF1027F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0B08AC-AA54-EE3A-5CC7-9CF486A0F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751" y="1924427"/>
            <a:ext cx="5921975" cy="43332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003BD0-5F00-0670-464B-B0CB30E514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48"/>
          <a:stretch/>
        </p:blipFill>
        <p:spPr>
          <a:xfrm rot="5400000">
            <a:off x="6686805" y="3278612"/>
            <a:ext cx="4333258" cy="162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6539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BC0D61-6E2A-03E9-1EDB-05C9F8B59D9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00826" y="222987"/>
            <a:ext cx="6091174" cy="1147086"/>
          </a:xfrm>
        </p:spPr>
        <p:txBody>
          <a:bodyPr/>
          <a:lstStyle/>
          <a:p>
            <a:r>
              <a:rPr lang="en-US" sz="2400" dirty="0">
                <a:solidFill>
                  <a:schemeClr val="accent2"/>
                </a:solidFill>
              </a:rPr>
              <a:t>(excluding D2 – cooling tubes will be TIG welded)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F6018-915F-6357-8F0E-5D88F7D5EDE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D70930-19D0-EC40-CDCA-FC95A17849E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1112EA-B0A6-1245-8C27-6AEF4B384F2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42D380B-6B8B-EC67-6DDA-63EBA5696A83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4" y="5078524"/>
            <a:ext cx="6092725" cy="1131215"/>
          </a:xfrm>
        </p:spPr>
        <p:txBody>
          <a:bodyPr>
            <a:normAutofit/>
          </a:bodyPr>
          <a:lstStyle/>
          <a:p>
            <a:r>
              <a:rPr lang="en-US" sz="3500" dirty="0"/>
              <a:t>Laser Welding</a:t>
            </a:r>
          </a:p>
        </p:txBody>
      </p:sp>
      <p:pic>
        <p:nvPicPr>
          <p:cNvPr id="17" name="Picture Placeholder 15">
            <a:extLst>
              <a:ext uri="{FF2B5EF4-FFF2-40B4-BE49-F238E27FC236}">
                <a16:creationId xmlns:a16="http://schemas.microsoft.com/office/drawing/2014/main" id="{68B1CAB4-E4E6-BBCB-5AE1-081766A9F018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rcRect t="60" b="60"/>
          <a:stretch>
            <a:fillRect/>
          </a:stretch>
        </p:blipFill>
        <p:spPr>
          <a:xfrm>
            <a:off x="291108" y="222987"/>
            <a:ext cx="5529421" cy="4855426"/>
          </a:xfrm>
          <a:prstGeom prst="rect">
            <a:avLst/>
          </a:prstGeo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2018075-CD4F-78D0-9E23-CE0E9BD8CC9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/>
          <a:srcRect t="9397" b="20225"/>
          <a:stretch/>
        </p:blipFill>
        <p:spPr>
          <a:xfrm>
            <a:off x="6455225" y="1358139"/>
            <a:ext cx="5170714" cy="485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631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52D41-BC1E-024B-9388-1ACB970AE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C8845-3C25-12DD-D317-7C78B1E054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5695" y="1258438"/>
            <a:ext cx="3500693" cy="4341123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chemeClr val="accent2"/>
                </a:solidFill>
              </a:rPr>
              <a:t>Leak/Pressure Test         </a:t>
            </a:r>
            <a:r>
              <a:rPr lang="en-US" sz="3000" b="0" dirty="0">
                <a:solidFill>
                  <a:srgbClr val="2F2F2F"/>
                </a:solidFill>
              </a:rPr>
              <a:t>–</a:t>
            </a:r>
            <a:r>
              <a:rPr lang="en-US" sz="1500" b="0" dirty="0">
                <a:solidFill>
                  <a:srgbClr val="2F2F2F"/>
                </a:solidFill>
              </a:rPr>
              <a:t> </a:t>
            </a:r>
            <a:r>
              <a:rPr lang="en-US" sz="1500" dirty="0">
                <a:solidFill>
                  <a:srgbClr val="2F2F2F"/>
                </a:solidFill>
              </a:rPr>
              <a:t>work in 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dirty="0">
                <a:solidFill>
                  <a:srgbClr val="2F2F2F"/>
                </a:solidFill>
              </a:rPr>
              <a:t>perform simultaneous leak test BPM external cooling tubes and pressure test vessel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333333"/>
                </a:solidFill>
                <a:effectLst/>
              </a:rPr>
              <a:t>elements and structures are </a:t>
            </a:r>
            <a:r>
              <a:rPr lang="en-GB" sz="1800" i="0" dirty="0">
                <a:solidFill>
                  <a:srgbClr val="333333"/>
                </a:solidFill>
                <a:effectLst/>
              </a:rPr>
              <a:t>robust</a:t>
            </a:r>
            <a:r>
              <a:rPr lang="en-US" sz="1800" b="0" dirty="0">
                <a:solidFill>
                  <a:srgbClr val="2F2F2F"/>
                </a:solidFill>
              </a:rPr>
              <a:t>;</a:t>
            </a:r>
            <a:r>
              <a:rPr lang="en-US" sz="1800" b="0" i="0" dirty="0">
                <a:solidFill>
                  <a:srgbClr val="2F2F2F"/>
                </a:solidFill>
                <a:effectLst/>
              </a:rPr>
              <a:t> </a:t>
            </a:r>
            <a:r>
              <a:rPr lang="en-GB" sz="1800" b="0" i="0" dirty="0">
                <a:solidFill>
                  <a:srgbClr val="333333"/>
                </a:solidFill>
                <a:effectLst/>
              </a:rPr>
              <a:t>leak-tightness</a:t>
            </a:r>
            <a:r>
              <a:rPr lang="en-US" sz="1800" b="0" i="0" dirty="0">
                <a:solidFill>
                  <a:srgbClr val="2F2F2F"/>
                </a:solidFill>
                <a:effectLst/>
              </a:rPr>
              <a:t> of the welds</a:t>
            </a:r>
            <a:endParaRPr lang="en-US" sz="1800" b="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dirty="0">
                <a:solidFill>
                  <a:srgbClr val="2F2F2F"/>
                </a:solidFill>
              </a:rPr>
              <a:t>Cooling tube tested with pumped He through a spider connection to 28bar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dirty="0">
                <a:solidFill>
                  <a:srgbClr val="2F2F2F"/>
                </a:solidFill>
              </a:rPr>
              <a:t>Vacuum chamber will pump down to 0.5bar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>
              <a:solidFill>
                <a:srgbClr val="2F2F2F"/>
              </a:solidFill>
            </a:endParaRPr>
          </a:p>
          <a:p>
            <a:endParaRPr lang="en-US" sz="1100" b="0" dirty="0">
              <a:solidFill>
                <a:srgbClr val="2F2F2F"/>
              </a:solidFill>
            </a:endParaRPr>
          </a:p>
          <a:p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9223F-4CDF-0EC4-033B-556C956BDFD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3671F-70D4-62B5-5DC5-4343F40F212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0DE06-D68A-C181-C814-4D212C9FBA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BA2D1ADA-41D6-E3B7-1E5F-8E1E7BB2F14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l="656" r="656"/>
          <a:stretch>
            <a:fillRect/>
          </a:stretch>
        </p:blipFill>
        <p:spPr>
          <a:xfrm>
            <a:off x="5217760" y="2925594"/>
            <a:ext cx="5603964" cy="3418161"/>
          </a:xfrm>
          <a:prstGeom prst="rect">
            <a:avLst/>
          </a:prstGeom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04FF8EC-C8D6-4642-97DC-9879B2C8ECE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t="2" b="2"/>
          <a:stretch>
            <a:fillRect/>
          </a:stretch>
        </p:blipFill>
        <p:spPr>
          <a:xfrm>
            <a:off x="4811266" y="226534"/>
            <a:ext cx="4829932" cy="294603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5EEE9E8-6EDA-63F4-6F52-1E5695E057C8}"/>
              </a:ext>
            </a:extLst>
          </p:cNvPr>
          <p:cNvSpPr txBox="1"/>
          <p:nvPr/>
        </p:nvSpPr>
        <p:spPr>
          <a:xfrm>
            <a:off x="9053916" y="5985519"/>
            <a:ext cx="17196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i="1" dirty="0">
                <a:solidFill>
                  <a:srgbClr val="2F2F2F"/>
                </a:solidFill>
              </a:rPr>
              <a:t>Leak/Pressure Test Tooling</a:t>
            </a:r>
            <a:endParaRPr lang="en-GB" sz="900" i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7639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BC0D61-6E2A-03E9-1EDB-05C9F8B59D9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55239" y="237630"/>
            <a:ext cx="6091174" cy="1147086"/>
          </a:xfrm>
        </p:spPr>
        <p:txBody>
          <a:bodyPr/>
          <a:lstStyle/>
          <a:p>
            <a:r>
              <a:rPr lang="en-US" sz="3200" dirty="0"/>
              <a:t>Amorphous Carbon Coating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(</a:t>
            </a:r>
            <a:r>
              <a:rPr lang="en-US" sz="2400" dirty="0" err="1">
                <a:solidFill>
                  <a:schemeClr val="accent2"/>
                </a:solidFill>
              </a:rPr>
              <a:t>aCc</a:t>
            </a:r>
            <a:r>
              <a:rPr lang="en-US" sz="2400" dirty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F6018-915F-6357-8F0E-5D88F7D5EDE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D70930-19D0-EC40-CDCA-FC95A17849E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1112EA-B0A6-1245-8C27-6AEF4B384F2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8" name="Picture Placeholder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65331F09-4683-5770-DEFA-A0CB7A76CCE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4" r="7314"/>
          <a:stretch>
            <a:fillRect/>
          </a:stretch>
        </p:blipFill>
        <p:spPr>
          <a:xfrm>
            <a:off x="3341520" y="1384716"/>
            <a:ext cx="5508959" cy="483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7431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8BCC6-B302-B4EB-430C-5BDED2CFB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BPM Series Production Update</a:t>
            </a:r>
            <a:br>
              <a:rPr lang="en-GB" sz="3600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5627D-39E9-A0EE-FF83-DF6EB059F7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7659" y="1951508"/>
            <a:ext cx="3879005" cy="2783337"/>
          </a:xfrm>
        </p:spPr>
        <p:txBody>
          <a:bodyPr>
            <a:normAutofit/>
          </a:bodyPr>
          <a:lstStyle/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rgbClr val="2F2F2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All A type BPMs are completed in Electroerosion wire cutting – moving onto B type BPM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rgbClr val="2F2F2F"/>
              </a:solidFill>
              <a:effectLst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rgbClr val="2F2F2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 type will commence in 2024,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800" b="0" dirty="0">
                <a:solidFill>
                  <a:srgbClr val="2F2F2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Bodies currently on machine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rgbClr val="2F2F2F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rgbClr val="2F2F2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All copper components of the BPMs will be finished by end of year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rgbClr val="2F2F2F"/>
              </a:solidFill>
              <a:effectLst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rgbClr val="2F2F2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All small parts of BPMs (brackets, Tungsten blocks etc) are finished 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rgbClr val="2F2F2F"/>
              </a:solidFill>
              <a:effectLst/>
              <a:latin typeface="Arial" panose="020B0604020202020204" pitchFamily="34" charset="0"/>
            </a:endParaRPr>
          </a:p>
          <a:p>
            <a:pPr algn="ctr"/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BA0CE-8DFD-BADB-06C4-45A0347F84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1F3FE-5D27-94C1-7940-3473AD6843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59805-F689-0992-C041-D2010C69A4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3833B6E-5F44-0919-6B36-5FA2423FE21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9395" b="9395"/>
          <a:stretch>
            <a:fillRect/>
          </a:stretch>
        </p:blipFill>
        <p:spPr>
          <a:xfrm>
            <a:off x="4266334" y="1253816"/>
            <a:ext cx="3659332" cy="2232025"/>
          </a:xfrm>
          <a:prstGeom prst="rect">
            <a:avLst/>
          </a:prstGeom>
        </p:spPr>
      </p:pic>
      <p:pic>
        <p:nvPicPr>
          <p:cNvPr id="17" name="Picture 3" descr="A group of people holding plastic wrap around a metal container&#10;&#10;Description automatically generated">
            <a:extLst>
              <a:ext uri="{FF2B5EF4-FFF2-40B4-BE49-F238E27FC236}">
                <a16:creationId xmlns:a16="http://schemas.microsoft.com/office/drawing/2014/main" id="{D9819E7D-175F-A9CA-8AAD-4E28CFDD1FFC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5" b="27365"/>
          <a:stretch/>
        </p:blipFill>
        <p:spPr bwMode="auto">
          <a:xfrm>
            <a:off x="8080400" y="1253815"/>
            <a:ext cx="3708400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B62A9C77-19AE-32D3-E1AF-2583C9A26F1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/>
          <a:srcRect t="25437" b="25437"/>
          <a:stretch>
            <a:fillRect/>
          </a:stretch>
        </p:blipFill>
        <p:spPr>
          <a:xfrm>
            <a:off x="4290941" y="3749514"/>
            <a:ext cx="3659187" cy="2232025"/>
          </a:xfrm>
          <a:prstGeom prst="rect">
            <a:avLst/>
          </a:prstGeom>
        </p:spPr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EFCF40C4-21EA-9EDD-AA39-77482E284CB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/>
          <a:srcRect l="2523" r="2523"/>
          <a:stretch/>
        </p:blipFill>
        <p:spPr>
          <a:xfrm>
            <a:off x="8129468" y="3749514"/>
            <a:ext cx="3659332" cy="2232025"/>
          </a:xfr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CB85ECBE-100B-BBCB-E968-77371B459628}"/>
              </a:ext>
            </a:extLst>
          </p:cNvPr>
          <p:cNvSpPr txBox="1">
            <a:spLocks/>
          </p:cNvSpPr>
          <p:nvPr/>
        </p:nvSpPr>
        <p:spPr>
          <a:xfrm>
            <a:off x="307046" y="4202935"/>
            <a:ext cx="3659187" cy="18429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sz="15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4082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7007FB-416A-F554-0D10-4676B7D4E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061712"/>
            <a:ext cx="11376024" cy="3638730"/>
          </a:xfrm>
        </p:spPr>
        <p:txBody>
          <a:bodyPr>
            <a:normAutofit/>
          </a:bodyPr>
          <a:lstStyle/>
          <a:p>
            <a:pPr algn="ctr"/>
            <a:r>
              <a:rPr lang="en-GB" sz="3200" b="0" dirty="0"/>
              <a:t>Storing the BPM in N</a:t>
            </a:r>
          </a:p>
          <a:p>
            <a:pPr algn="ctr"/>
            <a:r>
              <a:rPr lang="en-GB" sz="3200" b="0" dirty="0"/>
              <a:t>Assembly of electrodes </a:t>
            </a:r>
          </a:p>
          <a:p>
            <a:pPr algn="ctr"/>
            <a:r>
              <a:rPr lang="en-GB" sz="3200" b="0" dirty="0"/>
              <a:t>Cold testing of assembly</a:t>
            </a:r>
          </a:p>
          <a:p>
            <a:pPr algn="ctr"/>
            <a:r>
              <a:rPr lang="en-GB" sz="3200" b="0" dirty="0"/>
              <a:t>BPM to Beam Screen cooling tube integration</a:t>
            </a:r>
          </a:p>
          <a:p>
            <a:pPr algn="ctr"/>
            <a:r>
              <a:rPr lang="en-GB" sz="3200" b="0" dirty="0"/>
              <a:t>Welding BPM to Beam Screens</a:t>
            </a:r>
          </a:p>
          <a:p>
            <a:pPr marL="366712" lvl="1" indent="0" algn="ctr">
              <a:buNone/>
            </a:pPr>
            <a:r>
              <a:rPr lang="en-GB" sz="2900" i="1" dirty="0"/>
              <a:t>Integration into cryostat</a:t>
            </a:r>
          </a:p>
          <a:p>
            <a:pPr algn="ctr"/>
            <a:endParaRPr lang="en-GB" sz="3200" dirty="0"/>
          </a:p>
          <a:p>
            <a:pPr algn="ctr"/>
            <a:endParaRPr lang="en-GB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7365BC-2A75-D28E-E6C1-E8477BF07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4359" y="1032911"/>
            <a:ext cx="8583282" cy="666526"/>
          </a:xfrm>
        </p:spPr>
        <p:txBody>
          <a:bodyPr/>
          <a:lstStyle/>
          <a:p>
            <a:r>
              <a:rPr lang="en-GB" sz="4400" dirty="0"/>
              <a:t>After</a:t>
            </a:r>
            <a:r>
              <a:rPr lang="en-GB" dirty="0"/>
              <a:t> </a:t>
            </a:r>
            <a:r>
              <a:rPr lang="en-GB" sz="4400" dirty="0"/>
              <a:t>Manufacturing Production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FFB19-DEC5-2440-2428-5BF71E2E9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CA944-D513-291D-5F41-5CE8D5E13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A3D79-3DAF-E176-5934-EC80DDE71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4253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3E49AF0-ACD7-FF9E-0BED-7554C2B1F04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128" r="3806"/>
          <a:stretch/>
        </p:blipFill>
        <p:spPr>
          <a:xfrm>
            <a:off x="4116387" y="132416"/>
            <a:ext cx="8061056" cy="607622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E8FBD-9965-A14C-740A-50FFBEB9D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14882"/>
            <a:ext cx="4116387" cy="637082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BPM/Beam Screen Alignment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96B91D-84C8-BEDC-79FC-4F82E759E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2860F-78E0-4630-3B54-1C5474280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22108-4487-ADC1-D1AD-F86AF4113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4822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52D41-BC1E-024B-9388-1ACB970AE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C8845-3C25-12DD-D317-7C78B1E054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2881" y="962108"/>
            <a:ext cx="3554232" cy="5239620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chemeClr val="accent2"/>
                </a:solidFill>
              </a:rPr>
              <a:t>Alignment Checks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2F2F2F"/>
                </a:solidFill>
              </a:rPr>
              <a:t>D2 Cable Alignment test </a:t>
            </a:r>
          </a:p>
          <a:p>
            <a:pPr lvl="1" indent="0">
              <a:buNone/>
            </a:pPr>
            <a:r>
              <a:rPr lang="en-US" sz="1300" dirty="0">
                <a:solidFill>
                  <a:srgbClr val="2F2F2F"/>
                </a:solidFill>
              </a:rPr>
              <a:t>Check the accessibility on semi-rigid cables for D2 BPMs during their alignment in the tunnel with mockup alignment platform and electrode</a:t>
            </a:r>
          </a:p>
          <a:p>
            <a:pPr lvl="1" indent="0">
              <a:buNone/>
            </a:pPr>
            <a:r>
              <a:rPr lang="en-US" sz="1300" dirty="0">
                <a:solidFill>
                  <a:srgbClr val="2F2F2F"/>
                </a:solidFill>
              </a:rPr>
              <a:t>Resulted in groove being designed in body to accommodate for extra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2F2F2F"/>
                </a:solidFill>
              </a:rPr>
              <a:t>Beam Screen/BPM alignment test</a:t>
            </a:r>
          </a:p>
          <a:p>
            <a:pPr lvl="1" indent="0">
              <a:buNone/>
            </a:pPr>
            <a:r>
              <a:rPr lang="en-GB" sz="1300" kern="1400" dirty="0">
                <a:solidFill>
                  <a:srgbClr val="2F2F2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Validate the two interfaces, aligning ideally below 0.1mm, with roll angle of 0.1mrad to beam screen aligned within 0.1mrad</a:t>
            </a:r>
          </a:p>
          <a:p>
            <a:pPr lvl="1" indent="0">
              <a:buNone/>
            </a:pPr>
            <a:r>
              <a:rPr lang="en-GB" sz="1300" kern="1400" dirty="0">
                <a:solidFill>
                  <a:srgbClr val="2F2F2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HL-LHC BPM/Beam screen assembly was tested on the TE-VSC mock-up in b.376</a:t>
            </a:r>
            <a:r>
              <a:rPr lang="en-US" sz="1300" kern="1400" dirty="0">
                <a:solidFill>
                  <a:srgbClr val="2F2F2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check</a:t>
            </a:r>
            <a:r>
              <a:rPr lang="en-US" sz="1300" kern="1400" dirty="0">
                <a:solidFill>
                  <a:srgbClr val="2F2F2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ed with </a:t>
            </a:r>
            <a:r>
              <a:rPr lang="en-GB" sz="1300" kern="1400" dirty="0">
                <a:solidFill>
                  <a:srgbClr val="2F2F2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BE-GM, validated by laser tracker geometer alignment tools</a:t>
            </a:r>
            <a:endParaRPr lang="en-US" sz="13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>
              <a:solidFill>
                <a:srgbClr val="2F2F2F"/>
              </a:solidFill>
            </a:endParaRPr>
          </a:p>
          <a:p>
            <a:endParaRPr lang="en-US" sz="1100" b="0" dirty="0">
              <a:solidFill>
                <a:srgbClr val="2F2F2F"/>
              </a:solidFill>
            </a:endParaRPr>
          </a:p>
          <a:p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9223F-4CDF-0EC4-033B-556C956BDFD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3671F-70D4-62B5-5DC5-4343F40F212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0DE06-D68A-C181-C814-4D212C9FBA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21" name="Picture Placeholder 20" descr="Close-up of a machine&#10;&#10;Description automatically generated">
            <a:extLst>
              <a:ext uri="{FF2B5EF4-FFF2-40B4-BE49-F238E27FC236}">
                <a16:creationId xmlns:a16="http://schemas.microsoft.com/office/drawing/2014/main" id="{B1CE9DD7-8415-81E1-6173-94B51B11080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9335" b="9335"/>
          <a:stretch>
            <a:fillRect/>
          </a:stretch>
        </p:blipFill>
        <p:spPr>
          <a:xfrm>
            <a:off x="7765261" y="103592"/>
            <a:ext cx="4221154" cy="2662277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F96AB1CE-CD62-AA1D-90F2-A8383AC6A03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/>
          <a:srcRect t="8160" b="15842"/>
          <a:stretch/>
        </p:blipFill>
        <p:spPr>
          <a:xfrm>
            <a:off x="5160396" y="3077457"/>
            <a:ext cx="5051728" cy="304055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63ABEDC-A54A-4473-8037-790A627654D4}"/>
              </a:ext>
            </a:extLst>
          </p:cNvPr>
          <p:cNvSpPr txBox="1"/>
          <p:nvPr/>
        </p:nvSpPr>
        <p:spPr>
          <a:xfrm>
            <a:off x="10791371" y="2770473"/>
            <a:ext cx="113576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i="1" dirty="0">
                <a:solidFill>
                  <a:srgbClr val="2F2F2F"/>
                </a:solidFill>
              </a:rPr>
              <a:t>D2 Cable Alignment</a:t>
            </a:r>
            <a:endParaRPr lang="en-GB" sz="900" i="1" dirty="0">
              <a:solidFill>
                <a:srgbClr val="2F2F2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C5DB72-DD70-6C4F-E5FD-1D8F62576C40}"/>
              </a:ext>
            </a:extLst>
          </p:cNvPr>
          <p:cNvSpPr txBox="1"/>
          <p:nvPr/>
        </p:nvSpPr>
        <p:spPr>
          <a:xfrm>
            <a:off x="5622694" y="2855239"/>
            <a:ext cx="188223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i="1" dirty="0">
                <a:solidFill>
                  <a:srgbClr val="2F2F2F"/>
                </a:solidFill>
              </a:rPr>
              <a:t>BPM/Beam Screen Alignment</a:t>
            </a:r>
            <a:endParaRPr lang="en-GB" sz="900" i="1" dirty="0">
              <a:solidFill>
                <a:srgbClr val="2F2F2F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C224802-4E56-998A-A341-E8B0AD9E39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87"/>
          <a:stretch/>
        </p:blipFill>
        <p:spPr bwMode="auto">
          <a:xfrm>
            <a:off x="4174130" y="108196"/>
            <a:ext cx="3355083" cy="266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41253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6EA37-EFF6-7AB6-D992-602F501D0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564558"/>
          </a:xfrm>
        </p:spPr>
        <p:txBody>
          <a:bodyPr/>
          <a:lstStyle/>
          <a:p>
            <a:r>
              <a:rPr lang="en-US" dirty="0"/>
              <a:t>What is a BPM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AB0AE-4853-F5D8-38C7-A345EA789B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7C589-2415-3A57-4971-6CA082D821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01F35-E557-D7C3-1C23-A6D506FE8B0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5CAF1F5-1723-623B-E94E-2CE67C4AED59}"/>
              </a:ext>
            </a:extLst>
          </p:cNvPr>
          <p:cNvSpPr txBox="1">
            <a:spLocks/>
          </p:cNvSpPr>
          <p:nvPr/>
        </p:nvSpPr>
        <p:spPr>
          <a:xfrm>
            <a:off x="407989" y="919533"/>
            <a:ext cx="5616575" cy="365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accent2"/>
                </a:solidFill>
              </a:rPr>
              <a:t>Beam Position Monitor</a:t>
            </a:r>
          </a:p>
          <a:p>
            <a:endParaRPr lang="en-GB" dirty="0"/>
          </a:p>
        </p:txBody>
      </p:sp>
      <p:pic>
        <p:nvPicPr>
          <p:cNvPr id="3" name="CERN BPM Videos">
            <a:hlinkClick r:id="" action="ppaction://media"/>
            <a:extLst>
              <a:ext uri="{FF2B5EF4-FFF2-40B4-BE49-F238E27FC236}">
                <a16:creationId xmlns:a16="http://schemas.microsoft.com/office/drawing/2014/main" id="{ACAC490B-CF2C-7C09-EA0D-518B38F8B3A7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6910.312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54081" y="1326441"/>
            <a:ext cx="8772635" cy="49346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7364B09-A0D2-8214-29C8-DA264A9E6C69}"/>
              </a:ext>
            </a:extLst>
          </p:cNvPr>
          <p:cNvSpPr txBox="1"/>
          <p:nvPr/>
        </p:nvSpPr>
        <p:spPr>
          <a:xfrm>
            <a:off x="10078192" y="6165348"/>
            <a:ext cx="2113808" cy="191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600" i="1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(Video: https://videos.cern.ch/record/2697283)</a:t>
            </a:r>
          </a:p>
        </p:txBody>
      </p:sp>
    </p:spTree>
    <p:extLst>
      <p:ext uri="{BB962C8B-B14F-4D97-AF65-F5344CB8AC3E}">
        <p14:creationId xmlns:p14="http://schemas.microsoft.com/office/powerpoint/2010/main" val="9591448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7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0CA27-E90F-060A-BCE2-3C2FF2A8C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0" y="-27752"/>
            <a:ext cx="4571999" cy="637082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Integration into the cryostat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5BE1A-4651-74BD-8019-A055E9ACA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2A64E-691B-9D40-20D1-7B3E49EDB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DEAE4-3191-FF3D-F1DF-4BE37628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1BB7AA1A-A717-F3CA-E884-D8200A35500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96" b="452"/>
          <a:stretch/>
        </p:blipFill>
        <p:spPr>
          <a:xfrm>
            <a:off x="840552" y="167641"/>
            <a:ext cx="6096000" cy="6091446"/>
          </a:xfrm>
          <a:prstGeom prst="rect">
            <a:avLst/>
          </a:prstGeom>
        </p:spPr>
      </p:pic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BC5861A3-A121-A074-590F-D7266014EE2E}"/>
              </a:ext>
            </a:extLst>
          </p:cNvPr>
          <p:cNvSpPr/>
          <p:nvPr/>
        </p:nvSpPr>
        <p:spPr>
          <a:xfrm>
            <a:off x="2857500" y="3688080"/>
            <a:ext cx="1264920" cy="1249680"/>
          </a:xfrm>
          <a:prstGeom prst="donut">
            <a:avLst>
              <a:gd name="adj" fmla="val 589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000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4407D-1A99-1111-9D7A-236FD7554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07CDC3-FACA-DC7E-4500-1A243DF84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2E3003-9949-B98C-BAF4-F0489D78F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2202754-FCF8-E6AE-865A-CE60746AEA5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25591" b="25591"/>
          <a:stretch>
            <a:fillRect/>
          </a:stretch>
        </p:blipFill>
        <p:spPr>
          <a:xfrm>
            <a:off x="412775" y="926624"/>
            <a:ext cx="11376025" cy="476091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36A9E6-45DE-9760-D9BE-EE6576C84806}"/>
              </a:ext>
            </a:extLst>
          </p:cNvPr>
          <p:cNvSpPr txBox="1">
            <a:spLocks/>
          </p:cNvSpPr>
          <p:nvPr/>
        </p:nvSpPr>
        <p:spPr>
          <a:xfrm>
            <a:off x="407989" y="375333"/>
            <a:ext cx="5616575" cy="365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accent2"/>
                </a:solidFill>
              </a:rPr>
              <a:t>“Gaining invisibility”</a:t>
            </a:r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0A87AA-5EE2-F293-C211-1ADCCBA22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9545" y="3190162"/>
            <a:ext cx="2509605" cy="248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155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73628-B98F-6F7D-E765-B551FECE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86554C-D5A4-9ED4-EF6C-E7C76E3C5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199" y="970757"/>
            <a:ext cx="5616575" cy="668337"/>
          </a:xfrm>
        </p:spPr>
        <p:txBody>
          <a:bodyPr>
            <a:normAutofit/>
          </a:bodyPr>
          <a:lstStyle/>
          <a:p>
            <a:r>
              <a:rPr lang="en-US" sz="2800" dirty="0"/>
              <a:t>Warm HL-BPMs</a:t>
            </a:r>
            <a:endParaRPr lang="en-GB" sz="2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10C62F-F8B3-0C06-E402-1A252BF00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652" y="1414272"/>
            <a:ext cx="5616575" cy="436086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Find a way to fix the electrode’s semi-rigid cable.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Confirm the electrodes selected for the stripline BPW pick-up.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b="0" dirty="0"/>
              <a:t>lectro-optical (EO-BPM) transducer technology or the traditional stripline transducer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Deliver the 3D model to the integration team.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Thermal analysis of the body and the electrodes during bakeout.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Tolerance stack analysis of the BPTQR and BPW assemblies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What is the acceptable limit </a:t>
            </a:r>
            <a:r>
              <a:rPr lang="en-GB" dirty="0">
                <a:sym typeface="Wingdings" panose="05000000000000000000" pitchFamily="2" charset="2"/>
              </a:rPr>
              <a:t> what is the lowest tolerance achievable from a mechanical assembly point of view</a:t>
            </a:r>
            <a:r>
              <a:rPr lang="en-GB" sz="1500" dirty="0">
                <a:sym typeface="Wingdings" panose="05000000000000000000" pitchFamily="2" charset="2"/>
              </a:rPr>
              <a:t>.</a:t>
            </a:r>
            <a:endParaRPr lang="en-GB" sz="1500" b="0" dirty="0"/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078CEC-FFA1-B703-1F7B-4A502BD289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5987" y="911419"/>
            <a:ext cx="5616600" cy="655634"/>
          </a:xfrm>
        </p:spPr>
        <p:txBody>
          <a:bodyPr>
            <a:normAutofit/>
          </a:bodyPr>
          <a:lstStyle/>
          <a:p>
            <a:r>
              <a:rPr lang="en-US" sz="2800" dirty="0"/>
              <a:t>Cryogenic BPMs</a:t>
            </a:r>
            <a:endParaRPr lang="en-GB" sz="2800" dirty="0"/>
          </a:p>
          <a:p>
            <a:endParaRPr lang="en-GB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7AF6EC-C5D8-A424-6E96-E923E5C464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7440" y="1414272"/>
            <a:ext cx="5611813" cy="43608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Leak and Pressure testing for the cooling tubes and body in SMA18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Copper Coating RRR testing of the baths for the series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err="1"/>
              <a:t>aCc</a:t>
            </a:r>
            <a:r>
              <a:rPr lang="en-GB" sz="2400" b="0" dirty="0"/>
              <a:t> for the pre-series production</a:t>
            </a:r>
          </a:p>
          <a:p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606714-817C-9EFD-7BA3-F18B9A904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F5F800-8C0D-B28E-C84D-293ACE125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49325A-93DE-D216-C9A4-24D189FD0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9312E95-5A84-5B9F-3859-5756896FDA7C}"/>
              </a:ext>
            </a:extLst>
          </p:cNvPr>
          <p:cNvGrpSpPr/>
          <p:nvPr/>
        </p:nvGrpSpPr>
        <p:grpSpPr>
          <a:xfrm>
            <a:off x="4457306" y="5419800"/>
            <a:ext cx="3155507" cy="577962"/>
            <a:chOff x="1860210" y="4141115"/>
            <a:chExt cx="7489592" cy="103477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5290CA-881C-A4BC-E6BE-4189819B9EDF}"/>
                </a:ext>
              </a:extLst>
            </p:cNvPr>
            <p:cNvSpPr/>
            <p:nvPr/>
          </p:nvSpPr>
          <p:spPr>
            <a:xfrm rot="21421763">
              <a:off x="2222088" y="4308347"/>
              <a:ext cx="3384376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BPTQR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45DDA75-05F4-F9BA-FE30-C123105E9AFD}"/>
                </a:ext>
              </a:extLst>
            </p:cNvPr>
            <p:cNvSpPr/>
            <p:nvPr/>
          </p:nvSpPr>
          <p:spPr>
            <a:xfrm rot="225687">
              <a:off x="5708413" y="4331400"/>
              <a:ext cx="3384376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BPW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4F130A6-C6F3-79CB-A97F-BDCCC7211647}"/>
                </a:ext>
              </a:extLst>
            </p:cNvPr>
            <p:cNvSpPr/>
            <p:nvPr/>
          </p:nvSpPr>
          <p:spPr>
            <a:xfrm rot="21421763">
              <a:off x="2158323" y="4295096"/>
              <a:ext cx="98491" cy="8237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3A2062D-B3C5-F9E4-1842-535FC3266E23}"/>
                </a:ext>
              </a:extLst>
            </p:cNvPr>
            <p:cNvSpPr/>
            <p:nvPr/>
          </p:nvSpPr>
          <p:spPr>
            <a:xfrm>
              <a:off x="5567278" y="4141115"/>
              <a:ext cx="98491" cy="82370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B3739D0-BD51-5014-615F-F9248C0C03BB}"/>
                </a:ext>
              </a:extLst>
            </p:cNvPr>
            <p:cNvSpPr/>
            <p:nvPr/>
          </p:nvSpPr>
          <p:spPr>
            <a:xfrm>
              <a:off x="5667577" y="4141115"/>
              <a:ext cx="98491" cy="82370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2197195-5A41-A47C-3973-617B7D35ADAF}"/>
                </a:ext>
              </a:extLst>
            </p:cNvPr>
            <p:cNvSpPr/>
            <p:nvPr/>
          </p:nvSpPr>
          <p:spPr>
            <a:xfrm rot="232630">
              <a:off x="9029669" y="4352189"/>
              <a:ext cx="98491" cy="8237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F58135B-8DC5-44A4-9B87-8506527C71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60210" y="4495872"/>
              <a:ext cx="4248472" cy="211074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0D74F05-F67E-9B5E-8E66-157D316197A5}"/>
                </a:ext>
              </a:extLst>
            </p:cNvPr>
            <p:cNvCxnSpPr>
              <a:cxnSpLocks/>
            </p:cNvCxnSpPr>
            <p:nvPr/>
          </p:nvCxnSpPr>
          <p:spPr>
            <a:xfrm>
              <a:off x="5290562" y="4485090"/>
              <a:ext cx="4059240" cy="278949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EB86309-5926-6D31-27CC-5503E69C32F9}"/>
              </a:ext>
            </a:extLst>
          </p:cNvPr>
          <p:cNvGrpSpPr/>
          <p:nvPr/>
        </p:nvGrpSpPr>
        <p:grpSpPr>
          <a:xfrm>
            <a:off x="7982840" y="5061895"/>
            <a:ext cx="3024533" cy="1149921"/>
            <a:chOff x="7471426" y="4707018"/>
            <a:chExt cx="3003175" cy="114992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5814F86-4FAE-2D78-44E9-20B8B478ED49}"/>
                </a:ext>
              </a:extLst>
            </p:cNvPr>
            <p:cNvGrpSpPr/>
            <p:nvPr/>
          </p:nvGrpSpPr>
          <p:grpSpPr>
            <a:xfrm>
              <a:off x="7471426" y="4707018"/>
              <a:ext cx="3003175" cy="1149921"/>
              <a:chOff x="4650072" y="4780243"/>
              <a:chExt cx="3730954" cy="1470625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04B41FA3-3ECD-1278-6370-6856145BB9BF}"/>
                  </a:ext>
                </a:extLst>
              </p:cNvPr>
              <p:cNvGrpSpPr/>
              <p:nvPr/>
            </p:nvGrpSpPr>
            <p:grpSpPr>
              <a:xfrm>
                <a:off x="4650072" y="4968365"/>
                <a:ext cx="1979538" cy="764891"/>
                <a:chOff x="3427918" y="4816315"/>
                <a:chExt cx="1979538" cy="764891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75388937-117E-8259-517F-78042BC79264}"/>
                    </a:ext>
                  </a:extLst>
                </p:cNvPr>
                <p:cNvSpPr/>
                <p:nvPr/>
              </p:nvSpPr>
              <p:spPr>
                <a:xfrm>
                  <a:off x="3547608" y="5437055"/>
                  <a:ext cx="1742954" cy="144151"/>
                </a:xfrm>
                <a:prstGeom prst="rect">
                  <a:avLst/>
                </a:prstGeom>
                <a:noFill/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n>
                      <a:solidFill>
                        <a:schemeClr val="tx2"/>
                      </a:solidFill>
                    </a:ln>
                    <a:noFill/>
                  </a:endParaRP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95EA28FE-C14B-C616-028A-11DF20B3CD5E}"/>
                    </a:ext>
                  </a:extLst>
                </p:cNvPr>
                <p:cNvSpPr/>
                <p:nvPr/>
              </p:nvSpPr>
              <p:spPr>
                <a:xfrm>
                  <a:off x="3427918" y="4816315"/>
                  <a:ext cx="723866" cy="70091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B9B955EC-0272-7CA9-E994-514273A951F8}"/>
                    </a:ext>
                  </a:extLst>
                </p:cNvPr>
                <p:cNvSpPr/>
                <p:nvPr/>
              </p:nvSpPr>
              <p:spPr>
                <a:xfrm>
                  <a:off x="4683590" y="4816315"/>
                  <a:ext cx="723866" cy="70091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45EC4A8-AAC4-BEB5-CC74-4CC5C5F0C2C0}"/>
                  </a:ext>
                </a:extLst>
              </p:cNvPr>
              <p:cNvSpPr/>
              <p:nvPr/>
            </p:nvSpPr>
            <p:spPr>
              <a:xfrm>
                <a:off x="5498794" y="5737019"/>
                <a:ext cx="286050" cy="365125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n>
                    <a:solidFill>
                      <a:schemeClr val="tx2"/>
                    </a:solidFill>
                  </a:ln>
                  <a:noFill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AE76CC2-D57C-1AAA-A9DF-C0A6B8F4134F}"/>
                  </a:ext>
                </a:extLst>
              </p:cNvPr>
              <p:cNvSpPr/>
              <p:nvPr/>
            </p:nvSpPr>
            <p:spPr>
              <a:xfrm>
                <a:off x="5204801" y="6106717"/>
                <a:ext cx="870079" cy="144151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n>
                    <a:solidFill>
                      <a:schemeClr val="tx2"/>
                    </a:solidFill>
                  </a:ln>
                  <a:noFill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1F0C431-B784-20DB-7FDE-E817633FEA70}"/>
                  </a:ext>
                </a:extLst>
              </p:cNvPr>
              <p:cNvSpPr/>
              <p:nvPr/>
            </p:nvSpPr>
            <p:spPr>
              <a:xfrm rot="21010064">
                <a:off x="4849716" y="4843801"/>
                <a:ext cx="144016" cy="13147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n>
                    <a:solidFill>
                      <a:schemeClr val="tx2"/>
                    </a:solidFill>
                  </a:ln>
                  <a:noFill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84E4851-EFEB-2113-7A01-992888DB24D5}"/>
                  </a:ext>
                </a:extLst>
              </p:cNvPr>
              <p:cNvSpPr/>
              <p:nvPr/>
            </p:nvSpPr>
            <p:spPr>
              <a:xfrm rot="1110253">
                <a:off x="6351559" y="4848624"/>
                <a:ext cx="144016" cy="13147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n>
                    <a:solidFill>
                      <a:schemeClr val="tx2"/>
                    </a:solidFill>
                  </a:ln>
                  <a:noFill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92A867A-D174-A80F-D025-DC73A3E4A50D}"/>
                  </a:ext>
                </a:extLst>
              </p:cNvPr>
              <p:cNvSpPr/>
              <p:nvPr/>
            </p:nvSpPr>
            <p:spPr>
              <a:xfrm rot="20939797">
                <a:off x="5036411" y="5661170"/>
                <a:ext cx="144016" cy="13147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n>
                    <a:solidFill>
                      <a:schemeClr val="tx2"/>
                    </a:solidFill>
                  </a:ln>
                  <a:noFill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DE6CBBD-3DF4-8A40-E1A8-448A5F00F5D0}"/>
                  </a:ext>
                </a:extLst>
              </p:cNvPr>
              <p:cNvSpPr/>
              <p:nvPr/>
            </p:nvSpPr>
            <p:spPr>
              <a:xfrm rot="933329">
                <a:off x="6076771" y="5638886"/>
                <a:ext cx="144016" cy="13147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n>
                    <a:solidFill>
                      <a:schemeClr val="tx2"/>
                    </a:solidFill>
                  </a:ln>
                  <a:noFill/>
                </a:endParaRPr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BF1CB89F-137E-4C41-D5A3-D039D2F679D4}"/>
                  </a:ext>
                </a:extLst>
              </p:cNvPr>
              <p:cNvCxnSpPr>
                <a:cxnSpLocks/>
                <a:endCxn id="27" idx="3"/>
              </p:cNvCxnSpPr>
              <p:nvPr/>
            </p:nvCxnSpPr>
            <p:spPr>
              <a:xfrm flipH="1" flipV="1">
                <a:off x="6491852" y="4939933"/>
                <a:ext cx="431973" cy="4327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987BB8A-F53A-C63A-E24B-E600A1FE09D5}"/>
                  </a:ext>
                </a:extLst>
              </p:cNvPr>
              <p:cNvSpPr txBox="1"/>
              <p:nvPr/>
            </p:nvSpPr>
            <p:spPr bwMode="auto">
              <a:xfrm>
                <a:off x="6894471" y="4780243"/>
                <a:ext cx="148655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2"/>
                    </a:solidFill>
                  </a:rPr>
                  <a:t>Electrode position</a:t>
                </a:r>
                <a:endParaRPr lang="en-GB" sz="1200" dirty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356C96F-D678-91A3-400D-248DF2FD854A}"/>
                </a:ext>
              </a:extLst>
            </p:cNvPr>
            <p:cNvSpPr txBox="1"/>
            <p:nvPr/>
          </p:nvSpPr>
          <p:spPr bwMode="auto">
            <a:xfrm>
              <a:off x="7477858" y="5009854"/>
              <a:ext cx="6082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tx2"/>
                  </a:solidFill>
                </a:rPr>
                <a:t>Beam 1</a:t>
              </a:r>
              <a:endParaRPr lang="en-GB" sz="900" dirty="0">
                <a:solidFill>
                  <a:schemeClr val="tx2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53926D7-37DC-08BD-68DB-D7E4440B6C2F}"/>
                </a:ext>
              </a:extLst>
            </p:cNvPr>
            <p:cNvSpPr txBox="1"/>
            <p:nvPr/>
          </p:nvSpPr>
          <p:spPr bwMode="auto">
            <a:xfrm>
              <a:off x="8482159" y="5013021"/>
              <a:ext cx="5826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tx2"/>
                  </a:solidFill>
                </a:rPr>
                <a:t>Beam 2</a:t>
              </a:r>
              <a:endParaRPr lang="en-GB" sz="900" dirty="0">
                <a:solidFill>
                  <a:schemeClr val="tx2"/>
                </a:solidFill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67A3AE5-F82E-2178-3DBE-CE1C2B3227C4}"/>
              </a:ext>
            </a:extLst>
          </p:cNvPr>
          <p:cNvSpPr txBox="1"/>
          <p:nvPr/>
        </p:nvSpPr>
        <p:spPr bwMode="auto">
          <a:xfrm>
            <a:off x="5024355" y="6031516"/>
            <a:ext cx="1989618" cy="240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900" i="1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Assembly </a:t>
            </a:r>
            <a:r>
              <a:rPr lang="en-GB" sz="900" i="1" dirty="0" err="1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coaxiality</a:t>
            </a:r>
            <a:r>
              <a:rPr lang="en-GB" sz="900" i="1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defect.</a:t>
            </a:r>
          </a:p>
        </p:txBody>
      </p:sp>
    </p:spTree>
    <p:extLst>
      <p:ext uri="{BB962C8B-B14F-4D97-AF65-F5344CB8AC3E}">
        <p14:creationId xmlns:p14="http://schemas.microsoft.com/office/powerpoint/2010/main" val="35660627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73628-B98F-6F7D-E765-B551FECE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86554C-D5A4-9ED4-EF6C-E7C76E3C5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199" y="1229347"/>
            <a:ext cx="5616575" cy="668337"/>
          </a:xfrm>
        </p:spPr>
        <p:txBody>
          <a:bodyPr>
            <a:normAutofit/>
          </a:bodyPr>
          <a:lstStyle/>
          <a:p>
            <a:r>
              <a:rPr lang="en-US" sz="2800" dirty="0"/>
              <a:t>Warm HL-BPMs</a:t>
            </a:r>
            <a:endParaRPr lang="en-GB" sz="2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10C62F-F8B3-0C06-E402-1A252BF00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198" y="1828800"/>
            <a:ext cx="5616575" cy="43608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Installation of Crab Cavities require the new BPM for Crab Cavities diagnostic is called </a:t>
            </a:r>
            <a:r>
              <a:rPr lang="en-GB" sz="1800" dirty="0"/>
              <a:t>BPTQR</a:t>
            </a:r>
            <a:r>
              <a:rPr lang="en-GB" sz="1800" b="0" dirty="0"/>
              <a:t> and it consists of 2 different pickups.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Further input from the </a:t>
            </a:r>
            <a:r>
              <a:rPr lang="en-US" sz="1800" b="0" dirty="0"/>
              <a:t>Crab Cavities and RF group</a:t>
            </a:r>
            <a:r>
              <a:rPr lang="en-GB" sz="1800" b="0" dirty="0"/>
              <a:t> concerning the electrode technology chosen for this BPM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All technical requirements have been considered.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3D Model is ready to be presented to the integration team for space reservation update.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078CEC-FFA1-B703-1F7B-4A502BD289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5987" y="1229347"/>
            <a:ext cx="5616600" cy="655634"/>
          </a:xfrm>
        </p:spPr>
        <p:txBody>
          <a:bodyPr>
            <a:normAutofit/>
          </a:bodyPr>
          <a:lstStyle/>
          <a:p>
            <a:r>
              <a:rPr lang="en-US" sz="2800" dirty="0"/>
              <a:t>Cryogenic BPMs</a:t>
            </a:r>
            <a:endParaRPr lang="en-GB" sz="2800" dirty="0"/>
          </a:p>
          <a:p>
            <a:endParaRPr lang="en-GB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7AF6EC-C5D8-A424-6E96-E923E5C464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762855"/>
            <a:ext cx="5611813" cy="4360863"/>
          </a:xfrm>
        </p:spPr>
        <p:txBody>
          <a:bodyPr/>
          <a:lstStyle/>
          <a:p>
            <a:r>
              <a:rPr lang="en-US" b="0" dirty="0"/>
              <a:t>3 types of cryogenic BPMs</a:t>
            </a:r>
          </a:p>
          <a:p>
            <a:pPr lvl="2"/>
            <a:r>
              <a:rPr lang="en-GB" b="1" dirty="0"/>
              <a:t>A, B, D2</a:t>
            </a:r>
          </a:p>
          <a:p>
            <a:pPr lvl="1"/>
            <a:r>
              <a:rPr lang="en-GB" dirty="0"/>
              <a:t>Pre-series starting to go into final stages of production- </a:t>
            </a:r>
          </a:p>
          <a:p>
            <a:pPr lvl="2"/>
            <a:r>
              <a:rPr lang="en-GB" dirty="0"/>
              <a:t>leak testing of cooling tubes, </a:t>
            </a:r>
            <a:r>
              <a:rPr lang="en-GB" dirty="0" err="1"/>
              <a:t>aCc</a:t>
            </a:r>
            <a:r>
              <a:rPr lang="en-GB" dirty="0"/>
              <a:t>, and storing under N to be finalised</a:t>
            </a:r>
          </a:p>
          <a:p>
            <a:pPr lvl="1"/>
            <a:r>
              <a:rPr lang="en-GB" dirty="0"/>
              <a:t>Series production ongoing</a:t>
            </a:r>
          </a:p>
          <a:p>
            <a:pPr lvl="2"/>
            <a:r>
              <a:rPr lang="en-GB" dirty="0"/>
              <a:t>Bodies to be machined in early 2024</a:t>
            </a:r>
          </a:p>
          <a:p>
            <a:pPr lvl="1"/>
            <a:r>
              <a:rPr lang="en-GB" dirty="0"/>
              <a:t>Testing and quality control ongoing at all stages – all will be available with project MTF on EDMS</a:t>
            </a:r>
          </a:p>
          <a:p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606714-817C-9EFD-7BA3-F18B9A904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F5F800-8C0D-B28E-C84D-293ACE125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49325A-93DE-D216-C9A4-24D189FD0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4420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7E3D4-4E80-D330-7BFD-71FE049B670F}"/>
              </a:ext>
            </a:extLst>
          </p:cNvPr>
          <p:cNvSpPr txBox="1">
            <a:spLocks/>
          </p:cNvSpPr>
          <p:nvPr/>
        </p:nvSpPr>
        <p:spPr>
          <a:xfrm>
            <a:off x="407987" y="1592114"/>
            <a:ext cx="11376025" cy="17219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 for listening!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C1D96-3287-727A-F8F8-AAEB5F88A57D}"/>
              </a:ext>
            </a:extLst>
          </p:cNvPr>
          <p:cNvSpPr txBox="1">
            <a:spLocks/>
          </p:cNvSpPr>
          <p:nvPr/>
        </p:nvSpPr>
        <p:spPr>
          <a:xfrm>
            <a:off x="407987" y="3600845"/>
            <a:ext cx="8727638" cy="128016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accent2"/>
                </a:solidFill>
              </a:rPr>
              <a:t>Thanks to all who I’ve worked with on the project so far:</a:t>
            </a:r>
          </a:p>
          <a:p>
            <a:r>
              <a:rPr lang="en-GB" sz="1400" dirty="0">
                <a:solidFill>
                  <a:schemeClr val="accent2"/>
                </a:solidFill>
              </a:rPr>
              <a:t>SY-BI: G. Schneider, M. Krupa, L. </a:t>
            </a:r>
            <a:r>
              <a:rPr lang="en-GB" sz="1400" dirty="0" err="1">
                <a:solidFill>
                  <a:schemeClr val="accent2"/>
                </a:solidFill>
              </a:rPr>
              <a:t>Harvart</a:t>
            </a:r>
            <a:r>
              <a:rPr lang="en-GB" sz="1400" dirty="0">
                <a:solidFill>
                  <a:schemeClr val="accent2"/>
                </a:solidFill>
              </a:rPr>
              <a:t>, M. Hamani, A. Rinaldi, L. Hanson, B. Moser</a:t>
            </a:r>
          </a:p>
          <a:p>
            <a:r>
              <a:rPr lang="en-GB" sz="1400" dirty="0">
                <a:solidFill>
                  <a:schemeClr val="accent2"/>
                </a:solidFill>
              </a:rPr>
              <a:t>EN-MME: E. Rigutto, J. Geisser, and everyone at B.100 workshop, D. Pugnat, A. Cherif, C. Fahy, C. Garion</a:t>
            </a:r>
          </a:p>
          <a:p>
            <a:r>
              <a:rPr lang="en-GB" sz="1400" dirty="0">
                <a:solidFill>
                  <a:schemeClr val="accent2"/>
                </a:solidFill>
              </a:rPr>
              <a:t>TE/VSC: M. Thiebert, F. Fesquet, F. Santangelo, A. Vidal, W. Vollenberg, P. Pinto</a:t>
            </a:r>
          </a:p>
          <a:p>
            <a:endParaRPr lang="en-GB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B2AA9B-0D31-6395-3DF5-08CFC53A6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40031"/>
            <a:ext cx="11376024" cy="5060744"/>
          </a:xfrm>
        </p:spPr>
        <p:txBody>
          <a:bodyPr>
            <a:normAutofit/>
          </a:bodyPr>
          <a:lstStyle/>
          <a:p>
            <a:r>
              <a:rPr lang="en-US" sz="1400" dirty="0"/>
              <a:t>BPMs: </a:t>
            </a:r>
          </a:p>
          <a:p>
            <a:pPr lvl="1"/>
            <a:r>
              <a:rPr lang="en-US" sz="1400" dirty="0">
                <a:hlinkClick r:id="rId3"/>
              </a:rPr>
              <a:t>https://cds.cern.ch/record/1213277/files/p187.pdf</a:t>
            </a:r>
            <a:endParaRPr lang="en-US" sz="1400" dirty="0"/>
          </a:p>
          <a:p>
            <a:pPr lvl="1"/>
            <a:r>
              <a:rPr lang="en-US" sz="1400" dirty="0">
                <a:hlinkClick r:id="rId4"/>
              </a:rPr>
              <a:t>https://accelconf.web.cern.ch/d09/papers/mopd09.pdf</a:t>
            </a:r>
            <a:endParaRPr lang="en-US" sz="1400" dirty="0"/>
          </a:p>
          <a:p>
            <a:pPr lvl="1"/>
            <a:r>
              <a:rPr lang="en-US" sz="1400" dirty="0">
                <a:hlinkClick r:id="rId5"/>
              </a:rPr>
              <a:t>https://indico.cern.ch/event/965501/contributions/4063097/attachments/2145257/3615954/HL-LHC%20BPM%20Final%20Design%20Review%20-%20Mechanical%20design,%20integration%20and%20tooling.pdf</a:t>
            </a:r>
            <a:endParaRPr lang="en-US" sz="1400" dirty="0"/>
          </a:p>
          <a:p>
            <a:pPr lvl="1"/>
            <a:r>
              <a:rPr lang="en-US" sz="1400" dirty="0">
                <a:hlinkClick r:id="rId6"/>
              </a:rPr>
              <a:t>https://cas.web.cern.ch/sites/default/files/lectures/tuusula-2018/bpmsystems1.pdf</a:t>
            </a:r>
            <a:endParaRPr lang="en-US" sz="1400" dirty="0"/>
          </a:p>
          <a:p>
            <a:r>
              <a:rPr lang="en-US" sz="1400" dirty="0"/>
              <a:t>Beam Screens: </a:t>
            </a:r>
          </a:p>
          <a:p>
            <a:pPr lvl="1"/>
            <a:r>
              <a:rPr lang="en-US" sz="1400" dirty="0">
                <a:hlinkClick r:id="rId7"/>
              </a:rPr>
              <a:t>https://home.cern/news/news/accelerators/brand-new-beam-screen-cope-high-luminosity</a:t>
            </a:r>
            <a:endParaRPr lang="en-US" sz="1400" dirty="0"/>
          </a:p>
          <a:p>
            <a:pPr lvl="1"/>
            <a:r>
              <a:rPr lang="en-US" sz="1400" dirty="0">
                <a:hlinkClick r:id="rId8"/>
              </a:rPr>
              <a:t>https://accelconf.web.cern.ch/e94/PDF/EPAC1994_0208.PDF</a:t>
            </a:r>
            <a:endParaRPr lang="en-US" sz="1400" dirty="0"/>
          </a:p>
          <a:p>
            <a:r>
              <a:rPr lang="en-US" sz="1400" dirty="0"/>
              <a:t>Au/Cu Coating: </a:t>
            </a:r>
            <a:r>
              <a:rPr lang="en-US" sz="1400" dirty="0">
                <a:hlinkClick r:id="rId9"/>
              </a:rPr>
              <a:t>https://indico.cern.ch/event/1287205/contributions/5409102/attachments/2658896/4605303/Development%20of%20the%20Coating%20Process%20for%20HL-LHC%20BPMs.pdf</a:t>
            </a:r>
            <a:endParaRPr lang="en-US" sz="1400" dirty="0"/>
          </a:p>
          <a:p>
            <a:r>
              <a:rPr lang="en-US" sz="1400" dirty="0"/>
              <a:t>Videos: </a:t>
            </a:r>
            <a:r>
              <a:rPr lang="en-GB" sz="1400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  <a:hlinkClick r:id="rId10"/>
              </a:rPr>
              <a:t>https://videos.cern.ch/record/2697283</a:t>
            </a:r>
            <a:endParaRPr lang="en-GB" sz="1400" dirty="0">
              <a:solidFill>
                <a:srgbClr val="2F2F2F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BPM/Beam Screen Alignment: </a:t>
            </a:r>
            <a:r>
              <a:rPr lang="en-GB" sz="1400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  <a:hlinkClick r:id="rId11"/>
              </a:rPr>
              <a:t>https://edms.cern.ch/ui/#!master/navigator/document?D:101287309:101287309:subDocs</a:t>
            </a:r>
            <a:endParaRPr lang="en-GB" sz="1400" dirty="0">
              <a:solidFill>
                <a:srgbClr val="2F2F2F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Warm BPMs: </a:t>
            </a:r>
            <a:r>
              <a:rPr lang="en-GB" sz="1400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  <a:hlinkClick r:id="rId12"/>
              </a:rPr>
              <a:t>https://indico.cern.ch/event/1348175/contributions/5674900/attachments/2763676/4813838/BPTQR%20design%2001.12.2023%20.pdf</a:t>
            </a:r>
            <a:endParaRPr lang="en-GB" sz="1400" dirty="0">
              <a:solidFill>
                <a:srgbClr val="2F2F2F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en-GB" sz="800" dirty="0">
              <a:solidFill>
                <a:srgbClr val="2F2F2F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800" dirty="0">
              <a:solidFill>
                <a:srgbClr val="2F2F2F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en-GB" sz="800" dirty="0">
              <a:solidFill>
                <a:srgbClr val="2F2F2F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en-GB" sz="800" i="1" dirty="0">
              <a:solidFill>
                <a:srgbClr val="2F2F2F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en-US" sz="1000" dirty="0"/>
          </a:p>
          <a:p>
            <a:endParaRPr lang="en-GB" sz="1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1D66EC-3CA3-9868-45C3-F99B1C62E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2220"/>
          </a:xfrm>
        </p:spPr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7AA29-9D73-0EE6-E92A-46174D40F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CBE320-6B21-FBFE-16EA-D93979709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DE724-BA21-9948-99D3-36785E77B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4314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48" y="1124744"/>
            <a:ext cx="1153339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Universal Alignment Platform</a:t>
            </a:r>
            <a:r>
              <a:rPr lang="en-GB" dirty="0"/>
              <a:t> (UAP) work in progress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Full Remote Alignment System (FRAS) specification: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sz="1500" dirty="0"/>
              <a:t>The BPTQR BPM will be align on a “</a:t>
            </a:r>
            <a:r>
              <a:rPr lang="en-GB" sz="1500" dirty="0"/>
              <a:t>Manual standardized adjustment platform” for realignment during Long Stop and YETS.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Beam instrumentation strategy is to use a Universal Alignment Platform (UAP).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sz="1500" dirty="0"/>
              <a:t>“Half” remote alignment techniques where all joints and adjustment jigs are in the tunnel, but the motors are on a plug-in interface.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sz="1500" dirty="0"/>
              <a:t>2 sizes of UAP assumed: Small UAP for small components &lt; 300kg and Big UAP for bigger components 300 &lt; …&lt; 2000 kg.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dirty="0"/>
              <a:t>Geometer requirements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36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86FC5-D2A8-270F-5BF2-4361D8C7F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7DDE26-788A-4735-AFA2-53144E91D768}" type="datetime1">
              <a:rPr lang="en-GB" smtClean="0"/>
              <a:t>13/12/2023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529A0-5ABF-D426-CD5E-A36C42409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SY-BI-ML | Design of novel Beam Position Monitors (BPMs) for HL-LHC crab cavities</a:t>
            </a:r>
            <a:endParaRPr lang="en-US"/>
          </a:p>
        </p:txBody>
      </p:sp>
      <p:pic>
        <p:nvPicPr>
          <p:cNvPr id="7" name="Picture 6" descr="A diagram of a person in a hard hat&#10;&#10;Description automatically generated">
            <a:extLst>
              <a:ext uri="{FF2B5EF4-FFF2-40B4-BE49-F238E27FC236}">
                <a16:creationId xmlns:a16="http://schemas.microsoft.com/office/drawing/2014/main" id="{4346A865-A5CE-6BEF-2621-DAAB339B2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3453196"/>
            <a:ext cx="4758170" cy="25010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B20E7C-9695-AF02-B1D6-5C5ED03406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976" y="3454682"/>
            <a:ext cx="5657675" cy="25010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6C9F2E-679C-7243-9EB3-515D6EBC4724}"/>
              </a:ext>
            </a:extLst>
          </p:cNvPr>
          <p:cNvSpPr txBox="1"/>
          <p:nvPr/>
        </p:nvSpPr>
        <p:spPr bwMode="auto">
          <a:xfrm>
            <a:off x="1577498" y="5938936"/>
            <a:ext cx="8604956" cy="407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900" i="1" dirty="0">
                <a:solidFill>
                  <a:srgbClr val="2F2F2F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900" i="1" dirty="0">
                <a:solidFill>
                  <a:srgbClr val="2F2F2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GB" sz="900" i="1" dirty="0">
                <a:solidFill>
                  <a:srgbClr val="2F2F2F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i="1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— UAP general information </a:t>
            </a:r>
          </a:p>
          <a:p>
            <a:pPr algn="ctr">
              <a:lnSpc>
                <a:spcPct val="120000"/>
              </a:lnSpc>
            </a:pPr>
            <a:r>
              <a:rPr lang="en-GB" sz="900" i="1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(Pictures: </a:t>
            </a:r>
            <a:r>
              <a:rPr lang="en-GB" sz="900" i="1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  <a:hlinkClick r:id="rId5"/>
              </a:rPr>
              <a:t>https://indico.cern.ch/event/806637/contributions/3487466/attachments/1925359/3186588/FRAS_MG.pdf</a:t>
            </a:r>
            <a:r>
              <a:rPr lang="en-GB" sz="900" i="1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).</a:t>
            </a:r>
          </a:p>
        </p:txBody>
      </p:sp>
    </p:spTree>
    <p:extLst>
      <p:ext uri="{BB962C8B-B14F-4D97-AF65-F5344CB8AC3E}">
        <p14:creationId xmlns:p14="http://schemas.microsoft.com/office/powerpoint/2010/main" val="1620442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49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Universal Alignment Platform</a:t>
            </a:r>
            <a:r>
              <a:rPr lang="en-GB" dirty="0"/>
              <a:t> (UAP) positioning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The UAP is required to be horizontal and therefore the supporting structure must be designed to accommodate the slope of the tunnel ground.</a:t>
            </a:r>
          </a:p>
          <a:p>
            <a:pPr marL="933750" lvl="2" indent="-285750"/>
            <a:r>
              <a:rPr lang="en-US" sz="1500" dirty="0"/>
              <a:t>Shim between the floor and the stand.</a:t>
            </a:r>
          </a:p>
          <a:p>
            <a:pPr marL="933750" lvl="2" indent="-285750"/>
            <a:r>
              <a:rPr lang="en-US" sz="1500" dirty="0"/>
              <a:t>The plate containing the target and the inclinometer must be tilted to follow the beam line </a:t>
            </a:r>
            <a:r>
              <a:rPr lang="en-US" sz="1500" dirty="0">
                <a:sym typeface="Wingdings" panose="05000000000000000000" pitchFamily="2" charset="2"/>
              </a:rPr>
              <a:t> S</a:t>
            </a:r>
            <a:r>
              <a:rPr lang="en-US" sz="1500" dirty="0"/>
              <a:t>him between BPM support plate and the UAP top plate.</a:t>
            </a:r>
          </a:p>
          <a:p>
            <a:pPr marL="933750" lvl="2" indent="-285750"/>
            <a:r>
              <a:rPr lang="en-US" sz="1500" dirty="0"/>
              <a:t>Rigid connection between BPM support plate and the UAP top plate (No adjustable height setting).</a:t>
            </a:r>
          </a:p>
          <a:p>
            <a:pPr marL="933750" lvl="2" indent="-285750"/>
            <a:r>
              <a:rPr lang="en-US" sz="1500" dirty="0"/>
              <a:t>In the nominal UAP position the BPM must be already tilted. </a:t>
            </a:r>
            <a:endParaRPr lang="en-GB" sz="15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5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dirty="0"/>
              <a:t>Geometer requirements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37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86FC5-D2A8-270F-5BF2-4361D8C7F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60E6EE-53EC-4456-97E4-8979E6DC6A5F}" type="datetime1">
              <a:rPr lang="en-GB" smtClean="0"/>
              <a:t>13/12/2023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529A0-5ABF-D426-CD5E-A36C42409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SY-BI-ML | Design of novel Beam Position Monitors (BPMs) for HL-LHC crab cavities</a:t>
            </a:r>
            <a:endParaRPr lang="en-US"/>
          </a:p>
        </p:txBody>
      </p:sp>
      <p:pic>
        <p:nvPicPr>
          <p:cNvPr id="8" name="Picture 7" descr="A colorful table with a rectangular object on it&#10;&#10;Description automatically generated with medium confidence">
            <a:extLst>
              <a:ext uri="{FF2B5EF4-FFF2-40B4-BE49-F238E27FC236}">
                <a16:creationId xmlns:a16="http://schemas.microsoft.com/office/drawing/2014/main" id="{F38421F0-12FB-8787-303F-470F87620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1004" y="3739533"/>
            <a:ext cx="4749991" cy="2440303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D83602-2621-6078-1B14-444692C3F839}"/>
              </a:ext>
            </a:extLst>
          </p:cNvPr>
          <p:cNvSpPr txBox="1"/>
          <p:nvPr/>
        </p:nvSpPr>
        <p:spPr bwMode="auto">
          <a:xfrm>
            <a:off x="4007768" y="5979683"/>
            <a:ext cx="3222358" cy="240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900" i="1" dirty="0">
                <a:solidFill>
                  <a:srgbClr val="2F2F2F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900" i="1" dirty="0">
                <a:solidFill>
                  <a:srgbClr val="2F2F2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sz="900" i="1" dirty="0">
                <a:solidFill>
                  <a:srgbClr val="2F2F2F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i="1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—  UAP positioning requirements.</a:t>
            </a:r>
          </a:p>
        </p:txBody>
      </p:sp>
    </p:spTree>
    <p:extLst>
      <p:ext uri="{BB962C8B-B14F-4D97-AF65-F5344CB8AC3E}">
        <p14:creationId xmlns:p14="http://schemas.microsoft.com/office/powerpoint/2010/main" val="20085406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DEC3C-1398-F797-EBD8-2E5C7BB1F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Electroplating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42772-EF98-4D21-8AE3-24EBADCE4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200" y="943421"/>
            <a:ext cx="5616575" cy="668337"/>
          </a:xfrm>
        </p:spPr>
        <p:txBody>
          <a:bodyPr/>
          <a:lstStyle/>
          <a:p>
            <a:r>
              <a:rPr lang="en-US" dirty="0"/>
              <a:t>Set Up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357B01-2B39-F404-B360-8262C82029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576" y="907256"/>
            <a:ext cx="5616600" cy="655634"/>
          </a:xfrm>
        </p:spPr>
        <p:txBody>
          <a:bodyPr/>
          <a:lstStyle/>
          <a:p>
            <a:r>
              <a:rPr lang="en-US" dirty="0"/>
              <a:t>Impedance</a:t>
            </a:r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C1CEBBC8-20E4-6042-8D56-62D51F4661A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t="16979"/>
          <a:stretch/>
        </p:blipFill>
        <p:spPr>
          <a:xfrm>
            <a:off x="5795714" y="3849860"/>
            <a:ext cx="5611813" cy="1389614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23E675-A496-8FC8-CBC0-D62FCBB64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5D178E-6152-3F49-1091-E1520FABC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B54036-0E93-CD5D-CA1D-5927E8573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3F02D5-43EE-369C-AD2B-D18487C859AB}"/>
              </a:ext>
            </a:extLst>
          </p:cNvPr>
          <p:cNvSpPr txBox="1"/>
          <p:nvPr/>
        </p:nvSpPr>
        <p:spPr>
          <a:xfrm>
            <a:off x="10926260" y="1235073"/>
            <a:ext cx="962534" cy="45322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5E3CFDC-E44D-A864-7480-0429CA917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283" y="1688298"/>
            <a:ext cx="2408036" cy="316236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F64E3D6-59FD-CE0B-9F17-FD67BC848566}"/>
              </a:ext>
            </a:extLst>
          </p:cNvPr>
          <p:cNvGrpSpPr/>
          <p:nvPr/>
        </p:nvGrpSpPr>
        <p:grpSpPr>
          <a:xfrm>
            <a:off x="3087624" y="1277589"/>
            <a:ext cx="2417064" cy="3767311"/>
            <a:chOff x="233811" y="1268593"/>
            <a:chExt cx="3084576" cy="488529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B1ECC5B-06C5-AC47-A7E1-F89759546D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219" b="3410"/>
            <a:stretch/>
          </p:blipFill>
          <p:spPr>
            <a:xfrm>
              <a:off x="233811" y="1994527"/>
              <a:ext cx="3084576" cy="4159360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FBC05BF-F19B-14A7-BE81-943FD61DB1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1550" y="2731625"/>
              <a:ext cx="1571625" cy="1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32F341B-626C-7FE5-BD39-69008256FB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0429" b="-8350"/>
            <a:stretch/>
          </p:blipFill>
          <p:spPr>
            <a:xfrm flipH="1">
              <a:off x="2318657" y="1268593"/>
              <a:ext cx="767070" cy="725934"/>
            </a:xfrm>
            <a:prstGeom prst="rect">
              <a:avLst/>
            </a:prstGeom>
          </p:spPr>
        </p:pic>
        <p:cxnSp>
          <p:nvCxnSpPr>
            <p:cNvPr id="21" name="Connector: Elbow 20">
              <a:extLst>
                <a:ext uri="{FF2B5EF4-FFF2-40B4-BE49-F238E27FC236}">
                  <a16:creationId xmlns:a16="http://schemas.microsoft.com/office/drawing/2014/main" id="{1DDD3D67-AA1B-37E9-BDE0-DEFAE5FA5E93}"/>
                </a:ext>
              </a:extLst>
            </p:cNvPr>
            <p:cNvCxnSpPr>
              <a:cxnSpLocks/>
              <a:stCxn id="20" idx="3"/>
              <a:endCxn id="18" idx="0"/>
            </p:cNvCxnSpPr>
            <p:nvPr/>
          </p:nvCxnSpPr>
          <p:spPr>
            <a:xfrm rot="10800000" flipV="1">
              <a:off x="1776099" y="1631559"/>
              <a:ext cx="542558" cy="362967"/>
            </a:xfrm>
            <a:prstGeom prst="bentConnector2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nector: Elbow 21">
              <a:extLst>
                <a:ext uri="{FF2B5EF4-FFF2-40B4-BE49-F238E27FC236}">
                  <a16:creationId xmlns:a16="http://schemas.microsoft.com/office/drawing/2014/main" id="{8D8D4F00-1309-9BB4-A392-8D7BCE68964C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2786063" y="1631560"/>
              <a:ext cx="299664" cy="1438531"/>
            </a:xfrm>
            <a:prstGeom prst="bentConnector4">
              <a:avLst>
                <a:gd name="adj1" fmla="val -76285"/>
                <a:gd name="adj2" fmla="val 100027"/>
              </a:avLst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AC5E51D-2435-7731-2D45-411CCB558348}"/>
                </a:ext>
              </a:extLst>
            </p:cNvPr>
            <p:cNvSpPr/>
            <p:nvPr/>
          </p:nvSpPr>
          <p:spPr>
            <a:xfrm>
              <a:off x="971550" y="2741151"/>
              <a:ext cx="1571625" cy="2930983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9F5A6DC-0F01-C688-F2E9-E69E9F5E64BD}"/>
              </a:ext>
            </a:extLst>
          </p:cNvPr>
          <p:cNvSpPr txBox="1"/>
          <p:nvPr/>
        </p:nvSpPr>
        <p:spPr>
          <a:xfrm>
            <a:off x="5747524" y="1542179"/>
            <a:ext cx="609407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F2F2F"/>
                </a:solidFill>
              </a:rPr>
              <a:t>ensure the beam stability it is important to reduce the impedance at the frequencies relevant for the intra-bunch dynamics - achieved by coating with a </a:t>
            </a:r>
            <a:r>
              <a:rPr lang="en-GB" b="1" dirty="0">
                <a:solidFill>
                  <a:srgbClr val="2F2F2F"/>
                </a:solidFill>
              </a:rPr>
              <a:t>thin layer of low resistivity coating</a:t>
            </a:r>
          </a:p>
          <a:p>
            <a:r>
              <a:rPr lang="en-GB" dirty="0">
                <a:hlinkClick r:id="rId6"/>
              </a:rPr>
              <a:t>https://cds.cern.ch/record/2652401/files/2018-12-11_HL-LHC-Project-Report-impedance.pdf</a:t>
            </a:r>
            <a:endParaRPr lang="en-GB" dirty="0"/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DF05C7-5E66-EBD0-6EE6-D91761A851A6}"/>
              </a:ext>
            </a:extLst>
          </p:cNvPr>
          <p:cNvSpPr txBox="1"/>
          <p:nvPr/>
        </p:nvSpPr>
        <p:spPr>
          <a:xfrm>
            <a:off x="226283" y="5443568"/>
            <a:ext cx="118012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F2F2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Impedance in Vacuum:</a:t>
            </a:r>
          </a:p>
          <a:p>
            <a:r>
              <a:rPr lang="en-GB" dirty="0">
                <a:solidFill>
                  <a:srgbClr val="6D246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https://indico.cern.ch/event/565314/contributions/2285748/attachments/1467498/2280257/Vacuum_for_Particle_Accelerators_b.pdf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896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DEC3C-1398-F797-EBD8-2E5C7BB1F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aCc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42772-EF98-4D21-8AE3-24EBADCE4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6363" y="837802"/>
            <a:ext cx="5616575" cy="668337"/>
          </a:xfrm>
        </p:spPr>
        <p:txBody>
          <a:bodyPr/>
          <a:lstStyle/>
          <a:p>
            <a:r>
              <a:rPr lang="en-US" dirty="0"/>
              <a:t>Set Up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C1BC4-833A-6263-2526-1CB86B99DC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267968"/>
            <a:ext cx="5616575" cy="4921695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BPM is vacuum sealed.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Plasma is created in vacuum and via electrolysis, Titanium rod is input to layer over copper coating – titanium is used as adhesive layer for carbon. 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13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magnet is pushed up the rod, to encourage the adhesion and magnify the magnetic field – only ran up once. The titanium rod is removed after ~30min and then the amorphous carbon coating can proceed.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Same process as titanium, apart from it is input from the other end of the BPM. 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13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This is beneficial as it means the vacuum seal cannot be broken during application of the two coats and so there is a minimum risk of oxidisation and impurities in the process. The amorphous carbon coating takes ~3 hours.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Due to the constraints in size of the machine, only one BPM can be coated at a time.</a:t>
            </a:r>
          </a:p>
          <a:p>
            <a:endParaRPr lang="en-GB" sz="2000" b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357B01-2B39-F404-B360-8262C82029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576" y="907256"/>
            <a:ext cx="5616600" cy="655634"/>
          </a:xfrm>
        </p:spPr>
        <p:txBody>
          <a:bodyPr/>
          <a:lstStyle/>
          <a:p>
            <a:r>
              <a:rPr lang="en-US" dirty="0"/>
              <a:t>Electron Clouds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A94387-3F63-5EDF-CC54-AF04FC528D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267968"/>
            <a:ext cx="5611813" cy="4921695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hlinkClick r:id="rId2"/>
              </a:rPr>
              <a:t>https://home.cern/news/news/engineering/remedy-against-electron-clouds-inside-particle-colliders</a:t>
            </a:r>
            <a:endParaRPr lang="en-GB" dirty="0"/>
          </a:p>
          <a:p>
            <a:endParaRPr lang="en-GB" dirty="0"/>
          </a:p>
          <a:p>
            <a:r>
              <a:rPr lang="en-GB" b="0" i="0" dirty="0">
                <a:solidFill>
                  <a:srgbClr val="333333"/>
                </a:solidFill>
                <a:effectLst/>
              </a:rPr>
              <a:t>stray electrons in a vacuum chamber stirred by a proton beam, bounce off the walls of the BPM, multiplying and whizzing around the beam.</a:t>
            </a:r>
          </a:p>
          <a:p>
            <a:r>
              <a:rPr lang="en-GB" b="0" i="0" dirty="0">
                <a:solidFill>
                  <a:srgbClr val="333333"/>
                </a:solidFill>
                <a:effectLst/>
              </a:rPr>
              <a:t>can lead to a heat load being deposited on the cryogenic circuit and to a significant decrease in the beam quality</a:t>
            </a:r>
          </a:p>
          <a:p>
            <a:r>
              <a:rPr lang="en-GB" b="0" i="0" dirty="0">
                <a:solidFill>
                  <a:srgbClr val="333333"/>
                </a:solidFill>
                <a:effectLst/>
              </a:rPr>
              <a:t>carbon layer that is fine enough to preserve the resistivity properties of the copper surface without disturbing the fragile environment of the LHC magnet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23E675-A496-8FC8-CBC0-D62FCBB64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5D178E-6152-3F49-1091-E1520FABC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B54036-0E93-CD5D-CA1D-5927E8573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207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7778B-A20C-4CAC-BB36-95FD85108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Electrodes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D03457-0728-54EC-50FB-32E524819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112510"/>
            <a:ext cx="5616575" cy="414667"/>
          </a:xfrm>
        </p:spPr>
        <p:txBody>
          <a:bodyPr/>
          <a:lstStyle/>
          <a:p>
            <a:pPr algn="ctr"/>
            <a:r>
              <a:rPr lang="en-US" dirty="0"/>
              <a:t>Button Electrodes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AB33B4-7E39-7C9D-49FA-8DFD28B18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576" y="1047424"/>
            <a:ext cx="5616600" cy="401964"/>
          </a:xfrm>
        </p:spPr>
        <p:txBody>
          <a:bodyPr/>
          <a:lstStyle/>
          <a:p>
            <a:pPr algn="ctr"/>
            <a:r>
              <a:rPr lang="en-US" dirty="0"/>
              <a:t>Stripline Electrodes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03A169A-65E3-6092-1E9A-253818A87E9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939641" y="1781823"/>
            <a:ext cx="3036071" cy="951058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457BEC-7697-9351-23E2-5CD84E1D4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A07625-F7A1-FE5A-E10E-CEDEEF4B0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121B1C-F7F7-B559-4771-5C0C2B998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4F3CBF-EFBE-43F6-E9E2-F17527CA9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275" y="1669714"/>
            <a:ext cx="1804572" cy="13290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9496ED-1728-55EB-C3E9-A0ABC227A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9361" y="1815353"/>
            <a:ext cx="1676545" cy="88399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317F8BA-11D1-089A-E3FF-EA0D2F3B23A5}"/>
              </a:ext>
            </a:extLst>
          </p:cNvPr>
          <p:cNvGrpSpPr/>
          <p:nvPr/>
        </p:nvGrpSpPr>
        <p:grpSpPr>
          <a:xfrm>
            <a:off x="6772788" y="3063254"/>
            <a:ext cx="4432176" cy="3017782"/>
            <a:chOff x="6772788" y="3063254"/>
            <a:chExt cx="4432176" cy="301778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F109E87-891B-89CF-A0C0-E552E57C9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72788" y="3063254"/>
              <a:ext cx="4432176" cy="3017782"/>
            </a:xfrm>
            <a:prstGeom prst="rect">
              <a:avLst/>
            </a:prstGeom>
          </p:spPr>
        </p:pic>
        <p:sp>
          <p:nvSpPr>
            <p:cNvPr id="16" name="Text Placeholder 3">
              <a:extLst>
                <a:ext uri="{FF2B5EF4-FFF2-40B4-BE49-F238E27FC236}">
                  <a16:creationId xmlns:a16="http://schemas.microsoft.com/office/drawing/2014/main" id="{A3884198-52B3-C308-AF2F-EB8421DC41C8}"/>
                </a:ext>
              </a:extLst>
            </p:cNvPr>
            <p:cNvSpPr txBox="1">
              <a:spLocks/>
            </p:cNvSpPr>
            <p:nvPr/>
          </p:nvSpPr>
          <p:spPr>
            <a:xfrm>
              <a:off x="6964102" y="3347893"/>
              <a:ext cx="4023220" cy="2418546"/>
            </a:xfrm>
            <a:prstGeom prst="rect">
              <a:avLst/>
            </a:prstGeom>
            <a:solidFill>
              <a:schemeClr val="tx1"/>
            </a:solidFill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bg1"/>
                  </a:solidFill>
                </a:rPr>
                <a:t>Complex, fragile mechanics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bg1"/>
                  </a:solidFill>
                </a:rPr>
                <a:t>Frequency response defined by the electrode length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bg1"/>
                  </a:solidFill>
                </a:rPr>
                <a:t>Specialised measurement 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bg1"/>
                  </a:solidFill>
                </a:rPr>
                <a:t>It is possible to distinguish between the directions of beam propagation and to record only the position from one beam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B6D8705-BBDC-7134-41B5-C63F493537C6}"/>
              </a:ext>
            </a:extLst>
          </p:cNvPr>
          <p:cNvGrpSpPr/>
          <p:nvPr/>
        </p:nvGrpSpPr>
        <p:grpSpPr>
          <a:xfrm>
            <a:off x="1006841" y="3076839"/>
            <a:ext cx="4418867" cy="3004197"/>
            <a:chOff x="1006841" y="3076839"/>
            <a:chExt cx="4418867" cy="3004197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F3E68C32-734D-784F-2CE0-45ED8275E7CA}"/>
                </a:ext>
              </a:extLst>
            </p:cNvPr>
            <p:cNvSpPr/>
            <p:nvPr/>
          </p:nvSpPr>
          <p:spPr>
            <a:xfrm>
              <a:off x="1006841" y="3076839"/>
              <a:ext cx="4418867" cy="300419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 Placeholder 3">
              <a:extLst>
                <a:ext uri="{FF2B5EF4-FFF2-40B4-BE49-F238E27FC236}">
                  <a16:creationId xmlns:a16="http://schemas.microsoft.com/office/drawing/2014/main" id="{F3098048-5C93-9D1B-08F7-C9278A0F9587}"/>
                </a:ext>
              </a:extLst>
            </p:cNvPr>
            <p:cNvSpPr txBox="1">
              <a:spLocks/>
            </p:cNvSpPr>
            <p:nvPr/>
          </p:nvSpPr>
          <p:spPr>
            <a:xfrm>
              <a:off x="1145352" y="3488043"/>
              <a:ext cx="3956214" cy="2418546"/>
            </a:xfrm>
            <a:prstGeom prst="rect">
              <a:avLst/>
            </a:prstGeom>
            <a:solidFill>
              <a:schemeClr val="tx1"/>
            </a:solidFill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marR="0" lvl="0" indent="-28575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“Default” choice for most BPMs</a:t>
              </a:r>
              <a:endParaRPr lang="en-US" sz="1600" dirty="0">
                <a:solidFill>
                  <a:schemeClr val="bg1"/>
                </a:solidFill>
              </a:endParaRP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bg1"/>
                  </a:solidFill>
                </a:rPr>
                <a:t>Simple mechanical design 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bg1"/>
                  </a:solidFill>
                </a:rPr>
                <a:t>Small size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bg1"/>
                  </a:solidFill>
                </a:rPr>
                <a:t>Commercially procured component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bg1"/>
                  </a:solidFill>
                </a:rPr>
                <a:t>Cost effective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469E4D5E-FE73-EE5C-3820-ABE8957A05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582" y="1483977"/>
            <a:ext cx="2548044" cy="148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637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8AD64-3FA3-103C-A7AC-CCD9FB227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0704"/>
            <a:ext cx="11376024" cy="5140071"/>
          </a:xfrm>
        </p:spPr>
        <p:txBody>
          <a:bodyPr/>
          <a:lstStyle/>
          <a:p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316L SS material for UHV clean test</a:t>
            </a:r>
          </a:p>
          <a:p>
            <a:endParaRPr lang="en-GB" b="0" dirty="0">
              <a:solidFill>
                <a:srgbClr val="333333"/>
              </a:solidFill>
              <a:latin typeface="sourcesans-regular"/>
            </a:endParaRPr>
          </a:p>
          <a:p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28bar chosen: </a:t>
            </a:r>
            <a:r>
              <a:rPr lang="en-GB" b="0" dirty="0">
                <a:solidFill>
                  <a:srgbClr val="1F497D"/>
                </a:solidFill>
                <a:latin typeface="Calibri" panose="020F0502020204030204" pitchFamily="34" charset="0"/>
              </a:rPr>
              <a:t>D</a:t>
            </a:r>
            <a:r>
              <a:rPr lang="en-GB" b="0" i="0" dirty="0">
                <a:solidFill>
                  <a:srgbClr val="1F497D"/>
                </a:solidFill>
                <a:effectLst/>
                <a:latin typeface="Calibri" panose="020F0502020204030204" pitchFamily="34" charset="0"/>
              </a:rPr>
              <a:t>esign pressure for the cryogenic distribution lines (reference </a:t>
            </a:r>
            <a:r>
              <a:rPr lang="en-GB" b="0" i="0" dirty="0">
                <a:effectLst/>
                <a:latin typeface="Calibri" panose="020F0502020204030204" pitchFamily="34" charset="0"/>
                <a:hlinkClick r:id="rId2"/>
              </a:rPr>
              <a:t>https://edms.cern.ch/document/2436668/1.0</a:t>
            </a:r>
            <a:r>
              <a:rPr lang="en-GB" b="0" i="0" dirty="0">
                <a:solidFill>
                  <a:srgbClr val="1F497D"/>
                </a:solidFill>
                <a:effectLst/>
                <a:latin typeface="Calibri" panose="020F0502020204030204" pitchFamily="34" charset="0"/>
              </a:rPr>
              <a:t> page 26)</a:t>
            </a:r>
          </a:p>
          <a:p>
            <a:endParaRPr lang="en-GB" b="0" i="0" dirty="0">
              <a:solidFill>
                <a:srgbClr val="333333"/>
              </a:solidFill>
              <a:effectLst/>
              <a:latin typeface="sourcesans-regular"/>
            </a:endParaRPr>
          </a:p>
          <a:p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0.5 Bar chosen: General Safety Instruction GSI-M-2 “Standard pressure equipment”, relating to pressure vessels used at CERN that are subject to or could be subject to a maximum allowable pressure of PS &gt; 0.5 bar 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3"/>
              </a:rPr>
              <a:t>https://hse.cern/safety-rule/ssi-m-2-1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4"/>
              </a:rPr>
              <a:t>https://hse.cern/content/mechanical-hazards-m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lvl="1" indent="0">
              <a:buNone/>
            </a:pPr>
            <a:r>
              <a:rPr lang="en-GB" dirty="0"/>
              <a:t>PS - </a:t>
            </a:r>
            <a:r>
              <a:rPr lang="en-GB" b="0" i="0" dirty="0">
                <a:solidFill>
                  <a:srgbClr val="040C28"/>
                </a:solidFill>
                <a:effectLst/>
                <a:latin typeface="Google Sans"/>
              </a:rPr>
              <a:t>the design pressure and is the maximum pressure the equipment is allowed to operate at</a:t>
            </a:r>
          </a:p>
          <a:p>
            <a:pPr lvl="1" indent="0">
              <a:buNone/>
            </a:pPr>
            <a:endParaRPr lang="en-GB" b="0" i="0" dirty="0">
              <a:solidFill>
                <a:srgbClr val="040C28"/>
              </a:solidFill>
              <a:effectLst/>
              <a:latin typeface="Google Sans"/>
            </a:endParaRPr>
          </a:p>
          <a:p>
            <a:pPr lvl="1" indent="0">
              <a:buNone/>
            </a:pPr>
            <a:endParaRPr lang="en-GB" b="0" i="0" dirty="0">
              <a:solidFill>
                <a:srgbClr val="040C28"/>
              </a:solidFill>
              <a:effectLst/>
              <a:latin typeface="Google Sans"/>
            </a:endParaRPr>
          </a:p>
          <a:p>
            <a:pPr lvl="1" indent="0">
              <a:buNone/>
            </a:pPr>
            <a:endParaRPr lang="en-GB" dirty="0">
              <a:solidFill>
                <a:srgbClr val="040C28"/>
              </a:solidFill>
              <a:latin typeface="Google Sans"/>
            </a:endParaRPr>
          </a:p>
          <a:p>
            <a:pPr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27535C-6E83-BBB8-E75E-523909F95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1693"/>
          </a:xfrm>
        </p:spPr>
        <p:txBody>
          <a:bodyPr/>
          <a:lstStyle/>
          <a:p>
            <a:r>
              <a:rPr lang="en-US" dirty="0"/>
              <a:t>Leak Test Tooling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B9EA2-64F2-535C-7281-61EF6E18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2DDC8-F5BF-256C-F96D-67F7C3E02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096E5-FFEF-C17D-08E1-622580623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0493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A1C423-0F55-F7FF-7F05-66262A1A3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7686"/>
            <a:ext cx="4479697" cy="5123089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0000"/>
                </a:solidFill>
                <a:effectLst/>
              </a:rPr>
              <a:t>The tungsten shielding reduces the radiation dose deposited into the downstream cryogenic magnet.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0000"/>
                </a:solidFill>
                <a:effectLst/>
              </a:rPr>
              <a:t>This is particularly important for the Q2 magnet for which the BPM tungsten shielding reduces the deposited dose by ~30%.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0000"/>
                </a:solidFill>
                <a:effectLst/>
              </a:rPr>
              <a:t>As the Q2 BPM uses the B type design, we decided that it would be cheaper to equip all B type BPMs with tungsten rather than have a special design just for the Q2.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0000"/>
                </a:solidFill>
                <a:effectLst/>
              </a:rPr>
              <a:t>On the other hand, A type BPM attached to the Q1 magnet is not shielded as the simulations shown that including tungsten there has no additional effect.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43D072-961C-21B1-0A1D-FFAECB427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4093"/>
          </a:xfrm>
        </p:spPr>
        <p:txBody>
          <a:bodyPr/>
          <a:lstStyle/>
          <a:p>
            <a:r>
              <a:rPr lang="en-GB" dirty="0"/>
              <a:t>Tungsten Blocks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55774-7FB5-DC56-A783-90609D19B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26ACB-978A-5CDC-5436-7F1679536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B1FBC-33BD-1CB6-5588-011DD9FD4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883CFA7-B287-8E13-230D-9ADEFBCA2137}"/>
              </a:ext>
            </a:extLst>
          </p:cNvPr>
          <p:cNvSpPr txBox="1">
            <a:spLocks/>
          </p:cNvSpPr>
          <p:nvPr/>
        </p:nvSpPr>
        <p:spPr>
          <a:xfrm>
            <a:off x="5355771" y="5007429"/>
            <a:ext cx="6640286" cy="11933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GB" sz="1600" b="0" i="0" dirty="0">
                <a:solidFill>
                  <a:srgbClr val="000000"/>
                </a:solidFill>
                <a:effectLst/>
                <a:hlinkClick r:id="rId2"/>
              </a:rPr>
              <a:t>https://indico.cern.ch/event/559125/contributions/2268948/attachments/1330179/1998614/IT_BPM_shielding_Tsinganis.pdf</a:t>
            </a:r>
            <a:endParaRPr lang="en-GB" sz="1600" b="0" i="0" dirty="0">
              <a:solidFill>
                <a:srgbClr val="242424"/>
              </a:solidFill>
              <a:effectLst/>
            </a:endParaRPr>
          </a:p>
          <a:p>
            <a:pPr algn="l" fontAlgn="base"/>
            <a:r>
              <a:rPr lang="en-GB" sz="1600" b="0" i="0" dirty="0">
                <a:solidFill>
                  <a:srgbClr val="242424"/>
                </a:solidFill>
                <a:effectLst/>
                <a:hlinkClick r:id="rId3"/>
              </a:rPr>
              <a:t>https://indico.cern.ch/event/559125/attachments/1336362/2010278/HL-LHC-TCC-14-01092016_minutes.pdf</a:t>
            </a:r>
            <a:endParaRPr lang="en-GB" sz="1600" b="0" i="0" dirty="0">
              <a:solidFill>
                <a:srgbClr val="242424"/>
              </a:solidFill>
              <a:effectLst/>
            </a:endParaRPr>
          </a:p>
          <a:p>
            <a:endParaRPr lang="en-GB" sz="1600" dirty="0"/>
          </a:p>
        </p:txBody>
      </p:sp>
      <p:pic>
        <p:nvPicPr>
          <p:cNvPr id="8" name="Picture Placeholder 6">
            <a:extLst>
              <a:ext uri="{FF2B5EF4-FFF2-40B4-BE49-F238E27FC236}">
                <a16:creationId xmlns:a16="http://schemas.microsoft.com/office/drawing/2014/main" id="{3D43C155-2C1A-24C8-7B6B-8E57F94E9B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8" r="843" b="269"/>
          <a:stretch/>
        </p:blipFill>
        <p:spPr>
          <a:xfrm>
            <a:off x="5325609" y="296966"/>
            <a:ext cx="4676466" cy="459835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90C54FE-DCDE-7489-9E16-208F0098971E}"/>
              </a:ext>
            </a:extLst>
          </p:cNvPr>
          <p:cNvGrpSpPr/>
          <p:nvPr/>
        </p:nvGrpSpPr>
        <p:grpSpPr>
          <a:xfrm>
            <a:off x="8101915" y="1861459"/>
            <a:ext cx="3894142" cy="539735"/>
            <a:chOff x="5292080" y="3079699"/>
            <a:chExt cx="3930303" cy="461665"/>
          </a:xfrm>
        </p:grpSpPr>
        <p:cxnSp>
          <p:nvCxnSpPr>
            <p:cNvPr id="10" name="Straight Arrow Connector 9" descr="dd&#10;">
              <a:extLst>
                <a:ext uri="{FF2B5EF4-FFF2-40B4-BE49-F238E27FC236}">
                  <a16:creationId xmlns:a16="http://schemas.microsoft.com/office/drawing/2014/main" id="{F2737200-44E8-BB81-D6A2-89BF8E6F54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92080" y="3326941"/>
              <a:ext cx="3392320" cy="0"/>
            </a:xfrm>
            <a:prstGeom prst="straightConnector1">
              <a:avLst/>
            </a:prstGeom>
            <a:ln w="12700">
              <a:tailEnd type="oval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30DA09C-FC2F-42BA-6670-D5FFEBB8383E}"/>
                </a:ext>
              </a:extLst>
            </p:cNvPr>
            <p:cNvSpPr txBox="1"/>
            <p:nvPr/>
          </p:nvSpPr>
          <p:spPr>
            <a:xfrm>
              <a:off x="7675165" y="3079699"/>
              <a:ext cx="1547218" cy="461665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b="1" dirty="0">
                  <a:solidFill>
                    <a:srgbClr val="2F2F2F"/>
                  </a:solidFill>
                </a:rPr>
                <a:t>Tungsten Absorber (x4)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92253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8BB3787-33B2-D098-1558-97C82B42ED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660"/>
          <a:stretch/>
        </p:blipFill>
        <p:spPr>
          <a:xfrm>
            <a:off x="5878286" y="801584"/>
            <a:ext cx="6080167" cy="50366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597451"/>
          </a:xfrm>
        </p:spPr>
        <p:txBody>
          <a:bodyPr/>
          <a:lstStyle/>
          <a:p>
            <a:r>
              <a:rPr lang="en-US" dirty="0"/>
              <a:t>HL-LHC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971045"/>
            <a:ext cx="5885022" cy="5236126"/>
          </a:xfrm>
        </p:spPr>
        <p:txBody>
          <a:bodyPr/>
          <a:lstStyle/>
          <a:p>
            <a:r>
              <a:rPr lang="en-US" sz="2400" dirty="0">
                <a:solidFill>
                  <a:schemeClr val="accent2"/>
                </a:solidFill>
              </a:rPr>
              <a:t>High-Luminosity Large Hadron Collider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/>
              <a:t>Project aiming to upgrade the performance (luminosity) of the LHC to increase the potential for discoveries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/>
              <a:t>Luminosity = no. of potential collisions per surface unit in given period of time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/>
              <a:t>Higher luminosity = increase of experimental data = more observations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0" dirty="0"/>
              <a:t>Aim for operation from the beginning of 2029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170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AB5C-6AD5-CA63-04EF-4C32DF0BD9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124244"/>
            <a:ext cx="3708400" cy="207653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Upgrades to magnets at IP1 and IP5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C5E8EB-6DC1-4C64-679B-94FD109203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124244"/>
            <a:ext cx="3665537" cy="2076532"/>
          </a:xfrm>
        </p:spPr>
        <p:txBody>
          <a:bodyPr>
            <a:normAutofit/>
          </a:bodyPr>
          <a:lstStyle/>
          <a:p>
            <a:r>
              <a:rPr lang="en-US" sz="2400" dirty="0"/>
              <a:t>32 Cryogenic 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</a:rPr>
              <a:t>4 A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</a:rPr>
              <a:t>20 B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</a:rPr>
              <a:t>8 D2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+2 Spare per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3B7C9B-3367-B183-BCAC-94672E37DF3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9A6DF9F-A527-ACB7-AD47-28A924B45F4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CD60DE-56A0-2948-552F-76844068158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D5B2CCF-6C40-BF98-5147-E0CA10064B0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124244"/>
            <a:ext cx="3703132" cy="2076531"/>
          </a:xfrm>
        </p:spPr>
        <p:txBody>
          <a:bodyPr/>
          <a:lstStyle/>
          <a:p>
            <a:endParaRPr lang="en-US" dirty="0"/>
          </a:p>
          <a:p>
            <a:r>
              <a:rPr lang="en-US" sz="2400" dirty="0"/>
              <a:t>8 Warm (BPTQR) BPMs</a:t>
            </a:r>
            <a:endParaRPr lang="en-GB" sz="2400" dirty="0"/>
          </a:p>
          <a:p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+ 2 spares</a:t>
            </a:r>
          </a:p>
        </p:txBody>
      </p:sp>
      <p:pic>
        <p:nvPicPr>
          <p:cNvPr id="10" name="Picture Placeholder 9" descr="A diagram of a couple of rectangular objects&#10;&#10;Description automatically generated">
            <a:extLst>
              <a:ext uri="{FF2B5EF4-FFF2-40B4-BE49-F238E27FC236}">
                <a16:creationId xmlns:a16="http://schemas.microsoft.com/office/drawing/2014/main" id="{722F5A55-B970-D67D-5D3A-36A10C16160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32003" b="277"/>
          <a:stretch/>
        </p:blipFill>
        <p:spPr bwMode="auto">
          <a:xfrm>
            <a:off x="222927" y="1213224"/>
            <a:ext cx="11746146" cy="26868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239410-E099-AA2B-AC13-0F5F701B2CAF}"/>
              </a:ext>
            </a:extLst>
          </p:cNvPr>
          <p:cNvSpPr txBox="1"/>
          <p:nvPr/>
        </p:nvSpPr>
        <p:spPr>
          <a:xfrm>
            <a:off x="1048832" y="720781"/>
            <a:ext cx="1650670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  <a:endParaRPr lang="en-GB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2211C6-B5B1-AD8A-9A8D-FEAD8A91C07C}"/>
              </a:ext>
            </a:extLst>
          </p:cNvPr>
          <p:cNvSpPr txBox="1"/>
          <p:nvPr/>
        </p:nvSpPr>
        <p:spPr>
          <a:xfrm>
            <a:off x="3441866" y="742784"/>
            <a:ext cx="1650670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5x</a:t>
            </a: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B </a:t>
            </a:r>
            <a:endParaRPr lang="en-GB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9A6D75-5825-FC47-27AF-19452765FFA1}"/>
              </a:ext>
            </a:extLst>
          </p:cNvPr>
          <p:cNvSpPr txBox="1"/>
          <p:nvPr/>
        </p:nvSpPr>
        <p:spPr>
          <a:xfrm>
            <a:off x="7486140" y="742784"/>
            <a:ext cx="1650670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2x</a:t>
            </a: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D2 </a:t>
            </a:r>
            <a:endParaRPr lang="en-GB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C4F02D-30C8-FDE5-20C6-B726CE7276BB}"/>
              </a:ext>
            </a:extLst>
          </p:cNvPr>
          <p:cNvSpPr txBox="1"/>
          <p:nvPr/>
        </p:nvSpPr>
        <p:spPr>
          <a:xfrm>
            <a:off x="9256466" y="742784"/>
            <a:ext cx="1886702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2x</a:t>
            </a: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BPTQR </a:t>
            </a:r>
            <a:endParaRPr lang="en-GB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9155D6-B49F-68D1-D30E-801AEDDB5027}"/>
              </a:ext>
            </a:extLst>
          </p:cNvPr>
          <p:cNvSpPr txBox="1"/>
          <p:nvPr/>
        </p:nvSpPr>
        <p:spPr>
          <a:xfrm>
            <a:off x="10174224" y="1213224"/>
            <a:ext cx="292608" cy="9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111E9C-DBD6-32F1-732B-9CE2E1A935DE}"/>
              </a:ext>
            </a:extLst>
          </p:cNvPr>
          <p:cNvSpPr txBox="1"/>
          <p:nvPr/>
        </p:nvSpPr>
        <p:spPr>
          <a:xfrm>
            <a:off x="389700" y="3073471"/>
            <a:ext cx="3450779" cy="9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7280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FD56D-156B-9196-5E48-DEE8F7ECA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404383"/>
            <a:ext cx="11376025" cy="1046389"/>
          </a:xfrm>
        </p:spPr>
        <p:txBody>
          <a:bodyPr/>
          <a:lstStyle/>
          <a:p>
            <a:pPr algn="ctr"/>
            <a:r>
              <a:rPr lang="en-GB" sz="6000" dirty="0">
                <a:solidFill>
                  <a:srgbClr val="FF0000"/>
                </a:solidFill>
              </a:rPr>
              <a:t>Warm BPMs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6FF1B-1248-D97C-80DB-FDFDCA09D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6965C-ED89-9D76-0202-D552837DF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Emma Quinn | HL-LHC BPM Mechanics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28EDD-403A-56FC-0882-6DCDF65D4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4418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5666E-AEA8-BBA5-8F4E-7853915BB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91032"/>
            <a:ext cx="11376024" cy="1065742"/>
          </a:xfrm>
        </p:spPr>
        <p:txBody>
          <a:bodyPr/>
          <a:lstStyle/>
          <a:p>
            <a:r>
              <a:rPr lang="en-US" dirty="0"/>
              <a:t>Crab Cavity (CC)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46E12-7D49-7BBB-6AE7-2BE3F41E589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2F78D-D492-8AFB-9C27-CC52661F57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6A281-076B-58C4-A55F-70DC1C5535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CERN-FOOTAGE-2018-017-001-1080p">
            <a:hlinkClick r:id="" action="ppaction://media"/>
            <a:extLst>
              <a:ext uri="{FF2B5EF4-FFF2-40B4-BE49-F238E27FC236}">
                <a16:creationId xmlns:a16="http://schemas.microsoft.com/office/drawing/2014/main" id="{1EB8C9D3-EB7B-6883-72BD-D5928B1BE79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40355" y="1120140"/>
            <a:ext cx="8841207" cy="50147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5792E3-FF9F-3FB5-4271-94BAA029D7F2}"/>
              </a:ext>
            </a:extLst>
          </p:cNvPr>
          <p:cNvSpPr txBox="1"/>
          <p:nvPr/>
        </p:nvSpPr>
        <p:spPr>
          <a:xfrm>
            <a:off x="9595261" y="6134938"/>
            <a:ext cx="2331627" cy="207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700" i="1" dirty="0">
                <a:solidFill>
                  <a:srgbClr val="2F2F2F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(Video: https://videos.cern.ch/record/2697283)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E611DF-C619-4E42-D2B7-19C7AFD3E1DE}"/>
              </a:ext>
            </a:extLst>
          </p:cNvPr>
          <p:cNvSpPr txBox="1"/>
          <p:nvPr/>
        </p:nvSpPr>
        <p:spPr>
          <a:xfrm>
            <a:off x="171398" y="1226882"/>
            <a:ext cx="297524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2F2F2F"/>
                </a:solidFill>
              </a:rPr>
              <a:t>Monitoring of the beam current close to the </a:t>
            </a:r>
            <a:r>
              <a:rPr lang="en-GB" sz="1800" b="1" dirty="0">
                <a:solidFill>
                  <a:schemeClr val="accent1"/>
                </a:solidFill>
              </a:rPr>
              <a:t>CC location to correct the crabbing phase.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2F2F2F"/>
                </a:solidFill>
              </a:rPr>
              <a:t>Monitoring of the beam current close to the </a:t>
            </a:r>
            <a:r>
              <a:rPr lang="en-GB" sz="1800" dirty="0">
                <a:solidFill>
                  <a:srgbClr val="2F2F2F"/>
                </a:solidFill>
              </a:rPr>
              <a:t>CC location as an antenna generates a signal used to regulated the CC field </a:t>
            </a:r>
            <a:r>
              <a:rPr lang="en-GB" sz="1800" b="0" dirty="0">
                <a:solidFill>
                  <a:srgbClr val="2F2F2F"/>
                </a:solidFill>
              </a:rPr>
              <a:t>to </a:t>
            </a:r>
            <a:r>
              <a:rPr lang="en-GB" sz="1800" b="1" dirty="0">
                <a:solidFill>
                  <a:schemeClr val="accent1"/>
                </a:solidFill>
              </a:rPr>
              <a:t>remove undesired coupling </a:t>
            </a:r>
            <a:r>
              <a:rPr lang="en-GB" sz="1800" dirty="0">
                <a:solidFill>
                  <a:srgbClr val="2F2F2F"/>
                </a:solidFill>
              </a:rPr>
              <a:t>through Adaptive Noise Cancelling techniques</a:t>
            </a:r>
            <a:r>
              <a:rPr lang="en-GB" sz="1800" b="0" dirty="0">
                <a:solidFill>
                  <a:srgbClr val="2F2F2F"/>
                </a:solidFill>
              </a:rPr>
              <a:t>.</a:t>
            </a:r>
            <a:endParaRPr lang="en-US" sz="1800" b="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2F2F2F"/>
                </a:solidFill>
              </a:rPr>
              <a:t>Excessive CC noise results in an </a:t>
            </a:r>
            <a:r>
              <a:rPr lang="en-GB" sz="1800" b="1" dirty="0">
                <a:solidFill>
                  <a:schemeClr val="accent1"/>
                </a:solidFill>
              </a:rPr>
              <a:t>additional bunch tilt </a:t>
            </a:r>
            <a:r>
              <a:rPr lang="en-GB" sz="1800" b="0" dirty="0">
                <a:solidFill>
                  <a:srgbClr val="2F2F2F"/>
                </a:solidFill>
              </a:rPr>
              <a:t>outside of the crabbing region</a:t>
            </a:r>
          </a:p>
        </p:txBody>
      </p:sp>
    </p:spTree>
    <p:extLst>
      <p:ext uri="{BB962C8B-B14F-4D97-AF65-F5344CB8AC3E}">
        <p14:creationId xmlns:p14="http://schemas.microsoft.com/office/powerpoint/2010/main" val="40418824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8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582DA-9FF4-2413-0279-9DB35FDE3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 BPMs – </a:t>
            </a:r>
            <a:r>
              <a:rPr lang="en-US" sz="3200" dirty="0"/>
              <a:t>preliminary design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1E013A-F416-53EB-250D-A970CAB835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490" y="954176"/>
            <a:ext cx="5844370" cy="319683"/>
          </a:xfrm>
        </p:spPr>
        <p:txBody>
          <a:bodyPr>
            <a:normAutofit/>
          </a:bodyPr>
          <a:lstStyle/>
          <a:p>
            <a:r>
              <a:rPr lang="en-GB" sz="2000" b="0" dirty="0">
                <a:solidFill>
                  <a:srgbClr val="2F2F2F"/>
                </a:solidFill>
                <a:latin typeface="arial" panose="020B0604020202020204" pitchFamily="34" charset="0"/>
              </a:rPr>
              <a:t>New BPM pick-ups for the HL-LHC crab cavities.</a:t>
            </a:r>
            <a:endParaRPr lang="en-GB" sz="2000" b="0" dirty="0">
              <a:solidFill>
                <a:srgbClr val="2F2F2F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AF9F17-82A1-FA58-42C3-9931EC8244B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92224" y="4367029"/>
            <a:ext cx="4651248" cy="1564925"/>
          </a:xfrm>
        </p:spPr>
        <p:txBody>
          <a:bodyPr>
            <a:normAutofit/>
          </a:bodyPr>
          <a:lstStyle/>
          <a:p>
            <a:r>
              <a:rPr lang="en-GB" sz="2800" b="0" dirty="0"/>
              <a:t>BPTQR BPM consists of </a:t>
            </a:r>
            <a:r>
              <a:rPr lang="en-GB" sz="2800" b="0" dirty="0">
                <a:solidFill>
                  <a:schemeClr val="accent2"/>
                </a:solidFill>
              </a:rPr>
              <a:t>2 different pickups </a:t>
            </a:r>
            <a:r>
              <a:rPr lang="en-GB" sz="2800" b="0" dirty="0"/>
              <a:t>that are rigidly attached to each other</a:t>
            </a:r>
            <a:r>
              <a:rPr lang="en-GB" sz="2000" b="0" dirty="0"/>
              <a:t>.</a:t>
            </a:r>
          </a:p>
          <a:p>
            <a:endParaRPr lang="en-GB" sz="20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AB27DED-3682-F6D5-0A61-B12DB534F8D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14 December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32D5E6C-4D51-F3B4-08EA-2B7E1AC2DB1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Emma Quinn | HL-LHC BPM Mechanics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B2A3C01-4D30-35D9-80E3-9F4A681A5F8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5890AF5-0032-151E-6AFB-B3D1BA13797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83633" y="4581262"/>
            <a:ext cx="2742570" cy="85765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rgbClr val="FF0000"/>
                </a:solidFill>
              </a:rPr>
              <a:t>BPTQR pick-up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rgbClr val="00B0F0"/>
                </a:solidFill>
              </a:rPr>
              <a:t>BPW pick-up</a:t>
            </a:r>
            <a:r>
              <a:rPr lang="en-US" sz="2000" dirty="0">
                <a:solidFill>
                  <a:srgbClr val="00B0F0"/>
                </a:solidFill>
              </a:rPr>
              <a:t> </a:t>
            </a:r>
            <a:endParaRPr lang="en-US" sz="2000" b="0" dirty="0"/>
          </a:p>
          <a:p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AA562DD-A8E4-AD56-D674-84F89830FDB1}"/>
              </a:ext>
            </a:extLst>
          </p:cNvPr>
          <p:cNvGrpSpPr/>
          <p:nvPr/>
        </p:nvGrpSpPr>
        <p:grpSpPr>
          <a:xfrm>
            <a:off x="1608730" y="1614552"/>
            <a:ext cx="8967732" cy="2697053"/>
            <a:chOff x="908106" y="1198053"/>
            <a:chExt cx="4837275" cy="1737890"/>
          </a:xfrm>
        </p:grpSpPr>
        <p:pic>
          <p:nvPicPr>
            <p:cNvPr id="13" name="Picture 12" descr="A diagram of a circuit&#10;&#10;Description automatically generated">
              <a:extLst>
                <a:ext uri="{FF2B5EF4-FFF2-40B4-BE49-F238E27FC236}">
                  <a16:creationId xmlns:a16="http://schemas.microsoft.com/office/drawing/2014/main" id="{8AF235BD-312F-E0CB-93FC-9E7C41E8D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8106" y="1198053"/>
              <a:ext cx="4837275" cy="951106"/>
            </a:xfrm>
            <a:prstGeom prst="rect">
              <a:avLst/>
            </a:prstGeom>
          </p:spPr>
        </p:pic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5C9F19B6-0B83-D039-0C56-8BD15882E4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9757" y="2224209"/>
              <a:ext cx="1213964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b="1" dirty="0">
                  <a:solidFill>
                    <a:srgbClr val="FF0000"/>
                  </a:solidFill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BPTQR pickup</a:t>
              </a:r>
              <a:endParaRPr lang="en-GB" sz="10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2">
              <a:extLst>
                <a:ext uri="{FF2B5EF4-FFF2-40B4-BE49-F238E27FC236}">
                  <a16:creationId xmlns:a16="http://schemas.microsoft.com/office/drawing/2014/main" id="{6CBCF2C7-2D73-F240-03C4-C1D4D17FD3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8477" y="2215902"/>
              <a:ext cx="1340455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b="1" dirty="0">
                  <a:solidFill>
                    <a:srgbClr val="00B0F0"/>
                  </a:solidFill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Stripline BPW</a:t>
              </a:r>
              <a:endParaRPr lang="en-GB" sz="10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7DF05C5-F732-2211-3EF9-8E2AA5CEB0E5}"/>
                </a:ext>
              </a:extLst>
            </p:cNvPr>
            <p:cNvCxnSpPr>
              <a:cxnSpLocks/>
            </p:cNvCxnSpPr>
            <p:nvPr/>
          </p:nvCxnSpPr>
          <p:spPr>
            <a:xfrm>
              <a:off x="930922" y="2200932"/>
              <a:ext cx="1951953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B8B3832-DB3E-AFDE-945C-DB9A98F45B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82875" y="2198395"/>
              <a:ext cx="2743030" cy="10628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8C52103-0AF4-6405-C6D6-6BBE0F06C5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0922" y="2568570"/>
              <a:ext cx="4694983" cy="1216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 Box 2">
              <a:extLst>
                <a:ext uri="{FF2B5EF4-FFF2-40B4-BE49-F238E27FC236}">
                  <a16:creationId xmlns:a16="http://schemas.microsoft.com/office/drawing/2014/main" id="{42135243-ACC3-1981-78AB-4C7301DE84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3721" y="2621618"/>
              <a:ext cx="1340455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b="1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BPTQR BPM</a:t>
              </a:r>
              <a:endParaRPr lang="en-GB" sz="10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532CCABB-DECB-8D19-5325-50BE05B2DEE4}"/>
              </a:ext>
            </a:extLst>
          </p:cNvPr>
          <p:cNvSpPr txBox="1">
            <a:spLocks/>
          </p:cNvSpPr>
          <p:nvPr/>
        </p:nvSpPr>
        <p:spPr>
          <a:xfrm>
            <a:off x="3377675" y="1453780"/>
            <a:ext cx="868107" cy="2492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u="sng" dirty="0">
                <a:solidFill>
                  <a:srgbClr val="00B050"/>
                </a:solidFill>
              </a:rPr>
              <a:t>Stripline</a:t>
            </a:r>
            <a:endParaRPr lang="en-US" sz="1400" dirty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8041D2-59E5-2A85-318F-029B1F46ECB1}"/>
              </a:ext>
            </a:extLst>
          </p:cNvPr>
          <p:cNvSpPr txBox="1"/>
          <p:nvPr/>
        </p:nvSpPr>
        <p:spPr>
          <a:xfrm>
            <a:off x="1988937" y="1420490"/>
            <a:ext cx="10119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u="sng" dirty="0">
                <a:solidFill>
                  <a:srgbClr val="00B0F0"/>
                </a:solidFill>
              </a:rPr>
              <a:t>Button</a:t>
            </a:r>
            <a:endParaRPr lang="en-US" sz="1400" b="1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D1E0DA7C-5F38-0FC3-11FF-4C24E3F4D16E}"/>
              </a:ext>
            </a:extLst>
          </p:cNvPr>
          <p:cNvSpPr txBox="1">
            <a:spLocks/>
          </p:cNvSpPr>
          <p:nvPr/>
        </p:nvSpPr>
        <p:spPr>
          <a:xfrm>
            <a:off x="9217513" y="1485898"/>
            <a:ext cx="868107" cy="2492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u="sng" dirty="0">
                <a:solidFill>
                  <a:srgbClr val="00B050"/>
                </a:solidFill>
              </a:rPr>
              <a:t>Stripline</a:t>
            </a:r>
            <a:endParaRPr lang="en-US" sz="1400" dirty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D2355C-2EB7-8627-1AEA-1F98E652F46C}"/>
              </a:ext>
            </a:extLst>
          </p:cNvPr>
          <p:cNvSpPr txBox="1"/>
          <p:nvPr/>
        </p:nvSpPr>
        <p:spPr>
          <a:xfrm>
            <a:off x="3000873" y="6124559"/>
            <a:ext cx="913964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L. </a:t>
            </a:r>
            <a:r>
              <a:rPr lang="en-GB" sz="900" dirty="0" err="1"/>
              <a:t>Harvart</a:t>
            </a:r>
            <a:r>
              <a:rPr lang="en-GB" sz="900" dirty="0"/>
              <a:t> Warm BPM Presentation: https://indico.cern.ch/event/1348175/contributions/5674900/attachments/2763676/4813838/BPTQR%20design%2001.12.2023%20.pdf</a:t>
            </a:r>
          </a:p>
        </p:txBody>
      </p:sp>
    </p:spTree>
    <p:extLst>
      <p:ext uri="{BB962C8B-B14F-4D97-AF65-F5344CB8AC3E}">
        <p14:creationId xmlns:p14="http://schemas.microsoft.com/office/powerpoint/2010/main" val="33656223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10740</TotalTime>
  <Words>3061</Words>
  <Application>Microsoft Office PowerPoint</Application>
  <PresentationFormat>Widescreen</PresentationFormat>
  <Paragraphs>489</Paragraphs>
  <Slides>41</Slides>
  <Notes>21</Notes>
  <HiddenSlides>0</HiddenSlides>
  <MMClips>2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Arial</vt:lpstr>
      <vt:lpstr>Arial</vt:lpstr>
      <vt:lpstr>Calibri</vt:lpstr>
      <vt:lpstr>Google Sans</vt:lpstr>
      <vt:lpstr>sourcesans-regular</vt:lpstr>
      <vt:lpstr>Symbol</vt:lpstr>
      <vt:lpstr>Verdana</vt:lpstr>
      <vt:lpstr>Wingdings</vt:lpstr>
      <vt:lpstr>Office Theme</vt:lpstr>
      <vt:lpstr>file:///C:\SMARTEAMProd_Tmp\lohavart\CAD002123921.CATProduct</vt:lpstr>
      <vt:lpstr>HL-LHC Beam Position Monitor Mechanics</vt:lpstr>
      <vt:lpstr>Contents</vt:lpstr>
      <vt:lpstr>What is a BPM</vt:lpstr>
      <vt:lpstr>Electrodes</vt:lpstr>
      <vt:lpstr>HL-LHC</vt:lpstr>
      <vt:lpstr>PowerPoint Presentation</vt:lpstr>
      <vt:lpstr>Warm BPMs</vt:lpstr>
      <vt:lpstr>Crab Cavity (CC)</vt:lpstr>
      <vt:lpstr>Warm BPMs – preliminary design</vt:lpstr>
      <vt:lpstr>Warm BPM design requirements </vt:lpstr>
      <vt:lpstr>Current design</vt:lpstr>
      <vt:lpstr>Cryogenic BPMs</vt:lpstr>
      <vt:lpstr>PowerPoint Presentation</vt:lpstr>
      <vt:lpstr>Beam Screen</vt:lpstr>
      <vt:lpstr>Cryogenic BPMs</vt:lpstr>
      <vt:lpstr>PowerPoint Presentation</vt:lpstr>
      <vt:lpstr>PowerPoint Presentation</vt:lpstr>
      <vt:lpstr>PowerPoint Presentation</vt:lpstr>
      <vt:lpstr>Manufacturing Process</vt:lpstr>
      <vt:lpstr>Testing</vt:lpstr>
      <vt:lpstr>PowerPoint Presentation</vt:lpstr>
      <vt:lpstr>Testing</vt:lpstr>
      <vt:lpstr>PowerPoint Presentation</vt:lpstr>
      <vt:lpstr>Testing</vt:lpstr>
      <vt:lpstr>PowerPoint Presentation</vt:lpstr>
      <vt:lpstr>BPM Series Production Update </vt:lpstr>
      <vt:lpstr>After Manufacturing Production</vt:lpstr>
      <vt:lpstr>PowerPoint Presentation</vt:lpstr>
      <vt:lpstr>Testing </vt:lpstr>
      <vt:lpstr>PowerPoint Presentation</vt:lpstr>
      <vt:lpstr>PowerPoint Presentation</vt:lpstr>
      <vt:lpstr>Next Steps</vt:lpstr>
      <vt:lpstr>Summary</vt:lpstr>
      <vt:lpstr>PowerPoint Presentation</vt:lpstr>
      <vt:lpstr>References</vt:lpstr>
      <vt:lpstr>Geometer requirements</vt:lpstr>
      <vt:lpstr>Geometer requirements</vt:lpstr>
      <vt:lpstr>Electroplating</vt:lpstr>
      <vt:lpstr>aCc</vt:lpstr>
      <vt:lpstr>Leak Test Tooling</vt:lpstr>
      <vt:lpstr>Tungsten Blocks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Emma Elizabeth Quinn</dc:creator>
  <cp:lastModifiedBy>Emma Elizabeth Quinn</cp:lastModifiedBy>
  <cp:revision>88</cp:revision>
  <cp:lastPrinted>2023-12-13T10:17:55Z</cp:lastPrinted>
  <dcterms:created xsi:type="dcterms:W3CDTF">2023-11-28T08:40:49Z</dcterms:created>
  <dcterms:modified xsi:type="dcterms:W3CDTF">2023-12-13T19:54:32Z</dcterms:modified>
</cp:coreProperties>
</file>