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sldIdLst>
    <p:sldId id="256" r:id="rId2"/>
    <p:sldId id="257" r:id="rId3"/>
    <p:sldId id="262" r:id="rId4"/>
    <p:sldId id="266" r:id="rId5"/>
    <p:sldId id="260" r:id="rId6"/>
    <p:sldId id="265" r:id="rId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422"/>
  </p:normalViewPr>
  <p:slideViewPr>
    <p:cSldViewPr snapToGrid="0">
      <p:cViewPr varScale="1">
        <p:scale>
          <a:sx n="121" d="100"/>
          <a:sy n="121" d="100"/>
        </p:scale>
        <p:origin x="7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EBC55-5864-427B-84CF-6441AA82BD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6745" y="1205037"/>
            <a:ext cx="7744993" cy="2541336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B52BDB-18E0-4991-A6F2-7AD542015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6745" y="3949332"/>
            <a:ext cx="7744993" cy="2006735"/>
          </a:xfrm>
        </p:spPr>
        <p:txBody>
          <a:bodyPr>
            <a:normAutofit/>
          </a:bodyPr>
          <a:lstStyle>
            <a:lvl1pPr marL="0" indent="0" algn="l">
              <a:buNone/>
              <a:defRPr sz="20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0ABC6-907E-47DE-8E40-61F2DD1B4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AB158-6097-43A1-90B6-406F93670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E077-FF20-4DD9-92B5-EE1C4D615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6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071ABCB-C306-49F0-8D5D-0B890583C1CE}"/>
              </a:ext>
            </a:extLst>
          </p:cNvPr>
          <p:cNvGrpSpPr/>
          <p:nvPr/>
        </p:nvGrpSpPr>
        <p:grpSpPr>
          <a:xfrm rot="10800000">
            <a:off x="0" y="1827078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A67F94-2250-4B3A-8424-1BC0A0BCB3FF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FB942D8-95BE-4CFD-BFCC-26209EC192CE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F6499A-D398-4CBC-AA22-4277539430FC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91493C-6480-4A3F-8836-1727CBA3C849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46BFEE-D3D9-4B18-BA88-49F7C7D26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186" y="959587"/>
            <a:ext cx="9076329" cy="10642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EA5BD3-1A63-4F94-ADFA-5CA2A414DE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148186" y="2248257"/>
            <a:ext cx="9076329" cy="365015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1888E-6FA1-446E-A77C-7D26923F6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3313F-58CA-4397-A3B4-71B068D1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C6AB3-89E2-4B6A-A5F3-3FB781C1A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40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7BC2869-B8E0-44C7-801E-BA0C2C1B5E82}"/>
              </a:ext>
            </a:extLst>
          </p:cNvPr>
          <p:cNvGrpSpPr/>
          <p:nvPr/>
        </p:nvGrpSpPr>
        <p:grpSpPr>
          <a:xfrm rot="10800000">
            <a:off x="0" y="1827078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A7CEB8F-94FA-4A87-AA80-066173AA5C57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4F9817E-A26F-4D7B-82A1-FA647EE4C86F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E734839-B51C-4112-A4D8-DDFCB7F84A6F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DFF651-C17F-4B2C-A962-32FA4958BCFA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9B263D-CDF8-431B-A5D1-9687649138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31030" y="866253"/>
            <a:ext cx="2222769" cy="531071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B6B9BE-E660-4F3A-ABA1-86667DC133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66253"/>
            <a:ext cx="8164286" cy="531071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82700-F509-4302-AE0E-6CC56401A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3BD63-5B0C-4FB3-8434-8EA1A84F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3E9EB-019B-4F03-8147-D6CBA6B1E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98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31C13-CF9D-4E82-A5B4-91008DCD2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06FD2-89E8-4415-ADF7-22F4A4C25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CBBFF-8889-497F-B4CA-A031E8DD3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78DAF-985B-4BB4-ADA9-02EA979F1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10DBC-42B5-46AB-B36A-B39128E69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364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1B6E7-01C8-4375-B7C7-596CD1199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83229"/>
            <a:ext cx="8214179" cy="330313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41675-8F3E-47CC-9573-D853C506D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295900"/>
            <a:ext cx="8214179" cy="7937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19F49-690E-49EC-BD41-75A18C9E3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C9E70-1401-468E-97DE-4255CA222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BE14C-9127-4582-A006-2AEA93AF7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0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34DF9-FA60-4E7B-BDE8-C0F9AFE6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F1133-890E-4E96-AEDD-0F921E26F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6745" y="2250798"/>
            <a:ext cx="4445899" cy="37526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4763B4-4987-4303-9640-54B67DD75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7174" y="2250798"/>
            <a:ext cx="4445899" cy="37526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94AAD8-D444-410E-98EC-47076908F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2F01E-6867-4604-8B58-F65BCC820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43D87-0EC8-43C7-9D1B-46DB52129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92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605AE-70FD-4CEE-BDFB-D5C0A3D35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5" y="960120"/>
            <a:ext cx="9196928" cy="10607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091E2-4532-4D16-827E-4DB0688FD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7153" y="2062842"/>
            <a:ext cx="4445899" cy="78189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2B53BE-9EDA-4D07-A042-0D101FAB9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6745" y="2882837"/>
            <a:ext cx="4446642" cy="33437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DFDFC1-7510-4F8E-A831-ABA33D977A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25280" y="2062842"/>
            <a:ext cx="4467794" cy="78189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A42F0-9A48-4946-8BA8-394CBF01A0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24868" y="2882837"/>
            <a:ext cx="4468541" cy="33437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0FC563-D319-494F-AA63-0BDF1D25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42F4FE-433A-42F6-8A73-AD843352B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575352-FC7F-4BA8-940F-2F920C28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2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B3FB5-4B13-4412-9F42-62450D6A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C87ECA-0E5D-4DD2-B664-DF351875F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E2406B-A925-466A-AF79-D0A4E0EA4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61B050-D381-4E1A-88DD-361F0EE9D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84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8BF592-6A15-4999-ACFA-A535A113B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9EFC1-AD45-4610-8FC6-2058F55E4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3DF506-CFF9-4BD2-8D76-33779277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89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77674-EAFF-4CAE-A685-8AEA617D0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94014"/>
            <a:ext cx="3932237" cy="143691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3A185-E15D-46FD-A4FB-709A8B5D0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94014"/>
            <a:ext cx="6172200" cy="47670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086F7-5F48-40D6-B4E3-1347EA21B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2"/>
            <a:ext cx="3932237" cy="32509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F4FC41-0A32-438D-9A47-F932AB49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F0F85D-CB6B-48E8-B56F-81472CE94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E120E-E239-4B93-AC67-210D23BD2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42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1F02C-5A08-45D4-AFE1-8EF0E6DEC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5120"/>
            <a:ext cx="3932237" cy="146580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2EF863-20E6-4CF9-A179-0A2A52E5F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CFB1A-5B7E-45DA-9713-0CD8E3121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4"/>
            <a:ext cx="3932237" cy="325097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FD67F-901E-4423-A48F-41F00ECA5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04982-0749-4F34-A4DB-DDC12BD4B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38447-AEAF-40D9-B3D3-94404C144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0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206359A-F1E3-49EE-BBC2-40888C4A3628}"/>
              </a:ext>
            </a:extLst>
          </p:cNvPr>
          <p:cNvGrpSpPr/>
          <p:nvPr/>
        </p:nvGrpSpPr>
        <p:grpSpPr>
          <a:xfrm>
            <a:off x="9265700" y="2026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ED90C42-6A0F-48E8-BF96-7D3E2A395EC7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A0863A-55F7-4EB0-9451-F3EE4D65DBDB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FE7CFE2-40F6-44B2-8AAD-0C384EEFCF7E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F0D6A17-AA80-4608-8660-8D1587A17704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11B74D-DF90-4993-88AE-4D05C91F2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4" y="959587"/>
            <a:ext cx="9076329" cy="10642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B3DE9-A495-4E75-819D-E0B2E5505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6744" y="2248257"/>
            <a:ext cx="9076329" cy="3650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430AC-DB07-423B-A52A-0065639AFE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66975" y="6356350"/>
            <a:ext cx="2960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fld id="{11008460-8B2F-4AAA-A4E2-10730069204C}" type="datetimeFigureOut">
              <a:rPr lang="en-US" smtClean="0"/>
              <a:pPr/>
              <a:t>11/9/23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FAFC9-FA18-4C55-8C92-B17603CAE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6745" y="501128"/>
            <a:ext cx="33113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5A493-61FB-4764-90B6-8CC218A78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39498" y="6356350"/>
            <a:ext cx="515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fld id="{0946259B-8396-46CD-AD42-FDEDA89DA2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77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SzPct val="150000"/>
        <a:buFont typeface="Goudy Old Style" panose="02020502050305020303" pitchFamily="18" charset="0"/>
        <a:buChar char="∙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10000"/>
        </a:lnSpc>
        <a:spcBef>
          <a:spcPts val="500"/>
        </a:spcBef>
        <a:buSzPct val="150000"/>
        <a:buFont typeface="Goudy Old Style" panose="02020502050305020303" pitchFamily="18" charset="0"/>
        <a:buChar char="∙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10000"/>
        </a:lnSpc>
        <a:spcBef>
          <a:spcPts val="500"/>
        </a:spcBef>
        <a:buSzPct val="150000"/>
        <a:buFont typeface="Goudy Old Style" panose="02020502050305020303" pitchFamily="18" charset="0"/>
        <a:buChar char="∙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CD84B89-83B1-AA44-B9BE-C68A3A346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lectronics protoboard">
            <a:extLst>
              <a:ext uri="{FF2B5EF4-FFF2-40B4-BE49-F238E27FC236}">
                <a16:creationId xmlns:a16="http://schemas.microsoft.com/office/drawing/2014/main" id="{03F8525B-4CAE-1EC8-6B6D-3F9B0822E0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20" y="10"/>
            <a:ext cx="12191979" cy="6857989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F3B9D9F-2555-4B2E-AD17-056B66596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594" y="812056"/>
            <a:ext cx="3876811" cy="5127565"/>
          </a:xfrm>
          <a:custGeom>
            <a:avLst/>
            <a:gdLst>
              <a:gd name="connsiteX0" fmla="*/ 1941583 w 3876811"/>
              <a:gd name="connsiteY0" fmla="*/ 0 h 5127565"/>
              <a:gd name="connsiteX1" fmla="*/ 2111641 w 3876811"/>
              <a:gd name="connsiteY1" fmla="*/ 149098 h 5127565"/>
              <a:gd name="connsiteX2" fmla="*/ 3370494 w 3876811"/>
              <a:gd name="connsiteY2" fmla="*/ 774450 h 5127565"/>
              <a:gd name="connsiteX3" fmla="*/ 3876811 w 3876811"/>
              <a:gd name="connsiteY3" fmla="*/ 1854685 h 5127565"/>
              <a:gd name="connsiteX4" fmla="*/ 3876810 w 3876811"/>
              <a:gd name="connsiteY4" fmla="*/ 2507216 h 5127565"/>
              <a:gd name="connsiteX5" fmla="*/ 3872563 w 3876811"/>
              <a:gd name="connsiteY5" fmla="*/ 5127565 h 5127565"/>
              <a:gd name="connsiteX6" fmla="*/ 4248 w 3876811"/>
              <a:gd name="connsiteY6" fmla="*/ 5127565 h 5127565"/>
              <a:gd name="connsiteX7" fmla="*/ 0 w 3876811"/>
              <a:gd name="connsiteY7" fmla="*/ 2507216 h 5127565"/>
              <a:gd name="connsiteX8" fmla="*/ 1 w 3876811"/>
              <a:gd name="connsiteY8" fmla="*/ 1854685 h 5127565"/>
              <a:gd name="connsiteX9" fmla="*/ 506320 w 3876811"/>
              <a:gd name="connsiteY9" fmla="*/ 774450 h 5127565"/>
              <a:gd name="connsiteX10" fmla="*/ 1765173 w 3876811"/>
              <a:gd name="connsiteY10" fmla="*/ 149098 h 512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76811" h="5127565">
                <a:moveTo>
                  <a:pt x="1941583" y="0"/>
                </a:moveTo>
                <a:lnTo>
                  <a:pt x="2111641" y="149098"/>
                </a:lnTo>
                <a:cubicBezTo>
                  <a:pt x="2533316" y="474958"/>
                  <a:pt x="3008486" y="564716"/>
                  <a:pt x="3370494" y="774450"/>
                </a:cubicBezTo>
                <a:cubicBezTo>
                  <a:pt x="3718589" y="1017851"/>
                  <a:pt x="3876811" y="1296993"/>
                  <a:pt x="3876811" y="1854685"/>
                </a:cubicBezTo>
                <a:cubicBezTo>
                  <a:pt x="3876811" y="2072195"/>
                  <a:pt x="3876810" y="2289706"/>
                  <a:pt x="3876810" y="2507216"/>
                </a:cubicBezTo>
                <a:lnTo>
                  <a:pt x="3872563" y="5127565"/>
                </a:lnTo>
                <a:lnTo>
                  <a:pt x="4248" y="5127565"/>
                </a:lnTo>
                <a:lnTo>
                  <a:pt x="0" y="2507216"/>
                </a:lnTo>
                <a:cubicBezTo>
                  <a:pt x="0" y="2289706"/>
                  <a:pt x="1" y="2072195"/>
                  <a:pt x="1" y="1854685"/>
                </a:cubicBezTo>
                <a:cubicBezTo>
                  <a:pt x="1" y="1296993"/>
                  <a:pt x="158225" y="1017851"/>
                  <a:pt x="506320" y="774450"/>
                </a:cubicBezTo>
                <a:cubicBezTo>
                  <a:pt x="868329" y="564716"/>
                  <a:pt x="1343500" y="474958"/>
                  <a:pt x="1765173" y="149098"/>
                </a:cubicBezTo>
                <a:close/>
              </a:path>
            </a:pathLst>
          </a:custGeom>
          <a:solidFill>
            <a:srgbClr val="000000">
              <a:alpha val="4993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B16A39-21AE-C66C-10CB-55C49C9FE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3389" y="1826096"/>
            <a:ext cx="3149221" cy="2149459"/>
          </a:xfrm>
        </p:spPr>
        <p:txBody>
          <a:bodyPr>
            <a:normAutofit/>
          </a:bodyPr>
          <a:lstStyle/>
          <a:p>
            <a:pPr algn="ctr"/>
            <a:r>
              <a:rPr lang="en-GB" sz="4000">
                <a:solidFill>
                  <a:srgbClr val="FFFFFF"/>
                </a:solidFill>
              </a:rPr>
              <a:t>BI technical board: SoM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547580-8848-E287-6EAF-33F123B4F3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4629" y="4299045"/>
            <a:ext cx="2775858" cy="125559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Standardise less to standardise for more</a:t>
            </a:r>
          </a:p>
        </p:txBody>
      </p:sp>
    </p:spTree>
    <p:extLst>
      <p:ext uri="{BB962C8B-B14F-4D97-AF65-F5344CB8AC3E}">
        <p14:creationId xmlns:p14="http://schemas.microsoft.com/office/powerpoint/2010/main" val="64533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6ADBA-5814-2AEF-E11C-9F290709D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this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053CB-7B8C-E682-ED30-03D6AFBFE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VFC successor required for projects beyond LS3</a:t>
            </a:r>
          </a:p>
          <a:p>
            <a:r>
              <a:rPr lang="en-GB" sz="2800" dirty="0"/>
              <a:t>New projects in BI with clear synergies</a:t>
            </a:r>
          </a:p>
          <a:p>
            <a:r>
              <a:rPr lang="en-GB" sz="2800" dirty="0"/>
              <a:t>Desire to continue and increase the standardisation in the group and open to others in the sector and beyond</a:t>
            </a:r>
          </a:p>
          <a:p>
            <a:pPr lvl="1"/>
            <a:r>
              <a:rPr lang="en-GB" sz="2400" dirty="0"/>
              <a:t>§ </a:t>
            </a:r>
            <a:r>
              <a:rPr lang="en-GB" sz="2400" dirty="0" err="1"/>
              <a:t>SoM</a:t>
            </a:r>
            <a:r>
              <a:rPr lang="en-GB" sz="2400" dirty="0"/>
              <a:t>: standardise less to standardise for more (systems)</a:t>
            </a:r>
          </a:p>
          <a:p>
            <a:pPr lv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85636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6ADBA-5814-2AEF-E11C-9F290709D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this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053CB-7B8C-E682-ED30-03D6AFBFE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VFC successor required for projects beyond LS3</a:t>
            </a:r>
          </a:p>
          <a:p>
            <a:r>
              <a:rPr lang="en-GB" sz="2800" dirty="0"/>
              <a:t>New projects in BI with clear synergies</a:t>
            </a:r>
          </a:p>
          <a:p>
            <a:r>
              <a:rPr lang="en-GB" sz="2800" dirty="0"/>
              <a:t>Desire to continue and increase the standardisation in the group and open to others in the sector and beyond</a:t>
            </a:r>
          </a:p>
          <a:p>
            <a:pPr lvl="1"/>
            <a:r>
              <a:rPr lang="en-GB" sz="2400" dirty="0"/>
              <a:t>§ </a:t>
            </a:r>
            <a:r>
              <a:rPr lang="en-GB" sz="2400" dirty="0" err="1"/>
              <a:t>SoM</a:t>
            </a:r>
            <a:r>
              <a:rPr lang="en-GB" sz="2400" dirty="0"/>
              <a:t>: standardise less to standardise for more (systems)</a:t>
            </a:r>
          </a:p>
          <a:p>
            <a:pPr lvl="1"/>
            <a:endParaRPr lang="en-GB" sz="2400" dirty="0"/>
          </a:p>
        </p:txBody>
      </p:sp>
      <p:pic>
        <p:nvPicPr>
          <p:cNvPr id="4" name="Picture 3" descr="A paper with text on it&#10;&#10;Description automatically generated">
            <a:extLst>
              <a:ext uri="{FF2B5EF4-FFF2-40B4-BE49-F238E27FC236}">
                <a16:creationId xmlns:a16="http://schemas.microsoft.com/office/drawing/2014/main" id="{144517BF-09BE-CE96-B276-31D93D2FB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91" y="523223"/>
            <a:ext cx="4308060" cy="606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559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6ADBA-5814-2AEF-E11C-9F290709D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this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053CB-7B8C-E682-ED30-03D6AFBFE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VFC successor required for projects beyond LS3</a:t>
            </a:r>
          </a:p>
          <a:p>
            <a:r>
              <a:rPr lang="en-GB" sz="2800" dirty="0"/>
              <a:t>New projects in BI with clear synergies</a:t>
            </a:r>
          </a:p>
          <a:p>
            <a:r>
              <a:rPr lang="en-GB" sz="2800" dirty="0"/>
              <a:t>Desire to continue and increase the standardisation in the group and open to others in the sector and beyond</a:t>
            </a:r>
          </a:p>
          <a:p>
            <a:pPr lvl="1"/>
            <a:r>
              <a:rPr lang="en-GB" sz="2400" dirty="0"/>
              <a:t>§ </a:t>
            </a:r>
            <a:r>
              <a:rPr lang="en-GB" sz="2400" dirty="0" err="1"/>
              <a:t>SoM</a:t>
            </a:r>
            <a:r>
              <a:rPr lang="en-GB" sz="2400" dirty="0"/>
              <a:t>: standardise less to standardise for more (systems)</a:t>
            </a:r>
          </a:p>
          <a:p>
            <a:pPr lvl="1"/>
            <a:endParaRPr lang="en-GB" sz="2400" dirty="0"/>
          </a:p>
        </p:txBody>
      </p:sp>
      <p:pic>
        <p:nvPicPr>
          <p:cNvPr id="4" name="Picture 3" descr="A paper with text on it&#10;&#10;Description automatically generated">
            <a:extLst>
              <a:ext uri="{FF2B5EF4-FFF2-40B4-BE49-F238E27FC236}">
                <a16:creationId xmlns:a16="http://schemas.microsoft.com/office/drawing/2014/main" id="{144517BF-09BE-CE96-B276-31D93D2FB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91" y="523223"/>
            <a:ext cx="4308060" cy="6062928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B856EA2-436B-73A5-CE83-22785928E05C}"/>
              </a:ext>
            </a:extLst>
          </p:cNvPr>
          <p:cNvSpPr/>
          <p:nvPr/>
        </p:nvSpPr>
        <p:spPr>
          <a:xfrm>
            <a:off x="546538" y="4918841"/>
            <a:ext cx="3699641" cy="1187669"/>
          </a:xfrm>
          <a:custGeom>
            <a:avLst/>
            <a:gdLst>
              <a:gd name="connsiteX0" fmla="*/ 0 w 3699641"/>
              <a:gd name="connsiteY0" fmla="*/ 197949 h 1187669"/>
              <a:gd name="connsiteX1" fmla="*/ 197949 w 3699641"/>
              <a:gd name="connsiteY1" fmla="*/ 0 h 1187669"/>
              <a:gd name="connsiteX2" fmla="*/ 3501692 w 3699641"/>
              <a:gd name="connsiteY2" fmla="*/ 0 h 1187669"/>
              <a:gd name="connsiteX3" fmla="*/ 3699641 w 3699641"/>
              <a:gd name="connsiteY3" fmla="*/ 197949 h 1187669"/>
              <a:gd name="connsiteX4" fmla="*/ 3699641 w 3699641"/>
              <a:gd name="connsiteY4" fmla="*/ 989720 h 1187669"/>
              <a:gd name="connsiteX5" fmla="*/ 3501692 w 3699641"/>
              <a:gd name="connsiteY5" fmla="*/ 1187669 h 1187669"/>
              <a:gd name="connsiteX6" fmla="*/ 197949 w 3699641"/>
              <a:gd name="connsiteY6" fmla="*/ 1187669 h 1187669"/>
              <a:gd name="connsiteX7" fmla="*/ 0 w 3699641"/>
              <a:gd name="connsiteY7" fmla="*/ 989720 h 1187669"/>
              <a:gd name="connsiteX8" fmla="*/ 0 w 3699641"/>
              <a:gd name="connsiteY8" fmla="*/ 197949 h 1187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99641" h="1187669" extrusionOk="0">
                <a:moveTo>
                  <a:pt x="0" y="197949"/>
                </a:moveTo>
                <a:cubicBezTo>
                  <a:pt x="-8074" y="83645"/>
                  <a:pt x="69107" y="7325"/>
                  <a:pt x="197949" y="0"/>
                </a:cubicBezTo>
                <a:cubicBezTo>
                  <a:pt x="618463" y="132882"/>
                  <a:pt x="2044723" y="-84951"/>
                  <a:pt x="3501692" y="0"/>
                </a:cubicBezTo>
                <a:cubicBezTo>
                  <a:pt x="3597468" y="13230"/>
                  <a:pt x="3696020" y="108637"/>
                  <a:pt x="3699641" y="197949"/>
                </a:cubicBezTo>
                <a:cubicBezTo>
                  <a:pt x="3769996" y="316417"/>
                  <a:pt x="3682958" y="868995"/>
                  <a:pt x="3699641" y="989720"/>
                </a:cubicBezTo>
                <a:cubicBezTo>
                  <a:pt x="3704237" y="1099589"/>
                  <a:pt x="3613798" y="1181943"/>
                  <a:pt x="3501692" y="1187669"/>
                </a:cubicBezTo>
                <a:cubicBezTo>
                  <a:pt x="3114581" y="1275308"/>
                  <a:pt x="1675373" y="1114990"/>
                  <a:pt x="197949" y="1187669"/>
                </a:cubicBezTo>
                <a:cubicBezTo>
                  <a:pt x="86409" y="1166541"/>
                  <a:pt x="-11014" y="1114351"/>
                  <a:pt x="0" y="989720"/>
                </a:cubicBezTo>
                <a:cubicBezTo>
                  <a:pt x="5333" y="720061"/>
                  <a:pt x="-52889" y="363726"/>
                  <a:pt x="0" y="197949"/>
                </a:cubicBezTo>
                <a:close/>
              </a:path>
            </a:pathLst>
          </a:custGeom>
          <a:noFill/>
          <a:ln w="762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9A734099-5645-3061-5430-ECC798187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2852" y="3600902"/>
            <a:ext cx="7195878" cy="216471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B361680-4BD4-EA39-FD75-7BA51E5E2587}"/>
              </a:ext>
            </a:extLst>
          </p:cNvPr>
          <p:cNvSpPr/>
          <p:nvPr/>
        </p:nvSpPr>
        <p:spPr>
          <a:xfrm>
            <a:off x="4772851" y="3558374"/>
            <a:ext cx="7195879" cy="2207238"/>
          </a:xfrm>
          <a:custGeom>
            <a:avLst/>
            <a:gdLst>
              <a:gd name="connsiteX0" fmla="*/ 0 w 7195879"/>
              <a:gd name="connsiteY0" fmla="*/ 367880 h 2207238"/>
              <a:gd name="connsiteX1" fmla="*/ 367880 w 7195879"/>
              <a:gd name="connsiteY1" fmla="*/ 0 h 2207238"/>
              <a:gd name="connsiteX2" fmla="*/ 6827999 w 7195879"/>
              <a:gd name="connsiteY2" fmla="*/ 0 h 2207238"/>
              <a:gd name="connsiteX3" fmla="*/ 7195879 w 7195879"/>
              <a:gd name="connsiteY3" fmla="*/ 367880 h 2207238"/>
              <a:gd name="connsiteX4" fmla="*/ 7195879 w 7195879"/>
              <a:gd name="connsiteY4" fmla="*/ 1839358 h 2207238"/>
              <a:gd name="connsiteX5" fmla="*/ 6827999 w 7195879"/>
              <a:gd name="connsiteY5" fmla="*/ 2207238 h 2207238"/>
              <a:gd name="connsiteX6" fmla="*/ 367880 w 7195879"/>
              <a:gd name="connsiteY6" fmla="*/ 2207238 h 2207238"/>
              <a:gd name="connsiteX7" fmla="*/ 0 w 7195879"/>
              <a:gd name="connsiteY7" fmla="*/ 1839358 h 2207238"/>
              <a:gd name="connsiteX8" fmla="*/ 0 w 7195879"/>
              <a:gd name="connsiteY8" fmla="*/ 367880 h 220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95879" h="2207238" extrusionOk="0">
                <a:moveTo>
                  <a:pt x="0" y="367880"/>
                </a:moveTo>
                <a:cubicBezTo>
                  <a:pt x="-11078" y="157872"/>
                  <a:pt x="160912" y="1424"/>
                  <a:pt x="367880" y="0"/>
                </a:cubicBezTo>
                <a:cubicBezTo>
                  <a:pt x="1149244" y="132882"/>
                  <a:pt x="5409316" y="-84951"/>
                  <a:pt x="6827999" y="0"/>
                </a:cubicBezTo>
                <a:cubicBezTo>
                  <a:pt x="7019386" y="11512"/>
                  <a:pt x="7193167" y="179697"/>
                  <a:pt x="7195879" y="367880"/>
                </a:cubicBezTo>
                <a:cubicBezTo>
                  <a:pt x="7233141" y="621653"/>
                  <a:pt x="7274242" y="1328245"/>
                  <a:pt x="7195879" y="1839358"/>
                </a:cubicBezTo>
                <a:cubicBezTo>
                  <a:pt x="7210868" y="2044311"/>
                  <a:pt x="7034035" y="2201350"/>
                  <a:pt x="6827999" y="2207238"/>
                </a:cubicBezTo>
                <a:cubicBezTo>
                  <a:pt x="3825030" y="2294877"/>
                  <a:pt x="2737469" y="2134559"/>
                  <a:pt x="367880" y="2207238"/>
                </a:cubicBezTo>
                <a:cubicBezTo>
                  <a:pt x="162423" y="2185474"/>
                  <a:pt x="-18413" y="2068122"/>
                  <a:pt x="0" y="1839358"/>
                </a:cubicBezTo>
                <a:cubicBezTo>
                  <a:pt x="-110924" y="1225893"/>
                  <a:pt x="98275" y="660907"/>
                  <a:pt x="0" y="367880"/>
                </a:cubicBezTo>
                <a:close/>
              </a:path>
            </a:pathLst>
          </a:custGeom>
          <a:noFill/>
          <a:ln w="762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596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6ADBA-5814-2AEF-E11C-9F290709D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this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053CB-7B8C-E682-ED30-03D6AFBFE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744" y="2248257"/>
            <a:ext cx="9076329" cy="4036929"/>
          </a:xfrm>
        </p:spPr>
        <p:txBody>
          <a:bodyPr>
            <a:normAutofit/>
          </a:bodyPr>
          <a:lstStyle/>
          <a:p>
            <a:r>
              <a:rPr lang="en-GB" sz="2800" dirty="0"/>
              <a:t>VFC successor required for projects beyond LS3</a:t>
            </a:r>
          </a:p>
          <a:p>
            <a:r>
              <a:rPr lang="en-GB" sz="2800" dirty="0"/>
              <a:t>New projects in BI with clear synergies</a:t>
            </a:r>
          </a:p>
          <a:p>
            <a:r>
              <a:rPr lang="en-GB" sz="2800" dirty="0"/>
              <a:t>Desire to continue and increase the standardisation in the group and open to others in the sector and beyond</a:t>
            </a:r>
          </a:p>
          <a:p>
            <a:pPr lvl="1"/>
            <a:r>
              <a:rPr lang="en-GB" sz="2400" dirty="0"/>
              <a:t>§ </a:t>
            </a:r>
            <a:r>
              <a:rPr lang="en-GB" sz="2400" dirty="0" err="1"/>
              <a:t>SoM</a:t>
            </a:r>
            <a:r>
              <a:rPr lang="en-GB" sz="2400" dirty="0"/>
              <a:t>: standardise less to standardise for more (systems)</a:t>
            </a:r>
          </a:p>
          <a:p>
            <a:pPr lvl="1"/>
            <a:r>
              <a:rPr lang="en-GB" sz="2400" b="1" i="1" dirty="0">
                <a:solidFill>
                  <a:srgbClr val="92D050"/>
                </a:solidFill>
              </a:rPr>
              <a:t>§ Possibility of the creation of a HW ecosystem around it</a:t>
            </a:r>
          </a:p>
          <a:p>
            <a:pPr lvl="1"/>
            <a:endParaRPr lang="en-GB" sz="2400" b="1" i="1" dirty="0">
              <a:solidFill>
                <a:srgbClr val="92D050"/>
              </a:solidFill>
            </a:endParaRPr>
          </a:p>
          <a:p>
            <a:pPr lvl="1"/>
            <a:endParaRPr lang="en-GB" sz="2400" b="1" i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267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6ADBA-5814-2AEF-E11C-9F290709D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this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053CB-7B8C-E682-ED30-03D6AFBFE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744" y="2248257"/>
            <a:ext cx="9076329" cy="4036929"/>
          </a:xfrm>
        </p:spPr>
        <p:txBody>
          <a:bodyPr>
            <a:normAutofit/>
          </a:bodyPr>
          <a:lstStyle/>
          <a:p>
            <a:r>
              <a:rPr lang="en-GB" sz="2800"/>
              <a:t>VFC successor required for projects beyond LS3</a:t>
            </a:r>
          </a:p>
          <a:p>
            <a:r>
              <a:rPr lang="en-GB" sz="2800"/>
              <a:t>New </a:t>
            </a:r>
            <a:r>
              <a:rPr lang="en-GB" sz="2800" dirty="0"/>
              <a:t>projects in BI with clear synergies</a:t>
            </a:r>
          </a:p>
          <a:p>
            <a:r>
              <a:rPr lang="en-GB" sz="2800" dirty="0"/>
              <a:t>Desire to continue and increase the standardisation in the group and open to others in the sector and beyond</a:t>
            </a:r>
          </a:p>
          <a:p>
            <a:pPr lvl="1"/>
            <a:r>
              <a:rPr lang="en-GB" sz="2400" dirty="0"/>
              <a:t>§ </a:t>
            </a:r>
            <a:r>
              <a:rPr lang="en-GB" sz="2400" dirty="0" err="1"/>
              <a:t>SoM</a:t>
            </a:r>
            <a:r>
              <a:rPr lang="en-GB" sz="2400" dirty="0"/>
              <a:t>: standardise less to standardise for more (systems)</a:t>
            </a:r>
          </a:p>
          <a:p>
            <a:pPr lvl="1"/>
            <a:r>
              <a:rPr lang="en-GB" sz="2400" b="1" i="1" dirty="0">
                <a:solidFill>
                  <a:srgbClr val="92D050"/>
                </a:solidFill>
              </a:rPr>
              <a:t>§ Possibility of the creation of a HW ecosystem around it</a:t>
            </a:r>
          </a:p>
          <a:p>
            <a:pPr lvl="1"/>
            <a:endParaRPr lang="en-GB" sz="2400" b="1" i="1" dirty="0">
              <a:solidFill>
                <a:srgbClr val="92D050"/>
              </a:solidFill>
            </a:endParaRPr>
          </a:p>
          <a:p>
            <a:pPr lvl="1"/>
            <a:endParaRPr lang="en-GB" sz="2400" b="1" i="1" dirty="0">
              <a:solidFill>
                <a:srgbClr val="92D05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93450E-0F39-691D-5C20-F71FDE0FF4D7}"/>
              </a:ext>
            </a:extLst>
          </p:cNvPr>
          <p:cNvSpPr txBox="1"/>
          <p:nvPr/>
        </p:nvSpPr>
        <p:spPr>
          <a:xfrm>
            <a:off x="515007" y="5647805"/>
            <a:ext cx="113721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u="sng" dirty="0">
                <a:solidFill>
                  <a:srgbClr val="FF0000"/>
                </a:solidFill>
              </a:rPr>
              <a:t>NOT in competition with DI/OT but a way to COMPLEMENT it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2897517"/>
      </p:ext>
    </p:extLst>
  </p:cSld>
  <p:clrMapOvr>
    <a:masterClrMapping/>
  </p:clrMapOvr>
</p:sld>
</file>

<file path=ppt/theme/theme1.xml><?xml version="1.0" encoding="utf-8"?>
<a:theme xmlns:a="http://schemas.openxmlformats.org/drawingml/2006/main" name="MarrakeshVTI">
  <a:themeElements>
    <a:clrScheme name="AnalogousFromLightSeedRightStep">
      <a:dk1>
        <a:srgbClr val="000000"/>
      </a:dk1>
      <a:lt1>
        <a:srgbClr val="FFFFFF"/>
      </a:lt1>
      <a:dk2>
        <a:srgbClr val="3F2441"/>
      </a:dk2>
      <a:lt2>
        <a:srgbClr val="E8E2E2"/>
      </a:lt2>
      <a:accent1>
        <a:srgbClr val="81A8AB"/>
      </a:accent1>
      <a:accent2>
        <a:srgbClr val="7F9EBA"/>
      </a:accent2>
      <a:accent3>
        <a:srgbClr val="969BC6"/>
      </a:accent3>
      <a:accent4>
        <a:srgbClr val="917FBA"/>
      </a:accent4>
      <a:accent5>
        <a:srgbClr val="B792C4"/>
      </a:accent5>
      <a:accent6>
        <a:srgbClr val="BA7FB1"/>
      </a:accent6>
      <a:hlink>
        <a:srgbClr val="AE6D69"/>
      </a:hlink>
      <a:folHlink>
        <a:srgbClr val="7F7F7F"/>
      </a:folHlink>
    </a:clrScheme>
    <a:fontScheme name="Goudy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rrakeshVTI" id="{DCD97A9B-DAE4-42FA-B2F9-0A5C34F43D6C}" vid="{A7163F41-974B-4A88-831F-D9DFFFE40C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286</Words>
  <Application>Microsoft Macintosh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Goudy Old Style</vt:lpstr>
      <vt:lpstr>MarrakeshVTI</vt:lpstr>
      <vt:lpstr>BI technical board: SoM</vt:lpstr>
      <vt:lpstr>Why this meeting</vt:lpstr>
      <vt:lpstr>Why this meeting</vt:lpstr>
      <vt:lpstr>Why this meeting</vt:lpstr>
      <vt:lpstr>Why this meeting</vt:lpstr>
      <vt:lpstr>Why this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 technical board: SoM</dc:title>
  <dc:creator>Andrea Boccardi</dc:creator>
  <cp:lastModifiedBy>Andrea Boccardi</cp:lastModifiedBy>
  <cp:revision>2</cp:revision>
  <dcterms:created xsi:type="dcterms:W3CDTF">2023-11-09T07:16:35Z</dcterms:created>
  <dcterms:modified xsi:type="dcterms:W3CDTF">2023-11-09T08:21:10Z</dcterms:modified>
</cp:coreProperties>
</file>