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1"/>
  </p:notesMasterIdLst>
  <p:sldIdLst>
    <p:sldId id="256" r:id="rId2"/>
    <p:sldId id="262" r:id="rId3"/>
    <p:sldId id="263" r:id="rId4"/>
    <p:sldId id="264" r:id="rId5"/>
    <p:sldId id="265" r:id="rId6"/>
    <p:sldId id="266" r:id="rId7"/>
    <p:sldId id="267" r:id="rId8"/>
    <p:sldId id="268" r:id="rId9"/>
    <p:sldId id="269" r:id="rId10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459" autoAdjust="0"/>
  </p:normalViewPr>
  <p:slideViewPr>
    <p:cSldViewPr snapToGrid="0" snapToObjects="1">
      <p:cViewPr varScale="1">
        <p:scale>
          <a:sx n="105" d="100"/>
          <a:sy n="105" d="100"/>
        </p:scale>
        <p:origin x="77" y="62"/>
      </p:cViewPr>
      <p:guideLst>
        <p:guide orient="horz" pos="1620"/>
        <p:guide pos="288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A56DF5-EFAA-4DCF-8A8A-B80FEF5C3B14}" type="datetimeFigureOut">
              <a:rPr lang="en-GB" smtClean="0"/>
              <a:t>01/11/2023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D33EB0-8B3F-4987-8F30-5ECE520B5A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7334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D33EB0-8B3F-4987-8F30-5ECE520B5A1C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96376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34B39A-7F61-4822-BC6E-245BD10E7DB1}" type="datetime1">
              <a:rPr lang="en-GB" smtClean="0"/>
              <a:t>01/11/2023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57C344-48D3-4964-AC81-2C8EC9F7DC3D}" type="datetime1">
              <a:rPr lang="en-GB" smtClean="0"/>
              <a:t>01/11/2023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DD9CDB-610F-4799-85A9-A5AECF34C16A}" type="datetime1">
              <a:rPr lang="en-GB" smtClean="0"/>
              <a:t>01/11/2023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895A61-5617-4982-BC2B-898C28082A5F}" type="datetime1">
              <a:rPr lang="en-GB" smtClean="0"/>
              <a:t>01/11/2023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84B625-3ACC-4C7D-9C43-9E9730B66289}" type="datetime1">
              <a:rPr lang="en-GB" smtClean="0"/>
              <a:t>01/11/2023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5AC929-08DC-4CD4-9B8B-5D70509AB624}" type="datetime1">
              <a:rPr lang="en-GB" smtClean="0"/>
              <a:t>01/11/2023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877F43-08F6-4D92-ACF5-12C2ACF458F4}" type="datetime1">
              <a:rPr lang="en-GB" smtClean="0"/>
              <a:t>01/11/2023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F26254-2DC4-4327-A3A4-8119CB07DB47}" type="datetime1">
              <a:rPr lang="en-GB" smtClean="0"/>
              <a:t>01/11/2023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1053548" y="569843"/>
            <a:ext cx="708991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BIPXL System-on-Module needs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Mark McLean, BI-TB, 9</a:t>
            </a:r>
            <a:r>
              <a:rPr lang="en-US" sz="2400" baseline="30000" dirty="0"/>
              <a:t>th</a:t>
            </a:r>
            <a:r>
              <a:rPr lang="en-US" sz="2400" dirty="0"/>
              <a:t> Nov 2023   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0CC56F-B3CF-BBCE-D71F-E7B0DDF8B4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The BIPXL projects</a:t>
            </a:r>
            <a:endParaRPr lang="en-GB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BE7C3F-6C75-9811-5601-5B4EF24DFE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4205"/>
            <a:ext cx="8229600" cy="3372055"/>
          </a:xfrm>
        </p:spPr>
        <p:txBody>
          <a:bodyPr>
            <a:normAutofit/>
          </a:bodyPr>
          <a:lstStyle/>
          <a:p>
            <a:r>
              <a:rPr lang="en-US" sz="2000" dirty="0"/>
              <a:t>PS &amp; SPS BGI</a:t>
            </a:r>
          </a:p>
          <a:p>
            <a:r>
              <a:rPr lang="en-US" sz="2000" dirty="0"/>
              <a:t>LHC BGI</a:t>
            </a:r>
          </a:p>
          <a:p>
            <a:r>
              <a:rPr lang="en-US" sz="2000" dirty="0"/>
              <a:t>Timepix4 Telescope</a:t>
            </a:r>
          </a:p>
          <a:p>
            <a:r>
              <a:rPr lang="en-US" sz="2000" dirty="0"/>
              <a:t>Timepix4 BLM</a:t>
            </a:r>
            <a:endParaRPr lang="en-GB" sz="2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45D23C-C7F9-3FB2-69B3-B6FA1300B16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6F64B7F-77D2-4188-90C3-B2FF947492E8}" type="datetime1">
              <a:rPr lang="en-GB" smtClean="0"/>
              <a:t>01/11/2023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309709-DBE0-A07B-4BC0-A4A6B77A30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A75ACB-945A-F155-3BE5-E2B3888D35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9" name="Picture 8" descr="A metal frame with a red strip&#10;&#10;Description automatically generated with medium confidence">
            <a:extLst>
              <a:ext uri="{FF2B5EF4-FFF2-40B4-BE49-F238E27FC236}">
                <a16:creationId xmlns:a16="http://schemas.microsoft.com/office/drawing/2014/main" id="{44CBE94D-BA4A-1BAE-77C8-6009199D9EE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8525" y="226189"/>
            <a:ext cx="4757563" cy="3923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87518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E8990C-E027-9CEB-F5D3-6C2392DABD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PS &amp; SPS BGIs</a:t>
            </a:r>
            <a:endParaRPr lang="en-GB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6ECDB6-1260-08C5-5996-5B4D2167D4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These use four Timepix3 detectors</a:t>
            </a:r>
            <a:endParaRPr lang="en-GB" sz="2000" dirty="0"/>
          </a:p>
          <a:p>
            <a:r>
              <a:rPr lang="en-GB" sz="2000" dirty="0"/>
              <a:t>A radiation hard Front-End box contains four </a:t>
            </a:r>
            <a:r>
              <a:rPr lang="en-GB" sz="2000" dirty="0" err="1"/>
              <a:t>GBTx</a:t>
            </a:r>
            <a:r>
              <a:rPr lang="en-GB" sz="2000" dirty="0"/>
              <a:t> Tx/Rx devices</a:t>
            </a:r>
          </a:p>
          <a:p>
            <a:r>
              <a:rPr lang="en-GB" sz="2000" dirty="0"/>
              <a:t>For this application the </a:t>
            </a:r>
            <a:r>
              <a:rPr lang="en-GB" sz="2000" dirty="0" err="1"/>
              <a:t>SoM</a:t>
            </a:r>
            <a:r>
              <a:rPr lang="en-GB" sz="2000" dirty="0"/>
              <a:t> needs just 4 GTH Tx/Rx channels connected to the PL</a:t>
            </a:r>
            <a:endParaRPr lang="en-US" sz="2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088C15-0F73-F7BD-4AA1-8BBB352D3A4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A64B41A-BF4F-40A2-94A8-89CCBC3CB501}" type="datetime1">
              <a:rPr lang="en-GB" smtClean="0"/>
              <a:t>01/11/2023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B87E83-A620-25C3-0ECF-B60A085FCE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63031E-974E-9FE7-0CBF-D1C8EB4CDF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57523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E8990C-E027-9CEB-F5D3-6C2392DABD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LHC BGI</a:t>
            </a:r>
            <a:endParaRPr lang="en-GB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6ECDB6-1260-08C5-5996-5B4D2167D4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This will use one Timepix4 detector</a:t>
            </a:r>
            <a:endParaRPr lang="en-GB" sz="2000" dirty="0"/>
          </a:p>
          <a:p>
            <a:r>
              <a:rPr lang="en-GB" sz="2000" dirty="0"/>
              <a:t>A radiation hard Front-End box will contain one </a:t>
            </a:r>
            <a:r>
              <a:rPr lang="en-GB" sz="2000" dirty="0" err="1"/>
              <a:t>LpGBTx</a:t>
            </a:r>
            <a:r>
              <a:rPr lang="en-GB" sz="2000" dirty="0"/>
              <a:t> for slow control, and 16 5Gbit/s single-mode </a:t>
            </a:r>
            <a:r>
              <a:rPr lang="en-GB" sz="2000" dirty="0" err="1"/>
              <a:t>VTx</a:t>
            </a:r>
            <a:r>
              <a:rPr lang="en-GB" sz="2000" dirty="0"/>
              <a:t> transmitters</a:t>
            </a:r>
          </a:p>
          <a:p>
            <a:r>
              <a:rPr lang="en-GB" sz="2000" dirty="0"/>
              <a:t>For this application the </a:t>
            </a:r>
            <a:r>
              <a:rPr lang="en-GB" sz="2000" dirty="0" err="1"/>
              <a:t>SoM</a:t>
            </a:r>
            <a:r>
              <a:rPr lang="en-GB" sz="2000" dirty="0"/>
              <a:t> will need 1 GTH transmitter and 17 GTH receivers, connected to the PL</a:t>
            </a:r>
          </a:p>
          <a:p>
            <a:r>
              <a:rPr lang="en-GB" sz="2000" dirty="0"/>
              <a:t>In truth, 15 receivers would be OK.</a:t>
            </a:r>
            <a:endParaRPr lang="en-US" sz="2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088C15-0F73-F7BD-4AA1-8BBB352D3A4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B5C1EA2-483D-4F03-95A0-3D88066C7AB6}" type="datetime1">
              <a:rPr lang="en-GB" smtClean="0"/>
              <a:t>01/11/2023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B87E83-A620-25C3-0ECF-B60A085FCE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63031E-974E-9FE7-0CBF-D1C8EB4CDF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45922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E8990C-E027-9CEB-F5D3-6C2392DABD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Timepix4 Telescope</a:t>
            </a:r>
            <a:endParaRPr lang="en-GB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6ECDB6-1260-08C5-5996-5B4D2167D4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This will use four Timepix4 detectors</a:t>
            </a:r>
            <a:endParaRPr lang="en-GB" sz="2000" dirty="0"/>
          </a:p>
          <a:p>
            <a:r>
              <a:rPr lang="en-GB" sz="2000" dirty="0"/>
              <a:t>Each Telescope plane will have an LpGBT transceiver </a:t>
            </a:r>
          </a:p>
          <a:p>
            <a:r>
              <a:rPr lang="en-GB" sz="2000" dirty="0"/>
              <a:t>For this application the </a:t>
            </a:r>
            <a:r>
              <a:rPr lang="en-GB" sz="2000" dirty="0" err="1"/>
              <a:t>SoM</a:t>
            </a:r>
            <a:r>
              <a:rPr lang="en-GB" sz="2000" dirty="0"/>
              <a:t> will need 4 GTH transmitters and 4 GTH receivers, connected to the PL</a:t>
            </a:r>
          </a:p>
          <a:p>
            <a:r>
              <a:rPr lang="en-GB" sz="2000" dirty="0"/>
              <a:t>A few more could be useful, some Telescopes have six or more planes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088C15-0F73-F7BD-4AA1-8BBB352D3A4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EABC54A-510D-4480-88FC-4E94A0AAD801}" type="datetime1">
              <a:rPr lang="en-GB" smtClean="0"/>
              <a:t>01/11/2023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B87E83-A620-25C3-0ECF-B60A085FCE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63031E-974E-9FE7-0CBF-D1C8EB4CDF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73602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E8990C-E027-9CEB-F5D3-6C2392DABD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Timepix4 BLM</a:t>
            </a:r>
            <a:endParaRPr lang="en-GB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6ECDB6-1260-08C5-5996-5B4D2167D4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This will use one Timepix4 detector</a:t>
            </a:r>
            <a:endParaRPr lang="en-GB" sz="2000" dirty="0"/>
          </a:p>
          <a:p>
            <a:r>
              <a:rPr lang="en-GB" sz="2000" dirty="0"/>
              <a:t>One LpGBT will be used for slow-control, and two 5Gbit/s single-mode </a:t>
            </a:r>
            <a:r>
              <a:rPr lang="en-GB" sz="2000" dirty="0" err="1"/>
              <a:t>VTx</a:t>
            </a:r>
            <a:r>
              <a:rPr lang="en-GB" sz="2000" dirty="0"/>
              <a:t> transmitters will be used for the data</a:t>
            </a:r>
          </a:p>
          <a:p>
            <a:r>
              <a:rPr lang="en-GB" sz="2000" dirty="0"/>
              <a:t>For this application the </a:t>
            </a:r>
            <a:r>
              <a:rPr lang="en-GB" sz="2000" dirty="0" err="1"/>
              <a:t>SoM</a:t>
            </a:r>
            <a:r>
              <a:rPr lang="en-GB" sz="2000" dirty="0"/>
              <a:t> will need 1 GTH transmitters and 3 GTH receivers, connected to the PL</a:t>
            </a:r>
          </a:p>
          <a:p>
            <a:r>
              <a:rPr lang="en-GB" sz="2000" dirty="0"/>
              <a:t>More channels would allow multiple BLMs to be connected to a single Back-End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088C15-0F73-F7BD-4AA1-8BBB352D3A4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B77A31D-AEF7-4980-BB9C-C1339E0BA88A}" type="datetime1">
              <a:rPr lang="en-GB" smtClean="0"/>
              <a:t>01/11/2023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B87E83-A620-25C3-0ECF-B60A085FCE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63031E-974E-9FE7-0CBF-D1C8EB4CDF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62431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E8990C-E027-9CEB-F5D3-6C2392DABD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Other requirements</a:t>
            </a:r>
            <a:endParaRPr lang="en-GB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6ECDB6-1260-08C5-5996-5B4D2167D4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000" dirty="0"/>
              <a:t>We are currently using the </a:t>
            </a:r>
            <a:r>
              <a:rPr lang="en-US" sz="2000" dirty="0" err="1"/>
              <a:t>MPSoC</a:t>
            </a:r>
            <a:r>
              <a:rPr lang="en-US" sz="2000" dirty="0"/>
              <a:t> XCZU9EG-2FFVB1156</a:t>
            </a:r>
            <a:endParaRPr lang="en-GB" sz="2000" dirty="0"/>
          </a:p>
          <a:p>
            <a:r>
              <a:rPr lang="en-GB" sz="2000" dirty="0"/>
              <a:t>We need at least 1GB of DDR4 connected to the PL, plus 4GB connected to the PS </a:t>
            </a:r>
          </a:p>
          <a:p>
            <a:r>
              <a:rPr lang="en-GB" sz="2000" dirty="0"/>
              <a:t>We need a single Ethernet port connected to the PS</a:t>
            </a:r>
          </a:p>
          <a:p>
            <a:r>
              <a:rPr lang="en-GB" sz="2000" dirty="0"/>
              <a:t>We currently use a SFP connected to the PL for readout of raw data by IP-Bus.  The future comms protocols for SoC are not yet clear, but we might want to keep this functionality.</a:t>
            </a:r>
          </a:p>
          <a:p>
            <a:r>
              <a:rPr lang="en-GB" sz="2000" dirty="0"/>
              <a:t>We need a few I/</a:t>
            </a:r>
            <a:r>
              <a:rPr lang="en-GB" sz="2000" dirty="0" err="1"/>
              <a:t>Os</a:t>
            </a:r>
            <a:r>
              <a:rPr lang="en-GB" sz="2000" dirty="0"/>
              <a:t> for timing and triggering.</a:t>
            </a:r>
          </a:p>
          <a:p>
            <a:r>
              <a:rPr lang="en-GB" sz="2000" dirty="0"/>
              <a:t>A SATA or </a:t>
            </a:r>
            <a:r>
              <a:rPr lang="en-GB" sz="2000" dirty="0" err="1"/>
              <a:t>NVMe</a:t>
            </a:r>
            <a:r>
              <a:rPr lang="en-GB" sz="2000" dirty="0"/>
              <a:t> port for an SSD for logging could be useful, or an RS232 port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088C15-0F73-F7BD-4AA1-8BBB352D3A4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7FC3243-743C-4158-8CD0-458B77750E73}" type="datetime1">
              <a:rPr lang="en-GB" smtClean="0"/>
              <a:t>01/11/2023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B87E83-A620-25C3-0ECF-B60A085FCE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63031E-974E-9FE7-0CBF-D1C8EB4CDF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64386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E8990C-E027-9CEB-F5D3-6C2392DABD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Summary of requirements</a:t>
            </a:r>
            <a:endParaRPr lang="en-GB" sz="3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088C15-0F73-F7BD-4AA1-8BBB352D3A4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7EE7EB9-4350-4509-A182-A3FFC310D868}" type="datetime1">
              <a:rPr lang="en-GB" smtClean="0"/>
              <a:t>01/11/2023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B87E83-A620-25C3-0ECF-B60A085FCE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63031E-974E-9FE7-0CBF-D1C8EB4CDF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0A0C67B5-BBE6-4081-1EB4-6CE95D2E42A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00791562"/>
              </p:ext>
            </p:extLst>
          </p:nvPr>
        </p:nvGraphicFramePr>
        <p:xfrm>
          <a:off x="457200" y="993775"/>
          <a:ext cx="82296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>
                  <a:extLst>
                    <a:ext uri="{9D8B030D-6E8A-4147-A177-3AD203B41FA5}">
                      <a16:colId xmlns:a16="http://schemas.microsoft.com/office/drawing/2014/main" val="1653093243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807455058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1206611725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353111628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Application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#Tx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#Rx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Qty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29857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PS &amp; SPS BGI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13298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LHC BGI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76834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Telescope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00151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BLM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?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9838142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17FB30BA-4BC5-A1F2-BE96-5AE4EB7658D6}"/>
              </a:ext>
            </a:extLst>
          </p:cNvPr>
          <p:cNvSpPr txBox="1"/>
          <p:nvPr/>
        </p:nvSpPr>
        <p:spPr>
          <a:xfrm>
            <a:off x="457199" y="2961298"/>
            <a:ext cx="853764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XCZU9EG-2FFVB1156</a:t>
            </a:r>
            <a:br>
              <a:rPr lang="en-GB" dirty="0"/>
            </a:br>
            <a:r>
              <a:rPr lang="en-GB" dirty="0"/>
              <a:t>DDR4 on PL and PS</a:t>
            </a:r>
            <a:br>
              <a:rPr lang="en-GB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286469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E8990C-E027-9CEB-F5D3-6C2392DABD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Suggestions</a:t>
            </a:r>
            <a:endParaRPr lang="en-GB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6ECDB6-1260-08C5-5996-5B4D2167D4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We could continue to use the ZCU102 for all projects except the LHC-BGI.  But if other projects chose a suitable </a:t>
            </a:r>
            <a:r>
              <a:rPr lang="en-US" sz="2000" dirty="0" err="1"/>
              <a:t>SoM</a:t>
            </a:r>
            <a:r>
              <a:rPr lang="en-US" sz="2000" dirty="0"/>
              <a:t> then we would be happy to consider it for new production.</a:t>
            </a:r>
          </a:p>
          <a:p>
            <a:r>
              <a:rPr lang="en-US" sz="2000" dirty="0"/>
              <a:t>For the LHC-BGI the requirement for at least 15 (pref. 17) Rx GTH channels and PL DDR4 narrows our choice a lot.</a:t>
            </a:r>
          </a:p>
          <a:p>
            <a:pPr lvl="1"/>
            <a:r>
              <a:rPr lang="en-US" sz="1600" dirty="0" err="1"/>
              <a:t>Trenz</a:t>
            </a:r>
            <a:r>
              <a:rPr lang="en-US" sz="1600" dirty="0"/>
              <a:t> plan an </a:t>
            </a:r>
            <a:r>
              <a:rPr lang="en-US" sz="1600" dirty="0" err="1"/>
              <a:t>MPSoC</a:t>
            </a:r>
            <a:r>
              <a:rPr lang="en-US" sz="1600" dirty="0"/>
              <a:t> version of the AM0070, </a:t>
            </a:r>
            <a:br>
              <a:rPr lang="en-US" sz="1600" dirty="0"/>
            </a:br>
            <a:r>
              <a:rPr lang="en-US" sz="1600" dirty="0"/>
              <a:t>or there is the TE0806</a:t>
            </a:r>
          </a:p>
          <a:p>
            <a:pPr lvl="1"/>
            <a:r>
              <a:rPr lang="en-US" sz="1600" dirty="0" err="1"/>
              <a:t>Enclustra</a:t>
            </a:r>
            <a:r>
              <a:rPr lang="en-US" sz="1600" dirty="0"/>
              <a:t> make a module called Andromeda </a:t>
            </a:r>
            <a:br>
              <a:rPr lang="en-US" sz="1600" dirty="0"/>
            </a:br>
            <a:r>
              <a:rPr lang="en-US" sz="1600" dirty="0"/>
              <a:t>XZU90 which has 44 GTH channels</a:t>
            </a:r>
            <a:endParaRPr lang="en-GB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088C15-0F73-F7BD-4AA1-8BBB352D3A4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7FC3243-743C-4158-8CD0-458B77750E73}" type="datetime1">
              <a:rPr lang="en-GB" smtClean="0"/>
              <a:t>01/11/2023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B87E83-A620-25C3-0ECF-B60A085FCE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63031E-974E-9FE7-0CBF-D1C8EB4CDF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0AA20B8-6B8F-9EC2-CA5D-2A22E71877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0923" y="2118632"/>
            <a:ext cx="3289934" cy="3024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6252825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CERNCorporate16-9.potx</Template>
  <TotalTime>5929</TotalTime>
  <Words>493</Words>
  <Application>Microsoft Office PowerPoint</Application>
  <PresentationFormat>On-screen Show (16:9)</PresentationFormat>
  <Paragraphs>92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Optima</vt:lpstr>
      <vt:lpstr>CERNCorporate16-9</vt:lpstr>
      <vt:lpstr>PowerPoint Presentation</vt:lpstr>
      <vt:lpstr>The BIPXL projects</vt:lpstr>
      <vt:lpstr>PS &amp; SPS BGIs</vt:lpstr>
      <vt:lpstr>LHC BGI</vt:lpstr>
      <vt:lpstr>Timepix4 Telescope</vt:lpstr>
      <vt:lpstr>Timepix4 BLM</vt:lpstr>
      <vt:lpstr>Other requirements</vt:lpstr>
      <vt:lpstr>Summary of requirements</vt:lpstr>
      <vt:lpstr>Suggestions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Mark Mclean</cp:lastModifiedBy>
  <cp:revision>142</cp:revision>
  <dcterms:created xsi:type="dcterms:W3CDTF">2012-11-30T11:04:26Z</dcterms:created>
  <dcterms:modified xsi:type="dcterms:W3CDTF">2023-11-01T12:53:14Z</dcterms:modified>
</cp:coreProperties>
</file>