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8"/>
  </p:notesMasterIdLst>
  <p:sldIdLst>
    <p:sldId id="256" r:id="rId2"/>
    <p:sldId id="257" r:id="rId3"/>
    <p:sldId id="258" r:id="rId4"/>
    <p:sldId id="265" r:id="rId5"/>
    <p:sldId id="259" r:id="rId6"/>
    <p:sldId id="264" r:id="rId7"/>
    <p:sldId id="289" r:id="rId8"/>
    <p:sldId id="290" r:id="rId9"/>
    <p:sldId id="266" r:id="rId10"/>
    <p:sldId id="263" r:id="rId11"/>
    <p:sldId id="284" r:id="rId12"/>
    <p:sldId id="273" r:id="rId13"/>
    <p:sldId id="292" r:id="rId14"/>
    <p:sldId id="269" r:id="rId15"/>
    <p:sldId id="296" r:id="rId16"/>
    <p:sldId id="271" r:id="rId17"/>
    <p:sldId id="288" r:id="rId18"/>
    <p:sldId id="297" r:id="rId19"/>
    <p:sldId id="277" r:id="rId20"/>
    <p:sldId id="293" r:id="rId21"/>
    <p:sldId id="294" r:id="rId22"/>
    <p:sldId id="268" r:id="rId23"/>
    <p:sldId id="261" r:id="rId24"/>
    <p:sldId id="295" r:id="rId25"/>
    <p:sldId id="298" r:id="rId26"/>
    <p:sldId id="282" r:id="rId27"/>
  </p:sldIdLst>
  <p:sldSz cx="9144000" cy="5143500" type="screen16x9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9B50"/>
    <a:srgbClr val="0055A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89" autoAdjust="0"/>
    <p:restoredTop sz="94660"/>
  </p:normalViewPr>
  <p:slideViewPr>
    <p:cSldViewPr snapToGrid="0" snapToObjects="1">
      <p:cViewPr varScale="1">
        <p:scale>
          <a:sx n="192" d="100"/>
          <a:sy n="192" d="100"/>
        </p:scale>
        <p:origin x="174" y="138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7D1689-29C5-407F-96BC-88BCB8E52B76}" type="datetimeFigureOut">
              <a:rPr lang="en-GB" smtClean="0"/>
              <a:t>18/11/2023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A045F8-32A0-43F1-B73B-AC62490346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83517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86B7A7-6B47-4379-88D7-10C895A575D0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4290620F-732C-4EE7-B014-A593F45D84AC}" type="slidenum">
              <a:t>25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FC5A650-655D-4BB4-8B27-A7E9E833BD53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85972FB-F85C-49A5-9AFB-48AD0D5506A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2326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30 Nov 2023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S220/IT contract – Annual Meeting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30 Nov 2023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S220/IT contract – Annual Meeting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30 Nov 2023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S220/IT contract – Annual Meeting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257175" indent="-257175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471488" indent="-196454"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2pPr>
            <a:lvl3pPr marL="666750" indent="-195263">
              <a:buSzPct val="100000"/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3pPr>
            <a:lvl4pPr marL="907256" indent="-202406">
              <a:buSzPct val="100000"/>
              <a:buFont typeface="Arial" panose="020B0604020202020204" pitchFamily="34" charset="0"/>
              <a:buChar char="•"/>
              <a:tabLst/>
              <a:defRPr sz="1200">
                <a:solidFill>
                  <a:schemeClr val="tx2">
                    <a:lumMod val="50000"/>
                  </a:schemeClr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1B256-D4A8-40AD-9C5E-8AD354581ABC}" type="datetime3">
              <a:rPr lang="en-US" smtClean="0"/>
              <a:t>18 November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Fabio Trevisani | S182/IT contract – Annual Meeting 2023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577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30 Nov 2023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S220/IT contract – Annual Meeting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30 Nov 2023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S220/IT contract – Annual Meeting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30 Nov 2023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S220/IT contract – Annual Meeting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30 Nov 2023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S220/IT contract – Annual Meeting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30 Nov 2023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S220/IT contract – Annual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CERN Annual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2600" dirty="0"/>
              <a:t>Changes occurred</a:t>
            </a:r>
          </a:p>
          <a:p>
            <a:r>
              <a:rPr lang="en-GB" sz="2600" dirty="0"/>
              <a:t>Safety &amp; Compliance</a:t>
            </a:r>
          </a:p>
          <a:p>
            <a:r>
              <a:rPr lang="en-GB" sz="2600" dirty="0"/>
              <a:t>Contract evolution</a:t>
            </a:r>
          </a:p>
          <a:p>
            <a:r>
              <a:rPr lang="en-GB" sz="2600" dirty="0"/>
              <a:t>Key Performance Indicators (KPI)</a:t>
            </a:r>
          </a:p>
          <a:p>
            <a:pPr lvl="2"/>
            <a:r>
              <a:rPr lang="en-GB" sz="2000" dirty="0">
                <a:solidFill>
                  <a:schemeClr val="bg1">
                    <a:lumMod val="65000"/>
                  </a:schemeClr>
                </a:solidFill>
              </a:rPr>
              <a:t>⇒ DCS report: OLA summaries, Quality monitoring and Failures</a:t>
            </a:r>
          </a:p>
          <a:p>
            <a:pPr lvl="1"/>
            <a:r>
              <a:rPr lang="en-GB" sz="2200" dirty="0"/>
              <a:t>Other measurements</a:t>
            </a:r>
          </a:p>
          <a:p>
            <a:pPr lvl="1"/>
            <a:r>
              <a:rPr lang="en-GB" sz="2200" dirty="0"/>
              <a:t>Decisions taken</a:t>
            </a:r>
          </a:p>
          <a:p>
            <a:r>
              <a:rPr lang="en-GB" sz="2600" dirty="0"/>
              <a:t>Feedbacks from CERN Service Managers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 Nov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S220/IT contract – Annual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0539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Changes occurred (CERN side)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/>
              <a:t>Working conditions on CERN sites</a:t>
            </a:r>
          </a:p>
          <a:p>
            <a:pPr lvl="1"/>
            <a:r>
              <a:rPr lang="en-GB" sz="1600" dirty="0"/>
              <a:t>New edition March 2023</a:t>
            </a:r>
          </a:p>
          <a:p>
            <a:r>
              <a:rPr lang="en-GB" sz="2000" dirty="0"/>
              <a:t>Transfer of CERN responsibility</a:t>
            </a:r>
          </a:p>
          <a:p>
            <a:pPr lvl="1"/>
            <a:r>
              <a:rPr lang="en-GB" sz="1800" dirty="0"/>
              <a:t>None during the period under review</a:t>
            </a:r>
          </a:p>
          <a:p>
            <a:pPr lvl="2"/>
            <a:r>
              <a:rPr lang="en-GB" sz="1600" dirty="0"/>
              <a:t>But Christian Boissat stepping down as Repair Service Manager</a:t>
            </a:r>
          </a:p>
          <a:p>
            <a:pPr lvl="2"/>
            <a:r>
              <a:rPr lang="en-GB" sz="1600" dirty="0"/>
              <a:t>Guillaume </a:t>
            </a:r>
            <a:r>
              <a:rPr lang="en-GB" sz="1600" dirty="0" err="1"/>
              <a:t>Métral</a:t>
            </a:r>
            <a:r>
              <a:rPr lang="en-GB" sz="1600" dirty="0"/>
              <a:t> (inventory matters) and </a:t>
            </a:r>
            <a:r>
              <a:rPr lang="en-GB" sz="1600" dirty="0" err="1"/>
              <a:t>Hervé</a:t>
            </a:r>
            <a:r>
              <a:rPr lang="en-GB" sz="1600" dirty="0"/>
              <a:t> Rousseau (DC tech. 3</a:t>
            </a:r>
            <a:r>
              <a:rPr lang="en-GB" sz="1600" baseline="30000" dirty="0"/>
              <a:t>rd</a:t>
            </a:r>
            <a:r>
              <a:rPr lang="en-GB" sz="1600" dirty="0"/>
              <a:t> level expert) will take over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 Nov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S220/IT contract – Annual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0380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Safety &amp; Compliance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/>
              <a:t>On the 26th of January, one DCS employee fell down the stairs outside of building 513. Incident declared in EDH (ref: 9622683)</a:t>
            </a:r>
          </a:p>
          <a:p>
            <a:endParaRPr lang="en-GB" sz="2000" dirty="0"/>
          </a:p>
          <a:p>
            <a:r>
              <a:rPr lang="en-GB" sz="2000" dirty="0"/>
              <a:t>Reminder issued in April about wearing EPI (gloves/shoes)</a:t>
            </a:r>
          </a:p>
          <a:p>
            <a:endParaRPr lang="en-GB" sz="2000" dirty="0"/>
          </a:p>
          <a:p>
            <a:r>
              <a:rPr lang="en-GB" sz="2000" dirty="0"/>
              <a:t>Some spare parts have been lost and charged to the contractor</a:t>
            </a:r>
          </a:p>
          <a:p>
            <a:pPr lvl="1"/>
            <a:r>
              <a:rPr lang="en-GB" sz="1600" dirty="0"/>
              <a:t>2 disks for a total of less than 400 CHF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 Nov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S220/IT contract – Annual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8633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062" y="184244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GB" dirty="0"/>
              <a:t>Contract evolution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4645735" cy="3309438"/>
          </a:xfrm>
        </p:spPr>
        <p:txBody>
          <a:bodyPr>
            <a:noAutofit/>
          </a:bodyPr>
          <a:lstStyle/>
          <a:p>
            <a:r>
              <a:rPr lang="en-GB" sz="1600" dirty="0"/>
              <a:t>Tape &amp; Console Operations had peaks</a:t>
            </a:r>
          </a:p>
          <a:p>
            <a:pPr lvl="1"/>
            <a:r>
              <a:rPr lang="en-GB" sz="1200" dirty="0" err="1"/>
              <a:t>LHCb</a:t>
            </a:r>
            <a:r>
              <a:rPr lang="en-GB" sz="1200" dirty="0"/>
              <a:t> containers issue (Oct 2022) </a:t>
            </a:r>
            <a:br>
              <a:rPr lang="en-GB" sz="1200" dirty="0"/>
            </a:br>
            <a:r>
              <a:rPr lang="en-GB" sz="1100" dirty="0"/>
              <a:t>(tickets resolved in bulk)</a:t>
            </a:r>
          </a:p>
          <a:p>
            <a:pPr lvl="1"/>
            <a:r>
              <a:rPr lang="en-GB" sz="1200" dirty="0"/>
              <a:t>Tape incidents caused by a bug in the CTA software in Aug</a:t>
            </a:r>
            <a:br>
              <a:rPr lang="en-GB" sz="1200" dirty="0"/>
            </a:br>
            <a:r>
              <a:rPr lang="en-GB" sz="1100" dirty="0"/>
              <a:t>(but no impact on workload)</a:t>
            </a:r>
            <a:endParaRPr lang="en-GB" sz="800" dirty="0"/>
          </a:p>
          <a:p>
            <a:endParaRPr lang="en-GB" sz="1600" dirty="0"/>
          </a:p>
          <a:p>
            <a:r>
              <a:rPr lang="en-GB" sz="1600" dirty="0"/>
              <a:t>Sustained trend, slightly positive</a:t>
            </a:r>
            <a:br>
              <a:rPr lang="en-GB" sz="1600" dirty="0"/>
            </a:br>
            <a:r>
              <a:rPr lang="en-GB" sz="1600" dirty="0"/>
              <a:t>for Repair and Tape</a:t>
            </a:r>
          </a:p>
          <a:p>
            <a:r>
              <a:rPr lang="en-GB" sz="1600" dirty="0"/>
              <a:t>Decreasing trend for Console and Installation</a:t>
            </a:r>
          </a:p>
          <a:p>
            <a:endParaRPr lang="en-GB" sz="1600" dirty="0"/>
          </a:p>
          <a:p>
            <a:r>
              <a:rPr lang="en-GB" sz="1600" dirty="0"/>
              <a:t>Overall number of tickets stable around 21k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 Nov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S220/IT contract – Annual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0E3787F-C0C6-985D-F3C1-F18DE5328A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7111" y="988100"/>
            <a:ext cx="3900822" cy="2925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9782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Contract evolution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sz="2000" dirty="0"/>
              <a:t>Console Operations</a:t>
            </a:r>
          </a:p>
          <a:p>
            <a:pPr lvl="1"/>
            <a:r>
              <a:rPr lang="en-GB" sz="1600" dirty="0"/>
              <a:t>Tasks passed to TI Operators (CCC)</a:t>
            </a:r>
          </a:p>
          <a:p>
            <a:pPr lvl="1"/>
            <a:r>
              <a:rPr lang="en-GB" sz="1600" dirty="0"/>
              <a:t>In view of </a:t>
            </a:r>
            <a:r>
              <a:rPr lang="en-GB" sz="1600" dirty="0">
                <a:solidFill>
                  <a:srgbClr val="FFC000"/>
                </a:solidFill>
              </a:rPr>
              <a:t>activity reduction</a:t>
            </a:r>
            <a:r>
              <a:rPr lang="en-GB" sz="1600" dirty="0"/>
              <a:t> for this service (end of night shift Oct. 2023)</a:t>
            </a:r>
          </a:p>
          <a:p>
            <a:r>
              <a:rPr lang="en-GB" sz="2000" dirty="0"/>
              <a:t>Install Operations service:</a:t>
            </a:r>
          </a:p>
          <a:p>
            <a:pPr lvl="1"/>
            <a:r>
              <a:rPr lang="en-GB" sz="1600" dirty="0"/>
              <a:t>Lack of deliveries = </a:t>
            </a:r>
            <a:r>
              <a:rPr lang="en-GB" sz="1600" dirty="0">
                <a:solidFill>
                  <a:srgbClr val="FFC000"/>
                </a:solidFill>
              </a:rPr>
              <a:t>less installation work</a:t>
            </a:r>
          </a:p>
          <a:p>
            <a:pPr lvl="2"/>
            <a:r>
              <a:rPr lang="en-GB" sz="1400" dirty="0"/>
              <a:t>Team reduced to one person from July to September</a:t>
            </a:r>
          </a:p>
          <a:p>
            <a:pPr lvl="1"/>
            <a:r>
              <a:rPr lang="en-GB" sz="1600" dirty="0"/>
              <a:t>First “</a:t>
            </a:r>
            <a:r>
              <a:rPr lang="en-GB" sz="1600" i="1" dirty="0"/>
              <a:t>contact</a:t>
            </a:r>
            <a:r>
              <a:rPr lang="en-GB" sz="1600" dirty="0"/>
              <a:t>” with the new Prévessin DC (B.775)</a:t>
            </a:r>
          </a:p>
          <a:p>
            <a:r>
              <a:rPr lang="en-GB" sz="2000" dirty="0"/>
              <a:t>Repair Operations service:</a:t>
            </a:r>
          </a:p>
          <a:p>
            <a:pPr lvl="1"/>
            <a:r>
              <a:rPr lang="en-GB" sz="1800" dirty="0">
                <a:solidFill>
                  <a:srgbClr val="0055A0"/>
                </a:solidFill>
              </a:rPr>
              <a:t>Repair </a:t>
            </a:r>
            <a:r>
              <a:rPr lang="en-GB" sz="1800" dirty="0">
                <a:solidFill>
                  <a:srgbClr val="00B050"/>
                </a:solidFill>
              </a:rPr>
              <a:t>archives</a:t>
            </a:r>
            <a:r>
              <a:rPr lang="en-GB" sz="1800" dirty="0">
                <a:solidFill>
                  <a:srgbClr val="0055A0"/>
                </a:solidFill>
              </a:rPr>
              <a:t> are now </a:t>
            </a:r>
            <a:r>
              <a:rPr lang="en-GB" sz="1800" dirty="0">
                <a:solidFill>
                  <a:srgbClr val="00B050"/>
                </a:solidFill>
              </a:rPr>
              <a:t>digitized</a:t>
            </a:r>
            <a:r>
              <a:rPr lang="en-GB" sz="1800" dirty="0">
                <a:solidFill>
                  <a:srgbClr val="0055A0"/>
                </a:solidFill>
              </a:rPr>
              <a:t> (+2000 PDF files with OCR)</a:t>
            </a:r>
          </a:p>
          <a:p>
            <a:pPr lvl="1"/>
            <a:r>
              <a:rPr lang="en-GB" sz="1800" dirty="0">
                <a:solidFill>
                  <a:srgbClr val="0055A0"/>
                </a:solidFill>
              </a:rPr>
              <a:t>New procedures setup for ‘complex’ units returned to suppliers</a:t>
            </a:r>
          </a:p>
          <a:p>
            <a:pPr lvl="2"/>
            <a:r>
              <a:rPr lang="en-GB" sz="1600" dirty="0">
                <a:solidFill>
                  <a:srgbClr val="0055A0"/>
                </a:solidFill>
              </a:rPr>
              <a:t>But still hoping in improvements in providers repairs registration portals</a:t>
            </a:r>
          </a:p>
          <a:p>
            <a:pPr lvl="1"/>
            <a:r>
              <a:rPr lang="en-GB" sz="1800" dirty="0">
                <a:solidFill>
                  <a:srgbClr val="00B050"/>
                </a:solidFill>
              </a:rPr>
              <a:t>The backlog always kept under control at low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 Nov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S220/IT contract – Annual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8993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Contract evolution (finance)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2000" dirty="0"/>
              <a:t>Billing conformed to the requirements:</a:t>
            </a:r>
          </a:p>
          <a:p>
            <a:pPr lvl="1"/>
            <a:r>
              <a:rPr lang="en-GB" sz="1800" dirty="0">
                <a:solidFill>
                  <a:srgbClr val="0055A0"/>
                </a:solidFill>
              </a:rPr>
              <a:t>By service and profile;            overview ⇒</a:t>
            </a:r>
          </a:p>
          <a:p>
            <a:endParaRPr lang="en-GB" sz="2000" dirty="0">
              <a:solidFill>
                <a:srgbClr val="0055A0"/>
              </a:solidFill>
            </a:endParaRPr>
          </a:p>
          <a:p>
            <a:r>
              <a:rPr lang="en-GB" sz="2000" dirty="0">
                <a:solidFill>
                  <a:srgbClr val="0055A0"/>
                </a:solidFill>
              </a:rPr>
              <a:t>Invoices in line with budgets</a:t>
            </a:r>
          </a:p>
          <a:p>
            <a:pPr lvl="1"/>
            <a:r>
              <a:rPr lang="en-GB" sz="1800" dirty="0">
                <a:solidFill>
                  <a:srgbClr val="0055A0"/>
                </a:solidFill>
              </a:rPr>
              <a:t>Overall and by service</a:t>
            </a:r>
          </a:p>
          <a:p>
            <a:pPr lvl="1"/>
            <a:r>
              <a:rPr lang="en-GB" sz="1800" dirty="0">
                <a:solidFill>
                  <a:srgbClr val="0055A0"/>
                </a:solidFill>
              </a:rPr>
              <a:t>-2% Install only one person (3 months)</a:t>
            </a:r>
            <a:br>
              <a:rPr lang="en-GB" sz="1800" dirty="0">
                <a:solidFill>
                  <a:srgbClr val="0055A0"/>
                </a:solidFill>
              </a:rPr>
            </a:br>
            <a:endParaRPr lang="en-GB" sz="2000" dirty="0">
              <a:solidFill>
                <a:srgbClr val="0055A0"/>
              </a:solidFill>
            </a:endParaRPr>
          </a:p>
          <a:p>
            <a:r>
              <a:rPr lang="en-GB" sz="2000" dirty="0">
                <a:solidFill>
                  <a:srgbClr val="0055A0"/>
                </a:solidFill>
              </a:rPr>
              <a:t>Contractual revision</a:t>
            </a:r>
          </a:p>
          <a:p>
            <a:pPr lvl="1"/>
            <a:r>
              <a:rPr lang="en-GB" sz="1600" dirty="0">
                <a:solidFill>
                  <a:srgbClr val="0055A0"/>
                </a:solidFill>
              </a:rPr>
              <a:t>Reminder: revised prices for the 4th year (2021-2022): </a:t>
            </a:r>
            <a:r>
              <a:rPr lang="en-GB" sz="1600" dirty="0">
                <a:solidFill>
                  <a:srgbClr val="E69B50"/>
                </a:solidFill>
              </a:rPr>
              <a:t>+0.3%</a:t>
            </a:r>
          </a:p>
          <a:p>
            <a:pPr lvl="1"/>
            <a:r>
              <a:rPr lang="en-GB" sz="1600" dirty="0">
                <a:solidFill>
                  <a:srgbClr val="0055A0"/>
                </a:solidFill>
              </a:rPr>
              <a:t>New revised prices for the 5</a:t>
            </a:r>
            <a:r>
              <a:rPr lang="en-GB" sz="1600" baseline="30000" dirty="0">
                <a:solidFill>
                  <a:srgbClr val="0055A0"/>
                </a:solidFill>
              </a:rPr>
              <a:t>th</a:t>
            </a:r>
            <a:r>
              <a:rPr lang="en-GB" sz="1600" dirty="0">
                <a:solidFill>
                  <a:srgbClr val="0055A0"/>
                </a:solidFill>
              </a:rPr>
              <a:t> year (2022-2023): </a:t>
            </a:r>
            <a:r>
              <a:rPr lang="en-GB" sz="1600" dirty="0">
                <a:solidFill>
                  <a:srgbClr val="E69B50"/>
                </a:solidFill>
              </a:rPr>
              <a:t>+1.3%</a:t>
            </a:r>
          </a:p>
          <a:p>
            <a:pPr lvl="1"/>
            <a:r>
              <a:rPr lang="en-GB" sz="1600" dirty="0">
                <a:solidFill>
                  <a:srgbClr val="0055A0"/>
                </a:solidFill>
              </a:rPr>
              <a:t>The turnover KPI will deduct 2 arrivals and 2 departures for 2023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 Nov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S220/IT contract – Annual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327A31C-F931-A930-80D6-4B94D30214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9822" y="1027245"/>
            <a:ext cx="3296978" cy="2073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862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OLA and KPI </a:t>
            </a:r>
            <a:r>
              <a:rPr lang="en-GB" sz="2700" dirty="0"/>
              <a:t>(summary &amp; decisions)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1800" dirty="0"/>
              <a:t>Details in DCS presentation</a:t>
            </a:r>
          </a:p>
          <a:p>
            <a:r>
              <a:rPr lang="en-GB" sz="1800" dirty="0"/>
              <a:t>Summary of </a:t>
            </a:r>
            <a:r>
              <a:rPr lang="en-GB" sz="1800" b="1" dirty="0"/>
              <a:t>CERN decisions</a:t>
            </a:r>
            <a:r>
              <a:rPr lang="en-GB" sz="1800" dirty="0"/>
              <a:t> on non-compliant tickets, per service</a:t>
            </a:r>
          </a:p>
          <a:p>
            <a:pPr lvl="1"/>
            <a:r>
              <a:rPr lang="en-GB" sz="1600" dirty="0"/>
              <a:t>Console Operations : </a:t>
            </a:r>
            <a:r>
              <a:rPr lang="en-GB" sz="1600" dirty="0">
                <a:solidFill>
                  <a:srgbClr val="FF0000"/>
                </a:solidFill>
              </a:rPr>
              <a:t>one</a:t>
            </a:r>
            <a:r>
              <a:rPr lang="en-GB" sz="1600" dirty="0"/>
              <a:t> case (Jan.) CC Operator failed  to apply KB0002120  (Piquet, Rota or Best-Effort calls)</a:t>
            </a:r>
          </a:p>
          <a:p>
            <a:pPr lvl="1"/>
            <a:r>
              <a:rPr lang="en-GB" sz="1600" dirty="0"/>
              <a:t>Installation Operations: </a:t>
            </a:r>
            <a:r>
              <a:rPr lang="en-GB" sz="1600" dirty="0">
                <a:solidFill>
                  <a:srgbClr val="FF0000"/>
                </a:solidFill>
              </a:rPr>
              <a:t>one</a:t>
            </a:r>
            <a:r>
              <a:rPr lang="en-GB" sz="1600" dirty="0"/>
              <a:t> case (Jan.), installation in wrong position</a:t>
            </a:r>
          </a:p>
          <a:p>
            <a:pPr lvl="2"/>
            <a:r>
              <a:rPr lang="en-GB" sz="1400" dirty="0"/>
              <a:t>During the same period, </a:t>
            </a:r>
            <a:r>
              <a:rPr lang="en-GB" sz="1400" dirty="0">
                <a:solidFill>
                  <a:srgbClr val="FFC000"/>
                </a:solidFill>
              </a:rPr>
              <a:t>three</a:t>
            </a:r>
            <a:r>
              <a:rPr lang="en-GB" sz="1400" dirty="0"/>
              <a:t> other cases were classified “Corrective Action Accepted”</a:t>
            </a:r>
          </a:p>
          <a:p>
            <a:pPr lvl="2"/>
            <a:r>
              <a:rPr lang="en-GB" sz="1400" dirty="0"/>
              <a:t>Classified as “Problem to follow instructions”, but promptly corrected by contractor</a:t>
            </a:r>
          </a:p>
          <a:p>
            <a:r>
              <a:rPr lang="en-GB" sz="2000" dirty="0"/>
              <a:t>All other KPIs were </a:t>
            </a:r>
            <a:r>
              <a:rPr lang="en-GB" sz="2000" dirty="0">
                <a:solidFill>
                  <a:srgbClr val="00B050"/>
                </a:solidFill>
              </a:rPr>
              <a:t>good</a:t>
            </a:r>
          </a:p>
          <a:p>
            <a:pPr lvl="1"/>
            <a:r>
              <a:rPr lang="en-GB" sz="1600" dirty="0"/>
              <a:t>For all services</a:t>
            </a:r>
            <a:endParaRPr lang="en-GB" sz="1600" dirty="0">
              <a:solidFill>
                <a:srgbClr val="00B050"/>
              </a:solidFill>
            </a:endParaRPr>
          </a:p>
          <a:p>
            <a:endParaRPr lang="en-GB" sz="2000" dirty="0">
              <a:solidFill>
                <a:srgbClr val="00B05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 Nov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S220/IT contract – Annual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8108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Other measurements </a:t>
            </a:r>
            <a:r>
              <a:rPr lang="en-GB" sz="2700" dirty="0"/>
              <a:t>(summary)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sz="2000" dirty="0"/>
              <a:t>No task achieved outside priority scheme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sz="2000" dirty="0"/>
              <a:t>No spare parts or consumables below minimum stock levels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sz="2000" dirty="0"/>
              <a:t>100% Console shift work coverage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sz="2000" dirty="0"/>
              <a:t>Cumulated value of penalties during the preceding 12 months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</a:pPr>
            <a:endParaRPr lang="en-GB" sz="2000" dirty="0"/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sz="2000" dirty="0">
                <a:solidFill>
                  <a:srgbClr val="0055A0"/>
                </a:solidFill>
              </a:rPr>
              <a:t>Personnel turnover</a:t>
            </a:r>
          </a:p>
          <a:p>
            <a:pPr lvl="1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sz="1600" dirty="0">
                <a:solidFill>
                  <a:srgbClr val="0055A0"/>
                </a:solidFill>
              </a:rPr>
              <a:t>Agreement reminder: no penalty applied for 2 arrivals and 2 departures (CVI not fully compensated)</a:t>
            </a:r>
          </a:p>
          <a:p>
            <a:pPr lvl="1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sz="1600" dirty="0">
                <a:solidFill>
                  <a:srgbClr val="0055A0"/>
                </a:solidFill>
              </a:rPr>
              <a:t>Total staff considered: 17 people as of June, two replacements becoming regular operators</a:t>
            </a:r>
          </a:p>
          <a:p>
            <a:pPr lvl="2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sz="1400" dirty="0">
                <a:solidFill>
                  <a:srgbClr val="0055A0"/>
                </a:solidFill>
              </a:rPr>
              <a:t>To cope with summer time absences</a:t>
            </a:r>
          </a:p>
          <a:p>
            <a:pPr lvl="2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sz="1400" dirty="0">
                <a:solidFill>
                  <a:srgbClr val="0055A0"/>
                </a:solidFill>
              </a:rPr>
              <a:t>This change is in favour of the contractor, even though very limited (1.4%)</a:t>
            </a:r>
          </a:p>
          <a:p>
            <a:pPr lvl="2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sz="1400" dirty="0">
                <a:solidFill>
                  <a:srgbClr val="0055A0"/>
                </a:solidFill>
              </a:rPr>
              <a:t>End September value: </a:t>
            </a:r>
            <a:r>
              <a:rPr lang="en-GB" sz="1400" dirty="0">
                <a:solidFill>
                  <a:srgbClr val="00B050"/>
                </a:solidFill>
              </a:rPr>
              <a:t>2.94%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 Nov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S220/IT contract – Annual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1194" y="1548789"/>
            <a:ext cx="608364" cy="608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6510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/>
              <a:t>CERN: Feedback from </a:t>
            </a:r>
            <a:r>
              <a:rPr lang="en-GB" sz="3600" dirty="0" err="1"/>
              <a:t>SrvMgr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GB" sz="4500" dirty="0"/>
              <a:t>Console Operations:</a:t>
            </a:r>
          </a:p>
          <a:p>
            <a:endParaRPr lang="en-GB" sz="4500" dirty="0"/>
          </a:p>
          <a:p>
            <a:pPr lvl="1"/>
            <a:r>
              <a:rPr lang="en-GB" sz="4000" dirty="0"/>
              <a:t>Delivered quality:</a:t>
            </a:r>
          </a:p>
          <a:p>
            <a:pPr lvl="2"/>
            <a:r>
              <a:rPr lang="en-GB" sz="4000" dirty="0"/>
              <a:t>Excellent performance reported</a:t>
            </a:r>
          </a:p>
          <a:p>
            <a:pPr lvl="2"/>
            <a:r>
              <a:rPr lang="en-GB" sz="4000" dirty="0"/>
              <a:t>Consistently exceeded Service Responsible expectations</a:t>
            </a:r>
          </a:p>
          <a:p>
            <a:pPr lvl="2"/>
            <a:r>
              <a:rPr lang="en-GB" sz="4000" dirty="0"/>
              <a:t>Even though </a:t>
            </a:r>
            <a:r>
              <a:rPr lang="en-GB" sz="4000" i="1" dirty="0">
                <a:solidFill>
                  <a:srgbClr val="00B050"/>
                </a:solidFill>
              </a:rPr>
              <a:t>expected quality is well-defined in operational procedures, the team members frequently go above and beyond what is required</a:t>
            </a:r>
            <a:br>
              <a:rPr lang="en-GB" sz="4000" i="1" dirty="0">
                <a:solidFill>
                  <a:srgbClr val="00B050"/>
                </a:solidFill>
              </a:rPr>
            </a:br>
            <a:endParaRPr lang="en-GB" sz="4000" i="1" dirty="0">
              <a:solidFill>
                <a:srgbClr val="00B050"/>
              </a:solidFill>
            </a:endParaRPr>
          </a:p>
          <a:p>
            <a:pPr lvl="1"/>
            <a:r>
              <a:rPr lang="en-GB" sz="4000" dirty="0"/>
              <a:t>No training provided and none planned</a:t>
            </a:r>
            <a:br>
              <a:rPr lang="en-GB" sz="4000" dirty="0"/>
            </a:br>
            <a:endParaRPr lang="en-GB" sz="4000" dirty="0"/>
          </a:p>
          <a:p>
            <a:pPr lvl="1"/>
            <a:r>
              <a:rPr lang="en-GB" sz="4000" dirty="0"/>
              <a:t>Future workload (till contract end): no fluctuation foreseen</a:t>
            </a:r>
          </a:p>
          <a:p>
            <a:pPr lvl="2"/>
            <a:r>
              <a:rPr lang="en-GB" sz="3500" dirty="0"/>
              <a:t>But service will be </a:t>
            </a:r>
            <a:r>
              <a:rPr lang="en-GB" sz="3500" dirty="0">
                <a:solidFill>
                  <a:srgbClr val="FF0000"/>
                </a:solidFill>
              </a:rPr>
              <a:t>stopped</a:t>
            </a:r>
            <a:r>
              <a:rPr lang="en-GB" sz="3500" dirty="0"/>
              <a:t> as of 1</a:t>
            </a:r>
            <a:r>
              <a:rPr lang="en-GB" sz="3500" baseline="30000" dirty="0"/>
              <a:t>st</a:t>
            </a:r>
            <a:r>
              <a:rPr lang="en-GB" sz="3500" dirty="0"/>
              <a:t>-Apr. 2024</a:t>
            </a:r>
          </a:p>
          <a:p>
            <a:endParaRPr lang="en-GB" sz="49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 Nov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S220/IT contract – Annual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0817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/>
              <a:t>CERN: Feedback from </a:t>
            </a:r>
            <a:r>
              <a:rPr lang="en-GB" sz="3600" dirty="0" err="1"/>
              <a:t>SrvMgr</a:t>
            </a:r>
            <a:r>
              <a:rPr lang="en-GB" sz="3600" dirty="0"/>
              <a:t>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4144"/>
            <a:ext cx="8229600" cy="3344225"/>
          </a:xfrm>
        </p:spPr>
        <p:txBody>
          <a:bodyPr>
            <a:normAutofit fontScale="92500" lnSpcReduction="20000"/>
          </a:bodyPr>
          <a:lstStyle/>
          <a:p>
            <a:r>
              <a:rPr lang="en-GB" sz="1900" dirty="0"/>
              <a:t>Installation Operations:</a:t>
            </a:r>
          </a:p>
          <a:p>
            <a:endParaRPr lang="en-GB" sz="1900" dirty="0"/>
          </a:p>
          <a:p>
            <a:pPr lvl="1"/>
            <a:r>
              <a:rPr lang="en-GB" sz="1600" dirty="0"/>
              <a:t>Delivered quality:</a:t>
            </a:r>
          </a:p>
          <a:p>
            <a:pPr lvl="2"/>
            <a:r>
              <a:rPr lang="en-GB" sz="1400" dirty="0"/>
              <a:t>Difficult period end of year 2022, early 2023, causing issues (cf. slide #16), but…</a:t>
            </a:r>
          </a:p>
          <a:p>
            <a:pPr lvl="2"/>
            <a:r>
              <a:rPr lang="en-GB" sz="1400" dirty="0"/>
              <a:t>the delivered </a:t>
            </a:r>
            <a:r>
              <a:rPr lang="en-GB" sz="1400" dirty="0">
                <a:solidFill>
                  <a:srgbClr val="00B050"/>
                </a:solidFill>
              </a:rPr>
              <a:t>quality</a:t>
            </a:r>
            <a:r>
              <a:rPr lang="en-GB" sz="1400" dirty="0"/>
              <a:t> </a:t>
            </a:r>
            <a:r>
              <a:rPr lang="en-GB" sz="1400" dirty="0">
                <a:solidFill>
                  <a:srgbClr val="00B050"/>
                </a:solidFill>
              </a:rPr>
              <a:t>drastically improved </a:t>
            </a:r>
            <a:r>
              <a:rPr lang="en-GB" sz="1400" dirty="0"/>
              <a:t>with recently provided technicians</a:t>
            </a:r>
          </a:p>
          <a:p>
            <a:pPr lvl="2"/>
            <a:r>
              <a:rPr lang="en-GB" sz="1400" dirty="0"/>
              <a:t>Thank you DCS for the flexibility in adapting the size of the team during summertime</a:t>
            </a:r>
            <a:br>
              <a:rPr lang="en-GB" sz="1400" dirty="0"/>
            </a:br>
            <a:endParaRPr lang="en-GB" sz="1400" dirty="0"/>
          </a:p>
          <a:p>
            <a:pPr lvl="1"/>
            <a:r>
              <a:rPr lang="en-GB" sz="1600" dirty="0"/>
              <a:t>Training:</a:t>
            </a:r>
          </a:p>
          <a:p>
            <a:pPr lvl="2"/>
            <a:r>
              <a:rPr lang="en-GB" sz="1400" dirty="0"/>
              <a:t>New personnel always needs to be trained by CERN to be fully operational</a:t>
            </a:r>
          </a:p>
          <a:p>
            <a:pPr lvl="2"/>
            <a:r>
              <a:rPr lang="en-GB" sz="1400" dirty="0"/>
              <a:t>No extra training is foreseen for next year</a:t>
            </a:r>
          </a:p>
          <a:p>
            <a:pPr lvl="1"/>
            <a:endParaRPr lang="en-GB" sz="1600" dirty="0"/>
          </a:p>
          <a:p>
            <a:pPr lvl="1"/>
            <a:r>
              <a:rPr lang="en-GB" sz="1600" dirty="0"/>
              <a:t>Future workload:</a:t>
            </a:r>
          </a:p>
          <a:p>
            <a:pPr lvl="2"/>
            <a:r>
              <a:rPr lang="en-GB" sz="1400" dirty="0"/>
              <a:t>4Q2023 1H2024, installations in new data centre at Prévessin site</a:t>
            </a:r>
          </a:p>
          <a:p>
            <a:pPr lvl="2"/>
            <a:r>
              <a:rPr lang="en-GB" sz="1400" dirty="0"/>
              <a:t>Visibility on (effective) deliveries, hence workload, not easy</a:t>
            </a:r>
            <a:endParaRPr lang="en-GB" sz="1600" dirty="0"/>
          </a:p>
          <a:p>
            <a:pPr lvl="2"/>
            <a:r>
              <a:rPr lang="en-GB" sz="1400" dirty="0"/>
              <a:t>May need to request again </a:t>
            </a:r>
            <a:r>
              <a:rPr lang="en-GB" sz="1400" dirty="0">
                <a:solidFill>
                  <a:srgbClr val="00B050"/>
                </a:solidFill>
              </a:rPr>
              <a:t>flexibility</a:t>
            </a:r>
            <a:r>
              <a:rPr lang="en-GB" sz="1400" dirty="0"/>
              <a:t> in adapting the </a:t>
            </a:r>
            <a:r>
              <a:rPr lang="en-GB" sz="1400" dirty="0">
                <a:solidFill>
                  <a:srgbClr val="00B050"/>
                </a:solidFill>
              </a:rPr>
              <a:t>size of the team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 Nov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S220/IT contract – Annual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8001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S220/IT contract – Annual Meeting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200" y="2543342"/>
            <a:ext cx="6517934" cy="1148894"/>
          </a:xfrm>
        </p:spPr>
        <p:txBody>
          <a:bodyPr>
            <a:normAutofit/>
          </a:bodyPr>
          <a:lstStyle/>
          <a:p>
            <a:r>
              <a:rPr lang="en-GB" sz="1800" dirty="0"/>
              <a:t>30</a:t>
            </a:r>
            <a:r>
              <a:rPr lang="en-GB" sz="1800" baseline="30000" dirty="0"/>
              <a:t>th</a:t>
            </a:r>
            <a:r>
              <a:rPr lang="en-GB" sz="1800" dirty="0"/>
              <a:t> Nov 2023</a:t>
            </a:r>
          </a:p>
          <a:p>
            <a:r>
              <a:rPr lang="en-GB" dirty="0"/>
              <a:t>Speaker: Fabio Trevisani</a:t>
            </a:r>
          </a:p>
          <a:p>
            <a:r>
              <a:rPr lang="en-GB" dirty="0"/>
              <a:t>With inputs from the CERN service managers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 Nov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S220/IT contract – Annual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43262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/>
              <a:t>CERN: Feedback from </a:t>
            </a:r>
            <a:r>
              <a:rPr lang="en-GB" sz="3600" dirty="0" err="1"/>
              <a:t>SrvMgr</a:t>
            </a:r>
            <a:r>
              <a:rPr lang="en-GB" sz="3600" dirty="0"/>
              <a:t>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413799"/>
          </a:xfrm>
        </p:spPr>
        <p:txBody>
          <a:bodyPr>
            <a:normAutofit fontScale="85000" lnSpcReduction="20000"/>
          </a:bodyPr>
          <a:lstStyle/>
          <a:p>
            <a:r>
              <a:rPr lang="en-GB" sz="2100" dirty="0"/>
              <a:t>Repair Operations:</a:t>
            </a:r>
          </a:p>
          <a:p>
            <a:endParaRPr lang="en-GB" sz="1600" dirty="0"/>
          </a:p>
          <a:p>
            <a:pPr lvl="1"/>
            <a:r>
              <a:rPr lang="en-GB" sz="1900" dirty="0"/>
              <a:t>Delivered quality:</a:t>
            </a:r>
          </a:p>
          <a:p>
            <a:pPr lvl="2"/>
            <a:r>
              <a:rPr lang="en-GB" sz="1600" dirty="0"/>
              <a:t>Quality and time to resolve incidents and requests considered satisfactory through the year</a:t>
            </a:r>
          </a:p>
          <a:p>
            <a:pPr lvl="2"/>
            <a:r>
              <a:rPr lang="en-GB" sz="1600" dirty="0"/>
              <a:t>Minor issues:</a:t>
            </a:r>
          </a:p>
          <a:p>
            <a:pPr lvl="3"/>
            <a:r>
              <a:rPr lang="en-GB" sz="1400" dirty="0"/>
              <a:t>During the annual closure, some parts were not returned in a timely fashion to suppliers</a:t>
            </a:r>
          </a:p>
          <a:p>
            <a:pPr lvl="3"/>
            <a:r>
              <a:rPr lang="en-GB" sz="1400" dirty="0"/>
              <a:t>Two hard disk drives have been lost in May (DCS charged for this)</a:t>
            </a:r>
            <a:endParaRPr lang="en-GB" sz="1900" dirty="0"/>
          </a:p>
          <a:p>
            <a:pPr lvl="1"/>
            <a:endParaRPr lang="en-GB" sz="1400" dirty="0"/>
          </a:p>
          <a:p>
            <a:pPr lvl="1"/>
            <a:r>
              <a:rPr lang="en-GB" sz="1900" dirty="0"/>
              <a:t>Training:</a:t>
            </a:r>
          </a:p>
          <a:p>
            <a:pPr lvl="2"/>
            <a:r>
              <a:rPr lang="en-GB" sz="1600" dirty="0"/>
              <a:t>No training needed during the year</a:t>
            </a:r>
          </a:p>
          <a:p>
            <a:pPr lvl="2"/>
            <a:endParaRPr lang="en-GB" sz="1900" dirty="0"/>
          </a:p>
          <a:p>
            <a:pPr lvl="1"/>
            <a:r>
              <a:rPr lang="en-GB" sz="1900" dirty="0"/>
              <a:t>Future workload:</a:t>
            </a:r>
          </a:p>
          <a:p>
            <a:pPr lvl="2"/>
            <a:r>
              <a:rPr lang="en-GB" sz="1400" dirty="0">
                <a:solidFill>
                  <a:srgbClr val="00B050"/>
                </a:solidFill>
              </a:rPr>
              <a:t>Stable volume </a:t>
            </a:r>
            <a:r>
              <a:rPr lang="en-GB" sz="1400" dirty="0"/>
              <a:t>of tickets foreseen for the current and next quarter</a:t>
            </a:r>
          </a:p>
          <a:p>
            <a:pPr lvl="2"/>
            <a:r>
              <a:rPr lang="en-GB" sz="1400" dirty="0">
                <a:solidFill>
                  <a:srgbClr val="00B050"/>
                </a:solidFill>
              </a:rPr>
              <a:t>Interventions</a:t>
            </a:r>
            <a:r>
              <a:rPr lang="en-GB" sz="1400" dirty="0"/>
              <a:t> at the PDC will take place on a </a:t>
            </a:r>
            <a:r>
              <a:rPr lang="en-GB" sz="1400" dirty="0">
                <a:solidFill>
                  <a:srgbClr val="00B050"/>
                </a:solidFill>
              </a:rPr>
              <a:t>weekly basis </a:t>
            </a:r>
            <a:r>
              <a:rPr lang="en-GB" sz="1400" dirty="0"/>
              <a:t>starting in January 2024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 Nov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S220/IT contract – Annual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4795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/>
              <a:t>CERN: Feedback from </a:t>
            </a:r>
            <a:r>
              <a:rPr lang="en-GB" sz="3600" dirty="0" err="1"/>
              <a:t>SrvMgr</a:t>
            </a:r>
            <a:r>
              <a:rPr lang="en-GB" sz="3600" dirty="0"/>
              <a:t>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1900" dirty="0"/>
              <a:t>Magnetic Tapes Operations:</a:t>
            </a:r>
          </a:p>
          <a:p>
            <a:endParaRPr lang="en-GB" sz="1600" dirty="0"/>
          </a:p>
          <a:p>
            <a:pPr lvl="1"/>
            <a:r>
              <a:rPr lang="en-GB" sz="1500" dirty="0"/>
              <a:t>Delivered quality is generally good, including by replacement people</a:t>
            </a:r>
          </a:p>
          <a:p>
            <a:pPr lvl="2"/>
            <a:r>
              <a:rPr lang="en-GB" sz="1300" dirty="0"/>
              <a:t>Communication satisfactory</a:t>
            </a:r>
          </a:p>
          <a:p>
            <a:pPr lvl="2"/>
            <a:r>
              <a:rPr lang="en-GB" sz="1300" dirty="0"/>
              <a:t>Always agreements on timeframes which satisfies both parties</a:t>
            </a:r>
          </a:p>
          <a:p>
            <a:pPr lvl="1"/>
            <a:r>
              <a:rPr lang="en-GB" sz="1500" dirty="0"/>
              <a:t>Training:</a:t>
            </a:r>
          </a:p>
          <a:p>
            <a:pPr lvl="2"/>
            <a:r>
              <a:rPr lang="en-GB" sz="1300" dirty="0"/>
              <a:t>No training provided CERN</a:t>
            </a:r>
          </a:p>
          <a:p>
            <a:pPr lvl="2"/>
            <a:r>
              <a:rPr lang="en-GB" sz="1300" dirty="0"/>
              <a:t>DCS Tape Operations operator is well experienced and provided training to colleagues who replace him from time to time</a:t>
            </a:r>
          </a:p>
          <a:p>
            <a:pPr lvl="2"/>
            <a:r>
              <a:rPr lang="en-GB" sz="1300" dirty="0"/>
              <a:t>CERN particularly appreciate that such person:</a:t>
            </a:r>
          </a:p>
          <a:p>
            <a:pPr lvl="3"/>
            <a:r>
              <a:rPr lang="en-GB" sz="1100" dirty="0"/>
              <a:t>often </a:t>
            </a:r>
            <a:r>
              <a:rPr lang="en-GB" sz="1100" dirty="0">
                <a:solidFill>
                  <a:srgbClr val="00B050"/>
                </a:solidFill>
              </a:rPr>
              <a:t>provides refresh training in advance </a:t>
            </a:r>
            <a:r>
              <a:rPr lang="en-GB" sz="1100" dirty="0"/>
              <a:t>/ prior to his absences as the tools change</a:t>
            </a:r>
          </a:p>
          <a:p>
            <a:pPr lvl="3"/>
            <a:r>
              <a:rPr lang="en-GB" sz="1100" dirty="0"/>
              <a:t>keeps the relevant documentation up-to-date.</a:t>
            </a:r>
          </a:p>
          <a:p>
            <a:pPr lvl="1"/>
            <a:r>
              <a:rPr lang="en-GB" sz="1500" dirty="0"/>
              <a:t>Future workload:</a:t>
            </a:r>
          </a:p>
          <a:p>
            <a:pPr lvl="2"/>
            <a:r>
              <a:rPr lang="en-GB" sz="1300" dirty="0"/>
              <a:t>Gradual increase with more equipment to install (as the LHC experiments take more data) </a:t>
            </a:r>
          </a:p>
          <a:p>
            <a:pPr lvl="2"/>
            <a:r>
              <a:rPr lang="en-GB" sz="1300" dirty="0">
                <a:solidFill>
                  <a:srgbClr val="00B050"/>
                </a:solidFill>
              </a:rPr>
              <a:t>Slightly more issues </a:t>
            </a:r>
            <a:r>
              <a:rPr lang="en-GB" sz="1300" dirty="0"/>
              <a:t>to handle, but </a:t>
            </a:r>
            <a:r>
              <a:rPr lang="en-GB" sz="1300" dirty="0">
                <a:solidFill>
                  <a:srgbClr val="00B050"/>
                </a:solidFill>
              </a:rPr>
              <a:t>no need for additional personnel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 Nov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S220/IT contract – Annual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4128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Agenda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DCS presentation</a:t>
            </a:r>
          </a:p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CERN presentation</a:t>
            </a:r>
          </a:p>
          <a:p>
            <a:r>
              <a:rPr lang="en-GB" dirty="0"/>
              <a:t>Discussion / AOB</a:t>
            </a:r>
          </a:p>
          <a:p>
            <a:pPr lvl="1"/>
            <a:r>
              <a:rPr lang="en-GB" dirty="0"/>
              <a:t>Follow-up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 Nov 2023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S220/IT contract – Annual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59514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AOB - Follow 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/>
              <a:t>Handbooks</a:t>
            </a:r>
          </a:p>
          <a:p>
            <a:pPr lvl="1"/>
            <a:r>
              <a:rPr lang="en-GB" sz="1800" dirty="0"/>
              <a:t>All updated at least once in 2023</a:t>
            </a:r>
          </a:p>
          <a:p>
            <a:pPr lvl="1"/>
            <a:r>
              <a:rPr lang="en-GB" sz="1800" dirty="0"/>
              <a:t>Not all recently:</a:t>
            </a:r>
          </a:p>
          <a:p>
            <a:pPr lvl="2"/>
            <a:r>
              <a:rPr lang="en-GB" sz="1600" dirty="0"/>
              <a:t>Installation service (</a:t>
            </a:r>
            <a:r>
              <a:rPr lang="en-GB" sz="1600" dirty="0">
                <a:solidFill>
                  <a:srgbClr val="FFC000"/>
                </a:solidFill>
              </a:rPr>
              <a:t>06/06</a:t>
            </a:r>
            <a:r>
              <a:rPr lang="en-GB" sz="1600" dirty="0"/>
              <a:t>)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GB" sz="1600" dirty="0"/>
              <a:t>Repair (</a:t>
            </a:r>
            <a:r>
              <a:rPr lang="en-GB" sz="1600" dirty="0">
                <a:solidFill>
                  <a:srgbClr val="00B050"/>
                </a:solidFill>
              </a:rPr>
              <a:t>10/10</a:t>
            </a:r>
            <a:r>
              <a:rPr lang="en-GB" sz="1600" dirty="0"/>
              <a:t>)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GB" sz="1600" dirty="0"/>
              <a:t>Tape (</a:t>
            </a:r>
            <a:r>
              <a:rPr lang="en-GB" sz="1600" dirty="0">
                <a:solidFill>
                  <a:srgbClr val="00B050"/>
                </a:solidFill>
              </a:rPr>
              <a:t>30/10</a:t>
            </a:r>
            <a:r>
              <a:rPr lang="en-GB" sz="1600" dirty="0"/>
              <a:t>)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GB" sz="1600" dirty="0"/>
              <a:t>Console (</a:t>
            </a:r>
            <a:r>
              <a:rPr lang="en-GB" sz="1600" dirty="0">
                <a:solidFill>
                  <a:srgbClr val="00B050"/>
                </a:solidFill>
              </a:rPr>
              <a:t>09/11</a:t>
            </a:r>
            <a:r>
              <a:rPr lang="en-GB" sz="1600" dirty="0"/>
              <a:t>)</a:t>
            </a:r>
          </a:p>
          <a:p>
            <a:pPr lvl="1"/>
            <a:r>
              <a:rPr lang="en-GB" sz="1800" dirty="0"/>
              <a:t>Must be reviewed </a:t>
            </a:r>
            <a:r>
              <a:rPr lang="en-GB" sz="1800" u="sng" dirty="0"/>
              <a:t>spontaneously</a:t>
            </a:r>
            <a:r>
              <a:rPr lang="en-GB" sz="1800" dirty="0"/>
              <a:t> every quarter (TS § 8.4.2)</a:t>
            </a:r>
          </a:p>
          <a:p>
            <a:pPr lvl="2"/>
            <a:endParaRPr lang="en-GB" sz="1800" dirty="0">
              <a:solidFill>
                <a:srgbClr val="0055A0"/>
              </a:solidFill>
            </a:endParaRP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 Nov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S220/IT contract – Annual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65898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AOB – Follow up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200" dirty="0"/>
              <a:t>Contractual obligations</a:t>
            </a:r>
          </a:p>
          <a:p>
            <a:pPr lvl="1"/>
            <a:r>
              <a:rPr lang="en-GB" sz="1900" dirty="0"/>
              <a:t>Documents to update:</a:t>
            </a:r>
          </a:p>
          <a:p>
            <a:pPr lvl="2"/>
            <a:r>
              <a:rPr lang="en-GB" sz="1700" dirty="0"/>
              <a:t>PP (staff movements) – </a:t>
            </a:r>
            <a:r>
              <a:rPr lang="en-GB" sz="1700" dirty="0">
                <a:solidFill>
                  <a:srgbClr val="00B050"/>
                </a:solidFill>
              </a:rPr>
              <a:t>update received (21/08)</a:t>
            </a:r>
          </a:p>
          <a:p>
            <a:pPr lvl="2"/>
            <a:r>
              <a:rPr lang="en-GB" sz="1700" dirty="0"/>
              <a:t>QAP (certification renewals) – </a:t>
            </a:r>
            <a:r>
              <a:rPr lang="en-GB" sz="1700" dirty="0">
                <a:solidFill>
                  <a:srgbClr val="00B050"/>
                </a:solidFill>
              </a:rPr>
              <a:t>see DCS report</a:t>
            </a:r>
            <a:endParaRPr lang="en-GB" sz="1700" dirty="0"/>
          </a:p>
          <a:p>
            <a:pPr lvl="1"/>
            <a:r>
              <a:rPr lang="en-GB" sz="1900" dirty="0"/>
              <a:t>Documents to review: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GB" sz="1700" dirty="0"/>
              <a:t>Templates (annual meeting)</a:t>
            </a:r>
          </a:p>
          <a:p>
            <a:pPr lvl="2"/>
            <a:r>
              <a:rPr lang="en-GB" sz="1700" dirty="0"/>
              <a:t>Handbooks ; quarterly review ! </a:t>
            </a:r>
          </a:p>
          <a:p>
            <a:pPr lvl="2"/>
            <a:r>
              <a:rPr lang="en-GB" sz="1700" dirty="0"/>
              <a:t>Procedures (regularly)</a:t>
            </a:r>
          </a:p>
          <a:p>
            <a:pPr lvl="1"/>
            <a:r>
              <a:rPr lang="en-GB" sz="1900" dirty="0"/>
              <a:t>All documents, except procedures, available at:</a:t>
            </a:r>
          </a:p>
          <a:p>
            <a:pPr lvl="3"/>
            <a:r>
              <a:rPr lang="en-GB" sz="1300" dirty="0"/>
              <a:t>https://contract-s220-it.web.cern.ch/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 Nov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S220/IT contract – Annual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5710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762BDB-7432-4F4F-B0E7-EFDBAD12E30F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 lIns="0" tIns="0" rIns="0" bIns="0">
            <a:noAutofit/>
          </a:bodyPr>
          <a:lstStyle/>
          <a:p>
            <a:pPr>
              <a:spcBef>
                <a:spcPts val="600"/>
              </a:spcBef>
            </a:pPr>
            <a:r>
              <a:rPr lang="en-GB" sz="2000" b="0" dirty="0">
                <a:solidFill>
                  <a:schemeClr val="tx1"/>
                </a:solidFill>
              </a:rPr>
              <a:t>Enhancement proposals?</a:t>
            </a:r>
          </a:p>
          <a:p>
            <a:pPr>
              <a:spcBef>
                <a:spcPts val="600"/>
              </a:spcBef>
            </a:pPr>
            <a:r>
              <a:rPr lang="en-GB" sz="2000" b="0" dirty="0">
                <a:solidFill>
                  <a:schemeClr val="tx1"/>
                </a:solidFill>
              </a:rPr>
              <a:t>Please let me know!</a:t>
            </a:r>
          </a:p>
          <a:p>
            <a:pPr>
              <a:spcBef>
                <a:spcPts val="600"/>
              </a:spcBef>
            </a:pPr>
            <a:endParaRPr lang="en-GB" sz="2000" b="0" dirty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</a:pPr>
            <a:r>
              <a:rPr lang="en-GB" sz="2000" b="0" dirty="0">
                <a:solidFill>
                  <a:schemeClr val="tx1"/>
                </a:solidFill>
              </a:rPr>
              <a:t>Only a few months before contract termination</a:t>
            </a:r>
          </a:p>
          <a:p>
            <a:pPr>
              <a:spcBef>
                <a:spcPts val="600"/>
              </a:spcBef>
            </a:pPr>
            <a:r>
              <a:rPr lang="en-GB" sz="2000" b="0" dirty="0">
                <a:solidFill>
                  <a:schemeClr val="tx1"/>
                </a:solidFill>
              </a:rPr>
              <a:t>Counting on YOU to remain motivated</a:t>
            </a:r>
          </a:p>
          <a:p>
            <a:pPr>
              <a:spcBef>
                <a:spcPts val="600"/>
              </a:spcBef>
            </a:pPr>
            <a:endParaRPr lang="en-GB" sz="2000" b="0" dirty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</a:pPr>
            <a:r>
              <a:rPr lang="en-GB" sz="2000" b="0" dirty="0">
                <a:solidFill>
                  <a:schemeClr val="tx1"/>
                </a:solidFill>
              </a:rPr>
              <a:t>Thank you for your interest in contract renewal!</a:t>
            </a:r>
          </a:p>
          <a:p>
            <a:pPr lvl="1">
              <a:spcBef>
                <a:spcPts val="600"/>
              </a:spcBef>
            </a:pPr>
            <a:r>
              <a:rPr lang="en-GB" sz="1400" dirty="0">
                <a:solidFill>
                  <a:schemeClr val="tx1"/>
                </a:solidFill>
              </a:rPr>
              <a:t>Hope to be able to share decision by end of year</a:t>
            </a:r>
            <a:endParaRPr lang="en-GB" sz="1400" b="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063F84F-3578-4F6F-AC5A-BB0404A06333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GB" sz="4000" b="0" dirty="0"/>
              <a:t>AOB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84768A-B361-420A-AB9A-07B05DC03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Fabio Trevisani | S182/IT contract – Annual Meeting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20DC1C-2780-4373-A09D-00733D4FB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1592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083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Agenda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Introduction</a:t>
            </a:r>
          </a:p>
          <a:p>
            <a:r>
              <a:rPr lang="en-GB" dirty="0"/>
              <a:t>DCS presentation</a:t>
            </a:r>
          </a:p>
          <a:p>
            <a:r>
              <a:rPr lang="en-GB" dirty="0"/>
              <a:t>CERN presentation</a:t>
            </a:r>
          </a:p>
          <a:p>
            <a:r>
              <a:rPr lang="en-GB" dirty="0"/>
              <a:t>Discussion / AOB</a:t>
            </a:r>
          </a:p>
          <a:p>
            <a:pPr lvl="1"/>
            <a:r>
              <a:rPr lang="en-GB" dirty="0"/>
              <a:t>Follow-up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 Nov 2023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S220/IT contract – Annual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6305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Agenda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DCS presentation</a:t>
            </a:r>
          </a:p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CERN presentation</a:t>
            </a:r>
          </a:p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Discussion / AOB</a:t>
            </a:r>
          </a:p>
          <a:p>
            <a:pPr lvl="1"/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Follow-up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 Nov 2023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S220/IT contract – Annual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105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Goal of the annual meeting:</a:t>
            </a:r>
          </a:p>
          <a:p>
            <a:pPr lvl="1"/>
            <a:r>
              <a:rPr lang="en-GB" sz="2000" dirty="0"/>
              <a:t>Recap on the contractual obligations</a:t>
            </a:r>
          </a:p>
          <a:p>
            <a:pPr lvl="1"/>
            <a:r>
              <a:rPr lang="en-GB" sz="2000" dirty="0"/>
              <a:t>Review of the period 1</a:t>
            </a:r>
            <a:r>
              <a:rPr lang="en-GB" sz="2000" baseline="30000" dirty="0"/>
              <a:t>st</a:t>
            </a:r>
            <a:r>
              <a:rPr lang="en-GB" sz="2000" dirty="0"/>
              <a:t> Oct 2022 to 30</a:t>
            </a:r>
            <a:r>
              <a:rPr lang="en-GB" sz="2000" baseline="30000" dirty="0"/>
              <a:t>th</a:t>
            </a:r>
            <a:r>
              <a:rPr lang="en-GB" sz="2000" dirty="0"/>
              <a:t> Sep 2023</a:t>
            </a:r>
          </a:p>
          <a:p>
            <a:pPr lvl="1"/>
            <a:r>
              <a:rPr lang="en-GB" sz="2000" dirty="0"/>
              <a:t>Identify issues and potential enhancements</a:t>
            </a:r>
          </a:p>
          <a:p>
            <a:pPr lvl="1"/>
            <a:r>
              <a:rPr lang="en-GB" sz="2000" dirty="0"/>
              <a:t>Make announcements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 Nov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S220/IT contract – Annual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2595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800" dirty="0"/>
              <a:t>Recap contractual obligations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342267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Contract started on 1</a:t>
            </a:r>
            <a:r>
              <a:rPr lang="en-GB" baseline="30000" dirty="0"/>
              <a:t>st</a:t>
            </a:r>
            <a:r>
              <a:rPr lang="en-GB" dirty="0"/>
              <a:t> Oct 2018</a:t>
            </a:r>
          </a:p>
          <a:p>
            <a:pPr lvl="1"/>
            <a:r>
              <a:rPr lang="en-GB" dirty="0"/>
              <a:t>Duration is 3 years +1+1+1+1 (4x one year)</a:t>
            </a:r>
          </a:p>
          <a:p>
            <a:pPr lvl="1"/>
            <a:r>
              <a:rPr lang="en-GB" dirty="0"/>
              <a:t>Entering its 6</a:t>
            </a:r>
            <a:r>
              <a:rPr lang="en-GB" baseline="30000" dirty="0"/>
              <a:t>th</a:t>
            </a:r>
            <a:r>
              <a:rPr lang="en-GB" dirty="0"/>
              <a:t> year, but </a:t>
            </a:r>
            <a:r>
              <a:rPr lang="en-GB" dirty="0">
                <a:solidFill>
                  <a:srgbClr val="FFC000"/>
                </a:solidFill>
              </a:rPr>
              <a:t>only for 6 months</a:t>
            </a:r>
            <a:r>
              <a:rPr lang="en-GB" dirty="0"/>
              <a:t>;</a:t>
            </a:r>
          </a:p>
          <a:p>
            <a:pPr lvl="2"/>
            <a:r>
              <a:rPr lang="en-GB" dirty="0"/>
              <a:t>Then incorporated in a new contract</a:t>
            </a:r>
          </a:p>
          <a:p>
            <a:r>
              <a:rPr lang="en-GB" dirty="0"/>
              <a:t>Delivery of the contractual documents:</a:t>
            </a:r>
          </a:p>
          <a:p>
            <a:pPr lvl="1"/>
            <a:r>
              <a:rPr lang="en-GB" dirty="0"/>
              <a:t>Annual template reviewed (minor changes)</a:t>
            </a:r>
          </a:p>
          <a:p>
            <a:pPr lvl="1"/>
            <a:r>
              <a:rPr lang="en-GB" dirty="0"/>
              <a:t>DCS Annual presentation submitted in due time</a:t>
            </a:r>
          </a:p>
          <a:p>
            <a:pPr lvl="1"/>
            <a:r>
              <a:rPr lang="en-GB" dirty="0"/>
              <a:t>Prevention Plan updated in August </a:t>
            </a:r>
            <a:r>
              <a:rPr lang="en-GB" sz="1800" dirty="0"/>
              <a:t>(staff movements)</a:t>
            </a:r>
            <a:endParaRPr lang="en-GB" dirty="0"/>
          </a:p>
          <a:p>
            <a:pPr lvl="1"/>
            <a:r>
              <a:rPr lang="en-GB" dirty="0"/>
              <a:t>Service Handbooks reviewed in May and June</a:t>
            </a:r>
          </a:p>
          <a:p>
            <a:pPr lvl="2"/>
            <a:r>
              <a:rPr lang="en-GB" dirty="0">
                <a:solidFill>
                  <a:srgbClr val="0055A0"/>
                </a:solidFill>
              </a:rPr>
              <a:t>Tapes handbook still dated </a:t>
            </a:r>
            <a:r>
              <a:rPr lang="en-GB" dirty="0">
                <a:solidFill>
                  <a:srgbClr val="FFC000"/>
                </a:solidFill>
              </a:rPr>
              <a:t>Sep. 2022</a:t>
            </a:r>
          </a:p>
          <a:p>
            <a:pPr lvl="2"/>
            <a:r>
              <a:rPr lang="en-GB" dirty="0"/>
              <a:t>Reminder: review must be </a:t>
            </a:r>
            <a:r>
              <a:rPr lang="en-GB" u="sng" dirty="0"/>
              <a:t>spontaneous</a:t>
            </a:r>
            <a:r>
              <a:rPr lang="en-GB" dirty="0"/>
              <a:t> every quarter (TS § 8.4.2)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 Nov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S220/IT contract – Annual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Multiplication Sign 6">
            <a:extLst>
              <a:ext uri="{FF2B5EF4-FFF2-40B4-BE49-F238E27FC236}">
                <a16:creationId xmlns:a16="http://schemas.microsoft.com/office/drawing/2014/main" id="{CC0D8CCF-6DA4-368D-B513-2C2EEC85C1CC}"/>
              </a:ext>
            </a:extLst>
          </p:cNvPr>
          <p:cNvSpPr/>
          <p:nvPr/>
        </p:nvSpPr>
        <p:spPr>
          <a:xfrm>
            <a:off x="4229099" y="1315763"/>
            <a:ext cx="288235" cy="273844"/>
          </a:xfrm>
          <a:prstGeom prst="mathMultiply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672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Agenda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r>
              <a:rPr lang="en-GB" dirty="0"/>
              <a:t>DCS presentation / report review</a:t>
            </a:r>
          </a:p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CERN presentation</a:t>
            </a:r>
          </a:p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Discussion / AOB</a:t>
            </a:r>
          </a:p>
          <a:p>
            <a:pPr lvl="1"/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Follow-up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 Nov 2023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S220/IT contract – Annual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5959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2081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Agenda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DCS presentation</a:t>
            </a:r>
          </a:p>
          <a:p>
            <a:r>
              <a:rPr lang="en-GB" dirty="0"/>
              <a:t>CERN presentation</a:t>
            </a:r>
          </a:p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Discussion / AOB</a:t>
            </a:r>
          </a:p>
          <a:p>
            <a:pPr lvl="1"/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Follow-up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 Nov 2023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S220/IT contract – Annual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3762852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69472</TotalTime>
  <Words>1612</Words>
  <Application>Microsoft Office PowerPoint</Application>
  <PresentationFormat>On-screen Show (16:9)</PresentationFormat>
  <Paragraphs>282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Wingdings</vt:lpstr>
      <vt:lpstr>CERNCorporate16-9</vt:lpstr>
      <vt:lpstr>PowerPoint Presentation</vt:lpstr>
      <vt:lpstr>S220/IT contract – Annual Meeting</vt:lpstr>
      <vt:lpstr>Agenda</vt:lpstr>
      <vt:lpstr>Agenda</vt:lpstr>
      <vt:lpstr>Introduction</vt:lpstr>
      <vt:lpstr>Recap contractual obligations</vt:lpstr>
      <vt:lpstr>Agenda</vt:lpstr>
      <vt:lpstr>PowerPoint Presentation</vt:lpstr>
      <vt:lpstr>Agenda</vt:lpstr>
      <vt:lpstr>CERN Annual Review</vt:lpstr>
      <vt:lpstr>Changes occurred (CERN side)</vt:lpstr>
      <vt:lpstr>Safety &amp; Compliance</vt:lpstr>
      <vt:lpstr>Contract evolution</vt:lpstr>
      <vt:lpstr>Contract evolution (cont.)</vt:lpstr>
      <vt:lpstr>Contract evolution (finance)</vt:lpstr>
      <vt:lpstr>OLA and KPI (summary &amp; decisions)</vt:lpstr>
      <vt:lpstr>Other measurements (summary)</vt:lpstr>
      <vt:lpstr>CERN: Feedback from SrvMgr</vt:lpstr>
      <vt:lpstr>CERN: Feedback from SrvMgr (cont.)</vt:lpstr>
      <vt:lpstr>CERN: Feedback from SrvMgr (cont.)</vt:lpstr>
      <vt:lpstr>CERN: Feedback from SrvMgr (cont.)</vt:lpstr>
      <vt:lpstr>Agenda</vt:lpstr>
      <vt:lpstr>AOB - Follow up</vt:lpstr>
      <vt:lpstr>AOB – Follow up (cont.)</vt:lpstr>
      <vt:lpstr>AOB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S220/IT contract – Annual Meeting</dc:title>
  <dc:subject>CERN report for S220 Annual Meeting</dc:subject>
  <dc:creator>Fabio Trevisani</dc:creator>
  <cp:lastModifiedBy>Fabio Trevisani</cp:lastModifiedBy>
  <cp:revision>393</cp:revision>
  <cp:lastPrinted>2019-04-08T10:25:44Z</cp:lastPrinted>
  <dcterms:created xsi:type="dcterms:W3CDTF">2019-03-25T16:14:14Z</dcterms:created>
  <dcterms:modified xsi:type="dcterms:W3CDTF">2023-11-24T10:35:08Z</dcterms:modified>
</cp:coreProperties>
</file>