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64" r:id="rId3"/>
    <p:sldId id="257" r:id="rId4"/>
    <p:sldId id="263" r:id="rId5"/>
    <p:sldId id="260" r:id="rId6"/>
    <p:sldId id="259" r:id="rId7"/>
    <p:sldId id="261" r:id="rId8"/>
    <p:sldId id="258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3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714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6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5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9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0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10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5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5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2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12/2/2023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744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1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FEB026-7AC0-DC6A-E0DA-C3E587891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900" y="1079500"/>
            <a:ext cx="6119131" cy="2138400"/>
          </a:xfrm>
        </p:spPr>
        <p:txBody>
          <a:bodyPr>
            <a:normAutofit/>
          </a:bodyPr>
          <a:lstStyle/>
          <a:p>
            <a:r>
              <a:rPr lang="en-US" dirty="0"/>
              <a:t>UPDATE on Power BI</a:t>
            </a:r>
            <a:br>
              <a:rPr lang="en-US" dirty="0"/>
            </a:br>
            <a:r>
              <a:rPr lang="en-US" dirty="0"/>
              <a:t> FAP-BC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73465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Get customized insights with Ad Manager reporting">
            <a:extLst>
              <a:ext uri="{FF2B5EF4-FFF2-40B4-BE49-F238E27FC236}">
                <a16:creationId xmlns:a16="http://schemas.microsoft.com/office/drawing/2014/main" id="{3816B6C7-1617-6885-016B-C8090B8DB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959428" y="1959427"/>
            <a:ext cx="6858000" cy="293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11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489C1D2-E7FC-7AA6-9CB8-E07573985DF1}"/>
              </a:ext>
            </a:extLst>
          </p:cNvPr>
          <p:cNvSpPr txBox="1"/>
          <p:nvPr/>
        </p:nvSpPr>
        <p:spPr>
          <a:xfrm>
            <a:off x="1820710" y="310687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3C2C5FC-DE9D-6F80-9424-A4212012A13B}"/>
              </a:ext>
            </a:extLst>
          </p:cNvPr>
          <p:cNvSpPr txBox="1">
            <a:spLocks/>
          </p:cNvSpPr>
          <p:nvPr/>
        </p:nvSpPr>
        <p:spPr>
          <a:xfrm>
            <a:off x="1013500" y="686425"/>
            <a:ext cx="4994506" cy="70083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REPORTING IN FAP-BC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0AF38C-E6BC-4DC1-30F2-8CFDCD95F1E5}"/>
              </a:ext>
            </a:extLst>
          </p:cNvPr>
          <p:cNvSpPr txBox="1"/>
          <p:nvPr/>
        </p:nvSpPr>
        <p:spPr>
          <a:xfrm>
            <a:off x="8641739" y="1387255"/>
            <a:ext cx="25827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DATA SOURCES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Oracle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Smart Recruiters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Foundation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Qualiac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CFU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Plastik</a:t>
            </a:r>
            <a:endParaRPr lang="en-US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EDH Docs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Kyriba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APT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A63654F-5929-509F-9BED-065CBD2729A7}"/>
              </a:ext>
            </a:extLst>
          </p:cNvPr>
          <p:cNvSpPr txBox="1">
            <a:spLocks/>
          </p:cNvSpPr>
          <p:nvPr/>
        </p:nvSpPr>
        <p:spPr>
          <a:xfrm>
            <a:off x="1011687" y="5426088"/>
            <a:ext cx="704189" cy="3210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</a:rPr>
              <a:t>FAP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0EDB27-51D6-02F2-1BF6-74FC1742644F}"/>
              </a:ext>
            </a:extLst>
          </p:cNvPr>
          <p:cNvSpPr txBox="1">
            <a:spLocks/>
          </p:cNvSpPr>
          <p:nvPr/>
        </p:nvSpPr>
        <p:spPr>
          <a:xfrm>
            <a:off x="2548435" y="5443356"/>
            <a:ext cx="1832313" cy="32677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IPT&amp;HR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F46E4F7-FF10-833B-1DEE-369546E60D12}"/>
              </a:ext>
            </a:extLst>
          </p:cNvPr>
          <p:cNvSpPr txBox="1">
            <a:spLocks/>
          </p:cNvSpPr>
          <p:nvPr/>
        </p:nvSpPr>
        <p:spPr>
          <a:xfrm>
            <a:off x="4525378" y="5424023"/>
            <a:ext cx="2046590" cy="70083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516AC5-CA05-3CB7-7AA4-ECFC27727910}"/>
              </a:ext>
            </a:extLst>
          </p:cNvPr>
          <p:cNvSpPr txBox="1"/>
          <p:nvPr/>
        </p:nvSpPr>
        <p:spPr>
          <a:xfrm>
            <a:off x="851463" y="5663943"/>
            <a:ext cx="10919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Accounting</a:t>
            </a:r>
            <a:endParaRPr lang="en-US" sz="11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Treasury</a:t>
            </a:r>
            <a:endParaRPr lang="en-CH" sz="11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95461-96F1-98EA-E628-250CDFC21A89}"/>
              </a:ext>
            </a:extLst>
          </p:cNvPr>
          <p:cNvSpPr txBox="1"/>
          <p:nvPr/>
        </p:nvSpPr>
        <p:spPr>
          <a:xfrm>
            <a:off x="2825013" y="5655493"/>
            <a:ext cx="113364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Contracts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Supplier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Recruitment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Leaves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Learning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DEA7CF-B78D-54D5-918D-06EE2AC7F6AA}"/>
              </a:ext>
            </a:extLst>
          </p:cNvPr>
          <p:cNvSpPr txBox="1"/>
          <p:nvPr/>
        </p:nvSpPr>
        <p:spPr>
          <a:xfrm>
            <a:off x="5077170" y="5667557"/>
            <a:ext cx="164500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Keys/Cylinders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Waste Management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B4ED6C55-A106-9F9E-9E4B-142A9C6A0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4511" y="1307278"/>
            <a:ext cx="2665649" cy="700830"/>
          </a:xfrm>
        </p:spPr>
        <p:txBody>
          <a:bodyPr/>
          <a:lstStyle/>
          <a:p>
            <a:r>
              <a:rPr lang="en-US" sz="2400" dirty="0"/>
              <a:t>FAP-BC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ADE2DC9-AF84-933D-844E-3AAA7D299D33}"/>
              </a:ext>
            </a:extLst>
          </p:cNvPr>
          <p:cNvSpPr txBox="1">
            <a:spLocks/>
          </p:cNvSpPr>
          <p:nvPr/>
        </p:nvSpPr>
        <p:spPr>
          <a:xfrm>
            <a:off x="784734" y="4510266"/>
            <a:ext cx="1405566" cy="2677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</a:rPr>
              <a:t>FAP-BC-FIN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1E0ABD2-D5D6-4DFA-CA62-911DC1CE7AE6}"/>
              </a:ext>
            </a:extLst>
          </p:cNvPr>
          <p:cNvSpPr txBox="1">
            <a:spLocks/>
          </p:cNvSpPr>
          <p:nvPr/>
        </p:nvSpPr>
        <p:spPr>
          <a:xfrm>
            <a:off x="2905762" y="4491946"/>
            <a:ext cx="1272943" cy="267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FAP-BC-pl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E0FB474A-8725-66FE-F3EB-A5377AA8C293}"/>
              </a:ext>
            </a:extLst>
          </p:cNvPr>
          <p:cNvSpPr txBox="1">
            <a:spLocks/>
          </p:cNvSpPr>
          <p:nvPr/>
        </p:nvSpPr>
        <p:spPr>
          <a:xfrm>
            <a:off x="4903721" y="4508573"/>
            <a:ext cx="1327471" cy="2677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kern="1200" cap="all" spc="4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FAP-BC-</a:t>
            </a:r>
            <a:r>
              <a:rPr lang="en-US" sz="1300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sM</a:t>
            </a:r>
            <a:endParaRPr lang="en-US" sz="1300" b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4B93D6D-85D6-22C5-42C9-BC61964C3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91" y="2477825"/>
            <a:ext cx="6010275" cy="203835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215A768-7750-3944-525C-9C2A36B4B85A}"/>
              </a:ext>
            </a:extLst>
          </p:cNvPr>
          <p:cNvCxnSpPr>
            <a:cxnSpLocks/>
          </p:cNvCxnSpPr>
          <p:nvPr/>
        </p:nvCxnSpPr>
        <p:spPr>
          <a:xfrm flipH="1" flipV="1">
            <a:off x="3419165" y="1809065"/>
            <a:ext cx="1" cy="6687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AE9EC98-DB86-5B86-7EF9-8F46133CA820}"/>
              </a:ext>
            </a:extLst>
          </p:cNvPr>
          <p:cNvCxnSpPr>
            <a:cxnSpLocks/>
          </p:cNvCxnSpPr>
          <p:nvPr/>
        </p:nvCxnSpPr>
        <p:spPr>
          <a:xfrm flipH="1">
            <a:off x="3463243" y="4759709"/>
            <a:ext cx="1" cy="582902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B439B4-324A-3D61-BB3E-1CDD9BB4FB70}"/>
              </a:ext>
            </a:extLst>
          </p:cNvPr>
          <p:cNvCxnSpPr>
            <a:cxnSpLocks/>
          </p:cNvCxnSpPr>
          <p:nvPr/>
        </p:nvCxnSpPr>
        <p:spPr>
          <a:xfrm flipH="1">
            <a:off x="1327517" y="4746981"/>
            <a:ext cx="1" cy="582902"/>
          </a:xfrm>
          <a:prstGeom prst="straightConnector1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E26530B-A172-ED9C-0757-A7300D7149EC}"/>
              </a:ext>
            </a:extLst>
          </p:cNvPr>
          <p:cNvCxnSpPr>
            <a:cxnSpLocks/>
          </p:cNvCxnSpPr>
          <p:nvPr/>
        </p:nvCxnSpPr>
        <p:spPr>
          <a:xfrm flipH="1">
            <a:off x="5540192" y="4759709"/>
            <a:ext cx="1" cy="582902"/>
          </a:xfrm>
          <a:prstGeom prst="straightConnector1">
            <a:avLst/>
          </a:prstGeom>
          <a:ln w="19050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06B63F2-1BC9-0DF5-ACE6-181AB25F5A68}"/>
              </a:ext>
            </a:extLst>
          </p:cNvPr>
          <p:cNvSpPr txBox="1"/>
          <p:nvPr/>
        </p:nvSpPr>
        <p:spPr>
          <a:xfrm>
            <a:off x="8597534" y="4868826"/>
            <a:ext cx="25827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Reporting Tools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</a:schemeClr>
                </a:solidFill>
              </a:rPr>
              <a:t>BO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Pentaho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R/Shiny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Spool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Power BI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12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12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BE244-A537-CC75-FD95-5610A4F39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Progress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F4B081-04B3-0245-C218-AB16E72D3056}"/>
              </a:ext>
            </a:extLst>
          </p:cNvPr>
          <p:cNvCxnSpPr>
            <a:cxnSpLocks/>
          </p:cNvCxnSpPr>
          <p:nvPr/>
        </p:nvCxnSpPr>
        <p:spPr>
          <a:xfrm>
            <a:off x="322504" y="4636153"/>
            <a:ext cx="897555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1AD497-CE91-3D75-28EE-5BC4A20A0CE7}"/>
              </a:ext>
            </a:extLst>
          </p:cNvPr>
          <p:cNvCxnSpPr>
            <a:cxnSpLocks/>
          </p:cNvCxnSpPr>
          <p:nvPr/>
        </p:nvCxnSpPr>
        <p:spPr>
          <a:xfrm>
            <a:off x="1309094" y="4371465"/>
            <a:ext cx="0" cy="545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43C048-7CA9-0FE4-DB05-64E20D470E0B}"/>
              </a:ext>
            </a:extLst>
          </p:cNvPr>
          <p:cNvCxnSpPr>
            <a:cxnSpLocks/>
          </p:cNvCxnSpPr>
          <p:nvPr/>
        </p:nvCxnSpPr>
        <p:spPr>
          <a:xfrm>
            <a:off x="2656631" y="4371465"/>
            <a:ext cx="0" cy="553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C120B7B-F33C-E32E-9752-1F321848A289}"/>
              </a:ext>
            </a:extLst>
          </p:cNvPr>
          <p:cNvSpPr txBox="1"/>
          <p:nvPr/>
        </p:nvSpPr>
        <p:spPr>
          <a:xfrm>
            <a:off x="795746" y="5016835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2022.Q3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DFC79D-D843-1260-58F9-B7451CD91B55}"/>
              </a:ext>
            </a:extLst>
          </p:cNvPr>
          <p:cNvSpPr txBox="1"/>
          <p:nvPr/>
        </p:nvSpPr>
        <p:spPr>
          <a:xfrm>
            <a:off x="2135262" y="5016835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2022.Q4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2CA9EA7-A301-5B5A-C790-331FA31C59EC}"/>
              </a:ext>
            </a:extLst>
          </p:cNvPr>
          <p:cNvCxnSpPr>
            <a:cxnSpLocks/>
          </p:cNvCxnSpPr>
          <p:nvPr/>
        </p:nvCxnSpPr>
        <p:spPr>
          <a:xfrm>
            <a:off x="3980104" y="4371465"/>
            <a:ext cx="0" cy="545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4D749E-51B5-E616-36A9-DFC6E91385A6}"/>
              </a:ext>
            </a:extLst>
          </p:cNvPr>
          <p:cNvSpPr txBox="1"/>
          <p:nvPr/>
        </p:nvSpPr>
        <p:spPr>
          <a:xfrm>
            <a:off x="3462746" y="5024856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2023.Q1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832686-F091-1D37-4D20-18653327B3FF}"/>
              </a:ext>
            </a:extLst>
          </p:cNvPr>
          <p:cNvCxnSpPr>
            <a:cxnSpLocks/>
          </p:cNvCxnSpPr>
          <p:nvPr/>
        </p:nvCxnSpPr>
        <p:spPr>
          <a:xfrm>
            <a:off x="5343681" y="4371465"/>
            <a:ext cx="0" cy="545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6F07397-070E-15CE-A5D0-48FD12A5018D}"/>
              </a:ext>
            </a:extLst>
          </p:cNvPr>
          <p:cNvSpPr txBox="1"/>
          <p:nvPr/>
        </p:nvSpPr>
        <p:spPr>
          <a:xfrm>
            <a:off x="4847212" y="5024673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2023.Q2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2022F7C-9B48-8C2A-F8D2-77552BCF6BE4}"/>
              </a:ext>
            </a:extLst>
          </p:cNvPr>
          <p:cNvCxnSpPr>
            <a:cxnSpLocks/>
          </p:cNvCxnSpPr>
          <p:nvPr/>
        </p:nvCxnSpPr>
        <p:spPr>
          <a:xfrm>
            <a:off x="6676011" y="4371465"/>
            <a:ext cx="0" cy="5332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1A15418-A08A-C16F-1D31-CFBEE8B92040}"/>
              </a:ext>
            </a:extLst>
          </p:cNvPr>
          <p:cNvSpPr txBox="1"/>
          <p:nvPr/>
        </p:nvSpPr>
        <p:spPr>
          <a:xfrm>
            <a:off x="6179542" y="5028548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2023.Q3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3B616C5-85AF-3D2F-5B67-5C9FA00C7ECD}"/>
              </a:ext>
            </a:extLst>
          </p:cNvPr>
          <p:cNvCxnSpPr>
            <a:cxnSpLocks/>
          </p:cNvCxnSpPr>
          <p:nvPr/>
        </p:nvCxnSpPr>
        <p:spPr>
          <a:xfrm>
            <a:off x="8045272" y="4371465"/>
            <a:ext cx="0" cy="5454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DA3F79-716C-2CF6-50C3-7A8020BEF950}"/>
              </a:ext>
            </a:extLst>
          </p:cNvPr>
          <p:cNvSpPr txBox="1"/>
          <p:nvPr/>
        </p:nvSpPr>
        <p:spPr>
          <a:xfrm>
            <a:off x="7548803" y="5040715"/>
            <a:ext cx="1034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2023.Q4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578EA31-E52D-6DA1-6D0D-D3A9DD3C552C}"/>
              </a:ext>
            </a:extLst>
          </p:cNvPr>
          <p:cNvSpPr txBox="1"/>
          <p:nvPr/>
        </p:nvSpPr>
        <p:spPr>
          <a:xfrm>
            <a:off x="623296" y="3314940"/>
            <a:ext cx="1371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FAP:</a:t>
            </a:r>
          </a:p>
          <a:p>
            <a:r>
              <a:rPr lang="en-US" sz="1200" dirty="0"/>
              <a:t>Implementation of PBI report to monitor travels at CERN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6CFDF9-3FC8-CA8C-C9F3-4D128144B5C4}"/>
              </a:ext>
            </a:extLst>
          </p:cNvPr>
          <p:cNvSpPr txBox="1"/>
          <p:nvPr/>
        </p:nvSpPr>
        <p:spPr>
          <a:xfrm>
            <a:off x="2036703" y="3314940"/>
            <a:ext cx="1371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FAP:</a:t>
            </a:r>
          </a:p>
          <a:p>
            <a:r>
              <a:rPr lang="en-US" sz="1200" dirty="0"/>
              <a:t>PoC on a PBI paginated report: ACC Quarterly Report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320A22C-D372-DFB3-A05C-1EB0DF5DC5FA}"/>
              </a:ext>
            </a:extLst>
          </p:cNvPr>
          <p:cNvSpPr txBox="1"/>
          <p:nvPr/>
        </p:nvSpPr>
        <p:spPr>
          <a:xfrm>
            <a:off x="3469454" y="2581044"/>
            <a:ext cx="1134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FAP: </a:t>
            </a:r>
            <a:r>
              <a:rPr lang="en-US" sz="1200" dirty="0"/>
              <a:t>Migration of BO reports to Power BI</a:t>
            </a:r>
          </a:p>
          <a:p>
            <a:endParaRPr lang="en-US" sz="1200" dirty="0"/>
          </a:p>
          <a:p>
            <a:r>
              <a:rPr lang="en-US" sz="1200" b="1" dirty="0"/>
              <a:t>HR &amp; IPT:</a:t>
            </a:r>
          </a:p>
          <a:p>
            <a:r>
              <a:rPr lang="en-US" sz="1200" dirty="0"/>
              <a:t>Migration of Pentaho Dashboard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E588A1-2CB9-851C-1725-2D776C073AA0}"/>
              </a:ext>
            </a:extLst>
          </p:cNvPr>
          <p:cNvSpPr txBox="1"/>
          <p:nvPr/>
        </p:nvSpPr>
        <p:spPr>
          <a:xfrm>
            <a:off x="4804114" y="3676561"/>
            <a:ext cx="113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HR: </a:t>
            </a:r>
            <a:r>
              <a:rPr lang="en-US" sz="1200" dirty="0"/>
              <a:t>PoC of a PBI report on HR KPIs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8F7FC0-BD9F-CEA0-98C8-5A85D7343148}"/>
              </a:ext>
            </a:extLst>
          </p:cNvPr>
          <p:cNvSpPr txBox="1"/>
          <p:nvPr/>
        </p:nvSpPr>
        <p:spPr>
          <a:xfrm>
            <a:off x="6096000" y="1816563"/>
            <a:ext cx="127100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IPT: </a:t>
            </a:r>
            <a:r>
              <a:rPr lang="en-US" sz="1200" dirty="0"/>
              <a:t>PoC of a PBI report on Contract Follow-Up</a:t>
            </a:r>
          </a:p>
          <a:p>
            <a:endParaRPr lang="en-US" sz="1200" dirty="0"/>
          </a:p>
          <a:p>
            <a:r>
              <a:rPr lang="en-US" sz="1200" b="1" dirty="0"/>
              <a:t>SCE: </a:t>
            </a:r>
            <a:r>
              <a:rPr lang="en-US" sz="1200" dirty="0"/>
              <a:t>PoC of a PBI report on KEYS</a:t>
            </a:r>
            <a:endParaRPr lang="en-US" sz="1200" b="1" dirty="0"/>
          </a:p>
          <a:p>
            <a:endParaRPr lang="en-US" sz="1200" dirty="0"/>
          </a:p>
          <a:p>
            <a:r>
              <a:rPr lang="en-US" sz="1200" b="1" dirty="0"/>
              <a:t>FAP: </a:t>
            </a:r>
            <a:r>
              <a:rPr lang="en-US" sz="1200" dirty="0"/>
              <a:t>Reimplementation of existing PBI reports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B061AD-F3B1-8F84-14B6-161791029E70}"/>
              </a:ext>
            </a:extLst>
          </p:cNvPr>
          <p:cNvSpPr txBox="1"/>
          <p:nvPr/>
        </p:nvSpPr>
        <p:spPr>
          <a:xfrm>
            <a:off x="7430660" y="3442459"/>
            <a:ext cx="1271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FAP: </a:t>
            </a:r>
            <a:r>
              <a:rPr lang="en-US" sz="1200" dirty="0"/>
              <a:t>Evaluation of PBI as a replacement for APT reports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DB016C3-C153-67AD-CA6C-C592404B9F81}"/>
              </a:ext>
            </a:extLst>
          </p:cNvPr>
          <p:cNvSpPr/>
          <p:nvPr/>
        </p:nvSpPr>
        <p:spPr>
          <a:xfrm>
            <a:off x="10363199" y="1655820"/>
            <a:ext cx="1204452" cy="107482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071F5A-E46A-0A0C-B289-F5FC72CD422D}"/>
              </a:ext>
            </a:extLst>
          </p:cNvPr>
          <p:cNvSpPr txBox="1"/>
          <p:nvPr/>
        </p:nvSpPr>
        <p:spPr>
          <a:xfrm>
            <a:off x="10377688" y="1870008"/>
            <a:ext cx="1135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40+ dataflows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0DFB7BC-4949-E84C-136B-1961A1D14F80}"/>
              </a:ext>
            </a:extLst>
          </p:cNvPr>
          <p:cNvSpPr/>
          <p:nvPr/>
        </p:nvSpPr>
        <p:spPr>
          <a:xfrm>
            <a:off x="10363199" y="2873063"/>
            <a:ext cx="1204452" cy="107482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993753-D09C-DD3F-FFA2-4AD4B52E9258}"/>
              </a:ext>
            </a:extLst>
          </p:cNvPr>
          <p:cNvSpPr txBox="1"/>
          <p:nvPr/>
        </p:nvSpPr>
        <p:spPr>
          <a:xfrm>
            <a:off x="10412133" y="3077588"/>
            <a:ext cx="1135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20+ datasets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40334A9-D2ED-5B1A-E307-029C4DABCBE4}"/>
              </a:ext>
            </a:extLst>
          </p:cNvPr>
          <p:cNvSpPr/>
          <p:nvPr/>
        </p:nvSpPr>
        <p:spPr>
          <a:xfrm>
            <a:off x="10377688" y="4095255"/>
            <a:ext cx="1204452" cy="107482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463F371-3769-2C6D-E6ED-885E71AEF232}"/>
              </a:ext>
            </a:extLst>
          </p:cNvPr>
          <p:cNvSpPr txBox="1"/>
          <p:nvPr/>
        </p:nvSpPr>
        <p:spPr>
          <a:xfrm>
            <a:off x="10412133" y="4271581"/>
            <a:ext cx="1135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10+ reports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6C16FD3-75AB-A4E7-5D92-6FED1743E868}"/>
              </a:ext>
            </a:extLst>
          </p:cNvPr>
          <p:cNvSpPr/>
          <p:nvPr/>
        </p:nvSpPr>
        <p:spPr>
          <a:xfrm>
            <a:off x="10418053" y="5325978"/>
            <a:ext cx="1204452" cy="107482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17A9507-D8F4-B5BA-D9FD-09A2A06539C1}"/>
              </a:ext>
            </a:extLst>
          </p:cNvPr>
          <p:cNvSpPr txBox="1"/>
          <p:nvPr/>
        </p:nvSpPr>
        <p:spPr>
          <a:xfrm>
            <a:off x="10418054" y="5407001"/>
            <a:ext cx="1135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1</a:t>
            </a:r>
          </a:p>
          <a:p>
            <a:pPr algn="ctr"/>
            <a:r>
              <a:rPr lang="en-US" sz="1600" b="1" dirty="0">
                <a:solidFill>
                  <a:schemeClr val="accent1"/>
                </a:solidFill>
              </a:rPr>
              <a:t>paginated report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EC6D353-05C7-183D-B343-10BC4966E594}"/>
              </a:ext>
            </a:extLst>
          </p:cNvPr>
          <p:cNvSpPr/>
          <p:nvPr/>
        </p:nvSpPr>
        <p:spPr>
          <a:xfrm>
            <a:off x="10377688" y="425097"/>
            <a:ext cx="1204452" cy="107482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A7E5F5-D73B-6CDF-FBAF-FA6C307A1727}"/>
              </a:ext>
            </a:extLst>
          </p:cNvPr>
          <p:cNvSpPr txBox="1"/>
          <p:nvPr/>
        </p:nvSpPr>
        <p:spPr>
          <a:xfrm>
            <a:off x="10299032" y="605284"/>
            <a:ext cx="1323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30 workspaces</a:t>
            </a:r>
          </a:p>
        </p:txBody>
      </p:sp>
    </p:spTree>
    <p:extLst>
      <p:ext uri="{BB962C8B-B14F-4D97-AF65-F5344CB8AC3E}">
        <p14:creationId xmlns:p14="http://schemas.microsoft.com/office/powerpoint/2010/main" val="322439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4" grpId="0"/>
      <p:bldP spid="16" grpId="0"/>
      <p:bldP spid="18" grpId="0"/>
      <p:bldP spid="20" grpId="0"/>
      <p:bldP spid="42" grpId="0"/>
      <p:bldP spid="43" grpId="0"/>
      <p:bldP spid="44" grpId="0"/>
      <p:bldP spid="45" grpId="0"/>
      <p:bldP spid="46" grpId="0"/>
      <p:bldP spid="47" grpId="0"/>
      <p:bldP spid="55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70" grpId="0" animBg="1"/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D5397-F8A1-86E4-8E3B-2C1FFBC29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Bi in FAP-BC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66150-2505-0CEC-1B8E-192A701E3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0" y="1790700"/>
            <a:ext cx="10026650" cy="4890837"/>
          </a:xfrm>
        </p:spPr>
        <p:txBody>
          <a:bodyPr>
            <a:normAutofit/>
          </a:bodyPr>
          <a:lstStyle/>
          <a:p>
            <a:r>
              <a:rPr lang="en-GB" dirty="0"/>
              <a:t>Collaboration with PTR Consultant company to get started</a:t>
            </a:r>
          </a:p>
          <a:p>
            <a:pPr lvl="2"/>
            <a:r>
              <a:rPr lang="en-GB" dirty="0"/>
              <a:t>PoC &amp; guidelines</a:t>
            </a:r>
          </a:p>
          <a:p>
            <a:pPr lvl="2"/>
            <a:r>
              <a:rPr lang="en-GB" dirty="0"/>
              <a:t>Training in DAX</a:t>
            </a:r>
          </a:p>
          <a:p>
            <a:r>
              <a:rPr lang="en-GB" dirty="0"/>
              <a:t>FAP-BC-PL serves as the pivotal contact in our group.</a:t>
            </a:r>
          </a:p>
          <a:p>
            <a:r>
              <a:rPr lang="en-GB" dirty="0"/>
              <a:t>FAP-BC-PL is responsible for the governance and establishment of standards in the group.</a:t>
            </a:r>
          </a:p>
          <a:p>
            <a:r>
              <a:rPr lang="en-GB" dirty="0"/>
              <a:t>Other product teams are now implementing reports under our guidance.</a:t>
            </a:r>
          </a:p>
          <a:p>
            <a:r>
              <a:rPr lang="en-GB" dirty="0"/>
              <a:t>Regular Community of Practice (CoP) meetings dedicated to knowledge transfer.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95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B3865-4760-E610-D34B-FCE2C3F8C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675" y="850816"/>
            <a:ext cx="10026650" cy="655637"/>
          </a:xfrm>
        </p:spPr>
        <p:txBody>
          <a:bodyPr/>
          <a:lstStyle/>
          <a:p>
            <a:r>
              <a:rPr lang="en-US" dirty="0"/>
              <a:t>Power Bi LANDSCAPE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E825-4FDA-3DF5-EA57-9D7A8307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687" y="1506453"/>
            <a:ext cx="10616866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Workspace Setup</a:t>
            </a:r>
          </a:p>
          <a:p>
            <a:r>
              <a:rPr lang="en-US" dirty="0"/>
              <a:t>One workspace per </a:t>
            </a:r>
            <a:r>
              <a:rPr lang="en-US" b="1" dirty="0"/>
              <a:t>content</a:t>
            </a:r>
            <a:r>
              <a:rPr lang="en-US" dirty="0"/>
              <a:t> </a:t>
            </a:r>
            <a:r>
              <a:rPr lang="en-US" b="1" dirty="0"/>
              <a:t>type</a:t>
            </a:r>
            <a:r>
              <a:rPr lang="en-US" dirty="0"/>
              <a:t> (dataflow, datasets, reports) and </a:t>
            </a:r>
            <a:r>
              <a:rPr lang="en-US" b="1" dirty="0"/>
              <a:t>org.</a:t>
            </a:r>
            <a:r>
              <a:rPr lang="en-US" dirty="0"/>
              <a:t> </a:t>
            </a:r>
            <a:r>
              <a:rPr lang="en-US" b="1" dirty="0"/>
              <a:t>unit</a:t>
            </a:r>
          </a:p>
          <a:p>
            <a:pPr marL="0" indent="0">
              <a:buNone/>
            </a:pPr>
            <a:r>
              <a:rPr lang="en-US" sz="2400" b="1" dirty="0"/>
              <a:t>On-premise gateway</a:t>
            </a:r>
          </a:p>
          <a:p>
            <a:r>
              <a:rPr lang="en-US" dirty="0"/>
              <a:t>A cluster of on-premise gateways deployed </a:t>
            </a:r>
            <a:r>
              <a:rPr lang="en-US"/>
              <a:t>in OpenStack VMs</a:t>
            </a:r>
            <a:endParaRPr lang="en-US" dirty="0"/>
          </a:p>
          <a:p>
            <a:r>
              <a:rPr lang="en-US" dirty="0"/>
              <a:t>Enables Power BI to query or refresh data coming from our on-premises applications</a:t>
            </a:r>
          </a:p>
          <a:p>
            <a:pPr marL="0" indent="0">
              <a:buNone/>
            </a:pPr>
            <a:r>
              <a:rPr lang="en-US" sz="2400" b="1" dirty="0"/>
              <a:t>Tools:</a:t>
            </a:r>
          </a:p>
          <a:p>
            <a:r>
              <a:rPr lang="en-US" b="1" dirty="0"/>
              <a:t>Power Automate: </a:t>
            </a:r>
            <a:r>
              <a:rPr lang="en-US" dirty="0"/>
              <a:t>sequential refresh of dataflows</a:t>
            </a:r>
          </a:p>
          <a:p>
            <a:r>
              <a:rPr lang="en-US" b="1" dirty="0"/>
              <a:t>Power BI Desktop: </a:t>
            </a:r>
            <a:r>
              <a:rPr lang="en-US" dirty="0"/>
              <a:t>modeling and visualizations</a:t>
            </a:r>
          </a:p>
          <a:p>
            <a:r>
              <a:rPr lang="en-US" b="1" dirty="0"/>
              <a:t>Power BI Service: </a:t>
            </a:r>
            <a:r>
              <a:rPr lang="en-US" dirty="0"/>
              <a:t>dataflows</a:t>
            </a:r>
          </a:p>
          <a:p>
            <a:r>
              <a:rPr lang="en-US" b="1" dirty="0"/>
              <a:t>Power BI Report Builder: </a:t>
            </a:r>
            <a:r>
              <a:rPr lang="en-US" dirty="0"/>
              <a:t>creation of paginated reports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r>
              <a:rPr lang="en-US" sz="1600" dirty="0"/>
              <a:t>	</a:t>
            </a: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2974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34C93-FFD6-766F-908A-E10E56FD8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Power BI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F4A0F-3C0B-EA13-A6A9-243081A51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499" y="1684922"/>
            <a:ext cx="4254501" cy="35192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u="sng" dirty="0"/>
              <a:t>Advantages:</a:t>
            </a:r>
          </a:p>
          <a:p>
            <a:r>
              <a:rPr lang="en-US" sz="2200" dirty="0"/>
              <a:t>Pre-refreshed data</a:t>
            </a:r>
          </a:p>
          <a:p>
            <a:r>
              <a:rPr lang="en-US" sz="2200" dirty="0"/>
              <a:t>User-friendly (data pipelines &amp; visuals)</a:t>
            </a:r>
          </a:p>
          <a:p>
            <a:r>
              <a:rPr lang="en-US" sz="2200" dirty="0"/>
              <a:t>Combination of data from different sources</a:t>
            </a:r>
          </a:p>
          <a:p>
            <a:r>
              <a:rPr lang="en-US" sz="2200" dirty="0"/>
              <a:t>Autonomy to business users</a:t>
            </a:r>
          </a:p>
          <a:p>
            <a:r>
              <a:rPr lang="en-US" sz="2200" dirty="0"/>
              <a:t>Large community of users</a:t>
            </a:r>
          </a:p>
          <a:p>
            <a:endParaRPr lang="en-US" dirty="0"/>
          </a:p>
          <a:p>
            <a:endParaRPr lang="en-US" sz="2000" b="1" u="sng" dirty="0"/>
          </a:p>
          <a:p>
            <a:pPr marL="0" indent="0">
              <a:buNone/>
            </a:pPr>
            <a:endParaRPr lang="en-US" sz="2000" b="1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8428FA-5C66-240A-866F-D8ADF027F75F}"/>
              </a:ext>
            </a:extLst>
          </p:cNvPr>
          <p:cNvSpPr txBox="1">
            <a:spLocks/>
          </p:cNvSpPr>
          <p:nvPr/>
        </p:nvSpPr>
        <p:spPr>
          <a:xfrm>
            <a:off x="5988384" y="1666875"/>
            <a:ext cx="3644900" cy="2420354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360000" indent="-360000" algn="l" defTabSz="914400" rtl="0" eaLnBrk="1" latinLnBrk="0" hangingPunct="1">
              <a:lnSpc>
                <a:spcPct val="125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 sz="2000" i="1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 sz="2000" i="1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400" b="1" u="sng" dirty="0"/>
              <a:t>Disadvantages:</a:t>
            </a:r>
          </a:p>
          <a:p>
            <a:r>
              <a:rPr lang="en-US" dirty="0"/>
              <a:t>Paginated reports</a:t>
            </a:r>
          </a:p>
          <a:p>
            <a:r>
              <a:rPr lang="en-US" dirty="0"/>
              <a:t>License limitations</a:t>
            </a:r>
          </a:p>
          <a:p>
            <a:r>
              <a:rPr lang="en-US" dirty="0"/>
              <a:t>Single-user report editing</a:t>
            </a:r>
          </a:p>
          <a:p>
            <a:r>
              <a:rPr lang="en-US" dirty="0"/>
              <a:t>Lack of workspace hierarchy</a:t>
            </a:r>
          </a:p>
          <a:p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42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672B8-E868-4997-D070-B3C5043F2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Licenses and limitations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43A7D8C-5419-29F2-97E8-5FFC592633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661350"/>
              </p:ext>
            </p:extLst>
          </p:nvPr>
        </p:nvGraphicFramePr>
        <p:xfrm>
          <a:off x="1079500" y="1999246"/>
          <a:ext cx="10026648" cy="286512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3342216">
                  <a:extLst>
                    <a:ext uri="{9D8B030D-6E8A-4147-A177-3AD203B41FA5}">
                      <a16:colId xmlns:a16="http://schemas.microsoft.com/office/drawing/2014/main" val="1103989355"/>
                    </a:ext>
                  </a:extLst>
                </a:gridCol>
                <a:gridCol w="3342216">
                  <a:extLst>
                    <a:ext uri="{9D8B030D-6E8A-4147-A177-3AD203B41FA5}">
                      <a16:colId xmlns:a16="http://schemas.microsoft.com/office/drawing/2014/main" val="376593107"/>
                    </a:ext>
                  </a:extLst>
                </a:gridCol>
                <a:gridCol w="3342216">
                  <a:extLst>
                    <a:ext uri="{9D8B030D-6E8A-4147-A177-3AD203B41FA5}">
                      <a16:colId xmlns:a16="http://schemas.microsoft.com/office/drawing/2014/main" val="270729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Power BI 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Power BI Premium/User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34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Dataset size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</a:rPr>
                        <a:t>1GB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</a:rPr>
                        <a:t>100GB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316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Refreshes per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173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Dataflows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Enhanced*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099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Metrics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316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Consume premium content without a per-user license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15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85388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9C49F01-B730-B325-A94C-6D8949369738}"/>
              </a:ext>
            </a:extLst>
          </p:cNvPr>
          <p:cNvSpPr txBox="1"/>
          <p:nvPr/>
        </p:nvSpPr>
        <p:spPr>
          <a:xfrm>
            <a:off x="983247" y="4988191"/>
            <a:ext cx="8125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* Enhanced compute engine, computed entities, linked entities, etc.</a:t>
            </a:r>
          </a:p>
        </p:txBody>
      </p:sp>
    </p:spTree>
    <p:extLst>
      <p:ext uri="{BB962C8B-B14F-4D97-AF65-F5344CB8AC3E}">
        <p14:creationId xmlns:p14="http://schemas.microsoft.com/office/powerpoint/2010/main" val="3777221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59675-E19B-5883-CAC3-EA2DF4BC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 &amp; PENTAHO migration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65955-C2C1-BAE8-A26A-FEB59AD62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498" y="1790700"/>
            <a:ext cx="3957723" cy="3978275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/>
              <a:t>Business Objects (BO):</a:t>
            </a:r>
          </a:p>
          <a:p>
            <a:r>
              <a:rPr lang="en-US" dirty="0"/>
              <a:t>Targeted audience: FAP-ACC</a:t>
            </a:r>
          </a:p>
          <a:p>
            <a:r>
              <a:rPr lang="en-US" dirty="0"/>
              <a:t>20+ reports</a:t>
            </a:r>
          </a:p>
          <a:p>
            <a:r>
              <a:rPr lang="en-US" dirty="0"/>
              <a:t>Solutions: </a:t>
            </a:r>
            <a:r>
              <a:rPr lang="en-US" b="1" dirty="0"/>
              <a:t>Power BI</a:t>
            </a:r>
            <a:r>
              <a:rPr lang="en-US" dirty="0"/>
              <a:t>, Spool, Excel </a:t>
            </a:r>
            <a:r>
              <a:rPr lang="en-US" dirty="0" err="1"/>
              <a:t>Addin</a:t>
            </a:r>
            <a:r>
              <a:rPr lang="en-US" dirty="0"/>
              <a:t> (</a:t>
            </a:r>
            <a:r>
              <a:rPr lang="en-US" dirty="0" err="1"/>
              <a:t>Qualiac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sz="2400" b="1" dirty="0"/>
              <a:t>Why?</a:t>
            </a:r>
          </a:p>
          <a:p>
            <a:r>
              <a:rPr lang="en-US" dirty="0"/>
              <a:t>BO decommissioning Oct.2023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503FA4E-00B1-7797-1808-06E562267117}"/>
              </a:ext>
            </a:extLst>
          </p:cNvPr>
          <p:cNvSpPr txBox="1">
            <a:spLocks/>
          </p:cNvSpPr>
          <p:nvPr/>
        </p:nvSpPr>
        <p:spPr>
          <a:xfrm>
            <a:off x="5755772" y="1790700"/>
            <a:ext cx="3524585" cy="39782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360000" indent="-360000" algn="l" defTabSz="914400" rtl="0" eaLnBrk="1" latinLnBrk="0" hangingPunct="1">
              <a:lnSpc>
                <a:spcPct val="125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 sz="2000" i="1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 sz="2000" i="1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25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"/>
              <a:defRPr sz="2000" kern="1200">
                <a:solidFill>
                  <a:schemeClr val="tx1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u="sng" dirty="0"/>
              <a:t>Pentaho reports:</a:t>
            </a:r>
          </a:p>
          <a:p>
            <a:r>
              <a:rPr lang="en-US" dirty="0"/>
              <a:t>Target audience: FAP-TP, HR and IPT</a:t>
            </a:r>
          </a:p>
          <a:p>
            <a:r>
              <a:rPr lang="en-US" dirty="0"/>
              <a:t>Migration of 2 dashboards to Power BI</a:t>
            </a:r>
          </a:p>
          <a:p>
            <a:pPr marL="0" indent="0">
              <a:buNone/>
            </a:pPr>
            <a:r>
              <a:rPr lang="en-US" sz="2400" b="1" dirty="0"/>
              <a:t>Why?</a:t>
            </a:r>
            <a:endParaRPr lang="en-US" b="1" dirty="0"/>
          </a:p>
          <a:p>
            <a:r>
              <a:rPr lang="en-US" dirty="0"/>
              <a:t>Slow response time</a:t>
            </a:r>
          </a:p>
          <a:p>
            <a:r>
              <a:rPr lang="en-US" dirty="0"/>
              <a:t>Report centralization</a:t>
            </a:r>
          </a:p>
        </p:txBody>
      </p:sp>
    </p:spTree>
    <p:extLst>
      <p:ext uri="{BB962C8B-B14F-4D97-AF65-F5344CB8AC3E}">
        <p14:creationId xmlns:p14="http://schemas.microsoft.com/office/powerpoint/2010/main" val="400484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98D3C-025A-1BCF-7182-F924356F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of POWER BI in FHR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C8149-D299-8C20-C174-2869654DA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new requests from the business are implemented in Power BI</a:t>
            </a:r>
          </a:p>
          <a:p>
            <a:r>
              <a:rPr lang="en-US" dirty="0"/>
              <a:t>Within the next 2 years FAP-BC will migrate Pentaho reports:</a:t>
            </a:r>
          </a:p>
          <a:p>
            <a:pPr lvl="2"/>
            <a:r>
              <a:rPr lang="en-US" dirty="0"/>
              <a:t>Priority to problematic reports ex: with a slow response time</a:t>
            </a:r>
          </a:p>
          <a:p>
            <a:pPr lvl="2"/>
            <a:r>
              <a:rPr lang="en-US" dirty="0"/>
              <a:t>Use near-shoring contracts to accelerate the migration</a:t>
            </a:r>
          </a:p>
          <a:p>
            <a:pPr lvl="2"/>
            <a:r>
              <a:rPr lang="en-US" dirty="0"/>
              <a:t>Migration of ~50 reports &amp; dashboards</a:t>
            </a:r>
          </a:p>
          <a:p>
            <a:r>
              <a:rPr lang="en-US" dirty="0"/>
              <a:t>Customers are expected to increase their autonomy in reporting:</a:t>
            </a:r>
          </a:p>
          <a:p>
            <a:pPr lvl="2"/>
            <a:r>
              <a:rPr lang="en-US" dirty="0"/>
              <a:t>Departments to train their employees on Power BI</a:t>
            </a:r>
          </a:p>
          <a:p>
            <a:pPr lvl="2"/>
            <a:r>
              <a:rPr lang="en-US" dirty="0"/>
              <a:t>HR-LD is setting up an official course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96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LeafVTI">
  <a:themeElements>
    <a:clrScheme name="AnalogousFromRegularSeedRightStep">
      <a:dk1>
        <a:srgbClr val="000000"/>
      </a:dk1>
      <a:lt1>
        <a:srgbClr val="FFFFFF"/>
      </a:lt1>
      <a:dk2>
        <a:srgbClr val="2E1B30"/>
      </a:dk2>
      <a:lt2>
        <a:srgbClr val="F3F0F0"/>
      </a:lt2>
      <a:accent1>
        <a:srgbClr val="45AFAD"/>
      </a:accent1>
      <a:accent2>
        <a:srgbClr val="3B82B1"/>
      </a:accent2>
      <a:accent3>
        <a:srgbClr val="4D63C3"/>
      </a:accent3>
      <a:accent4>
        <a:srgbClr val="593EB3"/>
      </a:accent4>
      <a:accent5>
        <a:srgbClr val="994DC3"/>
      </a:accent5>
      <a:accent6>
        <a:srgbClr val="B13BAA"/>
      </a:accent6>
      <a:hlink>
        <a:srgbClr val="BF3F42"/>
      </a:hlink>
      <a:folHlink>
        <a:srgbClr val="7F7F7F"/>
      </a:folHlink>
    </a:clrScheme>
    <a:fontScheme name="Leaf">
      <a:majorFont>
        <a:latin typeface="Rockwell Nova Light"/>
        <a:ea typeface=""/>
        <a:cs typeface=""/>
      </a:majorFont>
      <a:minorFont>
        <a:latin typeface="Avenir Next LT Pro Light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5733</TotalTime>
  <Words>556</Words>
  <Application>Microsoft Office PowerPoint</Application>
  <PresentationFormat>Widescreen</PresentationFormat>
  <Paragraphs>149</Paragraphs>
  <Slides>9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Avenir Next LT Pro Light</vt:lpstr>
      <vt:lpstr>Rockwell Nova Light</vt:lpstr>
      <vt:lpstr>Wingdings</vt:lpstr>
      <vt:lpstr>LeafVTI</vt:lpstr>
      <vt:lpstr>UPDATE on Power BI  FAP-BC</vt:lpstr>
      <vt:lpstr>FAP-BC</vt:lpstr>
      <vt:lpstr>Overall Progress</vt:lpstr>
      <vt:lpstr>Power Bi in FAP-BC</vt:lpstr>
      <vt:lpstr>Power Bi LANDSCAPE</vt:lpstr>
      <vt:lpstr>Power BI Evaluation</vt:lpstr>
      <vt:lpstr>Licenses and limitations</vt:lpstr>
      <vt:lpstr>BO &amp; PENTAHO migration</vt:lpstr>
      <vt:lpstr>Future of POWER BI in FHR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Power BI  FAP-BC</dc:title>
  <dc:creator>Christina Tsiplaki Spiliopoulou</dc:creator>
  <cp:lastModifiedBy>Christina Tsiplaki Spiliopoulou</cp:lastModifiedBy>
  <cp:revision>14</cp:revision>
  <dcterms:created xsi:type="dcterms:W3CDTF">2023-11-29T10:11:40Z</dcterms:created>
  <dcterms:modified xsi:type="dcterms:W3CDTF">2023-12-04T12:07:20Z</dcterms:modified>
</cp:coreProperties>
</file>