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21" r:id="rId1"/>
  </p:sldMasterIdLst>
  <p:notesMasterIdLst>
    <p:notesMasterId r:id="rId7"/>
  </p:notesMasterIdLst>
  <p:handoutMasterIdLst>
    <p:handoutMasterId r:id="rId8"/>
  </p:handoutMasterIdLst>
  <p:sldIdLst>
    <p:sldId id="263" r:id="rId2"/>
    <p:sldId id="265" r:id="rId3"/>
    <p:sldId id="266" r:id="rId4"/>
    <p:sldId id="267" r:id="rId5"/>
    <p:sldId id="269" r:id="rId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9A"/>
    <a:srgbClr val="0000FF"/>
    <a:srgbClr val="FFFF99"/>
    <a:srgbClr val="FF3300"/>
    <a:srgbClr val="B82C00"/>
    <a:srgbClr val="EC1CCE"/>
    <a:srgbClr val="D8D03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34574" autoAdjust="0"/>
    <p:restoredTop sz="94626" autoAdjust="0"/>
  </p:normalViewPr>
  <p:slideViewPr>
    <p:cSldViewPr snapToGrid="0" snapToObjects="1">
      <p:cViewPr varScale="1">
        <p:scale>
          <a:sx n="140" d="100"/>
          <a:sy n="140" d="100"/>
        </p:scale>
        <p:origin x="-320" y="-96"/>
      </p:cViewPr>
      <p:guideLst>
        <p:guide orient="horz" pos="1387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E3E1EA-B2B3-47E9-832D-6E6F83843D11}" type="datetime1">
              <a:rPr lang="en-US"/>
              <a:pPr/>
              <a:t>4/12/11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78E74C-F503-4855-B898-CADC8C895B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B3C2842-CE8B-4709-B6C6-1316D306FE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7F0162-3831-442C-B1A5-DC1D06488BA2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 charset="-128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emf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042961"/>
          <a:ext cx="8723810" cy="523821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290864"/>
                <a:gridCol w="751115"/>
                <a:gridCol w="726621"/>
                <a:gridCol w="914400"/>
                <a:gridCol w="914400"/>
                <a:gridCol w="547007"/>
                <a:gridCol w="557893"/>
                <a:gridCol w="1066800"/>
                <a:gridCol w="489348"/>
                <a:gridCol w="513952"/>
                <a:gridCol w="951410"/>
              </a:tblGrid>
              <a:tr h="669022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CTF3-000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Completion of feasibility program in CTF3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Complete the experimental program on feasibility issues</a:t>
                      </a:r>
                    </a:p>
                    <a:p>
                      <a:r>
                        <a:rPr lang="en-US" sz="1000" b="0" dirty="0" smtClean="0"/>
                        <a:t>(feasibility)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5331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Completion of drive beam generation benchmarks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Demonstrate production and transport to CLEX of 28 A beam, </a:t>
                      </a:r>
                    </a:p>
                    <a:p>
                      <a:r>
                        <a:rPr lang="en-US" sz="1000" dirty="0" smtClean="0"/>
                        <a:t>150 </a:t>
                      </a:r>
                      <a:r>
                        <a:rPr lang="en-US" sz="1000" dirty="0" err="1" smtClean="0">
                          <a:latin typeface="Symbol"/>
                        </a:rPr>
                        <a:t>p</a:t>
                      </a:r>
                      <a:r>
                        <a:rPr lang="en-US" sz="1000" dirty="0" smtClean="0"/>
                        <a:t> mm </a:t>
                      </a:r>
                      <a:r>
                        <a:rPr lang="en-US" sz="1000" dirty="0" err="1" smtClean="0"/>
                        <a:t>mrad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rms</a:t>
                      </a:r>
                      <a:r>
                        <a:rPr lang="en-US" sz="1000" dirty="0" smtClean="0"/>
                        <a:t> norm. </a:t>
                      </a:r>
                      <a:r>
                        <a:rPr lang="en-US" sz="1000" dirty="0" err="1" smtClean="0"/>
                        <a:t>emittance</a:t>
                      </a:r>
                      <a:r>
                        <a:rPr lang="en-US" sz="1000" dirty="0" smtClean="0"/>
                        <a:t>, 1 mm </a:t>
                      </a:r>
                      <a:r>
                        <a:rPr lang="en-US" sz="1000" dirty="0" err="1" smtClean="0"/>
                        <a:t>rms</a:t>
                      </a:r>
                      <a:r>
                        <a:rPr lang="en-US" sz="1000" dirty="0" smtClean="0"/>
                        <a:t> bunch length.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Report on tests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2011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5331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Completion of two-beam acceleration benchmarks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Demonstrate 100 MV/m</a:t>
                      </a:r>
                      <a:r>
                        <a:rPr lang="en-US" sz="1000" baseline="0" dirty="0" smtClean="0"/>
                        <a:t> acceleration at nominal pulse length. Breakdown kick measurements. Control of RF pulse shape.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Report on tests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2011 – 4Q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9196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PETS ON/OFF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Demonstrate operation</a:t>
                      </a:r>
                      <a:r>
                        <a:rPr lang="en-US" sz="1000" baseline="0" dirty="0" smtClean="0"/>
                        <a:t> of PETS on/off mechanism with beam.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One</a:t>
                      </a:r>
                      <a:r>
                        <a:rPr lang="en-US" sz="1000" baseline="0" dirty="0" smtClean="0"/>
                        <a:t> PETS equipped with on/off mechanism installed in TBTS</a:t>
                      </a:r>
                    </a:p>
                    <a:p>
                      <a:r>
                        <a:rPr lang="en-US" sz="1000" baseline="0" dirty="0" smtClean="0"/>
                        <a:t>Report on beam operation of PETS on/off</a:t>
                      </a:r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2011 – 3Q</a:t>
                      </a:r>
                    </a:p>
                    <a:p>
                      <a:endParaRPr lang="en-US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2011 – 4Q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51482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TBL deceleration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Demonstrate deceleration</a:t>
                      </a:r>
                      <a:r>
                        <a:rPr lang="en-US" sz="1000" baseline="0" dirty="0" smtClean="0"/>
                        <a:t> of 28 A drive beam to 70% (50%) of initial energy in a string of 12 (16) PETS.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12</a:t>
                      </a:r>
                      <a:r>
                        <a:rPr lang="en-US" sz="1000" baseline="0" dirty="0" smtClean="0"/>
                        <a:t> (16) PETS tanks installed in CLEX TBL line</a:t>
                      </a:r>
                    </a:p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Reports on beam deceleration </a:t>
                      </a:r>
                      <a:r>
                        <a:rPr lang="en-US" sz="1000" baseline="0" dirty="0" err="1" smtClean="0"/>
                        <a:t>esperiments</a:t>
                      </a:r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8 tanks 2011</a:t>
                      </a:r>
                      <a:r>
                        <a:rPr lang="en-US" sz="1000" baseline="0" dirty="0" smtClean="0"/>
                        <a:t> – 3Q</a:t>
                      </a:r>
                    </a:p>
                    <a:p>
                      <a:r>
                        <a:rPr lang="en-US" sz="1000" baseline="0" dirty="0" smtClean="0"/>
                        <a:t>12 tanks 2012 – 2Q</a:t>
                      </a:r>
                    </a:p>
                    <a:p>
                      <a:r>
                        <a:rPr lang="en-US" sz="1000" baseline="0" dirty="0" smtClean="0"/>
                        <a:t>(16 tanks 2012 – 4Q)</a:t>
                      </a:r>
                    </a:p>
                    <a:p>
                      <a:r>
                        <a:rPr lang="en-US" sz="1000" baseline="0" dirty="0" err="1" smtClean="0"/>
                        <a:t>Intermed</a:t>
                      </a:r>
                      <a:r>
                        <a:rPr lang="en-US" sz="1000" baseline="0" dirty="0" smtClean="0"/>
                        <a:t>. report 2012 – 4Q</a:t>
                      </a:r>
                    </a:p>
                    <a:p>
                      <a:r>
                        <a:rPr lang="en-US" sz="1000" baseline="0" dirty="0" smtClean="0"/>
                        <a:t>(Final report 2013 – 2Q)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445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linked to CTF3-003. Resources to increase the number of PETS tanks from 12 to 16 are included in CTF3-003.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456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CIEMAT, IFIC-Valencia, Univ. </a:t>
                      </a:r>
                      <a:r>
                        <a:rPr lang="en-US" sz="1200" baseline="0" dirty="0" err="1" smtClean="0"/>
                        <a:t>Catalunya</a:t>
                      </a:r>
                      <a:r>
                        <a:rPr lang="en-US" sz="1200" baseline="0" dirty="0" smtClean="0"/>
                        <a:t> (Spain), CERN: BE/RF, BE/BI, BE/ABP, BE/OP, 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101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456152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~  3000 (CERN only)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8661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~ 40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456152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First 12 tanks and PETS on/off already budgeted </a:t>
                      </a:r>
                    </a:p>
                    <a:p>
                      <a:r>
                        <a:rPr lang="en-US" sz="1200" baseline="0" dirty="0" smtClean="0"/>
                        <a:t>in 2010-2011(~ 2 MCHF)</a:t>
                      </a:r>
                    </a:p>
                    <a:p>
                      <a:r>
                        <a:rPr lang="en-US" sz="1200" baseline="0" dirty="0" smtClean="0"/>
                        <a:t>FTEs in 2011: CERN: 24 staff, 6 fellows (APT data)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320800" y="142875"/>
            <a:ext cx="7010400" cy="976313"/>
          </a:xfrm>
        </p:spPr>
        <p:txBody>
          <a:bodyPr/>
          <a:lstStyle/>
          <a:p>
            <a:pPr eaLnBrk="1" hangingPunct="1"/>
            <a:r>
              <a:rPr lang="en-US" smtClean="0"/>
              <a:t>CTF3</a:t>
            </a:r>
          </a:p>
        </p:txBody>
      </p:sp>
      <p:pic>
        <p:nvPicPr>
          <p:cNvPr id="16389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7399382" y="60912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800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3774" y="5401355"/>
            <a:ext cx="1843236" cy="137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6" descr="http://mediaarchive.cern.ch/MediaArchive/Photo/Public/2009/0910181/0910181_02/0910181_02-A4-at-144-dp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036" y="5478235"/>
            <a:ext cx="1867978" cy="124396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03200" y="6404225"/>
            <a:ext cx="4564742" cy="393474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Other comments: </a:t>
            </a: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The critical issue is the deceleration test.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042962"/>
          <a:ext cx="8723810" cy="46152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426357"/>
                <a:gridCol w="615043"/>
                <a:gridCol w="978843"/>
                <a:gridCol w="1002357"/>
                <a:gridCol w="604157"/>
                <a:gridCol w="500743"/>
                <a:gridCol w="1066800"/>
                <a:gridCol w="571500"/>
                <a:gridCol w="431800"/>
                <a:gridCol w="951410"/>
              </a:tblGrid>
              <a:tr h="590488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CTF3-001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CTF3 consolidation &amp; upgrades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Enable CTF3 continued operation until 2016 with performances compatible with the experimental program (system</a:t>
                      </a:r>
                      <a:r>
                        <a:rPr lang="en-US" sz="1000" b="0" baseline="0" dirty="0" smtClean="0"/>
                        <a:t> performance)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635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Energy upgrade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long string of modules. Useful for TBL deceleration demonstration, TBL+</a:t>
                      </a:r>
                      <a:r>
                        <a:rPr lang="en-US" sz="1000" baseline="0" dirty="0" smtClean="0"/>
                        <a:t> high power testing, drive beam transport in modules, beam tests.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2 new modulators/klystrons (3GHz, 45 MW) and associated infrastructure.     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2.5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dirty="0" smtClean="0"/>
                        <a:t> MDK: 2012 – 2Q</a:t>
                      </a:r>
                    </a:p>
                    <a:p>
                      <a:r>
                        <a:rPr lang="en-US" sz="1000" dirty="0" smtClean="0"/>
                        <a:t>2</a:t>
                      </a:r>
                      <a:r>
                        <a:rPr lang="en-US" sz="1000" baseline="30000" dirty="0" smtClean="0"/>
                        <a:t>nd</a:t>
                      </a:r>
                      <a:r>
                        <a:rPr lang="en-US" sz="1000" dirty="0" smtClean="0"/>
                        <a:t> MDK: 2013 – 1Q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1439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Repetition rate upgrade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TBL+</a:t>
                      </a:r>
                      <a:r>
                        <a:rPr lang="en-US" sz="1000" baseline="0" dirty="0" smtClean="0"/>
                        <a:t> high power testing. Useful for operation.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Additional shielding, pulsed charge power supplies for MKS, interlocks.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3.5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Interlocks: 2011 – 3Q</a:t>
                      </a:r>
                    </a:p>
                    <a:p>
                      <a:r>
                        <a:rPr lang="en-US" sz="1000" dirty="0" smtClean="0"/>
                        <a:t>MKS PS:</a:t>
                      </a:r>
                      <a:r>
                        <a:rPr lang="en-US" sz="1000" baseline="0" dirty="0" smtClean="0"/>
                        <a:t> 2012 – 1Q</a:t>
                      </a:r>
                    </a:p>
                    <a:p>
                      <a:r>
                        <a:rPr lang="en-US" sz="1000" baseline="0" dirty="0" smtClean="0"/>
                        <a:t>Shielding 2013 – 1Q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9061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Consolidation, stability, 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continued CTF3 operation</a:t>
                      </a:r>
                      <a:r>
                        <a:rPr lang="en-US" sz="1000" baseline="0" dirty="0" smtClean="0"/>
                        <a:t> 2012-2016.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Consumables (klystrons), spares (TWTs), feed-backs, diagnostics and control system maintenance and improvements, operating support.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9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913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Effect of beam-loading on breakdown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Assess the break-down rate </a:t>
                      </a:r>
                      <a:r>
                        <a:rPr lang="en-US" sz="1000" dirty="0" err="1" smtClean="0"/>
                        <a:t>behaviour</a:t>
                      </a:r>
                      <a:r>
                        <a:rPr lang="en-US" sz="1000" dirty="0" smtClean="0"/>
                        <a:t> in beam-loaded X-band structures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Re-furbish CTF3 dog-leg, RF</a:t>
                      </a:r>
                      <a:r>
                        <a:rPr lang="en-US" sz="1000" baseline="0" dirty="0" smtClean="0"/>
                        <a:t> network</a:t>
                      </a:r>
                      <a:endParaRPr lang="en-US" sz="1000" dirty="0" smtClean="0"/>
                    </a:p>
                    <a:p>
                      <a:r>
                        <a:rPr lang="en-US" sz="1000" dirty="0" smtClean="0"/>
                        <a:t>Report on experiment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2012 – 1Q</a:t>
                      </a:r>
                    </a:p>
                    <a:p>
                      <a:r>
                        <a:rPr lang="en-US" sz="1000" baseline="0" dirty="0" smtClean="0"/>
                        <a:t>2013 – 1Q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435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integrated to WPs CTF3-002, CTF3-003 and CTF3-004 (see above)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618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44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6572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4000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4000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15000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6572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85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21963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First new MKS (girder 14), klystron spares and spare TWT delayed from 2011 to 2012 for budget reasons.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1320800" y="142875"/>
            <a:ext cx="7010400" cy="976313"/>
          </a:xfrm>
        </p:spPr>
        <p:txBody>
          <a:bodyPr/>
          <a:lstStyle/>
          <a:p>
            <a:pPr eaLnBrk="1" hangingPunct="1"/>
            <a:r>
              <a:rPr lang="en-US" smtClean="0"/>
              <a:t>CTF3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6043613"/>
            <a:ext cx="5650593" cy="644525"/>
          </a:xfrm>
          <a:solidFill>
            <a:schemeClr val="bg1">
              <a:lumMod val="95000"/>
              <a:alpha val="4000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Other comments: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400" smtClean="0">
                <a:solidFill>
                  <a:srgbClr val="000000"/>
                </a:solidFill>
              </a:rPr>
              <a:t>Critical parameters are … </a:t>
            </a:r>
          </a:p>
        </p:txBody>
      </p:sp>
      <p:pic>
        <p:nvPicPr>
          <p:cNvPr id="18437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0640" y="5577750"/>
            <a:ext cx="2583360" cy="128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042960"/>
          <a:ext cx="8723810" cy="44713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467179"/>
                <a:gridCol w="574221"/>
                <a:gridCol w="978843"/>
                <a:gridCol w="1002357"/>
                <a:gridCol w="351064"/>
                <a:gridCol w="753836"/>
                <a:gridCol w="1066800"/>
                <a:gridCol w="481693"/>
                <a:gridCol w="521607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CTF3-002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Drive Beam phase feed-forward and feedbacks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Understand sources of drive beam phase jitter, develop and test feed-forward system to stabilize drive beam phase (performance, risk)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Drive Beam phase monitors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b="0" dirty="0" smtClean="0"/>
                        <a:t>Understand sources of drive beam phase jitter. Used in feedbacks</a:t>
                      </a:r>
                      <a:r>
                        <a:rPr lang="en-US" sz="1000" b="0" baseline="0" dirty="0" smtClean="0"/>
                        <a:t> and feed-forward test.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Drive Beam phase monitor prototype, phase monitor small series (2-3), electronics and acquisition.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Monitor</a:t>
                      </a:r>
                      <a:r>
                        <a:rPr lang="en-US" sz="1000" baseline="0" dirty="0" smtClean="0"/>
                        <a:t> proto</a:t>
                      </a:r>
                      <a:r>
                        <a:rPr lang="en-US" sz="1000" dirty="0" smtClean="0"/>
                        <a:t>: 2011 – 4Q</a:t>
                      </a:r>
                    </a:p>
                    <a:p>
                      <a:r>
                        <a:rPr lang="en-US" sz="1000" dirty="0" smtClean="0"/>
                        <a:t>Monitor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series: 2013 – 2Q</a:t>
                      </a:r>
                    </a:p>
                    <a:p>
                      <a:endParaRPr lang="en-US" sz="10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Feed-forward kickers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</a:t>
                      </a:r>
                      <a:r>
                        <a:rPr lang="en-US" sz="1000" baseline="0" dirty="0" smtClean="0"/>
                        <a:t> to demonstrate feed-forward performance.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 strip-line kickers.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2012</a:t>
                      </a:r>
                      <a:r>
                        <a:rPr lang="en-US" sz="1000" baseline="0" dirty="0" smtClean="0"/>
                        <a:t> – 4Q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n-US" sz="1000" baseline="0" dirty="0" smtClean="0"/>
                    </a:p>
                    <a:p>
                      <a:r>
                        <a:rPr lang="en-US" sz="1000" baseline="0" dirty="0" smtClean="0"/>
                        <a:t>Feed-forward pulsers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Required</a:t>
                      </a:r>
                      <a:r>
                        <a:rPr lang="en-US" sz="1000" baseline="0" dirty="0" smtClean="0"/>
                        <a:t> to demonstrate feed-forward performance.</a:t>
                      </a:r>
                      <a:endParaRPr lang="en-US" sz="1000" dirty="0" smtClean="0"/>
                    </a:p>
                    <a:p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Fast </a:t>
                      </a:r>
                      <a:r>
                        <a:rPr lang="en-US" sz="1000" dirty="0" err="1" smtClean="0"/>
                        <a:t>pulser</a:t>
                      </a:r>
                      <a:r>
                        <a:rPr lang="en-US" sz="1000" baseline="0" dirty="0" smtClean="0"/>
                        <a:t> amplifiers</a:t>
                      </a:r>
                      <a:r>
                        <a:rPr lang="en-US" sz="1000" dirty="0" smtClean="0"/>
                        <a:t> for the two kickers. Fast electronics.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1.25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2013 –</a:t>
                      </a:r>
                      <a:r>
                        <a:rPr lang="en-US" sz="1000" baseline="0" dirty="0" smtClean="0"/>
                        <a:t> 4Q ?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Infrastructure and 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Required for testing</a:t>
                      </a:r>
                      <a:r>
                        <a:rPr lang="en-US" sz="1000" baseline="0" dirty="0" smtClean="0"/>
                        <a:t>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Cabling, infrastructure, controls, operational support.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depends on WP CTF3-001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INFN/LNF, Oxford Un./J. Addams, CERN: BE/RF, BE/BI, BE/ABP, BE/OP…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1300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1400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100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100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100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3000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to be reviewed with INFN-</a:t>
                      </a:r>
                      <a:r>
                        <a:rPr lang="en-US" sz="1200" baseline="0" dirty="0" err="1" smtClean="0"/>
                        <a:t>Frascati</a:t>
                      </a:r>
                      <a:r>
                        <a:rPr lang="en-US" sz="1200" baseline="0" dirty="0" smtClean="0"/>
                        <a:t> &amp; Oxford.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1320800" y="142875"/>
            <a:ext cx="7010400" cy="976313"/>
          </a:xfrm>
        </p:spPr>
        <p:txBody>
          <a:bodyPr/>
          <a:lstStyle/>
          <a:p>
            <a:pPr eaLnBrk="1" hangingPunct="1"/>
            <a:r>
              <a:rPr lang="en-US" smtClean="0"/>
              <a:t>CTF3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6043613"/>
            <a:ext cx="6045200" cy="644525"/>
          </a:xfrm>
          <a:solidFill>
            <a:schemeClr val="bg1">
              <a:lumMod val="95000"/>
              <a:alpha val="4000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Other comments: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400" smtClean="0">
                <a:solidFill>
                  <a:srgbClr val="000000"/>
                </a:solidFill>
              </a:rPr>
              <a:t>Critical parameters are … </a:t>
            </a:r>
          </a:p>
        </p:txBody>
      </p:sp>
      <p:pic>
        <p:nvPicPr>
          <p:cNvPr id="19461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" name="Group 60"/>
          <p:cNvGrpSpPr/>
          <p:nvPr/>
        </p:nvGrpSpPr>
        <p:grpSpPr>
          <a:xfrm>
            <a:off x="6764004" y="5286672"/>
            <a:ext cx="2028931" cy="1418974"/>
            <a:chOff x="7028196" y="5352970"/>
            <a:chExt cx="1898814" cy="13279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ectangle 34"/>
            <p:cNvSpPr/>
            <p:nvPr/>
          </p:nvSpPr>
          <p:spPr>
            <a:xfrm>
              <a:off x="7028196" y="5352970"/>
              <a:ext cx="1898814" cy="13279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28196" y="5880024"/>
              <a:ext cx="850802" cy="767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7" name="Group 36"/>
            <p:cNvGrpSpPr/>
            <p:nvPr/>
          </p:nvGrpSpPr>
          <p:grpSpPr>
            <a:xfrm>
              <a:off x="7248384" y="5480109"/>
              <a:ext cx="1641311" cy="1073696"/>
              <a:chOff x="3861608" y="3344168"/>
              <a:chExt cx="4941355" cy="3232484"/>
            </a:xfrm>
            <a:solidFill>
              <a:schemeClr val="bg1"/>
            </a:solidFill>
          </p:grpSpPr>
          <p:sp>
            <p:nvSpPr>
              <p:cNvPr id="38" name="Rectangle 37"/>
              <p:cNvSpPr/>
              <p:nvPr/>
            </p:nvSpPr>
            <p:spPr bwMode="auto">
              <a:xfrm>
                <a:off x="4369995" y="3344168"/>
                <a:ext cx="345411" cy="72795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206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 bwMode="auto">
              <a:xfrm rot="10800000">
                <a:off x="3861608" y="3621732"/>
                <a:ext cx="491110" cy="4692"/>
              </a:xfrm>
              <a:prstGeom prst="line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rot="10800000">
                <a:off x="8306102" y="6252033"/>
                <a:ext cx="491110" cy="4692"/>
              </a:xfrm>
              <a:prstGeom prst="line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1" name="Rectangle 40"/>
              <p:cNvSpPr/>
              <p:nvPr/>
            </p:nvSpPr>
            <p:spPr bwMode="auto">
              <a:xfrm>
                <a:off x="7968880" y="5848701"/>
                <a:ext cx="345411" cy="72795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209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5646658" y="4003470"/>
                <a:ext cx="224169" cy="72795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98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6818700" y="5157760"/>
                <a:ext cx="224169" cy="72795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95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 bwMode="auto">
              <a:xfrm rot="16200000" flipH="1">
                <a:off x="5820402" y="4429107"/>
                <a:ext cx="1010896" cy="988411"/>
              </a:xfrm>
              <a:prstGeom prst="line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>
                <a:off x="4729572" y="3712496"/>
                <a:ext cx="918230" cy="578045"/>
              </a:xfrm>
              <a:prstGeom prst="line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>
                <a:off x="7022744" y="5586120"/>
                <a:ext cx="932489" cy="571321"/>
              </a:xfrm>
              <a:prstGeom prst="line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7" name="Rectangle 46"/>
              <p:cNvSpPr/>
              <p:nvPr/>
            </p:nvSpPr>
            <p:spPr bwMode="auto">
              <a:xfrm>
                <a:off x="5024181" y="3633359"/>
                <a:ext cx="190919" cy="28550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98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7198687" y="5444265"/>
                <a:ext cx="190919" cy="28550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98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6029028" y="4366898"/>
                <a:ext cx="190919" cy="28550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89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6637845" y="4986284"/>
                <a:ext cx="190919" cy="285501"/>
              </a:xfrm>
              <a:prstGeom prst="rect">
                <a:avLst/>
              </a:prstGeom>
              <a:grp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8900000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 bwMode="auto">
              <a:xfrm flipV="1">
                <a:off x="3861865" y="3543300"/>
                <a:ext cx="724423" cy="85255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 bwMode="auto">
              <a:xfrm>
                <a:off x="4585765" y="3538066"/>
                <a:ext cx="547687" cy="219075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Connector 52"/>
              <p:cNvCxnSpPr/>
              <p:nvPr/>
            </p:nvCxnSpPr>
            <p:spPr bwMode="auto">
              <a:xfrm>
                <a:off x="5133452" y="3757141"/>
                <a:ext cx="708706" cy="476250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>
                <a:off x="5844828" y="4233391"/>
                <a:ext cx="274462" cy="264659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Straight Connector 54"/>
              <p:cNvCxnSpPr/>
              <p:nvPr/>
            </p:nvCxnSpPr>
            <p:spPr bwMode="auto">
              <a:xfrm rot="16200000" flipH="1">
                <a:off x="5888308" y="4721547"/>
                <a:ext cx="866780" cy="404814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Straight Connector 55"/>
              <p:cNvCxnSpPr/>
              <p:nvPr/>
            </p:nvCxnSpPr>
            <p:spPr bwMode="auto">
              <a:xfrm>
                <a:off x="6515100" y="5350669"/>
                <a:ext cx="319088" cy="295275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Straight Connector 56"/>
              <p:cNvCxnSpPr/>
              <p:nvPr/>
            </p:nvCxnSpPr>
            <p:spPr bwMode="auto">
              <a:xfrm>
                <a:off x="6833665" y="5643091"/>
                <a:ext cx="320761" cy="200860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>
                <a:off x="7147440" y="5847285"/>
                <a:ext cx="459162" cy="111388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Straight Connector 58"/>
              <p:cNvCxnSpPr/>
              <p:nvPr/>
            </p:nvCxnSpPr>
            <p:spPr bwMode="auto">
              <a:xfrm rot="10800000">
                <a:off x="8149213" y="6265706"/>
                <a:ext cx="653750" cy="1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 rot="10800000">
                <a:off x="7608829" y="5958911"/>
                <a:ext cx="530336" cy="302475"/>
              </a:xfrm>
              <a:prstGeom prst="line">
                <a:avLst/>
              </a:prstGeom>
              <a:grpFill/>
              <a:ln w="31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042960"/>
          <a:ext cx="8723810" cy="440533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165100"/>
                <a:gridCol w="876300"/>
                <a:gridCol w="978843"/>
                <a:gridCol w="1002357"/>
                <a:gridCol w="440871"/>
                <a:gridCol w="664029"/>
                <a:gridCol w="1066800"/>
                <a:gridCol w="489348"/>
                <a:gridCol w="513952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CTF3-003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TBL+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Contribute to high-power testing program of accelerating structures, understand  break down </a:t>
                      </a:r>
                      <a:r>
                        <a:rPr lang="en-US" sz="1000" b="0" dirty="0" err="1" smtClean="0"/>
                        <a:t>behaviour</a:t>
                      </a:r>
                      <a:r>
                        <a:rPr lang="en-US" sz="1000" b="0" dirty="0" smtClean="0"/>
                        <a:t> of PETS-structure system and conditioning scenarios (performance,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Upgrade of TBL drive beam line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Provide high-power slots for testing.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4 (8) PETS in mini-tanks with input couplers, waveguide network, supports and cables.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750 </a:t>
                      </a:r>
                      <a:r>
                        <a:rPr lang="en-US" sz="1000" baseline="0" dirty="0" err="1" smtClean="0">
                          <a:solidFill>
                            <a:srgbClr val="C00000"/>
                          </a:solidFill>
                        </a:rPr>
                        <a:t>kCHF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(+ 750) </a:t>
                      </a:r>
                      <a:r>
                        <a:rPr lang="en-US" sz="1000" baseline="0" dirty="0" err="1" smtClean="0">
                          <a:solidFill>
                            <a:srgbClr val="C00000"/>
                          </a:solidFill>
                        </a:rPr>
                        <a:t>kCHF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First 4 PETS: 2012 – 2Q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Addit</a:t>
                      </a:r>
                      <a:r>
                        <a:rPr lang="en-US" sz="1000" dirty="0" smtClean="0"/>
                        <a:t>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4 PETS:</a:t>
                      </a:r>
                      <a:r>
                        <a:rPr lang="en-US" sz="1000" baseline="0" dirty="0" smtClean="0"/>
                        <a:t> 2013 – 2 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RF Test stands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baseline="0" dirty="0" smtClean="0"/>
                        <a:t>RF conditioning and high-power testing of structures.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waveguide network, supports and cables, instrumentation and control for 4 (8)</a:t>
                      </a:r>
                      <a:r>
                        <a:rPr lang="en-US" sz="1000" baseline="0" dirty="0" smtClean="0"/>
                        <a:t> slots </a:t>
                      </a: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750 (+750 ) </a:t>
                      </a:r>
                      <a:r>
                        <a:rPr lang="en-US" sz="1000" baseline="0" dirty="0" err="1" smtClean="0">
                          <a:solidFill>
                            <a:srgbClr val="C00000"/>
                          </a:solidFill>
                        </a:rPr>
                        <a:t>kCHF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First 4 slots: 2012 – 2Q</a:t>
                      </a:r>
                    </a:p>
                    <a:p>
                      <a:endParaRPr lang="en-US" sz="1000" dirty="0" smtClean="0"/>
                    </a:p>
                    <a:p>
                      <a:r>
                        <a:rPr lang="en-US" sz="1000" dirty="0" err="1" smtClean="0"/>
                        <a:t>Addit</a:t>
                      </a:r>
                      <a:r>
                        <a:rPr lang="en-US" sz="1000" dirty="0" smtClean="0"/>
                        <a:t>.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4 slots:</a:t>
                      </a:r>
                      <a:r>
                        <a:rPr lang="en-US" sz="1000" baseline="0" dirty="0" smtClean="0"/>
                        <a:t> 2013 – 2 Q 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Support testing.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Maintenance, operating support.</a:t>
                      </a:r>
                    </a:p>
                    <a:p>
                      <a:r>
                        <a:rPr lang="en-US" sz="1000" dirty="0" smtClean="0"/>
                        <a:t>Annual</a:t>
                      </a:r>
                      <a:r>
                        <a:rPr lang="en-US" sz="1000" baseline="0" dirty="0" smtClean="0"/>
                        <a:t> reports on testing results.</a:t>
                      </a:r>
                      <a:endParaRPr lang="en-US" sz="1000" dirty="0" smtClean="0"/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Distributed 2012-2016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partly overlapping with </a:t>
                      </a:r>
                      <a:r>
                        <a:rPr lang="en-US" sz="1200" baseline="0" dirty="0" err="1" smtClean="0"/>
                        <a:t>WPs</a:t>
                      </a:r>
                      <a:r>
                        <a:rPr lang="en-US" sz="1200" baseline="0" dirty="0" smtClean="0"/>
                        <a:t> CTF3-000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1700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1700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200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4000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2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14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…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1320800" y="142875"/>
            <a:ext cx="7010400" cy="976313"/>
          </a:xfrm>
        </p:spPr>
        <p:txBody>
          <a:bodyPr/>
          <a:lstStyle/>
          <a:p>
            <a:pPr eaLnBrk="1" hangingPunct="1"/>
            <a:r>
              <a:rPr lang="en-US" smtClean="0"/>
              <a:t>CTF3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6043613"/>
            <a:ext cx="6045200" cy="644525"/>
          </a:xfrm>
          <a:solidFill>
            <a:schemeClr val="bg1">
              <a:lumMod val="95000"/>
              <a:alpha val="4000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Other comments: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400" smtClean="0">
                <a:solidFill>
                  <a:srgbClr val="000000"/>
                </a:solidFill>
              </a:rPr>
              <a:t>Critical parameters are … </a:t>
            </a:r>
          </a:p>
        </p:txBody>
      </p:sp>
      <p:pic>
        <p:nvPicPr>
          <p:cNvPr id="20485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479" y="5156341"/>
            <a:ext cx="1690007" cy="1560101"/>
          </a:xfrm>
          <a:prstGeom prst="rect">
            <a:avLst/>
          </a:prstGeom>
          <a:noFill/>
          <a:ln w="9525" cmpd="dbl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" y="1042960"/>
          <a:ext cx="8723810" cy="480157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74800"/>
                <a:gridCol w="554881"/>
                <a:gridCol w="486519"/>
                <a:gridCol w="978843"/>
                <a:gridCol w="1002357"/>
                <a:gridCol w="762000"/>
                <a:gridCol w="342900"/>
                <a:gridCol w="1066800"/>
                <a:gridCol w="489348"/>
                <a:gridCol w="513952"/>
                <a:gridCol w="95141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FFFF"/>
                          </a:solidFill>
                        </a:rPr>
                        <a:t>WP:</a:t>
                      </a:r>
                      <a:r>
                        <a:rPr lang="en-US" sz="1400" baseline="0" dirty="0" smtClean="0">
                          <a:solidFill>
                            <a:srgbClr val="FFFFFF"/>
                          </a:solidFill>
                        </a:rPr>
                        <a:t>  CTF3-004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rgbClr val="FFFFFF"/>
                          </a:solidFill>
                        </a:rPr>
                        <a:t>Two-Beam module string</a:t>
                      </a:r>
                      <a:endParaRPr lang="en-US" sz="1200" b="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400" dirty="0" smtClean="0"/>
                        <a:t>Purpose/Objectives/Goals: </a:t>
                      </a:r>
                    </a:p>
                    <a:p>
                      <a:r>
                        <a:rPr lang="en-US" sz="1000" b="0" dirty="0" smtClean="0"/>
                        <a:t>Understand </a:t>
                      </a:r>
                      <a:r>
                        <a:rPr lang="en-US" sz="1000" b="0" dirty="0" err="1" smtClean="0"/>
                        <a:t>behaviour</a:t>
                      </a:r>
                      <a:r>
                        <a:rPr lang="en-US" sz="1000" b="0" dirty="0" smtClean="0"/>
                        <a:t> and limitations of a few generations of CLIC two-beam modules in a real accelerator environment testing them with beam (performance, cost)</a:t>
                      </a:r>
                      <a:endParaRPr lang="en-US" sz="1000" b="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Deliverables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Schedule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>
                    <a:solidFill>
                      <a:srgbClr val="5A63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First phase</a:t>
                      </a:r>
                      <a:endParaRPr lang="en-US" sz="1000" baseline="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single complete Two-Beam Module.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One Two-Beam Module type 1 installed and tested  in CTF3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2012 – 2Q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Second phase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module  string with a minimum number of interconnects.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Two-Beam Module string (type 101) installed and tested  in CTF3</a:t>
                      </a:r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2013</a:t>
                      </a:r>
                      <a:r>
                        <a:rPr lang="en-US" sz="1000" baseline="0" dirty="0" smtClean="0"/>
                        <a:t> – 2Q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Third phase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Test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err="1" smtClean="0"/>
                        <a:t>behaviour</a:t>
                      </a:r>
                      <a:r>
                        <a:rPr lang="en-US" sz="1000" baseline="0" dirty="0" smtClean="0"/>
                        <a:t> of a module  string, new generation.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Two-Beam Module string, new generation (3</a:t>
                      </a:r>
                      <a:r>
                        <a:rPr lang="en-US" sz="1000" baseline="0" dirty="0" smtClean="0"/>
                        <a:t> modules)</a:t>
                      </a:r>
                      <a:endParaRPr lang="en-US" sz="1000" dirty="0" smtClean="0"/>
                    </a:p>
                    <a:p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0.75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Modules:</a:t>
                      </a:r>
                      <a:r>
                        <a:rPr lang="en-US" sz="1000" baseline="0" dirty="0" smtClean="0"/>
                        <a:t> 2016 – 2Q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aseline="0" dirty="0" smtClean="0"/>
                        <a:t>Operation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000" dirty="0" smtClean="0"/>
                        <a:t>Provide operational support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000" dirty="0" smtClean="0"/>
                        <a:t>Provide operational support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1000" baseline="0" dirty="0" smtClean="0">
                          <a:solidFill>
                            <a:srgbClr val="C00000"/>
                          </a:solidFill>
                        </a:rPr>
                        <a:t> budget: 1 MCHF</a:t>
                      </a:r>
                      <a:endParaRPr lang="en-US" sz="10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000" dirty="0" smtClean="0"/>
                        <a:t>2012 to 2016</a:t>
                      </a:r>
                      <a:endParaRPr lang="en-US" sz="1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Link to other WPs/activities:  This WP is linked to WP CTC-004 – only installation/operation budget foreseen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Lead collaborator(s): Uppsala, IRFU/</a:t>
                      </a:r>
                      <a:r>
                        <a:rPr lang="en-US" sz="1200" baseline="0" dirty="0" err="1" smtClean="0"/>
                        <a:t>Saclay</a:t>
                      </a:r>
                      <a:r>
                        <a:rPr lang="en-US" sz="1200" baseline="0" dirty="0" smtClean="0"/>
                        <a:t>, CERN: BE/RF, BE/BI, BE/ABP, BE/OP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9100"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Resources:  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Total 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Material (</a:t>
                      </a:r>
                      <a:r>
                        <a:rPr lang="en-US" sz="1200" baseline="0" dirty="0" err="1" smtClean="0"/>
                        <a:t>kCHF</a:t>
                      </a:r>
                      <a:r>
                        <a:rPr lang="en-US" sz="1200" baseline="0" dirty="0" smtClean="0"/>
                        <a:t>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700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700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500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700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400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3000</a:t>
                      </a:r>
                      <a:endParaRPr lang="en-US" sz="10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Personnel (FTE):   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baseline="0" dirty="0" smtClean="0"/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200" baseline="0" dirty="0" smtClean="0"/>
                        <a:t>3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15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</a:tr>
              <a:tr h="370840">
                <a:tc gridSpan="11">
                  <a:txBody>
                    <a:bodyPr/>
                    <a:lstStyle/>
                    <a:p>
                      <a:r>
                        <a:rPr lang="en-US" sz="1200" baseline="0" dirty="0" smtClean="0"/>
                        <a:t>Resources comment: …</a:t>
                      </a:r>
                    </a:p>
                  </a:txBody>
                  <a:tcPr>
                    <a:solidFill>
                      <a:srgbClr val="BFE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1320800" y="142875"/>
            <a:ext cx="7010400" cy="976313"/>
          </a:xfrm>
        </p:spPr>
        <p:txBody>
          <a:bodyPr/>
          <a:lstStyle/>
          <a:p>
            <a:pPr eaLnBrk="1" hangingPunct="1"/>
            <a:r>
              <a:rPr lang="en-US" smtClean="0"/>
              <a:t>CTF3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5951764"/>
            <a:ext cx="4915807" cy="595993"/>
          </a:xfrm>
          <a:solidFill>
            <a:schemeClr val="bg1">
              <a:lumMod val="95000"/>
              <a:alpha val="40000"/>
            </a:schemeClr>
          </a:solidFill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400" b="1" dirty="0" smtClean="0">
                <a:solidFill>
                  <a:srgbClr val="000000"/>
                </a:solidFill>
              </a:rPr>
              <a:t>Other comments: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Critical parameters are … </a:t>
            </a:r>
          </a:p>
        </p:txBody>
      </p:sp>
      <p:pic>
        <p:nvPicPr>
          <p:cNvPr id="21509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175" t="22578" r="7925" b="25211"/>
          <a:stretch>
            <a:fillRect/>
          </a:stretch>
        </p:blipFill>
        <p:spPr bwMode="auto">
          <a:xfrm>
            <a:off x="5466185" y="5538560"/>
            <a:ext cx="3245108" cy="1319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CTF3 slides</Template>
  <TotalTime>17828</TotalTime>
  <Words>1528</Words>
  <Application>Microsoft Macintosh PowerPoint</Application>
  <PresentationFormat>On-screen Show (4:3)</PresentationFormat>
  <Paragraphs>268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</vt:lpstr>
      <vt:lpstr>CTF3</vt:lpstr>
      <vt:lpstr>CTF3</vt:lpstr>
      <vt:lpstr>CTF3</vt:lpstr>
      <vt:lpstr>CTF3</vt:lpstr>
      <vt:lpstr>CTF3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Test Facility CTF3</dc:title>
  <dc:creator>geschonk</dc:creator>
  <cp:lastModifiedBy>Roberto Corsini</cp:lastModifiedBy>
  <cp:revision>470</cp:revision>
  <cp:lastPrinted>2011-02-21T10:18:19Z</cp:lastPrinted>
  <dcterms:created xsi:type="dcterms:W3CDTF">2011-04-12T15:06:23Z</dcterms:created>
  <dcterms:modified xsi:type="dcterms:W3CDTF">2011-04-12T15:07:30Z</dcterms:modified>
</cp:coreProperties>
</file>