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5"/>
  </p:notesMasterIdLst>
  <p:handoutMasterIdLst>
    <p:handoutMasterId r:id="rId16"/>
  </p:handoutMasterIdLst>
  <p:sldIdLst>
    <p:sldId id="256" r:id="rId2"/>
    <p:sldId id="334" r:id="rId3"/>
    <p:sldId id="357" r:id="rId4"/>
    <p:sldId id="359" r:id="rId5"/>
    <p:sldId id="360" r:id="rId6"/>
    <p:sldId id="361" r:id="rId7"/>
    <p:sldId id="365" r:id="rId8"/>
    <p:sldId id="366" r:id="rId9"/>
    <p:sldId id="363" r:id="rId10"/>
    <p:sldId id="362" r:id="rId11"/>
    <p:sldId id="364" r:id="rId12"/>
    <p:sldId id="368" r:id="rId13"/>
    <p:sldId id="367" r:id="rId14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33"/>
    <a:srgbClr val="D13BBF"/>
    <a:srgbClr val="F4D99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94532" autoAdjust="0"/>
  </p:normalViewPr>
  <p:slideViewPr>
    <p:cSldViewPr>
      <p:cViewPr>
        <p:scale>
          <a:sx n="100" d="100"/>
          <a:sy n="100" d="100"/>
        </p:scale>
        <p:origin x="-2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787" tIns="45894" rIns="91787" bIns="45894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5300"/>
          </a:xfrm>
          <a:prstGeom prst="rect">
            <a:avLst/>
          </a:prstGeom>
        </p:spPr>
        <p:txBody>
          <a:bodyPr vert="horz" lIns="91787" tIns="45894" rIns="91787" bIns="45894" rtlCol="0"/>
          <a:lstStyle>
            <a:lvl1pPr algn="r">
              <a:defRPr sz="1200"/>
            </a:lvl1pPr>
          </a:lstStyle>
          <a:p>
            <a:pPr>
              <a:defRPr/>
            </a:pPr>
            <a:fld id="{04CE2778-AFEB-4112-BA0F-08E5CAA5B9FD}" type="datetimeFigureOut">
              <a:rPr lang="en-US"/>
              <a:pPr>
                <a:defRPr/>
              </a:pPr>
              <a:t>4/12/2011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4813" cy="496888"/>
          </a:xfrm>
          <a:prstGeom prst="rect">
            <a:avLst/>
          </a:prstGeom>
        </p:spPr>
        <p:txBody>
          <a:bodyPr vert="horz" lIns="91787" tIns="45894" rIns="91787" bIns="45894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5" y="9429750"/>
            <a:ext cx="2944813" cy="496888"/>
          </a:xfrm>
          <a:prstGeom prst="rect">
            <a:avLst/>
          </a:prstGeom>
        </p:spPr>
        <p:txBody>
          <a:bodyPr vert="horz" lIns="91787" tIns="45894" rIns="91787" bIns="45894" rtlCol="0" anchor="b"/>
          <a:lstStyle>
            <a:lvl1pPr algn="r">
              <a:defRPr sz="1200"/>
            </a:lvl1pPr>
          </a:lstStyle>
          <a:p>
            <a:pPr>
              <a:defRPr/>
            </a:pPr>
            <a:fld id="{7928A9C4-C1F0-49B8-8F52-EB8E158425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7" tIns="45894" rIns="91787" bIns="45894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7" tIns="45894" rIns="91787" bIns="45894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7" tIns="45894" rIns="91787" bIns="458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7" tIns="45894" rIns="91787" bIns="45894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7" tIns="45894" rIns="91787" bIns="4589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0D3B0D-0FCF-4C2F-B901-CA556926A6C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AP Forum 9 juin 2009</a:t>
            </a:r>
            <a:endParaRPr lang="fr-FR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fr-FR" dirty="0"/>
              <a:t>T. Dobers   BE-ABP/SU</a:t>
            </a:r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D30E375-0697-4BB2-B8B8-0D3D161E8EF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AP Forum 9 juin 2009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fr-FR" dirty="0"/>
              <a:t>T. Dobers   BE-ABP/SU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FE30C-6C39-41C7-83B7-8D4A120DA67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AP Forum 9 juin 2009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fr-FR" dirty="0"/>
              <a:t>T. Dobers   BE-ABP/SU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EB994-84CE-49F9-8321-D467677D76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DEFBD-AF86-4F12-A108-63139102F6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27A43-C76A-47ED-A581-C769CB7870B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58E0C-50F6-4918-8F5B-B6296F714C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F1EAF-BACC-4744-B83F-57C986175A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288F5-15EF-4DB3-B8FC-028A04A9B0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C6487-0E9C-4A17-87F8-BE5855859AC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AP Forum 9 juin 2009</a:t>
            </a:r>
            <a:endParaRPr lang="fr-FR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fr-FR" dirty="0"/>
              <a:t>T. Dobers   BE-ABP/SU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08868-015B-4F49-92B0-04F4C81E9CD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AP Forum 9 juin 2009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fr-FR" dirty="0"/>
              <a:t>T. Dobers   BE-ABP/SU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FBD66-26B1-40B0-A42B-29BE8E6486D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AP Forum 9 juin 2009</a:t>
            </a:r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fr-FR" dirty="0"/>
              <a:t>T. Dobers   BE-ABP/SU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D8F74-D5BF-4582-952D-5E3277181AA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AP Forum 9 juin 2009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fr-FR" dirty="0"/>
              <a:t>T. Dobers   BE-ABP/SU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FE1B9-1997-4631-AC68-940D84CA7F5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AP Forum 9 juin 2009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fr-FR" dirty="0"/>
              <a:t>T. Dobers   BE-ABP/SU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D26A7-DF75-472F-BDD1-4823FC80CEA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AP Forum 9 juin 2009</a:t>
            </a:r>
            <a:endParaRPr lang="fr-FR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fr-FR" dirty="0"/>
              <a:t>T. Dobers   BE-ABP/SU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CEC9E-ED9F-4F10-B070-C54EE131F9C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AP Forum 9 juin 2009</a:t>
            </a:r>
            <a:endParaRPr lang="fr-FR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fr-FR" dirty="0"/>
              <a:t>T. Dobers   BE-ABP/SU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88621-0131-4363-B52F-B4441A472AE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2CF5FDC7-801A-4B1A-93D8-44B1AE8DE38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0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19" r:id="rId13"/>
    <p:sldLayoutId id="2147483832" r:id="rId14"/>
    <p:sldLayoutId id="2147483833" r:id="rId15"/>
    <p:sldLayoutId id="2147483834" r:id="rId16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B2C1D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743200" y="3886200"/>
            <a:ext cx="4191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>
                <a:solidFill>
                  <a:schemeClr val="tx2"/>
                </a:solidFill>
                <a:latin typeface="Comic Sans MS" pitchFamily="66" charset="0"/>
              </a:rPr>
              <a:t>H. MAINAUD DURAND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CLIC SURVEY AND ALIGNMENT</a:t>
            </a:r>
            <a:br>
              <a:rPr lang="en-US" sz="2800" dirty="0" smtClean="0"/>
            </a:br>
            <a:r>
              <a:rPr lang="en-US" sz="2800" dirty="0" smtClean="0"/>
              <a:t>ACAS possible participation to alignment studies</a:t>
            </a:r>
            <a:br>
              <a:rPr lang="en-US" sz="2800" dirty="0" smtClean="0"/>
            </a:br>
            <a:endParaRPr lang="en-US" sz="2800" dirty="0" smtClean="0"/>
          </a:p>
        </p:txBody>
      </p:sp>
      <p:pic>
        <p:nvPicPr>
          <p:cNvPr id="23555" name="Picture 9" descr="clic-logo2010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152400"/>
            <a:ext cx="66198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Footer Placeholder 4"/>
          <p:cNvSpPr txBox="1">
            <a:spLocks/>
          </p:cNvSpPr>
          <p:nvPr/>
        </p:nvSpPr>
        <p:spPr bwMode="auto">
          <a:xfrm>
            <a:off x="304800" y="62484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1800" dirty="0" smtClean="0">
                <a:solidFill>
                  <a:schemeClr val="tx2"/>
                </a:solidFill>
                <a:latin typeface="Comic Sans MS" pitchFamily="66" charset="0"/>
              </a:rPr>
              <a:t>12-04-11</a:t>
            </a:r>
            <a:endParaRPr lang="fr-FR" sz="18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 bwMode="auto">
          <a:xfrm>
            <a:off x="6172200" y="62484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fr-FR" sz="1800" dirty="0" smtClean="0">
                <a:solidFill>
                  <a:schemeClr val="tx2"/>
                </a:solidFill>
                <a:latin typeface="Comic Sans MS" pitchFamily="66" charset="0"/>
              </a:rPr>
              <a:t>BE/ABP/SU</a:t>
            </a:r>
            <a:endParaRPr lang="fr-FR" sz="18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2"/>
          <p:cNvSpPr txBox="1">
            <a:spLocks noGrp="1"/>
          </p:cNvSpPr>
          <p:nvPr/>
        </p:nvSpPr>
        <p:spPr>
          <a:xfrm>
            <a:off x="146050" y="6210300"/>
            <a:ext cx="457200" cy="457200"/>
          </a:xfrm>
          <a:prstGeom prst="ellipse">
            <a:avLst/>
          </a:prstGeom>
          <a:noFill/>
        </p:spPr>
        <p:txBody>
          <a:bodyPr wrap="none" lIns="0" tIns="0" rIns="0" bIns="0" anchor="ctr" anchorCtr="1"/>
          <a:lstStyle/>
          <a:p>
            <a:pPr algn="ctr">
              <a:defRPr/>
            </a:pPr>
            <a:fld id="{2E3FA43D-D670-432C-84C4-B0030A776BC9}" type="slidenum">
              <a:rPr lang="en-US" sz="1400">
                <a:solidFill>
                  <a:srgbClr val="FFFFFF"/>
                </a:solidFill>
                <a:ea typeface="+mj-ea"/>
                <a:cs typeface="+mj-cs"/>
              </a:rPr>
              <a:pPr algn="ctr">
                <a:defRPr/>
              </a:pPr>
              <a:t>10</a:t>
            </a:fld>
            <a:endParaRPr lang="en-US" sz="1400" dirty="0">
              <a:solidFill>
                <a:srgbClr val="FFFFFF"/>
              </a:solidFill>
              <a:ea typeface="+mj-ea"/>
              <a:cs typeface="+mj-cs"/>
            </a:endParaRPr>
          </a:p>
        </p:txBody>
      </p:sp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0" y="457200"/>
            <a:ext cx="7010400" cy="457200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8775" indent="-285750">
              <a:spcBef>
                <a:spcPct val="50000"/>
              </a:spcBef>
              <a:buClr>
                <a:schemeClr val="tx1"/>
              </a:buClr>
              <a:buSzPct val="100000"/>
            </a:pP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Development 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of 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fiducialisation methods</a:t>
            </a:r>
            <a:endParaRPr lang="en-US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52400" y="6248400"/>
            <a:ext cx="457200" cy="457200"/>
          </a:xfrm>
          <a:prstGeom prst="ellipse">
            <a:avLst/>
          </a:prstGeom>
          <a:solidFill>
            <a:schemeClr val="accent1"/>
          </a:solidFill>
          <a:ln/>
        </p:spPr>
        <p:txBody>
          <a:bodyPr wrap="none" lIns="0" tIns="0" rIns="0" bIns="0" anchor="ctr" anchorCtr="1"/>
          <a:lstStyle/>
          <a:p>
            <a:pPr algn="ctr">
              <a:defRPr/>
            </a:pPr>
            <a:fld id="{9C3676CC-7800-4D20-8B33-C31DD1F43A23}" type="slidenum">
              <a:rPr lang="fr-FR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algn="ctr">
                <a:defRPr/>
              </a:pPr>
              <a:t>10</a:t>
            </a:fld>
            <a:endParaRPr lang="fr-FR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0964" name="TextBox 7"/>
          <p:cNvSpPr txBox="1">
            <a:spLocks noChangeArrowheads="1"/>
          </p:cNvSpPr>
          <p:nvPr/>
        </p:nvSpPr>
        <p:spPr bwMode="auto">
          <a:xfrm>
            <a:off x="381000" y="1676400"/>
            <a:ext cx="7924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31800" indent="-285750" algn="just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First solution: CMM measurements (dimensional control, pre-alignment of components on their supports, fiducialisation), but STATIC</a:t>
            </a:r>
          </a:p>
        </p:txBody>
      </p:sp>
      <p:sp>
        <p:nvSpPr>
          <p:cNvPr id="40966" name="Text Box 58"/>
          <p:cNvSpPr txBox="1">
            <a:spLocks noChangeArrowheads="1"/>
          </p:cNvSpPr>
          <p:nvPr/>
        </p:nvSpPr>
        <p:spPr bwMode="auto">
          <a:xfrm>
            <a:off x="4572000" y="5638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40967" name="Text Box 3"/>
          <p:cNvSpPr txBox="1">
            <a:spLocks noChangeArrowheads="1"/>
          </p:cNvSpPr>
          <p:nvPr/>
        </p:nvSpPr>
        <p:spPr bwMode="auto">
          <a:xfrm>
            <a:off x="228600" y="1219200"/>
            <a:ext cx="4876800" cy="307975"/>
          </a:xfrm>
          <a:prstGeom prst="rect">
            <a:avLst/>
          </a:prstGeom>
          <a:solidFill>
            <a:srgbClr val="FFE07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Issue: measure 2 m long objects within a few microns</a:t>
            </a:r>
          </a:p>
        </p:txBody>
      </p:sp>
      <p:sp>
        <p:nvSpPr>
          <p:cNvPr id="40968" name="TextBox 7"/>
          <p:cNvSpPr txBox="1">
            <a:spLocks noChangeArrowheads="1"/>
          </p:cNvSpPr>
          <p:nvPr/>
        </p:nvSpPr>
        <p:spPr bwMode="auto">
          <a:xfrm>
            <a:off x="533400" y="6019800"/>
            <a:ext cx="7924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31800" indent="-285750" algn="just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Alternative solution: 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combination of measurements from Laser Tracker, measurements arm or micro triangulation </a:t>
            </a:r>
            <a:r>
              <a:rPr lang="en-US" sz="14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in lab and tunnels (control after transport, during tests,…)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304800" y="2209800"/>
            <a:ext cx="2209800" cy="2438400"/>
            <a:chOff x="2201525" y="-238389"/>
            <a:chExt cx="4552153" cy="5497095"/>
          </a:xfrm>
        </p:grpSpPr>
        <p:pic>
          <p:nvPicPr>
            <p:cNvPr id="40974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l="35159" t="8635" r="20872" b="6413"/>
            <a:stretch>
              <a:fillRect/>
            </a:stretch>
          </p:blipFill>
          <p:spPr bwMode="auto">
            <a:xfrm>
              <a:off x="2201525" y="-238389"/>
              <a:ext cx="4552153" cy="5497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5" name="Picture 27" descr="File012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86350" y="169182"/>
              <a:ext cx="983079" cy="983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" name="Picture 16" descr="IMG_2365.jpg"/>
          <p:cNvPicPr>
            <a:picLocks noChangeAspect="1"/>
          </p:cNvPicPr>
          <p:nvPr/>
        </p:nvPicPr>
        <p:blipFill>
          <a:blip r:embed="rId4" cstate="print"/>
          <a:srcRect l="21196" t="4348" r="10326"/>
          <a:stretch>
            <a:fillRect/>
          </a:stretch>
        </p:blipFill>
        <p:spPr>
          <a:xfrm>
            <a:off x="2971800" y="2590800"/>
            <a:ext cx="2513051" cy="26327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8" name="Picture 17" descr="bras-faro.jpg"/>
          <p:cNvPicPr>
            <a:picLocks noChangeAspect="1"/>
          </p:cNvPicPr>
          <p:nvPr/>
        </p:nvPicPr>
        <p:blipFill>
          <a:blip r:embed="rId5" cstate="print"/>
          <a:srcRect l="17118" t="16574" r="15143" b="2371"/>
          <a:stretch>
            <a:fillRect/>
          </a:stretch>
        </p:blipFill>
        <p:spPr>
          <a:xfrm>
            <a:off x="6477000" y="4495800"/>
            <a:ext cx="1524000" cy="1367692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</p:spPr>
      </p:pic>
      <p:pic>
        <p:nvPicPr>
          <p:cNvPr id="19" name="Picture 18" descr="IMG_419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2362200"/>
            <a:ext cx="2336800" cy="1752600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</p:spPr>
      </p:pic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381000" y="46482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1200" dirty="0" smtClean="0">
                <a:solidFill>
                  <a:schemeClr val="tx2"/>
                </a:solidFill>
                <a:latin typeface="Comic Sans MS" pitchFamily="66" charset="0"/>
              </a:rPr>
              <a:t>MPE = 0.3 µm + L/1000 (L in mm)</a:t>
            </a:r>
            <a:endParaRPr lang="en-US" sz="1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2514600" y="5257800"/>
            <a:ext cx="3505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US" sz="12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AT 401: maximum </a:t>
            </a:r>
            <a:r>
              <a:rPr lang="en-US" sz="12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offset in the determination of a point in space: ± 15 µm + 6ppm (3</a:t>
            </a:r>
            <a:r>
              <a:rPr lang="el-GR" sz="12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σ</a:t>
            </a:r>
            <a:r>
              <a:rPr lang="en-US" sz="12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)</a:t>
            </a:r>
          </a:p>
        </p:txBody>
      </p:sp>
      <p:sp>
        <p:nvSpPr>
          <p:cNvPr id="22" name="TextBox 19"/>
          <p:cNvSpPr txBox="1">
            <a:spLocks noChangeArrowheads="1"/>
          </p:cNvSpPr>
          <p:nvPr/>
        </p:nvSpPr>
        <p:spPr bwMode="auto">
          <a:xfrm>
            <a:off x="6477000" y="4114800"/>
            <a:ext cx="1676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fr-CH" sz="12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Micro triangulation</a:t>
            </a:r>
            <a:endParaRPr lang="en-US" sz="12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am mov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057400"/>
            <a:ext cx="6440454" cy="3677199"/>
          </a:xfrm>
          <a:prstGeom prst="rect">
            <a:avLst/>
          </a:prstGeom>
        </p:spPr>
      </p:pic>
      <p:sp>
        <p:nvSpPr>
          <p:cNvPr id="30721" name="Text Box 3"/>
          <p:cNvSpPr txBox="1">
            <a:spLocks noChangeArrowheads="1"/>
          </p:cNvSpPr>
          <p:nvPr/>
        </p:nvSpPr>
        <p:spPr bwMode="auto">
          <a:xfrm>
            <a:off x="0" y="381000"/>
            <a:ext cx="7086600" cy="461963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Development of re-adjustment solutions:</a:t>
            </a:r>
            <a:endParaRPr lang="en-US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28600" y="1066800"/>
            <a:ext cx="2209800" cy="307975"/>
          </a:xfrm>
          <a:prstGeom prst="rect">
            <a:avLst/>
          </a:prstGeom>
          <a:solidFill>
            <a:srgbClr val="FFE07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Based on cam 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movers</a:t>
            </a:r>
            <a:endParaRPr lang="en-US" sz="14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52400" y="6248400"/>
            <a:ext cx="457200" cy="457200"/>
          </a:xfrm>
        </p:spPr>
        <p:txBody>
          <a:bodyPr/>
          <a:lstStyle/>
          <a:p>
            <a:pPr>
              <a:defRPr/>
            </a:pPr>
            <a:fld id="{66A76EDF-8E64-4075-8341-22302E9BB936}" type="slidenum">
              <a:rPr lang="fr-FR"/>
              <a:pPr>
                <a:defRPr/>
              </a:pPr>
              <a:t>11</a:t>
            </a:fld>
            <a:endParaRPr lang="fr-FR" dirty="0"/>
          </a:p>
        </p:txBody>
      </p:sp>
      <p:pic>
        <p:nvPicPr>
          <p:cNvPr id="30732" name="Picture 16" descr="0-9Msteps_26062010_maybe_ria_co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143000"/>
            <a:ext cx="2611438" cy="195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Type1_CD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3505200"/>
            <a:ext cx="2068881" cy="2836674"/>
          </a:xfrm>
          <a:prstGeom prst="rect">
            <a:avLst/>
          </a:prstGeom>
        </p:spPr>
      </p:pic>
      <p:pic>
        <p:nvPicPr>
          <p:cNvPr id="3072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676400"/>
            <a:ext cx="121443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1905000" y="5715000"/>
            <a:ext cx="2209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5 DOF test bench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228600" y="2895600"/>
            <a:ext cx="2209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Eccentric cam mover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248400" y="3124200"/>
            <a:ext cx="2895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Repeatability measurements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553200" y="6248400"/>
            <a:ext cx="2286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CH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Smaller cam movers to be designed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3"/>
          <p:cNvSpPr txBox="1">
            <a:spLocks noChangeArrowheads="1"/>
          </p:cNvSpPr>
          <p:nvPr/>
        </p:nvSpPr>
        <p:spPr bwMode="auto">
          <a:xfrm>
            <a:off x="0" y="381000"/>
            <a:ext cx="7086600" cy="461963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Development of re-adjustment solutions:</a:t>
            </a:r>
            <a:endParaRPr lang="en-US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28600" y="1066800"/>
            <a:ext cx="2590800" cy="307975"/>
          </a:xfrm>
          <a:prstGeom prst="rect">
            <a:avLst/>
          </a:prstGeom>
          <a:solidFill>
            <a:srgbClr val="FFE07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Based on 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L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inear </a:t>
            </a:r>
            <a:r>
              <a:rPr lang="fr-CH" sz="14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actuators</a:t>
            </a:r>
            <a:endParaRPr lang="en-US" sz="14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52400" y="6248400"/>
            <a:ext cx="457200" cy="457200"/>
          </a:xfrm>
        </p:spPr>
        <p:txBody>
          <a:bodyPr/>
          <a:lstStyle/>
          <a:p>
            <a:pPr>
              <a:defRPr/>
            </a:pPr>
            <a:fld id="{66A76EDF-8E64-4075-8341-22302E9BB936}" type="slidenum">
              <a:rPr lang="fr-FR"/>
              <a:pPr>
                <a:defRPr/>
              </a:pPr>
              <a:t>12</a:t>
            </a:fld>
            <a:endParaRPr lang="fr-FR" dirty="0"/>
          </a:p>
        </p:txBody>
      </p:sp>
      <p:pic>
        <p:nvPicPr>
          <p:cNvPr id="3072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457200"/>
            <a:ext cx="609600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886200"/>
            <a:ext cx="2852737" cy="237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Helen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3810000"/>
            <a:ext cx="1459078" cy="257977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Picture 14" descr="IMG_053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6000750" y="4133850"/>
            <a:ext cx="2590800" cy="19431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1447800"/>
            <a:ext cx="3429000" cy="2202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990600" y="6324600"/>
            <a:ext cx="2209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1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DOF test bench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5410200" y="6400800"/>
            <a:ext cx="2209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1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DOF test bench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3"/>
          <p:cNvSpPr txBox="1">
            <a:spLocks noChangeArrowheads="1"/>
          </p:cNvSpPr>
          <p:nvPr/>
        </p:nvSpPr>
        <p:spPr bwMode="auto">
          <a:xfrm>
            <a:off x="0" y="609600"/>
            <a:ext cx="7924800" cy="461963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8775" indent="-285750">
              <a:spcBef>
                <a:spcPct val="50000"/>
              </a:spcBef>
              <a:buClr>
                <a:schemeClr val="tx1"/>
              </a:buClr>
              <a:buSzPct val="100000"/>
            </a:pP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ACAS possible participation to alignment works</a:t>
            </a:r>
            <a:endParaRPr lang="en-US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BA587D-93DF-41BB-AD60-E6A573B3B10E}" type="slidenum">
              <a:rPr lang="fr-FR"/>
              <a:pPr>
                <a:defRPr/>
              </a:pPr>
              <a:t>13</a:t>
            </a:fld>
            <a:endParaRPr lang="fr-FR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304800" y="1371600"/>
            <a:ext cx="8305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Standard 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alignment works in CTF3</a:t>
            </a:r>
          </a:p>
          <a:p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 Participation to the studies concerning pre-alignment:</a:t>
            </a:r>
          </a:p>
          <a:p>
            <a:pPr>
              <a:buFont typeface="Wingdings" pitchFamily="2" charset="2"/>
              <a:buChar char="ü"/>
            </a:pPr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2" indent="-457200" algn="just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Contribution to the development of sensors and actuators: irradiation tests, qualification under magnetic fields</a:t>
            </a:r>
          </a:p>
          <a:p>
            <a:pPr lvl="2" indent="-457200" algn="just">
              <a:buFont typeface="Courier New" pitchFamily="49" charset="0"/>
              <a:buChar char="o"/>
            </a:pPr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2" indent="-457200" algn="just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Contribution to mechanical studies : design and manufacturing of calibration/qualification benches, design and manufacturing of smaller cam movers, design of on/off mechanism under vacuum,…</a:t>
            </a:r>
          </a:p>
          <a:p>
            <a:pPr lvl="2" indent="-457200" algn="just">
              <a:buFont typeface="Courier New" pitchFamily="49" charset="0"/>
              <a:buChar char="o"/>
            </a:pPr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2" indent="-457200" algn="just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Additional 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manpower: Fellow, Doctorate student (Geodesy, optics, mechanics, electronics, mechatronics)</a:t>
            </a:r>
          </a:p>
          <a:p>
            <a:pPr lvl="2"/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2"/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665EBF-E546-4AB9-9FA8-73D5A59AE57A}" type="slidenum">
              <a:rPr lang="fr-FR"/>
              <a:pPr>
                <a:defRPr/>
              </a:pPr>
              <a:t>2</a:t>
            </a:fld>
            <a:endParaRPr lang="fr-FR" dirty="0"/>
          </a:p>
        </p:txBody>
      </p:sp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1524000" y="990600"/>
            <a:ext cx="69342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SUMMARY</a:t>
            </a:r>
          </a:p>
          <a:p>
            <a:endParaRPr lang="en-US" dirty="0">
              <a:solidFill>
                <a:schemeClr val="tx2"/>
              </a:solidFill>
              <a:latin typeface="Comic Sans MS" pitchFamily="66" charset="0"/>
            </a:endParaRPr>
          </a:p>
          <a:p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</a:rPr>
              <a:t>Introduction: survey and alignment for the CLIC project</a:t>
            </a: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</a:rPr>
              <a:t>Studies concerning active pre-alignment</a:t>
            </a: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 lvl="1"/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</a:rPr>
              <a:t>ACAS possible participation to alignment works</a:t>
            </a: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 txBox="1">
            <a:spLocks noGrp="1"/>
          </p:cNvSpPr>
          <p:nvPr/>
        </p:nvSpPr>
        <p:spPr>
          <a:xfrm>
            <a:off x="152400" y="62484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/>
          <a:lstStyle/>
          <a:p>
            <a:pPr algn="ctr">
              <a:defRPr/>
            </a:pPr>
            <a:fld id="{5A0A4143-F8BA-4FC1-9385-EC1D14E9E6AF}" type="slidenum">
              <a:rPr lang="fr-FR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algn="ctr">
                <a:defRPr/>
              </a:pPr>
              <a:t>3</a:t>
            </a:fld>
            <a:endParaRPr lang="fr-FR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3013" name="Text Box 12"/>
          <p:cNvSpPr txBox="1">
            <a:spLocks noChangeArrowheads="1"/>
          </p:cNvSpPr>
          <p:nvPr/>
        </p:nvSpPr>
        <p:spPr bwMode="auto">
          <a:xfrm>
            <a:off x="228600" y="4114800"/>
            <a:ext cx="8915400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Some priorities have been given concerning the survey and alignment studies:</a:t>
            </a:r>
          </a:p>
          <a:p>
            <a:pPr marL="914400" lvl="1" indent="-457200" algn="just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Prove the feasibility of the pre-alignment of the components of the main linac within 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</a:rPr>
              <a:t>10 </a:t>
            </a: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microns (1</a:t>
            </a:r>
            <a:r>
              <a:rPr lang="el-GR" sz="1400" dirty="0">
                <a:solidFill>
                  <a:schemeClr val="tx2"/>
                </a:solidFill>
                <a:latin typeface="Comic Sans MS" pitchFamily="66" charset="0"/>
              </a:rPr>
              <a:t>σ</a:t>
            </a: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) over a sliding window of 200 m along the whole linac</a:t>
            </a:r>
            <a:endParaRPr lang="el-GR" sz="1400" b="1" dirty="0">
              <a:solidFill>
                <a:schemeClr val="tx2"/>
              </a:solidFill>
              <a:latin typeface="Comic Sans MS" pitchFamily="66" charset="0"/>
            </a:endParaRPr>
          </a:p>
          <a:p>
            <a:pPr marL="457200" indent="457200" algn="just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Propose a global solution of alignment</a:t>
            </a:r>
            <a:endParaRPr lang="en-US" sz="1400" b="1" dirty="0">
              <a:solidFill>
                <a:srgbClr val="00B050"/>
              </a:solidFill>
              <a:latin typeface="Comic Sans MS" pitchFamily="66" charset="0"/>
            </a:endParaRPr>
          </a:p>
          <a:p>
            <a:pPr marL="914400" lvl="1" indent="-457200" algn="just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Integrate the solution and make it compatible with other services</a:t>
            </a:r>
            <a:endParaRPr lang="en-US" sz="14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41989" name="Text Box 3"/>
          <p:cNvSpPr txBox="1">
            <a:spLocks noChangeArrowheads="1"/>
          </p:cNvSpPr>
          <p:nvPr/>
        </p:nvSpPr>
        <p:spPr bwMode="auto">
          <a:xfrm>
            <a:off x="0" y="381000"/>
            <a:ext cx="8077200" cy="457200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Introduction: survey and alignment</a:t>
            </a:r>
            <a:endParaRPr lang="en-US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28600" y="1524000"/>
            <a:ext cx="8915400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We 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</a:rPr>
              <a:t>will need </a:t>
            </a: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to align all beam components or their associated supports:</a:t>
            </a:r>
          </a:p>
          <a:p>
            <a:pPr marL="914400" lvl="1" indent="-457200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 In all the area of the tunnel (main beam injectors, drive beam generation complex, main linac, beam delivery system, return loops,…)</a:t>
            </a:r>
          </a:p>
          <a:p>
            <a:pPr marL="457200" indent="457200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</a:rPr>
              <a:t>On </a:t>
            </a: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the ground, on the wall (transfer lines), in loops (return loops, damping rings)</a:t>
            </a:r>
          </a:p>
          <a:p>
            <a:pPr marL="457200" indent="457200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 Within various tolerances ranging from 30 microns to more than 300 microns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pPr marL="914400" lvl="1" indent="-457200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</a:rPr>
              <a:t>At different stages: fiducialisation of the components in surface laboratories, initial alignment and smoothing (before the first beam), maintenance of alignment (remotely or directly in the tunnels) during the lifetime of the collider</a:t>
            </a:r>
          </a:p>
          <a:p>
            <a:pPr marL="457200" indent="457200">
              <a:spcBef>
                <a:spcPct val="50000"/>
              </a:spcBef>
              <a:buFont typeface="Wingdings" pitchFamily="2" charset="2"/>
              <a:buChar char="ü"/>
            </a:pPr>
            <a:endParaRPr lang="en-US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5D8F16-1325-4438-BB4F-D86F8D8947E8}" type="slidenum">
              <a:rPr lang="fr-FR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0" y="457200"/>
            <a:ext cx="6219825" cy="461963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Introduction: why </a:t>
            </a:r>
            <a:r>
              <a:rPr lang="en-US" u="sng" dirty="0">
                <a:solidFill>
                  <a:schemeClr val="tx2"/>
                </a:solidFill>
                <a:latin typeface="Comic Sans MS" pitchFamily="66" charset="0"/>
              </a:rPr>
              <a:t>active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 pre-alignment?</a:t>
            </a:r>
          </a:p>
        </p:txBody>
      </p:sp>
      <p:sp>
        <p:nvSpPr>
          <p:cNvPr id="36867" name="Text Box 12"/>
          <p:cNvSpPr txBox="1">
            <a:spLocks noChangeArrowheads="1"/>
          </p:cNvSpPr>
          <p:nvPr/>
        </p:nvSpPr>
        <p:spPr bwMode="auto">
          <a:xfrm>
            <a:off x="685800" y="2362200"/>
            <a:ext cx="1981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At a micron scale:</a:t>
            </a:r>
          </a:p>
        </p:txBody>
      </p:sp>
      <p:sp>
        <p:nvSpPr>
          <p:cNvPr id="36868" name="Text Box 12"/>
          <p:cNvSpPr txBox="1">
            <a:spLocks noChangeArrowheads="1"/>
          </p:cNvSpPr>
          <p:nvPr/>
        </p:nvSpPr>
        <p:spPr bwMode="auto">
          <a:xfrm>
            <a:off x="1143000" y="2819400"/>
            <a:ext cx="1981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Ground motion</a:t>
            </a:r>
          </a:p>
        </p:txBody>
      </p:sp>
      <p:sp>
        <p:nvSpPr>
          <p:cNvPr id="36869" name="Text Box 12"/>
          <p:cNvSpPr txBox="1">
            <a:spLocks noChangeArrowheads="1"/>
          </p:cNvSpPr>
          <p:nvPr/>
        </p:nvSpPr>
        <p:spPr bwMode="auto">
          <a:xfrm>
            <a:off x="1143000" y="3124200"/>
            <a:ext cx="2362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Noise of accelerator</a:t>
            </a:r>
          </a:p>
        </p:txBody>
      </p:sp>
      <p:sp>
        <p:nvSpPr>
          <p:cNvPr id="36870" name="Text Box 12"/>
          <p:cNvSpPr txBox="1">
            <a:spLocks noChangeArrowheads="1"/>
          </p:cNvSpPr>
          <p:nvPr/>
        </p:nvSpPr>
        <p:spPr bwMode="auto">
          <a:xfrm>
            <a:off x="1143000" y="3429000"/>
            <a:ext cx="2667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Temperature dilatations</a:t>
            </a:r>
          </a:p>
        </p:txBody>
      </p:sp>
      <p:sp>
        <p:nvSpPr>
          <p:cNvPr id="20" name="Right Brace 19"/>
          <p:cNvSpPr/>
          <p:nvPr/>
        </p:nvSpPr>
        <p:spPr>
          <a:xfrm>
            <a:off x="3657600" y="2895600"/>
            <a:ext cx="2286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872" name="Text Box 12"/>
          <p:cNvSpPr txBox="1">
            <a:spLocks noChangeArrowheads="1"/>
          </p:cNvSpPr>
          <p:nvPr/>
        </p:nvSpPr>
        <p:spPr bwMode="auto">
          <a:xfrm>
            <a:off x="3962400" y="2971800"/>
            <a:ext cx="3429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Continuous determination of the position of the components</a:t>
            </a:r>
          </a:p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Re-adjustment when necessary</a:t>
            </a:r>
          </a:p>
        </p:txBody>
      </p:sp>
      <p:sp>
        <p:nvSpPr>
          <p:cNvPr id="36873" name="Text Box 12"/>
          <p:cNvSpPr txBox="1">
            <a:spLocks noChangeArrowheads="1"/>
          </p:cNvSpPr>
          <p:nvPr/>
        </p:nvSpPr>
        <p:spPr bwMode="auto">
          <a:xfrm>
            <a:off x="609600" y="4191000"/>
            <a:ext cx="7848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Considering the number of components supports to be aligned  </a:t>
            </a:r>
          </a:p>
        </p:txBody>
      </p:sp>
      <p:sp>
        <p:nvSpPr>
          <p:cNvPr id="36874" name="Text Box 12"/>
          <p:cNvSpPr txBox="1">
            <a:spLocks noChangeArrowheads="1"/>
          </p:cNvSpPr>
          <p:nvPr/>
        </p:nvSpPr>
        <p:spPr bwMode="auto">
          <a:xfrm>
            <a:off x="609600" y="4572000"/>
            <a:ext cx="7848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Considering the resolution of displacement required</a:t>
            </a:r>
          </a:p>
        </p:txBody>
      </p:sp>
      <p:sp>
        <p:nvSpPr>
          <p:cNvPr id="36875" name="TextBox 5"/>
          <p:cNvSpPr txBox="1">
            <a:spLocks noChangeArrowheads="1"/>
          </p:cNvSpPr>
          <p:nvPr/>
        </p:nvSpPr>
        <p:spPr bwMode="auto">
          <a:xfrm>
            <a:off x="533400" y="6096000"/>
            <a:ext cx="2286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Active pre-alignment</a:t>
            </a:r>
          </a:p>
        </p:txBody>
      </p:sp>
      <p:sp>
        <p:nvSpPr>
          <p:cNvPr id="26" name="TextBox 8"/>
          <p:cNvSpPr txBox="1">
            <a:spLocks noChangeArrowheads="1"/>
          </p:cNvSpPr>
          <p:nvPr/>
        </p:nvSpPr>
        <p:spPr bwMode="auto">
          <a:xfrm>
            <a:off x="2819400" y="6019800"/>
            <a:ext cx="4016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=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36877" name="TextBox 6"/>
          <p:cNvSpPr txBox="1">
            <a:spLocks noChangeArrowheads="1"/>
          </p:cNvSpPr>
          <p:nvPr/>
        </p:nvSpPr>
        <p:spPr bwMode="auto">
          <a:xfrm>
            <a:off x="3352800" y="5181600"/>
            <a:ext cx="487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Determination of the position of the components in a general coordinate system thanks to alignment systems</a:t>
            </a:r>
          </a:p>
        </p:txBody>
      </p:sp>
      <p:sp>
        <p:nvSpPr>
          <p:cNvPr id="36878" name="TextBox 7"/>
          <p:cNvSpPr txBox="1">
            <a:spLocks noChangeArrowheads="1"/>
          </p:cNvSpPr>
          <p:nvPr/>
        </p:nvSpPr>
        <p:spPr bwMode="auto">
          <a:xfrm>
            <a:off x="3429000" y="6324600"/>
            <a:ext cx="419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Re-adjustment thanks to actuators</a:t>
            </a:r>
          </a:p>
        </p:txBody>
      </p:sp>
      <p:sp>
        <p:nvSpPr>
          <p:cNvPr id="29" name="TextBox 9"/>
          <p:cNvSpPr txBox="1">
            <a:spLocks noChangeArrowheads="1"/>
          </p:cNvSpPr>
          <p:nvPr/>
        </p:nvSpPr>
        <p:spPr bwMode="auto">
          <a:xfrm>
            <a:off x="5410200" y="5943600"/>
            <a:ext cx="4016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CH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+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85800" y="990600"/>
            <a:ext cx="67913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tabLst>
                <a:tab pos="177800" algn="l"/>
              </a:tabLst>
            </a:pPr>
            <a:endParaRPr lang="en-US" sz="1600" dirty="0">
              <a:latin typeface="Comic Sans MS" pitchFamily="66" charset="0"/>
            </a:endParaRPr>
          </a:p>
          <a:p>
            <a:pPr algn="ctr">
              <a:tabLst>
                <a:tab pos="0" algn="l"/>
              </a:tabLst>
            </a:pPr>
            <a:r>
              <a:rPr lang="en-US" sz="1600" b="1" dirty="0" smtClean="0">
                <a:latin typeface="Comic Sans MS" pitchFamily="66" charset="0"/>
              </a:rPr>
              <a:t>	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</a:rPr>
              <a:t>The pre-alignment precision and accuracy on the transverse positions of the components of the CLIC linacs is typically ten microns over distances of 200m.</a:t>
            </a: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 algn="l">
              <a:tabLst>
                <a:tab pos="177800" algn="l"/>
              </a:tabLst>
            </a:pPr>
            <a:endParaRPr lang="en-US" sz="1600" b="1" dirty="0">
              <a:latin typeface="Comic Sans MS" pitchFamily="66" charset="0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4572000" y="2133600"/>
            <a:ext cx="44196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chemeClr val="tx2"/>
                </a:solidFill>
                <a:latin typeface="Comic Sans MS" pitchFamily="66" charset="0"/>
              </a:rPr>
              <a:t>Factor 10 times smaller than LHC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5D8F16-1325-4438-BB4F-D86F8D8947E8}" type="slidenum">
              <a:rPr lang="fr-FR"/>
              <a:pPr>
                <a:defRPr/>
              </a:pPr>
              <a:t>5</a:t>
            </a:fld>
            <a:endParaRPr lang="fr-FR" dirty="0"/>
          </a:p>
        </p:txBody>
      </p:sp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0" y="457200"/>
            <a:ext cx="6219825" cy="461963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Introduction: 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status</a:t>
            </a:r>
            <a:endParaRPr lang="en-US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457200" y="1219200"/>
            <a:ext cx="6553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Studies started 20 years ago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A solution based on stretched wires is proposed for the CDR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pic>
        <p:nvPicPr>
          <p:cNvPr id="5" name="Picture 6" descr="ecarto_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57400"/>
            <a:ext cx="3282291" cy="2197311"/>
          </a:xfrm>
          <a:prstGeom prst="rect">
            <a:avLst/>
          </a:prstGeom>
          <a:noFill/>
        </p:spPr>
      </p:pic>
      <p:pic>
        <p:nvPicPr>
          <p:cNvPr id="6" name="Picture 12" descr="IMG_06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057400"/>
            <a:ext cx="1600200" cy="2133600"/>
          </a:xfrm>
          <a:prstGeom prst="rect">
            <a:avLst/>
          </a:prstGeom>
          <a:noFill/>
        </p:spPr>
      </p:pic>
      <p:sp>
        <p:nvSpPr>
          <p:cNvPr id="8" name="Right Arrow 7"/>
          <p:cNvSpPr/>
          <p:nvPr/>
        </p:nvSpPr>
        <p:spPr>
          <a:xfrm>
            <a:off x="4572000" y="2819400"/>
            <a:ext cx="1052513" cy="4333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800600"/>
            <a:ext cx="8305800" cy="157973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1143000" y="4191000"/>
            <a:ext cx="2971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Stretched wire in the LHC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5334000" y="4191000"/>
            <a:ext cx="3200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Wire Positioning Sensor (WPS)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2743200" y="6400800"/>
            <a:ext cx="5029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Stretched wires and WPS proposed for the CDR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3"/>
          <p:cNvSpPr txBox="1">
            <a:spLocks noChangeArrowheads="1"/>
          </p:cNvSpPr>
          <p:nvPr/>
        </p:nvSpPr>
        <p:spPr bwMode="auto">
          <a:xfrm>
            <a:off x="0" y="3109913"/>
            <a:ext cx="7632700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285750" algn="just">
              <a:spcBef>
                <a:spcPct val="50000"/>
              </a:spcBef>
            </a:pP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	</a:t>
            </a:r>
          </a:p>
        </p:txBody>
      </p:sp>
      <p:sp>
        <p:nvSpPr>
          <p:cNvPr id="48130" name="Text Box 12"/>
          <p:cNvSpPr txBox="1">
            <a:spLocks noChangeArrowheads="1"/>
          </p:cNvSpPr>
          <p:nvPr/>
        </p:nvSpPr>
        <p:spPr bwMode="auto">
          <a:xfrm>
            <a:off x="0" y="533400"/>
            <a:ext cx="7770813" cy="46196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Introduction: next steps </a:t>
            </a:r>
            <a:endParaRPr lang="en-US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148" name="Slide Number Placeholder 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fld id="{328CDE00-5FC1-453E-B5CE-613B6D4246F4}" type="slidenum">
              <a:rPr lang="en-US" smtClean="0">
                <a:latin typeface="Arial" charset="0"/>
              </a:rPr>
              <a:pPr>
                <a:defRPr/>
              </a:pPr>
              <a:t>6</a:t>
            </a:fld>
            <a:endParaRPr lang="en-US" dirty="0" smtClean="0">
              <a:latin typeface="Arial" charset="0"/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152400" y="6248400"/>
            <a:ext cx="457200" cy="457200"/>
          </a:xfrm>
          <a:prstGeom prst="ellipse">
            <a:avLst/>
          </a:prstGeom>
          <a:solidFill>
            <a:schemeClr val="accent1"/>
          </a:solidFill>
          <a:ln/>
        </p:spPr>
        <p:txBody>
          <a:bodyPr wrap="none" lIns="0" tIns="0" rIns="0" bIns="0" anchor="ctr" anchorCtr="1"/>
          <a:lstStyle/>
          <a:p>
            <a:pPr algn="ctr">
              <a:defRPr/>
            </a:pPr>
            <a:fld id="{54DD657D-2928-4199-B2BD-5710F3BDBF93}" type="slidenum">
              <a:rPr lang="fr-FR" sz="1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pPr algn="ctr">
                <a:defRPr/>
              </a:pPr>
              <a:t>6</a:t>
            </a:fld>
            <a:endParaRPr lang="fr-FR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" name="TextBox 7"/>
          <p:cNvSpPr txBox="1">
            <a:spLocks noChangeArrowheads="1"/>
          </p:cNvSpPr>
          <p:nvPr/>
        </p:nvSpPr>
        <p:spPr bwMode="auto">
          <a:xfrm>
            <a:off x="304800" y="1371600"/>
            <a:ext cx="8305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But there are some drawbacks: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Gravity effects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Cost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No standard reference precise and accurate enough to validate this solution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8" name="TextBox 7"/>
          <p:cNvSpPr txBox="1">
            <a:spLocks noChangeArrowheads="1"/>
          </p:cNvSpPr>
          <p:nvPr/>
        </p:nvSpPr>
        <p:spPr bwMode="auto">
          <a:xfrm>
            <a:off x="304800" y="2895600"/>
            <a:ext cx="8305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Next steps:</a:t>
            </a:r>
          </a:p>
          <a:p>
            <a:pPr lvl="1" indent="457200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Consolidation of existing solution</a:t>
            </a:r>
          </a:p>
          <a:p>
            <a:pPr lvl="1" indent="457200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Design of alternative solutions</a:t>
            </a:r>
          </a:p>
          <a:p>
            <a:pPr lvl="1" indent="457200"/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2" indent="-457200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Design, manufacturing and qualification of low cost sensors and adjustment solutions</a:t>
            </a:r>
          </a:p>
          <a:p>
            <a:pPr lvl="1" indent="457200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Monitoring of the last quadrupoles around the detectors</a:t>
            </a:r>
          </a:p>
          <a:p>
            <a:pPr lvl="1"/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9" name="Right Brace 28"/>
          <p:cNvSpPr/>
          <p:nvPr/>
        </p:nvSpPr>
        <p:spPr>
          <a:xfrm>
            <a:off x="4495800" y="3048000"/>
            <a:ext cx="152400" cy="762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5105400" y="3124200"/>
            <a:ext cx="2971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simulations &amp; validation on dedicated mock-ups</a:t>
            </a:r>
            <a:endParaRPr lang="en-US" sz="1600" i="1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3"/>
          <p:cNvSpPr txBox="1">
            <a:spLocks noChangeArrowheads="1"/>
          </p:cNvSpPr>
          <p:nvPr/>
        </p:nvSpPr>
        <p:spPr bwMode="auto">
          <a:xfrm>
            <a:off x="0" y="609600"/>
            <a:ext cx="7924800" cy="461963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8775" indent="-285750">
              <a:spcBef>
                <a:spcPct val="50000"/>
              </a:spcBef>
              <a:buClr>
                <a:schemeClr val="tx1"/>
              </a:buClr>
              <a:buSzPct val="100000"/>
            </a:pP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Studies: consolidation &amp; development of alternatives</a:t>
            </a:r>
            <a:endParaRPr lang="en-US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BA587D-93DF-41BB-AD60-E6A573B3B10E}" type="slidenum">
              <a:rPr lang="fr-FR"/>
              <a:pPr>
                <a:defRPr/>
              </a:pPr>
              <a:t>7</a:t>
            </a:fld>
            <a:endParaRPr lang="fr-FR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0" y="137160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Consolidation of the existing solution: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3 PhD subjects:</a:t>
            </a:r>
          </a:p>
          <a:p>
            <a:pPr lvl="3" indent="-45720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«Determination of a precise gravity field for the CLIC feasibility studies”</a:t>
            </a:r>
          </a:p>
          <a:p>
            <a:pPr lvl="3" indent="-45720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«Analysis and modeling of the effect of tides on Hydrostatic Levelling System »</a:t>
            </a:r>
          </a:p>
          <a:p>
            <a:pPr lvl="3" indent="-45720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«Proposal of an alignment method for the CLIC linear accelerator: from the geodetic networks to the active pre-alignment »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Simulations and facilities: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581400"/>
            <a:ext cx="3855947" cy="236696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657600"/>
            <a:ext cx="298432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IMG_04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14800" y="3581400"/>
            <a:ext cx="1771650" cy="2362200"/>
          </a:xfrm>
          <a:prstGeom prst="rect">
            <a:avLst/>
          </a:prstGeom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533400" y="5943600"/>
            <a:ext cx="3200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Example of algorithm structure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4038600" y="5943600"/>
            <a:ext cx="2133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2 test modules (4 m)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6477000" y="5943600"/>
            <a:ext cx="2209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TT1 facility (140 m)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3"/>
          <p:cNvSpPr txBox="1">
            <a:spLocks noChangeArrowheads="1"/>
          </p:cNvSpPr>
          <p:nvPr/>
        </p:nvSpPr>
        <p:spPr bwMode="auto">
          <a:xfrm>
            <a:off x="0" y="609600"/>
            <a:ext cx="7924800" cy="461963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8775" indent="-285750">
              <a:spcBef>
                <a:spcPct val="50000"/>
              </a:spcBef>
              <a:buClr>
                <a:schemeClr val="tx1"/>
              </a:buClr>
              <a:buSzPct val="100000"/>
            </a:pP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Studies: consolidation &amp; development of alternatives</a:t>
            </a:r>
            <a:endParaRPr lang="en-US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BA587D-93DF-41BB-AD60-E6A573B3B10E}" type="slidenum">
              <a:rPr lang="fr-FR"/>
              <a:pPr>
                <a:defRPr/>
              </a:pPr>
              <a:t>8</a:t>
            </a:fld>
            <a:endParaRPr lang="fr-FR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304800" y="1371600"/>
            <a:ext cx="83058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Development of alternatives: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“laser based”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LAMBDA project </a:t>
            </a:r>
          </a:p>
          <a:p>
            <a:pPr lvl="2"/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Concept to be validated on short distances  under vacuum over 100 m</a:t>
            </a:r>
          </a:p>
          <a:p>
            <a:pPr lvl="2"/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2"/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2"/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2"/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2"/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2"/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1"/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</a:p>
          <a:p>
            <a:pPr lvl="1"/>
            <a:endParaRPr lang="en-US" sz="1600" dirty="0" smtClean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Alignment systems from NIKHEF through a collaboration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590800"/>
            <a:ext cx="1370013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514600"/>
            <a:ext cx="53530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1676400" y="4800600"/>
            <a:ext cx="5181600" cy="1638300"/>
            <a:chOff x="96" y="624"/>
            <a:chExt cx="3264" cy="1032"/>
          </a:xfrm>
        </p:grpSpPr>
        <p:pic>
          <p:nvPicPr>
            <p:cNvPr id="8" name="Picture 27" descr="Principle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" y="624"/>
              <a:ext cx="3264" cy="1032"/>
            </a:xfrm>
            <a:prstGeom prst="rect">
              <a:avLst/>
            </a:prstGeom>
            <a:solidFill>
              <a:srgbClr val="FFFF99"/>
            </a:solidFill>
          </p:spPr>
        </p:pic>
        <p:sp>
          <p:nvSpPr>
            <p:cNvPr id="9" name="Text Box 28"/>
            <p:cNvSpPr txBox="1">
              <a:spLocks noChangeArrowheads="1"/>
            </p:cNvSpPr>
            <p:nvPr/>
          </p:nvSpPr>
          <p:spPr bwMode="auto">
            <a:xfrm>
              <a:off x="192" y="1200"/>
              <a:ext cx="70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</a:rPr>
                <a:t>laser +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beam expander</a:t>
              </a:r>
            </a:p>
          </p:txBody>
        </p:sp>
        <p:sp>
          <p:nvSpPr>
            <p:cNvPr id="10" name="Text Box 29"/>
            <p:cNvSpPr txBox="1">
              <a:spLocks noChangeArrowheads="1"/>
            </p:cNvSpPr>
            <p:nvPr/>
          </p:nvSpPr>
          <p:spPr bwMode="auto">
            <a:xfrm>
              <a:off x="1728" y="1248"/>
              <a:ext cx="5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</a:rPr>
                <a:t>diffraction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plate</a:t>
              </a:r>
            </a:p>
          </p:txBody>
        </p:sp>
        <p:sp>
          <p:nvSpPr>
            <p:cNvPr id="11" name="Text Box 30"/>
            <p:cNvSpPr txBox="1">
              <a:spLocks noChangeArrowheads="1"/>
            </p:cNvSpPr>
            <p:nvPr/>
          </p:nvSpPr>
          <p:spPr bwMode="auto">
            <a:xfrm>
              <a:off x="2688" y="1200"/>
              <a:ext cx="5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</a:rPr>
                <a:t>pixel image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sensor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3"/>
          <p:cNvSpPr txBox="1">
            <a:spLocks noChangeArrowheads="1"/>
          </p:cNvSpPr>
          <p:nvPr/>
        </p:nvSpPr>
        <p:spPr bwMode="auto">
          <a:xfrm>
            <a:off x="0" y="609600"/>
            <a:ext cx="7924800" cy="461963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8775" indent="-285750">
              <a:spcBef>
                <a:spcPct val="50000"/>
              </a:spcBef>
              <a:buClr>
                <a:schemeClr val="tx1"/>
              </a:buClr>
              <a:buSzPct val="100000"/>
            </a:pPr>
            <a:r>
              <a:rPr lang="en-US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Development of sub-micrometric 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sensors</a:t>
            </a:r>
          </a:p>
        </p:txBody>
      </p:sp>
      <p:sp>
        <p:nvSpPr>
          <p:cNvPr id="38914" name="TextBox 7"/>
          <p:cNvSpPr txBox="1">
            <a:spLocks noChangeArrowheads="1"/>
          </p:cNvSpPr>
          <p:nvPr/>
        </p:nvSpPr>
        <p:spPr bwMode="auto">
          <a:xfrm>
            <a:off x="457200" y="1524000"/>
            <a:ext cx="8382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85750" algn="just">
              <a:spcBef>
                <a:spcPct val="50000"/>
              </a:spcBef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WPS </a:t>
            </a: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sensor fulfilling the requirements</a:t>
            </a:r>
          </a:p>
          <a:p>
            <a:pPr lvl="2" indent="-285750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« absolute measurements » (known zero w.r.t mechanical interface)</a:t>
            </a:r>
          </a:p>
          <a:p>
            <a:pPr lvl="2" indent="-285750" algn="just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no drift</a:t>
            </a:r>
          </a:p>
          <a:p>
            <a:pPr lvl="2" indent="-285750" algn="just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sub micrometric measurements</a:t>
            </a:r>
          </a:p>
        </p:txBody>
      </p:sp>
      <p:sp>
        <p:nvSpPr>
          <p:cNvPr id="38916" name="TextBox 13"/>
          <p:cNvSpPr txBox="1">
            <a:spLocks noChangeArrowheads="1"/>
          </p:cNvSpPr>
          <p:nvPr/>
        </p:nvSpPr>
        <p:spPr bwMode="auto">
          <a:xfrm>
            <a:off x="5486400" y="3429000"/>
            <a:ext cx="2971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Optical based WPS (oWPS)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pic>
        <p:nvPicPr>
          <p:cNvPr id="389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5037" y="3733800"/>
            <a:ext cx="3128963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Box 13"/>
          <p:cNvSpPr txBox="1">
            <a:spLocks noChangeArrowheads="1"/>
          </p:cNvSpPr>
          <p:nvPr/>
        </p:nvSpPr>
        <p:spPr bwMode="auto">
          <a:xfrm>
            <a:off x="457200" y="3429000"/>
            <a:ext cx="3124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Capacitive based WPS (cWPS)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38919" name="Text Box 37"/>
          <p:cNvSpPr txBox="1">
            <a:spLocks noChangeArrowheads="1"/>
          </p:cNvSpPr>
          <p:nvPr/>
        </p:nvSpPr>
        <p:spPr bwMode="auto">
          <a:xfrm>
            <a:off x="228600" y="3886200"/>
            <a:ext cx="3203575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285750">
              <a:buFont typeface="Wingdings" pitchFamily="2" charset="2"/>
              <a:buNone/>
            </a:pPr>
            <a:r>
              <a:rPr lang="fr-CH" sz="12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Resolution: 0.2 µm</a:t>
            </a:r>
          </a:p>
          <a:p>
            <a:pPr marL="742950" indent="-285750">
              <a:buFont typeface="Wingdings" pitchFamily="2" charset="2"/>
              <a:buNone/>
            </a:pPr>
            <a:r>
              <a:rPr lang="fr-CH" sz="12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Range: 10 x 10 mm</a:t>
            </a:r>
          </a:p>
          <a:p>
            <a:pPr marL="742950" indent="-285750">
              <a:buFont typeface="Wingdings" pitchFamily="2" charset="2"/>
              <a:buNone/>
            </a:pPr>
            <a:r>
              <a:rPr lang="fr-CH" sz="12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Repeatibility: 1 µm</a:t>
            </a:r>
          </a:p>
          <a:p>
            <a:pPr marL="742950" indent="-285750">
              <a:buFont typeface="Wingdings" pitchFamily="2" charset="2"/>
              <a:buNone/>
            </a:pPr>
            <a:r>
              <a:rPr lang="fr-CH" sz="12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Bandwidth: 10 Hz</a:t>
            </a:r>
            <a:endParaRPr lang="en-US" sz="12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pic>
        <p:nvPicPr>
          <p:cNvPr id="389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886200"/>
            <a:ext cx="1200150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BA587D-93DF-41BB-AD60-E6A573B3B10E}" type="slidenum">
              <a:rPr lang="fr-FR"/>
              <a:pPr>
                <a:defRPr/>
              </a:pPr>
              <a:t>9</a:t>
            </a:fld>
            <a:endParaRPr lang="fr-FR" dirty="0"/>
          </a:p>
        </p:txBody>
      </p:sp>
      <p:sp>
        <p:nvSpPr>
          <p:cNvPr id="13" name="Down Arrow 12"/>
          <p:cNvSpPr/>
          <p:nvPr/>
        </p:nvSpPr>
        <p:spPr>
          <a:xfrm rot="1800000">
            <a:off x="3394636" y="2917019"/>
            <a:ext cx="228600" cy="5334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 rot="19800000">
            <a:off x="4690037" y="2917018"/>
            <a:ext cx="228600" cy="5334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762000" y="2971800"/>
            <a:ext cx="3124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Upgrade of an existing WPS</a:t>
            </a: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4953000" y="2971800"/>
            <a:ext cx="3124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Development of a new WPS</a:t>
            </a:r>
          </a:p>
        </p:txBody>
      </p:sp>
      <p:pic>
        <p:nvPicPr>
          <p:cNvPr id="38926" name="Picture 15" descr="100_195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876800"/>
            <a:ext cx="1495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2057400" y="5943600"/>
            <a:ext cx="419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Development of low cost sensors</a:t>
            </a:r>
          </a:p>
          <a:p>
            <a:pPr algn="ctr"/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With increased performance</a:t>
            </a:r>
          </a:p>
          <a:p>
            <a:pPr algn="ctr"/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Working in an accelerator environment</a:t>
            </a:r>
            <a:endParaRPr lang="en-US" sz="1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3886200"/>
            <a:ext cx="13811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9658</TotalTime>
  <Words>801</Words>
  <Application>Microsoft Office PowerPoint</Application>
  <PresentationFormat>On-screen Show (4:3)</PresentationFormat>
  <Paragraphs>146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 CLIC SURVEY AND ALIGNMENT ACAS possible participation to alignment studies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Alignment Work in TT2 and PS During the Shut-down 2006-2007</dc:title>
  <dc:creator>tdobers</dc:creator>
  <cp:lastModifiedBy>hmainaud</cp:lastModifiedBy>
  <cp:revision>687</cp:revision>
  <dcterms:created xsi:type="dcterms:W3CDTF">2007-04-26T06:32:10Z</dcterms:created>
  <dcterms:modified xsi:type="dcterms:W3CDTF">2011-04-12T07:49:53Z</dcterms:modified>
</cp:coreProperties>
</file>