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647" r:id="rId3"/>
    <p:sldId id="650" r:id="rId4"/>
    <p:sldId id="655" r:id="rId5"/>
    <p:sldId id="670" r:id="rId6"/>
    <p:sldId id="666" r:id="rId7"/>
    <p:sldId id="651" r:id="rId8"/>
    <p:sldId id="653" r:id="rId9"/>
    <p:sldId id="654" r:id="rId10"/>
    <p:sldId id="671" r:id="rId11"/>
    <p:sldId id="668" r:id="rId12"/>
    <p:sldId id="684" r:id="rId13"/>
    <p:sldId id="692" r:id="rId14"/>
    <p:sldId id="657" r:id="rId15"/>
    <p:sldId id="696" r:id="rId16"/>
    <p:sldId id="702" r:id="rId17"/>
    <p:sldId id="703" r:id="rId18"/>
    <p:sldId id="699" r:id="rId19"/>
    <p:sldId id="698" r:id="rId20"/>
    <p:sldId id="693" r:id="rId21"/>
    <p:sldId id="658" r:id="rId22"/>
    <p:sldId id="750" r:id="rId23"/>
    <p:sldId id="659" r:id="rId24"/>
    <p:sldId id="711" r:id="rId25"/>
    <p:sldId id="752" r:id="rId26"/>
    <p:sldId id="713" r:id="rId27"/>
    <p:sldId id="707" r:id="rId28"/>
    <p:sldId id="697" r:id="rId29"/>
    <p:sldId id="672" r:id="rId30"/>
    <p:sldId id="669" r:id="rId31"/>
    <p:sldId id="673" r:id="rId32"/>
    <p:sldId id="706" r:id="rId33"/>
    <p:sldId id="720" r:id="rId34"/>
    <p:sldId id="721" r:id="rId35"/>
    <p:sldId id="751" r:id="rId36"/>
    <p:sldId id="715" r:id="rId37"/>
    <p:sldId id="664" r:id="rId38"/>
    <p:sldId id="679" r:id="rId39"/>
    <p:sldId id="680" r:id="rId40"/>
    <p:sldId id="681" r:id="rId41"/>
    <p:sldId id="675" r:id="rId42"/>
    <p:sldId id="705" r:id="rId43"/>
    <p:sldId id="726" r:id="rId44"/>
    <p:sldId id="727" r:id="rId45"/>
    <p:sldId id="725" r:id="rId46"/>
    <p:sldId id="722" r:id="rId47"/>
    <p:sldId id="730" r:id="rId48"/>
    <p:sldId id="744" r:id="rId49"/>
    <p:sldId id="723" r:id="rId50"/>
    <p:sldId id="729" r:id="rId51"/>
    <p:sldId id="685" r:id="rId52"/>
    <p:sldId id="731" r:id="rId53"/>
    <p:sldId id="738" r:id="rId54"/>
    <p:sldId id="728" r:id="rId55"/>
    <p:sldId id="724" r:id="rId56"/>
    <p:sldId id="737" r:id="rId57"/>
    <p:sldId id="733" r:id="rId58"/>
    <p:sldId id="734" r:id="rId59"/>
    <p:sldId id="735" r:id="rId60"/>
    <p:sldId id="746" r:id="rId61"/>
    <p:sldId id="661" r:id="rId62"/>
    <p:sldId id="688" r:id="rId63"/>
    <p:sldId id="745" r:id="rId64"/>
    <p:sldId id="747" r:id="rId65"/>
    <p:sldId id="748" r:id="rId66"/>
    <p:sldId id="689" r:id="rId67"/>
    <p:sldId id="690" r:id="rId68"/>
    <p:sldId id="691" r:id="rId69"/>
    <p:sldId id="652" r:id="rId7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95728" autoAdjust="0"/>
  </p:normalViewPr>
  <p:slideViewPr>
    <p:cSldViewPr snapToGrid="0">
      <p:cViewPr varScale="1">
        <p:scale>
          <a:sx n="117" d="100"/>
          <a:sy n="117" d="100"/>
        </p:scale>
        <p:origin x="120" y="19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16/11/2023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2267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1.35 </a:t>
            </a:r>
            <a:r>
              <a:rPr lang="en-US" dirty="0" err="1"/>
              <a:t>microW</a:t>
            </a:r>
            <a:r>
              <a:rPr lang="en-US" dirty="0"/>
              <a:t> for </a:t>
            </a:r>
            <a:r>
              <a:rPr lang="en-US" dirty="0" err="1"/>
              <a:t>cernox</a:t>
            </a:r>
            <a:endParaRPr lang="en-US" dirty="0"/>
          </a:p>
          <a:p>
            <a:r>
              <a:rPr lang="en-US" dirty="0"/>
              <a:t>0.726 </a:t>
            </a:r>
            <a:r>
              <a:rPr lang="en-US" dirty="0" err="1"/>
              <a:t>microW</a:t>
            </a:r>
            <a:r>
              <a:rPr lang="en-US" dirty="0"/>
              <a:t> for TVO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373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Displacement damage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6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16/11/2023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5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7.png"/><Relationship Id="rId7" Type="http://schemas.openxmlformats.org/officeDocument/2006/relationships/image" Target="../media/image48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0.png"/><Relationship Id="rId4" Type="http://schemas.openxmlformats.org/officeDocument/2006/relationships/image" Target="../media/image22.png"/><Relationship Id="rId9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91.jpeg"/><Relationship Id="rId7" Type="http://schemas.openxmlformats.org/officeDocument/2006/relationships/image" Target="../media/image93.wmf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2.wmf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3.jpeg"/><Relationship Id="rId5" Type="http://schemas.openxmlformats.org/officeDocument/2006/relationships/image" Target="../media/image102.png"/><Relationship Id="rId4" Type="http://schemas.openxmlformats.org/officeDocument/2006/relationships/image" Target="../media/image101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8.png"/><Relationship Id="rId4" Type="http://schemas.openxmlformats.org/officeDocument/2006/relationships/image" Target="../media/image13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3.jpeg"/><Relationship Id="rId5" Type="http://schemas.openxmlformats.org/officeDocument/2006/relationships/image" Target="../media/image142.png"/><Relationship Id="rId4" Type="http://schemas.openxmlformats.org/officeDocument/2006/relationships/image" Target="../media/image14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8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jpe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1.emf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2696"/>
            <a:ext cx="9144000" cy="2166729"/>
          </a:xfrm>
        </p:spPr>
        <p:txBody>
          <a:bodyPr>
            <a:normAutofit fontScale="90000"/>
          </a:bodyPr>
          <a:lstStyle/>
          <a:p>
            <a:r>
              <a:rPr lang="en-US" dirty="0"/>
              <a:t>Instrumentation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Juan Casas</a:t>
            </a:r>
          </a:p>
          <a:p>
            <a:r>
              <a:rPr lang="en-US" dirty="0"/>
              <a:t>CERN – TE/CRG 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Cryogenic Engineering for Helium Superconducting devices  </a:t>
            </a:r>
          </a:p>
          <a:p>
            <a:pPr algn="ctr"/>
            <a:r>
              <a:rPr lang="en-US" dirty="0"/>
              <a:t>CERN, 20-24 November 2023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Standards/Calibration Certificates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LHC requirements for the measurements below 4 K are very tight</a:t>
            </a:r>
          </a:p>
          <a:p>
            <a:r>
              <a:rPr lang="en-US" sz="2400" dirty="0"/>
              <a:t>Not far off from the national standards laboratories results:</a:t>
            </a:r>
          </a:p>
          <a:p>
            <a:endParaRPr lang="en-US" sz="2400" dirty="0"/>
          </a:p>
          <a:p>
            <a:r>
              <a:rPr lang="en-US" sz="2400" dirty="0"/>
              <a:t>Working &amp; secondary standards are</a:t>
            </a:r>
          </a:p>
          <a:p>
            <a:r>
              <a:rPr lang="en-US" sz="2400" dirty="0"/>
              <a:t>not required for </a:t>
            </a:r>
            <a:r>
              <a:rPr lang="en-US" sz="2400" dirty="0" err="1"/>
              <a:t>cryo</a:t>
            </a:r>
            <a:r>
              <a:rPr lang="en-US" sz="2400" dirty="0"/>
              <a:t>-CERN for: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Pressure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Voltage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Current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etc.</a:t>
            </a:r>
          </a:p>
          <a:p>
            <a:r>
              <a:rPr lang="en-US" sz="2400" dirty="0"/>
              <a:t>industrial calibration certificates of </a:t>
            </a:r>
            <a:br>
              <a:rPr lang="en-US" sz="2400" dirty="0"/>
            </a:br>
            <a:r>
              <a:rPr lang="en-US" sz="2400" dirty="0"/>
              <a:t>apparatuses is sufficient; these are: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DMM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Portable calibrators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Bench instruments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…..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684" y="1753465"/>
            <a:ext cx="6008326" cy="435758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78407" y="6111054"/>
            <a:ext cx="554735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GB" sz="1400" dirty="0"/>
              <a:t>From &lt;&lt;EURAMET Key Comparison No. EURAMET.T-K1&gt;&gt; (2016)</a:t>
            </a:r>
          </a:p>
        </p:txBody>
      </p:sp>
      <p:sp>
        <p:nvSpPr>
          <p:cNvPr id="22" name="Left Arrow 21"/>
          <p:cNvSpPr/>
          <p:nvPr/>
        </p:nvSpPr>
        <p:spPr>
          <a:xfrm rot="13706444">
            <a:off x="8376884" y="1542359"/>
            <a:ext cx="319120" cy="135013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139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876" y="2017987"/>
            <a:ext cx="8661418" cy="4601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Electrical Sensors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790395"/>
            <a:ext cx="113710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Most of the temperature measurements are based in electrical sensors.</a:t>
            </a:r>
          </a:p>
          <a:p>
            <a:r>
              <a:rPr lang="en-US" sz="2000" dirty="0"/>
              <a:t>Not a single one fitting all applications.</a:t>
            </a:r>
          </a:p>
          <a:p>
            <a:r>
              <a:rPr lang="en-US" sz="2000" dirty="0"/>
              <a:t>Many are several decades old and some are becoming obsolete </a:t>
            </a:r>
            <a:r>
              <a:rPr lang="en-US" sz="2000" dirty="0">
                <a:sym typeface="Wingdings" panose="05000000000000000000" pitchFamily="2" charset="2"/>
              </a:rPr>
              <a:t></a:t>
            </a:r>
            <a:r>
              <a:rPr lang="en-US" sz="2000" dirty="0"/>
              <a:t> or difficult to obtain </a:t>
            </a:r>
            <a:r>
              <a:rPr lang="en-US" sz="2000" dirty="0">
                <a:sym typeface="Wingdings" panose="05000000000000000000" pitchFamily="2" charset="2"/>
              </a:rPr>
              <a:t></a:t>
            </a:r>
            <a:r>
              <a:rPr lang="en-US" sz="2000"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360230" y="5496672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ym typeface="Wingdings" panose="05000000000000000000" pitchFamily="2" charset="2"/>
              </a:rPr>
              <a:t>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653462" y="4194623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ym typeface="Wingdings" panose="05000000000000000000" pitchFamily="2" charset="2"/>
              </a:rPr>
              <a:t>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165305" y="264905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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875847" y="317181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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B293D4-A3B3-F385-FB34-5095E89EC484}"/>
              </a:ext>
            </a:extLst>
          </p:cNvPr>
          <p:cNvSpPr txBox="1"/>
          <p:nvPr/>
        </p:nvSpPr>
        <p:spPr>
          <a:xfrm rot="19556754">
            <a:off x="-80906" y="2863929"/>
            <a:ext cx="63706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C0C0C0"/>
                </a:highlight>
              </a:rPr>
              <a:t>Apart measurement range, check for: </a:t>
            </a:r>
            <a:br>
              <a:rPr lang="en-US" sz="1600" dirty="0">
                <a:highlight>
                  <a:srgbClr val="C0C0C0"/>
                </a:highlight>
              </a:rPr>
            </a:br>
            <a:r>
              <a:rPr lang="en-US" sz="1600" dirty="0">
                <a:highlight>
                  <a:srgbClr val="C0C0C0"/>
                </a:highlight>
              </a:rPr>
              <a:t>- accuracy requirements</a:t>
            </a:r>
          </a:p>
          <a:p>
            <a:r>
              <a:rPr lang="en-US" sz="1600" dirty="0">
                <a:highlight>
                  <a:srgbClr val="C0C0C0"/>
                </a:highlight>
              </a:rPr>
              <a:t>- environmental constraints (pressure, radiation, magnetic field, etc.)</a:t>
            </a:r>
          </a:p>
          <a:p>
            <a:r>
              <a:rPr lang="en-US" sz="1600" dirty="0">
                <a:highlight>
                  <a:srgbClr val="C0C0C0"/>
                </a:highlight>
              </a:rPr>
              <a:t>- signal conditioning</a:t>
            </a:r>
          </a:p>
          <a:p>
            <a:r>
              <a:rPr lang="en-US" sz="1600" dirty="0">
                <a:highlight>
                  <a:srgbClr val="C0C0C0"/>
                </a:highlight>
              </a:rPr>
              <a:t>- thermal anchoring</a:t>
            </a:r>
          </a:p>
          <a:p>
            <a:r>
              <a:rPr lang="en-US" sz="1600" dirty="0">
                <a:highlight>
                  <a:srgbClr val="C0C0C0"/>
                </a:highlight>
              </a:rPr>
              <a:t>- …</a:t>
            </a:r>
          </a:p>
          <a:p>
            <a:r>
              <a:rPr lang="en-US" sz="1600" dirty="0">
                <a:highlight>
                  <a:srgbClr val="C0C0C0"/>
                </a:highlight>
              </a:rPr>
              <a:t>- overall cost</a:t>
            </a:r>
            <a:endParaRPr lang="en-GB" sz="16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9124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RvsT">
            <a:extLst>
              <a:ext uri="{FF2B5EF4-FFF2-40B4-BE49-F238E27FC236}">
                <a16:creationId xmlns:a16="http://schemas.microsoft.com/office/drawing/2014/main" id="{64718D28-C5DF-80BC-2F67-8C5B152A6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033" y="3972739"/>
            <a:ext cx="4448408" cy="252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5601504" y="2233695"/>
            <a:ext cx="6037772" cy="4169660"/>
            <a:chOff x="4970900" y="2172327"/>
            <a:chExt cx="6037772" cy="41696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0900" y="2172327"/>
              <a:ext cx="6037772" cy="4169660"/>
            </a:xfrm>
            <a:prstGeom prst="rect">
              <a:avLst/>
            </a:prstGeom>
          </p:spPr>
        </p:pic>
        <p:sp>
          <p:nvSpPr>
            <p:cNvPr id="4" name="Left Arrow 3"/>
            <p:cNvSpPr/>
            <p:nvPr/>
          </p:nvSpPr>
          <p:spPr>
            <a:xfrm>
              <a:off x="5645960" y="4730167"/>
              <a:ext cx="190244" cy="85917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675232" y="4557680"/>
              <a:ext cx="97494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0.25 % RDG</a:t>
              </a:r>
            </a:p>
            <a:p>
              <a:r>
                <a:rPr lang="en-US" sz="1050" dirty="0">
                  <a:solidFill>
                    <a:srgbClr val="FF0000"/>
                  </a:solidFill>
                </a:rPr>
                <a:t>CRYO ACQ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4" name="Left Arrow 13"/>
            <p:cNvSpPr/>
            <p:nvPr/>
          </p:nvSpPr>
          <p:spPr>
            <a:xfrm>
              <a:off x="7479874" y="4730166"/>
              <a:ext cx="190244" cy="85917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Electronic &lt;-&gt; Sensor Matching (LHC)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21449"/>
            <a:ext cx="10272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LHC temperature requirement:</a:t>
            </a:r>
          </a:p>
          <a:p>
            <a:endParaRPr lang="en-US" sz="2000" dirty="0"/>
          </a:p>
          <a:p>
            <a:r>
              <a:rPr lang="en-US" sz="2000" dirty="0"/>
              <a:t>The precision budget shared (arbitrarily) in equal parts between the sensor &amp; electronics.</a:t>
            </a:r>
          </a:p>
          <a:p>
            <a:endParaRPr lang="en-US" sz="2000" dirty="0"/>
          </a:p>
          <a:p>
            <a:r>
              <a:rPr lang="en-US" sz="2000" dirty="0" err="1"/>
              <a:t>RhFe</a:t>
            </a:r>
            <a:r>
              <a:rPr lang="en-US" sz="2000" dirty="0"/>
              <a:t>: demanding signal conditioning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Very small sensitivity =&gt; 30 ppm resolution</a:t>
            </a:r>
          </a:p>
          <a:p>
            <a:endParaRPr lang="en-US" sz="2000" dirty="0"/>
          </a:p>
          <a:p>
            <a:r>
              <a:rPr lang="en-US" sz="2000" dirty="0"/>
              <a:t>Industrial Pt100 standard curve is provided </a:t>
            </a:r>
            <a:br>
              <a:rPr lang="en-US" sz="2000" dirty="0"/>
            </a:br>
            <a:r>
              <a:rPr lang="en-US" sz="2000" dirty="0"/>
              <a:t>above 73 K; used in LHC down to 50 K.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80218"/>
          <a:stretch/>
        </p:blipFill>
        <p:spPr>
          <a:xfrm>
            <a:off x="4687251" y="778824"/>
            <a:ext cx="6721036" cy="5825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31031" y="5628221"/>
            <a:ext cx="317907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Lower </a:t>
            </a:r>
            <a:r>
              <a:rPr lang="en-US" sz="1400" dirty="0" err="1"/>
              <a:t>dR</a:t>
            </a:r>
            <a:r>
              <a:rPr lang="en-US" sz="1400" dirty="0"/>
              <a:t>/R complicate measurement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447220" y="2456286"/>
            <a:ext cx="2961067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Higher </a:t>
            </a:r>
            <a:r>
              <a:rPr lang="en-US" sz="1400" dirty="0" err="1"/>
              <a:t>dR</a:t>
            </a:r>
            <a:r>
              <a:rPr lang="en-US" sz="1400" dirty="0"/>
              <a:t>/R simplify measurement</a:t>
            </a:r>
            <a:endParaRPr lang="en-GB" sz="1400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936E273D-63D1-CA29-5A32-7337F8A7314B}"/>
              </a:ext>
            </a:extLst>
          </p:cNvPr>
          <p:cNvSpPr/>
          <p:nvPr/>
        </p:nvSpPr>
        <p:spPr>
          <a:xfrm>
            <a:off x="10539984" y="4067943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B26BB4-12C6-B95C-F02B-2B78A738001C}"/>
              </a:ext>
            </a:extLst>
          </p:cNvPr>
          <p:cNvSpPr txBox="1"/>
          <p:nvPr/>
        </p:nvSpPr>
        <p:spPr>
          <a:xfrm rot="16200000">
            <a:off x="10277755" y="3695633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300 K</a:t>
            </a:r>
            <a:endParaRPr lang="en-GB" sz="1200" dirty="0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B6E61CB5-8F9A-9CFA-FDBC-0A1470278423}"/>
              </a:ext>
            </a:extLst>
          </p:cNvPr>
          <p:cNvSpPr/>
          <p:nvPr/>
        </p:nvSpPr>
        <p:spPr>
          <a:xfrm>
            <a:off x="6510528" y="4019372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5729B5-DAAD-04E9-E21E-40802D6D5064}"/>
              </a:ext>
            </a:extLst>
          </p:cNvPr>
          <p:cNvSpPr txBox="1"/>
          <p:nvPr/>
        </p:nvSpPr>
        <p:spPr>
          <a:xfrm rot="16200000">
            <a:off x="6256946" y="366535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1.6 K</a:t>
            </a:r>
            <a:endParaRPr lang="en-GB" sz="1200" dirty="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C797249-2BDC-86D6-37D7-2DD4A79504A5}"/>
              </a:ext>
            </a:extLst>
          </p:cNvPr>
          <p:cNvSpPr/>
          <p:nvPr/>
        </p:nvSpPr>
        <p:spPr>
          <a:xfrm>
            <a:off x="6818008" y="3916392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42DF14-61CB-FD6F-B2B4-59C14B6E7CFB}"/>
              </a:ext>
            </a:extLst>
          </p:cNvPr>
          <p:cNvSpPr txBox="1"/>
          <p:nvPr/>
        </p:nvSpPr>
        <p:spPr>
          <a:xfrm rot="16200000">
            <a:off x="6564426" y="356237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2.2 K</a:t>
            </a:r>
            <a:endParaRPr lang="en-GB" sz="1200" dirty="0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34560729-5232-A291-A63A-6C3F3B3E7082}"/>
              </a:ext>
            </a:extLst>
          </p:cNvPr>
          <p:cNvSpPr/>
          <p:nvPr/>
        </p:nvSpPr>
        <p:spPr>
          <a:xfrm>
            <a:off x="7262280" y="4169937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033029-C181-5262-3151-DF81674294F6}"/>
              </a:ext>
            </a:extLst>
          </p:cNvPr>
          <p:cNvSpPr txBox="1"/>
          <p:nvPr/>
        </p:nvSpPr>
        <p:spPr>
          <a:xfrm rot="16200000">
            <a:off x="7008698" y="3815915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4.0 K</a:t>
            </a:r>
            <a:endParaRPr lang="en-GB" sz="1200" dirty="0"/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5D0183DA-744F-BD7D-4A16-59CBA1574DEE}"/>
              </a:ext>
            </a:extLst>
          </p:cNvPr>
          <p:cNvSpPr/>
          <p:nvPr/>
        </p:nvSpPr>
        <p:spPr>
          <a:xfrm>
            <a:off x="7609187" y="3151980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170730-93F3-4EBC-8AF4-8243FBFD7027}"/>
              </a:ext>
            </a:extLst>
          </p:cNvPr>
          <p:cNvSpPr txBox="1"/>
          <p:nvPr/>
        </p:nvSpPr>
        <p:spPr>
          <a:xfrm rot="16200000">
            <a:off x="7355605" y="2797958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6.0 K</a:t>
            </a:r>
            <a:endParaRPr lang="en-GB" sz="1200" dirty="0"/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7CCE16E4-B173-D815-C0FD-809208C28EFF}"/>
              </a:ext>
            </a:extLst>
          </p:cNvPr>
          <p:cNvSpPr/>
          <p:nvPr/>
        </p:nvSpPr>
        <p:spPr>
          <a:xfrm>
            <a:off x="8632576" y="3207094"/>
            <a:ext cx="67056" cy="19507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DCE4F11-2CA0-D66A-7AC6-AF3942722DB0}"/>
              </a:ext>
            </a:extLst>
          </p:cNvPr>
          <p:cNvSpPr txBox="1"/>
          <p:nvPr/>
        </p:nvSpPr>
        <p:spPr>
          <a:xfrm rot="16200000">
            <a:off x="8400634" y="285307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 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00136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658797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“PCB” resistors</a:t>
            </a:r>
          </a:p>
          <a:p>
            <a:r>
              <a:rPr lang="en-US" sz="2000" dirty="0"/>
              <a:t>TVO, Allen Bradley, Ruthenium oxide</a:t>
            </a:r>
          </a:p>
          <a:p>
            <a:r>
              <a:rPr lang="en-US" sz="2000" dirty="0"/>
              <a:t>Anchoring via wires &amp; body</a:t>
            </a:r>
          </a:p>
          <a:p>
            <a:r>
              <a:rPr lang="en-US" sz="2000" dirty="0"/>
              <a:t>Robust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Canister mounting</a:t>
            </a:r>
          </a:p>
          <a:p>
            <a:r>
              <a:rPr lang="en-US" sz="2000" dirty="0"/>
              <a:t>Ge, carbon glass, </a:t>
            </a:r>
            <a:r>
              <a:rPr lang="en-US" sz="2000" dirty="0" err="1"/>
              <a:t>cernox</a:t>
            </a:r>
            <a:r>
              <a:rPr lang="en-US" sz="2000" dirty="0"/>
              <a:t>, ..</a:t>
            </a:r>
          </a:p>
          <a:p>
            <a:r>
              <a:rPr lang="en-US" sz="2000" dirty="0"/>
              <a:t>Anchoring via wires</a:t>
            </a:r>
          </a:p>
          <a:p>
            <a:r>
              <a:rPr lang="en-US" sz="2000" dirty="0"/>
              <a:t>Canister anchoring quite useless </a:t>
            </a:r>
            <a:r>
              <a:rPr lang="en-US" sz="2000" dirty="0">
                <a:sym typeface="Wingdings" panose="05000000000000000000" pitchFamily="2" charset="2"/>
              </a:rPr>
              <a:t></a:t>
            </a:r>
            <a:r>
              <a:rPr lang="en-US" sz="2000" dirty="0"/>
              <a:t> vacuum</a:t>
            </a:r>
          </a:p>
          <a:p>
            <a:r>
              <a:rPr lang="en-US" sz="2000" dirty="0"/>
              <a:t>Fragile package: </a:t>
            </a:r>
          </a:p>
          <a:p>
            <a:r>
              <a:rPr lang="en-US" sz="2000" dirty="0"/>
              <a:t>	epoxy seal damage</a:t>
            </a:r>
            <a:br>
              <a:rPr lang="en-US" sz="2000" dirty="0"/>
            </a:br>
            <a:r>
              <a:rPr lang="en-US" sz="2000" dirty="0"/>
              <a:t>	=&gt; sensor damaged if not passivated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Proprietary package: SD Lake Shore</a:t>
            </a:r>
          </a:p>
          <a:p>
            <a:r>
              <a:rPr lang="en-US" sz="2000" dirty="0" err="1"/>
              <a:t>Cernox</a:t>
            </a:r>
            <a:r>
              <a:rPr lang="en-US" sz="2000" dirty="0"/>
              <a:t>, diode, </a:t>
            </a:r>
            <a:r>
              <a:rPr lang="en-US" sz="2000" dirty="0" err="1"/>
              <a:t>etc</a:t>
            </a:r>
            <a:endParaRPr lang="en-US" sz="2000" dirty="0"/>
          </a:p>
          <a:p>
            <a:r>
              <a:rPr lang="en-US" sz="2000" dirty="0"/>
              <a:t>Anchoring via wires (&amp; body)</a:t>
            </a:r>
          </a:p>
          <a:p>
            <a:r>
              <a:rPr lang="en-US" sz="2000" dirty="0"/>
              <a:t>Robust package but wires (leads) are fragile</a:t>
            </a:r>
          </a:p>
          <a:p>
            <a:r>
              <a:rPr lang="en-US" sz="2000" dirty="0"/>
              <a:t>CERN vacuum assembly uses solely the leads as thermal path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400" y="4340731"/>
            <a:ext cx="1139484" cy="6290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010" y="2071071"/>
            <a:ext cx="1043755" cy="846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142" y="826111"/>
            <a:ext cx="1699342" cy="4965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packaging for electrical sensors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9470" y="807233"/>
            <a:ext cx="3440251" cy="2118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3647" y="836234"/>
            <a:ext cx="2409825" cy="1847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33219" y="1086233"/>
            <a:ext cx="65915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TVO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089377" y="2640910"/>
            <a:ext cx="151836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RuO2 (SMD)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769855" y="3061965"/>
            <a:ext cx="4724400" cy="1907802"/>
            <a:chOff x="6769855" y="3080754"/>
            <a:chExt cx="4724400" cy="190780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69855" y="3080754"/>
              <a:ext cx="4724400" cy="187642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197746" y="4333910"/>
              <a:ext cx="1043876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Canister</a:t>
              </a:r>
              <a:endParaRPr lang="en-GB" dirty="0"/>
            </a:p>
          </p:txBody>
        </p:sp>
        <p:sp>
          <p:nvSpPr>
            <p:cNvPr id="3" name="Oval 2"/>
            <p:cNvSpPr/>
            <p:nvPr/>
          </p:nvSpPr>
          <p:spPr>
            <a:xfrm>
              <a:off x="6914367" y="4333910"/>
              <a:ext cx="970767" cy="65464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05875" y="4988556"/>
            <a:ext cx="4888380" cy="1636734"/>
            <a:chOff x="6605875" y="4988556"/>
            <a:chExt cx="4888380" cy="16367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05875" y="4988556"/>
              <a:ext cx="4724400" cy="155257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0988988" y="5571344"/>
              <a:ext cx="505267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SD</a:t>
              </a:r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8920619" y="6093912"/>
              <a:ext cx="1277127" cy="53137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49F2267-D959-53AE-9E12-C63005B4ED40}"/>
              </a:ext>
            </a:extLst>
          </p:cNvPr>
          <p:cNvSpPr txBox="1"/>
          <p:nvPr/>
        </p:nvSpPr>
        <p:spPr>
          <a:xfrm>
            <a:off x="10174663" y="6188827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Probably NOT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9E5AEB-1514-E618-AEA7-E02F2AA19913}"/>
              </a:ext>
            </a:extLst>
          </p:cNvPr>
          <p:cNvCxnSpPr/>
          <p:nvPr/>
        </p:nvCxnSpPr>
        <p:spPr>
          <a:xfrm flipH="1">
            <a:off x="6844804" y="5784910"/>
            <a:ext cx="55494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6826084-2C32-B748-91B9-1FC331E70CBF}"/>
              </a:ext>
            </a:extLst>
          </p:cNvPr>
          <p:cNvSpPr txBox="1"/>
          <p:nvPr/>
        </p:nvSpPr>
        <p:spPr>
          <a:xfrm>
            <a:off x="6440360" y="5803700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Major thermal path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26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Thermal Anchoring under vacuum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294670" y="731379"/>
            <a:ext cx="11680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Sensor temperature increases through wires thermal conduction, photon radiation &amp; Joule self-heating</a:t>
            </a:r>
          </a:p>
          <a:p>
            <a:r>
              <a:rPr lang="en-US" sz="2000" dirty="0"/>
              <a:t>Sensor temperature heat in-leak extracted through wall separating vacuum &amp; cryo-fluid</a:t>
            </a:r>
          </a:p>
        </p:txBody>
      </p:sp>
      <p:pic>
        <p:nvPicPr>
          <p:cNvPr id="8" name="Picture 7" descr="ThermometerVacu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5183" y="4781093"/>
            <a:ext cx="4256301" cy="17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/>
        </p:nvSpPr>
        <p:spPr>
          <a:xfrm>
            <a:off x="389261" y="5677299"/>
            <a:ext cx="15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90"/>
                </a:solidFill>
              </a:rPr>
              <a:t>Measurement</a:t>
            </a:r>
          </a:p>
        </p:txBody>
      </p:sp>
      <p:pic>
        <p:nvPicPr>
          <p:cNvPr id="10" name="Picture 9" descr="MLI_los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16" y="2214983"/>
            <a:ext cx="458909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8"/>
          <p:cNvSpPr txBox="1"/>
          <p:nvPr/>
        </p:nvSpPr>
        <p:spPr>
          <a:xfrm>
            <a:off x="551440" y="1576815"/>
            <a:ext cx="4255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/>
              <a:t>Radiated </a:t>
            </a:r>
            <a:r>
              <a:rPr lang="en-US" sz="1600" dirty="0"/>
              <a:t>Heat</a:t>
            </a:r>
            <a:r>
              <a:rPr lang="en-US" sz="1800" dirty="0"/>
              <a:t> Flux In Vacuum envelope</a:t>
            </a:r>
          </a:p>
          <a:p>
            <a:r>
              <a:rPr lang="en-US" sz="1000" dirty="0"/>
              <a:t>PARAMETER: Type of </a:t>
            </a:r>
            <a:r>
              <a:rPr lang="en-US" sz="1000" dirty="0" err="1"/>
              <a:t>Superinsulation</a:t>
            </a:r>
            <a:endParaRPr lang="en-US" sz="1000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6410" y="1673415"/>
            <a:ext cx="3441640" cy="499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1"/>
          <p:cNvSpPr txBox="1"/>
          <p:nvPr/>
        </p:nvSpPr>
        <p:spPr>
          <a:xfrm rot="16200000">
            <a:off x="5791835" y="388850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/>
              <a:t>Thermal Conductance</a:t>
            </a:r>
          </a:p>
        </p:txBody>
      </p:sp>
    </p:spTree>
    <p:extLst>
      <p:ext uri="{BB962C8B-B14F-4D97-AF65-F5344CB8AC3E}">
        <p14:creationId xmlns:p14="http://schemas.microsoft.com/office/powerpoint/2010/main" val="644694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870" y="3283248"/>
            <a:ext cx="1759610" cy="3062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Thermal Anchoring under vacuum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3354"/>
            <a:ext cx="11229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LHC vacuum thermometer based on a triple anchoring support</a:t>
            </a:r>
          </a:p>
          <a:p>
            <a:r>
              <a:rPr lang="en-US" sz="2000" dirty="0"/>
              <a:t>	- increases robustness in case one anchor support is thermally loose</a:t>
            </a:r>
          </a:p>
          <a:p>
            <a:r>
              <a:rPr lang="en-US" sz="2000" dirty="0"/>
              <a:t>	- anchor support intercept receives heat flow and divert most to “cold source”</a:t>
            </a:r>
          </a:p>
          <a:p>
            <a:r>
              <a:rPr lang="en-US" sz="2000" dirty="0"/>
              <a:t>	- anchor supports are thermally decoupled</a:t>
            </a:r>
          </a:p>
          <a:p>
            <a:r>
              <a:rPr lang="en-US" sz="2000" dirty="0"/>
              <a:t>Good practices still apply =&gt; heat flow through wires =&gt; long &amp; resistive (non-copper) wires</a:t>
            </a:r>
          </a:p>
          <a:p>
            <a:r>
              <a:rPr lang="en-US" sz="2000" dirty="0"/>
              <a:t>Calibration performed on full assembly before screwing in final position</a:t>
            </a:r>
          </a:p>
          <a:p>
            <a:r>
              <a:rPr lang="en-US" sz="2000" dirty="0"/>
              <a:t>	=&gt; sensor is never soldered/desoldered/manipulated once it has been calibrated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b="30669"/>
          <a:stretch/>
        </p:blipFill>
        <p:spPr>
          <a:xfrm>
            <a:off x="509992" y="3094349"/>
            <a:ext cx="5184150" cy="3145689"/>
          </a:xfrm>
          <a:prstGeom prst="rect">
            <a:avLst/>
          </a:prstGeom>
        </p:spPr>
      </p:pic>
      <p:pic>
        <p:nvPicPr>
          <p:cNvPr id="7" name="Picture 7" descr="LongThermometerPrincip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928" y="3195569"/>
            <a:ext cx="3786949" cy="263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9286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Thermal Anchoring under vacuum</a:t>
            </a:r>
          </a:p>
        </p:txBody>
      </p:sp>
      <p:pic>
        <p:nvPicPr>
          <p:cNvPr id="8" name="Imag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86" y="4314884"/>
            <a:ext cx="2552613" cy="1443906"/>
          </a:xfrm>
          <a:prstGeom prst="rect">
            <a:avLst/>
          </a:prstGeom>
        </p:spPr>
      </p:pic>
      <p:pic>
        <p:nvPicPr>
          <p:cNvPr id="9" name="Imag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498694" y="4314884"/>
            <a:ext cx="2552613" cy="178134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485838" y="4393860"/>
            <a:ext cx="5180433" cy="2026927"/>
            <a:chOff x="2308383" y="4432304"/>
            <a:chExt cx="5180433" cy="2026927"/>
          </a:xfrm>
        </p:grpSpPr>
        <p:grpSp>
          <p:nvGrpSpPr>
            <p:cNvPr id="10" name="Groupe 18"/>
            <p:cNvGrpSpPr/>
            <p:nvPr/>
          </p:nvGrpSpPr>
          <p:grpSpPr>
            <a:xfrm>
              <a:off x="2841141" y="4432304"/>
              <a:ext cx="4647675" cy="1788275"/>
              <a:chOff x="7870552" y="7469088"/>
              <a:chExt cx="4647675" cy="1788275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7870552" y="7491800"/>
                <a:ext cx="1152128" cy="864096"/>
              </a:xfrm>
              <a:prstGeom prst="rect">
                <a:avLst/>
              </a:prstGeom>
              <a:solidFill>
                <a:srgbClr val="A1140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Helium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9618389" y="7491800"/>
                <a:ext cx="1152128" cy="864096"/>
              </a:xfrm>
              <a:prstGeom prst="rect">
                <a:avLst/>
              </a:prstGeom>
              <a:solidFill>
                <a:srgbClr val="B6B616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Copper block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11366227" y="7469088"/>
                <a:ext cx="1152000" cy="864096"/>
              </a:xfrm>
              <a:prstGeom prst="rect">
                <a:avLst/>
              </a:prstGeom>
              <a:solidFill>
                <a:srgbClr val="4268BC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sym typeface="Helvetica" charset="0"/>
                  </a:rPr>
                  <a:t>Sensor</a:t>
                </a:r>
              </a:p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800">
                    <a:solidFill>
                      <a:schemeClr val="bg1"/>
                    </a:solidFill>
                  </a:rPr>
                  <a:t>location</a:t>
                </a: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sym typeface="Helvetica" charset="0"/>
                </a:endParaRPr>
              </a:p>
            </p:txBody>
          </p:sp>
          <p:sp>
            <p:nvSpPr>
              <p:cNvPr id="14" name="Flèche courbée vers le haut 22"/>
              <p:cNvSpPr/>
              <p:nvPr/>
            </p:nvSpPr>
            <p:spPr bwMode="auto">
              <a:xfrm>
                <a:off x="8878664" y="8400879"/>
                <a:ext cx="1008112" cy="360040"/>
              </a:xfrm>
              <a:prstGeom prst="curvedUpArrow">
                <a:avLst>
                  <a:gd name="adj1" fmla="val 19054"/>
                  <a:gd name="adj2" fmla="val 66662"/>
                  <a:gd name="adj3" fmla="val 61281"/>
                </a:avLst>
              </a:prstGeom>
              <a:solidFill>
                <a:srgbClr val="36403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28600" marR="0" indent="0" algn="l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5" name="Flèche courbée vers le haut 23"/>
              <p:cNvSpPr/>
              <p:nvPr/>
            </p:nvSpPr>
            <p:spPr bwMode="auto">
              <a:xfrm>
                <a:off x="10606856" y="8400879"/>
                <a:ext cx="1008112" cy="360040"/>
              </a:xfrm>
              <a:prstGeom prst="curvedUpArrow">
                <a:avLst>
                  <a:gd name="adj1" fmla="val 19054"/>
                  <a:gd name="adj2" fmla="val 66662"/>
                  <a:gd name="adj3" fmla="val 61281"/>
                </a:avLst>
              </a:prstGeom>
              <a:solidFill>
                <a:srgbClr val="36403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28600" marR="0" indent="0" algn="l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6" name="ZoneTexte 24"/>
              <p:cNvSpPr txBox="1"/>
              <p:nvPr/>
            </p:nvSpPr>
            <p:spPr>
              <a:xfrm>
                <a:off x="8686535" y="8888031"/>
                <a:ext cx="1392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ym typeface="Symbol"/>
                  </a:rPr>
                  <a:t>T = 15 </a:t>
                </a:r>
                <a:r>
                  <a:rPr lang="en-GB" sz="1800" dirty="0" err="1">
                    <a:sym typeface="Symbol"/>
                  </a:rPr>
                  <a:t>mK</a:t>
                </a:r>
                <a:endParaRPr lang="en-GB" sz="1800" dirty="0"/>
              </a:p>
            </p:txBody>
          </p:sp>
          <p:sp>
            <p:nvSpPr>
              <p:cNvPr id="17" name="ZoneTexte 25"/>
              <p:cNvSpPr txBox="1"/>
              <p:nvPr/>
            </p:nvSpPr>
            <p:spPr>
              <a:xfrm>
                <a:off x="10478847" y="8883614"/>
                <a:ext cx="12641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>
                    <a:sym typeface="Symbol"/>
                  </a:rPr>
                  <a:t>T = 2 mK</a:t>
                </a:r>
                <a:endParaRPr lang="en-GB" sz="1800"/>
              </a:p>
            </p:txBody>
          </p:sp>
        </p:grpSp>
        <p:sp>
          <p:nvSpPr>
            <p:cNvPr id="26" name="ZoneTexte 22"/>
            <p:cNvSpPr txBox="1"/>
            <p:nvPr/>
          </p:nvSpPr>
          <p:spPr>
            <a:xfrm>
              <a:off x="3657124" y="6089899"/>
              <a:ext cx="139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ym typeface="Symbol"/>
                </a:rPr>
                <a:t>T = 43 </a:t>
              </a:r>
              <a:r>
                <a:rPr lang="en-GB" sz="1800" dirty="0" err="1">
                  <a:sym typeface="Symbol"/>
                </a:rPr>
                <a:t>mK</a:t>
              </a:r>
              <a:endParaRPr lang="en-GB" sz="1800" dirty="0"/>
            </a:p>
          </p:txBody>
        </p:sp>
        <p:sp>
          <p:nvSpPr>
            <p:cNvPr id="27" name="ZoneTexte 23"/>
            <p:cNvSpPr txBox="1"/>
            <p:nvPr/>
          </p:nvSpPr>
          <p:spPr>
            <a:xfrm>
              <a:off x="5449436" y="6085482"/>
              <a:ext cx="1264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ym typeface="Symbol"/>
                </a:rPr>
                <a:t>T = 8 </a:t>
              </a:r>
              <a:r>
                <a:rPr lang="en-GB" sz="1800" dirty="0" err="1">
                  <a:sym typeface="Symbol"/>
                </a:rPr>
                <a:t>mK</a:t>
              </a:r>
              <a:endParaRPr lang="en-GB" sz="1800" dirty="0"/>
            </a:p>
          </p:txBody>
        </p:sp>
        <p:sp>
          <p:nvSpPr>
            <p:cNvPr id="28" name="ZoneTexte 24"/>
            <p:cNvSpPr txBox="1"/>
            <p:nvPr/>
          </p:nvSpPr>
          <p:spPr>
            <a:xfrm>
              <a:off x="2308383" y="5846830"/>
              <a:ext cx="1370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ym typeface="Symbol"/>
                </a:rPr>
                <a:t>3 islands -&gt;</a:t>
              </a:r>
              <a:endParaRPr lang="en-GB" sz="1800" dirty="0"/>
            </a:p>
          </p:txBody>
        </p:sp>
        <p:sp>
          <p:nvSpPr>
            <p:cNvPr id="29" name="ZoneTexte 24"/>
            <p:cNvSpPr txBox="1"/>
            <p:nvPr/>
          </p:nvSpPr>
          <p:spPr>
            <a:xfrm>
              <a:off x="2308383" y="6085482"/>
              <a:ext cx="1370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ym typeface="Symbol"/>
                </a:rPr>
                <a:t>2 islands -&gt;</a:t>
              </a:r>
              <a:endParaRPr lang="en-GB" sz="1800" dirty="0"/>
            </a:p>
          </p:txBody>
        </p:sp>
      </p:grpSp>
      <p:pic>
        <p:nvPicPr>
          <p:cNvPr id="30" name="Imag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660" y="2814329"/>
            <a:ext cx="3851002" cy="130512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13544" y="5908538"/>
            <a:ext cx="79861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3 Islands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36283" y="5905932"/>
            <a:ext cx="79861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2 Islands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35014"/>
            <a:ext cx="11229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ITER-CEA has adopted the LHC long thermometer block for vacuum applications.</a:t>
            </a:r>
          </a:p>
          <a:p>
            <a:r>
              <a:rPr lang="en-US" sz="2400" dirty="0"/>
              <a:t>CEA used finite element analysis model to simulate 2 &amp; 3 island configurations: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3 islands provides better accuracy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confirms CERN’s (much) simpler calculations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Main contributors to external wall temperature increase: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Thickness of stainless steel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Photon radiance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Thermal transport through wires</a:t>
            </a:r>
            <a:endParaRPr lang="en-US" sz="2400" strike="sngStrik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Measurand</a:t>
            </a:r>
            <a:r>
              <a:rPr lang="en-US" sz="2400" dirty="0"/>
              <a:t> = external wall temperature</a:t>
            </a:r>
          </a:p>
        </p:txBody>
      </p:sp>
    </p:spTree>
    <p:extLst>
      <p:ext uri="{BB962C8B-B14F-4D97-AF65-F5344CB8AC3E}">
        <p14:creationId xmlns:p14="http://schemas.microsoft.com/office/powerpoint/2010/main" val="4095246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Thermal Anchoring under vacuum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949" y="2772346"/>
            <a:ext cx="2559093" cy="1954307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6717" y="5147689"/>
            <a:ext cx="2767748" cy="74267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3354"/>
            <a:ext cx="11229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As confirmed by finite element modelling the sensor should be upstream</a:t>
            </a:r>
          </a:p>
          <a:p>
            <a:r>
              <a:rPr lang="en-US" sz="2000" dirty="0"/>
              <a:t>	Wires heat in-leak shall propagate away from sensor on circulating fluid</a:t>
            </a:r>
          </a:p>
          <a:p>
            <a:r>
              <a:rPr lang="en-US" sz="2000" dirty="0"/>
              <a:t>CERN design is asymmetrical =&gt; support structure shall be properly orientated</a:t>
            </a:r>
          </a:p>
          <a:p>
            <a:r>
              <a:rPr lang="en-US" sz="2000" dirty="0"/>
              <a:t>CEA design is symmetric =&gt; orientation has to be checked on assembly or repair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82525" y="2403014"/>
            <a:ext cx="3135733" cy="4100175"/>
            <a:chOff x="558567" y="2256465"/>
            <a:chExt cx="3135733" cy="41001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567" y="2256465"/>
              <a:ext cx="3116930" cy="195803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16636" y="4398606"/>
              <a:ext cx="2377664" cy="1958034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2117235" y="3970583"/>
              <a:ext cx="1043933" cy="1607871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6857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865642" cy="7971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Temperature Measurement: Thermal Anchoring under vacuum-CEA &amp; KFK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72" y="1960655"/>
            <a:ext cx="2800914" cy="36242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0813" y="5516917"/>
            <a:ext cx="3903633" cy="7386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CEA – 1998</a:t>
            </a:r>
          </a:p>
          <a:p>
            <a:r>
              <a:rPr lang="en-GB" sz="1400" dirty="0"/>
              <a:t>Independent thermal anchor for sensor &amp; wires</a:t>
            </a:r>
          </a:p>
          <a:p>
            <a:r>
              <a:rPr lang="en-GB" sz="1400" dirty="0"/>
              <a:t>Brazed assembly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683" y="2132845"/>
            <a:ext cx="2723013" cy="3279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4274" y="5501030"/>
            <a:ext cx="3374642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KFK - 2010</a:t>
            </a:r>
          </a:p>
          <a:p>
            <a:r>
              <a:rPr lang="en-GB" sz="1200" dirty="0"/>
              <a:t>Independent thermal anchor for sensor &amp; wires</a:t>
            </a:r>
          </a:p>
          <a:p>
            <a:r>
              <a:rPr lang="en-GB" sz="1200" dirty="0"/>
              <a:t>Clamped assembly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15353"/>
            <a:ext cx="11070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Existing industrial approaches, both examples rely on two anchoring “islands”: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island anchors the incoming wires to reduce the heat reaching the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island anchors the sensor body and heat incoming from 1</a:t>
            </a:r>
            <a:r>
              <a:rPr lang="en-US" baseline="30000" dirty="0"/>
              <a:t>st</a:t>
            </a:r>
            <a:r>
              <a:rPr lang="en-US" dirty="0"/>
              <a:t> stage</a:t>
            </a:r>
          </a:p>
          <a:p>
            <a:r>
              <a:rPr lang="en-US" dirty="0"/>
              <a:t>Both designs foresee a thermal screen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68B566-848F-16D9-F49A-9802E42FA8C5}"/>
              </a:ext>
            </a:extLst>
          </p:cNvPr>
          <p:cNvSpPr txBox="1"/>
          <p:nvPr/>
        </p:nvSpPr>
        <p:spPr>
          <a:xfrm>
            <a:off x="8790852" y="3594538"/>
            <a:ext cx="2810385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Vacuum thermometry</a:t>
            </a:r>
          </a:p>
          <a:p>
            <a:r>
              <a:rPr lang="en-US" sz="1600" dirty="0"/>
              <a:t>=&gt; large exchange surfaces</a:t>
            </a:r>
          </a:p>
          <a:p>
            <a:r>
              <a:rPr lang="en-US" sz="1600" dirty="0"/>
              <a:t>=&gt; these are never miniature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51616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Thermal Anchoring under vacuum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08327" y="87631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Calibration performed under vacuum with sensors on final holder: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Long block for vacuum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Short block for immersion in </a:t>
            </a:r>
            <a:r>
              <a:rPr lang="en-US" sz="2400" dirty="0" err="1"/>
              <a:t>LHe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Bare sensor for insertion thermometry on “temporary” support</a:t>
            </a:r>
          </a:p>
        </p:txBody>
      </p:sp>
      <p:pic>
        <p:nvPicPr>
          <p:cNvPr id="4098" name="Picture 2" descr="Dscn14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947" y="2798437"/>
            <a:ext cx="3311062" cy="375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860" y="5967695"/>
            <a:ext cx="2315057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Series calibration insert</a:t>
            </a:r>
          </a:p>
          <a:p>
            <a:r>
              <a:rPr lang="en-US" sz="1600" dirty="0"/>
              <a:t>Capacity: 74 sensors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411" y="2422414"/>
            <a:ext cx="4203028" cy="2112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903" y="4603881"/>
            <a:ext cx="2020043" cy="12567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0408" y="1449878"/>
            <a:ext cx="6417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&lt;= Sensor never manipulated after calibration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28013" y="1153740"/>
            <a:ext cx="415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}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63832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Instrumentation: what is it for?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instrumentation is “one” of the set of apparatuses that permit the operation, optimization and diagnostics of, in this case, cryogenic equipment.</a:t>
            </a:r>
          </a:p>
          <a:p>
            <a:r>
              <a:rPr lang="en-US" sz="2400" dirty="0"/>
              <a:t>The components are sensors &amp; actuators with its ancillary components.</a:t>
            </a:r>
          </a:p>
          <a:p>
            <a:r>
              <a:rPr lang="en-US" sz="2400" dirty="0"/>
              <a:t>The instrumentation is shown on a P&amp;ID (example: LHC cell 1999 version).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304" y="2535492"/>
            <a:ext cx="6561225" cy="401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23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60" y="3806054"/>
            <a:ext cx="7278659" cy="28006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Insertion thermometry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16292"/>
            <a:ext cx="11070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Low pressure gaseous helium =&gt; insertion thermometers: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Added advantage: exchangeability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Require insertion capillary and warm gaseous helium guards that avoid air contamination in case of leaks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Low pressure gaseous fluid has poor heat exchange and hampers vacuum thermometry</a:t>
            </a:r>
          </a:p>
          <a:p>
            <a:r>
              <a:rPr lang="en-US" sz="2000" dirty="0"/>
              <a:t>Liquid helium thermometers have their cables anchored at the fluid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Possible problem is sensor mechanical protection during fast flow transients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Wires thermalized by </a:t>
            </a:r>
            <a:r>
              <a:rPr lang="en-US" sz="2000" dirty="0" err="1"/>
              <a:t>LHe</a:t>
            </a:r>
            <a:r>
              <a:rPr lang="en-US" sz="2000" dirty="0">
                <a:sym typeface="Wingdings" panose="05000000000000000000" pitchFamily="2" charset="2"/>
              </a:rPr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303" y="4218710"/>
            <a:ext cx="1777459" cy="18848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2803"/>
          <a:stretch/>
        </p:blipFill>
        <p:spPr>
          <a:xfrm>
            <a:off x="7235419" y="3278250"/>
            <a:ext cx="2865253" cy="2231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693" y="3731639"/>
            <a:ext cx="2638425" cy="27241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9592533" y="4148648"/>
            <a:ext cx="35052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Up Arrow 9"/>
          <p:cNvSpPr/>
          <p:nvPr/>
        </p:nvSpPr>
        <p:spPr>
          <a:xfrm rot="14849328">
            <a:off x="9265776" y="4246765"/>
            <a:ext cx="219807" cy="3429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207547" y="3212988"/>
            <a:ext cx="473719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LHC cold mass thermometer.</a:t>
            </a:r>
          </a:p>
          <a:p>
            <a:r>
              <a:rPr lang="en-US" dirty="0"/>
              <a:t>Mechanical protection for cable and fast flow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974123" y="4394081"/>
            <a:ext cx="169934" cy="80137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79981" y="3581080"/>
            <a:ext cx="5173211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Insertion Thermometer</a:t>
            </a:r>
          </a:p>
          <a:p>
            <a:r>
              <a:rPr lang="en-US" dirty="0"/>
              <a:t>Example: LHC QURC, wire with alignment balls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108241" y="5836557"/>
            <a:ext cx="1455783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Negligible effect</a:t>
            </a:r>
          </a:p>
          <a:p>
            <a:r>
              <a:rPr lang="en-US" sz="1400" dirty="0">
                <a:solidFill>
                  <a:srgbClr val="FF0000"/>
                </a:solidFill>
              </a:rPr>
              <a:t>from stray field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228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Electrical Perturbances – Joule self-heating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784388"/>
            <a:ext cx="11070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Resistance measurements using a commercial Digital </a:t>
            </a:r>
            <a:r>
              <a:rPr lang="en-US" dirty="0" err="1"/>
              <a:t>MultiMeter</a:t>
            </a:r>
            <a:r>
              <a:rPr lang="en-US" dirty="0"/>
              <a:t> (DMM) is not suitable for cryogenics: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100 µA (or higher) is common for portable and benchtop DMMs</a:t>
            </a:r>
          </a:p>
          <a:p>
            <a:r>
              <a:rPr lang="en-US" dirty="0"/>
              <a:t>Measurements below 5 K require: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low current source and a volt-meter.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bipolar excitation current to compensate thermoelectric effects.</a:t>
            </a:r>
          </a:p>
          <a:p>
            <a:r>
              <a:rPr lang="en-US" dirty="0"/>
              <a:t>TVO leads cross section versus </a:t>
            </a:r>
            <a:r>
              <a:rPr lang="en-US" dirty="0" err="1"/>
              <a:t>cernox</a:t>
            </a:r>
            <a:r>
              <a:rPr lang="en-US" dirty="0"/>
              <a:t> wire-bonds explain the difference in temperature increase due to Joule effect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50" y="4935802"/>
            <a:ext cx="4724400" cy="155257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209024" y="2815305"/>
            <a:ext cx="3440251" cy="2118882"/>
            <a:chOff x="6139470" y="807233"/>
            <a:chExt cx="3440251" cy="211888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39470" y="807233"/>
              <a:ext cx="3440251" cy="211888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033219" y="1086233"/>
              <a:ext cx="659155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TVO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779910" y="3069170"/>
            <a:ext cx="455355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Temperature offset due Joule self-heating: 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6071693" y="3553729"/>
            <a:ext cx="4880249" cy="3177428"/>
            <a:chOff x="6071693" y="3553729"/>
            <a:chExt cx="4880249" cy="317742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71693" y="3553729"/>
              <a:ext cx="4880249" cy="3177428"/>
            </a:xfrm>
            <a:prstGeom prst="rect">
              <a:avLst/>
            </a:prstGeom>
          </p:spPr>
        </p:pic>
        <p:cxnSp>
          <p:nvCxnSpPr>
            <p:cNvPr id="9" name="Elbow Connector 8"/>
            <p:cNvCxnSpPr/>
            <p:nvPr/>
          </p:nvCxnSpPr>
          <p:spPr>
            <a:xfrm rot="5400000">
              <a:off x="6418056" y="5288473"/>
              <a:ext cx="569646" cy="277586"/>
            </a:xfrm>
            <a:prstGeom prst="bentConnector3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564086" y="4878131"/>
              <a:ext cx="180690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LHC current 1µA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7208BF88-5C45-1490-4E5D-9DF1E05B8E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9275" y="3777213"/>
            <a:ext cx="1079898" cy="1129157"/>
          </a:xfrm>
          <a:prstGeom prst="rect">
            <a:avLst/>
          </a:prstGeom>
        </p:spPr>
      </p:pic>
      <p:pic>
        <p:nvPicPr>
          <p:cNvPr id="13" name="Picture 12" descr="A close-up of a device&#10;&#10;Description automatically generated">
            <a:extLst>
              <a:ext uri="{FF2B5EF4-FFF2-40B4-BE49-F238E27FC236}">
                <a16:creationId xmlns:a16="http://schemas.microsoft.com/office/drawing/2014/main" id="{38698CAE-E9B7-C3E5-83D5-E419172369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812" y="4691717"/>
            <a:ext cx="511667" cy="2432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17138D-A89B-EA02-4AD3-4C80B9857DA6}"/>
              </a:ext>
            </a:extLst>
          </p:cNvPr>
          <p:cNvSpPr txBox="1"/>
          <p:nvPr/>
        </p:nvSpPr>
        <p:spPr>
          <a:xfrm rot="16200000">
            <a:off x="10457831" y="4830554"/>
            <a:ext cx="105028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ca. ~ 1 </a:t>
            </a:r>
            <a:r>
              <a:rPr lang="el-GR" sz="1400" dirty="0"/>
              <a:t>μ</a:t>
            </a:r>
            <a:r>
              <a:rPr lang="en-US" sz="1400" dirty="0"/>
              <a:t>W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F4546-90BF-057D-70F2-B4734DFE4C3D}"/>
              </a:ext>
            </a:extLst>
          </p:cNvPr>
          <p:cNvSpPr txBox="1"/>
          <p:nvPr/>
        </p:nvSpPr>
        <p:spPr>
          <a:xfrm rot="16200000">
            <a:off x="5903589" y="2890769"/>
            <a:ext cx="1144865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ca. ~ 10 </a:t>
            </a:r>
            <a:r>
              <a:rPr lang="en-US" sz="1400" dirty="0" err="1"/>
              <a:t>nW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18218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time response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652" y="2387533"/>
            <a:ext cx="3270348" cy="42257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79" y="4300291"/>
            <a:ext cx="1968438" cy="23160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37" y="3851586"/>
            <a:ext cx="3479568" cy="276167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696770" y="5905870"/>
            <a:ext cx="141577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Bloem</a:t>
            </a:r>
            <a:r>
              <a:rPr lang="en-US" dirty="0"/>
              <a:t> 1984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253705" y="3813874"/>
            <a:ext cx="132600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Louie 1986</a:t>
            </a:r>
            <a:endParaRPr lang="en-GB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11581"/>
            <a:ext cx="11070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Time responses reported in literature are often difficult to understand:</a:t>
            </a:r>
          </a:p>
          <a:p>
            <a:r>
              <a:rPr lang="en-US" sz="2000" dirty="0"/>
              <a:t>	be careful with comparisons in different experimental conditions.</a:t>
            </a:r>
          </a:p>
          <a:p>
            <a:r>
              <a:rPr lang="en-US" sz="2000" dirty="0"/>
              <a:t>Temperature response time is dominated by the sensor specific heat.</a:t>
            </a:r>
          </a:p>
          <a:p>
            <a:r>
              <a:rPr lang="en-US" sz="2000" dirty="0"/>
              <a:t>	Lower heat capacity (mass) </a:t>
            </a:r>
            <a:r>
              <a:rPr lang="en-US" sz="2000" dirty="0">
                <a:sym typeface="Wingdings" panose="05000000000000000000" pitchFamily="2" charset="2"/>
              </a:rPr>
              <a:t> faster thermometer</a:t>
            </a:r>
          </a:p>
          <a:p>
            <a:r>
              <a:rPr lang="en-US" sz="2000" dirty="0">
                <a:sym typeface="Wingdings" panose="05000000000000000000" pitchFamily="2" charset="2"/>
              </a:rPr>
              <a:t>For electrical sensors stray capacitance or inductance can limit bandwidth.</a:t>
            </a:r>
            <a:endParaRPr lang="en-US" sz="2000" dirty="0"/>
          </a:p>
          <a:p>
            <a:r>
              <a:rPr lang="en-US" sz="2000" dirty="0"/>
              <a:t>Some authors do provide experimental data: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Louie: thermo-acoustic temperature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Bloem</a:t>
            </a:r>
            <a:r>
              <a:rPr lang="en-US" sz="2000" dirty="0"/>
              <a:t>: sensor attached to Cu under vacuum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Ph. Roche: exotic very low mass sensors with 70 kHz bandwidth</a:t>
            </a:r>
          </a:p>
        </p:txBody>
      </p:sp>
    </p:spTree>
    <p:extLst>
      <p:ext uri="{BB962C8B-B14F-4D97-AF65-F5344CB8AC3E}">
        <p14:creationId xmlns:p14="http://schemas.microsoft.com/office/powerpoint/2010/main" val="17689910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Environmental </a:t>
            </a:r>
            <a:r>
              <a:rPr lang="en-US" sz="2800" dirty="0" err="1"/>
              <a:t>Perturbances</a:t>
            </a:r>
            <a:r>
              <a:rPr lang="en-US" sz="2800" dirty="0"/>
              <a:t> – magnetic field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037" y="2680839"/>
            <a:ext cx="3571875" cy="3533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934" y="2129002"/>
            <a:ext cx="3238500" cy="44005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687350" y="4724529"/>
            <a:ext cx="1129524" cy="1043755"/>
            <a:chOff x="4687350" y="4511587"/>
            <a:chExt cx="1129524" cy="10437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242207">
              <a:off x="4871801" y="4610270"/>
              <a:ext cx="1043755" cy="846390"/>
            </a:xfrm>
            <a:prstGeom prst="rect">
              <a:avLst/>
            </a:prstGeom>
          </p:spPr>
        </p:pic>
        <p:sp>
          <p:nvSpPr>
            <p:cNvPr id="5" name="Down Arrow 4"/>
            <p:cNvSpPr/>
            <p:nvPr/>
          </p:nvSpPr>
          <p:spPr>
            <a:xfrm rot="-6540000">
              <a:off x="4892212" y="5193689"/>
              <a:ext cx="116602" cy="490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10631034" y="2391456"/>
            <a:ext cx="1043755" cy="1167560"/>
            <a:chOff x="4428635" y="4940283"/>
            <a:chExt cx="1043755" cy="116756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28635" y="5261453"/>
              <a:ext cx="1043755" cy="846390"/>
            </a:xfrm>
            <a:prstGeom prst="rect">
              <a:avLst/>
            </a:prstGeom>
          </p:spPr>
        </p:pic>
        <p:sp>
          <p:nvSpPr>
            <p:cNvPr id="13" name="Down Arrow 12"/>
            <p:cNvSpPr/>
            <p:nvPr/>
          </p:nvSpPr>
          <p:spPr>
            <a:xfrm rot="-6540000">
              <a:off x="4892212" y="5193689"/>
              <a:ext cx="116602" cy="490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5988101" y="2156793"/>
            <a:ext cx="370486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Cernox</a:t>
            </a:r>
            <a:r>
              <a:rPr lang="en-US" sz="1400" dirty="0"/>
              <a:t> </a:t>
            </a:r>
            <a:r>
              <a:rPr lang="en-US" sz="1400" dirty="0" err="1"/>
              <a:t>magnetoristance</a:t>
            </a:r>
            <a:r>
              <a:rPr lang="en-US" sz="1400" dirty="0"/>
              <a:t>, Brandt et al (1999)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9995" y="3645326"/>
            <a:ext cx="3561939" cy="24746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4506" y="3285189"/>
            <a:ext cx="385394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Ge magnetoresistance, Haruyama et al (1996)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609568" y="6123245"/>
            <a:ext cx="158248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= &amp; </a:t>
            </a:r>
            <a:r>
              <a:rPr lang="en-US" sz="1400" dirty="0">
                <a:sym typeface="Wingdings 3" panose="05040102010807070707" pitchFamily="18" charset="2"/>
              </a:rPr>
              <a:t> orientations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226672" y="829984"/>
                <a:ext cx="11070368" cy="1976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Variable temperature resistance sensors exhibit magnetoresistance</a:t>
                </a:r>
              </a:p>
              <a:p>
                <a:r>
                  <a:rPr lang="en-US" sz="2000" dirty="0"/>
                  <a:t>Capacitance, gas, … thermometers are insensitive to magnetic field</a:t>
                </a:r>
              </a:p>
              <a:p>
                <a:r>
                  <a:rPr lang="en-US" sz="2000" dirty="0"/>
                  <a:t>	However are less practical thermometers</a:t>
                </a:r>
              </a:p>
              <a:p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000" dirty="0"/>
                  <a:t> versus </a:t>
                </a:r>
                <a:r>
                  <a:rPr lang="el-GR" sz="2000" dirty="0"/>
                  <a:t>Δ</a:t>
                </a:r>
                <a:r>
                  <a:rPr lang="en-US" sz="2000" dirty="0"/>
                  <a:t>T is in principle</a:t>
                </a:r>
                <a:br>
                  <a:rPr lang="en-US" sz="2000" dirty="0"/>
                </a:br>
                <a:r>
                  <a:rPr lang="en-US" sz="2000" dirty="0"/>
                  <a:t>	repeatable but depends</a:t>
                </a:r>
              </a:p>
              <a:p>
                <a:r>
                  <a:rPr lang="en-US" sz="2000" dirty="0"/>
                  <a:t>	on orientation.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72" y="829984"/>
                <a:ext cx="11070368" cy="1976375"/>
              </a:xfrm>
              <a:prstGeom prst="rect">
                <a:avLst/>
              </a:prstGeom>
              <a:blipFill>
                <a:blip r:embed="rId9"/>
                <a:stretch>
                  <a:fillRect l="-551" t="-1235" b="-49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697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60515" y="743221"/>
            <a:ext cx="116214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early LHC design phase, there was no reliable data for radiation effects at low temperature.</a:t>
            </a:r>
          </a:p>
          <a:p>
            <a:r>
              <a:rPr lang="en-US" dirty="0"/>
              <a:t>=&gt; The LHC radiation qualification was performed in the SARA and CERI cyclotrons.</a:t>
            </a:r>
          </a:p>
          <a:p>
            <a:r>
              <a:rPr lang="en-US" dirty="0"/>
              <a:t>Neutron irradiation was selected as it was considered more representative of the LHC.</a:t>
            </a:r>
          </a:p>
          <a:p>
            <a:r>
              <a:rPr lang="en-US" dirty="0"/>
              <a:t>To reduce the thermal budget and facilitate manipulation, the cryostat was made of aluminum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Density much lower when compared with stainless steel (</a:t>
            </a:r>
            <a:r>
              <a:rPr lang="en-US" dirty="0" err="1"/>
              <a:t>Gy</a:t>
            </a:r>
            <a:r>
              <a:rPr lang="en-US" dirty="0"/>
              <a:t> = J/kg)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Absorbed radiation % mass =&gt; the lower the density the lower the absorbed thermal energy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shorter radiation decay when comparing with stainless steel =&gt; short or no “cooling” time</a:t>
            </a:r>
          </a:p>
          <a:p>
            <a:r>
              <a:rPr lang="en-US" dirty="0"/>
              <a:t>Operating temperature between 1.6 and 4.2 K (sole radiation campaign in </a:t>
            </a:r>
            <a:r>
              <a:rPr lang="en-US" dirty="0" err="1"/>
              <a:t>Lhe</a:t>
            </a:r>
            <a:r>
              <a:rPr lang="en-US" dirty="0"/>
              <a:t> at this date)</a:t>
            </a:r>
          </a:p>
          <a:p>
            <a:r>
              <a:rPr lang="en-US" dirty="0"/>
              <a:t>Temperature reference shall be radiation hard =&gt; </a:t>
            </a:r>
            <a:r>
              <a:rPr lang="en-US" dirty="0" err="1"/>
              <a:t>LHe</a:t>
            </a:r>
            <a:r>
              <a:rPr lang="en-US" dirty="0"/>
              <a:t>-II saturation pressure</a:t>
            </a:r>
          </a:p>
          <a:p>
            <a:r>
              <a:rPr lang="en-US" dirty="0"/>
              <a:t>A level gauge was indirectly qualified as </a:t>
            </a:r>
            <a:r>
              <a:rPr lang="en-US" dirty="0" err="1"/>
              <a:t>RadHard</a:t>
            </a:r>
            <a:r>
              <a:rPr lang="en-US" dirty="0"/>
              <a:t> (wire is same material as LHC magnets!)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765058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Environmental </a:t>
            </a:r>
            <a:r>
              <a:rPr lang="en-US" sz="2800" dirty="0" err="1"/>
              <a:t>Perturbances</a:t>
            </a:r>
            <a:r>
              <a:rPr lang="en-US" sz="2800" dirty="0"/>
              <a:t> –Radiation</a:t>
            </a:r>
          </a:p>
        </p:txBody>
      </p:sp>
      <p:pic>
        <p:nvPicPr>
          <p:cNvPr id="9" name="Picture 6" descr="C:\Documents\ForICEC\Show\cryoliteT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827" y="3569917"/>
            <a:ext cx="4267200" cy="27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Documents\ForICEC\Show\sar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22" y="3650227"/>
            <a:ext cx="42640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C:\Documents\Images\plate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56988" y="4678437"/>
            <a:ext cx="2067839" cy="129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39882" y="6218740"/>
            <a:ext cx="4511171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LHC temperature sensors radiation qualification set-up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00010" y="6218739"/>
            <a:ext cx="399795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Cyclotrons: SARA (Grenoble) or CERI (Orleans)</a:t>
            </a:r>
            <a:endParaRPr lang="en-GB" sz="1400" dirty="0"/>
          </a:p>
        </p:txBody>
      </p:sp>
      <p:cxnSp>
        <p:nvCxnSpPr>
          <p:cNvPr id="4" name="Curved Connector 3"/>
          <p:cNvCxnSpPr/>
          <p:nvPr/>
        </p:nvCxnSpPr>
        <p:spPr>
          <a:xfrm rot="10800000" flipV="1">
            <a:off x="7016496" y="5010912"/>
            <a:ext cx="1048512" cy="640080"/>
          </a:xfrm>
          <a:prstGeom prst="curvedConnector3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038833" y="5128890"/>
            <a:ext cx="1230659" cy="10312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600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87389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CERN radiation effects test performed in </a:t>
            </a:r>
            <a:r>
              <a:rPr lang="en-US" dirty="0" err="1"/>
              <a:t>LHe</a:t>
            </a:r>
            <a:r>
              <a:rPr lang="en-US" dirty="0"/>
              <a:t>-II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Maximum neutron dose below requirements of IT (and </a:t>
            </a:r>
            <a:r>
              <a:rPr lang="en-US" dirty="0" err="1"/>
              <a:t>HiLumi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Available experimental time limited the TID value</a:t>
            </a:r>
          </a:p>
          <a:p>
            <a:r>
              <a:rPr lang="en-US" dirty="0"/>
              <a:t>Neutron radiation effects (displacement damage) vary depending on sensor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Non ordered structures were expected to exhibit less drift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saturation gives confidence that sensor may still be suitable for IT &amp; </a:t>
            </a:r>
            <a:r>
              <a:rPr lang="en-US" dirty="0" err="1"/>
              <a:t>HiLumi</a:t>
            </a:r>
            <a:endParaRPr lang="en-US" dirty="0"/>
          </a:p>
          <a:p>
            <a:r>
              <a:rPr lang="en-US" dirty="0"/>
              <a:t>As a general rule radiation effects are comparable to temperature or aging effects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Environmental Perturbances – Radiation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407650" y="3008372"/>
            <a:ext cx="9836380" cy="346496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7AE8EE1-3CF6-29FE-DFE9-D7D7A28A17C1}"/>
              </a:ext>
            </a:extLst>
          </p:cNvPr>
          <p:cNvGrpSpPr/>
          <p:nvPr/>
        </p:nvGrpSpPr>
        <p:grpSpPr>
          <a:xfrm>
            <a:off x="8144257" y="868157"/>
            <a:ext cx="3807638" cy="3422852"/>
            <a:chOff x="8144257" y="868157"/>
            <a:chExt cx="3807638" cy="3422852"/>
          </a:xfrm>
        </p:grpSpPr>
        <p:pic>
          <p:nvPicPr>
            <p:cNvPr id="4" name="Picture 5" descr="C:\Documents\ForICEC\Show\dipol.gif">
              <a:extLst>
                <a:ext uri="{FF2B5EF4-FFF2-40B4-BE49-F238E27FC236}">
                  <a16:creationId xmlns:a16="http://schemas.microsoft.com/office/drawing/2014/main" id="{9BDC97F4-05BD-C327-2183-D53EA14B5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0197" y="1801613"/>
              <a:ext cx="2621698" cy="2489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8372836-9EBB-4AA8-2CA9-F3593416911A}"/>
                </a:ext>
              </a:extLst>
            </p:cNvPr>
            <p:cNvCxnSpPr>
              <a:cxnSpLocks/>
            </p:cNvCxnSpPr>
            <p:nvPr/>
          </p:nvCxnSpPr>
          <p:spPr>
            <a:xfrm>
              <a:off x="9925922" y="1678489"/>
              <a:ext cx="173150" cy="72650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51E5232-4D61-939A-6B04-27D398D24A31}"/>
                </a:ext>
              </a:extLst>
            </p:cNvPr>
            <p:cNvSpPr/>
            <p:nvPr/>
          </p:nvSpPr>
          <p:spPr>
            <a:xfrm>
              <a:off x="8144257" y="868157"/>
              <a:ext cx="3807638" cy="83099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r>
                <a:rPr lang="fr-FR" altLang="en-US" sz="1600" dirty="0"/>
                <a:t>LHC CM </a:t>
              </a:r>
              <a:r>
                <a:rPr lang="en-US" altLang="en-US" sz="1600" dirty="0"/>
                <a:t>sensor</a:t>
              </a:r>
              <a:r>
                <a:rPr lang="fr-FR" altLang="en-US" sz="1600" dirty="0"/>
                <a:t> « </a:t>
              </a:r>
              <a:r>
                <a:rPr lang="en-CA" altLang="en-US" sz="1600" dirty="0"/>
                <a:t>protected</a:t>
              </a:r>
              <a:r>
                <a:rPr lang="fr-FR" altLang="en-US" sz="1600" dirty="0"/>
                <a:t> » by </a:t>
              </a:r>
              <a:r>
                <a:rPr lang="fr-FR" altLang="en-US" sz="1600" dirty="0" err="1"/>
                <a:t>yoke</a:t>
              </a:r>
              <a:endParaRPr lang="fr-FR" altLang="en-US" sz="1600" dirty="0"/>
            </a:p>
            <a:p>
              <a:r>
                <a:rPr lang="fr-FR" altLang="en-US" sz="1600" dirty="0"/>
                <a:t>ARC: 1,5 10</a:t>
              </a:r>
              <a:r>
                <a:rPr lang="fr-FR" altLang="en-US" sz="1600" baseline="30000" dirty="0"/>
                <a:t>13</a:t>
              </a:r>
              <a:r>
                <a:rPr lang="fr-FR" altLang="en-US" sz="1600" dirty="0"/>
                <a:t> n.cm</a:t>
              </a:r>
              <a:r>
                <a:rPr lang="fr-FR" altLang="en-US" sz="1600" baseline="30000" dirty="0"/>
                <a:t>-2</a:t>
              </a:r>
              <a:r>
                <a:rPr lang="fr-FR" altLang="en-US" sz="1600" dirty="0"/>
                <a:t> over 10 </a:t>
              </a:r>
              <a:r>
                <a:rPr lang="fr-FR" altLang="en-US" sz="1600" dirty="0" err="1"/>
                <a:t>years</a:t>
              </a:r>
              <a:endParaRPr lang="fr-FR" altLang="en-US" sz="1600" baseline="30000" dirty="0"/>
            </a:p>
            <a:p>
              <a:r>
                <a:rPr lang="fr-FR" altLang="en-US" sz="1600" dirty="0"/>
                <a:t>DS X 10; IT X 100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617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Sensor damage/drift not only depends on the Total Integrated Dose (TID)</a:t>
            </a:r>
          </a:p>
          <a:p>
            <a:r>
              <a:rPr lang="en-US" sz="2000" dirty="0"/>
              <a:t>But also in its history =&gt; Thermal annealing of defects present at room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 on GaAs (Germanium) was reported @ LN2 to be </a:t>
            </a:r>
            <a:r>
              <a:rPr lang="en-US" sz="2000" dirty="0" err="1"/>
              <a:t>RadHard</a:t>
            </a:r>
            <a:r>
              <a:rPr lang="en-US" sz="2000" dirty="0"/>
              <a:t>; BUT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1.8 K neutron irradiation provokes a very fast drift of its resistance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Warm-up from 4.2 K to 273 K completely restores initial characteristics</a:t>
            </a:r>
          </a:p>
          <a:p>
            <a:r>
              <a:rPr lang="en-US" sz="2000" dirty="0"/>
              <a:t>Thermal annealing not observed for </a:t>
            </a:r>
            <a:r>
              <a:rPr lang="en-US" sz="2000" dirty="0" err="1"/>
              <a:t>cernox</a:t>
            </a:r>
            <a:r>
              <a:rPr lang="en-US" sz="2000" dirty="0"/>
              <a:t> &amp; TVO.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Temperature Measurement: Environmental </a:t>
            </a:r>
            <a:r>
              <a:rPr lang="en-US" sz="2800" dirty="0" err="1"/>
              <a:t>Perturbances</a:t>
            </a:r>
            <a:r>
              <a:rPr lang="en-US" sz="2800" dirty="0"/>
              <a:t> – Radiation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71" y="3176481"/>
            <a:ext cx="5357186" cy="326536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452799" y="3176481"/>
            <a:ext cx="5053911" cy="3464965"/>
            <a:chOff x="6352150" y="2838984"/>
            <a:chExt cx="5053911" cy="3464965"/>
          </a:xfrm>
        </p:grpSpPr>
        <p:pic>
          <p:nvPicPr>
            <p:cNvPr id="8" name="Picture 7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11814" y="2838984"/>
              <a:ext cx="4794247" cy="346496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8713177" y="3023623"/>
              <a:ext cx="685800" cy="2708031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8458643" y="3325212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Beam OFF</a:t>
              </a:r>
            </a:p>
            <a:p>
              <a:pPr algn="ctr"/>
              <a:r>
                <a:rPr lang="en-US" dirty="0">
                  <a:solidFill>
                    <a:srgbClr val="FFFF00"/>
                  </a:solidFill>
                </a:rPr>
                <a:t>300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6144817" y="3265195"/>
              <a:ext cx="7532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/>
                <a:t>Δ</a:t>
              </a:r>
              <a:r>
                <a:rPr lang="en-US" sz="1600" dirty="0"/>
                <a:t>T [K]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55497" y="3426091"/>
              <a:ext cx="11977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Beam ON</a:t>
              </a:r>
            </a:p>
            <a:p>
              <a:pPr algn="ctr"/>
              <a:r>
                <a:rPr lang="en-US" dirty="0">
                  <a:solidFill>
                    <a:srgbClr val="FFFF00"/>
                  </a:solidFill>
                </a:rPr>
                <a:t>1.8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54178" y="4571466"/>
              <a:ext cx="11977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Beam ON</a:t>
              </a:r>
            </a:p>
            <a:p>
              <a:pPr algn="ctr"/>
              <a:r>
                <a:rPr lang="en-US" dirty="0">
                  <a:solidFill>
                    <a:srgbClr val="FFFF00"/>
                  </a:solidFill>
                </a:rPr>
                <a:t>1.8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21817" y="2794092"/>
            <a:ext cx="4193777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Ge on GaAs could have been adopted for the LHC</a:t>
            </a:r>
          </a:p>
          <a:p>
            <a:r>
              <a:rPr lang="en-US" sz="1400" dirty="0"/>
              <a:t>Cold test was crucial in this particular case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031638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Sensor ageing (resistive type)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443869" y="3545813"/>
            <a:ext cx="7632848" cy="3149812"/>
            <a:chOff x="683568" y="3212976"/>
            <a:chExt cx="7632848" cy="3149812"/>
          </a:xfrm>
        </p:grpSpPr>
        <p:pic>
          <p:nvPicPr>
            <p:cNvPr id="11" name="Picture 1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3284984"/>
              <a:ext cx="7632848" cy="307780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691680" y="3212976"/>
              <a:ext cx="3948517" cy="30777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After 100 cycles between 4.5 K &amp; 270 K in </a:t>
              </a:r>
              <a:r>
                <a:rPr lang="en-US" sz="1400" dirty="0" err="1"/>
                <a:t>GHe</a:t>
              </a:r>
              <a:endParaRPr lang="en-GB" sz="140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110703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Cryogenic temperature sensors may change their characteristics over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Historical data is very important, none was available for </a:t>
            </a:r>
            <a:r>
              <a:rPr lang="en-US" sz="2000" dirty="0" err="1"/>
              <a:t>cernox</a:t>
            </a:r>
            <a:r>
              <a:rPr lang="en-US" sz="2000" dirty="0"/>
              <a:t> or TVO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Thermal cycles is the accepted method for accelerated ageing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Shall be within the expected range of operation and not create additional constraints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Moisture is a concern in particular for non sealed sensors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Fast LN2 immersion/extraction is probably not a good idea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Drift for industrial Pt100 sensor is not a concern, the standard curve (</a:t>
            </a:r>
            <a:r>
              <a:rPr lang="en-US" sz="2000" dirty="0" err="1"/>
              <a:t>ie</a:t>
            </a:r>
            <a:r>
              <a:rPr lang="en-US" sz="2000" dirty="0"/>
              <a:t> sensor interchangeability) is adequate for most applications.</a:t>
            </a:r>
          </a:p>
          <a:p>
            <a:endParaRPr lang="en-US" sz="2000" dirty="0"/>
          </a:p>
          <a:p>
            <a:r>
              <a:rPr lang="en-US" sz="2000" dirty="0"/>
              <a:t>CERN thermal cycles qualification</a:t>
            </a:r>
            <a:br>
              <a:rPr lang="en-US" sz="2000" dirty="0"/>
            </a:br>
            <a:r>
              <a:rPr lang="en-US" sz="2000" dirty="0"/>
              <a:t>performed in </a:t>
            </a:r>
            <a:r>
              <a:rPr lang="en-US" sz="2000" dirty="0" err="1"/>
              <a:t>Ghe</a:t>
            </a:r>
            <a:r>
              <a:rPr lang="en-US" sz="2000" dirty="0"/>
              <a:t> (+ </a:t>
            </a:r>
            <a:r>
              <a:rPr lang="en-US" sz="2000" dirty="0" err="1"/>
              <a:t>LHe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Avoids water ingress</a:t>
            </a:r>
          </a:p>
          <a:p>
            <a:endParaRPr lang="en-US" sz="2000" dirty="0"/>
          </a:p>
          <a:p>
            <a:r>
              <a:rPr lang="en-US" sz="2000" dirty="0" err="1"/>
              <a:t>Cernox</a:t>
            </a:r>
            <a:r>
              <a:rPr lang="en-US" sz="2000" dirty="0"/>
              <a:t> exhibits better stability</a:t>
            </a:r>
          </a:p>
          <a:p>
            <a:r>
              <a:rPr lang="en-US" sz="2000" dirty="0"/>
              <a:t>with increasing temperature.</a:t>
            </a:r>
          </a:p>
        </p:txBody>
      </p:sp>
    </p:spTree>
    <p:extLst>
      <p:ext uri="{BB962C8B-B14F-4D97-AF65-F5344CB8AC3E}">
        <p14:creationId xmlns:p14="http://schemas.microsoft.com/office/powerpoint/2010/main" val="3078094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68168" y="1389311"/>
            <a:ext cx="2459934" cy="1126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Protection of low level signals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Temperature measurement: very low amplitude &amp; usually low frequency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31456" y="1609595"/>
            <a:ext cx="3176575" cy="4899583"/>
            <a:chOff x="431456" y="1609595"/>
            <a:chExt cx="3176575" cy="489958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9281" y="1609595"/>
              <a:ext cx="2928750" cy="489958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31456" y="5373666"/>
              <a:ext cx="4956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</a:t>
              </a:r>
              <a:endParaRPr lang="en-GB" sz="3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025" y="4753627"/>
            <a:ext cx="7780519" cy="17555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862906" y="1283824"/>
            <a:ext cx="794303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Electrical signals require EMC cross-talk protection: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Cables shielded (double shielded ideally)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External shield GND on both sides (HF)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shield taken on full circumference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No pigtails, it degrades immunity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Internal shields GND on </a:t>
            </a:r>
            <a:r>
              <a:rPr lang="en-US" sz="2000" u="heavy" dirty="0"/>
              <a:t>only</a:t>
            </a:r>
            <a:r>
              <a:rPr lang="en-US" sz="2000" dirty="0"/>
              <a:t> electronic side (LF)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Twisted signal pairs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Cryostat is a Faraday cage </a:t>
            </a:r>
            <a:r>
              <a:rPr lang="en-US" sz="2000" dirty="0">
                <a:sym typeface="Wingdings" panose="05000000000000000000" pitchFamily="2" charset="2"/>
              </a:rPr>
              <a:t> no need for shields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Check neighbors for noise emission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Separate signal from power cables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Cable routing shall be part of the cryostat design</a:t>
            </a:r>
          </a:p>
        </p:txBody>
      </p:sp>
    </p:spTree>
    <p:extLst>
      <p:ext uri="{BB962C8B-B14F-4D97-AF65-F5344CB8AC3E}">
        <p14:creationId xmlns:p14="http://schemas.microsoft.com/office/powerpoint/2010/main" val="32617113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Environmental </a:t>
            </a:r>
            <a:r>
              <a:rPr lang="en-US" sz="2800" dirty="0" err="1"/>
              <a:t>Perturbances</a:t>
            </a:r>
            <a:endParaRPr lang="en-US" sz="2800" dirty="0"/>
          </a:p>
        </p:txBody>
      </p:sp>
      <p:pic>
        <p:nvPicPr>
          <p:cNvPr id="9" name="Picture 8" descr="NoiseInterference_LHC_v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2"/>
          <a:stretch/>
        </p:blipFill>
        <p:spPr bwMode="auto">
          <a:xfrm>
            <a:off x="436342" y="3387364"/>
            <a:ext cx="4186664" cy="256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088159" y="1480525"/>
            <a:ext cx="6818908" cy="5011777"/>
            <a:chOff x="5088159" y="1480525"/>
            <a:chExt cx="6818908" cy="501177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8159" y="1480525"/>
              <a:ext cx="6818908" cy="5011777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9297947" y="3981341"/>
              <a:ext cx="49095" cy="4909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9551599" y="4166205"/>
              <a:ext cx="49095" cy="4909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>
              <a:off x="9068844" y="4005889"/>
              <a:ext cx="507303" cy="369729"/>
            </a:xfrm>
            <a:prstGeom prst="arc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739592"/>
            <a:ext cx="11070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LHC case: shared grounds with power converter and quench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May result in collateral damage (sensor, electronics, ..)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Dielectric breakdown can happen during HV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Can result in noise (difficult to understand)</a:t>
            </a:r>
          </a:p>
          <a:p>
            <a:r>
              <a:rPr lang="en-US" sz="2000" dirty="0"/>
              <a:t>Cross-talk observed also in other CERN test areas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1079" y="2905979"/>
            <a:ext cx="3454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Temporary GND connection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Caused voltage offset &amp; fluctuations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0975" y="5959364"/>
            <a:ext cx="3837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0066FF"/>
                </a:solidFill>
              </a:rPr>
              <a:t>a.c</a:t>
            </a:r>
            <a:r>
              <a:rPr lang="en-US" sz="1600" dirty="0">
                <a:solidFill>
                  <a:srgbClr val="0066FF"/>
                </a:solidFill>
              </a:rPr>
              <a:t>. noise =&gt; non-linearity =&gt; </a:t>
            </a:r>
            <a:r>
              <a:rPr lang="en-US" sz="1600" dirty="0" err="1">
                <a:solidFill>
                  <a:srgbClr val="0066FF"/>
                </a:solidFill>
              </a:rPr>
              <a:t>d.c.</a:t>
            </a:r>
            <a:r>
              <a:rPr lang="en-US" sz="1600" dirty="0">
                <a:solidFill>
                  <a:srgbClr val="0066FF"/>
                </a:solidFill>
              </a:rPr>
              <a:t> offset!</a:t>
            </a:r>
            <a:endParaRPr lang="en-GB" sz="16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6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4655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Instrumentation: Requirements then Selection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650761"/>
            <a:ext cx="11025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ideal workflow is: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Design engineer provides a set of requirements</a:t>
            </a:r>
          </a:p>
          <a:p>
            <a:pPr marL="800100" lvl="1" indent="-342900">
              <a:buFontTx/>
              <a:buChar char="-"/>
            </a:pPr>
            <a:r>
              <a:rPr lang="en-US" sz="2400" dirty="0"/>
              <a:t>Quantity including criticality (redundancy)</a:t>
            </a:r>
          </a:p>
          <a:p>
            <a:pPr marL="800100" lvl="1" indent="-342900">
              <a:buFontTx/>
              <a:buChar char="-"/>
            </a:pPr>
            <a:r>
              <a:rPr lang="en-US" sz="2400" dirty="0"/>
              <a:t>Measurement uncertainty</a:t>
            </a:r>
          </a:p>
          <a:p>
            <a:pPr marL="800100" lvl="1" indent="-342900">
              <a:buFontTx/>
              <a:buChar char="-"/>
            </a:pPr>
            <a:r>
              <a:rPr lang="en-US" sz="2400" dirty="0"/>
              <a:t>Environmental conditions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Instrumentation specialist selects appropriate candidates</a:t>
            </a:r>
          </a:p>
          <a:p>
            <a:pPr marL="800100" lvl="1" indent="-342900">
              <a:buFontTx/>
              <a:buChar char="-"/>
            </a:pPr>
            <a:r>
              <a:rPr lang="en-US" sz="2400" dirty="0"/>
              <a:t>Final selection include qualification for non-standard (commercial) environments</a:t>
            </a:r>
          </a:p>
          <a:p>
            <a:pPr marL="800100" lvl="1" indent="-342900">
              <a:buFontTx/>
              <a:buChar char="-"/>
            </a:pPr>
            <a:r>
              <a:rPr lang="en-US" sz="2400" dirty="0"/>
              <a:t>Acquisition chain is critical and shall be part of the cost optimization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42" y="4576149"/>
            <a:ext cx="4141806" cy="18148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183" y="4045915"/>
            <a:ext cx="6158164" cy="2345071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435672" y="5112048"/>
            <a:ext cx="651829" cy="251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21316662">
            <a:off x="914399" y="4157594"/>
            <a:ext cx="2727029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LHC: selected requirements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316662">
            <a:off x="6762069" y="6221709"/>
            <a:ext cx="2507418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LHC: preliminary analysis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98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99" r="5602"/>
          <a:stretch/>
        </p:blipFill>
        <p:spPr>
          <a:xfrm>
            <a:off x="1000316" y="2453402"/>
            <a:ext cx="5209983" cy="38865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3" y="133152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Catastrophic Events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14438"/>
            <a:ext cx="74246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Sensors were destroyed during the assembly of LHC magnets: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HV coil tests (capacitive coupling)</a:t>
            </a:r>
          </a:p>
          <a:p>
            <a:pPr lvl="1"/>
            <a:r>
              <a:rPr lang="en-US" sz="2000" dirty="0"/>
              <a:t>=&gt; ground the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LHe</a:t>
            </a:r>
            <a:r>
              <a:rPr lang="en-US" sz="2000" dirty="0"/>
              <a:t> vessel longitudinal welding (magnetic coupling)</a:t>
            </a:r>
          </a:p>
          <a:p>
            <a:pPr lvl="1"/>
            <a:r>
              <a:rPr lang="en-US" sz="2000" dirty="0"/>
              <a:t>=&gt; do not ground the 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A83FC-2028-1AD9-7D89-F6F7AD312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769" y="1374527"/>
            <a:ext cx="4467862" cy="53422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352A0C-0D16-6B18-192D-D6E86BDE0539}"/>
              </a:ext>
            </a:extLst>
          </p:cNvPr>
          <p:cNvSpPr txBox="1"/>
          <p:nvPr/>
        </p:nvSpPr>
        <p:spPr>
          <a:xfrm>
            <a:off x="8286248" y="983778"/>
            <a:ext cx="223651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Capacitive Coupling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798B99-EDA1-8341-C7BD-37C13D8D54D4}"/>
              </a:ext>
            </a:extLst>
          </p:cNvPr>
          <p:cNvSpPr txBox="1"/>
          <p:nvPr/>
        </p:nvSpPr>
        <p:spPr>
          <a:xfrm>
            <a:off x="8356781" y="4652007"/>
            <a:ext cx="209544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Magnetic Coupling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565246-E92F-D7FB-4CD9-AA570E453E9E}"/>
              </a:ext>
            </a:extLst>
          </p:cNvPr>
          <p:cNvSpPr txBox="1"/>
          <p:nvPr/>
        </p:nvSpPr>
        <p:spPr>
          <a:xfrm>
            <a:off x="309369" y="6043562"/>
            <a:ext cx="50835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/>
              <a:t>=&gt; Appropriate procedure mitigated the problem</a:t>
            </a:r>
          </a:p>
        </p:txBody>
      </p:sp>
    </p:spTree>
    <p:extLst>
      <p:ext uri="{BB962C8B-B14F-4D97-AF65-F5344CB8AC3E}">
        <p14:creationId xmlns:p14="http://schemas.microsoft.com/office/powerpoint/2010/main" val="6972348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Catastrophic Events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09600" y="3629977"/>
            <a:ext cx="4246884" cy="2600325"/>
            <a:chOff x="609600" y="3629977"/>
            <a:chExt cx="4246884" cy="2600325"/>
          </a:xfrm>
        </p:grpSpPr>
        <p:pic>
          <p:nvPicPr>
            <p:cNvPr id="6" name="Picture 5" descr="Image_PT100_filamen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629977"/>
              <a:ext cx="3962400" cy="260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 rot="1838034">
              <a:off x="1337572" y="4419600"/>
              <a:ext cx="3518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Pt100 sensor from main SC lead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461" y="2240626"/>
            <a:ext cx="2895600" cy="39896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3806380"/>
            <a:ext cx="3348990" cy="2247518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Routine high voltage tests on LHC circuits may destroy a temperature sensor. Energy is stored in the magnetic circuit stray capacitance: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Platinum filament is about 2 µgr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2041 K is the melting temperature of platinum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=&gt; 0.45 J required to melt 2 µgr in adiabatic conditions (fast transient)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Verified experimentally in the lab with 700 </a:t>
            </a:r>
            <a:r>
              <a:rPr lang="en-US" sz="2000" dirty="0" err="1"/>
              <a:t>nF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Magnetic circuits stray capacitance: 700 </a:t>
            </a:r>
            <a:r>
              <a:rPr lang="en-US" sz="2000" dirty="0" err="1"/>
              <a:t>nF</a:t>
            </a:r>
            <a:r>
              <a:rPr lang="en-US" sz="2000" dirty="0"/>
              <a:t> up to 50 µF</a:t>
            </a:r>
          </a:p>
          <a:p>
            <a:r>
              <a:rPr lang="en-US" sz="2000" dirty="0"/>
              <a:t>=&gt; “HOT” lines shall provide adequate voltage insulation</a:t>
            </a:r>
          </a:p>
        </p:txBody>
      </p:sp>
      <p:sp>
        <p:nvSpPr>
          <p:cNvPr id="10" name="TextBox 9"/>
          <p:cNvSpPr txBox="1"/>
          <p:nvPr/>
        </p:nvSpPr>
        <p:spPr>
          <a:xfrm rot="1838034">
            <a:off x="1160990" y="507134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Damaged Filament !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495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B3CE956-ADA5-8A78-A2FD-BE65D9F6E0A2}"/>
              </a:ext>
            </a:extLst>
          </p:cNvPr>
          <p:cNvGrpSpPr/>
          <p:nvPr/>
        </p:nvGrpSpPr>
        <p:grpSpPr>
          <a:xfrm>
            <a:off x="8202099" y="785617"/>
            <a:ext cx="3925733" cy="3136047"/>
            <a:chOff x="8202099" y="785617"/>
            <a:chExt cx="3925733" cy="3136047"/>
          </a:xfrm>
        </p:grpSpPr>
        <p:pic>
          <p:nvPicPr>
            <p:cNvPr id="3" name="Picture 7" descr="TTfrontEnd">
              <a:extLst>
                <a:ext uri="{FF2B5EF4-FFF2-40B4-BE49-F238E27FC236}">
                  <a16:creationId xmlns:a16="http://schemas.microsoft.com/office/drawing/2014/main" id="{8EEC51D6-25E3-E3AA-67AB-0214264ACF2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r="47023"/>
            <a:stretch/>
          </p:blipFill>
          <p:spPr bwMode="auto">
            <a:xfrm>
              <a:off x="8202099" y="785617"/>
              <a:ext cx="3925733" cy="3136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3E682FB0-477C-010B-0F85-A43A1A01A51F}"/>
                </a:ext>
              </a:extLst>
            </p:cNvPr>
            <p:cNvSpPr/>
            <p:nvPr/>
          </p:nvSpPr>
          <p:spPr>
            <a:xfrm>
              <a:off x="8277726" y="2353640"/>
              <a:ext cx="158130" cy="4170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06C9245-3A8A-80B3-2264-6503EBD86715}"/>
                </a:ext>
              </a:extLst>
            </p:cNvPr>
            <p:cNvSpPr/>
            <p:nvPr/>
          </p:nvSpPr>
          <p:spPr>
            <a:xfrm>
              <a:off x="9799884" y="1821634"/>
              <a:ext cx="158130" cy="4170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Signal Conditioning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283535" y="876313"/>
            <a:ext cx="8073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RadTol</a:t>
            </a:r>
            <a:r>
              <a:rPr lang="en-US" dirty="0"/>
              <a:t> electronics in the LHC tunnel environment (DS &amp; ARC).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Radiation &amp; temperature compensation: resistance bridge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Thermoelectric effects compensation: current inversion</a:t>
            </a:r>
          </a:p>
          <a:p>
            <a:endParaRPr lang="en-US" dirty="0"/>
          </a:p>
          <a:p>
            <a:r>
              <a:rPr lang="en-US" dirty="0"/>
              <a:t>Comparison bridge permits to sample the sensor resistance within better than 0.1% in spite of temperature induced gain variations exceeding +/- 3%.</a:t>
            </a:r>
          </a:p>
        </p:txBody>
      </p:sp>
      <p:pic>
        <p:nvPicPr>
          <p:cNvPr id="5" name="Picture 8" descr="VoltageTemperatureEffec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778" y="3090488"/>
            <a:ext cx="5053364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ResistanceMeasuredTemperatureEffe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6494" y="3090488"/>
            <a:ext cx="4389437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80541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Signal Conditioning</a:t>
            </a:r>
          </a:p>
        </p:txBody>
      </p:sp>
      <p:pic>
        <p:nvPicPr>
          <p:cNvPr id="6" name="Picture 5" descr="SEE_versus_time_MicroFIPC1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7" y="2605696"/>
            <a:ext cx="5168654" cy="323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12018" y="2477767"/>
            <a:ext cx="31172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Soft errors on WFIP memory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254" y="1954950"/>
            <a:ext cx="3369036" cy="1784298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Single Event Effects (SEE) happen in digital circuits, may be catastrophic (mainly for power components) or produce soft errors.</a:t>
            </a:r>
          </a:p>
          <a:p>
            <a:r>
              <a:rPr lang="en-US" sz="2000" dirty="0"/>
              <a:t>Soft errors may provoke anomalous readings on the operator screens.</a:t>
            </a:r>
          </a:p>
          <a:p>
            <a:r>
              <a:rPr lang="en-US" sz="2000" dirty="0"/>
              <a:t>	soft errors can be corrected online (if foreseen).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35493" y="5121662"/>
            <a:ext cx="103105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FF0000"/>
                </a:solidFill>
              </a:rPr>
              <a:t>Setpoint</a:t>
            </a:r>
            <a:r>
              <a:rPr lang="en-US" sz="1050" dirty="0">
                <a:solidFill>
                  <a:srgbClr val="FF0000"/>
                </a:solidFill>
              </a:rPr>
              <a:t> 50 K</a:t>
            </a:r>
            <a:endParaRPr lang="en-GB" sz="105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251254" y="3906013"/>
            <a:ext cx="3537738" cy="2399180"/>
            <a:chOff x="7251254" y="3906013"/>
            <a:chExt cx="3537738" cy="239918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1254" y="3920518"/>
              <a:ext cx="3515290" cy="2384675"/>
            </a:xfrm>
            <a:prstGeom prst="rect">
              <a:avLst/>
            </a:prstGeom>
          </p:spPr>
        </p:pic>
        <p:sp>
          <p:nvSpPr>
            <p:cNvPr id="3" name="Down Arrow 2"/>
            <p:cNvSpPr/>
            <p:nvPr/>
          </p:nvSpPr>
          <p:spPr>
            <a:xfrm>
              <a:off x="9544710" y="4804427"/>
              <a:ext cx="190556" cy="578845"/>
            </a:xfrm>
            <a:prstGeom prst="downArrow">
              <a:avLst>
                <a:gd name="adj1" fmla="val 13921"/>
                <a:gd name="adj2" fmla="val 9690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9446508" y="5417647"/>
              <a:ext cx="1058779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735266" y="5156037"/>
              <a:ext cx="103105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FF0000"/>
                  </a:solidFill>
                </a:rPr>
                <a:t>Setpoint</a:t>
              </a:r>
              <a:r>
                <a:rPr lang="en-US" sz="1050" dirty="0">
                  <a:solidFill>
                    <a:srgbClr val="FF0000"/>
                  </a:solidFill>
                </a:rPr>
                <a:t> 50 K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109851">
              <a:off x="9554359" y="3906013"/>
              <a:ext cx="123463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err="1">
                  <a:solidFill>
                    <a:srgbClr val="FF0000"/>
                  </a:solidFill>
                </a:rPr>
                <a:t>Reat</a:t>
              </a:r>
              <a:r>
                <a:rPr lang="en-US" sz="1050" dirty="0">
                  <a:solidFill>
                    <a:srgbClr val="FF0000"/>
                  </a:solidFill>
                </a:rPr>
                <a:t> temperature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1" name="Left-Up Arrow 10"/>
            <p:cNvSpPr/>
            <p:nvPr/>
          </p:nvSpPr>
          <p:spPr>
            <a:xfrm rot="16200000">
              <a:off x="7555779" y="5500150"/>
              <a:ext cx="226881" cy="158775"/>
            </a:xfrm>
            <a:prstGeom prst="left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7325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 full picture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It is impossible to check or recalibrate the LHC sensors, however for the cold mass they are immersed in superfluid helium: </a:t>
            </a:r>
          </a:p>
          <a:p>
            <a:r>
              <a:rPr lang="en-US" sz="2000" dirty="0"/>
              <a:t>	=&gt; in between plugs the temperature is ~ isothermal</a:t>
            </a:r>
          </a:p>
          <a:p>
            <a:r>
              <a:rPr lang="en-US" sz="2000" dirty="0"/>
              <a:t>	=&gt; Most 1600 </a:t>
            </a:r>
            <a:r>
              <a:rPr lang="en-US" sz="2000" dirty="0" err="1"/>
              <a:t>cernox</a:t>
            </a:r>
            <a:r>
              <a:rPr lang="en-US" sz="2000" dirty="0"/>
              <a:t> sensors are within +/- 5 </a:t>
            </a:r>
            <a:r>
              <a:rPr lang="en-US" sz="2000" dirty="0" err="1"/>
              <a:t>mK</a:t>
            </a:r>
            <a:endParaRPr lang="en-US" sz="2000" dirty="0"/>
          </a:p>
          <a:p>
            <a:r>
              <a:rPr lang="en-US" sz="2000" dirty="0"/>
              <a:t>Quality Assurance is essential to track individual sensors (serial number, calibration, location, ..)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2788469"/>
            <a:ext cx="4669183" cy="3471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744" y="2788468"/>
            <a:ext cx="5039344" cy="34716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9961865" y="3821011"/>
            <a:ext cx="345902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QRL He supercritical supply line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745103" y="4111667"/>
            <a:ext cx="300595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FF"/>
                </a:solidFill>
              </a:rPr>
              <a:t>Magnets temperature-LHe2</a:t>
            </a:r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886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The full picture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What is the best sensor for a given application?</a:t>
            </a:r>
          </a:p>
          <a:p>
            <a:r>
              <a:rPr lang="en-US" sz="2000" dirty="0"/>
              <a:t>As shown for the LHC temperature measurement chain, it is a complex iteration that starts with the engineering requirements followed by the instrumentation engineer that selects a pool of candidates taking into account the environmental constraints, integration aspects, availability of electronic signal conditioning units compatible with industrial controls, etc.</a:t>
            </a:r>
          </a:p>
          <a:p>
            <a:endParaRPr lang="en-US" sz="2000" dirty="0"/>
          </a:p>
          <a:p>
            <a:r>
              <a:rPr lang="en-US" sz="2000" dirty="0"/>
              <a:t>Cost wise, the sensor is a fraction of the overall cost, example for electrical type:</a:t>
            </a:r>
          </a:p>
          <a:p>
            <a:r>
              <a:rPr lang="en-US" sz="2000" dirty="0"/>
              <a:t>- sensor (Pt100: 50.- , TVO calibrated: 300.-, </a:t>
            </a:r>
            <a:r>
              <a:rPr lang="en-US" sz="2000" dirty="0" err="1"/>
              <a:t>cernox</a:t>
            </a:r>
            <a:r>
              <a:rPr lang="en-US" sz="2000" dirty="0"/>
              <a:t> calibrated: 900.-)</a:t>
            </a:r>
          </a:p>
          <a:p>
            <a:r>
              <a:rPr lang="en-US" sz="2000" dirty="0"/>
              <a:t>- sensor protection &amp; fastening (100.-)</a:t>
            </a:r>
          </a:p>
          <a:p>
            <a:r>
              <a:rPr lang="en-US" sz="2000" dirty="0"/>
              <a:t>- wiring in the cryostat (100.- plus manpower)</a:t>
            </a:r>
          </a:p>
          <a:p>
            <a:r>
              <a:rPr lang="en-US" sz="2000" dirty="0"/>
              <a:t>- single or dual electrical feedthroughs + associated connectors (300.- per set)</a:t>
            </a:r>
          </a:p>
          <a:p>
            <a:r>
              <a:rPr lang="en-US" sz="2000" dirty="0"/>
              <a:t>- warm wiring (20.-/meter laid)</a:t>
            </a:r>
          </a:p>
          <a:p>
            <a:r>
              <a:rPr lang="en-US" sz="2000" dirty="0"/>
              <a:t>- electronic signal conditioning (500.-)</a:t>
            </a:r>
          </a:p>
          <a:p>
            <a:endParaRPr lang="en-US" sz="2000" dirty="0"/>
          </a:p>
          <a:p>
            <a:r>
              <a:rPr lang="en-US" sz="2000" dirty="0"/>
              <a:t>Whatever sensor is selected it will measure always its own temperature</a:t>
            </a:r>
          </a:p>
          <a:p>
            <a:r>
              <a:rPr lang="en-US" sz="2000" dirty="0"/>
              <a:t>	=&gt; quality of installation is crucial</a:t>
            </a:r>
          </a:p>
        </p:txBody>
      </p:sp>
    </p:spTree>
    <p:extLst>
      <p:ext uri="{BB962C8B-B14F-4D97-AF65-F5344CB8AC3E}">
        <p14:creationId xmlns:p14="http://schemas.microsoft.com/office/powerpoint/2010/main" val="6496438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Temperature Measurement: Optical fiber Sensors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926" y="1326508"/>
            <a:ext cx="4160498" cy="15614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36779" y="1472829"/>
            <a:ext cx="112883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Fabry</a:t>
            </a:r>
            <a:r>
              <a:rPr lang="en-US" sz="1400" dirty="0"/>
              <a:t>-Perot</a:t>
            </a:r>
            <a:endParaRPr lang="en-GB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05257" y="739909"/>
            <a:ext cx="115814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80000"/>
            <a:r>
              <a:rPr lang="en-US" sz="2000" dirty="0"/>
              <a:t>“</a:t>
            </a:r>
            <a:r>
              <a:rPr lang="en-US" sz="2000" u="sng" dirty="0"/>
              <a:t>Bare</a:t>
            </a:r>
            <a:r>
              <a:rPr lang="en-US" sz="2000" dirty="0"/>
              <a:t>” optical Fiber Sensing (OFS) technologies measure temperature above 50-80 K.</a:t>
            </a:r>
          </a:p>
          <a:p>
            <a:pPr defTabSz="180000"/>
            <a:r>
              <a:rPr lang="en-US" sz="2000" dirty="0"/>
              <a:t>Distributed optical sensors is a mature technology used to measure </a:t>
            </a:r>
          </a:p>
          <a:p>
            <a:pPr defTabSz="180000"/>
            <a:r>
              <a:rPr lang="en-US" sz="2000" dirty="0"/>
              <a:t>	stress and temperature in civil engineering, oil &amp; gas, marine, etc.</a:t>
            </a:r>
          </a:p>
          <a:p>
            <a:pPr defTabSz="180000"/>
            <a:r>
              <a:rPr lang="en-US" sz="2000" dirty="0"/>
              <a:t>ITER intend to deploy OFS to measure stress (FBG),</a:t>
            </a:r>
            <a:br>
              <a:rPr lang="en-US" sz="2000" dirty="0"/>
            </a:br>
            <a:r>
              <a:rPr lang="en-US" sz="2000" dirty="0"/>
              <a:t> 	displacement (FBG &amp; FP) and temperature (FBG).</a:t>
            </a:r>
          </a:p>
          <a:p>
            <a:pPr defTabSz="180000"/>
            <a:r>
              <a:rPr lang="en-US" sz="2000" dirty="0"/>
              <a:t>Typically requires an interrogator (reading unit that provides the</a:t>
            </a:r>
          </a:p>
          <a:p>
            <a:pPr defTabSz="180000"/>
            <a:r>
              <a:rPr lang="en-US" sz="2000" dirty="0"/>
              <a:t>	 optical signal (laser) and process the reflected </a:t>
            </a:r>
          </a:p>
          <a:p>
            <a:pPr defTabSz="180000"/>
            <a:r>
              <a:rPr lang="en-US" sz="2000" dirty="0"/>
              <a:t>	and/or transmitted light)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734" y="4712207"/>
            <a:ext cx="3240433" cy="19442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829" y="2891178"/>
            <a:ext cx="3341338" cy="18210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r="12998"/>
          <a:stretch/>
        </p:blipFill>
        <p:spPr>
          <a:xfrm>
            <a:off x="560708" y="3468051"/>
            <a:ext cx="5229506" cy="29923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5400000">
            <a:off x="10719924" y="2626309"/>
            <a:ext cx="1705916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coating to enhance</a:t>
            </a:r>
          </a:p>
          <a:p>
            <a:r>
              <a:rPr lang="en-US" sz="1400" dirty="0"/>
              <a:t>thermal contraction</a:t>
            </a:r>
          </a:p>
        </p:txBody>
      </p:sp>
    </p:spTree>
    <p:extLst>
      <p:ext uri="{BB962C8B-B14F-4D97-AF65-F5344CB8AC3E}">
        <p14:creationId xmlns:p14="http://schemas.microsoft.com/office/powerpoint/2010/main" val="4155546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Liquid level Measurement: Techniques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Hydrostatic head is probably the most robust method for large reservoirs: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Capacitance mainly applicable to liquid nitrogen (gas &amp; liquid He have similar </a:t>
            </a:r>
            <a:r>
              <a:rPr lang="el-GR" sz="2400" dirty="0"/>
              <a:t>ε</a:t>
            </a:r>
            <a:r>
              <a:rPr lang="en-US" sz="2400" dirty="0"/>
              <a:t>)	</a:t>
            </a:r>
          </a:p>
        </p:txBody>
      </p:sp>
      <p:pic>
        <p:nvPicPr>
          <p:cNvPr id="5" name="Picture 10" descr="level [Converted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7478" y="3307326"/>
            <a:ext cx="2232025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level [Converted]"/>
          <p:cNvPicPr>
            <a:picLocks noChangeAspect="1" noChangeArrowheads="1"/>
          </p:cNvPicPr>
          <p:nvPr/>
        </p:nvPicPr>
        <p:blipFill>
          <a:blip r:embed="rId3"/>
          <a:srcRect t="51671" r="41609" b="19058"/>
          <a:stretch>
            <a:fillRect/>
          </a:stretch>
        </p:blipFill>
        <p:spPr bwMode="auto">
          <a:xfrm>
            <a:off x="1028281" y="3342828"/>
            <a:ext cx="32416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level [Converted]"/>
          <p:cNvPicPr>
            <a:picLocks noChangeAspect="1" noChangeArrowheads="1"/>
          </p:cNvPicPr>
          <p:nvPr/>
        </p:nvPicPr>
        <p:blipFill>
          <a:blip r:embed="rId3"/>
          <a:srcRect l="-1489" r="72874" b="56036"/>
          <a:stretch>
            <a:fillRect/>
          </a:stretch>
        </p:blipFill>
        <p:spPr bwMode="auto">
          <a:xfrm>
            <a:off x="7728567" y="2815305"/>
            <a:ext cx="1673901" cy="341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level [Converted]"/>
          <p:cNvPicPr>
            <a:picLocks noChangeAspect="1" noChangeArrowheads="1"/>
          </p:cNvPicPr>
          <p:nvPr/>
        </p:nvPicPr>
        <p:blipFill>
          <a:blip r:embed="rId3"/>
          <a:srcRect l="58365" t="49089" r="22180" b="19058"/>
          <a:stretch>
            <a:fillRect/>
          </a:stretch>
        </p:blipFill>
        <p:spPr bwMode="auto">
          <a:xfrm>
            <a:off x="4413424" y="3129527"/>
            <a:ext cx="1455738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589480"/>
              </p:ext>
            </p:extLst>
          </p:nvPr>
        </p:nvGraphicFramePr>
        <p:xfrm>
          <a:off x="911049" y="1292415"/>
          <a:ext cx="30241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17360" imgH="482400" progId="Equation.3">
                  <p:embed/>
                </p:oleObj>
              </mc:Choice>
              <mc:Fallback>
                <p:oleObj name="Equation" r:id="rId4" imgW="1917360" imgH="482400" progId="Equation.3">
                  <p:embed/>
                  <p:pic>
                    <p:nvPicPr>
                      <p:cNvPr id="614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049" y="1292415"/>
                        <a:ext cx="302418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194417"/>
              </p:ext>
            </p:extLst>
          </p:nvPr>
        </p:nvGraphicFramePr>
        <p:xfrm>
          <a:off x="911049" y="2557309"/>
          <a:ext cx="3922059" cy="935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450880" imgH="583920" progId="Equation.3">
                  <p:embed/>
                </p:oleObj>
              </mc:Choice>
              <mc:Fallback>
                <p:oleObj name="Equation" r:id="rId6" imgW="2450880" imgH="583920" progId="Equation.3">
                  <p:embed/>
                  <p:pic>
                    <p:nvPicPr>
                      <p:cNvPr id="717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049" y="2557309"/>
                        <a:ext cx="3922059" cy="935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8167" y="5707772"/>
            <a:ext cx="3477234" cy="73866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Liquid shall no go up the bottom capillary!</a:t>
            </a:r>
          </a:p>
          <a:p>
            <a:r>
              <a:rPr lang="en-US" sz="1400" dirty="0">
                <a:solidFill>
                  <a:srgbClr val="FF0000"/>
                </a:solidFill>
              </a:rPr>
              <a:t>Design not so trivial.</a:t>
            </a:r>
          </a:p>
          <a:p>
            <a:r>
              <a:rPr lang="en-US" sz="1400" dirty="0">
                <a:solidFill>
                  <a:srgbClr val="FF0000"/>
                </a:solidFill>
              </a:rPr>
              <a:t>Assumes density vapor &lt;&lt; liquid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3" idx="0"/>
          </p:cNvCxnSpPr>
          <p:nvPr/>
        </p:nvCxnSpPr>
        <p:spPr>
          <a:xfrm flipV="1">
            <a:off x="2256784" y="5442560"/>
            <a:ext cx="879185" cy="26521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6" descr="level [Converted]"/>
          <p:cNvPicPr>
            <a:picLocks noChangeAspect="1" noChangeArrowheads="1"/>
          </p:cNvPicPr>
          <p:nvPr/>
        </p:nvPicPr>
        <p:blipFill>
          <a:blip r:embed="rId3"/>
          <a:srcRect l="30557" r="39693" b="56093"/>
          <a:stretch>
            <a:fillRect/>
          </a:stretch>
        </p:blipFill>
        <p:spPr bwMode="auto">
          <a:xfrm>
            <a:off x="9296740" y="3087730"/>
            <a:ext cx="161448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freq_level [Converted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497789" y="2631243"/>
            <a:ext cx="1486377" cy="1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84670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/>
              <a:t>LHe</a:t>
            </a:r>
            <a:r>
              <a:rPr lang="en-US" sz="2800" dirty="0"/>
              <a:t> level Measurement: superconducting wire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06867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measuring liquid helium level a </a:t>
            </a:r>
            <a:r>
              <a:rPr lang="en-US" sz="2400" dirty="0" err="1"/>
              <a:t>NbTi</a:t>
            </a:r>
            <a:r>
              <a:rPr lang="en-US" sz="2400" dirty="0"/>
              <a:t> SC wire is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Typical wire diameter: 50 µm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Critical field @ 4.2 K is about 8 T =&gt; current to quench 800 A!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Critical current density  limit is about 7 A @ 3T, maybe 60 A @ 0T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Typical measurement current is about 50 to 80 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? How can the wire be quenched????</a:t>
            </a:r>
            <a:endParaRPr lang="en-GB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Heating resistor is absolutely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Need to raise temperature above 10 K (</a:t>
            </a:r>
            <a:r>
              <a:rPr lang="en-US" sz="2400" dirty="0" err="1"/>
              <a:t>NbTi</a:t>
            </a:r>
            <a:r>
              <a:rPr lang="en-US" sz="2400" dirty="0"/>
              <a:t> 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Wire resistance in the normal state: </a:t>
            </a:r>
            <a:r>
              <a:rPr lang="en-US" sz="2400" dirty="0" err="1"/>
              <a:t>typ</a:t>
            </a:r>
            <a:r>
              <a:rPr lang="en-US" sz="2400" dirty="0"/>
              <a:t> 0.3 </a:t>
            </a:r>
            <a:r>
              <a:rPr lang="el-GR" sz="2400" dirty="0"/>
              <a:t>Ω</a:t>
            </a:r>
            <a:r>
              <a:rPr lang="en-US" sz="2400" dirty="0"/>
              <a:t>/mm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Quench is propagated by exceeding a certain heat flux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11174" y="5102659"/>
            <a:ext cx="7102442" cy="1137001"/>
            <a:chOff x="88490" y="1899592"/>
            <a:chExt cx="7102442" cy="11370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762" y="1899592"/>
              <a:ext cx="7050170" cy="113700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8490" y="2790395"/>
              <a:ext cx="2029378" cy="1946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pic>
        <p:nvPicPr>
          <p:cNvPr id="18" name="Picture 42" descr="level [Converted]"/>
          <p:cNvPicPr>
            <a:picLocks noChangeAspect="1" noChangeArrowheads="1"/>
          </p:cNvPicPr>
          <p:nvPr/>
        </p:nvPicPr>
        <p:blipFill>
          <a:blip r:embed="rId3"/>
          <a:srcRect l="81252" t="47038" b="19913"/>
          <a:stretch>
            <a:fillRect/>
          </a:stretch>
        </p:blipFill>
        <p:spPr bwMode="auto">
          <a:xfrm>
            <a:off x="9819791" y="2875028"/>
            <a:ext cx="14144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93350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1088" y="1324303"/>
            <a:ext cx="3661734" cy="4580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/>
              <a:t>LHe</a:t>
            </a:r>
            <a:r>
              <a:rPr lang="en-US" sz="2800" dirty="0"/>
              <a:t> level Measurement: superconducting wire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06867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level gauge operates as long 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Current is high enough to propagate the normal state in the vapor part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Current cannot exceed the critical film boiling heat flux in the liquid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it is about 1 W/cm</a:t>
            </a:r>
            <a:r>
              <a:rPr lang="en-US" sz="2000" baseline="30000" dirty="0"/>
              <a:t>2</a:t>
            </a:r>
            <a:r>
              <a:rPr lang="en-US" sz="2000" dirty="0"/>
              <a:t> (0.01 W/mm</a:t>
            </a:r>
            <a:r>
              <a:rPr lang="en-US" sz="2000" baseline="30000" dirty="0"/>
              <a:t>2</a:t>
            </a:r>
            <a:r>
              <a:rPr lang="en-US" sz="20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Above this heat flux a gas blanket may form along the wire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For a 50 µm diameter wire &amp; 0.3 </a:t>
            </a:r>
            <a:r>
              <a:rPr lang="el-GR" sz="2000" dirty="0"/>
              <a:t>Ω</a:t>
            </a:r>
            <a:r>
              <a:rPr lang="en-US" sz="2000" dirty="0"/>
              <a:t>/mm =&gt; 72 mA</a:t>
            </a:r>
            <a:br>
              <a:rPr lang="en-US" sz="2000" dirty="0"/>
            </a:br>
            <a:r>
              <a:rPr lang="en-US" sz="2000" dirty="0"/>
              <a:t>Coherent with excitation current usually being used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11174" y="5102659"/>
            <a:ext cx="7102442" cy="1137001"/>
            <a:chOff x="88490" y="1899592"/>
            <a:chExt cx="7102442" cy="11370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762" y="1899592"/>
              <a:ext cx="7050170" cy="113700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8490" y="2790395"/>
              <a:ext cx="2029378" cy="1946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84731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Instrumentation: Metrology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Measurement is the process of obtaining experimental values attributed to a quantity or property.</a:t>
            </a:r>
          </a:p>
          <a:p>
            <a:r>
              <a:rPr lang="en-US" sz="2400" dirty="0"/>
              <a:t>The metrological traceability is a </a:t>
            </a:r>
            <a:r>
              <a:rPr lang="en-GB" sz="2400" dirty="0"/>
              <a:t>property of a measurement</a:t>
            </a:r>
            <a:br>
              <a:rPr lang="en-GB" sz="2400" dirty="0"/>
            </a:br>
            <a:r>
              <a:rPr lang="en-GB" sz="2400" dirty="0"/>
              <a:t>result whereby the result can be related to a reference </a:t>
            </a:r>
            <a:br>
              <a:rPr lang="en-GB" sz="2400" dirty="0"/>
            </a:br>
            <a:r>
              <a:rPr lang="en-GB" sz="2400" dirty="0"/>
              <a:t>through a documented unbroken chain of calibrations.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Primary references are managed by national standards laboratories 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Uncertainty defined by the GUM (Guide to the expression </a:t>
            </a:r>
            <a:br>
              <a:rPr lang="en-US" sz="2400" dirty="0"/>
            </a:br>
            <a:r>
              <a:rPr lang="en-US" sz="2400" dirty="0"/>
              <a:t>of Uncertainty in Measurement):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Uncertainty: quantification of the doubt about a measurement result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width of the margin (+/-) and confidence level (%)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Random errors Type A, systematic Type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Requires mathematical model =&gt; seldom used in </a:t>
            </a:r>
            <a:br>
              <a:rPr lang="en-US" sz="2400" dirty="0"/>
            </a:br>
            <a:r>
              <a:rPr lang="en-US" sz="2400" dirty="0"/>
              <a:t>practical measurements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988242" y="5134961"/>
            <a:ext cx="3661214" cy="1419618"/>
            <a:chOff x="3974984" y="5319838"/>
            <a:chExt cx="3661214" cy="1419618"/>
          </a:xfrm>
        </p:grpSpPr>
        <p:grpSp>
          <p:nvGrpSpPr>
            <p:cNvPr id="5" name="Group 4"/>
            <p:cNvGrpSpPr/>
            <p:nvPr/>
          </p:nvGrpSpPr>
          <p:grpSpPr>
            <a:xfrm>
              <a:off x="3974984" y="5354462"/>
              <a:ext cx="2478564" cy="1384994"/>
              <a:chOff x="3974984" y="5354462"/>
              <a:chExt cx="2478564" cy="138499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974984" y="6139292"/>
                <a:ext cx="2478564" cy="600164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Gauges, Instruments and</a:t>
                </a:r>
              </a:p>
              <a:p>
                <a:pPr algn="ctr"/>
                <a:r>
                  <a:rPr lang="en-US" sz="1100" dirty="0"/>
                  <a:t>Equipment used to measure process</a:t>
                </a:r>
              </a:p>
              <a:p>
                <a:pPr algn="ctr"/>
                <a:r>
                  <a:rPr lang="en-US" sz="1100" dirty="0"/>
                  <a:t>and Product Characteristics</a:t>
                </a:r>
                <a:endParaRPr lang="en-GB" sz="11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522410" y="5877682"/>
                <a:ext cx="1383712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Working Standards</a:t>
                </a:r>
                <a:endParaRPr lang="en-GB" sz="11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25918" y="5616072"/>
                <a:ext cx="776696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947951" y="5354462"/>
                <a:ext cx="532630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602614" y="5592989"/>
              <a:ext cx="1493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Transfer Standards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30145" y="5319838"/>
              <a:ext cx="22060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Primary Reference Standards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50660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/>
              <a:t>LHe</a:t>
            </a:r>
            <a:r>
              <a:rPr lang="en-US" sz="2800" dirty="0"/>
              <a:t> level Measurement: superconducting wire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230798" y="838567"/>
            <a:ext cx="8342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 superfluid </a:t>
            </a:r>
            <a:r>
              <a:rPr lang="en-US" sz="2000" dirty="0" err="1"/>
              <a:t>LHe</a:t>
            </a:r>
            <a:r>
              <a:rPr lang="en-US" sz="2000" dirty="0"/>
              <a:t> the position of the SC-normal interface depends on the power density (peak flux).</a:t>
            </a:r>
          </a:p>
          <a:p>
            <a:r>
              <a:rPr lang="en-US" sz="2000" dirty="0"/>
              <a:t>Gaseous blanket when density exceeds peak flux.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970" y="1973662"/>
            <a:ext cx="6583224" cy="4349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77" y="2076307"/>
            <a:ext cx="3599031" cy="441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21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/>
              <a:t>LHe</a:t>
            </a:r>
            <a:r>
              <a:rPr lang="en-US" sz="2800" dirty="0"/>
              <a:t> level Measurement: Perturbations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88" y="2880986"/>
            <a:ext cx="4450586" cy="3337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901" y="2505122"/>
            <a:ext cx="1539802" cy="1752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097" y="4589131"/>
            <a:ext cx="3571285" cy="2067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4DA797-A945-2AA8-C373-DDB501639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51" y="2310919"/>
            <a:ext cx="2233553" cy="227936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8735"/>
            <a:ext cx="11070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Thermo-acoustic oscillations induce heat and then evaporation: observed in LHC SAMs</a:t>
            </a:r>
          </a:p>
          <a:p>
            <a:r>
              <a:rPr lang="en-US" sz="2000" dirty="0"/>
              <a:t>LHC: sensor connected @ top/bottom with pipes</a:t>
            </a:r>
          </a:p>
          <a:p>
            <a:r>
              <a:rPr lang="en-US" sz="2000" dirty="0"/>
              <a:t>	TOP one too long &amp; too narrow =&gt; evaporation flow + constriction =&gt; pushes level down</a:t>
            </a:r>
          </a:p>
          <a:p>
            <a:r>
              <a:rPr lang="en-US" sz="2000" dirty="0"/>
              <a:t>=&gt; Required consolidation!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789" y="1932382"/>
            <a:ext cx="4977672" cy="33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744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Basics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996024"/>
            <a:ext cx="56477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Cryogenic facilities require to measure: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insulation vacuum in the range </a:t>
            </a:r>
            <a:br>
              <a:rPr lang="en-US" sz="2000" dirty="0"/>
            </a:br>
            <a:r>
              <a:rPr lang="en-US" sz="2000" dirty="0"/>
              <a:t>10</a:t>
            </a:r>
            <a:r>
              <a:rPr lang="en-US" sz="2000" baseline="30000" dirty="0"/>
              <a:t>-9</a:t>
            </a:r>
            <a:r>
              <a:rPr lang="en-US" sz="2000" dirty="0"/>
              <a:t> (</a:t>
            </a:r>
            <a:r>
              <a:rPr lang="en-US" sz="2000" dirty="0" err="1"/>
              <a:t>ie</a:t>
            </a:r>
            <a:r>
              <a:rPr lang="en-US" sz="2000" dirty="0"/>
              <a:t> 10</a:t>
            </a:r>
            <a:r>
              <a:rPr lang="en-US" sz="2000" baseline="30000" dirty="0"/>
              <a:t>-6</a:t>
            </a:r>
            <a:r>
              <a:rPr lang="en-US" sz="2000" dirty="0"/>
              <a:t> mbar) till 1 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Based mostly on thermal &amp; </a:t>
            </a:r>
            <a:br>
              <a:rPr lang="en-US" sz="2000" dirty="0"/>
            </a:br>
            <a:r>
              <a:rPr lang="en-US" sz="2000" dirty="0"/>
              <a:t>ionization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Cryogenic fluids in the range </a:t>
            </a:r>
            <a:br>
              <a:rPr lang="en-US" sz="2000" dirty="0"/>
            </a:br>
            <a:r>
              <a:rPr lang="en-US" sz="2000" dirty="0"/>
              <a:t>0.01 till 25 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Based mostly on mechanical displacement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No radiation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Commercial sensors adequate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Accelerator beam vacuum</a:t>
            </a:r>
            <a:br>
              <a:rPr lang="en-US" sz="2000" dirty="0"/>
            </a:br>
            <a:r>
              <a:rPr lang="en-US" sz="2000" dirty="0"/>
              <a:t>10</a:t>
            </a:r>
            <a:r>
              <a:rPr lang="en-US" sz="2000" baseline="30000" dirty="0"/>
              <a:t>-9</a:t>
            </a:r>
            <a:r>
              <a:rPr lang="en-US" sz="2000" dirty="0"/>
              <a:t> mbar &amp; lower</a:t>
            </a:r>
            <a:br>
              <a:rPr lang="en-US" sz="2000" dirty="0"/>
            </a:br>
            <a:r>
              <a:rPr lang="en-US" sz="2000" dirty="0"/>
              <a:t>Out of scope.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64" y="1755648"/>
            <a:ext cx="6296392" cy="4622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13520" y="6071354"/>
            <a:ext cx="194162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www.omega.com</a:t>
            </a:r>
            <a:endParaRPr lang="en-GB" dirty="0"/>
          </a:p>
        </p:txBody>
      </p:sp>
      <p:sp>
        <p:nvSpPr>
          <p:cNvPr id="10" name="Left-Right Arrow 9"/>
          <p:cNvSpPr/>
          <p:nvPr/>
        </p:nvSpPr>
        <p:spPr>
          <a:xfrm>
            <a:off x="8410979" y="1516118"/>
            <a:ext cx="3346704" cy="17678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501260" y="1115413"/>
            <a:ext cx="308289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Pressure range for cryostats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2531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Vacuum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837442"/>
            <a:ext cx="11018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Pirani gauges: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Measurement range: 10</a:t>
            </a:r>
            <a:r>
              <a:rPr lang="en-US" sz="2400" baseline="30000" dirty="0"/>
              <a:t>-4</a:t>
            </a:r>
            <a:r>
              <a:rPr lang="en-US" sz="2400" dirty="0"/>
              <a:t> till 1000 mbar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Heat loss: conduction + radiation + convection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Filament temperature set @ 293 K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Radiation hardness 10</a:t>
            </a:r>
            <a:r>
              <a:rPr lang="en-US" sz="2400" baseline="30000" dirty="0"/>
              <a:t>7</a:t>
            </a:r>
            <a:r>
              <a:rPr lang="en-US" sz="2400" dirty="0"/>
              <a:t> </a:t>
            </a:r>
            <a:r>
              <a:rPr lang="en-US" sz="2400" dirty="0" err="1"/>
              <a:t>Gy</a:t>
            </a:r>
            <a:r>
              <a:rPr lang="en-US" sz="2400" dirty="0"/>
              <a:t> with remote electronics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Cable is part of the sensor =&gt; calibration for lengths exceeding 20 m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Accuracy: +/- 30 % of read value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90688" y="6333482"/>
            <a:ext cx="38908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Courtesy N. Chatzigeorgiou (CERN)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972865" y="3717236"/>
            <a:ext cx="3916127" cy="2935999"/>
            <a:chOff x="532931" y="2994327"/>
            <a:chExt cx="4320000" cy="3238791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32931" y="2994327"/>
              <a:ext cx="4320000" cy="3238791"/>
              <a:chOff x="426251" y="2627994"/>
              <a:chExt cx="4788263" cy="3589857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697324" y="2914015"/>
                <a:ext cx="2517190" cy="3303836"/>
              </a:xfrm>
              <a:prstGeom prst="rect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55604" y="2933064"/>
                <a:ext cx="689098" cy="409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V</a:t>
                </a:r>
                <a:r>
                  <a:rPr lang="en-US" sz="1000" kern="0" dirty="0">
                    <a:solidFill>
                      <a:prstClr val="black"/>
                    </a:solidFill>
                    <a:latin typeface="Calibri"/>
                  </a:rPr>
                  <a:t>OUT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093424" y="3319197"/>
                <a:ext cx="160020" cy="1238968"/>
                <a:chOff x="2712424" y="3319197"/>
                <a:chExt cx="160020" cy="1238968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794997" y="3319197"/>
                  <a:ext cx="0" cy="3124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6" name="Rectangle 45"/>
                <p:cNvSpPr/>
                <p:nvPr/>
              </p:nvSpPr>
              <p:spPr>
                <a:xfrm>
                  <a:off x="2712424" y="3630400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794997" y="4131721"/>
                  <a:ext cx="0" cy="426444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17" name="Straight Connector 16"/>
              <p:cNvCxnSpPr/>
              <p:nvPr/>
            </p:nvCxnSpPr>
            <p:spPr>
              <a:xfrm flipH="1">
                <a:off x="2794997" y="4563170"/>
                <a:ext cx="925830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4147547" y="4563170"/>
                <a:ext cx="589197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19" name="Group 18"/>
              <p:cNvGrpSpPr/>
              <p:nvPr/>
            </p:nvGrpSpPr>
            <p:grpSpPr>
              <a:xfrm>
                <a:off x="4656734" y="3317980"/>
                <a:ext cx="160070" cy="2467135"/>
                <a:chOff x="5024399" y="3317980"/>
                <a:chExt cx="160070" cy="2467135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5098418" y="3317980"/>
                  <a:ext cx="0" cy="3124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1" name="Rectangle 40"/>
                <p:cNvSpPr/>
                <p:nvPr/>
              </p:nvSpPr>
              <p:spPr>
                <a:xfrm>
                  <a:off x="5024399" y="4918921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024449" y="3636421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3" name="Straight Connector 42"/>
                <p:cNvCxnSpPr>
                  <a:stCxn id="42" idx="2"/>
                  <a:endCxn id="41" idx="0"/>
                </p:cNvCxnSpPr>
                <p:nvPr/>
              </p:nvCxnSpPr>
              <p:spPr>
                <a:xfrm flipH="1">
                  <a:off x="5104409" y="4124101"/>
                  <a:ext cx="50" cy="7948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5098418" y="5406601"/>
                  <a:ext cx="0" cy="378514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20" name="Straight Connector 19"/>
              <p:cNvCxnSpPr/>
              <p:nvPr/>
            </p:nvCxnSpPr>
            <p:spPr>
              <a:xfrm>
                <a:off x="3175997" y="3319197"/>
                <a:ext cx="1560747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21" name="Group 20"/>
              <p:cNvGrpSpPr/>
              <p:nvPr/>
            </p:nvGrpSpPr>
            <p:grpSpPr>
              <a:xfrm>
                <a:off x="4518471" y="5776007"/>
                <a:ext cx="426720" cy="276822"/>
                <a:chOff x="4518472" y="5776007"/>
                <a:chExt cx="426720" cy="276822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18472" y="6052829"/>
                  <a:ext cx="426720" cy="0"/>
                </a:xfrm>
                <a:prstGeom prst="line">
                  <a:avLst/>
                </a:prstGeom>
                <a:noFill/>
                <a:ln w="635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4730203" y="5776007"/>
                  <a:ext cx="0" cy="276822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22" name="Rectangle 21"/>
              <p:cNvSpPr/>
              <p:nvPr/>
            </p:nvSpPr>
            <p:spPr>
              <a:xfrm>
                <a:off x="502647" y="4679980"/>
                <a:ext cx="1094736" cy="1016782"/>
              </a:xfrm>
              <a:prstGeom prst="rect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1357716" y="5442234"/>
                <a:ext cx="0" cy="347454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4" name="Straight Connector 23"/>
              <p:cNvCxnSpPr/>
              <p:nvPr/>
            </p:nvCxnSpPr>
            <p:spPr>
              <a:xfrm flipH="1">
                <a:off x="1357716" y="4562730"/>
                <a:ext cx="1" cy="352331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5" name="TextBox 24"/>
              <p:cNvSpPr txBox="1"/>
              <p:nvPr/>
            </p:nvSpPr>
            <p:spPr>
              <a:xfrm>
                <a:off x="514034" y="5024261"/>
                <a:ext cx="847805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Vacuum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H="1">
                <a:off x="1353394" y="4922808"/>
                <a:ext cx="0" cy="530856"/>
              </a:xfrm>
              <a:prstGeom prst="line">
                <a:avLst/>
              </a:prstGeom>
              <a:noFill/>
              <a:ln w="38100" cap="flat" cmpd="sng" algn="ctr">
                <a:solidFill>
                  <a:srgbClr val="F79646"/>
                </a:solidFill>
                <a:prstDash val="solid"/>
              </a:ln>
              <a:effectLst>
                <a:glow rad="127000">
                  <a:srgbClr val="F79646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  <a:softEdge rad="0"/>
              </a:effectLst>
            </p:spPr>
          </p:cxnSp>
          <p:sp>
            <p:nvSpPr>
              <p:cNvPr id="27" name="TextBox 26"/>
              <p:cNvSpPr txBox="1"/>
              <p:nvPr/>
            </p:nvSpPr>
            <p:spPr>
              <a:xfrm>
                <a:off x="426251" y="4389465"/>
                <a:ext cx="727829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Gauge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3720827" y="4300990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147547" y="4300990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1351181" y="4561340"/>
                <a:ext cx="1443816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357718" y="5785115"/>
                <a:ext cx="3379026" cy="1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2" name="TextBox 31"/>
              <p:cNvSpPr txBox="1"/>
              <p:nvPr/>
            </p:nvSpPr>
            <p:spPr>
              <a:xfrm>
                <a:off x="2624347" y="2627994"/>
                <a:ext cx="986910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Controller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3936869" y="3303559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34" name="Group 33"/>
              <p:cNvGrpSpPr/>
              <p:nvPr/>
            </p:nvGrpSpPr>
            <p:grpSpPr>
              <a:xfrm rot="10800000">
                <a:off x="3492199" y="3564446"/>
                <a:ext cx="868680" cy="847724"/>
                <a:chOff x="3515087" y="3400637"/>
                <a:chExt cx="868680" cy="847724"/>
              </a:xfrm>
            </p:grpSpPr>
            <p:sp>
              <p:nvSpPr>
                <p:cNvPr id="35" name="Isosceles Triangle 34"/>
                <p:cNvSpPr/>
                <p:nvPr/>
              </p:nvSpPr>
              <p:spPr>
                <a:xfrm rot="10800000">
                  <a:off x="3515087" y="3501601"/>
                  <a:ext cx="868680" cy="746760"/>
                </a:xfrm>
                <a:prstGeom prst="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998008" y="3400637"/>
                  <a:ext cx="266700" cy="4093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+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602073" y="3400638"/>
                  <a:ext cx="266700" cy="4093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-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cxnSp>
          <p:nvCxnSpPr>
            <p:cNvPr id="11" name="Straight Arrow Connector 10"/>
            <p:cNvCxnSpPr/>
            <p:nvPr/>
          </p:nvCxnSpPr>
          <p:spPr>
            <a:xfrm>
              <a:off x="3013769" y="4845641"/>
              <a:ext cx="0" cy="91734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2988878" y="5084062"/>
              <a:ext cx="6217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US" sz="1000" kern="0" dirty="0">
                  <a:solidFill>
                    <a:prstClr val="black"/>
                  </a:solidFill>
                  <a:latin typeface="Calibri"/>
                </a:rPr>
                <a:t>FIL</a:t>
              </a:r>
              <a:endParaRPr lang="en-GB" sz="1000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958927" y="1210881"/>
            <a:ext cx="3300830" cy="1191217"/>
            <a:chOff x="5502239" y="4148381"/>
            <a:chExt cx="3300830" cy="1191217"/>
          </a:xfrm>
        </p:grpSpPr>
        <p:grpSp>
          <p:nvGrpSpPr>
            <p:cNvPr id="49" name="Group 48"/>
            <p:cNvGrpSpPr/>
            <p:nvPr/>
          </p:nvGrpSpPr>
          <p:grpSpPr>
            <a:xfrm>
              <a:off x="5502239" y="4148381"/>
              <a:ext cx="3300830" cy="1185310"/>
              <a:chOff x="5184135" y="4066247"/>
              <a:chExt cx="3300830" cy="118531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5280660" y="4320607"/>
                <a:ext cx="3101340" cy="930950"/>
              </a:xfrm>
              <a:prstGeom prst="rect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1905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280660" y="4709882"/>
                <a:ext cx="426720" cy="152400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7957280" y="4709882"/>
                <a:ext cx="426720" cy="152400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56" name="Straight Connector 55"/>
              <p:cNvCxnSpPr>
                <a:stCxn id="54" idx="3"/>
                <a:endCxn id="55" idx="1"/>
              </p:cNvCxnSpPr>
              <p:nvPr/>
            </p:nvCxnSpPr>
            <p:spPr>
              <a:xfrm>
                <a:off x="5707380" y="4786082"/>
                <a:ext cx="22499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79646"/>
                </a:solidFill>
                <a:prstDash val="solid"/>
              </a:ln>
              <a:effectLst>
                <a:glow rad="63500">
                  <a:srgbClr val="F79646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6264808" y="4888132"/>
                <a:ext cx="0" cy="29645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9" name="Curved Connector 58"/>
              <p:cNvCxnSpPr/>
              <p:nvPr/>
            </p:nvCxnSpPr>
            <p:spPr>
              <a:xfrm rot="13620000">
                <a:off x="7021729" y="4422603"/>
                <a:ext cx="274322" cy="228400"/>
              </a:xfrm>
              <a:prstGeom prst="curvedConnector3">
                <a:avLst/>
              </a:prstGeom>
              <a:noFill/>
              <a:ln w="25400" cap="flat" cmpd="sng" algn="ctr">
                <a:solidFill>
                  <a:srgbClr val="F79646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0" name="Straight Arrow Connector 59"/>
              <p:cNvCxnSpPr/>
              <p:nvPr/>
            </p:nvCxnSpPr>
            <p:spPr>
              <a:xfrm flipH="1">
                <a:off x="5516880" y="4976921"/>
                <a:ext cx="39624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7789640" y="4969301"/>
                <a:ext cx="381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2" name="TextBox 61"/>
              <p:cNvSpPr txBox="1"/>
              <p:nvPr/>
            </p:nvSpPr>
            <p:spPr>
              <a:xfrm>
                <a:off x="7203688" y="4337157"/>
                <a:ext cx="543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rad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300493" y="4841739"/>
                <a:ext cx="10810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gas</a:t>
                </a: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= f(p)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184135" y="4066247"/>
                <a:ext cx="8509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Enclosure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227927" y="4442441"/>
                <a:ext cx="6953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Support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789640" y="4456744"/>
                <a:ext cx="6953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Support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85516" y="4534642"/>
                <a:ext cx="8046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Filament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493007" y="4869880"/>
                <a:ext cx="577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end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50" name="Arc 49"/>
            <p:cNvSpPr/>
            <p:nvPr/>
          </p:nvSpPr>
          <p:spPr>
            <a:xfrm>
              <a:off x="6591589" y="4459977"/>
              <a:ext cx="229804" cy="337514"/>
            </a:xfrm>
            <a:prstGeom prst="arc">
              <a:avLst>
                <a:gd name="adj1" fmla="val 11216918"/>
                <a:gd name="adj2" fmla="val 2688271"/>
              </a:avLst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triangle"/>
              <a:tailEnd type="non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04330" y="4431988"/>
              <a:ext cx="632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en-US" kern="0" dirty="0" err="1">
                  <a:solidFill>
                    <a:prstClr val="black"/>
                  </a:solidFill>
                  <a:latin typeface="Calibri"/>
                </a:rPr>
                <a:t>Q</a:t>
              </a:r>
              <a:r>
                <a:rPr lang="en-US" sz="1200" kern="0" dirty="0" err="1">
                  <a:solidFill>
                    <a:prstClr val="black"/>
                  </a:solidFill>
                  <a:latin typeface="Calibri"/>
                </a:rPr>
                <a:t>conv</a:t>
              </a:r>
              <a:endParaRPr lang="en-GB" sz="100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821" y="4970266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en-US" kern="0" dirty="0" err="1">
                  <a:solidFill>
                    <a:prstClr val="black"/>
                  </a:solidFill>
                  <a:latin typeface="Calibri"/>
                </a:rPr>
                <a:t>Q</a:t>
              </a:r>
              <a:r>
                <a:rPr lang="en-US" sz="1200" kern="0" dirty="0" err="1">
                  <a:solidFill>
                    <a:prstClr val="black"/>
                  </a:solidFill>
                  <a:latin typeface="Calibri"/>
                </a:rPr>
                <a:t>end</a:t>
              </a:r>
              <a:endParaRPr lang="en-GB" sz="1200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252647" y="3591589"/>
            <a:ext cx="2759183" cy="2615580"/>
            <a:chOff x="6183534" y="890482"/>
            <a:chExt cx="2759183" cy="2615580"/>
          </a:xfrm>
        </p:grpSpPr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534" y="1736043"/>
              <a:ext cx="1194564" cy="1131693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0717" y="1734412"/>
              <a:ext cx="762000" cy="1771650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72" name="TextBox 71"/>
            <p:cNvSpPr txBox="1"/>
            <p:nvPr/>
          </p:nvSpPr>
          <p:spPr>
            <a:xfrm>
              <a:off x="6522180" y="890482"/>
              <a:ext cx="1396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Twisted pairs single shielding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220290" y="1511073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~ 500m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6353656" y="1356506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621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Vacuum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837442"/>
            <a:ext cx="11018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Penning gauges: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Measurement range: 10</a:t>
            </a:r>
            <a:r>
              <a:rPr lang="en-US" sz="2400" baseline="30000" dirty="0"/>
              <a:t>-5</a:t>
            </a:r>
            <a:r>
              <a:rPr lang="en-US" sz="2400" dirty="0"/>
              <a:t> till 10</a:t>
            </a:r>
            <a:r>
              <a:rPr lang="en-US" sz="2400" baseline="30000" dirty="0"/>
              <a:t>-11</a:t>
            </a:r>
            <a:r>
              <a:rPr lang="en-US" sz="2400" dirty="0"/>
              <a:t> mbar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Ionization of gas molecules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 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discharge current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current range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-6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- 10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-12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 A (impedance !)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Cable is part of the sensor =&gt; calibration for lengths exceeding 20 m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Accuracy: +/- 50 % of read value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90688" y="6333482"/>
            <a:ext cx="38908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Courtesy N. Chatzigeorgiou (CERN)</a:t>
            </a:r>
            <a:endParaRPr lang="en-GB" dirty="0"/>
          </a:p>
        </p:txBody>
      </p:sp>
      <p:grpSp>
        <p:nvGrpSpPr>
          <p:cNvPr id="75" name="Group 74"/>
          <p:cNvGrpSpPr/>
          <p:nvPr/>
        </p:nvGrpSpPr>
        <p:grpSpPr>
          <a:xfrm>
            <a:off x="964953" y="3099823"/>
            <a:ext cx="3960000" cy="3008872"/>
            <a:chOff x="367545" y="3303673"/>
            <a:chExt cx="3960000" cy="3008872"/>
          </a:xfrm>
        </p:grpSpPr>
        <p:sp>
          <p:nvSpPr>
            <p:cNvPr id="76" name="TextBox 75"/>
            <p:cNvSpPr txBox="1"/>
            <p:nvPr/>
          </p:nvSpPr>
          <p:spPr>
            <a:xfrm>
              <a:off x="480017" y="3303673"/>
              <a:ext cx="2285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Original Penning cell</a:t>
              </a:r>
              <a:endParaRPr lang="en-GB" b="1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032514" y="4236391"/>
              <a:ext cx="994065" cy="1391693"/>
            </a:xfrm>
            <a:prstGeom prst="rect">
              <a:avLst/>
            </a:prstGeom>
            <a:solidFill>
              <a:srgbClr val="1F497D">
                <a:lumMod val="20000"/>
                <a:lumOff val="80000"/>
                <a:alpha val="20000"/>
              </a:srgbClr>
            </a:solidFill>
            <a:ln w="9525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033567" y="4236391"/>
              <a:ext cx="994065" cy="79525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033567" y="5549355"/>
              <a:ext cx="994065" cy="79525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6200000">
              <a:off x="2451231" y="4888664"/>
              <a:ext cx="1628579" cy="7154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16200000">
              <a:off x="994139" y="4888664"/>
              <a:ext cx="1628579" cy="7154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 rot="16200000">
              <a:off x="812930" y="4760229"/>
              <a:ext cx="1440000" cy="360000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 rot="16200000">
              <a:off x="2819694" y="4762657"/>
              <a:ext cx="1440000" cy="360000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372602" y="4730358"/>
              <a:ext cx="345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white"/>
                  </a:solidFill>
                  <a:latin typeface="Calibri"/>
                </a:rPr>
                <a:t>N</a:t>
              </a: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399464" y="4704897"/>
              <a:ext cx="291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white"/>
                  </a:solidFill>
                  <a:latin typeface="Calibri"/>
                </a:rPr>
                <a:t>S</a:t>
              </a: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3031841" y="4271516"/>
              <a:ext cx="19791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" name="Straight Arrow Connector 86"/>
            <p:cNvCxnSpPr/>
            <p:nvPr/>
          </p:nvCxnSpPr>
          <p:spPr>
            <a:xfrm rot="10800000" flipH="1">
              <a:off x="3031841" y="5585805"/>
              <a:ext cx="19357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" name="Straight Arrow Connector 87"/>
            <p:cNvCxnSpPr/>
            <p:nvPr/>
          </p:nvCxnSpPr>
          <p:spPr>
            <a:xfrm flipH="1">
              <a:off x="1856822" y="5590444"/>
              <a:ext cx="180953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9" name="TextBox 88"/>
            <p:cNvSpPr txBox="1"/>
            <p:nvPr/>
          </p:nvSpPr>
          <p:spPr>
            <a:xfrm>
              <a:off x="2400087" y="4935778"/>
              <a:ext cx="247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B</a:t>
              </a:r>
              <a:endParaRPr lang="en-GB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>
              <a:off x="2392592" y="4978727"/>
              <a:ext cx="323757" cy="1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1" name="Straight Connector 90"/>
            <p:cNvCxnSpPr>
              <a:stCxn id="81" idx="1"/>
            </p:cNvCxnSpPr>
            <p:nvPr/>
          </p:nvCxnSpPr>
          <p:spPr>
            <a:xfrm flipH="1">
              <a:off x="1808428" y="5738724"/>
              <a:ext cx="1" cy="32403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1808428" y="6062757"/>
              <a:ext cx="145709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3" name="Straight Connector 92"/>
            <p:cNvCxnSpPr>
              <a:endCxn id="80" idx="1"/>
            </p:cNvCxnSpPr>
            <p:nvPr/>
          </p:nvCxnSpPr>
          <p:spPr>
            <a:xfrm flipV="1">
              <a:off x="3265521" y="5738724"/>
              <a:ext cx="0" cy="32403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4" name="Straight Connector 93"/>
            <p:cNvCxnSpPr>
              <a:stCxn id="78" idx="0"/>
            </p:cNvCxnSpPr>
            <p:nvPr/>
          </p:nvCxnSpPr>
          <p:spPr>
            <a:xfrm flipH="1" flipV="1">
              <a:off x="2529548" y="3756655"/>
              <a:ext cx="1053" cy="47973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5" name="Straight Connector 94"/>
            <p:cNvCxnSpPr/>
            <p:nvPr/>
          </p:nvCxnSpPr>
          <p:spPr>
            <a:xfrm flipH="1">
              <a:off x="580682" y="3756655"/>
              <a:ext cx="194991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" name="Straight Connector 95"/>
            <p:cNvCxnSpPr/>
            <p:nvPr/>
          </p:nvCxnSpPr>
          <p:spPr>
            <a:xfrm flipH="1">
              <a:off x="581597" y="6062757"/>
              <a:ext cx="12268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7" name="Straight Connector 96"/>
            <p:cNvCxnSpPr/>
            <p:nvPr/>
          </p:nvCxnSpPr>
          <p:spPr>
            <a:xfrm flipV="1">
              <a:off x="581597" y="5320417"/>
              <a:ext cx="468" cy="73546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8" name="Straight Connector 97"/>
            <p:cNvCxnSpPr/>
            <p:nvPr/>
          </p:nvCxnSpPr>
          <p:spPr>
            <a:xfrm>
              <a:off x="1696910" y="6247918"/>
              <a:ext cx="208709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9" name="Straight Connector 98"/>
            <p:cNvCxnSpPr/>
            <p:nvPr/>
          </p:nvCxnSpPr>
          <p:spPr>
            <a:xfrm>
              <a:off x="1808428" y="6062757"/>
              <a:ext cx="1" cy="18516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0" name="TextBox 99"/>
            <p:cNvSpPr txBox="1"/>
            <p:nvPr/>
          </p:nvSpPr>
          <p:spPr>
            <a:xfrm>
              <a:off x="546505" y="3984967"/>
              <a:ext cx="595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3 kV</a:t>
              </a:r>
              <a:endParaRPr lang="en-GB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154824" y="5813039"/>
              <a:ext cx="870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Cathodes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710289" y="3675060"/>
              <a:ext cx="1489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Cylindrical anode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flipH="1">
              <a:off x="2811836" y="3923907"/>
              <a:ext cx="327661" cy="28341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04" name="Straight Arrow Connector 103"/>
            <p:cNvCxnSpPr>
              <a:endCxn id="81" idx="1"/>
            </p:cNvCxnSpPr>
            <p:nvPr/>
          </p:nvCxnSpPr>
          <p:spPr>
            <a:xfrm flipH="1" flipV="1">
              <a:off x="1808429" y="5738724"/>
              <a:ext cx="441025" cy="173385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05" name="Straight Arrow Connector 104"/>
            <p:cNvCxnSpPr>
              <a:endCxn id="80" idx="1"/>
            </p:cNvCxnSpPr>
            <p:nvPr/>
          </p:nvCxnSpPr>
          <p:spPr>
            <a:xfrm flipV="1">
              <a:off x="2833607" y="5738724"/>
              <a:ext cx="431914" cy="173385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6" name="TextBox 105"/>
            <p:cNvSpPr txBox="1"/>
            <p:nvPr/>
          </p:nvSpPr>
          <p:spPr>
            <a:xfrm>
              <a:off x="3574031" y="6004768"/>
              <a:ext cx="753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Magnet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7" name="Straight Arrow Connector 106"/>
            <p:cNvCxnSpPr>
              <a:stCxn id="106" idx="0"/>
              <a:endCxn id="83" idx="1"/>
            </p:cNvCxnSpPr>
            <p:nvPr/>
          </p:nvCxnSpPr>
          <p:spPr>
            <a:xfrm flipH="1" flipV="1">
              <a:off x="3539694" y="5662657"/>
              <a:ext cx="411094" cy="34211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08" name="Group 107"/>
            <p:cNvGrpSpPr/>
            <p:nvPr/>
          </p:nvGrpSpPr>
          <p:grpSpPr>
            <a:xfrm>
              <a:off x="369874" y="4267335"/>
              <a:ext cx="416792" cy="569276"/>
              <a:chOff x="953801" y="3782828"/>
              <a:chExt cx="432000" cy="590047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953801" y="3865494"/>
                <a:ext cx="432000" cy="43200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25772" y="3782828"/>
                <a:ext cx="231851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+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041012" y="3990067"/>
                <a:ext cx="231851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-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367545" y="4884757"/>
              <a:ext cx="416792" cy="416792"/>
              <a:chOff x="7884416" y="4365152"/>
              <a:chExt cx="432000" cy="432000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7884416" y="4365152"/>
                <a:ext cx="432000" cy="43200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7946863" y="4374154"/>
                <a:ext cx="360057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GB" b="1" kern="0" dirty="0">
                    <a:solidFill>
                      <a:prstClr val="black"/>
                    </a:solidFill>
                    <a:latin typeface="Calibri"/>
                  </a:rPr>
                  <a:t>A</a:t>
                </a:r>
              </a:p>
            </p:txBody>
          </p:sp>
        </p:grpSp>
        <p:cxnSp>
          <p:nvCxnSpPr>
            <p:cNvPr id="110" name="Straight Connector 109"/>
            <p:cNvCxnSpPr/>
            <p:nvPr/>
          </p:nvCxnSpPr>
          <p:spPr>
            <a:xfrm flipV="1">
              <a:off x="582065" y="3744466"/>
              <a:ext cx="0" cy="59683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11" name="Straight Connector 110"/>
            <p:cNvCxnSpPr/>
            <p:nvPr/>
          </p:nvCxnSpPr>
          <p:spPr>
            <a:xfrm flipV="1">
              <a:off x="577074" y="4775964"/>
              <a:ext cx="0" cy="1208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12" name="Group 111"/>
            <p:cNvGrpSpPr/>
            <p:nvPr/>
          </p:nvGrpSpPr>
          <p:grpSpPr>
            <a:xfrm rot="10800000">
              <a:off x="1310079" y="5029031"/>
              <a:ext cx="1112243" cy="1041283"/>
              <a:chOff x="2654293" y="3794768"/>
              <a:chExt cx="1112243" cy="1041283"/>
            </a:xfrm>
          </p:grpSpPr>
          <p:sp>
            <p:nvSpPr>
              <p:cNvPr id="126" name="Arc 125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7" name="Arc 126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8" name="Arc 127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1288443" y="3818202"/>
              <a:ext cx="1126760" cy="1008324"/>
              <a:chOff x="1288443" y="3818202"/>
              <a:chExt cx="1126760" cy="1008324"/>
            </a:xfrm>
          </p:grpSpPr>
          <p:sp>
            <p:nvSpPr>
              <p:cNvPr id="123" name="Arc 122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4" name="Arc 123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5" name="Arc 124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114" name="Straight Arrow Connector 113"/>
            <p:cNvCxnSpPr/>
            <p:nvPr/>
          </p:nvCxnSpPr>
          <p:spPr>
            <a:xfrm flipH="1">
              <a:off x="1844333" y="4271516"/>
              <a:ext cx="18183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15" name="Group 114"/>
            <p:cNvGrpSpPr/>
            <p:nvPr/>
          </p:nvGrpSpPr>
          <p:grpSpPr>
            <a:xfrm>
              <a:off x="2652422" y="3805912"/>
              <a:ext cx="1112243" cy="1041283"/>
              <a:chOff x="2654293" y="3794768"/>
              <a:chExt cx="1112243" cy="1041283"/>
            </a:xfrm>
          </p:grpSpPr>
          <p:sp>
            <p:nvSpPr>
              <p:cNvPr id="120" name="Arc 119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1" name="Arc 120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2" name="Arc 121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 rot="10800000">
              <a:off x="2662039" y="5045056"/>
              <a:ext cx="1126760" cy="1008324"/>
              <a:chOff x="1288443" y="3818202"/>
              <a:chExt cx="1126760" cy="1008324"/>
            </a:xfrm>
          </p:grpSpPr>
          <p:sp>
            <p:nvSpPr>
              <p:cNvPr id="117" name="Arc 116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8" name="Arc 117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9" name="Arc 118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5985514" y="3183229"/>
            <a:ext cx="4035140" cy="2898593"/>
            <a:chOff x="5060331" y="3356932"/>
            <a:chExt cx="4035140" cy="2898593"/>
          </a:xfrm>
        </p:grpSpPr>
        <p:sp>
          <p:nvSpPr>
            <p:cNvPr id="135" name="TextBox 134"/>
            <p:cNvSpPr txBox="1"/>
            <p:nvPr/>
          </p:nvSpPr>
          <p:spPr>
            <a:xfrm>
              <a:off x="5152296" y="3356932"/>
              <a:ext cx="3943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Inverted magnetron (higher sensitivity)</a:t>
              </a:r>
              <a:endParaRPr lang="en-GB" b="1" kern="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5060331" y="3850364"/>
              <a:ext cx="3757655" cy="2405161"/>
              <a:chOff x="4907931" y="3697964"/>
              <a:chExt cx="3757655" cy="2405161"/>
            </a:xfrm>
          </p:grpSpPr>
          <p:sp>
            <p:nvSpPr>
              <p:cNvPr id="154" name="Rectangle 153"/>
              <p:cNvSpPr/>
              <p:nvPr/>
            </p:nvSpPr>
            <p:spPr>
              <a:xfrm rot="16200000">
                <a:off x="5682912" y="4631244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 rot="16200000">
                <a:off x="7613930" y="4631245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56" name="Group 155"/>
              <p:cNvGrpSpPr/>
              <p:nvPr/>
            </p:nvGrpSpPr>
            <p:grpSpPr>
              <a:xfrm>
                <a:off x="6436685" y="4220825"/>
                <a:ext cx="1441558" cy="1196625"/>
                <a:chOff x="6436685" y="4258925"/>
                <a:chExt cx="1441558" cy="1196625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 rot="16200000">
                  <a:off x="6557963" y="4137649"/>
                  <a:ext cx="1196624" cy="1439177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  <a:alpha val="20000"/>
                  </a:sysClr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 rot="16200000">
                  <a:off x="5962636" y="4816574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 rot="16200000">
                  <a:off x="7320397" y="4819749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 rot="10800000">
                  <a:off x="6437491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3" name="Rectangle 192"/>
                <p:cNvSpPr/>
                <p:nvPr/>
              </p:nvSpPr>
              <p:spPr>
                <a:xfrm rot="10800000">
                  <a:off x="7336686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 rot="10800000">
                  <a:off x="6436685" y="4258925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 rot="10800000">
                  <a:off x="7338243" y="4258926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57" name="Rectangle 156"/>
              <p:cNvSpPr/>
              <p:nvPr/>
            </p:nvSpPr>
            <p:spPr>
              <a:xfrm rot="5400000">
                <a:off x="6551561" y="4778709"/>
                <a:ext cx="1201592" cy="82239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6037018" y="4276531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N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606490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S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7244782" y="5525658"/>
                <a:ext cx="72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Anode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1" name="Straight Arrow Connector 160"/>
              <p:cNvCxnSpPr>
                <a:stCxn id="160" idx="1"/>
              </p:cNvCxnSpPr>
              <p:nvPr/>
            </p:nvCxnSpPr>
            <p:spPr>
              <a:xfrm flipH="1" flipV="1">
                <a:off x="7152357" y="5473713"/>
                <a:ext cx="92425" cy="205834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2" name="TextBox 161"/>
              <p:cNvSpPr txBox="1"/>
              <p:nvPr/>
            </p:nvSpPr>
            <p:spPr>
              <a:xfrm>
                <a:off x="6060004" y="3739063"/>
                <a:ext cx="8393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Cathode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3" name="Straight Arrow Connector 162"/>
              <p:cNvCxnSpPr>
                <a:endCxn id="194" idx="2"/>
              </p:cNvCxnSpPr>
              <p:nvPr/>
            </p:nvCxnSpPr>
            <p:spPr>
              <a:xfrm>
                <a:off x="6510268" y="4015988"/>
                <a:ext cx="196417" cy="204837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4" name="TextBox 163"/>
              <p:cNvSpPr txBox="1"/>
              <p:nvPr/>
            </p:nvSpPr>
            <p:spPr>
              <a:xfrm>
                <a:off x="7884578" y="3697964"/>
                <a:ext cx="781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Magnet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5" name="Straight Arrow Connector 164"/>
              <p:cNvCxnSpPr>
                <a:endCxn id="175" idx="0"/>
              </p:cNvCxnSpPr>
              <p:nvPr/>
            </p:nvCxnSpPr>
            <p:spPr>
              <a:xfrm flipH="1">
                <a:off x="8153235" y="4005741"/>
                <a:ext cx="121847" cy="26482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66" name="Straight Arrow Connector 165"/>
              <p:cNvCxnSpPr/>
              <p:nvPr/>
            </p:nvCxnSpPr>
            <p:spPr>
              <a:xfrm>
                <a:off x="6608476" y="4694191"/>
                <a:ext cx="0" cy="30303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7" name="TextBox 166"/>
              <p:cNvSpPr txBox="1"/>
              <p:nvPr/>
            </p:nvSpPr>
            <p:spPr>
              <a:xfrm>
                <a:off x="6579401" y="4631924"/>
                <a:ext cx="256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B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8" name="Straight Connector 167"/>
              <p:cNvCxnSpPr>
                <a:stCxn id="157" idx="1"/>
              </p:cNvCxnSpPr>
              <p:nvPr/>
            </p:nvCxnSpPr>
            <p:spPr>
              <a:xfrm flipV="1">
                <a:off x="7152357" y="3707283"/>
                <a:ext cx="0" cy="5117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69" name="Straight Connector 168"/>
              <p:cNvCxnSpPr/>
              <p:nvPr/>
            </p:nvCxnSpPr>
            <p:spPr>
              <a:xfrm flipH="1">
                <a:off x="5136856" y="3704108"/>
                <a:ext cx="202106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0" name="Straight Connector 169"/>
              <p:cNvCxnSpPr/>
              <p:nvPr/>
            </p:nvCxnSpPr>
            <p:spPr>
              <a:xfrm flipH="1">
                <a:off x="5137804" y="5911475"/>
                <a:ext cx="1667641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1" name="Straight Connector 170"/>
              <p:cNvCxnSpPr/>
              <p:nvPr/>
            </p:nvCxnSpPr>
            <p:spPr>
              <a:xfrm flipV="1">
                <a:off x="5136962" y="3702923"/>
                <a:ext cx="3069" cy="43769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2" name="Straight Connector 171"/>
              <p:cNvCxnSpPr/>
              <p:nvPr/>
            </p:nvCxnSpPr>
            <p:spPr>
              <a:xfrm flipV="1">
                <a:off x="5137804" y="5142049"/>
                <a:ext cx="485" cy="76229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6803756" y="5417448"/>
                <a:ext cx="0" cy="49402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4" name="TextBox 173"/>
              <p:cNvSpPr txBox="1"/>
              <p:nvPr/>
            </p:nvSpPr>
            <p:spPr>
              <a:xfrm>
                <a:off x="5141091" y="3792047"/>
                <a:ext cx="6172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3 kV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7974401" y="4270566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N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800658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S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77" name="Group 176"/>
              <p:cNvGrpSpPr/>
              <p:nvPr/>
            </p:nvGrpSpPr>
            <p:grpSpPr>
              <a:xfrm>
                <a:off x="6689858" y="5911208"/>
                <a:ext cx="216324" cy="191917"/>
                <a:chOff x="6685095" y="5911208"/>
                <a:chExt cx="216324" cy="191917"/>
              </a:xfrm>
            </p:grpSpPr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6685095" y="6103125"/>
                  <a:ext cx="21632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6800682" y="5911208"/>
                  <a:ext cx="1" cy="19191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178" name="Freeform 177"/>
              <p:cNvSpPr/>
              <p:nvPr/>
            </p:nvSpPr>
            <p:spPr>
              <a:xfrm>
                <a:off x="7187894" y="5372965"/>
                <a:ext cx="147638" cy="0"/>
              </a:xfrm>
              <a:custGeom>
                <a:avLst/>
                <a:gdLst>
                  <a:gd name="connsiteX0" fmla="*/ 0 w 147638"/>
                  <a:gd name="connsiteY0" fmla="*/ 0 h 0"/>
                  <a:gd name="connsiteX1" fmla="*/ 147638 w 147638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8">
                    <a:moveTo>
                      <a:pt x="0" y="0"/>
                    </a:moveTo>
                    <a:lnTo>
                      <a:pt x="147638" y="0"/>
                    </a:lnTo>
                  </a:path>
                </a:pathLst>
              </a:cu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4917787" y="4048751"/>
                <a:ext cx="432000" cy="576571"/>
                <a:chOff x="953801" y="3782828"/>
                <a:chExt cx="432000" cy="576571"/>
              </a:xfrm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953801" y="3865494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1025772" y="3782828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+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1041012" y="3990067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-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>
                <a:off x="4907931" y="4700723"/>
                <a:ext cx="432000" cy="432000"/>
                <a:chOff x="7884416" y="4365152"/>
                <a:chExt cx="432000" cy="432000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7884416" y="4365152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>
                  <a:off x="7946863" y="4374154"/>
                  <a:ext cx="3600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GB" b="1" kern="0" dirty="0">
                      <a:solidFill>
                        <a:prstClr val="black"/>
                      </a:solidFill>
                      <a:latin typeface="Calibri"/>
                    </a:rPr>
                    <a:t>A</a:t>
                  </a:r>
                </a:p>
              </p:txBody>
            </p:sp>
          </p:grpSp>
          <p:cxnSp>
            <p:nvCxnSpPr>
              <p:cNvPr id="181" name="Straight Connector 180"/>
              <p:cNvCxnSpPr/>
              <p:nvPr/>
            </p:nvCxnSpPr>
            <p:spPr>
              <a:xfrm flipV="1">
                <a:off x="5133471" y="4570325"/>
                <a:ext cx="0" cy="1252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137" name="Group 136"/>
            <p:cNvGrpSpPr>
              <a:grpSpLocks/>
            </p:cNvGrpSpPr>
            <p:nvPr/>
          </p:nvGrpSpPr>
          <p:grpSpPr>
            <a:xfrm rot="16200000">
              <a:off x="6881040" y="3937601"/>
              <a:ext cx="936000" cy="1080000"/>
              <a:chOff x="2654293" y="3794768"/>
              <a:chExt cx="1112243" cy="1041283"/>
            </a:xfrm>
          </p:grpSpPr>
          <p:sp>
            <p:nvSpPr>
              <p:cNvPr id="151" name="Arc 150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2" name="Arc 151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3" name="Arc 152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38" name="Group 137"/>
            <p:cNvGrpSpPr>
              <a:grpSpLocks/>
            </p:cNvGrpSpPr>
            <p:nvPr/>
          </p:nvGrpSpPr>
          <p:grpSpPr>
            <a:xfrm rot="16200000">
              <a:off x="6882163" y="4941335"/>
              <a:ext cx="936000" cy="1080000"/>
              <a:chOff x="1288443" y="3818202"/>
              <a:chExt cx="1126760" cy="1008324"/>
            </a:xfrm>
          </p:grpSpPr>
          <p:sp>
            <p:nvSpPr>
              <p:cNvPr id="148" name="Arc 147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9" name="Arc 148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0" name="Arc 149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39" name="Group 138"/>
            <p:cNvGrpSpPr>
              <a:grpSpLocks/>
            </p:cNvGrpSpPr>
            <p:nvPr/>
          </p:nvGrpSpPr>
          <p:grpSpPr>
            <a:xfrm rot="5400000">
              <a:off x="6785325" y="4935410"/>
              <a:ext cx="936000" cy="1080000"/>
              <a:chOff x="2654293" y="3794768"/>
              <a:chExt cx="1112243" cy="1041283"/>
            </a:xfrm>
          </p:grpSpPr>
          <p:sp>
            <p:nvSpPr>
              <p:cNvPr id="145" name="Arc 144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6" name="Arc 145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7" name="Arc 146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40" name="Group 139"/>
            <p:cNvGrpSpPr>
              <a:grpSpLocks/>
            </p:cNvGrpSpPr>
            <p:nvPr/>
          </p:nvGrpSpPr>
          <p:grpSpPr>
            <a:xfrm rot="5400000">
              <a:off x="6785325" y="3934841"/>
              <a:ext cx="936000" cy="1080000"/>
              <a:chOff x="1288443" y="3818202"/>
              <a:chExt cx="1126760" cy="1008324"/>
            </a:xfrm>
          </p:grpSpPr>
          <p:sp>
            <p:nvSpPr>
              <p:cNvPr id="142" name="Arc 141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3" name="Arc 142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4" name="Arc 143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41" name="Freeform 140"/>
            <p:cNvSpPr/>
            <p:nvPr/>
          </p:nvSpPr>
          <p:spPr>
            <a:xfrm rot="10800000">
              <a:off x="7125170" y="5525365"/>
              <a:ext cx="147638" cy="0"/>
            </a:xfrm>
            <a:custGeom>
              <a:avLst/>
              <a:gdLst>
                <a:gd name="connsiteX0" fmla="*/ 0 w 147638"/>
                <a:gd name="connsiteY0" fmla="*/ 0 h 0"/>
                <a:gd name="connsiteX1" fmla="*/ 147638 w 1476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638">
                  <a:moveTo>
                    <a:pt x="0" y="0"/>
                  </a:moveTo>
                  <a:lnTo>
                    <a:pt x="147638" y="0"/>
                  </a:lnTo>
                </a:path>
              </a:pathLst>
            </a:custGeom>
            <a:noFill/>
            <a:ln w="63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8188820" y="302986"/>
            <a:ext cx="3050529" cy="2324204"/>
            <a:chOff x="5909454" y="833245"/>
            <a:chExt cx="3050529" cy="2324204"/>
          </a:xfrm>
        </p:grpSpPr>
        <p:pic>
          <p:nvPicPr>
            <p:cNvPr id="197" name="Picture 19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454" y="1496137"/>
              <a:ext cx="1194564" cy="1131693"/>
            </a:xfrm>
            <a:prstGeom prst="rect">
              <a:avLst/>
            </a:prstGeom>
          </p:spPr>
        </p:pic>
        <p:pic>
          <p:nvPicPr>
            <p:cNvPr id="198" name="Picture 19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9983" y="1451794"/>
              <a:ext cx="1080000" cy="1705655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199" name="TextBox 198"/>
            <p:cNvSpPr txBox="1"/>
            <p:nvPr/>
          </p:nvSpPr>
          <p:spPr>
            <a:xfrm>
              <a:off x="6463685" y="833245"/>
              <a:ext cx="1396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HV </a:t>
              </a:r>
              <a:r>
                <a:rPr lang="en-US" sz="1400" dirty="0" err="1">
                  <a:solidFill>
                    <a:prstClr val="black"/>
                  </a:solidFill>
                  <a:latin typeface="Calibri"/>
                </a:rPr>
                <a:t>triaxial</a:t>
              </a: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 cable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6844036" y="1210600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~ 500m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1" name="Freeform 200"/>
            <p:cNvSpPr/>
            <p:nvPr/>
          </p:nvSpPr>
          <p:spPr>
            <a:xfrm>
              <a:off x="6221884" y="1108852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822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Fluid range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597711"/>
              </p:ext>
            </p:extLst>
          </p:nvPr>
        </p:nvGraphicFramePr>
        <p:xfrm>
          <a:off x="963167" y="5158613"/>
          <a:ext cx="5898539" cy="1271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390">
                  <a:extLst>
                    <a:ext uri="{9D8B030D-6E8A-4147-A177-3AD203B41FA5}">
                      <a16:colId xmlns:a16="http://schemas.microsoft.com/office/drawing/2014/main" val="3609848232"/>
                    </a:ext>
                  </a:extLst>
                </a:gridCol>
                <a:gridCol w="2105304">
                  <a:extLst>
                    <a:ext uri="{9D8B030D-6E8A-4147-A177-3AD203B41FA5}">
                      <a16:colId xmlns:a16="http://schemas.microsoft.com/office/drawing/2014/main" val="947206613"/>
                    </a:ext>
                  </a:extLst>
                </a:gridCol>
                <a:gridCol w="2152845">
                  <a:extLst>
                    <a:ext uri="{9D8B030D-6E8A-4147-A177-3AD203B41FA5}">
                      <a16:colId xmlns:a16="http://schemas.microsoft.com/office/drawing/2014/main" val="967762183"/>
                    </a:ext>
                  </a:extLst>
                </a:gridCol>
              </a:tblGrid>
              <a:tr h="314476">
                <a:tc>
                  <a:txBody>
                    <a:bodyPr/>
                    <a:lstStyle/>
                    <a:p>
                      <a:r>
                        <a:rPr lang="en-US" sz="1500" dirty="0"/>
                        <a:t>Sensor Type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Side</a:t>
                      </a:r>
                      <a:r>
                        <a:rPr lang="en-US" sz="1500" baseline="0" dirty="0"/>
                        <a:t> 1 of membrane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Side 2 of membrane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extLst>
                  <a:ext uri="{0D108BD9-81ED-4DB2-BD59-A6C34878D82A}">
                    <a16:rowId xmlns:a16="http://schemas.microsoft.com/office/drawing/2014/main" val="3136362693"/>
                  </a:ext>
                </a:extLst>
              </a:tr>
              <a:tr h="318844">
                <a:tc>
                  <a:txBody>
                    <a:bodyPr/>
                    <a:lstStyle/>
                    <a:p>
                      <a:r>
                        <a:rPr lang="en-US" sz="1500" dirty="0"/>
                        <a:t>Gauge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Process pressure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Ambient pressure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extLst>
                  <a:ext uri="{0D108BD9-81ED-4DB2-BD59-A6C34878D82A}">
                    <a16:rowId xmlns:a16="http://schemas.microsoft.com/office/drawing/2014/main" val="2666892788"/>
                  </a:ext>
                </a:extLst>
              </a:tr>
              <a:tr h="318844">
                <a:tc>
                  <a:txBody>
                    <a:bodyPr/>
                    <a:lstStyle/>
                    <a:p>
                      <a:r>
                        <a:rPr lang="en-US" sz="1500" dirty="0"/>
                        <a:t>Differential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Process pressure 1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Process</a:t>
                      </a:r>
                      <a:r>
                        <a:rPr lang="en-US" sz="1500" baseline="0" dirty="0"/>
                        <a:t> pressure 2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extLst>
                  <a:ext uri="{0D108BD9-81ED-4DB2-BD59-A6C34878D82A}">
                    <a16:rowId xmlns:a16="http://schemas.microsoft.com/office/drawing/2014/main" val="2325612034"/>
                  </a:ext>
                </a:extLst>
              </a:tr>
              <a:tr h="318844">
                <a:tc>
                  <a:txBody>
                    <a:bodyPr/>
                    <a:lstStyle/>
                    <a:p>
                      <a:r>
                        <a:rPr lang="en-US" sz="1500" dirty="0"/>
                        <a:t>Absolute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Process pressure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Vacuum</a:t>
                      </a:r>
                      <a:endParaRPr lang="en-GB" sz="1500" dirty="0"/>
                    </a:p>
                  </a:txBody>
                  <a:tcPr marL="78619" marR="78619" marT="39310" marB="39310"/>
                </a:tc>
                <a:extLst>
                  <a:ext uri="{0D108BD9-81ED-4DB2-BD59-A6C34878D82A}">
                    <a16:rowId xmlns:a16="http://schemas.microsoft.com/office/drawing/2014/main" val="1114303543"/>
                  </a:ext>
                </a:extLst>
              </a:tr>
            </a:tbl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56820" y="810154"/>
            <a:ext cx="110703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0.01 to 25 bar (or more) measurements are typically based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Elastic deformation of a “thin” membrane/diaphragm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Elastic displacement is measured through: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Strain gauges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Capacitive or inductive displacement sensors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Excessive pressure across membrane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Inelastic displacement =&gt; permanent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Burst =&gt; membrane destruction =&gt; loss of containment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Pressure limits examples: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LHC </a:t>
            </a:r>
            <a:r>
              <a:rPr lang="en-US" sz="2000" dirty="0" err="1"/>
              <a:t>HiLumi</a:t>
            </a:r>
            <a:r>
              <a:rPr lang="en-US" sz="2000" dirty="0"/>
              <a:t> 60 mbar =&gt; 1.3 bar overpressure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LHC 4 bar =&gt; 5 bar overpressure &amp; 10 bar burst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LHC 20 bar =&gt; 32 bar overpressure &amp; 64 bar burst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Pressure tests easily damage sensors!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2000" dirty="0"/>
              <a:t>Isolation valve is required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799347">
            <a:off x="9162138" y="4204255"/>
            <a:ext cx="2669629" cy="2127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860" y="4594460"/>
            <a:ext cx="2048170" cy="1328913"/>
          </a:xfrm>
          <a:prstGeom prst="rect">
            <a:avLst/>
          </a:prstGeom>
        </p:spPr>
      </p:pic>
      <p:cxnSp>
        <p:nvCxnSpPr>
          <p:cNvPr id="9" name="Curved Connector 8"/>
          <p:cNvCxnSpPr/>
          <p:nvPr/>
        </p:nvCxnSpPr>
        <p:spPr>
          <a:xfrm rot="10800000" flipV="1">
            <a:off x="8401481" y="4475212"/>
            <a:ext cx="1860861" cy="928686"/>
          </a:xfrm>
          <a:prstGeom prst="curvedConnector3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70302" y="954376"/>
            <a:ext cx="2883714" cy="311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79773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passive types – strain gauge based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1998" y="2234436"/>
            <a:ext cx="4016194" cy="4412912"/>
            <a:chOff x="7864591" y="2234436"/>
            <a:chExt cx="4016194" cy="44129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42150" y="4331982"/>
              <a:ext cx="1278375" cy="181720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7173691" y="3655203"/>
              <a:ext cx="4412912" cy="157137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0537121" y="2388484"/>
              <a:ext cx="1283404" cy="1631656"/>
            </a:xfrm>
            <a:prstGeom prst="rect">
              <a:avLst/>
            </a:prstGeom>
          </p:spPr>
        </p:pic>
        <p:cxnSp>
          <p:nvCxnSpPr>
            <p:cNvPr id="9" name="Curved Connector 8"/>
            <p:cNvCxnSpPr/>
            <p:nvPr/>
          </p:nvCxnSpPr>
          <p:spPr>
            <a:xfrm>
              <a:off x="9570262" y="4104487"/>
              <a:ext cx="1113780" cy="556890"/>
            </a:xfrm>
            <a:prstGeom prst="curvedConnector3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864591" y="3705488"/>
              <a:ext cx="7986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VACUUM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402495" y="4087430"/>
              <a:ext cx="1478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Metallic strain gauge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8821631" y="4689751"/>
              <a:ext cx="9989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Process Inlet</a:t>
              </a:r>
              <a:endParaRPr lang="en-GB" sz="110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056" y="4104487"/>
            <a:ext cx="1790700" cy="2343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0881" y="2612571"/>
            <a:ext cx="6175596" cy="403477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43657"/>
            <a:ext cx="11070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Operation in cryogenic conditions or in radiation =&gt; passive sensor.</a:t>
            </a:r>
          </a:p>
          <a:p>
            <a:r>
              <a:rPr lang="en-US" sz="2000" dirty="0"/>
              <a:t>Passive sensors are becoming a rarity, most manufacturers embed electronics.</a:t>
            </a:r>
          </a:p>
          <a:p>
            <a:r>
              <a:rPr lang="en-US" sz="2000" dirty="0"/>
              <a:t>Smart sensors embed temperature corrections to improve accuracy: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Passive sensor + temperature + correction formulae ~ smart sensor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87663" y="2456146"/>
            <a:ext cx="423705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Strain Wheatstone bridge based sensor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807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passive types – variable reluctance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44903" y="849753"/>
            <a:ext cx="110703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Variable reluctance sensors use comparatively larger membranes</a:t>
            </a:r>
          </a:p>
          <a:p>
            <a:r>
              <a:rPr lang="en-US" sz="2000" dirty="0"/>
              <a:t>	=&gt; better to measure lower pressures when comparing to strain gauge</a:t>
            </a:r>
          </a:p>
          <a:p>
            <a:r>
              <a:rPr lang="en-US" sz="2000" dirty="0"/>
              <a:t>	However: lower overpressure limit (1.4 bar)</a:t>
            </a:r>
          </a:p>
          <a:p>
            <a:r>
              <a:rPr lang="en-US" sz="2000" dirty="0"/>
              <a:t>Sensors selected for LHC-</a:t>
            </a:r>
            <a:r>
              <a:rPr lang="en-US" sz="2000" dirty="0" err="1"/>
              <a:t>HiLumi</a:t>
            </a:r>
            <a:r>
              <a:rPr lang="en-US" sz="2000" dirty="0"/>
              <a:t> are based on magnetic components</a:t>
            </a:r>
          </a:p>
          <a:p>
            <a:r>
              <a:rPr lang="en-US" sz="2000" dirty="0"/>
              <a:t>	=&gt; rad-hard by design</a:t>
            </a:r>
          </a:p>
          <a:p>
            <a:r>
              <a:rPr lang="en-US" sz="2000" dirty="0"/>
              <a:t>However the connecting cable is part of the sensor via stray cable capacitance &amp; inductance </a:t>
            </a:r>
          </a:p>
          <a:p>
            <a:r>
              <a:rPr lang="en-US" sz="2000" dirty="0">
                <a:sym typeface="Wingdings" panose="05000000000000000000" pitchFamily="2" charset="2"/>
              </a:rPr>
              <a:t>	 calibration in-situ or with “final” cable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998668" y="5586969"/>
            <a:ext cx="264687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Sensor made by NICHE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62" y="4035756"/>
            <a:ext cx="4580666" cy="1454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1111" y="4349370"/>
            <a:ext cx="2886785" cy="1237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4165" y="4072372"/>
            <a:ext cx="2331720" cy="23039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27228" y="5824713"/>
            <a:ext cx="192443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Validyne</a:t>
            </a:r>
            <a:r>
              <a:rPr lang="en-US" dirty="0"/>
              <a:t> sensors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3493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77846" y="3230880"/>
            <a:ext cx="4474465" cy="2340864"/>
            <a:chOff x="6175247" y="3371088"/>
            <a:chExt cx="4474465" cy="234086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54" t="1741" r="10259" b="1079"/>
            <a:stretch/>
          </p:blipFill>
          <p:spPr>
            <a:xfrm>
              <a:off x="6175247" y="3371088"/>
              <a:ext cx="4474465" cy="234086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 rot="19560339">
              <a:off x="9212988" y="3960152"/>
              <a:ext cx="513282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4.2 K</a:t>
              </a:r>
              <a:endParaRPr lang="en-GB" sz="11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8336255">
              <a:off x="7698849" y="3938922"/>
              <a:ext cx="474810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77 K</a:t>
              </a:r>
              <a:endParaRPr lang="en-GB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614574">
              <a:off x="6962919" y="3669746"/>
              <a:ext cx="553357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290 K</a:t>
              </a:r>
              <a:endParaRPr lang="en-GB" sz="11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passive types – Cryogenic conditions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44903" y="849753"/>
            <a:ext cx="11070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Cryogenic pressure measurements required for measuring fast transitions</a:t>
            </a:r>
          </a:p>
          <a:p>
            <a:r>
              <a:rPr lang="en-US" sz="2000" dirty="0"/>
              <a:t>	avoids capillary hydrostatic head and time response reduction.</a:t>
            </a:r>
          </a:p>
          <a:p>
            <a:r>
              <a:rPr lang="en-US" sz="2000" dirty="0"/>
              <a:t>For some strange reason, (low cost) sensors reported to operate in cryo conditions (Fujikura, Siemens, etc.) cease to be commercially available.</a:t>
            </a:r>
            <a:br>
              <a:rPr lang="en-US" sz="2000" dirty="0"/>
            </a:br>
            <a:r>
              <a:rPr lang="en-US" sz="2000" dirty="0"/>
              <a:t>Unfortunately, qualifying new sensors for cryogenic operation is very tedious.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1022" y="5781638"/>
            <a:ext cx="4485523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Merit strain gauge based sensor</a:t>
            </a:r>
            <a:br>
              <a:rPr lang="en-US" sz="1600" dirty="0"/>
            </a:br>
            <a:r>
              <a:rPr lang="en-US" sz="1600" dirty="0"/>
              <a:t>1 G</a:t>
            </a:r>
            <a:r>
              <a:rPr lang="el-GR" sz="1600" dirty="0"/>
              <a:t>Ω</a:t>
            </a:r>
            <a:r>
              <a:rPr lang="en-US" sz="1600" dirty="0"/>
              <a:t> impedance @ 4.2 K</a:t>
            </a:r>
          </a:p>
          <a:p>
            <a:r>
              <a:rPr lang="en-US" sz="1600" dirty="0"/>
              <a:t>=&gt; Stray capacitance limits bandwidth (1/(R.C))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133" y="4271771"/>
            <a:ext cx="2616789" cy="20456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752" y="2913887"/>
            <a:ext cx="5018659" cy="31670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94287" y="2938926"/>
            <a:ext cx="233429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Constant voltage excitation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945638" y="6163524"/>
            <a:ext cx="231345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Constant current excitation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435752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Pressure Measurement: peculiarities in cryogenic conditions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ym typeface="Wingdings" panose="05000000000000000000" pitchFamily="2" charset="2"/>
              </a:rPr>
              <a:t></a:t>
            </a:r>
            <a:r>
              <a:rPr lang="en-US" sz="2400" dirty="0">
                <a:sym typeface="Wingdings" panose="05000000000000000000" pitchFamily="2" charset="2"/>
              </a:rPr>
              <a:t>most applications install warm conventional sensors and the process pressure is connected via sensing capillaries</a:t>
            </a:r>
            <a:r>
              <a:rPr lang="en-US" sz="2400" dirty="0"/>
              <a:t> with a wide temperature gradient.</a:t>
            </a:r>
          </a:p>
          <a:p>
            <a:r>
              <a:rPr lang="en-US" sz="2400" dirty="0"/>
              <a:t>The sensing capillary introduce artifacts due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Hydrostatic head (depends on temperature/density profile)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Thermoacoustic</a:t>
            </a:r>
            <a:r>
              <a:rPr lang="en-US" sz="2400" dirty="0"/>
              <a:t>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Pressure drop due to fluid 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Additional dynamic pressure if it looks like a Pitot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Limits the measurement frequency bandwidth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477" y="4728585"/>
            <a:ext cx="2948136" cy="1706969"/>
          </a:xfrm>
          <a:prstGeom prst="rect">
            <a:avLst/>
          </a:prstGeom>
        </p:spPr>
      </p:pic>
      <p:pic>
        <p:nvPicPr>
          <p:cNvPr id="15" name="Picture 8" descr="Pressure_hydrostat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81063" y="2034268"/>
            <a:ext cx="249555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273" y="4630380"/>
            <a:ext cx="2754084" cy="19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0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Instrumentation: Metrology (Technical)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Objective of a measurement is to determine a value of the measurand, in other 	words, to sample one value out of a universe of possible values.</a:t>
            </a:r>
          </a:p>
          <a:p>
            <a:r>
              <a:rPr lang="en-US" sz="2400" dirty="0"/>
              <a:t>Accuracy: agreement of measurement with respect to the </a:t>
            </a:r>
            <a:r>
              <a:rPr lang="en-US" sz="2400" u="sng" dirty="0"/>
              <a:t>true value</a:t>
            </a:r>
            <a:endParaRPr lang="en-US" sz="2400" dirty="0"/>
          </a:p>
          <a:p>
            <a:r>
              <a:rPr lang="en-US" sz="2400" dirty="0"/>
              <a:t>Precision: spread of measurements (not related to true value, ~ repeatability)</a:t>
            </a:r>
          </a:p>
          <a:p>
            <a:r>
              <a:rPr lang="en-US" sz="2400" dirty="0"/>
              <a:t>Reproducibility: </a:t>
            </a:r>
            <a:r>
              <a:rPr lang="en-GB" sz="2400" dirty="0"/>
              <a:t>results can be attained by a different research team, using the 	same methods.</a:t>
            </a:r>
          </a:p>
          <a:p>
            <a:r>
              <a:rPr lang="en-US" sz="2400" dirty="0"/>
              <a:t>Bias: </a:t>
            </a:r>
            <a:r>
              <a:rPr lang="en-GB" sz="2400" dirty="0"/>
              <a:t>total systematic error as contrasted to random error</a:t>
            </a:r>
          </a:p>
          <a:p>
            <a:r>
              <a:rPr lang="en-US" sz="2400" dirty="0"/>
              <a:t>Trueness: </a:t>
            </a:r>
            <a:r>
              <a:rPr lang="en-GB" sz="2400" dirty="0"/>
              <a:t>closeness between the test results and an accepted reference value. </a:t>
            </a:r>
          </a:p>
          <a:p>
            <a:r>
              <a:rPr lang="en-GB" sz="2400" dirty="0"/>
              <a:t>	The measure of trueness is normally expressed in terms of bias. 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801413" y="4610904"/>
            <a:ext cx="7882945" cy="1568259"/>
            <a:chOff x="1801413" y="5040494"/>
            <a:chExt cx="7882945" cy="1568259"/>
          </a:xfrm>
        </p:grpSpPr>
        <p:grpSp>
          <p:nvGrpSpPr>
            <p:cNvPr id="14" name="Group 13"/>
            <p:cNvGrpSpPr/>
            <p:nvPr/>
          </p:nvGrpSpPr>
          <p:grpSpPr>
            <a:xfrm>
              <a:off x="1801413" y="5040494"/>
              <a:ext cx="3698078" cy="1568259"/>
              <a:chOff x="1890973" y="3552996"/>
              <a:chExt cx="3698078" cy="1568259"/>
            </a:xfrm>
          </p:grpSpPr>
          <p:pic>
            <p:nvPicPr>
              <p:cNvPr id="4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22592" y="4013542"/>
                <a:ext cx="1092370" cy="1104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173100" y="4010474"/>
                <a:ext cx="1129193" cy="1110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890973" y="3552996"/>
                <a:ext cx="1755609" cy="46166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Inaccurate &amp; imprecise</a:t>
                </a:r>
              </a:p>
              <a:p>
                <a:pPr algn="ctr"/>
                <a:r>
                  <a:rPr lang="en-US" sz="1200" dirty="0"/>
                  <a:t>(unrepeatable)</a:t>
                </a:r>
                <a:endParaRPr lang="en-GB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86342" y="3552996"/>
                <a:ext cx="1702709" cy="46166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Precise but inaccurate</a:t>
                </a:r>
              </a:p>
              <a:p>
                <a:pPr algn="ctr"/>
                <a:r>
                  <a:rPr lang="en-US" sz="1200" dirty="0"/>
                  <a:t>(repeatable)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105704" y="5217905"/>
              <a:ext cx="3578654" cy="1390848"/>
              <a:chOff x="1895782" y="5217905"/>
              <a:chExt cx="3578654" cy="1390848"/>
            </a:xfrm>
          </p:grpSpPr>
          <p:pic>
            <p:nvPicPr>
              <p:cNvPr id="6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10318" y="5491835"/>
                <a:ext cx="1116918" cy="1116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148553" y="5491835"/>
                <a:ext cx="1178287" cy="1116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895782" y="5217905"/>
                <a:ext cx="1745991" cy="27699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Accurate but imprecise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00956" y="5217905"/>
                <a:ext cx="1473480" cy="27699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Accurate &amp; precise</a:t>
                </a: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7699573" y="6361083"/>
            <a:ext cx="2618025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Figures from a poster made by NPL</a:t>
            </a:r>
          </a:p>
        </p:txBody>
      </p:sp>
    </p:spTree>
    <p:extLst>
      <p:ext uri="{BB962C8B-B14F-4D97-AF65-F5344CB8AC3E}">
        <p14:creationId xmlns:p14="http://schemas.microsoft.com/office/powerpoint/2010/main" val="33894869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Basics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Flow measurement is an essential tool for many industries and public utilities.</a:t>
            </a:r>
          </a:p>
          <a:p>
            <a:r>
              <a:rPr lang="en-US" sz="2400" dirty="0"/>
              <a:t>In cryogenic facilities flow metering is used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GB" sz="2400" dirty="0"/>
              <a:t>assessment of cryogenic loads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process monitoring and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detection of faults and wear on pumping machinery</a:t>
            </a:r>
          </a:p>
          <a:p>
            <a:r>
              <a:rPr lang="en-GB" sz="2400" dirty="0"/>
              <a:t>Apart from oil contamination in the ambient temperature circuits, most of the gaseous fluids used in cryogenics are pure, clean and are well described by the ideal gas law.</a:t>
            </a:r>
          </a:p>
          <a:p>
            <a:r>
              <a:rPr lang="en-GB" sz="2400" dirty="0"/>
              <a:t>Oil contamination can be a problem for hot wire anemometers.</a:t>
            </a:r>
          </a:p>
          <a:p>
            <a:r>
              <a:rPr lang="en-GB" sz="2400" dirty="0"/>
              <a:t>However when a fluid rate is to be measured at cryogenic temperatures care is necessary in order to avoid the presence of two-phase flow or cavitation.</a:t>
            </a:r>
          </a:p>
          <a:p>
            <a:r>
              <a:rPr lang="en-GB" sz="2400" dirty="0"/>
              <a:t>The main fluid properties for gas flow rate meters are: temperature, pressure, density and viscosity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65819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Techniques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There is a variety of techniques, some suitable for cryogenic conditions (</a:t>
            </a:r>
            <a:r>
              <a:rPr lang="en-US" sz="2400" dirty="0">
                <a:sym typeface="Wingdings" panose="05000000000000000000" pitchFamily="2" charset="2"/>
              </a:rPr>
              <a:t>):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Positive displacement (accumulated volumetric flow)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Variable area or rotameter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Thermal 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Differential pressure 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Vortex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Coriolis 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Turbine 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511" y="2743200"/>
            <a:ext cx="7819159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328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188" y="1300323"/>
            <a:ext cx="3209943" cy="33335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Basics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344979" cy="5487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The transport of fluid through a pipe is described by the equation of continuity (1), Bernoulli's theorem (2) and the Reynolds number Re (3)</a:t>
                </a:r>
                <a:r>
                  <a:rPr lang="en-US" sz="2400" dirty="0"/>
                  <a:t>.</a:t>
                </a:r>
              </a:p>
              <a:p>
                <a:r>
                  <a:rPr lang="en-US" sz="2400" dirty="0"/>
                  <a:t>(1):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𝜕𝜌</m:t>
                        </m:r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/>
              </a:p>
              <a:p>
                <a:r>
                  <a:rPr lang="el-GR" sz="2400" i="1" dirty="0"/>
                  <a:t>ρ</a:t>
                </a:r>
                <a:r>
                  <a:rPr lang="en-US" sz="2400" dirty="0"/>
                  <a:t> and </a:t>
                </a:r>
                <a:r>
                  <a:rPr lang="en-US" sz="2400" i="1" dirty="0"/>
                  <a:t>v</a:t>
                </a:r>
                <a:r>
                  <a:rPr lang="en-US" sz="2400" dirty="0"/>
                  <a:t> are respectively the fluid density and velocity.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sz="2400" i="1" dirty="0"/>
                  <a:t>p, g &amp; z</a:t>
                </a:r>
                <a:r>
                  <a:rPr lang="en-US" sz="2400" dirty="0"/>
                  <a:t> are respectively the pressure, gravity and </a:t>
                </a:r>
                <a:br>
                  <a:rPr lang="en-US" sz="2400" dirty="0"/>
                </a:br>
                <a:r>
                  <a:rPr lang="en-US" sz="2400" dirty="0"/>
                  <a:t>vertical distance</a:t>
                </a:r>
                <a:endParaRPr lang="en-US" sz="2400" i="1" dirty="0"/>
              </a:p>
              <a:p>
                <a:endParaRPr lang="en-US" sz="2400" dirty="0"/>
              </a:p>
              <a:p>
                <a:r>
                  <a:rPr lang="en-US" sz="2400" dirty="0"/>
                  <a:t>The Reynolds number R</a:t>
                </a:r>
                <a:r>
                  <a:rPr lang="en-US" sz="2400" baseline="-25000" dirty="0"/>
                  <a:t>e</a:t>
                </a:r>
                <a:r>
                  <a:rPr lang="en-US" sz="2400" dirty="0"/>
                  <a:t> defines the flow regime: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r>
                  <a:rPr lang="en-US" sz="2400" i="1" dirty="0"/>
                  <a:t>D &amp;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are respective the pipe diameter &amp;</a:t>
                </a:r>
                <a:br>
                  <a:rPr lang="en-US" sz="2400" dirty="0"/>
                </a:br>
                <a:r>
                  <a:rPr lang="en-US" sz="2400" dirty="0"/>
                  <a:t>	kinematic viscosity. Flow regimes are laminar,</a:t>
                </a:r>
                <a:br>
                  <a:rPr lang="en-US" sz="2400" dirty="0"/>
                </a:br>
                <a:r>
                  <a:rPr lang="en-US" sz="2400" dirty="0"/>
                  <a:t>	intermediate and turbulent.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344979" cy="5487913"/>
              </a:xfrm>
              <a:prstGeom prst="rect">
                <a:avLst/>
              </a:prstGeom>
              <a:blipFill>
                <a:blip r:embed="rId3"/>
                <a:stretch>
                  <a:fillRect l="-860" t="-778"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463713" y="1745025"/>
            <a:ext cx="532709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non compressible =&gt; volumetric flow conservation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14882" y="2831014"/>
            <a:ext cx="3467616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non compressible &amp; no </a:t>
            </a:r>
            <a:r>
              <a:rPr lang="en-US" dirty="0" err="1"/>
              <a:t>viscocity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2188" y="4653188"/>
            <a:ext cx="3019381" cy="172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220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Basics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344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Most flow measurements often require non-perturbed flow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Requirement for minimum length of upstream &amp; downstream piping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Straight piping shall be smooth (it means no valves)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Cost of piping need to be taken into account, in particular for large diameters.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4919" y="5929292"/>
            <a:ext cx="423712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From ABB: industrial flow measurement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4223" y="2775917"/>
            <a:ext cx="2346961" cy="1654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480" y="4418033"/>
            <a:ext cx="2207705" cy="14879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70" y="4363632"/>
            <a:ext cx="2233828" cy="1501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370" y="2775917"/>
            <a:ext cx="2055852" cy="16543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5215" y="3229415"/>
            <a:ext cx="6293073" cy="22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550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Differential pressure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3" y="876313"/>
                <a:ext cx="11070368" cy="3880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Differential pressure flow meters are widely used in both ambient and cryogenic conditions.</a:t>
                </a:r>
                <a:br>
                  <a:rPr lang="en-US" sz="2000" dirty="0"/>
                </a:br>
                <a:r>
                  <a:rPr lang="en-US" sz="2000" dirty="0"/>
                  <a:t>The volumetric flow is: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2(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US" sz="2000" dirty="0"/>
              </a:p>
              <a:p>
                <a:r>
                  <a:rPr lang="en-US" sz="2000" dirty="0"/>
                  <a:t>The flow is overestimated because non-reversible</a:t>
                </a:r>
                <a:br>
                  <a:rPr lang="en-US" sz="2000" dirty="0"/>
                </a:br>
                <a:r>
                  <a:rPr lang="en-US" sz="2000" dirty="0"/>
                  <a:t>processes are ignored. </a:t>
                </a:r>
              </a:p>
              <a:p>
                <a:r>
                  <a:rPr lang="en-US" sz="2000" dirty="0"/>
                  <a:t>The </a:t>
                </a:r>
                <a:r>
                  <a:rPr lang="en-GB" sz="2000" dirty="0"/>
                  <a:t>discharge coefficient factor </a:t>
                </a:r>
                <a:r>
                  <a:rPr lang="en-GB" sz="2000" i="1" dirty="0"/>
                  <a:t>C</a:t>
                </a:r>
                <a:r>
                  <a:rPr lang="en-GB" sz="2000" dirty="0"/>
                  <a:t> (it is a multiplying</a:t>
                </a:r>
                <a:br>
                  <a:rPr lang="en-GB" sz="2000" dirty="0"/>
                </a:br>
                <a:r>
                  <a:rPr lang="en-GB" sz="2000" dirty="0"/>
                  <a:t>f</a:t>
                </a:r>
                <a:r>
                  <a:rPr lang="en-US" sz="2000" dirty="0"/>
                  <a:t>actor) is added to improve accuracy. It is an empirical</a:t>
                </a:r>
                <a:br>
                  <a:rPr lang="en-US" sz="2000" dirty="0"/>
                </a:br>
                <a:r>
                  <a:rPr lang="en-US" sz="2000" dirty="0"/>
                  <a:t>term that corrects for friction, geometrical contraction or</a:t>
                </a:r>
                <a:br>
                  <a:rPr lang="en-US" sz="2000" dirty="0"/>
                </a:br>
                <a:r>
                  <a:rPr lang="en-US" sz="2000" dirty="0"/>
                  <a:t>imperfections, etc.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876313"/>
                <a:ext cx="11070368" cy="3880871"/>
              </a:xfrm>
              <a:prstGeom prst="rect">
                <a:avLst/>
              </a:prstGeom>
              <a:blipFill>
                <a:blip r:embed="rId2"/>
                <a:stretch>
                  <a:fillRect l="-606" t="-786" b="-20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6218" y="1395984"/>
            <a:ext cx="3044812" cy="31028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702" y="4579170"/>
            <a:ext cx="3005328" cy="1976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4142" y="4726657"/>
            <a:ext cx="2646878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ITER </a:t>
            </a:r>
            <a:r>
              <a:rPr lang="en-US" dirty="0" err="1"/>
              <a:t>venturi</a:t>
            </a:r>
            <a:r>
              <a:rPr lang="en-US" dirty="0"/>
              <a:t> flowmeters</a:t>
            </a:r>
            <a:br>
              <a:rPr lang="en-US" dirty="0"/>
            </a:br>
            <a:r>
              <a:rPr lang="en-US" dirty="0"/>
              <a:t>discharge coefficient =&gt;</a:t>
            </a:r>
          </a:p>
          <a:p>
            <a:r>
              <a:rPr lang="en-US" dirty="0" err="1"/>
              <a:t>Varin</a:t>
            </a:r>
            <a:r>
              <a:rPr lang="en-US" dirty="0"/>
              <a:t> et al (2019)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CB2A58-C772-F5AC-5F7F-26DCBD1F101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42" y="4720871"/>
            <a:ext cx="2646879" cy="1793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F84590-3B91-90B9-21DC-1A85CBE37DA6}"/>
              </a:ext>
            </a:extLst>
          </p:cNvPr>
          <p:cNvSpPr txBox="1"/>
          <p:nvPr/>
        </p:nvSpPr>
        <p:spPr>
          <a:xfrm>
            <a:off x="3083221" y="5772577"/>
            <a:ext cx="330090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Venturi</a:t>
            </a:r>
            <a:r>
              <a:rPr lang="en-US" dirty="0"/>
              <a:t> for </a:t>
            </a:r>
            <a:r>
              <a:rPr lang="en-US" dirty="0" err="1"/>
              <a:t>LHe</a:t>
            </a:r>
            <a:r>
              <a:rPr lang="en-US" dirty="0"/>
              <a:t> metrology.</a:t>
            </a:r>
          </a:p>
          <a:p>
            <a:r>
              <a:rPr lang="en-US" dirty="0"/>
              <a:t>Manufactured by </a:t>
            </a:r>
            <a:r>
              <a:rPr lang="en-US" dirty="0" err="1"/>
              <a:t>Colonetti</a:t>
            </a:r>
            <a:r>
              <a:rPr lang="en-US" dirty="0"/>
              <a:t> (IT)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1528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Thermal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3" y="876313"/>
                <a:ext cx="6881380" cy="4426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There are two main types of thermal flowmeters: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heat loss from a heated element (resistance wire, thermocouple, etc.) to the flow stream</a:t>
                </a:r>
                <a:br>
                  <a:rPr lang="en-GB" sz="2000" dirty="0"/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=∆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𝜌𝜋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𝑑𝑣</m:t>
                            </m:r>
                          </m:e>
                        </m:rad>
                      </m:e>
                    </m:d>
                  </m:oMath>
                </a14:m>
                <a:br>
                  <a:rPr lang="en-US" sz="2000" b="0" dirty="0">
                    <a:ea typeface="Cambria Math" panose="02040503050406030204" pitchFamily="18" charset="0"/>
                  </a:rPr>
                </a:br>
                <a:r>
                  <a:rPr lang="en-US" sz="2000" b="0" i="1" dirty="0" err="1">
                    <a:ea typeface="Cambria Math" panose="02040503050406030204" pitchFamily="18" charset="0"/>
                  </a:rPr>
                  <a:t>k,d</a:t>
                </a:r>
                <a:r>
                  <a:rPr lang="en-US" sz="2000" b="0" i="1" dirty="0">
                    <a:ea typeface="Cambria Math" panose="02040503050406030204" pitchFamily="18" charset="0"/>
                  </a:rPr>
                  <a:t> </a:t>
                </a:r>
                <a:r>
                  <a:rPr lang="en-US" sz="2000" b="0" dirty="0">
                    <a:ea typeface="Cambria Math" panose="02040503050406030204" pitchFamily="18" charset="0"/>
                  </a:rPr>
                  <a:t>and</a:t>
                </a:r>
                <a:r>
                  <a:rPr lang="en-US" sz="2000" b="0" i="1" dirty="0">
                    <a:ea typeface="Cambria Math" panose="02040503050406030204" pitchFamily="18" charset="0"/>
                  </a:rPr>
                  <a:t> v</a:t>
                </a:r>
                <a:r>
                  <a:rPr lang="en-US" sz="2000" b="0" dirty="0">
                    <a:ea typeface="Cambria Math" panose="02040503050406030204" pitchFamily="18" charset="0"/>
                  </a:rPr>
                  <a:t> are the fluid thermal conductivity, wire diameter and fluid average velocity</a:t>
                </a: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temperature rise of a fluid passing over a heated element</a:t>
                </a:r>
                <a:br>
                  <a:rPr lang="en-GB" sz="2000" dirty="0"/>
                </a:b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den>
                    </m:f>
                  </m:oMath>
                </a14:m>
                <a:endParaRPr lang="en-US" sz="2000" dirty="0"/>
              </a:p>
              <a:p>
                <a:r>
                  <a:rPr lang="en-US" sz="2000" dirty="0"/>
                  <a:t>Thermal flowmeters are widely used to measure gases above 273 K.</a:t>
                </a:r>
              </a:p>
              <a:p>
                <a:r>
                  <a:rPr lang="en-US" sz="2000" dirty="0"/>
                  <a:t>Heaters, temperature and pressure sensors permit to estimate flow along cryogenic lines.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876313"/>
                <a:ext cx="6881380" cy="4426918"/>
              </a:xfrm>
              <a:prstGeom prst="rect">
                <a:avLst/>
              </a:prstGeom>
              <a:blipFill>
                <a:blip r:embed="rId2"/>
                <a:stretch>
                  <a:fillRect l="-975" t="-689" b="-1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615" y="770020"/>
            <a:ext cx="3634219" cy="36710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0404" y="4758886"/>
            <a:ext cx="2076307" cy="15079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881" y="4804605"/>
            <a:ext cx="2202989" cy="1346933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582187" y="1835816"/>
            <a:ext cx="15953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King equation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72602" y="3528450"/>
            <a:ext cx="314926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= power / enthalpy difference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68354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Thermal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76652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Output signal depends on gas characteristics.</a:t>
            </a:r>
          </a:p>
          <a:p>
            <a:r>
              <a:rPr lang="en-US" sz="2000" dirty="0"/>
              <a:t>For most application GN2 is an adequate surrogate calibration fluid for </a:t>
            </a:r>
            <a:r>
              <a:rPr lang="en-US" sz="2000" dirty="0" err="1"/>
              <a:t>GHe</a:t>
            </a:r>
            <a:r>
              <a:rPr lang="en-US" sz="2000" dirty="0"/>
              <a:t> applications.</a:t>
            </a:r>
          </a:p>
          <a:p>
            <a:r>
              <a:rPr lang="en-US" sz="2000" dirty="0"/>
              <a:t>Conversion factor depends slightly on vendor or model.</a:t>
            </a:r>
          </a:p>
          <a:p>
            <a:r>
              <a:rPr lang="en-US" sz="2000" dirty="0"/>
              <a:t>Exist also as thermal mass flow controller.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572" y="308505"/>
            <a:ext cx="2699594" cy="2726963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5739481" y="3075337"/>
            <a:ext cx="2289014" cy="2763639"/>
            <a:chOff x="2275141" y="2299716"/>
            <a:chExt cx="3345014" cy="4038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5141" y="2299716"/>
              <a:ext cx="1838325" cy="4038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3466" y="2337816"/>
              <a:ext cx="781050" cy="39624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58155" y="2318004"/>
              <a:ext cx="762000" cy="40005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7974018" y="4009607"/>
            <a:ext cx="268124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From Teledyne-Hastings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21" y="3258508"/>
            <a:ext cx="3657600" cy="24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6079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170441" cy="5054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As it is indicated by its name the Coriolis flowmeters are based in: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=−2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000" dirty="0"/>
              </a:p>
              <a:p>
                <a:r>
                  <a:rPr lang="el-GR" sz="2000" i="1" dirty="0"/>
                  <a:t>ω</a:t>
                </a:r>
                <a:r>
                  <a:rPr lang="en-US" sz="2000" dirty="0"/>
                  <a:t> and </a:t>
                </a:r>
                <a:r>
                  <a:rPr lang="en-US" sz="2000" i="1" dirty="0"/>
                  <a:t>v</a:t>
                </a:r>
                <a:r>
                  <a:rPr lang="en-US" sz="2000" dirty="0"/>
                  <a:t> are the tube angular motion and the flow velocity.</a:t>
                </a:r>
              </a:p>
              <a:p>
                <a:r>
                  <a:rPr lang="en-US" sz="2000" dirty="0"/>
                  <a:t>The Coriolis forces (flow) are of opposite directions</a:t>
                </a:r>
                <a:br>
                  <a:rPr lang="en-US" sz="2000" dirty="0"/>
                </a:br>
                <a:r>
                  <a:rPr lang="en-US" sz="2000" dirty="0"/>
                  <a:t>	</a:t>
                </a:r>
                <a:r>
                  <a:rPr lang="en-US" sz="2000" dirty="0">
                    <a:sym typeface="Wingdings" panose="05000000000000000000" pitchFamily="2" charset="2"/>
                  </a:rPr>
                  <a:t>arm twist amplitude depends on mass flow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Excitation coil induces vibration at natural frequency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Left and right pick-up coils measure twist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	Phase shift is proportional to flow rate</a:t>
                </a:r>
              </a:p>
              <a:p>
                <a:endParaRPr lang="en-US" sz="2000" dirty="0">
                  <a:sym typeface="Wingdings" panose="05000000000000000000" pitchFamily="2" charset="2"/>
                </a:endParaRP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Signal conditioner (it is a computer) makes correction for: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Changes of elasticity (Young modulus)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anose="05000000000000000000" pitchFamily="2" charset="2"/>
                  </a:rPr>
                  <a:t>Dimensional variations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Corrections rely on a temperature sensor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temperature sensor saturates @ about 70 K</a:t>
                </a:r>
              </a:p>
              <a:p>
                <a:r>
                  <a:rPr lang="en-US" sz="2000" dirty="0">
                    <a:sym typeface="Wingdings" panose="05000000000000000000" pitchFamily="2" charset="2"/>
                  </a:rPr>
                  <a:t>CRYO =&gt;replace with “fixed” value and perform corrections down 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r>
                  <a:rPr lang="en-US" sz="2000" dirty="0">
                    <a:sym typeface="Wingdings" panose="05000000000000000000" pitchFamily="2" charset="2"/>
                  </a:rPr>
                  <a:t>	to </a:t>
                </a:r>
                <a:r>
                  <a:rPr lang="en-US" sz="2000" dirty="0" err="1">
                    <a:sym typeface="Wingdings" panose="05000000000000000000" pitchFamily="2" charset="2"/>
                  </a:rPr>
                  <a:t>Lhe</a:t>
                </a:r>
                <a:r>
                  <a:rPr lang="en-US" sz="2000" dirty="0">
                    <a:sym typeface="Wingdings" panose="05000000000000000000" pitchFamily="2" charset="2"/>
                  </a:rPr>
                  <a:t> temperatures.</a:t>
                </a:r>
                <a:endParaRPr lang="en-US" sz="20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170441" cy="5054141"/>
              </a:xfrm>
              <a:prstGeom prst="rect">
                <a:avLst/>
              </a:prstGeom>
              <a:blipFill>
                <a:blip r:embed="rId2"/>
                <a:stretch>
                  <a:fillRect l="-600" t="-603" b="-13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3404" y="1096706"/>
            <a:ext cx="3772715" cy="1612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Coriolis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040155" y="1235323"/>
            <a:ext cx="153118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Coriolis force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3071"/>
          <a:stretch/>
        </p:blipFill>
        <p:spPr>
          <a:xfrm>
            <a:off x="8468026" y="2695753"/>
            <a:ext cx="3723974" cy="1395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8026" y="3706179"/>
            <a:ext cx="1095844" cy="6955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4742" y="4763027"/>
            <a:ext cx="2257200" cy="857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9142" y="5611517"/>
            <a:ext cx="2242800" cy="9047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94742" y="4398976"/>
            <a:ext cx="2257200" cy="31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940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170441" cy="4347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Mass flow rate is not affected by the tube vibration frequency.</a:t>
                </a:r>
              </a:p>
              <a:p>
                <a:r>
                  <a:rPr lang="en-US" sz="2000" dirty="0"/>
                  <a:t>However vibrating at the natural frequency has two advantages: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Least amount of energy to keep the tube vibrating (as a tuning fork)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Natural frequency depends on the mass contained within the tube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Fluid density </a:t>
                </a:r>
                <a:r>
                  <a:rPr lang="el-GR" sz="2000" i="1" dirty="0"/>
                  <a:t>ρ</a:t>
                </a:r>
                <a:r>
                  <a:rPr lang="en-US" sz="2000" dirty="0"/>
                  <a:t> can be measured</a:t>
                </a:r>
                <a:br>
                  <a:rPr lang="en-US" sz="2000" dirty="0"/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𝑁𝑎𝑡𝑢𝑟𝑎𝑙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𝐹𝑟𝑒𝑞𝑢𝑒𝑛𝑐𝑦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𝑡𝑢𝑏𝑒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𝑉𝑜𝑙𝑢𝑚𝑒</m:t>
                            </m:r>
                          </m:e>
                        </m:rad>
                      </m:den>
                    </m:f>
                  </m:oMath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b="0" dirty="0"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Coriolis flowmeters are best suited for dense fluids, they measure </a:t>
                </a:r>
                <a:br>
                  <a:rPr lang="en-US" sz="2000" dirty="0">
                    <a:ea typeface="Cambria Math" panose="02040503050406030204" pitchFamily="18" charset="0"/>
                  </a:rPr>
                </a:br>
                <a:r>
                  <a:rPr lang="en-US" sz="2000" dirty="0">
                    <a:ea typeface="Cambria Math" panose="02040503050406030204" pitchFamily="18" charset="0"/>
                  </a:rPr>
                  <a:t>the mass flow rate directly and have a turn down ratio better than 100 x.</a:t>
                </a:r>
              </a:p>
              <a:p>
                <a:r>
                  <a:rPr lang="en-US" sz="2000" b="0" dirty="0">
                    <a:ea typeface="Cambria Math" panose="02040503050406030204" pitchFamily="18" charset="0"/>
                  </a:rPr>
                  <a:t>For warm helium service Coriolis flowmeters are limited to high pressure (&gt; 100 bar) applications due to the relatively large pressure drop.</a:t>
                </a:r>
              </a:p>
              <a:p>
                <a:endParaRPr lang="en-US" sz="2000" dirty="0">
                  <a:ea typeface="Cambria Math" panose="02040503050406030204" pitchFamily="18" charset="0"/>
                </a:endParaRPr>
              </a:p>
              <a:p>
                <a:r>
                  <a:rPr lang="en-US" sz="2000" b="0" dirty="0">
                    <a:ea typeface="Cambria Math" panose="02040503050406030204" pitchFamily="18" charset="0"/>
                  </a:rPr>
                  <a:t>It is the sole flowmeter that measures directly mass flow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170441" cy="4347985"/>
              </a:xfrm>
              <a:prstGeom prst="rect">
                <a:avLst/>
              </a:prstGeom>
              <a:blipFill>
                <a:blip r:embed="rId2"/>
                <a:stretch>
                  <a:fillRect l="-600" t="-701" b="-1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Coriolis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531" y="881597"/>
            <a:ext cx="1472252" cy="2193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2485" y="3200243"/>
            <a:ext cx="1211573" cy="68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29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1704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Coriolis flowmeters can be used for liquid and supercritical helium.</a:t>
            </a:r>
          </a:p>
          <a:p>
            <a:r>
              <a:rPr lang="en-US" sz="2400" b="0" dirty="0">
                <a:ea typeface="Cambria Math" panose="02040503050406030204" pitchFamily="18" charset="0"/>
              </a:rPr>
              <a:t>Calibration is performed with water as surrogate fluid.</a:t>
            </a:r>
          </a:p>
          <a:p>
            <a:r>
              <a:rPr lang="en-US" sz="2400" dirty="0">
                <a:ea typeface="Cambria Math" panose="02040503050406030204" pitchFamily="18" charset="0"/>
              </a:rPr>
              <a:t>Cryo applications require remote electronics: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Cambria Math" panose="02040503050406030204" pitchFamily="18" charset="0"/>
              </a:rPr>
              <a:t>10, 300, 700 or 1’000m cable length have been shown to not affect the reading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Cambria Math" panose="02040503050406030204" pitchFamily="18" charset="0"/>
              </a:rPr>
              <a:t>Suitable for accelerator applications =&gt; deployed in the LHC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ea typeface="Cambria Math" panose="02040503050406030204" pitchFamily="18" charset="0"/>
              </a:rPr>
              <a:t>Flow measurements on some beam screen circuits and QURCs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Mass Flow Measurement: Coriolis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501" y="3624596"/>
            <a:ext cx="1833342" cy="246936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216495" y="3625671"/>
            <a:ext cx="1930603" cy="2468287"/>
            <a:chOff x="6216495" y="3625671"/>
            <a:chExt cx="1930603" cy="24682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6495" y="3625671"/>
              <a:ext cx="1930603" cy="246828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6820186" y="5674572"/>
              <a:ext cx="515640" cy="41938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98" y="4222635"/>
            <a:ext cx="4630865" cy="18713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8167" y="3340662"/>
            <a:ext cx="4495141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CMF 010 used in the LHC beam screen circuits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Range 27 g/s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LHC cryogenic range 1.5 g/s</a:t>
            </a:r>
            <a:endParaRPr lang="en-GB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1286256" y="5565648"/>
            <a:ext cx="182880" cy="45719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95159" y="6093958"/>
            <a:ext cx="3196709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Cryogenic range due to pressure drop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4" name="Curved Connector 13"/>
          <p:cNvCxnSpPr/>
          <p:nvPr/>
        </p:nvCxnSpPr>
        <p:spPr>
          <a:xfrm rot="16200000" flipH="1">
            <a:off x="1283125" y="5777585"/>
            <a:ext cx="402502" cy="213360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538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416" y="1532963"/>
            <a:ext cx="6906059" cy="48310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Instrumentation Chain: Particle Accelerator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47677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Particle accelerator usually involve environmental radiation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More challenging than a typical industrial installation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Equipment need to be qualified by the end user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Critical equipment need to be located appropriately &amp; provide adequate redundancy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Long distance require mechanisms to cope with EMI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/>
              <a:t>20+ year operation design</a:t>
            </a:r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en-US" sz="2000" dirty="0"/>
              <a:t> ¡ obsolescence 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30194" y="1120673"/>
            <a:ext cx="158248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LHC 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3010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Electrical heaters: evaporate liquid helium, perform calorimetry tests, etc.</a:t>
            </a:r>
          </a:p>
          <a:p>
            <a:endParaRPr lang="en-GB" sz="2000" dirty="0"/>
          </a:p>
          <a:p>
            <a:r>
              <a:rPr lang="en-GB" sz="2000" dirty="0"/>
              <a:t>It is often assumed that heat is only transferred from the heater body; however: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Wires are required and have contradictory requirements: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Cross section as small as possible to reduce conduction heat transfer</a:t>
            </a:r>
            <a:br>
              <a:rPr lang="en-GB" sz="2000" dirty="0"/>
            </a:b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Cross section large enough to avoid burn-out due to Joule heating</a:t>
            </a:r>
          </a:p>
          <a:p>
            <a:endParaRPr lang="en-GB" sz="2000" dirty="0"/>
          </a:p>
          <a:p>
            <a:r>
              <a:rPr lang="en-GB" sz="2000" dirty="0"/>
              <a:t>4-wire configuration permits to measure exactly the power dissipated by the immersed electrical heater, however: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wires add heating leaks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4 wire provides a better “electrical” measurement but heat inleak through 2 additional conductors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349240"/>
              </p:ext>
            </p:extLst>
          </p:nvPr>
        </p:nvGraphicFramePr>
        <p:xfrm>
          <a:off x="1911248" y="2598529"/>
          <a:ext cx="24923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520" imgH="203040" progId="Equation.3">
                  <p:embed/>
                </p:oleObj>
              </mc:Choice>
              <mc:Fallback>
                <p:oleObj name="Equation" r:id="rId2" imgW="1244520" imgH="20304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248" y="2598529"/>
                        <a:ext cx="2492375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520732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ECF07E-12AF-2E07-8CC8-80C57AACC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42" y="3088289"/>
            <a:ext cx="7514580" cy="2947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59369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electrical current-carrying capacity of a wire is the amount of current the wire can carry in its operating environment without exceeding its rating.</a:t>
            </a:r>
          </a:p>
          <a:p>
            <a:endParaRPr lang="en-GB" sz="2000" dirty="0"/>
          </a:p>
          <a:p>
            <a:r>
              <a:rPr lang="en-GB" sz="2000" dirty="0"/>
              <a:t>Wires are used in bundles, space applications propose a derating factor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438E51-06F0-61FF-4E14-98521BDC6CD1}"/>
              </a:ext>
            </a:extLst>
          </p:cNvPr>
          <p:cNvSpPr txBox="1"/>
          <p:nvPr/>
        </p:nvSpPr>
        <p:spPr>
          <a:xfrm>
            <a:off x="8334332" y="3407981"/>
            <a:ext cx="32367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r: conductor radius</a:t>
            </a:r>
          </a:p>
          <a:p>
            <a:r>
              <a:rPr lang="en-US" dirty="0"/>
              <a:t>Δ: insulation thickness</a:t>
            </a:r>
          </a:p>
          <a:p>
            <a:r>
              <a:rPr lang="en-US" dirty="0"/>
              <a:t>i: electrical current</a:t>
            </a:r>
          </a:p>
          <a:p>
            <a:r>
              <a:rPr lang="en-US" dirty="0"/>
              <a:t>ρ: electrical resistivity, </a:t>
            </a:r>
            <a:r>
              <a:rPr lang="en-US" dirty="0" err="1"/>
              <a:t>fct</a:t>
            </a:r>
            <a:r>
              <a:rPr lang="en-US" dirty="0"/>
              <a:t>(T)</a:t>
            </a:r>
          </a:p>
          <a:p>
            <a:r>
              <a:rPr lang="en-US" dirty="0"/>
              <a:t>k: thermal conductance, </a:t>
            </a:r>
            <a:r>
              <a:rPr lang="en-US" dirty="0" err="1"/>
              <a:t>fct</a:t>
            </a:r>
            <a:r>
              <a:rPr lang="en-US" dirty="0"/>
              <a:t>(T)</a:t>
            </a:r>
          </a:p>
          <a:p>
            <a:r>
              <a:rPr lang="el-GR" dirty="0"/>
              <a:t>ε</a:t>
            </a:r>
            <a:r>
              <a:rPr lang="en-US" dirty="0"/>
              <a:t>: emissivity</a:t>
            </a:r>
          </a:p>
          <a:p>
            <a:r>
              <a:rPr lang="el-GR" dirty="0"/>
              <a:t>σ</a:t>
            </a:r>
            <a:r>
              <a:rPr lang="en-US" dirty="0"/>
              <a:t>: Stefan-Boltzmann </a:t>
            </a:r>
          </a:p>
          <a:p>
            <a:r>
              <a:rPr lang="en-US" dirty="0"/>
              <a:t>	5.67.10</a:t>
            </a:r>
            <a:r>
              <a:rPr lang="en-US" baseline="30000" dirty="0"/>
              <a:t>-8</a:t>
            </a:r>
            <a:r>
              <a:rPr lang="en-US" dirty="0"/>
              <a:t> W.m</a:t>
            </a:r>
            <a:r>
              <a:rPr lang="en-US" baseline="30000" dirty="0"/>
              <a:t>-2</a:t>
            </a:r>
            <a:r>
              <a:rPr lang="en-US" dirty="0"/>
              <a:t>.K</a:t>
            </a:r>
            <a:r>
              <a:rPr lang="en-US" baseline="30000" dirty="0"/>
              <a:t>-4</a:t>
            </a:r>
            <a:endParaRPr lang="en-GB" baseline="30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F53A37-92D1-E918-3D85-0914579AD3F7}"/>
              </a:ext>
            </a:extLst>
          </p:cNvPr>
          <p:cNvSpPr txBox="1"/>
          <p:nvPr/>
        </p:nvSpPr>
        <p:spPr>
          <a:xfrm>
            <a:off x="771622" y="5851331"/>
            <a:ext cx="9015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Assumes that all radiated heat is intercepted on the vessel at ambient temperature (T</a:t>
            </a:r>
            <a:r>
              <a:rPr lang="en-US" baseline="-25000" dirty="0"/>
              <a:t>o</a:t>
            </a:r>
            <a:r>
              <a:rPr lang="en-US" dirty="0"/>
              <a:t>)</a:t>
            </a:r>
          </a:p>
          <a:p>
            <a:r>
              <a:rPr lang="en-US" dirty="0"/>
              <a:t>Worst conditions @ warm (before cooldown or end of warm-up)</a:t>
            </a:r>
            <a:endParaRPr lang="en-GB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89F88BD3-DAFD-3ED6-A9C0-7B6BF2BCFD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1" t="2881" b="5118"/>
          <a:stretch/>
        </p:blipFill>
        <p:spPr>
          <a:xfrm>
            <a:off x="6711696" y="1020092"/>
            <a:ext cx="5480304" cy="230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50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LONG wire temperature increase from 22 </a:t>
            </a:r>
            <a:r>
              <a:rPr lang="en-US" sz="2000" baseline="30000" dirty="0" err="1"/>
              <a:t>o</a:t>
            </a:r>
            <a:r>
              <a:rPr lang="en-US" sz="2000" dirty="0" err="1"/>
              <a:t>C</a:t>
            </a:r>
            <a:r>
              <a:rPr lang="en-US" sz="2000" dirty="0"/>
              <a:t> depending on bare wire size and current </a:t>
            </a:r>
            <a:r>
              <a:rPr lang="en-US" sz="2000" u="sng" dirty="0"/>
              <a:t>in vacuum</a:t>
            </a:r>
            <a:r>
              <a:rPr lang="en-US" sz="2000" dirty="0"/>
              <a:t>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74" y="1743969"/>
            <a:ext cx="6244345" cy="46960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8010912">
            <a:off x="4854298" y="4368132"/>
            <a:ext cx="185820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NASA TM-102179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Thermal Radiation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50689" y="1544456"/>
                <a:ext cx="5305748" cy="2587183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</m:t>
                      </m:r>
                      <m:r>
                        <m:rPr>
                          <m:sty m:val="p"/>
                        </m:rPr>
                        <a:rPr lang="el-GR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𝑤𝑖𝑟𝑒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𝑏𝑎𝑐𝑘𝑔𝑛𝑑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𝑤𝑖𝑟𝑒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𝑑𝑙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l-GR" dirty="0"/>
                  <a:t>ε</a:t>
                </a:r>
                <a:r>
                  <a:rPr lang="en-US" dirty="0"/>
                  <a:t>: emissivity (0.9)</a:t>
                </a:r>
              </a:p>
              <a:p>
                <a:r>
                  <a:rPr lang="el-GR" dirty="0"/>
                  <a:t>σ</a:t>
                </a:r>
                <a:r>
                  <a:rPr lang="en-US" dirty="0"/>
                  <a:t>: 5.67 10</a:t>
                </a:r>
                <a:r>
                  <a:rPr lang="en-US" baseline="30000" dirty="0"/>
                  <a:t>-8 </a:t>
                </a:r>
                <a:r>
                  <a:rPr lang="en-US" dirty="0"/>
                  <a:t> [W/(m</a:t>
                </a:r>
                <a:r>
                  <a:rPr lang="en-US" baseline="30000" dirty="0"/>
                  <a:t>2</a:t>
                </a:r>
                <a:r>
                  <a:rPr lang="en-US" dirty="0"/>
                  <a:t> K</a:t>
                </a:r>
                <a:r>
                  <a:rPr lang="en-US" baseline="30000" dirty="0"/>
                  <a:t>4</a:t>
                </a:r>
                <a:r>
                  <a:rPr lang="en-US" dirty="0"/>
                  <a:t>]</a:t>
                </a:r>
              </a:p>
              <a:p>
                <a:r>
                  <a:rPr lang="en-US" dirty="0"/>
                  <a:t>r: wire diameter</a:t>
                </a:r>
              </a:p>
              <a:p>
                <a:r>
                  <a:rPr lang="en-US" dirty="0"/>
                  <a:t>Assume infinite long wire</a:t>
                </a:r>
              </a:p>
              <a:p>
                <a:r>
                  <a:rPr lang="en-US" dirty="0"/>
                  <a:t>Insulation neglected:</a:t>
                </a:r>
              </a:p>
              <a:p>
                <a:r>
                  <a:rPr lang="en-US" dirty="0"/>
                  <a:t>	- not stated in NASA document</a:t>
                </a:r>
                <a:br>
                  <a:rPr lang="en-US" dirty="0"/>
                </a:br>
                <a:r>
                  <a:rPr lang="en-US" dirty="0"/>
                  <a:t>	- decreases temperature rise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0689" y="1544456"/>
                <a:ext cx="5305748" cy="2587183"/>
              </a:xfrm>
              <a:prstGeom prst="rect">
                <a:avLst/>
              </a:prstGeom>
              <a:blipFill>
                <a:blip r:embed="rId3"/>
                <a:stretch>
                  <a:fillRect l="-918" b="-2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976" y="4204781"/>
            <a:ext cx="5144248" cy="1037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873" y="5349427"/>
            <a:ext cx="5056351" cy="32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48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F7A24FC-0A27-94DC-25E7-2F4BF4E1E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40" y="1642283"/>
            <a:ext cx="6438268" cy="4980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Wire temperature increase from 20 </a:t>
            </a:r>
            <a:r>
              <a:rPr lang="en-US" sz="2400" baseline="30000" dirty="0" err="1"/>
              <a:t>o</a:t>
            </a:r>
            <a:r>
              <a:rPr lang="en-US" sz="2400" dirty="0" err="1"/>
              <a:t>C</a:t>
            </a:r>
            <a:r>
              <a:rPr lang="en-US" sz="2400" dirty="0"/>
              <a:t> depending on wire size and current</a:t>
            </a:r>
            <a:br>
              <a:rPr lang="en-US" sz="2400" dirty="0"/>
            </a:br>
            <a:r>
              <a:rPr lang="en-US" sz="2400" u="sng" dirty="0"/>
              <a:t>in vacuum</a:t>
            </a:r>
            <a:r>
              <a:rPr lang="en-US" sz="2400" dirty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 rot="18010912">
            <a:off x="1126267" y="4605063"/>
            <a:ext cx="185820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Junkosha</a:t>
            </a:r>
            <a:r>
              <a:rPr lang="en-US" sz="1600" dirty="0"/>
              <a:t> website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Thermal Radiation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50689" y="1544456"/>
                <a:ext cx="6074676" cy="203318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2.</m:t>
                      </m:r>
                      <m:r>
                        <m:rPr>
                          <m:sty m:val="p"/>
                        </m:rPr>
                        <a:rPr lang="el-GR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π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𝑖𝑛𝑠𝑢𝑙𝑎𝑡𝑖𝑜𝑛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𝑡h𝑖𝑐𝑘𝑛𝑒𝑠𝑠</m:t>
                          </m:r>
                        </m:e>
                      </m:d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US" b="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𝑤𝑖𝑟𝑒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𝑏𝑎𝑐𝑘𝑔𝑛𝑑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𝑤𝑖𝑟𝑒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𝑑𝑙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l-GR" dirty="0"/>
                  <a:t>ε</a:t>
                </a:r>
                <a:r>
                  <a:rPr lang="en-US" dirty="0"/>
                  <a:t>: emissivity (0.9)</a:t>
                </a:r>
              </a:p>
              <a:p>
                <a:r>
                  <a:rPr lang="el-GR" dirty="0"/>
                  <a:t>σ</a:t>
                </a:r>
                <a:r>
                  <a:rPr lang="en-US" dirty="0"/>
                  <a:t>: 5.67 10</a:t>
                </a:r>
                <a:r>
                  <a:rPr lang="en-US" baseline="30000" dirty="0"/>
                  <a:t>-8 </a:t>
                </a:r>
                <a:r>
                  <a:rPr lang="en-US" dirty="0"/>
                  <a:t> [W/(m</a:t>
                </a:r>
                <a:r>
                  <a:rPr lang="en-US" baseline="30000" dirty="0"/>
                  <a:t>2</a:t>
                </a:r>
                <a:r>
                  <a:rPr lang="en-US" dirty="0"/>
                  <a:t> K</a:t>
                </a:r>
                <a:r>
                  <a:rPr lang="en-US" baseline="30000" dirty="0"/>
                  <a:t>4</a:t>
                </a:r>
                <a:r>
                  <a:rPr lang="en-US" dirty="0"/>
                  <a:t>]</a:t>
                </a:r>
              </a:p>
              <a:p>
                <a:r>
                  <a:rPr lang="en-US" dirty="0"/>
                  <a:t>r: wire diameter</a:t>
                </a:r>
              </a:p>
              <a:p>
                <a:r>
                  <a:rPr lang="en-US" dirty="0"/>
                  <a:t>Assume infinite long wire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0689" y="1544456"/>
                <a:ext cx="6074676" cy="2033185"/>
              </a:xfrm>
              <a:prstGeom prst="rect">
                <a:avLst/>
              </a:prstGeom>
              <a:blipFill>
                <a:blip r:embed="rId3"/>
                <a:stretch>
                  <a:fillRect l="-802" b="-38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C259EE9-2A1F-A54D-8F81-4202AEEDB498}"/>
              </a:ext>
            </a:extLst>
          </p:cNvPr>
          <p:cNvSpPr txBox="1"/>
          <p:nvPr/>
        </p:nvSpPr>
        <p:spPr>
          <a:xfrm>
            <a:off x="6571488" y="3577641"/>
            <a:ext cx="55534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err="1"/>
              <a:t>Junkosha</a:t>
            </a:r>
            <a:r>
              <a:rPr lang="en-GB" dirty="0"/>
              <a:t> rule of thumb:</a:t>
            </a:r>
          </a:p>
          <a:p>
            <a:r>
              <a:rPr lang="en-GB" dirty="0"/>
              <a:t>Vacuum temperature rise is about 2  to 3 times the value under normal atmospheric pressure.</a:t>
            </a:r>
          </a:p>
          <a:p>
            <a:endParaRPr lang="en-GB" dirty="0"/>
          </a:p>
          <a:p>
            <a:r>
              <a:rPr lang="en-GB" dirty="0"/>
              <a:t>Domestic 230 Vac application </a:t>
            </a:r>
            <a:r>
              <a:rPr lang="en-GB" dirty="0">
                <a:sym typeface="Wingdings" panose="05000000000000000000" pitchFamily="2" charset="2"/>
              </a:rPr>
              <a:t> 10 A</a:t>
            </a:r>
            <a:r>
              <a:rPr lang="en-GB" dirty="0"/>
              <a:t> temperature</a:t>
            </a:r>
          </a:p>
          <a:p>
            <a:r>
              <a:rPr lang="en-GB" dirty="0"/>
              <a:t>	rise in free air -&gt; 1/3 or 1/2  that in vacuum:</a:t>
            </a:r>
          </a:p>
          <a:p>
            <a:r>
              <a:rPr lang="en-GB" dirty="0"/>
              <a:t>1.0 mm2 (Dia 1.13 mm) vacuum T rise 56.3 K</a:t>
            </a:r>
          </a:p>
          <a:p>
            <a:r>
              <a:rPr lang="en-GB" dirty="0"/>
              <a:t>         =&gt; free air T rise between 18.8 K &amp; 28.2 K</a:t>
            </a:r>
          </a:p>
          <a:p>
            <a:r>
              <a:rPr lang="en-GB" dirty="0"/>
              <a:t>1.5 mm2 (Dia 1.38 mm) vacuum T rise 34.1 K </a:t>
            </a:r>
          </a:p>
          <a:p>
            <a:r>
              <a:rPr lang="en-GB" dirty="0"/>
              <a:t>         =&gt; free air T rise between 11.4 K &amp; 17.0 K</a:t>
            </a:r>
          </a:p>
          <a:p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BA969ED-C02D-9928-90FF-356604DA96B0}"/>
              </a:ext>
            </a:extLst>
          </p:cNvPr>
          <p:cNvCxnSpPr>
            <a:cxnSpLocks/>
          </p:cNvCxnSpPr>
          <p:nvPr/>
        </p:nvCxnSpPr>
        <p:spPr>
          <a:xfrm>
            <a:off x="3852672" y="3182112"/>
            <a:ext cx="2791968" cy="2237232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B575C44-5286-1C7D-EFCE-C543989E80CD}"/>
              </a:ext>
            </a:extLst>
          </p:cNvPr>
          <p:cNvCxnSpPr>
            <a:cxnSpLocks/>
          </p:cNvCxnSpPr>
          <p:nvPr/>
        </p:nvCxnSpPr>
        <p:spPr>
          <a:xfrm>
            <a:off x="3414775" y="3182112"/>
            <a:ext cx="3229865" cy="271881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4086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For short wires is there a risk of burnout?</a:t>
            </a:r>
          </a:p>
          <a:p>
            <a:r>
              <a:rPr lang="en-US" sz="2400" dirty="0"/>
              <a:t>What is the distance to reach the maximum desired temperature?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Higher risk: ambient temperature &lt;= accidental powering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AD5801-D53F-D839-4687-480E147C332E}"/>
                  </a:ext>
                </a:extLst>
              </p:cNvPr>
              <p:cNvSpPr txBox="1"/>
              <p:nvPr/>
            </p:nvSpPr>
            <p:spPr>
              <a:xfrm>
                <a:off x="2596896" y="1673415"/>
                <a:ext cx="6259214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+∆).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AD5801-D53F-D839-4687-480E147C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896" y="1673415"/>
                <a:ext cx="6259214" cy="7159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screenshot of a table&#10;&#10;Description automatically generated">
            <a:extLst>
              <a:ext uri="{FF2B5EF4-FFF2-40B4-BE49-F238E27FC236}">
                <a16:creationId xmlns:a16="http://schemas.microsoft.com/office/drawing/2014/main" id="{D514DC44-5CD9-BD96-ED51-A011F20D7C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7342" y="2295350"/>
            <a:ext cx="2688138" cy="4319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906175-47FA-3BAD-5632-7F32BE563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300" y="2865935"/>
            <a:ext cx="3433676" cy="3748431"/>
          </a:xfrm>
          <a:prstGeom prst="rect">
            <a:avLst/>
          </a:prstGeom>
        </p:spPr>
      </p:pic>
      <p:pic>
        <p:nvPicPr>
          <p:cNvPr id="9" name="Picture 8" descr="A graph on a graph paper&#10;&#10;Description automatically generated">
            <a:extLst>
              <a:ext uri="{FF2B5EF4-FFF2-40B4-BE49-F238E27FC236}">
                <a16:creationId xmlns:a16="http://schemas.microsoft.com/office/drawing/2014/main" id="{2D6FB890-D71F-7384-E154-323AF3089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1748" y="2865694"/>
            <a:ext cx="2906332" cy="37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1361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Assume copper resistivity and thermal conductance constant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OK for calculating the temperature profile for a wire in vacuum carrying 2 A with the feedthrough temperature @ 293 K and 50 K temperature increase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AD5801-D53F-D839-4687-480E147C332E}"/>
                  </a:ext>
                </a:extLst>
              </p:cNvPr>
              <p:cNvSpPr txBox="1"/>
              <p:nvPr/>
            </p:nvSpPr>
            <p:spPr>
              <a:xfrm>
                <a:off x="2206752" y="1352105"/>
                <a:ext cx="6259214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US" b="0" i="1" strike="sngStrike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trike="sngStrike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US" i="1" strike="sngStrike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strike="sngStrike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+∆).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𝑜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AD5801-D53F-D839-4687-480E147C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6752" y="1352105"/>
                <a:ext cx="6259214" cy="715902"/>
              </a:xfrm>
              <a:prstGeom prst="rect">
                <a:avLst/>
              </a:prstGeom>
              <a:blipFill>
                <a:blip r:embed="rId2"/>
                <a:stretch>
                  <a:fillRect b="-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003C0F2-A5C0-3F08-6589-8B6C9D7343B7}"/>
              </a:ext>
            </a:extLst>
          </p:cNvPr>
          <p:cNvSpPr txBox="1"/>
          <p:nvPr/>
        </p:nvSpPr>
        <p:spPr>
          <a:xfrm rot="16200000">
            <a:off x="-197642" y="4075314"/>
            <a:ext cx="2360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Wire Temperature [K]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CFFD01-A196-57EB-F36F-43C9D3F0E5A4}"/>
              </a:ext>
            </a:extLst>
          </p:cNvPr>
          <p:cNvSpPr txBox="1"/>
          <p:nvPr/>
        </p:nvSpPr>
        <p:spPr>
          <a:xfrm>
            <a:off x="2406062" y="6195532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Distance from feedthrough [m]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6E2DE9-52B0-34A5-A1B2-0D52D8EE20CA}"/>
              </a:ext>
            </a:extLst>
          </p:cNvPr>
          <p:cNvSpPr txBox="1"/>
          <p:nvPr/>
        </p:nvSpPr>
        <p:spPr>
          <a:xfrm>
            <a:off x="7019567" y="3293752"/>
            <a:ext cx="49295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90% of the temperature rise done within 17 cm that is well below typical wire lengths inside the cryostat vacuum vessels.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81DE47-5ECC-19B1-6CE5-B36049D7B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646" y="2938220"/>
            <a:ext cx="5227726" cy="319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2104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15798" y="2815305"/>
            <a:ext cx="5879359" cy="3832088"/>
            <a:chOff x="315798" y="2815305"/>
            <a:chExt cx="5879359" cy="38320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2481" y="2815305"/>
              <a:ext cx="5111774" cy="34504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89068" y="6278061"/>
              <a:ext cx="390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 Wire Cross section [mm2]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149714" y="330994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Current [A]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 rot="20329749">
              <a:off x="2448629" y="4517471"/>
              <a:ext cx="2903359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30 K temperature increase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 rot="20076051">
              <a:off x="1920755" y="3673125"/>
              <a:ext cx="2903359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50 K temperature increase</a:t>
              </a:r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Wire Current Capacity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Electrical wiring is mostly used in bundles.</a:t>
            </a:r>
          </a:p>
          <a:p>
            <a:r>
              <a:rPr lang="en-US" sz="2400" dirty="0"/>
              <a:t>Bundles reduce the current carrying capacity =&gt; </a:t>
            </a:r>
            <a:r>
              <a:rPr lang="en-US" sz="2400" dirty="0" err="1"/>
              <a:t>derate</a:t>
            </a:r>
            <a:r>
              <a:rPr lang="en-US" sz="2400" dirty="0"/>
              <a:t> by at least 30%</a:t>
            </a:r>
          </a:p>
          <a:p>
            <a:r>
              <a:rPr lang="en-US" sz="2400" dirty="0"/>
              <a:t>Overheating is catastrophic: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Sputters plastic or metal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Damages turbo-molecular pumps,.. 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08" y="1920438"/>
            <a:ext cx="5404962" cy="40537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91045" y="5989627"/>
            <a:ext cx="4711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From: “</a:t>
            </a:r>
            <a:r>
              <a:rPr lang="en-GB" sz="1200" dirty="0" err="1"/>
              <a:t>Derating</a:t>
            </a:r>
            <a:r>
              <a:rPr lang="en-GB" sz="1200" dirty="0"/>
              <a:t> Standards and Thermal Modelling Tools  for Space Harness Designs” ICES-2015-59</a:t>
            </a:r>
          </a:p>
        </p:txBody>
      </p:sp>
    </p:spTree>
    <p:extLst>
      <p:ext uri="{BB962C8B-B14F-4D97-AF65-F5344CB8AC3E}">
        <p14:creationId xmlns:p14="http://schemas.microsoft.com/office/powerpoint/2010/main" val="32699481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15353"/>
            <a:ext cx="110703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Voltage breakdown in Vacuum or liquid helium environments are generally not an issue for electrical heaters.</a:t>
            </a:r>
          </a:p>
          <a:p>
            <a:endParaRPr lang="en-US" sz="2000" dirty="0"/>
          </a:p>
          <a:p>
            <a:r>
              <a:rPr lang="en-US" sz="2000" dirty="0"/>
              <a:t>However gaseous helium breakdown voltage can be relatively low and produce an arc capable of transporting very large currents =&gt; fuse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Depends on closest distance between bare conductors</a:t>
            </a:r>
            <a:br>
              <a:rPr lang="en-US" sz="2000" dirty="0"/>
            </a:br>
            <a:r>
              <a:rPr lang="en-US" sz="2000" dirty="0"/>
              <a:t>Check warm electrical feedthrough!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Gaseous helium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/>
              <a:t>Best is to not exceed 100 V</a:t>
            </a:r>
          </a:p>
          <a:p>
            <a:r>
              <a:rPr lang="en-US" sz="2000" dirty="0"/>
              <a:t>Remember 100 </a:t>
            </a:r>
            <a:r>
              <a:rPr lang="en-US" sz="2000" dirty="0" err="1"/>
              <a:t>Vac</a:t>
            </a:r>
            <a:r>
              <a:rPr lang="en-US" sz="2000" dirty="0"/>
              <a:t> =&gt;141 </a:t>
            </a:r>
            <a:r>
              <a:rPr lang="en-US" sz="2000" dirty="0" err="1"/>
              <a:t>Vdc</a:t>
            </a:r>
            <a:r>
              <a:rPr lang="en-US" sz="2000" dirty="0"/>
              <a:t> p-p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err="1"/>
              <a:t>GHe</a:t>
            </a:r>
            <a:r>
              <a:rPr lang="en-US" sz="2000" dirty="0"/>
              <a:t> will catch the peak!</a:t>
            </a:r>
          </a:p>
          <a:p>
            <a:endParaRPr lang="en-US" sz="2000" dirty="0"/>
          </a:p>
          <a:p>
            <a:r>
              <a:rPr lang="en-US" sz="2000" dirty="0"/>
              <a:t>Electric arcs protection require</a:t>
            </a:r>
            <a:br>
              <a:rPr lang="en-US" sz="2000" dirty="0"/>
            </a:br>
            <a:r>
              <a:rPr lang="en-US" sz="2000" dirty="0"/>
              <a:t>extremely fast fuses.</a:t>
            </a:r>
          </a:p>
        </p:txBody>
      </p:sp>
      <p:pic>
        <p:nvPicPr>
          <p:cNvPr id="15" name="Picture 6" descr="Pasch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7715" y="2704047"/>
            <a:ext cx="5493986" cy="37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Voltage rating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78522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Adding Heat: Electrical Resistors – Heat Transfer Density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542440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Transfer of heat to liquid is done through (increasing heat flux density):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Convective heat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Nucleate pool boiling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Film boiling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Heat will always be extracted:</a:t>
            </a:r>
          </a:p>
          <a:p>
            <a:r>
              <a:rPr lang="en-US" sz="2400" dirty="0"/>
              <a:t>If heater surface is too small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/>
              <a:t>Very large temperature rise 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/>
              <a:t>burnout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2400" dirty="0"/>
          </a:p>
          <a:p>
            <a:r>
              <a:rPr lang="en-US" sz="2400" dirty="0"/>
              <a:t>For a heater immersed in </a:t>
            </a:r>
            <a:r>
              <a:rPr lang="en-US" sz="2400" dirty="0" err="1"/>
              <a:t>LHe</a:t>
            </a:r>
            <a:r>
              <a:rPr lang="en-US" sz="2400" dirty="0"/>
              <a:t> do not exceed the heat density of 1 W /cm</a:t>
            </a:r>
            <a:r>
              <a:rPr lang="en-US" sz="2400" baseline="30000" dirty="0"/>
              <a:t>2</a:t>
            </a:r>
            <a:r>
              <a:rPr lang="en-US" sz="2400" dirty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173" y="1346652"/>
            <a:ext cx="6037214" cy="405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511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Reading Material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 J. Casas, "LHC thermometry: laboratory precision on an industrial scale in a hostile environment: tutorial 52," in IEEE Instrumentation &amp; Measurement Magazine, vol. 17, no. 1, pp. 57-64, February 2014, </a:t>
            </a:r>
            <a:r>
              <a:rPr lang="en-US" sz="2000" dirty="0" err="1"/>
              <a:t>doi</a:t>
            </a:r>
            <a:r>
              <a:rPr lang="en-US" sz="2000" dirty="0"/>
              <a:t>: 10.1109/MIM.2014.6782999.</a:t>
            </a:r>
          </a:p>
          <a:p>
            <a:r>
              <a:rPr lang="en-GB" sz="2000" dirty="0"/>
              <a:t>- F. Pavese, Lessons learnt in 50 years of cryogenic thermometry, Chapter in “Cryogenic Engineering: Fifty Years of Progress”, </a:t>
            </a:r>
            <a:r>
              <a:rPr lang="en-GB" sz="2000" dirty="0" err="1"/>
              <a:t>Timmerhaus</a:t>
            </a:r>
            <a:r>
              <a:rPr lang="en-GB" sz="2000" dirty="0"/>
              <a:t> and Ross eds., Springer, New York, 2006, ch.10, pp. 179-221.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183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Absolute Temperature Scale (ITS 90)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Temperature (as pressure) is an intensive quantity and its measurement is done via the use of a transducer that provides a temperature dependent value.</a:t>
            </a:r>
          </a:p>
          <a:p>
            <a:r>
              <a:rPr lang="en-US" sz="2000" dirty="0"/>
              <a:t>An intensive property does not depend on size or mass.</a:t>
            </a:r>
          </a:p>
          <a:p>
            <a:r>
              <a:rPr lang="en-US" sz="2000" dirty="0"/>
              <a:t>The International Temperature Scale of 1990 extends upwards from 0.65 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Based on 3ple points: equilibrium between solid, liquid and gas phases (single temperature)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Based on interpolation platinum thermometer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Based on </a:t>
            </a:r>
            <a:r>
              <a:rPr lang="en-US" sz="2000" dirty="0" err="1"/>
              <a:t>LHe</a:t>
            </a:r>
            <a:r>
              <a:rPr lang="en-US" sz="2000" dirty="0"/>
              <a:t> vapor saturation pressure &amp; gas thermometer</a:t>
            </a:r>
          </a:p>
          <a:p>
            <a:r>
              <a:rPr lang="en-US" sz="2000" dirty="0"/>
              <a:t>Between 0.9 </a:t>
            </a:r>
            <a:r>
              <a:rPr lang="en-US" sz="2000" dirty="0" err="1"/>
              <a:t>mK</a:t>
            </a:r>
            <a:r>
              <a:rPr lang="en-US" sz="2000" dirty="0"/>
              <a:t> &amp; 1 K it exists a provisional temperature scale (PLTS2000)</a:t>
            </a:r>
          </a:p>
        </p:txBody>
      </p:sp>
      <p:graphicFrame>
        <p:nvGraphicFramePr>
          <p:cNvPr id="7" name="Table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14946481"/>
              </p:ext>
            </p:extLst>
          </p:nvPr>
        </p:nvGraphicFramePr>
        <p:xfrm>
          <a:off x="9522758" y="2815305"/>
          <a:ext cx="2314338" cy="3707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169">
                  <a:extLst>
                    <a:ext uri="{9D8B030D-6E8A-4147-A177-3AD203B41FA5}">
                      <a16:colId xmlns:a16="http://schemas.microsoft.com/office/drawing/2014/main" val="899678589"/>
                    </a:ext>
                  </a:extLst>
                </a:gridCol>
                <a:gridCol w="1157169">
                  <a:extLst>
                    <a:ext uri="{9D8B030D-6E8A-4147-A177-3AD203B41FA5}">
                      <a16:colId xmlns:a16="http://schemas.microsoft.com/office/drawing/2014/main" val="86227735"/>
                    </a:ext>
                  </a:extLst>
                </a:gridCol>
              </a:tblGrid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[K]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Substance</a:t>
                      </a:r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2187115354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13.8033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e-H</a:t>
                      </a:r>
                      <a:r>
                        <a:rPr lang="en-US" sz="1000" baseline="-25000" dirty="0"/>
                        <a:t>2 </a:t>
                      </a:r>
                      <a:r>
                        <a:rPr lang="en-US" sz="1000" baseline="0" dirty="0"/>
                        <a:t>(T)</a:t>
                      </a:r>
                      <a:endParaRPr lang="en-GB" sz="1000" baseline="-25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02989631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17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e-H</a:t>
                      </a:r>
                      <a:r>
                        <a:rPr lang="en-US" sz="1000" baseline="-25000" dirty="0"/>
                        <a:t>2 </a:t>
                      </a:r>
                      <a:r>
                        <a:rPr lang="en-US" sz="1000" baseline="0" dirty="0"/>
                        <a:t>(V)</a:t>
                      </a:r>
                      <a:endParaRPr lang="en-GB" sz="1000" baseline="-25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750126083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20.3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e-H</a:t>
                      </a:r>
                      <a:r>
                        <a:rPr lang="en-US" sz="1000" baseline="-25000" dirty="0"/>
                        <a:t>2 </a:t>
                      </a:r>
                      <a:r>
                        <a:rPr lang="en-US" sz="1000" baseline="0" dirty="0"/>
                        <a:t>(V)</a:t>
                      </a:r>
                      <a:endParaRPr lang="en-GB" sz="1000" baseline="-25000" dirty="0"/>
                    </a:p>
                    <a:p>
                      <a:pPr algn="ctr"/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1588670150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24.5561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Ne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758615164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54.3584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O</a:t>
                      </a:r>
                      <a:r>
                        <a:rPr lang="en-US" sz="1000" baseline="-25000" dirty="0"/>
                        <a:t>2 </a:t>
                      </a:r>
                      <a:r>
                        <a:rPr lang="en-US" sz="1000" baseline="0" dirty="0"/>
                        <a:t>(T)</a:t>
                      </a:r>
                      <a:endParaRPr lang="en-GB" sz="1000" baseline="-25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546177753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83.8058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Ar</a:t>
                      </a:r>
                      <a:r>
                        <a:rPr lang="en-US" sz="1000" dirty="0"/>
                        <a:t>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86017119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234.3156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Hg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439637155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273.16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H</a:t>
                      </a:r>
                      <a:r>
                        <a:rPr lang="en-US" sz="1000" baseline="-25000" dirty="0"/>
                        <a:t>2</a:t>
                      </a:r>
                      <a:r>
                        <a:rPr lang="en-US" sz="1000" baseline="0" dirty="0"/>
                        <a:t>O (T)</a:t>
                      </a:r>
                      <a:endParaRPr lang="en-GB" sz="1000" baseline="-25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197820631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841891" y="3455315"/>
            <a:ext cx="7473054" cy="3262214"/>
            <a:chOff x="1152786" y="2920279"/>
            <a:chExt cx="7728167" cy="33735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2786" y="2920279"/>
              <a:ext cx="7728167" cy="337357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706668" y="5629978"/>
              <a:ext cx="3174285" cy="663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51275" y="4468568"/>
              <a:ext cx="1531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30000" dirty="0"/>
                <a:t>3</a:t>
              </a:r>
              <a:r>
                <a:rPr lang="en-US" sz="1200" dirty="0"/>
                <a:t>He, </a:t>
              </a:r>
              <a:r>
                <a:rPr lang="en-US" sz="1200" baseline="30000" dirty="0"/>
                <a:t>4</a:t>
              </a:r>
              <a:r>
                <a:rPr lang="en-US" sz="1200" dirty="0"/>
                <a:t>He from 4.2 K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85628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46" y="3548749"/>
            <a:ext cx="5608907" cy="27414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6865" y="2041264"/>
            <a:ext cx="3118545" cy="42489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Absolute Temperature Scale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origin for the value of the lowest attainable temperature is related with: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Freezing (ice point) temperature of water (0 °C)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Boiling temperature of water (100 </a:t>
            </a:r>
            <a:r>
              <a:rPr lang="en-US" sz="2000" baseline="30000" dirty="0" err="1"/>
              <a:t>o</a:t>
            </a:r>
            <a:r>
              <a:rPr lang="en-US" sz="2000" dirty="0" err="1"/>
              <a:t>C</a:t>
            </a:r>
            <a:r>
              <a:rPr lang="en-US" sz="2000" dirty="0"/>
              <a:t>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Law of perfect gases &amp; constant volume gas thermometer</a:t>
            </a:r>
          </a:p>
          <a:p>
            <a:pPr marL="800100" lvl="1" indent="-342900">
              <a:buFontTx/>
              <a:buChar char="-"/>
            </a:pPr>
            <a:r>
              <a:rPr lang="en-US" sz="2000" dirty="0"/>
              <a:t>Temperature % Pressure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Vanishing pressure </a:t>
            </a:r>
            <a:r>
              <a:rPr lang="en-US" sz="2000" dirty="0">
                <a:sym typeface="Wingdings" panose="05000000000000000000" pitchFamily="2" charset="2"/>
              </a:rPr>
              <a:t> lowest temperature</a:t>
            </a:r>
          </a:p>
          <a:p>
            <a:pPr marL="800100" lvl="1" indent="-342900">
              <a:buFontTx/>
              <a:buChar char="-"/>
            </a:pPr>
            <a:r>
              <a:rPr lang="en-US" sz="2000" dirty="0">
                <a:sym typeface="Wingdings" panose="05000000000000000000" pitchFamily="2" charset="2"/>
              </a:rPr>
              <a:t>Non ideal gas virial coefficients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ym typeface="Wingdings" panose="05000000000000000000" pitchFamily="2" charset="2"/>
              </a:rPr>
              <a:t>The SI unit for temperature is K (Kelvin)</a:t>
            </a:r>
          </a:p>
          <a:p>
            <a:pPr marL="800100" lvl="1" indent="-342900">
              <a:buFontTx/>
              <a:buChar char="-"/>
            </a:pPr>
            <a:r>
              <a:rPr lang="en-US" sz="2000" dirty="0">
                <a:sym typeface="Wingdings" panose="05000000000000000000" pitchFamily="2" charset="2"/>
              </a:rPr>
              <a:t>0 </a:t>
            </a:r>
            <a:r>
              <a:rPr lang="en-US" sz="2000" baseline="30000" dirty="0" err="1">
                <a:sym typeface="Wingdings" panose="05000000000000000000" pitchFamily="2" charset="2"/>
              </a:rPr>
              <a:t>o</a:t>
            </a:r>
            <a:r>
              <a:rPr lang="en-US" sz="2000" dirty="0" err="1">
                <a:sym typeface="Wingdings" panose="05000000000000000000" pitchFamily="2" charset="2"/>
              </a:rPr>
              <a:t>C</a:t>
            </a:r>
            <a:r>
              <a:rPr lang="en-US" sz="2000" dirty="0">
                <a:sym typeface="Wingdings" panose="05000000000000000000" pitchFamily="2" charset="2"/>
              </a:rPr>
              <a:t> = 273.15 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0722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40168" y="2626018"/>
            <a:ext cx="5467346" cy="3570950"/>
            <a:chOff x="140168" y="2618940"/>
            <a:chExt cx="5467346" cy="35709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168" y="2618940"/>
              <a:ext cx="5467346" cy="3570950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175361" y="4898703"/>
              <a:ext cx="4091889" cy="646331"/>
              <a:chOff x="1188859" y="4776249"/>
              <a:chExt cx="4091889" cy="646331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88859" y="4776249"/>
                <a:ext cx="4091889" cy="64633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     : RIRTs in CERN calibration insert</a:t>
                </a:r>
              </a:p>
              <a:p>
                <a:r>
                  <a:rPr lang="en-US" dirty="0"/>
                  <a:t>       : </a:t>
                </a:r>
                <a:r>
                  <a:rPr lang="en-US" dirty="0" err="1"/>
                  <a:t>cernox</a:t>
                </a:r>
                <a:r>
                  <a:rPr lang="en-US" dirty="0"/>
                  <a:t> sensors</a:t>
                </a:r>
                <a:endParaRPr lang="en-GB" dirty="0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253768" y="4954389"/>
                <a:ext cx="392483" cy="81420"/>
                <a:chOff x="1240077" y="6245268"/>
                <a:chExt cx="392483" cy="8142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1240077" y="6245268"/>
                  <a:ext cx="81420" cy="814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392477" y="6245268"/>
                  <a:ext cx="81420" cy="81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1551140" y="6245268"/>
                  <a:ext cx="81420" cy="81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396988" y="5244634"/>
                <a:ext cx="181200" cy="28800"/>
                <a:chOff x="1294478" y="6427905"/>
                <a:chExt cx="181200" cy="288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294478" y="6427905"/>
                  <a:ext cx="28800" cy="28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446878" y="6427905"/>
                  <a:ext cx="28800" cy="28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52546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/>
              <a:t>Absolute Temperature Scale: CERN interpolation standards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43657"/>
            <a:ext cx="824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Rhodium </a:t>
            </a:r>
            <a:r>
              <a:rPr lang="en-US" sz="2000" dirty="0" err="1"/>
              <a:t>IRon</a:t>
            </a:r>
            <a:r>
              <a:rPr lang="en-US" sz="2000" dirty="0"/>
              <a:t> Thermometers (RIRT): secondary &amp; working standards.</a:t>
            </a:r>
          </a:p>
          <a:p>
            <a:r>
              <a:rPr lang="en-US" sz="2000" dirty="0"/>
              <a:t>2</a:t>
            </a:r>
            <a:r>
              <a:rPr lang="en-US" sz="2000" baseline="30000" dirty="0"/>
              <a:t>ary</a:t>
            </a:r>
            <a:r>
              <a:rPr lang="en-US" sz="2000" dirty="0"/>
              <a:t> standards are compared to 1</a:t>
            </a:r>
            <a:r>
              <a:rPr lang="en-US" sz="2000" baseline="30000" dirty="0"/>
              <a:t>ary</a:t>
            </a:r>
            <a:r>
              <a:rPr lang="en-US" sz="2000" dirty="0"/>
              <a:t> standards by a reference laboratory. </a:t>
            </a:r>
          </a:p>
          <a:p>
            <a:r>
              <a:rPr lang="en-US" sz="2000" dirty="0"/>
              <a:t>Working standards are installed in the series calibration insert &amp; compared from time to time (yearly basis) to the secondary standards.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660" y="2823556"/>
            <a:ext cx="4070640" cy="9385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08455" y="3717705"/>
            <a:ext cx="4202620" cy="1810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5400000">
            <a:off x="9782256" y="4438053"/>
            <a:ext cx="399340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VNIIFTRI standard comparison insert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668952" y="2521409"/>
            <a:ext cx="394665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RIRT standard made by Tinsley (UK)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1660" y="4111716"/>
            <a:ext cx="4105113" cy="214179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630363" y="3698766"/>
            <a:ext cx="435696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RIRT standard made by VNIIFTRI (RUS)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62CAFA8-C58B-AA63-DDB8-4A400D77E3F8}"/>
              </a:ext>
            </a:extLst>
          </p:cNvPr>
          <p:cNvGrpSpPr/>
          <p:nvPr/>
        </p:nvGrpSpPr>
        <p:grpSpPr>
          <a:xfrm>
            <a:off x="8380128" y="698824"/>
            <a:ext cx="3661214" cy="1419618"/>
            <a:chOff x="3974984" y="5319838"/>
            <a:chExt cx="3661214" cy="141961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627C0D7-DA38-BDA3-B866-DCECD5B1FBA7}"/>
                </a:ext>
              </a:extLst>
            </p:cNvPr>
            <p:cNvGrpSpPr/>
            <p:nvPr/>
          </p:nvGrpSpPr>
          <p:grpSpPr>
            <a:xfrm>
              <a:off x="3974984" y="5354462"/>
              <a:ext cx="2478564" cy="1384990"/>
              <a:chOff x="3974984" y="5354462"/>
              <a:chExt cx="2478564" cy="138499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B2DC5E3-6A91-6764-0CA3-8DD3A17CE106}"/>
                  </a:ext>
                </a:extLst>
              </p:cNvPr>
              <p:cNvSpPr txBox="1"/>
              <p:nvPr/>
            </p:nvSpPr>
            <p:spPr>
              <a:xfrm>
                <a:off x="3974984" y="6139287"/>
                <a:ext cx="2478564" cy="600165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Gauges, Instruments and</a:t>
                </a:r>
              </a:p>
              <a:p>
                <a:pPr algn="ctr"/>
                <a:r>
                  <a:rPr lang="en-US" sz="1100" dirty="0"/>
                  <a:t>Equipment used to measure process</a:t>
                </a:r>
              </a:p>
              <a:p>
                <a:pPr algn="ctr"/>
                <a:r>
                  <a:rPr lang="en-US" sz="1100" dirty="0"/>
                  <a:t>and Product Characteristics</a:t>
                </a:r>
                <a:endParaRPr lang="en-GB" sz="110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EDC4295-218F-9133-ADA3-8AC984783244}"/>
                  </a:ext>
                </a:extLst>
              </p:cNvPr>
              <p:cNvSpPr txBox="1"/>
              <p:nvPr/>
            </p:nvSpPr>
            <p:spPr>
              <a:xfrm>
                <a:off x="4522410" y="5877682"/>
                <a:ext cx="1383712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Working Standards</a:t>
                </a:r>
                <a:endParaRPr lang="en-GB" sz="11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93A713D-5878-176F-3977-1AAE64D90C4C}"/>
                  </a:ext>
                </a:extLst>
              </p:cNvPr>
              <p:cNvSpPr txBox="1"/>
              <p:nvPr/>
            </p:nvSpPr>
            <p:spPr>
              <a:xfrm>
                <a:off x="4825918" y="5616072"/>
                <a:ext cx="776696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0EB913B-23EA-A3F0-1B5F-1AD0D92449C5}"/>
                  </a:ext>
                </a:extLst>
              </p:cNvPr>
              <p:cNvSpPr txBox="1"/>
              <p:nvPr/>
            </p:nvSpPr>
            <p:spPr>
              <a:xfrm>
                <a:off x="4947951" y="5354462"/>
                <a:ext cx="532630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02426B-6F98-EB9B-30B1-DFA51A113419}"/>
                </a:ext>
              </a:extLst>
            </p:cNvPr>
            <p:cNvSpPr txBox="1"/>
            <p:nvPr/>
          </p:nvSpPr>
          <p:spPr>
            <a:xfrm>
              <a:off x="5602614" y="5592989"/>
              <a:ext cx="1493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Transfer Standards</a:t>
              </a:r>
              <a:endParaRPr lang="en-GB" sz="12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18BB979-3FD1-14BD-54DB-268E88DB4864}"/>
                </a:ext>
              </a:extLst>
            </p:cNvPr>
            <p:cNvSpPr txBox="1"/>
            <p:nvPr/>
          </p:nvSpPr>
          <p:spPr>
            <a:xfrm>
              <a:off x="5430145" y="5319838"/>
              <a:ext cx="22060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Primary Reference Standards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3431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89680</TotalTime>
  <Words>6237</Words>
  <Application>Microsoft Office PowerPoint</Application>
  <PresentationFormat>Widescreen</PresentationFormat>
  <Paragraphs>831</Paragraphs>
  <Slides>69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7" baseType="lpstr">
      <vt:lpstr>Arial</vt:lpstr>
      <vt:lpstr>Calibri</vt:lpstr>
      <vt:lpstr>Cambria Math</vt:lpstr>
      <vt:lpstr>Helvetica</vt:lpstr>
      <vt:lpstr>Inherited</vt:lpstr>
      <vt:lpstr>Symbol</vt:lpstr>
      <vt:lpstr>Office Theme</vt:lpstr>
      <vt:lpstr>Equation</vt:lpstr>
      <vt:lpstr>Instrumentation  </vt:lpstr>
      <vt:lpstr>Instrumentation: what is it for?</vt:lpstr>
      <vt:lpstr>Instrumentation: Requirements then Selection</vt:lpstr>
      <vt:lpstr>Instrumentation: Metrology</vt:lpstr>
      <vt:lpstr>Instrumentation: Metrology (Technical)</vt:lpstr>
      <vt:lpstr>Instrumentation Chain: Particle Accelerator</vt:lpstr>
      <vt:lpstr>Absolute Temperature Scale (ITS 90)</vt:lpstr>
      <vt:lpstr>Absolute Temperature Scale</vt:lpstr>
      <vt:lpstr>Absolute Temperature Scale: CERN interpolation standards</vt:lpstr>
      <vt:lpstr>Standards/Calibration Certificates</vt:lpstr>
      <vt:lpstr>Temperature Measurement: Electrical Sensors</vt:lpstr>
      <vt:lpstr>Temperature Measurement: Electronic &lt;-&gt; Sensor Matching (LHC)</vt:lpstr>
      <vt:lpstr>Temperature Measurement: packaging for electrical sensors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Thermal Anchoring under vacuum-CEA &amp; KFK</vt:lpstr>
      <vt:lpstr>Temperature Measurement: Thermal Anchoring under vacuum</vt:lpstr>
      <vt:lpstr>Temperature Measurement: Insertion thermometry</vt:lpstr>
      <vt:lpstr>Temperature Measurement: Electrical Perturbances – Joule self-heating</vt:lpstr>
      <vt:lpstr>Temperature Measurement: time response</vt:lpstr>
      <vt:lpstr>Temperature Measurement: Environmental Perturbances – magnetic field</vt:lpstr>
      <vt:lpstr>Temperature Measurement: Environmental Perturbances –Radiation</vt:lpstr>
      <vt:lpstr>Temperature Measurement: Environmental Perturbances – Radiation</vt:lpstr>
      <vt:lpstr>Temperature Measurement: Environmental Perturbances – Radiation</vt:lpstr>
      <vt:lpstr>Temperature Measurement: Sensor ageing (resistive type)</vt:lpstr>
      <vt:lpstr>Temperature Measurement: Protection of low level signals</vt:lpstr>
      <vt:lpstr>Temperature Measurement: Environmental Perturbances</vt:lpstr>
      <vt:lpstr>Temperature Measurement: Catastrophic Events</vt:lpstr>
      <vt:lpstr>Temperature Measurement: Catastrophic Events</vt:lpstr>
      <vt:lpstr>Temperature Measurement: Signal Conditioning</vt:lpstr>
      <vt:lpstr>Temperature Measurement: Signal Conditioning</vt:lpstr>
      <vt:lpstr>Temperature Measurement: The full picture</vt:lpstr>
      <vt:lpstr>Temperature Measurement: The full picture</vt:lpstr>
      <vt:lpstr>Temperature Measurement: Optical fiber Sensors</vt:lpstr>
      <vt:lpstr>Liquid level Measurement: Techniques</vt:lpstr>
      <vt:lpstr>LHe level Measurement: superconducting wire</vt:lpstr>
      <vt:lpstr>LHe level Measurement: superconducting wire</vt:lpstr>
      <vt:lpstr>LHe level Measurement: superconducting wire</vt:lpstr>
      <vt:lpstr>LHe level Measurement: Perturbations</vt:lpstr>
      <vt:lpstr>Pressure Measurement: Basics</vt:lpstr>
      <vt:lpstr>Pressure Measurement: Vacuum</vt:lpstr>
      <vt:lpstr>Pressure Measurement: Vacuum</vt:lpstr>
      <vt:lpstr>Pressure Measurement: Fluid range</vt:lpstr>
      <vt:lpstr>Pressure Measurement: passive types – strain gauge based</vt:lpstr>
      <vt:lpstr>Pressure Measurement: passive types – variable reluctance</vt:lpstr>
      <vt:lpstr>Pressure Measurement: passive types – Cryogenic conditions</vt:lpstr>
      <vt:lpstr>Pressure Measurement: peculiarities in cryogenic conditions</vt:lpstr>
      <vt:lpstr>Mass Flow Measurement: Basics</vt:lpstr>
      <vt:lpstr>Mass Flow Measurement: Techniques</vt:lpstr>
      <vt:lpstr>Mass Flow Measurement: Basics</vt:lpstr>
      <vt:lpstr>Mass Flow Measurement: Basics</vt:lpstr>
      <vt:lpstr>Mass Flow Measurement: Differential pressure</vt:lpstr>
      <vt:lpstr>Mass Flow Measurement: Thermal</vt:lpstr>
      <vt:lpstr>Mass Flow Measurement: Thermal</vt:lpstr>
      <vt:lpstr>Mass Flow Measurement: Coriolis</vt:lpstr>
      <vt:lpstr>Mass Flow Measurement: Coriolis</vt:lpstr>
      <vt:lpstr>Mass Flow Measurement: Coriolis</vt:lpstr>
      <vt:lpstr>Adding Heat: Electrical Resistors</vt:lpstr>
      <vt:lpstr>Adding Heat: Electrical Resistors –wire current capacity</vt:lpstr>
      <vt:lpstr>Adding Heat: Electrical Resistors – Wire Current Capacity</vt:lpstr>
      <vt:lpstr>Adding Heat: Electrical Resistors – Wire Current Capacity</vt:lpstr>
      <vt:lpstr>Adding Heat: Electrical Resistors – Wire Current Capacity</vt:lpstr>
      <vt:lpstr>Adding Heat: Electrical Resistors – Wire Current Capacity</vt:lpstr>
      <vt:lpstr>Adding Heat: Electrical Resistors – Wire Current Capacity</vt:lpstr>
      <vt:lpstr>Adding Heat: Electrical Resistors – Voltage rating</vt:lpstr>
      <vt:lpstr>Adding Heat: Electrical Resistors – Heat Transfer Density</vt:lpstr>
      <vt:lpstr>Reading Material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Casas-Cubillos</dc:creator>
  <cp:lastModifiedBy>Juan Casas-Cubillos</cp:lastModifiedBy>
  <cp:revision>2736</cp:revision>
  <cp:lastPrinted>2022-10-31T08:58:55Z</cp:lastPrinted>
  <dcterms:created xsi:type="dcterms:W3CDTF">2021-08-31T10:13:20Z</dcterms:created>
  <dcterms:modified xsi:type="dcterms:W3CDTF">2023-11-16T15:56:39Z</dcterms:modified>
</cp:coreProperties>
</file>