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wmf" ContentType="image/x-wm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9" r:id="rId1"/>
  </p:sldMasterIdLst>
  <p:notesMasterIdLst>
    <p:notesMasterId r:id="rId11"/>
  </p:notesMasterIdLst>
  <p:sldIdLst>
    <p:sldId id="336" r:id="rId2"/>
    <p:sldId id="464" r:id="rId3"/>
    <p:sldId id="469" r:id="rId4"/>
    <p:sldId id="473" r:id="rId5"/>
    <p:sldId id="480" r:id="rId6"/>
    <p:sldId id="477" r:id="rId7"/>
    <p:sldId id="481" r:id="rId8"/>
    <p:sldId id="484" r:id="rId9"/>
    <p:sldId id="483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A1D18"/>
    <a:srgbClr val="FFF8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preferSingleView="1">
    <p:restoredLeft sz="14357" autoAdjust="0"/>
    <p:restoredTop sz="95993" autoAdjust="0"/>
  </p:normalViewPr>
  <p:slideViewPr>
    <p:cSldViewPr>
      <p:cViewPr>
        <p:scale>
          <a:sx n="100" d="100"/>
          <a:sy n="100" d="100"/>
        </p:scale>
        <p:origin x="-1920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91" d="100"/>
          <a:sy n="91" d="100"/>
        </p:scale>
        <p:origin x="-3576" y="-12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576FD68-EA3B-D54D-AFEB-6F036B43D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0"/>
          </p:nvPr>
        </p:nvSpPr>
        <p:spPr>
          <a:xfrm>
            <a:off x="6553200" y="6245225"/>
            <a:ext cx="2132013" cy="474663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fld id="{F493CBBB-BF95-6F4C-B8B1-B7507F2528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138113" y="6657975"/>
            <a:ext cx="3492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828675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</a:tabLst>
              <a:defRPr/>
            </a:pPr>
            <a:r>
              <a:rPr lang="en-GB" sz="1000" b="1" i="1">
                <a:solidFill>
                  <a:srgbClr val="E6E6E6"/>
                </a:solidFill>
                <a:latin typeface="Utopia" pitchFamily="16" charset="0"/>
                <a:ea typeface="HG Mincho Light J" charset="0"/>
                <a:cs typeface="HG Mincho Light J" charset="0"/>
              </a:rPr>
              <a:t> </a:t>
            </a:r>
          </a:p>
        </p:txBody>
      </p:sp>
      <p:pic>
        <p:nvPicPr>
          <p:cNvPr id="4" name="Image 7" descr="ASPERAlogo.eps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52400" y="152400"/>
            <a:ext cx="990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69" r:id="rId2"/>
    <p:sldLayoutId id="2147484470" r:id="rId3"/>
    <p:sldLayoutId id="2147484471" r:id="rId4"/>
    <p:sldLayoutId id="2147484472" r:id="rId5"/>
    <p:sldLayoutId id="2147484473" r:id="rId6"/>
    <p:sldLayoutId id="2147484474" r:id="rId7"/>
    <p:sldLayoutId id="2147484475" r:id="rId8"/>
    <p:sldLayoutId id="2147484476" r:id="rId9"/>
    <p:sldLayoutId id="2147484477" r:id="rId10"/>
    <p:sldLayoutId id="2147484478" r:id="rId11"/>
    <p:sldLayoutId id="2147484479" r:id="rId12"/>
    <p:sldLayoutId id="2147484480" r:id="rId13"/>
    <p:sldLayoutId id="2147484487" r:id="rId14"/>
  </p:sldLayoutIdLst>
  <p:timing>
    <p:tnLst>
      <p:par>
        <p:cTn id="1" dur="indefinite" restart="never" nodeType="tmRoot"/>
      </p:par>
    </p:tnLst>
  </p:timing>
  <p:txStyles>
    <p:titleStyle>
      <a:lvl1pPr marL="1306513" indent="-13065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1306513" indent="-13065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2pPr>
      <a:lvl3pPr marL="1306513" indent="-13065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3pPr>
      <a:lvl4pPr marL="1306513" indent="-13065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4pPr>
      <a:lvl5pPr marL="1306513" indent="-13065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5pPr>
      <a:lvl6pPr marL="17637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6pPr>
      <a:lvl7pPr marL="22209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7pPr>
      <a:lvl8pPr marL="26781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8pPr>
      <a:lvl9pPr marL="31353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charset="0"/>
          <a:ea typeface="HG Mincho Light J" charset="0"/>
          <a:cs typeface="HG Mincho Light J" charset="0"/>
        </a:defRPr>
      </a:lvl9pPr>
    </p:titleStyle>
    <p:bodyStyle>
      <a:lvl1pPr marL="392113" indent="-293688" algn="l" defTabSz="407988" rtl="0" eaLnBrk="0" fontAlgn="base" hangingPunct="0">
        <a:spcBef>
          <a:spcPct val="0"/>
        </a:spcBef>
        <a:spcAft>
          <a:spcPts val="1288"/>
        </a:spcAft>
        <a:buClr>
          <a:srgbClr val="000000"/>
        </a:buClr>
        <a:buSzPct val="45000"/>
        <a:buFont typeface="StarSymbol" charset="0"/>
        <a:buChar char="●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82638" indent="-260350" algn="l" defTabSz="407988" rtl="0" eaLnBrk="0" fontAlgn="base" hangingPunct="0">
        <a:spcBef>
          <a:spcPct val="0"/>
        </a:spcBef>
        <a:spcAft>
          <a:spcPts val="1025"/>
        </a:spcAft>
        <a:buClr>
          <a:srgbClr val="000000"/>
        </a:buClr>
        <a:buSzPct val="75000"/>
        <a:buFont typeface="StarSymbol" charset="0"/>
        <a:buChar char="–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174750" indent="-195263" algn="l" defTabSz="407988" rtl="0" eaLnBrk="0" fontAlgn="base" hangingPunct="0">
        <a:spcBef>
          <a:spcPct val="0"/>
        </a:spcBef>
        <a:spcAft>
          <a:spcPts val="775"/>
        </a:spcAft>
        <a:buClr>
          <a:srgbClr val="000000"/>
        </a:buClr>
        <a:buSzPct val="45000"/>
        <a:buFont typeface="StarSymbol" charset="0"/>
        <a:buChar char="●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566863" indent="-195263" algn="l" defTabSz="407988" rtl="0" eaLnBrk="0" fontAlgn="base" hangingPunct="0">
        <a:spcBef>
          <a:spcPct val="0"/>
        </a:spcBef>
        <a:spcAft>
          <a:spcPts val="513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1958975" indent="-196850" algn="l" defTabSz="407988" rtl="0" eaLnBrk="0" fontAlgn="base" hangingPunct="0">
        <a:spcBef>
          <a:spcPct val="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416175" indent="-196850" algn="l" defTabSz="407988" rtl="0" fontAlgn="base" hangingPunct="0">
        <a:spcBef>
          <a:spcPct val="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873375" indent="-196850" algn="l" defTabSz="407988" rtl="0" fontAlgn="base" hangingPunct="0">
        <a:spcBef>
          <a:spcPct val="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330575" indent="-196850" algn="l" defTabSz="407988" rtl="0" fontAlgn="base" hangingPunct="0">
        <a:spcBef>
          <a:spcPct val="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787775" indent="-196850" algn="l" defTabSz="407988" rtl="0" fontAlgn="base" hangingPunct="0">
        <a:spcBef>
          <a:spcPct val="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5.png"/><Relationship Id="rId4" Type="http://schemas.openxmlformats.org/officeDocument/2006/relationships/image" Target="../media/image5.jpeg"/><Relationship Id="rId7" Type="http://schemas.openxmlformats.org/officeDocument/2006/relationships/image" Target="../media/image8.jpeg"/><Relationship Id="rId11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16" Type="http://schemas.openxmlformats.org/officeDocument/2006/relationships/image" Target="../media/image17.png"/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0" Type="http://schemas.openxmlformats.org/officeDocument/2006/relationships/image" Target="../media/image11.wmf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9" Type="http://schemas.openxmlformats.org/officeDocument/2006/relationships/image" Target="../media/image10.jpe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ZoneTexte 4"/>
          <p:cNvSpPr txBox="1">
            <a:spLocks noChangeArrowheads="1"/>
          </p:cNvSpPr>
          <p:nvPr/>
        </p:nvSpPr>
        <p:spPr bwMode="auto">
          <a:xfrm>
            <a:off x="4572000" y="1143000"/>
            <a:ext cx="4572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2800" i="1" dirty="0" smtClean="0">
                <a:solidFill>
                  <a:srgbClr val="FFFFFF"/>
                </a:solidFill>
                <a:latin typeface="Cambria"/>
                <a:cs typeface="Cambria"/>
              </a:rPr>
              <a:t>Computing </a:t>
            </a:r>
          </a:p>
          <a:p>
            <a:pPr algn="ctr" eaLnBrk="0" hangingPunct="0"/>
            <a:r>
              <a:rPr lang="en-GB" sz="2800" i="1" dirty="0" smtClean="0">
                <a:solidFill>
                  <a:srgbClr val="FFFFFF"/>
                </a:solidFill>
                <a:latin typeface="Cambria"/>
                <a:cs typeface="Cambria"/>
              </a:rPr>
              <a:t>for</a:t>
            </a:r>
          </a:p>
          <a:p>
            <a:pPr algn="ctr" eaLnBrk="0" hangingPunct="0"/>
            <a:r>
              <a:rPr lang="en-GB" sz="2800" i="1" dirty="0" err="1" smtClean="0">
                <a:solidFill>
                  <a:srgbClr val="FFFFFF"/>
                </a:solidFill>
                <a:latin typeface="Cambria"/>
                <a:cs typeface="Cambria"/>
              </a:rPr>
              <a:t>Astroparticle</a:t>
            </a:r>
            <a:r>
              <a:rPr lang="en-GB" sz="2800" i="1" dirty="0" smtClean="0">
                <a:solidFill>
                  <a:srgbClr val="FFFFFF"/>
                </a:solidFill>
                <a:latin typeface="Cambria"/>
                <a:cs typeface="Cambria"/>
              </a:rPr>
              <a:t> Physics</a:t>
            </a:r>
          </a:p>
          <a:p>
            <a:pPr algn="ctr" eaLnBrk="0" hangingPunct="0"/>
            <a:endParaRPr lang="en-GB" sz="28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algn="ctr" eaLnBrk="0" hangingPunct="0"/>
            <a:r>
              <a:rPr lang="en-GB" sz="2800" dirty="0" smtClean="0">
                <a:solidFill>
                  <a:srgbClr val="FFFFFF"/>
                </a:solidFill>
                <a:latin typeface="Cambria"/>
                <a:cs typeface="Cambria"/>
              </a:rPr>
              <a:t>1</a:t>
            </a:r>
            <a:r>
              <a:rPr lang="en-GB" sz="2800" baseline="30000" dirty="0" smtClean="0">
                <a:solidFill>
                  <a:srgbClr val="FFFFFF"/>
                </a:solidFill>
                <a:latin typeface="Cambria"/>
                <a:cs typeface="Cambria"/>
              </a:rPr>
              <a:t>st</a:t>
            </a:r>
            <a:r>
              <a:rPr lang="en-GB" sz="2800" dirty="0" smtClean="0">
                <a:solidFill>
                  <a:srgbClr val="FFFFFF"/>
                </a:solidFill>
                <a:latin typeface="Cambria"/>
                <a:cs typeface="Cambria"/>
              </a:rPr>
              <a:t> Workshop</a:t>
            </a:r>
          </a:p>
          <a:p>
            <a:pPr algn="ctr" eaLnBrk="0" hangingPunct="0"/>
            <a:endParaRPr lang="en-GB" sz="28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algn="ctr" eaLnBrk="0" hangingPunct="0"/>
            <a:r>
              <a:rPr lang="en-GB" sz="2800" dirty="0" smtClean="0">
                <a:solidFill>
                  <a:srgbClr val="FFFFFF"/>
                </a:solidFill>
                <a:latin typeface="Cambria"/>
                <a:cs typeface="Cambria"/>
              </a:rPr>
              <a:t>Lyon 7-8 Oct.</a:t>
            </a:r>
          </a:p>
          <a:p>
            <a:pPr algn="ctr" eaLnBrk="0" hangingPunct="0"/>
            <a:endParaRPr lang="en-GB" sz="28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algn="ctr" eaLnBrk="0" hangingPunct="0"/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43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800" dirty="0">
              <a:solidFill>
                <a:schemeClr val="bg1"/>
              </a:solidFill>
            </a:endParaRPr>
          </a:p>
        </p:txBody>
      </p:sp>
      <p:pic>
        <p:nvPicPr>
          <p:cNvPr id="7" name="Image 6" descr="aspera_compu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04800"/>
            <a:ext cx="4267200" cy="6335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629400" y="0"/>
            <a:ext cx="2667000" cy="7010400"/>
            <a:chOff x="3744" y="0"/>
            <a:chExt cx="2112" cy="4419"/>
          </a:xfrm>
        </p:grpSpPr>
        <p:pic>
          <p:nvPicPr>
            <p:cNvPr id="86023" name="Picture 6" descr="chandr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2" y="0"/>
              <a:ext cx="864" cy="498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24" name="Picture 7" descr="ngs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92" y="432"/>
              <a:ext cx="816" cy="680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25" name="Picture 8" descr="GLAST_in_orbit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11" y="961"/>
              <a:ext cx="724" cy="528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26" name="Picture 9" descr="hubble-2a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92" y="1584"/>
              <a:ext cx="864" cy="768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27" name="Picture 10" descr="ImageMonth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92" y="3744"/>
              <a:ext cx="816" cy="675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28" name="Picture 11" descr="vla-w40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992" y="3264"/>
              <a:ext cx="816" cy="553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29" name="Picture 12" descr="Keck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992" y="2592"/>
              <a:ext cx="853" cy="688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pic>
          <p:nvPicPr>
            <p:cNvPr id="86030" name="Picture 13" descr="The Telescop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92" y="2064"/>
              <a:ext cx="816" cy="699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sp>
          <p:nvSpPr>
            <p:cNvPr id="86031" name="AutoShape 14"/>
            <p:cNvSpPr>
              <a:spLocks noChangeArrowheads="1"/>
            </p:cNvSpPr>
            <p:nvPr/>
          </p:nvSpPr>
          <p:spPr bwMode="auto">
            <a:xfrm>
              <a:off x="4416" y="0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2" name="AutoShape 15"/>
            <p:cNvSpPr>
              <a:spLocks noChangeArrowheads="1"/>
            </p:cNvSpPr>
            <p:nvPr/>
          </p:nvSpPr>
          <p:spPr bwMode="auto">
            <a:xfrm>
              <a:off x="4416" y="562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3" name="AutoShape 16"/>
            <p:cNvSpPr>
              <a:spLocks noChangeArrowheads="1"/>
            </p:cNvSpPr>
            <p:nvPr/>
          </p:nvSpPr>
          <p:spPr bwMode="auto">
            <a:xfrm>
              <a:off x="4416" y="1124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4" name="AutoShape 17"/>
            <p:cNvSpPr>
              <a:spLocks noChangeArrowheads="1"/>
            </p:cNvSpPr>
            <p:nvPr/>
          </p:nvSpPr>
          <p:spPr bwMode="auto">
            <a:xfrm>
              <a:off x="4416" y="2249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5" name="AutoShape 18"/>
            <p:cNvSpPr>
              <a:spLocks noChangeArrowheads="1"/>
            </p:cNvSpPr>
            <p:nvPr/>
          </p:nvSpPr>
          <p:spPr bwMode="auto">
            <a:xfrm>
              <a:off x="4416" y="2811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6" name="AutoShape 19"/>
            <p:cNvSpPr>
              <a:spLocks noChangeArrowheads="1"/>
            </p:cNvSpPr>
            <p:nvPr/>
          </p:nvSpPr>
          <p:spPr bwMode="auto">
            <a:xfrm>
              <a:off x="4416" y="3373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7" name="AutoShape 20"/>
            <p:cNvSpPr>
              <a:spLocks noChangeArrowheads="1"/>
            </p:cNvSpPr>
            <p:nvPr/>
          </p:nvSpPr>
          <p:spPr bwMode="auto">
            <a:xfrm>
              <a:off x="4416" y="3936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38" name="AutoShape 21"/>
            <p:cNvSpPr>
              <a:spLocks noChangeArrowheads="1"/>
            </p:cNvSpPr>
            <p:nvPr/>
          </p:nvSpPr>
          <p:spPr bwMode="auto">
            <a:xfrm>
              <a:off x="4416" y="1686"/>
              <a:ext cx="576" cy="384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rgbClr val="CC9900"/>
                </a:gs>
                <a:gs pos="50000">
                  <a:srgbClr val="E3C774"/>
                </a:gs>
                <a:gs pos="100000">
                  <a:srgbClr val="CC9900"/>
                </a:gs>
              </a:gsLst>
              <a:lin ang="0" scaled="1"/>
            </a:gradFill>
            <a:ln w="9525">
              <a:solidFill>
                <a:srgbClr val="00CC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86039" name="Picture 22" descr="j0195384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 flipH="1">
              <a:off x="3744" y="3792"/>
              <a:ext cx="571" cy="583"/>
            </a:xfrm>
            <a:prstGeom prst="rect">
              <a:avLst/>
            </a:prstGeom>
            <a:noFill/>
            <a:ln w="9525">
              <a:solidFill>
                <a:srgbClr val="00CC99"/>
              </a:solidFill>
              <a:miter lim="800000"/>
              <a:headEnd/>
              <a:tailEnd/>
            </a:ln>
          </p:spPr>
        </p:pic>
        <p:sp>
          <p:nvSpPr>
            <p:cNvPr id="86040" name="Line 23"/>
            <p:cNvSpPr>
              <a:spLocks noChangeShapeType="1"/>
            </p:cNvSpPr>
            <p:nvPr/>
          </p:nvSpPr>
          <p:spPr bwMode="auto">
            <a:xfrm flipH="1">
              <a:off x="4032" y="336"/>
              <a:ext cx="384" cy="3456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1" name="Line 24"/>
            <p:cNvSpPr>
              <a:spLocks noChangeShapeType="1"/>
            </p:cNvSpPr>
            <p:nvPr/>
          </p:nvSpPr>
          <p:spPr bwMode="auto">
            <a:xfrm flipH="1" flipV="1">
              <a:off x="4272" y="3936"/>
              <a:ext cx="144" cy="48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2" name="Line 25"/>
            <p:cNvSpPr>
              <a:spLocks noChangeShapeType="1"/>
            </p:cNvSpPr>
            <p:nvPr/>
          </p:nvSpPr>
          <p:spPr bwMode="auto">
            <a:xfrm flipH="1">
              <a:off x="4320" y="3696"/>
              <a:ext cx="96" cy="96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3" name="Line 26"/>
            <p:cNvSpPr>
              <a:spLocks noChangeShapeType="1"/>
            </p:cNvSpPr>
            <p:nvPr/>
          </p:nvSpPr>
          <p:spPr bwMode="auto">
            <a:xfrm flipH="1">
              <a:off x="4272" y="3120"/>
              <a:ext cx="144" cy="672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4" name="Line 27"/>
            <p:cNvSpPr>
              <a:spLocks noChangeShapeType="1"/>
            </p:cNvSpPr>
            <p:nvPr/>
          </p:nvSpPr>
          <p:spPr bwMode="auto">
            <a:xfrm flipH="1">
              <a:off x="4224" y="2592"/>
              <a:ext cx="192" cy="1200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5" name="Line 28"/>
            <p:cNvSpPr>
              <a:spLocks noChangeShapeType="1"/>
            </p:cNvSpPr>
            <p:nvPr/>
          </p:nvSpPr>
          <p:spPr bwMode="auto">
            <a:xfrm flipH="1">
              <a:off x="4176" y="2064"/>
              <a:ext cx="240" cy="1728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6" name="Line 29"/>
            <p:cNvSpPr>
              <a:spLocks noChangeShapeType="1"/>
            </p:cNvSpPr>
            <p:nvPr/>
          </p:nvSpPr>
          <p:spPr bwMode="auto">
            <a:xfrm flipH="1">
              <a:off x="4128" y="1488"/>
              <a:ext cx="336" cy="2304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47" name="Line 30"/>
            <p:cNvSpPr>
              <a:spLocks noChangeShapeType="1"/>
            </p:cNvSpPr>
            <p:nvPr/>
          </p:nvSpPr>
          <p:spPr bwMode="auto">
            <a:xfrm flipH="1">
              <a:off x="4080" y="912"/>
              <a:ext cx="336" cy="2880"/>
            </a:xfrm>
            <a:prstGeom prst="line">
              <a:avLst/>
            </a:prstGeom>
            <a:noFill/>
            <a:ln w="9525">
              <a:solidFill>
                <a:srgbClr val="00CC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228600"/>
            <a:ext cx="7543800" cy="6414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Computing intensity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Access intensity (image I/O) 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Signal processing methods (gravitational wave antennas)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Fusion  of heterogeneous data   (multi-messenger) </a:t>
            </a:r>
          </a:p>
          <a:p>
            <a:pPr eaLnBrk="1" hangingPunct="1">
              <a:lnSpc>
                <a:spcPct val="90000"/>
              </a:lnSpc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 Data-quality/type for public access  (noisy picture)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Insertion in EGI, Virtual observatories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Distributed data capture (smart grids)</a:t>
            </a:r>
          </a:p>
          <a:p>
            <a:pPr eaLnBrk="1" hangingPunct="1">
              <a:lnSpc>
                <a:spcPct val="90000"/>
              </a:lnSpc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Remote monitoring and control 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Environmental/</a:t>
            </a:r>
            <a:r>
              <a:rPr lang="en-GB" b="1" dirty="0" err="1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geoscience</a:t>
            </a: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 data availability 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endParaRPr lang="en-GB" b="1" dirty="0" smtClean="0">
              <a:solidFill>
                <a:srgbClr val="FFFFFF"/>
              </a:solidFill>
              <a:latin typeface="Arial Narrow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Char char="ü"/>
            </a:pPr>
            <a:r>
              <a:rPr lang="en-GB" b="1" dirty="0" smtClean="0">
                <a:solidFill>
                  <a:srgbClr val="FFFFFF"/>
                </a:solidFill>
                <a:latin typeface="Arial Narrow" pitchFamily="-105" charset="0"/>
                <a:ea typeface="ＭＳ Ｐゴシック" pitchFamily="-105" charset="-128"/>
                <a:cs typeface="ＭＳ Ｐゴシック" pitchFamily="-105" charset="-128"/>
              </a:rPr>
              <a:t>Outreach 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4038600" y="457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i="1" dirty="0" err="1" smtClean="0">
                <a:solidFill>
                  <a:srgbClr val="FF0000"/>
                </a:solidFill>
              </a:rPr>
              <a:t>Some</a:t>
            </a:r>
            <a:r>
              <a:rPr lang="fr-FR" sz="3600" i="1" dirty="0" smtClean="0">
                <a:solidFill>
                  <a:srgbClr val="FF0000"/>
                </a:solidFill>
              </a:rPr>
              <a:t> issues</a:t>
            </a:r>
            <a:endParaRPr lang="fr-FR" sz="3600" i="1" dirty="0">
              <a:solidFill>
                <a:srgbClr val="FF0000"/>
              </a:solidFill>
            </a:endParaRPr>
          </a:p>
        </p:txBody>
      </p:sp>
      <p:pic>
        <p:nvPicPr>
          <p:cNvPr id="34" name="Picture 9" descr="ct2ct3_nah_sw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1"/>
          <a:srcRect/>
          <a:stretch>
            <a:fillRect/>
          </a:stretch>
        </p:blipFill>
        <p:spPr>
          <a:xfrm>
            <a:off x="8229600" y="4419600"/>
            <a:ext cx="1066800" cy="715963"/>
          </a:xfrm>
          <a:noFill/>
          <a:ln>
            <a:solidFill>
              <a:schemeClr val="bg1"/>
            </a:solidFill>
          </a:ln>
        </p:spPr>
      </p:pic>
      <p:pic>
        <p:nvPicPr>
          <p:cNvPr id="38" name="Picture 4" descr="antares_pub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2"/>
          <a:srcRect/>
          <a:stretch>
            <a:fillRect/>
          </a:stretch>
        </p:blipFill>
        <p:spPr>
          <a:xfrm>
            <a:off x="8229600" y="6095999"/>
            <a:ext cx="1143000" cy="762001"/>
          </a:xfrm>
          <a:prstGeom prst="rect">
            <a:avLst/>
          </a:prstGeom>
        </p:spPr>
      </p:pic>
      <p:pic>
        <p:nvPicPr>
          <p:cNvPr id="39" name="Picture 5" descr="tank_ande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3"/>
          <a:srcRect/>
          <a:stretch>
            <a:fillRect/>
          </a:stretch>
        </p:blipFill>
        <p:spPr>
          <a:xfrm>
            <a:off x="8229600" y="5181600"/>
            <a:ext cx="1143000" cy="838200"/>
          </a:xfrm>
        </p:spPr>
      </p:pic>
      <p:pic>
        <p:nvPicPr>
          <p:cNvPr id="41" name="Picture 4" descr="planck-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229601" y="0"/>
            <a:ext cx="1066800" cy="83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4" descr="Telescope 10 Oct 24 1"/>
          <p:cNvPicPr>
            <a:picLocks noChangeAspect="1" noChangeArrowheads="1"/>
          </p:cNvPicPr>
          <p:nvPr/>
        </p:nvPicPr>
        <p:blipFill>
          <a:blip r:embed="rId15"/>
          <a:srcRect l="5681" r="10527"/>
          <a:stretch>
            <a:fillRect/>
          </a:stretch>
        </p:blipFill>
        <p:spPr bwMode="auto">
          <a:xfrm>
            <a:off x="8229600" y="3429000"/>
            <a:ext cx="1085147" cy="912035"/>
          </a:xfrm>
          <a:prstGeom prst="rect">
            <a:avLst/>
          </a:prstGeom>
          <a:noFill/>
        </p:spPr>
      </p:pic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229600" y="838200"/>
            <a:ext cx="106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1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29601" y="2362200"/>
            <a:ext cx="1066800" cy="10067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137160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bg1"/>
                </a:solidFill>
              </a:rPr>
              <a:t>What would we like to obtain from this workshop:</a:t>
            </a:r>
          </a:p>
          <a:p>
            <a:endParaRPr lang="en-GB" i="1" dirty="0" smtClean="0">
              <a:solidFill>
                <a:schemeClr val="bg1"/>
              </a:solidFill>
            </a:endParaRPr>
          </a:p>
          <a:p>
            <a:pPr>
              <a:buFont typeface="Wingdings" charset="2"/>
              <a:buChar char="ü"/>
            </a:pPr>
            <a:r>
              <a:rPr lang="en-GB" i="1" dirty="0" smtClean="0">
                <a:solidFill>
                  <a:schemeClr val="bg1"/>
                </a:solidFill>
              </a:rPr>
              <a:t>Identify problems</a:t>
            </a:r>
          </a:p>
          <a:p>
            <a:pPr>
              <a:buFont typeface="Wingdings" charset="2"/>
              <a:buChar char="ü"/>
            </a:pPr>
            <a:r>
              <a:rPr lang="en-GB" i="1" dirty="0" smtClean="0">
                <a:solidFill>
                  <a:schemeClr val="bg1"/>
                </a:solidFill>
              </a:rPr>
              <a:t>Assess opportunities</a:t>
            </a:r>
          </a:p>
          <a:p>
            <a:pPr>
              <a:buFont typeface="Wingdings" charset="2"/>
              <a:buChar char="ü"/>
            </a:pPr>
            <a:r>
              <a:rPr lang="en-GB" i="1" dirty="0" smtClean="0">
                <a:solidFill>
                  <a:schemeClr val="bg1"/>
                </a:solidFill>
              </a:rPr>
              <a:t>Explore possibilities of European (global?)  scale coordination</a:t>
            </a:r>
          </a:p>
          <a:p>
            <a:endParaRPr lang="en-GB" i="1" dirty="0" smtClean="0">
              <a:solidFill>
                <a:schemeClr val="bg1"/>
              </a:solidFill>
            </a:endParaRPr>
          </a:p>
          <a:p>
            <a:r>
              <a:rPr lang="en-GB" i="1" dirty="0" smtClean="0">
                <a:solidFill>
                  <a:schemeClr val="bg1"/>
                </a:solidFill>
              </a:rPr>
              <a:t>On the practical side:</a:t>
            </a:r>
          </a:p>
          <a:p>
            <a:endParaRPr lang="en-GB" i="1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en-GB" i="1" dirty="0" smtClean="0">
                <a:solidFill>
                  <a:schemeClr val="bg1"/>
                </a:solidFill>
              </a:rPr>
              <a:t> 	We would like to aim a written document</a:t>
            </a:r>
          </a:p>
          <a:p>
            <a:pPr lvl="1">
              <a:buFont typeface="Arial"/>
              <a:buChar char="•"/>
            </a:pPr>
            <a:r>
              <a:rPr lang="en-GB" i="1" dirty="0" smtClean="0">
                <a:solidFill>
                  <a:schemeClr val="bg1"/>
                </a:solidFill>
              </a:rPr>
              <a:t>20 page document exists.</a:t>
            </a:r>
          </a:p>
          <a:p>
            <a:endParaRPr lang="en-GB" i="1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7294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Findings, ACTION LIST 1</a:t>
            </a:r>
            <a:r>
              <a:rPr lang="en-GB" sz="2000" baseline="30000" dirty="0" smtClean="0">
                <a:solidFill>
                  <a:srgbClr val="FFFFFF"/>
                </a:solidFill>
              </a:rPr>
              <a:t>st</a:t>
            </a:r>
            <a:r>
              <a:rPr lang="en-GB" sz="2000" dirty="0" smtClean="0">
                <a:solidFill>
                  <a:srgbClr val="FFFFFF"/>
                </a:solidFill>
              </a:rPr>
              <a:t> workshop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Hardware: Impact of GPU 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	Middleware: Grid and/or Cloud? (theme for next workshop) 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3  types of computing examples: Event, Survey, Signal processing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4 types of communities we need to interface with </a:t>
            </a:r>
            <a:r>
              <a:rPr lang="en-GB" sz="2000" dirty="0" err="1" smtClean="0">
                <a:solidFill>
                  <a:srgbClr val="FFFFFF"/>
                </a:solidFill>
              </a:rPr>
              <a:t>Astroparticle</a:t>
            </a:r>
            <a:r>
              <a:rPr lang="en-GB" sz="2000" dirty="0" smtClean="0">
                <a:solidFill>
                  <a:srgbClr val="FFFFFF"/>
                </a:solidFill>
              </a:rPr>
              <a:t> Computing in an organised way</a:t>
            </a:r>
          </a:p>
          <a:p>
            <a:pPr lvl="2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EGI,        ACTION: ASPERA meetings Tier1/Projects</a:t>
            </a:r>
          </a:p>
          <a:p>
            <a:pPr lvl="2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IVOA,      ACTION: ASPERA meetings Tier1/Projects  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Invent a computing model for </a:t>
            </a:r>
            <a:r>
              <a:rPr lang="en-GB" sz="2000" dirty="0" err="1" smtClean="0">
                <a:solidFill>
                  <a:srgbClr val="FFFFFF"/>
                </a:solidFill>
              </a:rPr>
              <a:t>astroparticle</a:t>
            </a:r>
            <a:r>
              <a:rPr lang="en-GB" sz="2000" dirty="0" smtClean="0">
                <a:solidFill>
                  <a:srgbClr val="FFFFFF"/>
                </a:solidFill>
              </a:rPr>
              <a:t>… (Theme for next workshop)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Two examples of regional centres, HEAVENS, ARAGO. </a:t>
            </a:r>
          </a:p>
          <a:p>
            <a:pPr lvl="2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How do we network them, nationally and internationally? </a:t>
            </a:r>
          </a:p>
          <a:p>
            <a:pPr lvl="2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How do we interface to the teams ? (</a:t>
            </a:r>
            <a:r>
              <a:rPr lang="en-GB" sz="2000" dirty="0" err="1" smtClean="0">
                <a:solidFill>
                  <a:srgbClr val="FFFFFF"/>
                </a:solidFill>
              </a:rPr>
              <a:t>Simlabs</a:t>
            </a:r>
            <a:r>
              <a:rPr lang="en-GB" sz="2000" dirty="0" smtClean="0">
                <a:solidFill>
                  <a:srgbClr val="FFFFFF"/>
                </a:solidFill>
              </a:rPr>
              <a:t> ?)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 Monitoring and control through the grid….   (Theme for next workshop?).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What was missing: 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Software optimality considerations, databases , software frameworks?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More examples from other fields?  (Neptune, outreach) 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</a:rPr>
              <a:t>Astroparticle</a:t>
            </a:r>
            <a:r>
              <a:rPr lang="en-GB" sz="2000" dirty="0" smtClean="0">
                <a:solidFill>
                  <a:srgbClr val="FFFFFF"/>
                </a:solidFill>
              </a:rPr>
              <a:t> and Computing in Lyon the first of  a meeting: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2 more to come: </a:t>
            </a:r>
          </a:p>
          <a:p>
            <a:pPr lvl="2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First in Barcelona 	March 2011</a:t>
            </a:r>
          </a:p>
          <a:p>
            <a:pPr lvl="2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Second in  Hannover 	March 2012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  10-15 pages summary with pictures. </a:t>
            </a:r>
          </a:p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143000" y="1905000"/>
            <a:ext cx="701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Not a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summary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, but the Dog/Cat test:</a:t>
            </a:r>
          </a:p>
          <a:p>
            <a:pPr algn="ctr"/>
            <a:endParaRPr lang="fr-FR" sz="32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algn="ctr"/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Or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what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an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agency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person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understands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when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technologists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and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modellers</a:t>
            </a:r>
            <a:r>
              <a:rPr lang="fr-FR" sz="32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3200" dirty="0" err="1" smtClean="0">
                <a:solidFill>
                  <a:srgbClr val="FFFFFF"/>
                </a:solidFill>
                <a:latin typeface="Cambria"/>
                <a:cs typeface="Cambria"/>
              </a:rPr>
              <a:t>discuss</a:t>
            </a:r>
            <a:endParaRPr lang="fr-FR" sz="3200" dirty="0">
              <a:solidFill>
                <a:srgbClr val="FFFFFF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9144000" cy="6370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Mode/</a:t>
            </a:r>
            <a:r>
              <a:rPr lang="fr-FR" dirty="0" err="1" smtClean="0">
                <a:solidFill>
                  <a:schemeClr val="bg1"/>
                </a:solidFill>
              </a:rPr>
              <a:t>Technology</a:t>
            </a:r>
            <a:r>
              <a:rPr lang="fr-FR" dirty="0" smtClean="0">
                <a:solidFill>
                  <a:schemeClr val="bg1"/>
                </a:solidFill>
              </a:rPr>
              <a:t> l challenges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Astroparticle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experiments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in a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verys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short time enter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from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medium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scale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to large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scale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need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adapt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specific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scientific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constrains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but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also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« 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budgetary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 » 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constraints</a:t>
            </a:r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457200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How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precise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are the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models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and the set of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requirements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  Storage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amount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 ,CPU? distribution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level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?, I/O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problems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?, concurrent jobs?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These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have to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be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more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precise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. 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ACTION : Template and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census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for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next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workshop</a:t>
            </a:r>
          </a:p>
          <a:p>
            <a:pPr marL="1371600" lvl="2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First the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projects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then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sent to Tier1 for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their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comments</a:t>
            </a:r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1371600" lvl="2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Use the 2005 LHC projections to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renormalize</a:t>
            </a:r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457200" indent="-457200"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Current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database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usage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is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quite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different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among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experiments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but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traditional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. 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Can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we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go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towards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the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merging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of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database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and a file system DBFS?</a:t>
            </a:r>
          </a:p>
          <a:p>
            <a:pPr marL="914400" lvl="1" indent="-457200"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What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are the extra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constraints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of the public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access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 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« Intelligent » and 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distributed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databases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 </a:t>
            </a:r>
          </a:p>
          <a:p>
            <a:pPr marL="457200" indent="-457200"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Which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hierarchy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 for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computing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 </a:t>
            </a:r>
          </a:p>
          <a:p>
            <a:pPr marL="914400" lvl="1" indent="-457200"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Centralised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distributed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? 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Hardware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specific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(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eg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GPU)  or Virtual ? </a:t>
            </a:r>
          </a:p>
          <a:p>
            <a:pPr marL="914400" lvl="1" indent="-457200"/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A MESSAGE FROM THE SPONSOR: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Distributed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system important for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funding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…(LSST, GRID)</a:t>
            </a:r>
          </a:p>
          <a:p>
            <a:pPr marL="457200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PUBLIC ACCES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need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understand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the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constraints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on the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models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.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ACTION : 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Working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group ? </a:t>
            </a:r>
          </a:p>
          <a:p>
            <a:pPr marL="457200" indent="-457200"/>
            <a:endParaRPr lang="fr-FR" sz="1800" dirty="0" smtClean="0">
              <a:solidFill>
                <a:srgbClr val="FF6600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9144000" cy="714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Mode/</a:t>
            </a:r>
            <a:r>
              <a:rPr lang="fr-FR" dirty="0" err="1" smtClean="0">
                <a:solidFill>
                  <a:schemeClr val="bg1"/>
                </a:solidFill>
              </a:rPr>
              <a:t>Technology</a:t>
            </a:r>
            <a:r>
              <a:rPr lang="fr-FR" dirty="0" smtClean="0">
                <a:solidFill>
                  <a:schemeClr val="bg1"/>
                </a:solidFill>
              </a:rPr>
              <a:t> Il challenges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In the 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distributed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case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is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the GRID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usefull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for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astroparticle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? </a:t>
            </a:r>
          </a:p>
          <a:p>
            <a:pPr marL="914400" lvl="1" indent="-457200"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Against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what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?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Need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to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define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.  GRID 10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years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old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technology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 but alternative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depends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on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our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horizon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projects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claim new data for 2015 .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Commercial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cloud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still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too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expensive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no I/O </a:t>
            </a:r>
          </a:p>
          <a:p>
            <a:pPr marL="914400" lvl="1" indent="-457200"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Virtualisation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looks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quite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promising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GRID as a Cloud 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hypervisor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?</a:t>
            </a:r>
          </a:p>
          <a:p>
            <a:pPr marL="914400" lvl="1" indent="-457200">
              <a:buFontTx/>
              <a:buAutoNum type="arabicPeriod"/>
            </a:pP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Portals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for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common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GRID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submission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? </a:t>
            </a:r>
          </a:p>
          <a:p>
            <a:pPr marL="914400" lvl="1" indent="-457200">
              <a:buFontTx/>
              <a:buAutoNum type="arabicPeriod"/>
            </a:pPr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457200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Software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side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is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there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a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commonality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? 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A CERN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library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? Can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we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have one for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astroparticle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.? HEAPNET.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Do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we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need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a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common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set of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professionals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to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create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repository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(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along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the 3 axes)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Classification of applications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need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to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be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developped</a:t>
            </a:r>
            <a:endParaRPr lang="fr-FR" sz="18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marL="914400" lvl="1" indent="-457200">
              <a:buAutoNum type="arabicPeriod"/>
            </a:pP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Need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accumulation of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debugged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software (20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years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in LHC)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ACTION: More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detailed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discussion for </a:t>
            </a:r>
            <a:r>
              <a:rPr lang="fr-FR" sz="1800" dirty="0" err="1" smtClean="0">
                <a:solidFill>
                  <a:srgbClr val="FFFFFF"/>
                </a:solidFill>
                <a:latin typeface="Cambria"/>
                <a:cs typeface="Cambria"/>
              </a:rPr>
              <a:t>next</a:t>
            </a:r>
            <a:r>
              <a:rPr lang="fr-FR" sz="1800" dirty="0" smtClean="0">
                <a:solidFill>
                  <a:srgbClr val="FFFFFF"/>
                </a:solidFill>
                <a:latin typeface="Cambria"/>
                <a:cs typeface="Cambria"/>
              </a:rPr>
              <a:t> workshop ? </a:t>
            </a:r>
          </a:p>
          <a:p>
            <a:pPr marL="914400" lvl="1" indent="-457200">
              <a:buAutoNum type="arabicPeriod"/>
            </a:pPr>
            <a:endParaRPr lang="fr-FR" sz="18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marL="457200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Hardware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side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: How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should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we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model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thinking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about new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technology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GPUs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multicore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type of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computing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86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cores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etc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new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computing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models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massive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parallel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scale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, </a:t>
            </a:r>
          </a:p>
          <a:p>
            <a:pPr marL="914400" lvl="1" indent="-457200">
              <a:buAutoNum type="arabicPeriod"/>
            </a:pP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ACTION: More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detailed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discussion </a:t>
            </a:r>
            <a:r>
              <a:rPr lang="fr-FR" sz="1800" dirty="0" err="1" smtClean="0">
                <a:solidFill>
                  <a:schemeClr val="bg1"/>
                </a:solidFill>
                <a:latin typeface="Cambria"/>
                <a:cs typeface="Cambria"/>
              </a:rPr>
              <a:t>next</a:t>
            </a:r>
            <a:r>
              <a:rPr lang="fr-FR" sz="1800" dirty="0" smtClean="0">
                <a:solidFill>
                  <a:schemeClr val="bg1"/>
                </a:solidFill>
                <a:latin typeface="Cambria"/>
                <a:cs typeface="Cambria"/>
              </a:rPr>
              <a:t> workshop</a:t>
            </a:r>
          </a:p>
          <a:p>
            <a:pPr marL="914400" lvl="1" indent="-457200"/>
            <a:endParaRPr lang="fr-FR" sz="1800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 marL="457200" indent="-457200"/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457200" indent="-457200">
              <a:buAutoNum type="arabicPeriod"/>
            </a:pPr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457200" indent="-457200"/>
            <a:endParaRPr lang="fr-FR" sz="1800" dirty="0" smtClean="0">
              <a:solidFill>
                <a:schemeClr val="bg1"/>
              </a:solidFill>
              <a:latin typeface="Cambria"/>
              <a:cs typeface="Cambria"/>
            </a:endParaRPr>
          </a:p>
          <a:p>
            <a:pPr marL="457200" indent="-457200">
              <a:buAutoNum type="arabicPeriod"/>
            </a:pPr>
            <a:endParaRPr lang="fr-FR" sz="1400" dirty="0" smtClean="0">
              <a:solidFill>
                <a:schemeClr val="bg1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1524000"/>
            <a:ext cx="822960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>
              <a:solidFill>
                <a:srgbClr val="FFFFFF"/>
              </a:solidFill>
            </a:endParaRPr>
          </a:p>
          <a:p>
            <a:pPr>
              <a:buFont typeface="Arial"/>
              <a:buChar char="•"/>
            </a:pP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The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small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group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organizing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the workshop 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will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prepare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a document for 2012 (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after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the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Hannover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workshop, a few pages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from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workshop 1 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already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exist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)</a:t>
            </a:r>
          </a:p>
          <a:p>
            <a:pPr>
              <a:buFont typeface="Arial"/>
              <a:buChar char="•"/>
            </a:pPr>
            <a:endParaRPr lang="fr-FR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They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should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poke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, help the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projects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to enter in the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definition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of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needs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mode and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concrete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and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coordinated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 propositions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towards</a:t>
            </a:r>
            <a:r>
              <a:rPr lang="fr-FR" dirty="0" smtClean="0">
                <a:solidFill>
                  <a:srgbClr val="FFFFFF"/>
                </a:solidFill>
                <a:latin typeface="Cambria"/>
                <a:cs typeface="Cambria"/>
              </a:rPr>
              <a:t> the </a:t>
            </a:r>
            <a:r>
              <a:rPr lang="fr-FR" dirty="0" err="1" smtClean="0">
                <a:solidFill>
                  <a:srgbClr val="FFFFFF"/>
                </a:solidFill>
                <a:latin typeface="Cambria"/>
                <a:cs typeface="Cambria"/>
              </a:rPr>
              <a:t>agencies</a:t>
            </a:r>
            <a:endParaRPr lang="fr-FR" dirty="0" smtClean="0">
              <a:solidFill>
                <a:srgbClr val="FFFFFF"/>
              </a:solidFill>
              <a:latin typeface="Cambria"/>
              <a:cs typeface="Cambria"/>
            </a:endParaRPr>
          </a:p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8013" cy="4572000"/>
          </a:xfrm>
        </p:spPr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Thank you :</a:t>
            </a:r>
            <a:br>
              <a:rPr lang="en-GB" dirty="0" smtClean="0">
                <a:solidFill>
                  <a:srgbClr val="FFFFFF"/>
                </a:solidFill>
              </a:rPr>
            </a:br>
            <a:r>
              <a:rPr lang="en-GB" dirty="0" smtClean="0">
                <a:solidFill>
                  <a:srgbClr val="FFFFFF"/>
                </a:solidFill>
              </a:rPr>
              <a:t>Manuel and collaborators and attendants for a very lively workshop</a:t>
            </a:r>
            <a:br>
              <a:rPr lang="en-GB" dirty="0" smtClean="0">
                <a:solidFill>
                  <a:srgbClr val="FFFFFF"/>
                </a:solidFill>
              </a:rPr>
            </a:br>
            <a:r>
              <a:rPr lang="en-GB" dirty="0" smtClean="0">
                <a:solidFill>
                  <a:srgbClr val="FFFFFF"/>
                </a:solidFill>
              </a:rPr>
              <a:t/>
            </a:r>
            <a:br>
              <a:rPr lang="en-GB" dirty="0" smtClean="0">
                <a:solidFill>
                  <a:srgbClr val="FFFFFF"/>
                </a:solidFill>
              </a:rPr>
            </a:br>
            <a:r>
              <a:rPr lang="en-GB" dirty="0" smtClean="0">
                <a:solidFill>
                  <a:srgbClr val="FFFFFF"/>
                </a:solidFill>
              </a:rPr>
              <a:t>See you next year (May 2012?) In Hannover</a:t>
            </a:r>
            <a:endParaRPr lang="en-GB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de">
  <a:themeElements>
    <a:clrScheme name="V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ide">
      <a:majorFont>
        <a:latin typeface="Times New Roman"/>
        <a:ea typeface="HG Mincho Light J"/>
        <a:cs typeface="HG Mincho Light J"/>
      </a:majorFont>
      <a:minorFont>
        <a:latin typeface="Times New Roman"/>
        <a:ea typeface="HG Mincho Light J"/>
        <a:cs typeface="HG Mincho Light J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V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12625</TotalTime>
  <Words>794</Words>
  <Application>Microsoft Macintosh PowerPoint</Application>
  <PresentationFormat>Présentation à l'écran (4:3)</PresentationFormat>
  <Paragraphs>108</Paragraphs>
  <Slides>9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Vide</vt:lpstr>
      <vt:lpstr>Diapositive 1</vt:lpstr>
      <vt:lpstr>Diapositive 2</vt:lpstr>
      <vt:lpstr>Diapositive 3</vt:lpstr>
      <vt:lpstr> </vt:lpstr>
      <vt:lpstr>Diapositive 5</vt:lpstr>
      <vt:lpstr>Diapositive 6</vt:lpstr>
      <vt:lpstr>Diapositive 7</vt:lpstr>
      <vt:lpstr>Diapositive 8</vt:lpstr>
      <vt:lpstr>Thank you : Manuel and collaborators and attendants for a very lively workshop  See you next year (May 2012?) In Hannover</vt:lpstr>
    </vt:vector>
  </TitlesOfParts>
  <Company>cnrs cnrs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cnrs cnrs</dc:creator>
  <cp:lastModifiedBy>Stavros KATSANEVAS</cp:lastModifiedBy>
  <cp:revision>251</cp:revision>
  <cp:lastPrinted>2010-09-10T13:08:13Z</cp:lastPrinted>
  <dcterms:created xsi:type="dcterms:W3CDTF">2011-06-06T14:15:08Z</dcterms:created>
  <dcterms:modified xsi:type="dcterms:W3CDTF">2011-06-06T17:42:19Z</dcterms:modified>
</cp:coreProperties>
</file>