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1" r:id="rId2"/>
    <p:sldId id="441" r:id="rId3"/>
    <p:sldId id="481" r:id="rId4"/>
    <p:sldId id="479" r:id="rId5"/>
    <p:sldId id="517" r:id="rId6"/>
    <p:sldId id="480" r:id="rId7"/>
    <p:sldId id="482" r:id="rId8"/>
    <p:sldId id="509" r:id="rId9"/>
    <p:sldId id="510" r:id="rId10"/>
    <p:sldId id="483" r:id="rId11"/>
    <p:sldId id="511" r:id="rId12"/>
    <p:sldId id="512" r:id="rId13"/>
    <p:sldId id="513" r:id="rId14"/>
    <p:sldId id="514" r:id="rId15"/>
    <p:sldId id="515" r:id="rId16"/>
    <p:sldId id="518" r:id="rId17"/>
    <p:sldId id="519" r:id="rId18"/>
    <p:sldId id="484" r:id="rId19"/>
    <p:sldId id="516" r:id="rId20"/>
    <p:sldId id="486" r:id="rId21"/>
    <p:sldId id="487" r:id="rId22"/>
    <p:sldId id="489" r:id="rId23"/>
    <p:sldId id="490" r:id="rId24"/>
    <p:sldId id="491" r:id="rId25"/>
    <p:sldId id="492" r:id="rId26"/>
    <p:sldId id="493" r:id="rId27"/>
    <p:sldId id="494" r:id="rId28"/>
    <p:sldId id="495" r:id="rId29"/>
    <p:sldId id="496" r:id="rId30"/>
    <p:sldId id="439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FFFFFF"/>
    <a:srgbClr val="63B6CC"/>
    <a:srgbClr val="59B1C8"/>
    <a:srgbClr val="38A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1" autoAdjust="0"/>
  </p:normalViewPr>
  <p:slideViewPr>
    <p:cSldViewPr>
      <p:cViewPr varScale="1">
        <p:scale>
          <a:sx n="129" d="100"/>
          <a:sy n="129" d="100"/>
        </p:scale>
        <p:origin x="-1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22FC91-2A0B-A342-A920-91A8CDD8DAA1}" type="doc">
      <dgm:prSet loTypeId="urn:microsoft.com/office/officeart/2005/8/layout/cycle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E90B66-4849-084B-81E2-E8A892ADB855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Checkout</a:t>
          </a:r>
          <a:endParaRPr lang="en-US" sz="2000" dirty="0"/>
        </a:p>
      </dgm:t>
    </dgm:pt>
    <dgm:pt modelId="{BE621C35-481D-CC4D-8421-3A02789E98F3}" type="parTrans" cxnId="{2A2FE8FB-7FA9-2A4C-B6CF-133B175F72F1}">
      <dgm:prSet/>
      <dgm:spPr/>
      <dgm:t>
        <a:bodyPr/>
        <a:lstStyle/>
        <a:p>
          <a:endParaRPr lang="en-US" sz="1400"/>
        </a:p>
      </dgm:t>
    </dgm:pt>
    <dgm:pt modelId="{E868A019-6E11-EC40-B6E4-3AFB000C3931}" type="sibTrans" cxnId="{2A2FE8FB-7FA9-2A4C-B6CF-133B175F72F1}">
      <dgm:prSet/>
      <dgm:spPr/>
      <dgm:t>
        <a:bodyPr/>
        <a:lstStyle/>
        <a:p>
          <a:endParaRPr lang="en-US" sz="1400"/>
        </a:p>
      </dgm:t>
    </dgm:pt>
    <dgm:pt modelId="{C35B7FFB-2C7E-964C-B100-EA36D8B1B225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Submit to Grid</a:t>
          </a:r>
          <a:endParaRPr lang="en-US" sz="2000" dirty="0"/>
        </a:p>
      </dgm:t>
    </dgm:pt>
    <dgm:pt modelId="{3BE89CC4-B190-F641-8915-5970F3059370}" type="parTrans" cxnId="{70075C7A-E9CF-D245-94F6-70AC3C1D2BF1}">
      <dgm:prSet/>
      <dgm:spPr/>
      <dgm:t>
        <a:bodyPr/>
        <a:lstStyle/>
        <a:p>
          <a:endParaRPr lang="en-US" sz="1400"/>
        </a:p>
      </dgm:t>
    </dgm:pt>
    <dgm:pt modelId="{BFC4C11F-4459-CC47-8801-9309087AC37C}" type="sibTrans" cxnId="{70075C7A-E9CF-D245-94F6-70AC3C1D2BF1}">
      <dgm:prSet/>
      <dgm:spPr/>
      <dgm:t>
        <a:bodyPr/>
        <a:lstStyle/>
        <a:p>
          <a:endParaRPr lang="en-US" sz="1400"/>
        </a:p>
      </dgm:t>
    </dgm:pt>
    <dgm:pt modelId="{7EBA0D6D-BE9E-1A48-9AD6-64891DB31A12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Display results</a:t>
          </a:r>
          <a:endParaRPr lang="en-US" sz="2000" dirty="0"/>
        </a:p>
      </dgm:t>
    </dgm:pt>
    <dgm:pt modelId="{5D2518AE-DFA2-894C-B7B0-1856F0B4120D}" type="parTrans" cxnId="{59BC99DF-080D-0F48-9DED-A2484818EE48}">
      <dgm:prSet/>
      <dgm:spPr/>
      <dgm:t>
        <a:bodyPr/>
        <a:lstStyle/>
        <a:p>
          <a:endParaRPr lang="en-US" sz="1400"/>
        </a:p>
      </dgm:t>
    </dgm:pt>
    <dgm:pt modelId="{8E761454-0AC0-9149-BFF1-DB4B1275B0D8}" type="sibTrans" cxnId="{59BC99DF-080D-0F48-9DED-A2484818EE48}">
      <dgm:prSet/>
      <dgm:spPr/>
      <dgm:t>
        <a:bodyPr/>
        <a:lstStyle/>
        <a:p>
          <a:endParaRPr lang="en-US" sz="1400"/>
        </a:p>
      </dgm:t>
    </dgm:pt>
    <dgm:pt modelId="{9611BE6A-6038-4942-A219-82AEDBAF0BE0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Suspend</a:t>
          </a:r>
          <a:endParaRPr lang="en-US" sz="2000" dirty="0"/>
        </a:p>
      </dgm:t>
    </dgm:pt>
    <dgm:pt modelId="{A65A9925-AD35-7740-A2C2-9D2124450BFE}" type="parTrans" cxnId="{B91405BB-CD30-BE4D-A9E6-4284D37BBBAF}">
      <dgm:prSet/>
      <dgm:spPr/>
      <dgm:t>
        <a:bodyPr/>
        <a:lstStyle/>
        <a:p>
          <a:endParaRPr lang="en-US" sz="1400"/>
        </a:p>
      </dgm:t>
    </dgm:pt>
    <dgm:pt modelId="{494C148A-7E2B-2C43-ACCC-305E746DC795}" type="sibTrans" cxnId="{B91405BB-CD30-BE4D-A9E6-4284D37BBBAF}">
      <dgm:prSet/>
      <dgm:spPr/>
      <dgm:t>
        <a:bodyPr/>
        <a:lstStyle/>
        <a:p>
          <a:endParaRPr lang="en-US" sz="1400"/>
        </a:p>
      </dgm:t>
    </dgm:pt>
    <dgm:pt modelId="{A16613F8-3203-F34F-92D0-0E503EA5BDB4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Test</a:t>
          </a:r>
          <a:endParaRPr lang="en-US" sz="2000" dirty="0"/>
        </a:p>
      </dgm:t>
    </dgm:pt>
    <dgm:pt modelId="{434CC269-273D-904F-9ACF-5803DE40774F}" type="parTrans" cxnId="{2B51335A-D30F-F441-8FF0-E56C437CA3FC}">
      <dgm:prSet/>
      <dgm:spPr/>
      <dgm:t>
        <a:bodyPr/>
        <a:lstStyle/>
        <a:p>
          <a:endParaRPr lang="en-US" sz="1400"/>
        </a:p>
      </dgm:t>
    </dgm:pt>
    <dgm:pt modelId="{A544AB91-6A6B-784B-9306-B570FB623287}" type="sibTrans" cxnId="{2B51335A-D30F-F441-8FF0-E56C437CA3FC}">
      <dgm:prSet/>
      <dgm:spPr/>
      <dgm:t>
        <a:bodyPr/>
        <a:lstStyle/>
        <a:p>
          <a:endParaRPr lang="en-US" sz="1400"/>
        </a:p>
      </dgm:t>
    </dgm:pt>
    <dgm:pt modelId="{4E64FCC0-55D9-9A47-8562-4AE656B84C8B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Compile</a:t>
          </a:r>
          <a:endParaRPr lang="en-US" sz="2000" dirty="0"/>
        </a:p>
      </dgm:t>
    </dgm:pt>
    <dgm:pt modelId="{E83D69E4-7E30-DF44-A60C-7D2E75D4C72B}" type="parTrans" cxnId="{53E72074-1909-234F-A88A-261212895B18}">
      <dgm:prSet/>
      <dgm:spPr/>
      <dgm:t>
        <a:bodyPr/>
        <a:lstStyle/>
        <a:p>
          <a:endParaRPr lang="en-US"/>
        </a:p>
      </dgm:t>
    </dgm:pt>
    <dgm:pt modelId="{3BB68431-DA49-A14C-9FBE-05BC25409A80}" type="sibTrans" cxnId="{53E72074-1909-234F-A88A-261212895B18}">
      <dgm:prSet/>
      <dgm:spPr/>
      <dgm:t>
        <a:bodyPr/>
        <a:lstStyle/>
        <a:p>
          <a:endParaRPr lang="en-US"/>
        </a:p>
      </dgm:t>
    </dgm:pt>
    <dgm:pt modelId="{944FC7B7-9221-2D45-B17E-5F95BD052D69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 Resume </a:t>
          </a:r>
          <a:endParaRPr lang="en-US" sz="2000" dirty="0"/>
        </a:p>
      </dgm:t>
    </dgm:pt>
    <dgm:pt modelId="{A65001AA-531A-8445-9F0C-F6CFC1080B3C}" type="parTrans" cxnId="{5E4EFA7C-97E8-EB41-9840-BB062504EF62}">
      <dgm:prSet/>
      <dgm:spPr/>
      <dgm:t>
        <a:bodyPr/>
        <a:lstStyle/>
        <a:p>
          <a:endParaRPr lang="en-US"/>
        </a:p>
      </dgm:t>
    </dgm:pt>
    <dgm:pt modelId="{C3B4521F-4ABC-AF48-8FBC-3A293C13CAA4}" type="sibTrans" cxnId="{5E4EFA7C-97E8-EB41-9840-BB062504EF62}">
      <dgm:prSet/>
      <dgm:spPr/>
      <dgm:t>
        <a:bodyPr/>
        <a:lstStyle/>
        <a:p>
          <a:endParaRPr lang="en-US"/>
        </a:p>
      </dgm:t>
    </dgm:pt>
    <dgm:pt modelId="{8184E175-004F-A340-8001-92ABB531CABB}">
      <dgm:prSet phldrT="[Text]" custT="1"/>
      <dgm:spPr>
        <a:solidFill>
          <a:srgbClr val="FF8000"/>
        </a:solidFill>
      </dgm:spPr>
      <dgm:t>
        <a:bodyPr/>
        <a:lstStyle/>
        <a:p>
          <a:r>
            <a:rPr lang="en-US" sz="2000" dirty="0" smtClean="0"/>
            <a:t>Debug</a:t>
          </a:r>
          <a:endParaRPr lang="en-US" sz="2000" dirty="0"/>
        </a:p>
      </dgm:t>
    </dgm:pt>
    <dgm:pt modelId="{E17C3BFB-887A-E84C-9F1D-0365BE0F2A90}" type="parTrans" cxnId="{E8236C69-5CBC-E84A-9BA9-5CBA2CCB2FB2}">
      <dgm:prSet/>
      <dgm:spPr/>
      <dgm:t>
        <a:bodyPr/>
        <a:lstStyle/>
        <a:p>
          <a:endParaRPr lang="en-US"/>
        </a:p>
      </dgm:t>
    </dgm:pt>
    <dgm:pt modelId="{0F1CDA96-9197-9449-8B44-C468148B0F6D}" type="sibTrans" cxnId="{E8236C69-5CBC-E84A-9BA9-5CBA2CCB2FB2}">
      <dgm:prSet/>
      <dgm:spPr/>
      <dgm:t>
        <a:bodyPr/>
        <a:lstStyle/>
        <a:p>
          <a:endParaRPr lang="en-US"/>
        </a:p>
      </dgm:t>
    </dgm:pt>
    <dgm:pt modelId="{8F2AC70C-0B89-5944-B99D-C9E991151228}" type="pres">
      <dgm:prSet presAssocID="{9422FC91-2A0B-A342-A920-91A8CDD8DAA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A06B66-FA7C-FB4A-98E4-C7257ABF5B1F}" type="pres">
      <dgm:prSet presAssocID="{9422FC91-2A0B-A342-A920-91A8CDD8DAA1}" presName="cycle" presStyleCnt="0"/>
      <dgm:spPr/>
    </dgm:pt>
    <dgm:pt modelId="{926F3486-3E98-5A43-881E-A6E798497360}" type="pres">
      <dgm:prSet presAssocID="{84E90B66-4849-084B-81E2-E8A892ADB855}" presName="nodeFirs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0B1D0E-6893-324E-9562-347061654406}" type="pres">
      <dgm:prSet presAssocID="{E868A019-6E11-EC40-B6E4-3AFB000C3931}" presName="sibTransFirstNode" presStyleLbl="bgShp" presStyleIdx="0" presStyleCnt="1" custLinFactNeighborX="-535" custLinFactNeighborY="2271"/>
      <dgm:spPr/>
      <dgm:t>
        <a:bodyPr/>
        <a:lstStyle/>
        <a:p>
          <a:endParaRPr lang="en-US"/>
        </a:p>
      </dgm:t>
    </dgm:pt>
    <dgm:pt modelId="{E53540AC-ED9B-E54D-BBF1-D49759F78281}" type="pres">
      <dgm:prSet presAssocID="{4E64FCC0-55D9-9A47-8562-4AE656B84C8B}" presName="nodeFollowingNodes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9BAD07-FC9C-E844-AEC4-2D88F0106CB8}" type="pres">
      <dgm:prSet presAssocID="{A16613F8-3203-F34F-92D0-0E503EA5BDB4}" presName="nodeFollowingNodes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402F38-73D2-BD41-A85C-B4350602FF03}" type="pres">
      <dgm:prSet presAssocID="{8184E175-004F-A340-8001-92ABB531CABB}" presName="nodeFollowingNodes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2587FF-3C70-9346-B999-4C542FB08FBE}" type="pres">
      <dgm:prSet presAssocID="{C35B7FFB-2C7E-964C-B100-EA36D8B1B225}" presName="nodeFollowingNodes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A8FA6F-DB05-B24D-BC74-489E5C5446B6}" type="pres">
      <dgm:prSet presAssocID="{7EBA0D6D-BE9E-1A48-9AD6-64891DB31A12}" presName="nodeFollowingNodes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21BE0-EAB1-0C4C-B485-6C60CA0EFFFD}" type="pres">
      <dgm:prSet presAssocID="{9611BE6A-6038-4942-A219-82AEDBAF0BE0}" presName="nodeFollowingNodes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3E8846-2E93-8F4A-BF31-0AB7FAA19074}" type="pres">
      <dgm:prSet presAssocID="{944FC7B7-9221-2D45-B17E-5F95BD052D69}" presName="nodeFollowingNodes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BC99DF-080D-0F48-9DED-A2484818EE48}" srcId="{9422FC91-2A0B-A342-A920-91A8CDD8DAA1}" destId="{7EBA0D6D-BE9E-1A48-9AD6-64891DB31A12}" srcOrd="5" destOrd="0" parTransId="{5D2518AE-DFA2-894C-B7B0-1856F0B4120D}" sibTransId="{8E761454-0AC0-9149-BFF1-DB4B1275B0D8}"/>
    <dgm:cxn modelId="{5E4EFA7C-97E8-EB41-9840-BB062504EF62}" srcId="{9422FC91-2A0B-A342-A920-91A8CDD8DAA1}" destId="{944FC7B7-9221-2D45-B17E-5F95BD052D69}" srcOrd="7" destOrd="0" parTransId="{A65001AA-531A-8445-9F0C-F6CFC1080B3C}" sibTransId="{C3B4521F-4ABC-AF48-8FBC-3A293C13CAA4}"/>
    <dgm:cxn modelId="{7C430F1B-3AAE-0149-8FE4-8F1FC062CCAC}" type="presOf" srcId="{9422FC91-2A0B-A342-A920-91A8CDD8DAA1}" destId="{8F2AC70C-0B89-5944-B99D-C9E991151228}" srcOrd="0" destOrd="0" presId="urn:microsoft.com/office/officeart/2005/8/layout/cycle3"/>
    <dgm:cxn modelId="{2B51335A-D30F-F441-8FF0-E56C437CA3FC}" srcId="{9422FC91-2A0B-A342-A920-91A8CDD8DAA1}" destId="{A16613F8-3203-F34F-92D0-0E503EA5BDB4}" srcOrd="2" destOrd="0" parTransId="{434CC269-273D-904F-9ACF-5803DE40774F}" sibTransId="{A544AB91-6A6B-784B-9306-B570FB623287}"/>
    <dgm:cxn modelId="{53E72074-1909-234F-A88A-261212895B18}" srcId="{9422FC91-2A0B-A342-A920-91A8CDD8DAA1}" destId="{4E64FCC0-55D9-9A47-8562-4AE656B84C8B}" srcOrd="1" destOrd="0" parTransId="{E83D69E4-7E30-DF44-A60C-7D2E75D4C72B}" sibTransId="{3BB68431-DA49-A14C-9FBE-05BC25409A80}"/>
    <dgm:cxn modelId="{70075C7A-E9CF-D245-94F6-70AC3C1D2BF1}" srcId="{9422FC91-2A0B-A342-A920-91A8CDD8DAA1}" destId="{C35B7FFB-2C7E-964C-B100-EA36D8B1B225}" srcOrd="4" destOrd="0" parTransId="{3BE89CC4-B190-F641-8915-5970F3059370}" sibTransId="{BFC4C11F-4459-CC47-8801-9309087AC37C}"/>
    <dgm:cxn modelId="{F26F7B4E-D43B-A74F-B3A6-C06D0BB465CD}" type="presOf" srcId="{C35B7FFB-2C7E-964C-B100-EA36D8B1B225}" destId="{5C2587FF-3C70-9346-B999-4C542FB08FBE}" srcOrd="0" destOrd="0" presId="urn:microsoft.com/office/officeart/2005/8/layout/cycle3"/>
    <dgm:cxn modelId="{33C78E81-99E9-3D40-B2B6-F0573EBB4A17}" type="presOf" srcId="{8184E175-004F-A340-8001-92ABB531CABB}" destId="{02402F38-73D2-BD41-A85C-B4350602FF03}" srcOrd="0" destOrd="0" presId="urn:microsoft.com/office/officeart/2005/8/layout/cycle3"/>
    <dgm:cxn modelId="{E8236C69-5CBC-E84A-9BA9-5CBA2CCB2FB2}" srcId="{9422FC91-2A0B-A342-A920-91A8CDD8DAA1}" destId="{8184E175-004F-A340-8001-92ABB531CABB}" srcOrd="3" destOrd="0" parTransId="{E17C3BFB-887A-E84C-9F1D-0365BE0F2A90}" sibTransId="{0F1CDA96-9197-9449-8B44-C468148B0F6D}"/>
    <dgm:cxn modelId="{7535CF55-9B54-194B-9971-81FB89A0F4FE}" type="presOf" srcId="{944FC7B7-9221-2D45-B17E-5F95BD052D69}" destId="{643E8846-2E93-8F4A-BF31-0AB7FAA19074}" srcOrd="0" destOrd="0" presId="urn:microsoft.com/office/officeart/2005/8/layout/cycle3"/>
    <dgm:cxn modelId="{B91405BB-CD30-BE4D-A9E6-4284D37BBBAF}" srcId="{9422FC91-2A0B-A342-A920-91A8CDD8DAA1}" destId="{9611BE6A-6038-4942-A219-82AEDBAF0BE0}" srcOrd="6" destOrd="0" parTransId="{A65A9925-AD35-7740-A2C2-9D2124450BFE}" sibTransId="{494C148A-7E2B-2C43-ACCC-305E746DC795}"/>
    <dgm:cxn modelId="{2A2FE8FB-7FA9-2A4C-B6CF-133B175F72F1}" srcId="{9422FC91-2A0B-A342-A920-91A8CDD8DAA1}" destId="{84E90B66-4849-084B-81E2-E8A892ADB855}" srcOrd="0" destOrd="0" parTransId="{BE621C35-481D-CC4D-8421-3A02789E98F3}" sibTransId="{E868A019-6E11-EC40-B6E4-3AFB000C3931}"/>
    <dgm:cxn modelId="{D38B1985-0CB2-9A4A-8CE3-397A4E4396D3}" type="presOf" srcId="{9611BE6A-6038-4942-A219-82AEDBAF0BE0}" destId="{CC721BE0-EAB1-0C4C-B485-6C60CA0EFFFD}" srcOrd="0" destOrd="0" presId="urn:microsoft.com/office/officeart/2005/8/layout/cycle3"/>
    <dgm:cxn modelId="{D4CA1286-22A4-1A49-AA57-43F19967EB84}" type="presOf" srcId="{E868A019-6E11-EC40-B6E4-3AFB000C3931}" destId="{8D0B1D0E-6893-324E-9562-347061654406}" srcOrd="0" destOrd="0" presId="urn:microsoft.com/office/officeart/2005/8/layout/cycle3"/>
    <dgm:cxn modelId="{BF15E074-828A-094C-8D2D-23EE1AA3A04A}" type="presOf" srcId="{4E64FCC0-55D9-9A47-8562-4AE656B84C8B}" destId="{E53540AC-ED9B-E54D-BBF1-D49759F78281}" srcOrd="0" destOrd="0" presId="urn:microsoft.com/office/officeart/2005/8/layout/cycle3"/>
    <dgm:cxn modelId="{03FD0B0A-4A06-8249-917E-A30FE9D4018C}" type="presOf" srcId="{7EBA0D6D-BE9E-1A48-9AD6-64891DB31A12}" destId="{EDA8FA6F-DB05-B24D-BC74-489E5C5446B6}" srcOrd="0" destOrd="0" presId="urn:microsoft.com/office/officeart/2005/8/layout/cycle3"/>
    <dgm:cxn modelId="{A9AEB717-3434-7E4E-822F-ACA777CC3603}" type="presOf" srcId="{84E90B66-4849-084B-81E2-E8A892ADB855}" destId="{926F3486-3E98-5A43-881E-A6E798497360}" srcOrd="0" destOrd="0" presId="urn:microsoft.com/office/officeart/2005/8/layout/cycle3"/>
    <dgm:cxn modelId="{DEBBDB2D-685D-424D-A8E0-A4198A48644F}" type="presOf" srcId="{A16613F8-3203-F34F-92D0-0E503EA5BDB4}" destId="{609BAD07-FC9C-E844-AEC4-2D88F0106CB8}" srcOrd="0" destOrd="0" presId="urn:microsoft.com/office/officeart/2005/8/layout/cycle3"/>
    <dgm:cxn modelId="{352179A1-947E-664E-8AF7-49438BA3DF37}" type="presParOf" srcId="{8F2AC70C-0B89-5944-B99D-C9E991151228}" destId="{A7A06B66-FA7C-FB4A-98E4-C7257ABF5B1F}" srcOrd="0" destOrd="0" presId="urn:microsoft.com/office/officeart/2005/8/layout/cycle3"/>
    <dgm:cxn modelId="{42A82E30-6F92-3B45-AE39-55EEE93A6C29}" type="presParOf" srcId="{A7A06B66-FA7C-FB4A-98E4-C7257ABF5B1F}" destId="{926F3486-3E98-5A43-881E-A6E798497360}" srcOrd="0" destOrd="0" presId="urn:microsoft.com/office/officeart/2005/8/layout/cycle3"/>
    <dgm:cxn modelId="{0BB2C935-CDC0-804D-8810-ADDCBA5EE32C}" type="presParOf" srcId="{A7A06B66-FA7C-FB4A-98E4-C7257ABF5B1F}" destId="{8D0B1D0E-6893-324E-9562-347061654406}" srcOrd="1" destOrd="0" presId="urn:microsoft.com/office/officeart/2005/8/layout/cycle3"/>
    <dgm:cxn modelId="{F9B20EFE-2C71-B745-BE92-44EA21C4CD39}" type="presParOf" srcId="{A7A06B66-FA7C-FB4A-98E4-C7257ABF5B1F}" destId="{E53540AC-ED9B-E54D-BBF1-D49759F78281}" srcOrd="2" destOrd="0" presId="urn:microsoft.com/office/officeart/2005/8/layout/cycle3"/>
    <dgm:cxn modelId="{D36B6D48-CE7D-5047-B9A4-757C4803D1B6}" type="presParOf" srcId="{A7A06B66-FA7C-FB4A-98E4-C7257ABF5B1F}" destId="{609BAD07-FC9C-E844-AEC4-2D88F0106CB8}" srcOrd="3" destOrd="0" presId="urn:microsoft.com/office/officeart/2005/8/layout/cycle3"/>
    <dgm:cxn modelId="{037174D8-01E7-F94B-B8D3-D693C4B23BB9}" type="presParOf" srcId="{A7A06B66-FA7C-FB4A-98E4-C7257ABF5B1F}" destId="{02402F38-73D2-BD41-A85C-B4350602FF03}" srcOrd="4" destOrd="0" presId="urn:microsoft.com/office/officeart/2005/8/layout/cycle3"/>
    <dgm:cxn modelId="{E7BAC940-1646-4E47-BC93-233212FA713F}" type="presParOf" srcId="{A7A06B66-FA7C-FB4A-98E4-C7257ABF5B1F}" destId="{5C2587FF-3C70-9346-B999-4C542FB08FBE}" srcOrd="5" destOrd="0" presId="urn:microsoft.com/office/officeart/2005/8/layout/cycle3"/>
    <dgm:cxn modelId="{A4C8EE98-5DDE-544B-8CDB-468AB485E47A}" type="presParOf" srcId="{A7A06B66-FA7C-FB4A-98E4-C7257ABF5B1F}" destId="{EDA8FA6F-DB05-B24D-BC74-489E5C5446B6}" srcOrd="6" destOrd="0" presId="urn:microsoft.com/office/officeart/2005/8/layout/cycle3"/>
    <dgm:cxn modelId="{85837AF3-5182-2946-86E0-02CADC963BD0}" type="presParOf" srcId="{A7A06B66-FA7C-FB4A-98E4-C7257ABF5B1F}" destId="{CC721BE0-EAB1-0C4C-B485-6C60CA0EFFFD}" srcOrd="7" destOrd="0" presId="urn:microsoft.com/office/officeart/2005/8/layout/cycle3"/>
    <dgm:cxn modelId="{28773781-3697-E04E-B931-12DFF5E223A4}" type="presParOf" srcId="{A7A06B66-FA7C-FB4A-98E4-C7257ABF5B1F}" destId="{643E8846-2E93-8F4A-BF31-0AB7FAA19074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B1D0E-6893-324E-9562-347061654406}">
      <dsp:nvSpPr>
        <dsp:cNvPr id="0" name=""/>
        <dsp:cNvSpPr/>
      </dsp:nvSpPr>
      <dsp:spPr>
        <a:xfrm>
          <a:off x="1800201" y="71992"/>
          <a:ext cx="4987194" cy="4987194"/>
        </a:xfrm>
        <a:prstGeom prst="circularArrow">
          <a:avLst>
            <a:gd name="adj1" fmla="val 5544"/>
            <a:gd name="adj2" fmla="val 330680"/>
            <a:gd name="adj3" fmla="val 14635754"/>
            <a:gd name="adj4" fmla="val 16881890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26F3486-3E98-5A43-881E-A6E798497360}">
      <dsp:nvSpPr>
        <dsp:cNvPr id="0" name=""/>
        <dsp:cNvSpPr/>
      </dsp:nvSpPr>
      <dsp:spPr>
        <a:xfrm>
          <a:off x="3610596" y="2598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Checkout</a:t>
          </a:r>
          <a:endParaRPr lang="en-US" sz="2000" kern="1200" dirty="0"/>
        </a:p>
      </dsp:txBody>
      <dsp:txXfrm>
        <a:off x="3645250" y="37252"/>
        <a:ext cx="1350459" cy="640575"/>
      </dsp:txXfrm>
    </dsp:sp>
    <dsp:sp modelId="{E53540AC-ED9B-E54D-BBF1-D49759F78281}">
      <dsp:nvSpPr>
        <dsp:cNvPr id="0" name=""/>
        <dsp:cNvSpPr/>
      </dsp:nvSpPr>
      <dsp:spPr>
        <a:xfrm>
          <a:off x="5114425" y="625505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Compile</a:t>
          </a:r>
          <a:endParaRPr lang="en-US" sz="2000" kern="1200" dirty="0"/>
        </a:p>
      </dsp:txBody>
      <dsp:txXfrm>
        <a:off x="5149079" y="660159"/>
        <a:ext cx="1350459" cy="640575"/>
      </dsp:txXfrm>
    </dsp:sp>
    <dsp:sp modelId="{609BAD07-FC9C-E844-AEC4-2D88F0106CB8}">
      <dsp:nvSpPr>
        <dsp:cNvPr id="0" name=""/>
        <dsp:cNvSpPr/>
      </dsp:nvSpPr>
      <dsp:spPr>
        <a:xfrm>
          <a:off x="5737331" y="2129334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Test</a:t>
          </a:r>
          <a:endParaRPr lang="en-US" sz="2000" kern="1200" dirty="0"/>
        </a:p>
      </dsp:txBody>
      <dsp:txXfrm>
        <a:off x="5771985" y="2163988"/>
        <a:ext cx="1350459" cy="640575"/>
      </dsp:txXfrm>
    </dsp:sp>
    <dsp:sp modelId="{02402F38-73D2-BD41-A85C-B4350602FF03}">
      <dsp:nvSpPr>
        <dsp:cNvPr id="0" name=""/>
        <dsp:cNvSpPr/>
      </dsp:nvSpPr>
      <dsp:spPr>
        <a:xfrm>
          <a:off x="5114425" y="3633163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Debug</a:t>
          </a:r>
          <a:endParaRPr lang="en-US" sz="2000" kern="1200" dirty="0"/>
        </a:p>
      </dsp:txBody>
      <dsp:txXfrm>
        <a:off x="5149079" y="3667817"/>
        <a:ext cx="1350459" cy="640575"/>
      </dsp:txXfrm>
    </dsp:sp>
    <dsp:sp modelId="{5C2587FF-3C70-9346-B999-4C542FB08FBE}">
      <dsp:nvSpPr>
        <dsp:cNvPr id="0" name=""/>
        <dsp:cNvSpPr/>
      </dsp:nvSpPr>
      <dsp:spPr>
        <a:xfrm>
          <a:off x="3610596" y="4256069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Submit to Grid</a:t>
          </a:r>
          <a:endParaRPr lang="en-US" sz="2000" kern="1200" dirty="0"/>
        </a:p>
      </dsp:txBody>
      <dsp:txXfrm>
        <a:off x="3645250" y="4290723"/>
        <a:ext cx="1350459" cy="640575"/>
      </dsp:txXfrm>
    </dsp:sp>
    <dsp:sp modelId="{EDA8FA6F-DB05-B24D-BC74-489E5C5446B6}">
      <dsp:nvSpPr>
        <dsp:cNvPr id="0" name=""/>
        <dsp:cNvSpPr/>
      </dsp:nvSpPr>
      <dsp:spPr>
        <a:xfrm>
          <a:off x="2106767" y="3633163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Display results</a:t>
          </a:r>
          <a:endParaRPr lang="en-US" sz="2000" kern="1200" dirty="0"/>
        </a:p>
      </dsp:txBody>
      <dsp:txXfrm>
        <a:off x="2141421" y="3667817"/>
        <a:ext cx="1350459" cy="640575"/>
      </dsp:txXfrm>
    </dsp:sp>
    <dsp:sp modelId="{CC721BE0-EAB1-0C4C-B485-6C60CA0EFFFD}">
      <dsp:nvSpPr>
        <dsp:cNvPr id="0" name=""/>
        <dsp:cNvSpPr/>
      </dsp:nvSpPr>
      <dsp:spPr>
        <a:xfrm>
          <a:off x="1483861" y="2129334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Suspend</a:t>
          </a:r>
          <a:endParaRPr lang="en-US" sz="2000" kern="1200" dirty="0"/>
        </a:p>
      </dsp:txBody>
      <dsp:txXfrm>
        <a:off x="1518515" y="2163988"/>
        <a:ext cx="1350459" cy="640575"/>
      </dsp:txXfrm>
    </dsp:sp>
    <dsp:sp modelId="{643E8846-2E93-8F4A-BF31-0AB7FAA19074}">
      <dsp:nvSpPr>
        <dsp:cNvPr id="0" name=""/>
        <dsp:cNvSpPr/>
      </dsp:nvSpPr>
      <dsp:spPr>
        <a:xfrm>
          <a:off x="2106767" y="625505"/>
          <a:ext cx="1419767" cy="709883"/>
        </a:xfrm>
        <a:prstGeom prst="roundRect">
          <a:avLst/>
        </a:prstGeom>
        <a:solidFill>
          <a:srgbClr val="FF800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Resume </a:t>
          </a:r>
          <a:endParaRPr lang="en-US" sz="2000" kern="1200" dirty="0"/>
        </a:p>
      </dsp:txBody>
      <dsp:txXfrm>
        <a:off x="2141421" y="660159"/>
        <a:ext cx="1350459" cy="6405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3F5C946-2F63-C84A-B40E-2F25A71FF78E}" type="datetime1">
              <a:rPr lang="en-US"/>
              <a:pPr>
                <a:defRPr/>
              </a:pPr>
              <a:t>29/5/11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BE8E10C-A24F-9440-B03D-428580EB2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0061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5B6F7B8-BF95-AA4F-B04E-B4C13023A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5318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8D377F-FEA9-AD4B-90F3-8212301A5D8E}" type="slidenum">
              <a:rPr lang="en-US"/>
              <a:pPr/>
              <a:t>2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4E02851A-6ACA-2C41-8076-365567005838}" type="slidenum">
              <a:rPr lang="en-US" sz="1200">
                <a:solidFill>
                  <a:schemeClr val="tx1"/>
                </a:solidFill>
              </a:rPr>
              <a:pPr algn="r"/>
              <a:t>19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solidFill>
            <a:srgbClr val="FFFFFF"/>
          </a:solidFill>
          <a:ln/>
        </p:spPr>
      </p:sp>
      <p:sp>
        <p:nvSpPr>
          <p:cNvPr id="18434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algn="ctr">
              <a:spcBef>
                <a:spcPct val="0"/>
              </a:spcBef>
            </a:pPr>
            <a:endParaRPr lang="en-US" sz="1400">
              <a:solidFill>
                <a:schemeClr val="bg2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809DF2E7-8B56-E545-A3CA-A139B5DF387B}" type="slidenum">
              <a:rPr lang="en-US" sz="1200" b="0">
                <a:solidFill>
                  <a:schemeClr val="tx1"/>
                </a:solidFill>
              </a:rPr>
              <a:pPr algn="r" eaLnBrk="1" hangingPunct="1"/>
              <a:t>4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solidFill>
            <a:srgbClr val="FFFFFF"/>
          </a:solidFill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solidFill>
            <a:srgbClr val="FFFFFF"/>
          </a:solidFill>
          <a:ln/>
        </p:spPr>
      </p:sp>
      <p:sp>
        <p:nvSpPr>
          <p:cNvPr id="18434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algn="ctr">
              <a:spcBef>
                <a:spcPct val="0"/>
              </a:spcBef>
            </a:pPr>
            <a:endParaRPr lang="en-US" sz="1400">
              <a:solidFill>
                <a:schemeClr val="bg2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solidFill>
            <a:srgbClr val="FFFFFF"/>
          </a:solidFill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ctr">
              <a:spcBef>
                <a:spcPct val="0"/>
              </a:spcBef>
            </a:pPr>
            <a:endParaRPr lang="en-GB" sz="1400">
              <a:solidFill>
                <a:schemeClr val="bg2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solidFill>
            <a:srgbClr val="FFFFFF"/>
          </a:solidFill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78E4E9F-8B5A-0544-8B91-F3CC96BF3D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09C32-982F-904E-857A-9B98E0A715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33FE0E-5852-AB4F-AAC3-A0A01B4569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26289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0"/>
          <p:cNvSpPr>
            <a:spLocks noChangeArrowheads="1"/>
          </p:cNvSpPr>
          <p:nvPr/>
        </p:nvSpPr>
        <p:spPr bwMode="auto">
          <a:xfrm>
            <a:off x="228600" y="6553200"/>
            <a:ext cx="29718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200" dirty="0" smtClean="0">
                <a:solidFill>
                  <a:srgbClr val="004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ADC3 Workshop 2011</a:t>
            </a:r>
            <a:endParaRPr lang="en-US" sz="1200" dirty="0">
              <a:solidFill>
                <a:srgbClr val="00408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" name="Rectangle 41"/>
          <p:cNvSpPr>
            <a:spLocks noChangeArrowheads="1"/>
          </p:cNvSpPr>
          <p:nvPr/>
        </p:nvSpPr>
        <p:spPr bwMode="auto">
          <a:xfrm>
            <a:off x="2462213" y="6567488"/>
            <a:ext cx="38877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1200">
                <a:solidFill>
                  <a:srgbClr val="00408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Predrag.Buncic@cern.ch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59856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ADFC63-D857-AF46-B8C4-102907B33C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FB6125-AFF7-3F47-958A-DD008AEE2F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03ED2-F760-9E40-BC82-1DE0EC5E69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8846E2-6F60-9740-AB1A-A4E6013111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78F4B-8BE0-DD43-B427-F4D757055C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E9779C-F467-6D4E-9162-2E404BDF53B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243EF-572C-A94C-9365-0AC5A3C011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07944"/>
            <a:ext cx="1255872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D018E38-C6F9-BF4F-B1F5-8C5C9B5BB6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 userDrawn="1"/>
        </p:nvSpPr>
        <p:spPr bwMode="auto">
          <a:xfrm>
            <a:off x="-609600" y="6096000"/>
            <a:ext cx="4343399" cy="609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6172199"/>
            <a:ext cx="3402314" cy="699921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>
            <a:stCxn id="14" idx="0"/>
          </p:cNvCxnSpPr>
          <p:nvPr/>
        </p:nvCxnSpPr>
        <p:spPr>
          <a:xfrm>
            <a:off x="-6042" y="6172199"/>
            <a:ext cx="3402314" cy="69992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657600" y="6324600"/>
            <a:ext cx="44958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 dirty="0" smtClean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382000" y="6324600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9E419B0-5250-5242-8D42-4B393089F893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pic>
        <p:nvPicPr>
          <p:cNvPr id="10" name="Picture 9" descr="corplogo_notrans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315200" y="228600"/>
            <a:ext cx="1640127" cy="7685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cernvm.cern.ch/project/trac/cernvm/wiki/EC2Contextualization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31.png"/><Relationship Id="rId11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7.png"/><Relationship Id="rId9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	</a:t>
            </a:r>
            <a:r>
              <a:rPr lang="en-US" dirty="0" err="1" smtClean="0"/>
              <a:t>CernVM</a:t>
            </a:r>
            <a:r>
              <a:rPr lang="en-US" dirty="0" smtClean="0"/>
              <a:t> - a </a:t>
            </a:r>
            <a:r>
              <a:rPr lang="en-US" dirty="0"/>
              <a:t>virtual software appliance for LHC applications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04800" y="3810000"/>
            <a:ext cx="8153400" cy="119970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2nd </a:t>
            </a:r>
            <a:r>
              <a:rPr lang="en-US" dirty="0"/>
              <a:t>ASPERA </a:t>
            </a:r>
            <a:r>
              <a:rPr lang="en-US" dirty="0" smtClean="0"/>
              <a:t>Workshop </a:t>
            </a:r>
          </a:p>
          <a:p>
            <a:r>
              <a:rPr lang="en-US" b="1" dirty="0" smtClean="0"/>
              <a:t>30-31 May 2011, </a:t>
            </a:r>
            <a:r>
              <a:rPr lang="en-US" dirty="0" smtClean="0"/>
              <a:t>Barcelona, Spain</a:t>
            </a:r>
          </a:p>
          <a:p>
            <a:r>
              <a:rPr lang="en-US" dirty="0" smtClean="0"/>
              <a:t>P. Mato /CERN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smtClean="0"/>
              <a:t>Experiment software is changing frequently and we want to avoid need to frequently update, certify and redistribute VM images with every release </a:t>
            </a:r>
          </a:p>
          <a:p>
            <a:pPr lvl="1"/>
            <a:r>
              <a:rPr lang="en-GB" smtClean="0"/>
              <a:t>Only a small fraction of software release is really used</a:t>
            </a:r>
          </a:p>
          <a:p>
            <a:pPr lvl="1"/>
            <a:r>
              <a:rPr lang="en-GB" smtClean="0"/>
              <a:t>Demonstrated scalability and reliability</a:t>
            </a:r>
          </a:p>
          <a:p>
            <a:pPr lvl="1"/>
            <a:r>
              <a:rPr lang="en-US" smtClean="0"/>
              <a:t>Now being deployed on across all Grid sites as the channel for software distributions</a:t>
            </a:r>
          </a:p>
          <a:p>
            <a:pPr lvl="1"/>
            <a:endParaRPr lang="en-GB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Part #2: CernVM-FS</a:t>
            </a:r>
            <a:endParaRPr lang="en-GB" dirty="0"/>
          </a:p>
        </p:txBody>
      </p:sp>
      <p:pic>
        <p:nvPicPr>
          <p:cNvPr id="29698" name="Picture 12" descr="par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7924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38200" y="5029200"/>
            <a:ext cx="8001000" cy="152400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 smtClean="0">
                <a:ea typeface="ＭＳ Ｐゴシック" charset="0"/>
              </a:rPr>
              <a:t>Experiment software is changing frequently and we want to avoid need to frequently update, certify and redistribute VM images with every release </a:t>
            </a:r>
          </a:p>
          <a:p>
            <a:r>
              <a:rPr lang="en-GB" sz="2200" dirty="0" smtClean="0">
                <a:ea typeface="ＭＳ Ｐゴシック" charset="0"/>
              </a:rPr>
              <a:t>Only a small fraction of software release is really used</a:t>
            </a:r>
          </a:p>
          <a:p>
            <a:r>
              <a:rPr lang="en-GB" sz="2200" dirty="0" smtClean="0">
                <a:ea typeface="ＭＳ Ｐゴシック" charset="0"/>
              </a:rPr>
              <a:t>Demonstrated scalability and reliability</a:t>
            </a:r>
          </a:p>
          <a:p>
            <a:r>
              <a:rPr lang="en-US" sz="2200" dirty="0" smtClean="0">
                <a:ea typeface="ＭＳ Ｐゴシック" charset="0"/>
              </a:rPr>
              <a:t>Now being deployed on across all Grid sites as the channel for software distributions</a:t>
            </a:r>
          </a:p>
          <a:p>
            <a:pPr lvl="1"/>
            <a:endParaRPr lang="en-GB" sz="1800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05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CernVM</a:t>
            </a:r>
            <a:r>
              <a:rPr lang="en-US" dirty="0" smtClean="0"/>
              <a:t> comes with the read-only file system (</a:t>
            </a:r>
            <a:r>
              <a:rPr lang="en-US" dirty="0" err="1" smtClean="0"/>
              <a:t>CernVM</a:t>
            </a:r>
            <a:r>
              <a:rPr lang="en-US" dirty="0" smtClean="0"/>
              <a:t>-FS) optimized for software distribution</a:t>
            </a:r>
          </a:p>
          <a:p>
            <a:pPr lvl="1"/>
            <a:r>
              <a:rPr lang="en-US" dirty="0" smtClean="0"/>
              <a:t>Very little fraction of the experiment software is actually used (~10%)</a:t>
            </a:r>
          </a:p>
          <a:p>
            <a:pPr lvl="1"/>
            <a:r>
              <a:rPr lang="en-US" dirty="0" smtClean="0"/>
              <a:t>Very aggressive local caching, web proxy cache (squids)</a:t>
            </a:r>
          </a:p>
          <a:p>
            <a:pPr lvl="1"/>
            <a:r>
              <a:rPr lang="en-US" dirty="0" smtClean="0"/>
              <a:t>Transparent file compression</a:t>
            </a:r>
          </a:p>
          <a:p>
            <a:pPr lvl="1"/>
            <a:r>
              <a:rPr lang="en-US" dirty="0" smtClean="0"/>
              <a:t>Integrity checks using checksums, signed file catalog</a:t>
            </a:r>
          </a:p>
          <a:p>
            <a:pPr lvl="1"/>
            <a:r>
              <a:rPr lang="en-US" dirty="0" smtClean="0"/>
              <a:t>Operational in off-line mode</a:t>
            </a:r>
          </a:p>
          <a:p>
            <a:r>
              <a:rPr lang="en-US" dirty="0" smtClean="0"/>
              <a:t>No need to install any experiment software</a:t>
            </a:r>
          </a:p>
          <a:p>
            <a:pPr lvl="1"/>
            <a:r>
              <a:rPr lang="en-US" dirty="0" smtClean="0"/>
              <a:t>‘Virtually’ all versions of all applications are already installed</a:t>
            </a:r>
          </a:p>
          <a:p>
            <a:pPr lvl="1"/>
            <a:r>
              <a:rPr lang="en-US" dirty="0" smtClean="0"/>
              <a:t>The user just needs to start using it to trigger the download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 Software Delivery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081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1-05-27 at 11.07.2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0600"/>
            <a:ext cx="6629400" cy="438947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Fuse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881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1-05-27 at 11.12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838200"/>
            <a:ext cx="6096000" cy="4959022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597091"/>
          </a:xfrm>
        </p:spPr>
        <p:txBody>
          <a:bodyPr>
            <a:normAutofit/>
          </a:bodyPr>
          <a:lstStyle/>
          <a:p>
            <a:r>
              <a:rPr lang="en-US" sz="1800" dirty="0"/>
              <a:t>Principle: Digitally signed repositories with certificate white-list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Integrity and Authenticity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34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1-05-27 at 11.17.4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219200"/>
            <a:ext cx="6096000" cy="364328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4352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Stratum Model</a:t>
            </a:r>
          </a:p>
          <a:p>
            <a:pPr marL="393192" lvl="1" indent="0">
              <a:buNone/>
            </a:pPr>
            <a:r>
              <a:rPr lang="en-US" dirty="0" smtClean="0"/>
              <a:t>+ Fast and Scalable</a:t>
            </a:r>
          </a:p>
          <a:p>
            <a:pPr marL="393192" lvl="1" indent="0">
              <a:buNone/>
            </a:pPr>
            <a:r>
              <a:rPr lang="en-US" dirty="0" smtClean="0"/>
              <a:t>+ No single point of failure</a:t>
            </a:r>
          </a:p>
          <a:p>
            <a:pPr marL="393192" lvl="1" indent="0">
              <a:buNone/>
            </a:pPr>
            <a:r>
              <a:rPr lang="en-US" dirty="0" smtClean="0"/>
              <a:t>- Complex hierarchy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883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724400"/>
            <a:ext cx="8534400" cy="16002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Proxies </a:t>
            </a:r>
            <a:endParaRPr lang="en-US" dirty="0" smtClean="0"/>
          </a:p>
          <a:p>
            <a:pPr lvl="1"/>
            <a:r>
              <a:rPr lang="en-US" dirty="0" smtClean="0"/>
              <a:t>SL5 </a:t>
            </a:r>
            <a:r>
              <a:rPr lang="en-US" dirty="0"/>
              <a:t>Squid, load-balancing + fail-over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</a:t>
            </a:r>
            <a:r>
              <a:rPr lang="en-US" dirty="0"/>
              <a:t>. g. CVMFS_HTTP_PROXY="A|B|C"</a:t>
            </a:r>
          </a:p>
          <a:p>
            <a:r>
              <a:rPr lang="en-US" dirty="0" smtClean="0"/>
              <a:t>Mirrors</a:t>
            </a:r>
          </a:p>
          <a:p>
            <a:pPr lvl="1"/>
            <a:r>
              <a:rPr lang="en-US" dirty="0" smtClean="0"/>
              <a:t>Fail</a:t>
            </a:r>
            <a:r>
              <a:rPr lang="en-US" dirty="0"/>
              <a:t>-over mirrors at CERN, RAL, BNL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roaming users automatic ordering based on RTT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Client-Side Fail-Over</a:t>
            </a:r>
            <a:endParaRPr lang="en-US" dirty="0"/>
          </a:p>
        </p:txBody>
      </p:sp>
      <p:pic>
        <p:nvPicPr>
          <p:cNvPr id="5" name="Picture 4" descr="Screen shot 2011-05-27 at 11.24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19200"/>
            <a:ext cx="7244993" cy="3488572"/>
          </a:xfrm>
          <a:prstGeom prst="rect">
            <a:avLst/>
          </a:prstGeom>
        </p:spPr>
      </p:pic>
      <p:pic>
        <p:nvPicPr>
          <p:cNvPr id="6" name="Picture 5" descr="Screen shot 2011-05-27 at 11.25.0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19200"/>
            <a:ext cx="7315200" cy="32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228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CernVM</a:t>
            </a:r>
            <a:r>
              <a:rPr lang="en-US" dirty="0" smtClean="0"/>
              <a:t>-FS is set to replace current software installation methods</a:t>
            </a:r>
          </a:p>
          <a:p>
            <a:r>
              <a:rPr lang="en-US" dirty="0" smtClean="0"/>
              <a:t>Current method</a:t>
            </a:r>
          </a:p>
          <a:p>
            <a:pPr lvl="1"/>
            <a:r>
              <a:rPr lang="en-US" dirty="0" smtClean="0"/>
              <a:t>Run &lt;VO&gt;</a:t>
            </a:r>
            <a:r>
              <a:rPr lang="en-US" dirty="0" err="1" smtClean="0"/>
              <a:t>sgm</a:t>
            </a:r>
            <a:r>
              <a:rPr lang="en-US" dirty="0" smtClean="0"/>
              <a:t> job via grid</a:t>
            </a:r>
          </a:p>
          <a:p>
            <a:pPr lvl="1"/>
            <a:r>
              <a:rPr lang="en-US" dirty="0" smtClean="0"/>
              <a:t>Write files within job to some shared storage</a:t>
            </a:r>
          </a:p>
          <a:p>
            <a:pPr lvl="1"/>
            <a:r>
              <a:rPr lang="en-US" dirty="0" smtClean="0"/>
              <a:t>Validate software</a:t>
            </a:r>
          </a:p>
          <a:p>
            <a:pPr lvl="1"/>
            <a:r>
              <a:rPr lang="en-US" dirty="0" smtClean="0"/>
              <a:t>Publish tag in BDII</a:t>
            </a:r>
          </a:p>
          <a:p>
            <a:pPr lvl="1"/>
            <a:r>
              <a:rPr lang="en-US" dirty="0" smtClean="0"/>
              <a:t>Process has to be repeated (an debugged) at every site</a:t>
            </a:r>
          </a:p>
          <a:p>
            <a:r>
              <a:rPr lang="en-US" dirty="0" smtClean="0"/>
              <a:t>Being deployed at Tier-1s, Tier-2s and Tier-3s</a:t>
            </a:r>
          </a:p>
          <a:p>
            <a:pPr lvl="1"/>
            <a:r>
              <a:rPr lang="en-US" dirty="0" smtClean="0"/>
              <a:t>ATLAS and LHCb running productions with it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CernVM</a:t>
            </a:r>
            <a:r>
              <a:rPr lang="en-US" dirty="0" smtClean="0"/>
              <a:t>-FS within WLCG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293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Install once (on stratum zero)</a:t>
            </a:r>
          </a:p>
          <a:p>
            <a:pPr lvl="1"/>
            <a:r>
              <a:rPr lang="en-US" dirty="0" smtClean="0"/>
              <a:t>Files </a:t>
            </a:r>
            <a:r>
              <a:rPr lang="en-US" dirty="0"/>
              <a:t>appear everywhere across </a:t>
            </a:r>
            <a:r>
              <a:rPr lang="en-US" dirty="0" smtClean="0"/>
              <a:t>WLCG</a:t>
            </a:r>
            <a:endParaRPr lang="en-US" dirty="0"/>
          </a:p>
          <a:p>
            <a:r>
              <a:rPr lang="en-US" dirty="0" smtClean="0"/>
              <a:t>This can be many days faster</a:t>
            </a:r>
            <a:endParaRPr lang="en-US" dirty="0"/>
          </a:p>
          <a:p>
            <a:r>
              <a:rPr lang="en-US" dirty="0" smtClean="0"/>
              <a:t>Hopefully less variation across sites</a:t>
            </a:r>
            <a:endParaRPr lang="en-US" dirty="0"/>
          </a:p>
          <a:p>
            <a:pPr lvl="1"/>
            <a:r>
              <a:rPr lang="en-US" dirty="0" smtClean="0"/>
              <a:t>Common </a:t>
            </a:r>
            <a:r>
              <a:rPr lang="en-US" dirty="0"/>
              <a:t>path /</a:t>
            </a:r>
            <a:r>
              <a:rPr lang="en-US" dirty="0" err="1"/>
              <a:t>cvmfs</a:t>
            </a:r>
            <a:r>
              <a:rPr lang="en-US" dirty="0" smtClean="0"/>
              <a:t>/…</a:t>
            </a:r>
          </a:p>
          <a:p>
            <a:pPr lvl="1"/>
            <a:r>
              <a:rPr lang="en-US" dirty="0" smtClean="0"/>
              <a:t>Very </a:t>
            </a:r>
            <a:r>
              <a:rPr lang="en-US" dirty="0"/>
              <a:t>few </a:t>
            </a:r>
            <a:r>
              <a:rPr lang="en-US" dirty="0" smtClean="0"/>
              <a:t>variables: Cache </a:t>
            </a:r>
            <a:r>
              <a:rPr lang="en-US" dirty="0"/>
              <a:t>size, Squid </a:t>
            </a:r>
            <a:r>
              <a:rPr lang="en-US" dirty="0" smtClean="0"/>
              <a:t>QOS</a:t>
            </a:r>
            <a:endParaRPr lang="en-US" dirty="0"/>
          </a:p>
          <a:p>
            <a:pPr lvl="1"/>
            <a:r>
              <a:rPr lang="en-US" dirty="0" smtClean="0"/>
              <a:t>Same install bugs every where – fix once</a:t>
            </a:r>
            <a:endParaRPr lang="en-US" dirty="0"/>
          </a:p>
          <a:p>
            <a:r>
              <a:rPr lang="en-US" dirty="0" smtClean="0"/>
              <a:t>Some sites are struggling to provide scalable </a:t>
            </a:r>
            <a:br>
              <a:rPr lang="en-US" dirty="0" smtClean="0"/>
            </a:br>
            <a:r>
              <a:rPr lang="en-US" dirty="0" smtClean="0"/>
              <a:t>NFS</a:t>
            </a:r>
            <a:r>
              <a:rPr lang="en-US" dirty="0"/>
              <a:t>/</a:t>
            </a:r>
            <a:r>
              <a:rPr lang="en-US" dirty="0" smtClean="0"/>
              <a:t>AFS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shared area read by every batch </a:t>
            </a:r>
            <a:r>
              <a:rPr lang="en-US" dirty="0" smtClean="0"/>
              <a:t>worker</a:t>
            </a:r>
          </a:p>
          <a:p>
            <a:pPr lvl="1"/>
            <a:r>
              <a:rPr lang="en-US" dirty="0" smtClean="0"/>
              <a:t>It scales better than NFS/AFS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for WLCG Grid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47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>
                <a:ea typeface="ＭＳ Ｐゴシック" charset="0"/>
                <a:cs typeface="ＭＳ Ｐゴシック" charset="0"/>
              </a:rPr>
              <a:t>There are several ways to contextualize </a:t>
            </a:r>
            <a:r>
              <a:rPr lang="en-US" sz="2000" dirty="0" err="1">
                <a:ea typeface="ＭＳ Ｐゴシック" charset="0"/>
                <a:cs typeface="ＭＳ Ｐゴシック" charset="0"/>
              </a:rPr>
              <a:t>CernVM</a:t>
            </a:r>
            <a:endParaRPr lang="en-US" sz="2000" dirty="0"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  <a:buFont typeface="Wingdings" charset="2"/>
              <a:buChar char="ü"/>
            </a:pPr>
            <a:r>
              <a:rPr lang="en-US" sz="1800" dirty="0">
                <a:ea typeface="ＭＳ Ｐゴシック" charset="0"/>
              </a:rPr>
              <a:t>Web UI (for individual user)</a:t>
            </a:r>
          </a:p>
          <a:p>
            <a:pPr lvl="1">
              <a:lnSpc>
                <a:spcPct val="90000"/>
              </a:lnSpc>
              <a:buFont typeface="Wingdings" charset="2"/>
              <a:buChar char="ü"/>
            </a:pPr>
            <a:r>
              <a:rPr lang="en-US" sz="1800" dirty="0" err="1" smtClean="0">
                <a:ea typeface="ＭＳ Ｐゴシック" charset="0"/>
              </a:rPr>
              <a:t>CernVM</a:t>
            </a:r>
            <a:r>
              <a:rPr lang="en-US" sz="1800" dirty="0" smtClean="0">
                <a:ea typeface="ＭＳ Ｐゴシック" charset="0"/>
              </a:rPr>
              <a:t> </a:t>
            </a:r>
            <a:r>
              <a:rPr lang="en-US" sz="1800" dirty="0">
                <a:ea typeface="ＭＳ Ｐゴシック" charset="0"/>
              </a:rPr>
              <a:t>Contextualization Agent</a:t>
            </a:r>
          </a:p>
          <a:p>
            <a:pPr lvl="1">
              <a:lnSpc>
                <a:spcPct val="90000"/>
              </a:lnSpc>
              <a:buFont typeface="Wingdings" charset="2"/>
              <a:buChar char="ü"/>
            </a:pPr>
            <a:r>
              <a:rPr lang="en-US" sz="1800" dirty="0" err="1">
                <a:ea typeface="ＭＳ Ｐゴシック" charset="0"/>
              </a:rPr>
              <a:t>Hepix</a:t>
            </a:r>
            <a:r>
              <a:rPr lang="en-US" sz="1800" dirty="0">
                <a:ea typeface="ＭＳ Ｐゴシック" charset="0"/>
              </a:rPr>
              <a:t> CDROM </a:t>
            </a:r>
            <a:r>
              <a:rPr lang="en-US" sz="1800" dirty="0" smtClean="0">
                <a:ea typeface="ＭＳ Ｐゴシック" charset="0"/>
              </a:rPr>
              <a:t>method</a:t>
            </a:r>
          </a:p>
          <a:p>
            <a:pPr lvl="1">
              <a:lnSpc>
                <a:spcPct val="90000"/>
              </a:lnSpc>
              <a:buFont typeface="Lucida Grande"/>
              <a:buChar char="☞"/>
            </a:pPr>
            <a:r>
              <a:rPr lang="en-US" sz="1800" dirty="0" smtClean="0">
                <a:ea typeface="ＭＳ Ｐゴシック" charset="0"/>
              </a:rPr>
              <a:t>Amazon </a:t>
            </a:r>
            <a:r>
              <a:rPr lang="en-US" sz="1800" dirty="0">
                <a:ea typeface="ＭＳ Ｐゴシック" charset="0"/>
              </a:rPr>
              <a:t>EC2 </a:t>
            </a:r>
            <a:r>
              <a:rPr lang="en-US" sz="1800" dirty="0" smtClean="0">
                <a:ea typeface="ＭＳ Ｐゴシック" charset="0"/>
              </a:rPr>
              <a:t>API </a:t>
            </a:r>
            <a:r>
              <a:rPr lang="en-US" sz="1800" dirty="0" err="1" smtClean="0">
                <a:ea typeface="ＭＳ Ｐゴシック" charset="0"/>
              </a:rPr>
              <a:t>user_data</a:t>
            </a:r>
            <a:r>
              <a:rPr lang="en-US" sz="1800" dirty="0" smtClean="0">
                <a:ea typeface="ＭＳ Ｐゴシック" charset="0"/>
              </a:rPr>
              <a:t> method</a:t>
            </a:r>
            <a:endParaRPr lang="en-US" sz="1800" dirty="0"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ea typeface="ＭＳ Ｐゴシック" charset="0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dirty="0">
                <a:ea typeface="ＭＳ Ｐゴシック" charset="0"/>
                <a:cs typeface="ＭＳ Ｐゴシック" charset="0"/>
              </a:rPr>
              <a:t>Part #3: Contextualization</a:t>
            </a:r>
          </a:p>
        </p:txBody>
      </p:sp>
      <p:pic>
        <p:nvPicPr>
          <p:cNvPr id="39938" name="Picture 6" descr="part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7848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09600" y="4876800"/>
            <a:ext cx="8229600" cy="1676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000" smtClean="0">
                <a:ea typeface="ＭＳ Ｐゴシック" charset="0"/>
                <a:cs typeface="ＭＳ Ｐゴシック" charset="0"/>
              </a:rPr>
              <a:t>There are several ways to contextualize CernVM</a:t>
            </a:r>
          </a:p>
          <a:p>
            <a:pPr lvl="1">
              <a:lnSpc>
                <a:spcPct val="90000"/>
              </a:lnSpc>
              <a:buFont typeface="Wingdings" charset="2"/>
              <a:buChar char="ü"/>
            </a:pPr>
            <a:r>
              <a:rPr lang="en-US" sz="1800" smtClean="0">
                <a:ea typeface="ＭＳ Ｐゴシック" charset="0"/>
              </a:rPr>
              <a:t>Web UI (for individual user)</a:t>
            </a:r>
          </a:p>
          <a:p>
            <a:pPr lvl="1">
              <a:lnSpc>
                <a:spcPct val="90000"/>
              </a:lnSpc>
              <a:buFont typeface="Wingdings" charset="2"/>
              <a:buChar char="ü"/>
            </a:pPr>
            <a:r>
              <a:rPr lang="en-US" sz="1800" smtClean="0">
                <a:ea typeface="ＭＳ Ｐゴシック" charset="0"/>
              </a:rPr>
              <a:t>CernVM Contextualization Agent</a:t>
            </a:r>
          </a:p>
          <a:p>
            <a:pPr lvl="1">
              <a:lnSpc>
                <a:spcPct val="90000"/>
              </a:lnSpc>
              <a:buFont typeface="Wingdings" charset="2"/>
              <a:buChar char="ü"/>
            </a:pPr>
            <a:r>
              <a:rPr lang="en-US" sz="1800" smtClean="0">
                <a:ea typeface="ＭＳ Ｐゴシック" charset="0"/>
              </a:rPr>
              <a:t>Hepix CDROM method</a:t>
            </a:r>
          </a:p>
          <a:p>
            <a:pPr lvl="1">
              <a:lnSpc>
                <a:spcPct val="90000"/>
              </a:lnSpc>
              <a:buFont typeface="Lucida Grande"/>
              <a:buChar char="☞"/>
            </a:pPr>
            <a:r>
              <a:rPr lang="en-US" sz="1800" smtClean="0">
                <a:ea typeface="ＭＳ Ｐゴシック" charset="0"/>
              </a:rPr>
              <a:t>Amazon EC2 API user_data method</a:t>
            </a:r>
          </a:p>
          <a:p>
            <a:pPr lvl="1">
              <a:lnSpc>
                <a:spcPct val="90000"/>
              </a:lnSpc>
            </a:pPr>
            <a:endParaRPr lang="en-US" sz="1800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68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As easy as 1,2,3</a:t>
            </a:r>
            <a:endParaRPr lang="en-GB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96875" y="1125538"/>
            <a:ext cx="8469313" cy="4649787"/>
            <a:chOff x="250" y="709"/>
            <a:chExt cx="5335" cy="2929"/>
          </a:xfrm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250" y="709"/>
              <a:ext cx="5335" cy="2690"/>
              <a:chOff x="249" y="799"/>
              <a:chExt cx="5335" cy="2690"/>
            </a:xfrm>
          </p:grpSpPr>
          <p:pic>
            <p:nvPicPr>
              <p:cNvPr id="27657" name="Picture 4" descr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49" y="799"/>
                <a:ext cx="2177" cy="19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658" name="Picture 6" descr="Picture 1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746" y="1298"/>
                <a:ext cx="2177" cy="19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659" name="Picture 8" descr="Picture 9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407" y="1578"/>
                <a:ext cx="2177" cy="19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7654" name="Rectangle 17"/>
            <p:cNvSpPr>
              <a:spLocks noChangeArrowheads="1"/>
            </p:cNvSpPr>
            <p:nvPr/>
          </p:nvSpPr>
          <p:spPr bwMode="auto">
            <a:xfrm>
              <a:off x="295" y="2750"/>
              <a:ext cx="1361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566738" indent="-457200" algn="ctr">
                <a:lnSpc>
                  <a:spcPct val="90000"/>
                </a:lnSpc>
                <a:spcBef>
                  <a:spcPct val="20000"/>
                </a:spcBef>
                <a:buClr>
                  <a:srgbClr val="ECAE14"/>
                </a:buClr>
                <a:buSzPct val="110000"/>
                <a:buFontTx/>
                <a:buAutoNum type="arabicPeriod"/>
              </a:pPr>
              <a:r>
                <a:rPr lang="en-GB" sz="1600">
                  <a:solidFill>
                    <a:schemeClr val="tx2"/>
                  </a:solidFill>
                </a:rPr>
                <a:t>Login to Web interface</a:t>
              </a:r>
            </a:p>
          </p:txBody>
        </p:sp>
        <p:sp>
          <p:nvSpPr>
            <p:cNvPr id="27655" name="Rectangle 17"/>
            <p:cNvSpPr>
              <a:spLocks noChangeArrowheads="1"/>
            </p:cNvSpPr>
            <p:nvPr/>
          </p:nvSpPr>
          <p:spPr bwMode="auto">
            <a:xfrm>
              <a:off x="1927" y="3203"/>
              <a:ext cx="1361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566738" indent="-457200" algn="ctr">
                <a:lnSpc>
                  <a:spcPct val="90000"/>
                </a:lnSpc>
                <a:spcBef>
                  <a:spcPct val="20000"/>
                </a:spcBef>
                <a:buClr>
                  <a:srgbClr val="ECAE14"/>
                </a:buClr>
                <a:buSzPct val="110000"/>
                <a:buFontTx/>
                <a:buAutoNum type="arabicPeriod" startAt="2"/>
              </a:pPr>
              <a:r>
                <a:rPr lang="en-GB" sz="1600">
                  <a:solidFill>
                    <a:schemeClr val="tx2"/>
                  </a:solidFill>
                </a:rPr>
                <a:t>Create user account</a:t>
              </a:r>
            </a:p>
          </p:txBody>
        </p:sp>
        <p:sp>
          <p:nvSpPr>
            <p:cNvPr id="27656" name="Rectangle 17"/>
            <p:cNvSpPr>
              <a:spLocks noChangeArrowheads="1"/>
            </p:cNvSpPr>
            <p:nvPr/>
          </p:nvSpPr>
          <p:spPr bwMode="auto">
            <a:xfrm>
              <a:off x="3696" y="3456"/>
              <a:ext cx="1770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566738" indent="-457200" algn="ctr">
                <a:lnSpc>
                  <a:spcPct val="90000"/>
                </a:lnSpc>
                <a:spcBef>
                  <a:spcPct val="20000"/>
                </a:spcBef>
                <a:buClr>
                  <a:srgbClr val="ECAE14"/>
                </a:buClr>
                <a:buSzPct val="110000"/>
                <a:buFontTx/>
                <a:buAutoNum type="arabicPeriod" startAt="3"/>
              </a:pPr>
              <a:r>
                <a:rPr lang="en-GB" sz="1600" dirty="0">
                  <a:solidFill>
                    <a:schemeClr val="tx2"/>
                  </a:solidFill>
                </a:rPr>
                <a:t>Select  experiment, appliance </a:t>
              </a:r>
              <a:r>
                <a:rPr lang="en-GB" sz="1600" dirty="0" err="1">
                  <a:solidFill>
                    <a:schemeClr val="tx2"/>
                  </a:solidFill>
                </a:rPr>
                <a:t>flavor</a:t>
              </a:r>
              <a:r>
                <a:rPr lang="en-GB" sz="1600" dirty="0">
                  <a:solidFill>
                    <a:schemeClr val="tx2"/>
                  </a:solidFill>
                </a:rPr>
                <a:t> and preferences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6611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Aims to provide a complete, portable and easy to configure user environment for developing and running LHC data analysis locally and on the Grid independent of physical software and hardware platform (Linux, Windows, </a:t>
            </a:r>
            <a:r>
              <a:rPr lang="en-US" dirty="0" err="1" smtClean="0"/>
              <a:t>MacOS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Code check-out, edition, compilation,</a:t>
            </a:r>
            <a:br>
              <a:rPr lang="en-US" dirty="0" smtClean="0"/>
            </a:br>
            <a:r>
              <a:rPr lang="en-US" dirty="0" smtClean="0"/>
              <a:t>local small test, debugging,…</a:t>
            </a:r>
          </a:p>
          <a:p>
            <a:pPr lvl="1"/>
            <a:r>
              <a:rPr lang="en-US" dirty="0" smtClean="0"/>
              <a:t>Grid submission, data access…</a:t>
            </a:r>
          </a:p>
          <a:p>
            <a:pPr lvl="1"/>
            <a:r>
              <a:rPr lang="en-US" dirty="0" smtClean="0"/>
              <a:t>Event displays, interactive data analysis, …</a:t>
            </a:r>
          </a:p>
          <a:p>
            <a:pPr lvl="1"/>
            <a:r>
              <a:rPr lang="en-US" dirty="0" smtClean="0"/>
              <a:t>Suspend, resume…</a:t>
            </a:r>
            <a:endParaRPr lang="en-GB" dirty="0" smtClean="0"/>
          </a:p>
          <a:p>
            <a:r>
              <a:rPr lang="en-GB" dirty="0" smtClean="0"/>
              <a:t>Decouple application lifecycle </a:t>
            </a:r>
            <a:br>
              <a:rPr lang="en-GB" dirty="0" smtClean="0"/>
            </a:br>
            <a:r>
              <a:rPr lang="en-GB" dirty="0" smtClean="0"/>
              <a:t>from evolution of system infrastructure</a:t>
            </a:r>
          </a:p>
          <a:p>
            <a:r>
              <a:rPr lang="en-GB" dirty="0" smtClean="0"/>
              <a:t>Reduce effort to install, maintain and keep up to date the experiment software</a:t>
            </a:r>
          </a:p>
          <a:p>
            <a:endParaRPr lang="en-US" dirty="0"/>
          </a:p>
        </p:txBody>
      </p:sp>
      <p:sp>
        <p:nvSpPr>
          <p:cNvPr id="2048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ASPERA Workshop,  30-31 May 2011, Barcelona  P. Mato/CERN  </a:t>
            </a:r>
            <a:endParaRPr lang="en-US" dirty="0" smtClean="0"/>
          </a:p>
        </p:txBody>
      </p:sp>
      <p:sp>
        <p:nvSpPr>
          <p:cNvPr id="20487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CernVM</a:t>
            </a:r>
            <a:r>
              <a:rPr lang="en-US" dirty="0" smtClean="0"/>
              <a:t> </a:t>
            </a:r>
            <a:r>
              <a:rPr lang="en-US" dirty="0" smtClean="0"/>
              <a:t>R&amp;D Project</a:t>
            </a:r>
            <a:endParaRPr lang="en-US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867400" y="2971800"/>
            <a:ext cx="3124200" cy="1905000"/>
            <a:chOff x="685800" y="1219200"/>
            <a:chExt cx="8312704" cy="5246688"/>
          </a:xfrm>
        </p:grpSpPr>
        <p:pic>
          <p:nvPicPr>
            <p:cNvPr id="20489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5800" y="1219200"/>
              <a:ext cx="8312704" cy="5246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0" name="Picture 7" descr="CernVM-LHCb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71800" y="1676400"/>
              <a:ext cx="3886200" cy="3295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88" name="Rectangle 13"/>
          <p:cNvSpPr>
            <a:spLocks noChangeArrowheads="1"/>
          </p:cNvSpPr>
          <p:nvPr/>
        </p:nvSpPr>
        <p:spPr bwMode="auto">
          <a:xfrm>
            <a:off x="1335088" y="6562725"/>
            <a:ext cx="730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36000" rIns="36000" bIns="36000" anchor="ctr">
            <a:prstTxWarp prst="textNoShape">
              <a:avLst/>
            </a:prstTxWarp>
            <a:spAutoFit/>
          </a:bodyPr>
          <a:lstStyle/>
          <a:p>
            <a:pPr algn="ctr" eaLnBrk="0" hangingPunct="0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934200" y="5715000"/>
            <a:ext cx="1860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http://</a:t>
            </a:r>
            <a:r>
              <a:rPr lang="en-US" sz="1400" dirty="0" err="1" smtClean="0"/>
              <a:t>cernvm.cern.ch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Basic principles: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Owner of </a:t>
            </a:r>
            <a:r>
              <a:rPr lang="en-GB" dirty="0" err="1" smtClean="0"/>
              <a:t>CernVM</a:t>
            </a:r>
            <a:r>
              <a:rPr lang="en-GB" dirty="0" smtClean="0"/>
              <a:t> instance can contextualize and configure it to run arbitrary service as unprivileged user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Site can use HEPIX  method to inject monitoring and accounting hooks </a:t>
            </a:r>
            <a:r>
              <a:rPr lang="en-GB" dirty="0" smtClean="0"/>
              <a:t>w</a:t>
            </a:r>
            <a:r>
              <a:rPr lang="en-GB" dirty="0" smtClean="0"/>
              <a:t>ithout</a:t>
            </a:r>
            <a:r>
              <a:rPr lang="en-GB" dirty="0" smtClean="0"/>
              <a:t> </a:t>
            </a:r>
            <a:r>
              <a:rPr lang="en-GB" dirty="0" smtClean="0"/>
              <a:t>functionally modifying the image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The contextualization is based on </a:t>
            </a:r>
            <a:r>
              <a:rPr lang="en-GB" dirty="0" err="1" smtClean="0"/>
              <a:t>rPath</a:t>
            </a:r>
            <a:r>
              <a:rPr lang="en-GB" dirty="0" smtClean="0"/>
              <a:t> </a:t>
            </a:r>
            <a:r>
              <a:rPr lang="en-GB" dirty="0" err="1" smtClean="0"/>
              <a:t>amiconfig</a:t>
            </a:r>
            <a:r>
              <a:rPr lang="en-GB" dirty="0" smtClean="0"/>
              <a:t> package extended with </a:t>
            </a:r>
            <a:r>
              <a:rPr lang="en-GB" dirty="0" err="1" smtClean="0"/>
              <a:t>CernVM</a:t>
            </a:r>
            <a:r>
              <a:rPr lang="en-GB" dirty="0" smtClean="0"/>
              <a:t> plugin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This tool will execute </a:t>
            </a:r>
            <a:r>
              <a:rPr lang="en-GB" dirty="0" smtClean="0"/>
              <a:t>at boot </a:t>
            </a:r>
            <a:r>
              <a:rPr lang="en-GB" dirty="0" smtClean="0"/>
              <a:t>time (before network services are available), parse user data and look for python style configuration blocks. 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If match is found the corresponding plugin will process the options and execute configuration steps if needed. 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For more info on </a:t>
            </a:r>
            <a:r>
              <a:rPr lang="en-GB" dirty="0" err="1" smtClean="0"/>
              <a:t>CernVM</a:t>
            </a:r>
            <a:r>
              <a:rPr lang="en-GB" dirty="0" smtClean="0"/>
              <a:t> contextualization using EC2 API, see:</a:t>
            </a:r>
            <a:r>
              <a:rPr lang="en-US" dirty="0" smtClean="0">
                <a:hlinkClick r:id="rId3"/>
              </a:rPr>
              <a:t>https://cernvm.cern.ch/project/trac/cernvm/wiki/EC2Contextualization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EC2 Contextualization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03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>
                <a:ea typeface="ＭＳ Ｐゴシック" charset="0"/>
                <a:cs typeface="ＭＳ Ｐゴシック" charset="0"/>
              </a:rPr>
              <a:t>user_data</a:t>
            </a:r>
            <a:r>
              <a:rPr lang="en-US" sz="4400" dirty="0">
                <a:ea typeface="ＭＳ Ｐゴシック" charset="0"/>
                <a:cs typeface="ＭＳ Ｐゴシック" charset="0"/>
              </a:rPr>
              <a:t> </a:t>
            </a:r>
            <a:r>
              <a:rPr lang="en-US" sz="4400" dirty="0" smtClean="0">
                <a:ea typeface="ＭＳ Ｐゴシック" charset="0"/>
                <a:cs typeface="ＭＳ Ｐゴシック" charset="0"/>
              </a:rPr>
              <a:t>example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295400"/>
            <a:ext cx="820891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ourier New"/>
                <a:cs typeface="Courier New"/>
              </a:rPr>
              <a:t>[</a:t>
            </a:r>
            <a:r>
              <a:rPr lang="en-US" sz="1600" dirty="0" err="1" smtClean="0">
                <a:solidFill>
                  <a:schemeClr val="tx2"/>
                </a:solidFill>
                <a:latin typeface="Courier New"/>
                <a:cs typeface="Courier New"/>
              </a:rPr>
              <a:t>cernvm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]</a:t>
            </a:r>
          </a:p>
          <a:p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# list of ',' </a:t>
            </a:r>
            <a:r>
              <a:rPr lang="en-US" sz="1600" dirty="0" smtClean="0">
                <a:solidFill>
                  <a:schemeClr val="tx2"/>
                </a:solidFill>
                <a:latin typeface="Courier New"/>
                <a:cs typeface="Courier New"/>
              </a:rPr>
              <a:t>separated organizations/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experiments (lowercase)</a:t>
            </a:r>
          </a:p>
          <a:p>
            <a:r>
              <a:rPr lang="en-US" sz="1600" dirty="0" err="1">
                <a:solidFill>
                  <a:schemeClr val="tx2"/>
                </a:solidFill>
                <a:latin typeface="Courier New"/>
                <a:cs typeface="Courier New"/>
              </a:rPr>
              <a:t>organisations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 = </a:t>
            </a:r>
            <a:r>
              <a:rPr lang="en-US" sz="1600" dirty="0" err="1" smtClean="0">
                <a:solidFill>
                  <a:schemeClr val="tx2"/>
                </a:solidFill>
                <a:latin typeface="Courier New"/>
                <a:cs typeface="Courier New"/>
              </a:rPr>
              <a:t>cms</a:t>
            </a:r>
            <a:r>
              <a:rPr lang="en-US" sz="1600" dirty="0" smtClean="0">
                <a:solidFill>
                  <a:schemeClr val="tx2"/>
                </a:solidFill>
                <a:latin typeface="Courier New"/>
                <a:cs typeface="Courier New"/>
              </a:rPr>
              <a:t>	</a:t>
            </a:r>
            <a:endParaRPr lang="en-US" sz="16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# list of ',' </a:t>
            </a:r>
            <a:r>
              <a:rPr lang="en-US" sz="1600" dirty="0" smtClean="0">
                <a:solidFill>
                  <a:schemeClr val="tx2"/>
                </a:solidFill>
                <a:latin typeface="Courier New"/>
                <a:cs typeface="Courier New"/>
              </a:rPr>
              <a:t>separated 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repositories (lowercase)</a:t>
            </a:r>
          </a:p>
          <a:p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repositories = </a:t>
            </a:r>
            <a:r>
              <a:rPr lang="en-US" sz="1600" dirty="0" err="1" smtClean="0">
                <a:solidFill>
                  <a:schemeClr val="tx2"/>
                </a:solidFill>
                <a:latin typeface="Courier New"/>
                <a:cs typeface="Courier New"/>
              </a:rPr>
              <a:t>cms,grid</a:t>
            </a:r>
            <a:endParaRPr lang="en-US" sz="16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# list of ',' </a:t>
            </a:r>
            <a:r>
              <a:rPr lang="en-US" sz="1600" dirty="0" smtClean="0">
                <a:solidFill>
                  <a:schemeClr val="tx2"/>
                </a:solidFill>
                <a:latin typeface="Courier New"/>
                <a:cs typeface="Courier New"/>
              </a:rPr>
              <a:t>separated 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user accounts to create &lt;</a:t>
            </a:r>
            <a:r>
              <a:rPr lang="en-US" sz="1600" dirty="0" err="1">
                <a:solidFill>
                  <a:schemeClr val="tx2"/>
                </a:solidFill>
                <a:latin typeface="Courier New"/>
                <a:cs typeface="Courier New"/>
              </a:rPr>
              <a:t>user:group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:[password]&gt;</a:t>
            </a:r>
          </a:p>
          <a:p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users = </a:t>
            </a:r>
            <a:r>
              <a:rPr lang="en-US" sz="1600" dirty="0" err="1" smtClean="0">
                <a:solidFill>
                  <a:schemeClr val="tx2"/>
                </a:solidFill>
                <a:latin typeface="Courier New"/>
                <a:cs typeface="Courier New"/>
              </a:rPr>
              <a:t>cms:cms</a:t>
            </a:r>
            <a:r>
              <a:rPr lang="en-US" sz="1600" dirty="0" smtClean="0">
                <a:solidFill>
                  <a:schemeClr val="tx2"/>
                </a:solidFill>
                <a:latin typeface="Courier New"/>
                <a:cs typeface="Courier New"/>
              </a:rPr>
              <a:t>:</a:t>
            </a:r>
            <a:endParaRPr lang="en-US" sz="16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r>
              <a:rPr lang="en-US" sz="1600" dirty="0" smtClean="0">
                <a:solidFill>
                  <a:schemeClr val="tx2"/>
                </a:solidFill>
                <a:latin typeface="Courier New"/>
                <a:cs typeface="Courier New"/>
              </a:rPr>
              <a:t># 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CVMFS HTTP proxy</a:t>
            </a:r>
          </a:p>
          <a:p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proxy = http://&lt;host&gt;:&lt;port&gt;;DIRECT</a:t>
            </a:r>
          </a:p>
          <a:p>
            <a:r>
              <a:rPr lang="en-US" sz="1600" dirty="0" smtClean="0">
                <a:solidFill>
                  <a:schemeClr val="tx2"/>
                </a:solidFill>
                <a:latin typeface="Courier New"/>
                <a:cs typeface="Courier New"/>
              </a:rPr>
              <a:t># 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install extra </a:t>
            </a:r>
            <a:r>
              <a:rPr lang="en-US" sz="1600" dirty="0" err="1">
                <a:solidFill>
                  <a:schemeClr val="tx2"/>
                </a:solidFill>
                <a:latin typeface="Courier New"/>
                <a:cs typeface="Courier New"/>
              </a:rPr>
              <a:t>conary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 group</a:t>
            </a:r>
          </a:p>
          <a:p>
            <a:r>
              <a:rPr lang="en-US" sz="1600" dirty="0" err="1">
                <a:solidFill>
                  <a:schemeClr val="tx2"/>
                </a:solidFill>
                <a:latin typeface="Courier New"/>
                <a:cs typeface="Courier New"/>
              </a:rPr>
              <a:t>group_profile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 = group</a:t>
            </a:r>
            <a:r>
              <a:rPr lang="en-US" sz="1600" dirty="0" smtClean="0">
                <a:solidFill>
                  <a:schemeClr val="tx2"/>
                </a:solidFill>
                <a:latin typeface="Courier New"/>
                <a:cs typeface="Courier New"/>
              </a:rPr>
              <a:t>-</a:t>
            </a:r>
            <a:r>
              <a:rPr lang="en-US" sz="1600" dirty="0" err="1" smtClean="0">
                <a:solidFill>
                  <a:schemeClr val="tx2"/>
                </a:solidFill>
                <a:latin typeface="Courier New"/>
                <a:cs typeface="Courier New"/>
              </a:rPr>
              <a:t>cms</a:t>
            </a:r>
            <a:endParaRPr lang="en-US" sz="16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# </a:t>
            </a:r>
            <a:r>
              <a:rPr lang="en-US" sz="1600" dirty="0" smtClean="0">
                <a:solidFill>
                  <a:schemeClr val="tx2"/>
                </a:solidFill>
                <a:latin typeface="Courier New"/>
                <a:cs typeface="Courier New"/>
              </a:rPr>
              <a:t>script 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to be executed as given user: &lt;user&gt;:/path/to/</a:t>
            </a:r>
            <a:r>
              <a:rPr lang="en-US" sz="1600" dirty="0" err="1">
                <a:solidFill>
                  <a:schemeClr val="tx2"/>
                </a:solidFill>
                <a:latin typeface="Courier New"/>
                <a:cs typeface="Courier New"/>
              </a:rPr>
              <a:t>script.sh</a:t>
            </a:r>
            <a:endParaRPr lang="en-US" sz="16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r>
              <a:rPr lang="en-US" sz="1600" dirty="0" err="1">
                <a:solidFill>
                  <a:schemeClr val="tx2"/>
                </a:solidFill>
                <a:latin typeface="Courier New"/>
                <a:cs typeface="Courier New"/>
              </a:rPr>
              <a:t>contextualization_command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 = </a:t>
            </a:r>
            <a:r>
              <a:rPr lang="en-US" sz="1600" dirty="0" err="1" smtClean="0">
                <a:solidFill>
                  <a:schemeClr val="tx2"/>
                </a:solidFill>
                <a:latin typeface="Courier New"/>
                <a:cs typeface="Courier New"/>
              </a:rPr>
              <a:t>cms</a:t>
            </a:r>
            <a:r>
              <a:rPr lang="en-US" sz="1600" dirty="0" smtClean="0">
                <a:solidFill>
                  <a:schemeClr val="tx2"/>
                </a:solidFill>
                <a:latin typeface="Courier New"/>
                <a:cs typeface="Courier New"/>
              </a:rPr>
              <a:t>:/path/to/</a:t>
            </a:r>
            <a:r>
              <a:rPr lang="en-US" sz="1600" dirty="0" err="1" smtClean="0">
                <a:solidFill>
                  <a:schemeClr val="tx2"/>
                </a:solidFill>
                <a:latin typeface="Courier New"/>
                <a:cs typeface="Courier New"/>
              </a:rPr>
              <a:t>script.sh</a:t>
            </a:r>
            <a:endParaRPr lang="en-US" sz="16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# list of ',' </a:t>
            </a:r>
            <a:r>
              <a:rPr lang="en-US" sz="1600" dirty="0" err="1">
                <a:solidFill>
                  <a:schemeClr val="tx2"/>
                </a:solidFill>
                <a:latin typeface="Courier New"/>
                <a:cs typeface="Courier New"/>
              </a:rPr>
              <a:t>seperated</a:t>
            </a:r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 services to start</a:t>
            </a:r>
          </a:p>
          <a:p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services = &lt;list&gt;</a:t>
            </a:r>
          </a:p>
          <a:p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# extra environment variables to define</a:t>
            </a:r>
          </a:p>
          <a:p>
            <a:r>
              <a:rPr lang="en-US" sz="1600" dirty="0">
                <a:solidFill>
                  <a:schemeClr val="tx2"/>
                </a:solidFill>
                <a:latin typeface="Courier New"/>
                <a:cs typeface="Courier New"/>
              </a:rPr>
              <a:t>environment = </a:t>
            </a:r>
            <a:r>
              <a:rPr lang="en-US" sz="1600" dirty="0" smtClean="0">
                <a:solidFill>
                  <a:schemeClr val="tx2"/>
                </a:solidFill>
                <a:latin typeface="Courier New"/>
                <a:cs typeface="Courier New"/>
              </a:rPr>
              <a:t>CMS_SITECONFIG=EC2,CMS_ROOT=/opt/</a:t>
            </a:r>
            <a:r>
              <a:rPr lang="en-US" sz="1600" dirty="0" err="1" smtClean="0">
                <a:solidFill>
                  <a:schemeClr val="tx2"/>
                </a:solidFill>
                <a:latin typeface="Courier New"/>
                <a:cs typeface="Courier New"/>
              </a:rPr>
              <a:t>cms</a:t>
            </a:r>
            <a:endParaRPr lang="en-US" sz="16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endParaRPr lang="en-US" sz="1600" dirty="0">
              <a:solidFill>
                <a:schemeClr val="tx2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10409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en-GB" sz="2800" dirty="0" smtClean="0"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GB" sz="2800" dirty="0" smtClean="0">
                <a:ea typeface="ＭＳ Ｐゴシック" charset="0"/>
                <a:cs typeface="ＭＳ Ｐゴシック" charset="0"/>
              </a:rPr>
              <a:t>Now we have </a:t>
            </a:r>
            <a:r>
              <a:rPr lang="en-GB" sz="2800" dirty="0" err="1" smtClean="0">
                <a:ea typeface="ＭＳ Ｐゴシック" charset="0"/>
                <a:cs typeface="ＭＳ Ｐゴシック" charset="0"/>
              </a:rPr>
              <a:t>CernVM</a:t>
            </a:r>
            <a:r>
              <a:rPr lang="en-GB" sz="2800" dirty="0" smtClean="0">
                <a:ea typeface="ＭＳ Ｐゴシック" charset="0"/>
                <a:cs typeface="ＭＳ Ｐゴシック" charset="0"/>
              </a:rPr>
              <a:t> OS, FS, Contextualization, Cloud API, …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GB" sz="2800" dirty="0" smtClean="0"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en-GB" sz="2800" dirty="0" smtClean="0"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GB" sz="2800" dirty="0" smtClean="0">
                <a:ea typeface="ＭＳ Ｐゴシック" charset="0"/>
                <a:cs typeface="ＭＳ Ｐゴシック" charset="0"/>
              </a:rPr>
              <a:t>What’s next?</a:t>
            </a:r>
            <a:endParaRPr lang="en-GB" sz="28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 bwMode="auto">
          <a:xfrm>
            <a:off x="342900" y="5812904"/>
            <a:ext cx="8610600" cy="42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6700" indent="-266700" eaLnBrk="0" hangingPunct="0"/>
            <a:r>
              <a:rPr lang="en-GB" sz="1600" b="0" dirty="0" smtClean="0">
                <a:solidFill>
                  <a:schemeClr val="tx2"/>
                </a:solidFill>
              </a:rPr>
              <a:t> </a:t>
            </a:r>
            <a:endParaRPr lang="en-GB" sz="16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2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 smtClean="0">
                <a:ea typeface="ＭＳ Ｐゴシック" charset="0"/>
                <a:cs typeface="ＭＳ Ｐゴシック" charset="0"/>
              </a:rPr>
              <a:t>Run </a:t>
            </a:r>
            <a:r>
              <a:rPr lang="en-GB" dirty="0" err="1" smtClean="0">
                <a:ea typeface="ＭＳ Ｐゴシック" charset="0"/>
                <a:cs typeface="ＭＳ Ｐゴシック" charset="0"/>
              </a:rPr>
              <a:t>PanDA</a:t>
            </a:r>
            <a:r>
              <a:rPr lang="en-GB" dirty="0" smtClean="0">
                <a:ea typeface="ＭＳ Ｐゴシック" charset="0"/>
                <a:cs typeface="ＭＳ Ｐゴシック" charset="0"/>
              </a:rPr>
              <a:t> (ATLAS) in </a:t>
            </a:r>
            <a:br>
              <a:rPr lang="en-GB" dirty="0" smtClean="0">
                <a:ea typeface="ＭＳ Ｐゴシック" charset="0"/>
                <a:cs typeface="ＭＳ Ｐゴシック" charset="0"/>
              </a:rPr>
            </a:br>
            <a:r>
              <a:rPr lang="en-GB" dirty="0" err="1" smtClean="0">
                <a:ea typeface="ＭＳ Ｐゴシック" charset="0"/>
                <a:cs typeface="ＭＳ Ｐゴシック" charset="0"/>
              </a:rPr>
              <a:t>CernVM</a:t>
            </a:r>
            <a:r>
              <a:rPr lang="en-GB" dirty="0" smtClean="0">
                <a:ea typeface="ＭＳ Ｐゴシック" charset="0"/>
                <a:cs typeface="ＭＳ Ｐゴシック" charset="0"/>
              </a:rPr>
              <a:t> on the Clouds</a:t>
            </a:r>
            <a:endParaRPr lang="en-GB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Cloud 5"/>
          <p:cNvSpPr/>
          <p:nvPr/>
        </p:nvSpPr>
        <p:spPr>
          <a:xfrm>
            <a:off x="3059113" y="1815182"/>
            <a:ext cx="2449512" cy="1728788"/>
          </a:xfrm>
          <a:prstGeom prst="cloud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037929"/>
            <a:ext cx="1030288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350" y="3110582"/>
            <a:ext cx="1190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loud 8"/>
          <p:cNvSpPr/>
          <p:nvPr/>
        </p:nvSpPr>
        <p:spPr>
          <a:xfrm>
            <a:off x="2986088" y="2031082"/>
            <a:ext cx="2449512" cy="1728788"/>
          </a:xfrm>
          <a:prstGeom prst="cloud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13" y="5314032"/>
            <a:ext cx="863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288" y="2323182"/>
            <a:ext cx="5349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75" y="2323182"/>
            <a:ext cx="534988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2175545"/>
            <a:ext cx="5349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5580063" y="2462882"/>
            <a:ext cx="2305050" cy="0"/>
          </a:xfrm>
          <a:prstGeom prst="straightConnector1">
            <a:avLst/>
          </a:prstGeom>
          <a:ln w="22225">
            <a:solidFill>
              <a:schemeClr val="accent3"/>
            </a:solidFill>
            <a:headEnd type="stealth" w="lg" len="lg"/>
            <a:tailEnd type="non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364163" y="5344195"/>
            <a:ext cx="2520950" cy="0"/>
          </a:xfrm>
          <a:prstGeom prst="straightConnector1">
            <a:avLst/>
          </a:prstGeom>
          <a:ln w="22225">
            <a:solidFill>
              <a:schemeClr val="accent3"/>
            </a:solidFill>
            <a:headEnd type="stealth" w="lg" len="lg"/>
            <a:tailEnd type="non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40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3686845"/>
            <a:ext cx="10620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6409"/>
          <p:cNvSpPr txBox="1">
            <a:spLocks noChangeArrowheads="1"/>
          </p:cNvSpPr>
          <p:nvPr/>
        </p:nvSpPr>
        <p:spPr bwMode="auto">
          <a:xfrm>
            <a:off x="7380312" y="2605881"/>
            <a:ext cx="13773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400" dirty="0" err="1" smtClean="0">
                <a:solidFill>
                  <a:schemeClr val="tx2"/>
                </a:solidFill>
                <a:latin typeface="+mj-lt"/>
              </a:rPr>
              <a:t>PanDA</a:t>
            </a:r>
            <a:r>
              <a:rPr lang="en-US" sz="1400" dirty="0" smtClean="0">
                <a:solidFill>
                  <a:schemeClr val="tx2"/>
                </a:solidFill>
                <a:latin typeface="+mj-lt"/>
              </a:rPr>
              <a:t> Server</a:t>
            </a:r>
          </a:p>
        </p:txBody>
      </p:sp>
      <p:pic>
        <p:nvPicPr>
          <p:cNvPr id="19" name="Picture 164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4263107"/>
            <a:ext cx="7921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loud 19"/>
          <p:cNvSpPr/>
          <p:nvPr/>
        </p:nvSpPr>
        <p:spPr>
          <a:xfrm>
            <a:off x="2914650" y="4191670"/>
            <a:ext cx="2447925" cy="1727200"/>
          </a:xfrm>
          <a:prstGeom prst="cloud">
            <a:avLst/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1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4555207"/>
            <a:ext cx="5349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713" y="4623470"/>
            <a:ext cx="5349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975" y="4336132"/>
            <a:ext cx="534988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>
            <a:off x="1331913" y="4047207"/>
            <a:ext cx="325437" cy="0"/>
          </a:xfrm>
          <a:prstGeom prst="straightConnector1">
            <a:avLst/>
          </a:prstGeom>
          <a:ln w="22225">
            <a:solidFill>
              <a:srgbClr val="00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266950" y="2823245"/>
            <a:ext cx="0" cy="2376487"/>
          </a:xfrm>
          <a:prstGeom prst="straightConnector1">
            <a:avLst/>
          </a:prstGeom>
          <a:ln w="22225">
            <a:solidFill>
              <a:srgbClr val="000000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763713" y="3831307"/>
            <a:ext cx="100965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EC2 API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266950" y="5199732"/>
            <a:ext cx="576263" cy="0"/>
          </a:xfrm>
          <a:prstGeom prst="straightConnector1">
            <a:avLst/>
          </a:prstGeom>
          <a:ln w="22225">
            <a:solidFill>
              <a:srgbClr val="00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266950" y="2823245"/>
            <a:ext cx="576263" cy="0"/>
          </a:xfrm>
          <a:prstGeom prst="straightConnector1">
            <a:avLst/>
          </a:prstGeom>
          <a:ln w="22225">
            <a:solidFill>
              <a:srgbClr val="00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400" y="3183607"/>
            <a:ext cx="3556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997870"/>
            <a:ext cx="719137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3039145"/>
            <a:ext cx="3651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88" y="3255045"/>
            <a:ext cx="3825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3342015" y="1527845"/>
            <a:ext cx="1878057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Private/Academic </a:t>
            </a:r>
            <a:r>
              <a:rPr lang="en-US" sz="1100" dirty="0" smtClean="0">
                <a:solidFill>
                  <a:schemeClr val="tx2"/>
                </a:solidFill>
                <a:latin typeface="+mj-lt"/>
              </a:rPr>
              <a:t>Clouds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7848600" y="2438400"/>
            <a:ext cx="745" cy="495475"/>
          </a:xfrm>
          <a:prstGeom prst="straightConnector1">
            <a:avLst/>
          </a:prstGeom>
          <a:ln w="22225">
            <a:solidFill>
              <a:schemeClr val="accent3"/>
            </a:solidFill>
            <a:headEnd type="none" w="lg" len="lg"/>
            <a:tailEnd type="non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7885113" y="4839370"/>
            <a:ext cx="0" cy="495300"/>
          </a:xfrm>
          <a:prstGeom prst="straightConnector1">
            <a:avLst/>
          </a:prstGeom>
          <a:ln w="22225">
            <a:solidFill>
              <a:schemeClr val="accent3"/>
            </a:solidFill>
            <a:headEnd type="none" w="lg" len="lg"/>
            <a:tailEnd type="non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131840" y="6018093"/>
            <a:ext cx="1971870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dirty="0" smtClean="0">
                <a:solidFill>
                  <a:schemeClr val="tx2"/>
                </a:solidFill>
                <a:latin typeface="+mj-lt"/>
              </a:rPr>
              <a:t>Public/Commercial Clouds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331640" y="1425550"/>
            <a:ext cx="7771285" cy="4955778"/>
            <a:chOff x="1331640" y="1425550"/>
            <a:chExt cx="7771285" cy="4955778"/>
          </a:xfrm>
        </p:grpSpPr>
        <p:sp>
          <p:nvSpPr>
            <p:cNvPr id="3" name="Rectangle 2"/>
            <p:cNvSpPr/>
            <p:nvPr/>
          </p:nvSpPr>
          <p:spPr>
            <a:xfrm>
              <a:off x="5225651" y="1425550"/>
              <a:ext cx="42646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Wingdings" charset="2"/>
                <a:buChar char="ü"/>
              </a:pPr>
              <a:r>
                <a:rPr lang="en-US" sz="2400" dirty="0">
                  <a:solidFill>
                    <a:srgbClr val="008000"/>
                  </a:solidFill>
                </a:rPr>
                <a:t> 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331640" y="3543399"/>
              <a:ext cx="4264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charset="2"/>
                <a:buChar char="ü"/>
              </a:pPr>
              <a:r>
                <a:rPr lang="en-US" sz="2400" dirty="0" smtClean="0">
                  <a:solidFill>
                    <a:srgbClr val="008000"/>
                  </a:solidFill>
                </a:rPr>
                <a:t> 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771800" y="3729806"/>
              <a:ext cx="4264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charset="2"/>
                <a:buChar char="ü"/>
              </a:pPr>
              <a:r>
                <a:rPr lang="en-US" sz="2400" dirty="0" smtClean="0">
                  <a:solidFill>
                    <a:srgbClr val="008000"/>
                  </a:solidFill>
                </a:rPr>
                <a:t> 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081635" y="5919663"/>
              <a:ext cx="4264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charset="2"/>
                <a:buChar char="ü"/>
              </a:pPr>
              <a:r>
                <a:rPr lang="en-US" sz="2400" dirty="0" smtClean="0">
                  <a:solidFill>
                    <a:srgbClr val="008000"/>
                  </a:solidFill>
                </a:rPr>
                <a:t> 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676456" y="2535287"/>
              <a:ext cx="4264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charset="2"/>
                <a:buChar char="ü"/>
              </a:pPr>
              <a:r>
                <a:rPr lang="en-US" sz="2400" dirty="0" smtClean="0">
                  <a:solidFill>
                    <a:srgbClr val="008000"/>
                  </a:solidFill>
                </a:rPr>
                <a:t> </a:t>
              </a:r>
              <a:endParaRPr lang="en-US" sz="2400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435600" y="2751807"/>
            <a:ext cx="1728688" cy="2232025"/>
            <a:chOff x="5435600" y="2751807"/>
            <a:chExt cx="1728688" cy="2232025"/>
          </a:xfrm>
        </p:grpSpPr>
        <p:grpSp>
          <p:nvGrpSpPr>
            <p:cNvPr id="48" name="Group 47"/>
            <p:cNvGrpSpPr/>
            <p:nvPr/>
          </p:nvGrpSpPr>
          <p:grpSpPr>
            <a:xfrm>
              <a:off x="5435600" y="2751807"/>
              <a:ext cx="1728688" cy="2232025"/>
              <a:chOff x="5435600" y="2565400"/>
              <a:chExt cx="1728688" cy="2232025"/>
            </a:xfrm>
          </p:grpSpPr>
          <p:sp>
            <p:nvSpPr>
              <p:cNvPr id="13" name="Can 12"/>
              <p:cNvSpPr/>
              <p:nvPr/>
            </p:nvSpPr>
            <p:spPr>
              <a:xfrm>
                <a:off x="6012160" y="3140968"/>
                <a:ext cx="504825" cy="576262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" name="Can 23"/>
              <p:cNvSpPr/>
              <p:nvPr/>
            </p:nvSpPr>
            <p:spPr>
              <a:xfrm>
                <a:off x="6588422" y="3140968"/>
                <a:ext cx="504825" cy="576262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" name="Can 24"/>
              <p:cNvSpPr/>
              <p:nvPr/>
            </p:nvSpPr>
            <p:spPr>
              <a:xfrm>
                <a:off x="6300365" y="3357438"/>
                <a:ext cx="503237" cy="576263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060975" y="3933056"/>
                <a:ext cx="1103313" cy="30797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4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+mj-lt"/>
                  </a:rPr>
                  <a:t>Store results</a:t>
                </a:r>
              </a:p>
            </p:txBody>
          </p:sp>
          <p:grpSp>
            <p:nvGrpSpPr>
              <p:cNvPr id="41" name="Group 26"/>
              <p:cNvGrpSpPr>
                <a:grpSpLocks/>
              </p:cNvGrpSpPr>
              <p:nvPr/>
            </p:nvGrpSpPr>
            <p:grpSpPr bwMode="auto">
              <a:xfrm>
                <a:off x="5435600" y="4292600"/>
                <a:ext cx="1152525" cy="504825"/>
                <a:chOff x="5436096" y="4293096"/>
                <a:chExt cx="1152128" cy="504056"/>
              </a:xfrm>
            </p:grpSpPr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5436096" y="4797152"/>
                  <a:ext cx="1152128" cy="0"/>
                </a:xfrm>
                <a:prstGeom prst="straightConnector1">
                  <a:avLst/>
                </a:prstGeom>
                <a:ln w="22225">
                  <a:solidFill>
                    <a:schemeClr val="tx2">
                      <a:lumMod val="60000"/>
                      <a:lumOff val="40000"/>
                    </a:schemeClr>
                  </a:solidFill>
                  <a:tailEnd type="none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 flipV="1">
                  <a:off x="6588224" y="4293096"/>
                  <a:ext cx="0" cy="504056"/>
                </a:xfrm>
                <a:prstGeom prst="straightConnector1">
                  <a:avLst/>
                </a:prstGeom>
                <a:ln w="22225">
                  <a:solidFill>
                    <a:schemeClr val="tx2">
                      <a:lumMod val="60000"/>
                      <a:lumOff val="40000"/>
                    </a:schemeClr>
                  </a:solidFill>
                  <a:tailEnd type="stealth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" name="Straight Arrow Connector 43"/>
              <p:cNvCxnSpPr/>
              <p:nvPr/>
            </p:nvCxnSpPr>
            <p:spPr>
              <a:xfrm>
                <a:off x="5580063" y="2565400"/>
                <a:ext cx="1008062" cy="0"/>
              </a:xfrm>
              <a:prstGeom prst="straightConnector1">
                <a:avLst/>
              </a:prstGeom>
              <a:ln w="22225">
                <a:solidFill>
                  <a:schemeClr val="tx2">
                    <a:lumMod val="60000"/>
                    <a:lumOff val="40000"/>
                  </a:schemeClr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6588125" y="2565400"/>
                <a:ext cx="0" cy="431800"/>
              </a:xfrm>
              <a:prstGeom prst="straightConnector1">
                <a:avLst/>
              </a:prstGeom>
              <a:ln w="22225">
                <a:solidFill>
                  <a:schemeClr val="tx2">
                    <a:lumMod val="60000"/>
                    <a:lumOff val="40000"/>
                  </a:schemeClr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Rectangle 56"/>
            <p:cNvSpPr/>
            <p:nvPr/>
          </p:nvSpPr>
          <p:spPr>
            <a:xfrm>
              <a:off x="6417731" y="3615407"/>
              <a:ext cx="31450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Font typeface="Lucida Grande"/>
                <a:buChar char="?"/>
              </a:pPr>
              <a:r>
                <a:rPr lang="en-US" sz="2400" dirty="0">
                  <a:solidFill>
                    <a:srgbClr val="FF0000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65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 smtClean="0">
                <a:ea typeface="ＭＳ Ｐゴシック" charset="0"/>
                <a:cs typeface="ＭＳ Ｐゴシック" charset="0"/>
              </a:rPr>
              <a:t>EOS: Scalable Service Architecture</a:t>
            </a:r>
            <a:endParaRPr lang="en-GB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88" name="Rectangle 2"/>
          <p:cNvSpPr>
            <a:spLocks/>
          </p:cNvSpPr>
          <p:nvPr/>
        </p:nvSpPr>
        <p:spPr bwMode="auto">
          <a:xfrm>
            <a:off x="3791520" y="2604889"/>
            <a:ext cx="1518047" cy="625078"/>
          </a:xfrm>
          <a:prstGeom prst="rect">
            <a:avLst/>
          </a:prstGeom>
          <a:solidFill>
            <a:srgbClr val="A3D979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MGM</a:t>
            </a:r>
          </a:p>
        </p:txBody>
      </p:sp>
      <p:sp>
        <p:nvSpPr>
          <p:cNvPr id="89" name="Rectangle 3"/>
          <p:cNvSpPr>
            <a:spLocks/>
          </p:cNvSpPr>
          <p:nvPr/>
        </p:nvSpPr>
        <p:spPr bwMode="auto">
          <a:xfrm>
            <a:off x="3795513" y="5096668"/>
            <a:ext cx="1518047" cy="625078"/>
          </a:xfrm>
          <a:prstGeom prst="rect">
            <a:avLst/>
          </a:prstGeom>
          <a:solidFill>
            <a:srgbClr val="FFA49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FST</a:t>
            </a:r>
          </a:p>
        </p:txBody>
      </p:sp>
      <p:sp>
        <p:nvSpPr>
          <p:cNvPr id="90" name="Oval 4"/>
          <p:cNvSpPr>
            <a:spLocks/>
          </p:cNvSpPr>
          <p:nvPr/>
        </p:nvSpPr>
        <p:spPr bwMode="auto">
          <a:xfrm>
            <a:off x="4059411" y="3578224"/>
            <a:ext cx="892969" cy="892969"/>
          </a:xfrm>
          <a:prstGeom prst="ellipse">
            <a:avLst/>
          </a:prstGeom>
          <a:solidFill>
            <a:srgbClr val="FED198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MQ</a:t>
            </a:r>
          </a:p>
        </p:txBody>
      </p:sp>
      <p:sp>
        <p:nvSpPr>
          <p:cNvPr id="91" name="Line 5"/>
          <p:cNvSpPr>
            <a:spLocks noChangeShapeType="1"/>
          </p:cNvSpPr>
          <p:nvPr/>
        </p:nvSpPr>
        <p:spPr bwMode="auto">
          <a:xfrm flipH="1">
            <a:off x="4514824" y="3238897"/>
            <a:ext cx="8930" cy="321469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92" name="Line 6"/>
          <p:cNvSpPr>
            <a:spLocks noChangeShapeType="1"/>
          </p:cNvSpPr>
          <p:nvPr/>
        </p:nvSpPr>
        <p:spPr bwMode="auto">
          <a:xfrm flipH="1">
            <a:off x="4521472" y="4569618"/>
            <a:ext cx="0" cy="465485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93" name="Rectangle 7"/>
          <p:cNvSpPr>
            <a:spLocks/>
          </p:cNvSpPr>
          <p:nvPr/>
        </p:nvSpPr>
        <p:spPr bwMode="auto">
          <a:xfrm>
            <a:off x="176361" y="2171228"/>
            <a:ext cx="3250406" cy="1509117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Management Server</a:t>
            </a: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Pluggable Namespace, Quota, </a:t>
            </a:r>
            <a:r>
              <a:rPr lang="en-US" sz="1400" b="0" dirty="0" err="1">
                <a:solidFill>
                  <a:schemeClr val="tx2"/>
                </a:solidFill>
                <a:ea typeface="Gill Sans" charset="0"/>
                <a:cs typeface="Gill Sans" charset="0"/>
              </a:rPr>
              <a:t>ACLs,HA</a:t>
            </a:r>
            <a:endParaRPr lang="en-US" sz="1400" b="0" dirty="0">
              <a:solidFill>
                <a:schemeClr val="tx2"/>
              </a:solidFill>
              <a:ea typeface="Gill Sans" charset="0"/>
              <a:cs typeface="Gill Sans" charset="0"/>
            </a:endParaRP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Strong Authentication</a:t>
            </a: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Capability Engine</a:t>
            </a: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File Placement</a:t>
            </a: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File Location</a:t>
            </a:r>
          </a:p>
        </p:txBody>
      </p:sp>
      <p:sp>
        <p:nvSpPr>
          <p:cNvPr id="94" name="Rectangle 8"/>
          <p:cNvSpPr>
            <a:spLocks/>
          </p:cNvSpPr>
          <p:nvPr/>
        </p:nvSpPr>
        <p:spPr bwMode="auto">
          <a:xfrm>
            <a:off x="157386" y="3781340"/>
            <a:ext cx="2374180" cy="64633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Message Queue</a:t>
            </a: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Service State Messages</a:t>
            </a: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File Transaction Reports</a:t>
            </a:r>
          </a:p>
        </p:txBody>
      </p:sp>
      <p:sp>
        <p:nvSpPr>
          <p:cNvPr id="95" name="Rectangle 9"/>
          <p:cNvSpPr>
            <a:spLocks/>
          </p:cNvSpPr>
          <p:nvPr/>
        </p:nvSpPr>
        <p:spPr bwMode="auto">
          <a:xfrm>
            <a:off x="160736" y="4699966"/>
            <a:ext cx="3581872" cy="107721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File Storage</a:t>
            </a: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File &amp; File Meta Data Store</a:t>
            </a: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Capability Authorization</a:t>
            </a: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File &amp; Block </a:t>
            </a:r>
            <a:r>
              <a:rPr lang="en-US" sz="1400" b="0" dirty="0" smtClean="0">
                <a:solidFill>
                  <a:schemeClr val="tx2"/>
                </a:solidFill>
                <a:ea typeface="Gill Sans" charset="0"/>
                <a:cs typeface="Gill Sans" charset="0"/>
              </a:rPr>
              <a:t>Disk </a:t>
            </a:r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Error Detection (Scrubbing)</a:t>
            </a: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Layout Plugins [ currently Raid-1(n) ]</a:t>
            </a:r>
          </a:p>
        </p:txBody>
      </p:sp>
      <p:sp>
        <p:nvSpPr>
          <p:cNvPr id="96" name="Oval 10"/>
          <p:cNvSpPr>
            <a:spLocks/>
          </p:cNvSpPr>
          <p:nvPr/>
        </p:nvSpPr>
        <p:spPr bwMode="auto">
          <a:xfrm>
            <a:off x="6527602" y="2398936"/>
            <a:ext cx="767953" cy="776883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xrootd</a:t>
            </a:r>
            <a:endParaRPr lang="en-US" sz="1200" dirty="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ea typeface="Gill Sans" charset="0"/>
              <a:cs typeface="Gill Sans" charset="0"/>
            </a:endParaRPr>
          </a:p>
          <a:p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server</a:t>
            </a:r>
          </a:p>
        </p:txBody>
      </p:sp>
      <p:sp>
        <p:nvSpPr>
          <p:cNvPr id="97" name="Oval 11"/>
          <p:cNvSpPr>
            <a:spLocks/>
          </p:cNvSpPr>
          <p:nvPr/>
        </p:nvSpPr>
        <p:spPr bwMode="auto">
          <a:xfrm>
            <a:off x="6527602" y="3559794"/>
            <a:ext cx="767953" cy="776883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xrootd</a:t>
            </a:r>
          </a:p>
          <a:p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server</a:t>
            </a:r>
          </a:p>
        </p:txBody>
      </p:sp>
      <p:sp>
        <p:nvSpPr>
          <p:cNvPr id="98" name="Oval 12"/>
          <p:cNvSpPr>
            <a:spLocks/>
          </p:cNvSpPr>
          <p:nvPr/>
        </p:nvSpPr>
        <p:spPr bwMode="auto">
          <a:xfrm>
            <a:off x="6527602" y="4667076"/>
            <a:ext cx="767953" cy="776883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xrootd</a:t>
            </a:r>
          </a:p>
          <a:p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Gill Sans" charset="0"/>
                <a:cs typeface="Gill Sans" charset="0"/>
              </a:rPr>
              <a:t>server</a:t>
            </a:r>
          </a:p>
        </p:txBody>
      </p:sp>
      <p:sp>
        <p:nvSpPr>
          <p:cNvPr id="99" name="AutoShape 13"/>
          <p:cNvSpPr>
            <a:spLocks/>
          </p:cNvSpPr>
          <p:nvPr/>
        </p:nvSpPr>
        <p:spPr bwMode="auto">
          <a:xfrm>
            <a:off x="7313415" y="2640037"/>
            <a:ext cx="759023" cy="294680"/>
          </a:xfrm>
          <a:prstGeom prst="rightArrow">
            <a:avLst>
              <a:gd name="adj1" fmla="val 32000"/>
              <a:gd name="adj2" fmla="val 13334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utoShape 14"/>
          <p:cNvSpPr>
            <a:spLocks/>
          </p:cNvSpPr>
          <p:nvPr/>
        </p:nvSpPr>
        <p:spPr bwMode="auto">
          <a:xfrm>
            <a:off x="7313415" y="3800896"/>
            <a:ext cx="759023" cy="294680"/>
          </a:xfrm>
          <a:prstGeom prst="rightArrow">
            <a:avLst>
              <a:gd name="adj1" fmla="val 32000"/>
              <a:gd name="adj2" fmla="val 13334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AutoShape 15"/>
          <p:cNvSpPr>
            <a:spLocks/>
          </p:cNvSpPr>
          <p:nvPr/>
        </p:nvSpPr>
        <p:spPr bwMode="auto">
          <a:xfrm>
            <a:off x="7313415" y="4908177"/>
            <a:ext cx="759023" cy="294680"/>
          </a:xfrm>
          <a:prstGeom prst="rightArrow">
            <a:avLst>
              <a:gd name="adj1" fmla="val 32000"/>
              <a:gd name="adj2" fmla="val 13334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AutoShape 16"/>
          <p:cNvSpPr>
            <a:spLocks/>
          </p:cNvSpPr>
          <p:nvPr/>
        </p:nvSpPr>
        <p:spPr bwMode="auto">
          <a:xfrm>
            <a:off x="8099226" y="2523951"/>
            <a:ext cx="892969" cy="517922"/>
          </a:xfrm>
          <a:prstGeom prst="roundRect">
            <a:avLst>
              <a:gd name="adj" fmla="val 25861"/>
            </a:avLst>
          </a:prstGeom>
          <a:solidFill>
            <a:srgbClr val="EFF7A9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MGM </a:t>
            </a:r>
          </a:p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Plugin</a:t>
            </a:r>
          </a:p>
        </p:txBody>
      </p:sp>
      <p:sp>
        <p:nvSpPr>
          <p:cNvPr id="103" name="AutoShape 17"/>
          <p:cNvSpPr>
            <a:spLocks/>
          </p:cNvSpPr>
          <p:nvPr/>
        </p:nvSpPr>
        <p:spPr bwMode="auto">
          <a:xfrm>
            <a:off x="8099226" y="3693740"/>
            <a:ext cx="892969" cy="517922"/>
          </a:xfrm>
          <a:prstGeom prst="roundRect">
            <a:avLst>
              <a:gd name="adj" fmla="val 25861"/>
            </a:avLst>
          </a:prstGeom>
          <a:solidFill>
            <a:srgbClr val="EFF7A9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MQ </a:t>
            </a:r>
          </a:p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Plugin</a:t>
            </a:r>
          </a:p>
        </p:txBody>
      </p:sp>
      <p:sp>
        <p:nvSpPr>
          <p:cNvPr id="104" name="AutoShape 18"/>
          <p:cNvSpPr>
            <a:spLocks/>
          </p:cNvSpPr>
          <p:nvPr/>
        </p:nvSpPr>
        <p:spPr bwMode="auto">
          <a:xfrm>
            <a:off x="8099226" y="4792091"/>
            <a:ext cx="892969" cy="517922"/>
          </a:xfrm>
          <a:prstGeom prst="roundRect">
            <a:avLst>
              <a:gd name="adj" fmla="val 25861"/>
            </a:avLst>
          </a:prstGeom>
          <a:solidFill>
            <a:srgbClr val="EFF7A9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FST</a:t>
            </a:r>
          </a:p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Plugin</a:t>
            </a:r>
          </a:p>
        </p:txBody>
      </p:sp>
      <p:sp>
        <p:nvSpPr>
          <p:cNvPr id="105" name="Rectangle 19"/>
          <p:cNvSpPr>
            <a:spLocks/>
          </p:cNvSpPr>
          <p:nvPr/>
        </p:nvSpPr>
        <p:spPr bwMode="auto">
          <a:xfrm>
            <a:off x="6551279" y="2076901"/>
            <a:ext cx="2634661" cy="21544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Implemented as plugins in </a:t>
            </a:r>
            <a:r>
              <a:rPr lang="en-US" sz="1400" b="0" dirty="0" err="1">
                <a:solidFill>
                  <a:schemeClr val="tx2"/>
                </a:solidFill>
                <a:ea typeface="Gill Sans" charset="0"/>
                <a:cs typeface="Gill Sans" charset="0"/>
              </a:rPr>
              <a:t>xrootd</a:t>
            </a:r>
            <a:endParaRPr lang="en-US" sz="1400" b="0" dirty="0">
              <a:solidFill>
                <a:schemeClr val="tx2"/>
              </a:solidFill>
              <a:ea typeface="Gill Sans" charset="0"/>
              <a:cs typeface="Gill Sans" charset="0"/>
            </a:endParaRPr>
          </a:p>
        </p:txBody>
      </p:sp>
      <p:sp>
        <p:nvSpPr>
          <p:cNvPr id="106" name="Line 20"/>
          <p:cNvSpPr>
            <a:spLocks noChangeShapeType="1"/>
          </p:cNvSpPr>
          <p:nvPr/>
        </p:nvSpPr>
        <p:spPr bwMode="auto">
          <a:xfrm flipH="1">
            <a:off x="6902648" y="3202608"/>
            <a:ext cx="8930" cy="321469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107" name="Line 21"/>
          <p:cNvSpPr>
            <a:spLocks noChangeShapeType="1"/>
          </p:cNvSpPr>
          <p:nvPr/>
        </p:nvSpPr>
        <p:spPr bwMode="auto">
          <a:xfrm flipH="1">
            <a:off x="6902648" y="4363466"/>
            <a:ext cx="8930" cy="321469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stealth" w="med" len="med"/>
            <a:tailEnd type="stealth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108" name="Oval 22"/>
          <p:cNvSpPr>
            <a:spLocks/>
          </p:cNvSpPr>
          <p:nvPr/>
        </p:nvSpPr>
        <p:spPr bwMode="auto">
          <a:xfrm>
            <a:off x="5059536" y="2667396"/>
            <a:ext cx="589359" cy="517922"/>
          </a:xfrm>
          <a:prstGeom prst="ellipse">
            <a:avLst/>
          </a:prstGeom>
          <a:solidFill>
            <a:srgbClr val="CFBBFE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NS</a:t>
            </a:r>
          </a:p>
        </p:txBody>
      </p:sp>
      <p:sp>
        <p:nvSpPr>
          <p:cNvPr id="109" name="Line 23"/>
          <p:cNvSpPr>
            <a:spLocks noChangeShapeType="1"/>
          </p:cNvSpPr>
          <p:nvPr/>
        </p:nvSpPr>
        <p:spPr bwMode="auto">
          <a:xfrm>
            <a:off x="3945408" y="3201466"/>
            <a:ext cx="0" cy="1872208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 type="triangl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10" name="Rectangle 24"/>
          <p:cNvSpPr>
            <a:spLocks/>
          </p:cNvSpPr>
          <p:nvPr/>
        </p:nvSpPr>
        <p:spPr bwMode="auto">
          <a:xfrm>
            <a:off x="3708456" y="3993930"/>
            <a:ext cx="105473" cy="615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400">
                <a:solidFill>
                  <a:schemeClr val="tx1"/>
                </a:solidFill>
                <a:ea typeface="Gill Sans" charset="0"/>
                <a:cs typeface="Gill Sans" charset="0"/>
              </a:rPr>
              <a:t>sync</a:t>
            </a:r>
          </a:p>
        </p:txBody>
      </p:sp>
      <p:sp>
        <p:nvSpPr>
          <p:cNvPr id="111" name="Rectangle 25"/>
          <p:cNvSpPr>
            <a:spLocks/>
          </p:cNvSpPr>
          <p:nvPr/>
        </p:nvSpPr>
        <p:spPr bwMode="auto">
          <a:xfrm>
            <a:off x="4616928" y="4619008"/>
            <a:ext cx="134001" cy="615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400">
                <a:solidFill>
                  <a:schemeClr val="tx1"/>
                </a:solidFill>
                <a:ea typeface="Gill Sans" charset="0"/>
                <a:cs typeface="Gill Sans" charset="0"/>
              </a:rPr>
              <a:t>async</a:t>
            </a:r>
          </a:p>
        </p:txBody>
      </p:sp>
      <p:sp>
        <p:nvSpPr>
          <p:cNvPr id="112" name="Rectangle 26"/>
          <p:cNvSpPr>
            <a:spLocks/>
          </p:cNvSpPr>
          <p:nvPr/>
        </p:nvSpPr>
        <p:spPr bwMode="auto">
          <a:xfrm>
            <a:off x="4613579" y="3359922"/>
            <a:ext cx="134001" cy="615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400">
                <a:solidFill>
                  <a:schemeClr val="tx1"/>
                </a:solidFill>
                <a:ea typeface="Gill Sans" charset="0"/>
                <a:cs typeface="Gill Sans" charset="0"/>
              </a:rPr>
              <a:t>async</a:t>
            </a:r>
          </a:p>
        </p:txBody>
      </p:sp>
      <p:sp>
        <p:nvSpPr>
          <p:cNvPr id="113" name="Rectangle 27"/>
          <p:cNvSpPr>
            <a:spLocks/>
          </p:cNvSpPr>
          <p:nvPr/>
        </p:nvSpPr>
        <p:spPr bwMode="auto">
          <a:xfrm>
            <a:off x="4416598" y="1515467"/>
            <a:ext cx="884039" cy="392906"/>
          </a:xfrm>
          <a:prstGeom prst="rect">
            <a:avLst/>
          </a:prstGeom>
          <a:solidFill>
            <a:srgbClr val="CADBFE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FUSE</a:t>
            </a:r>
          </a:p>
        </p:txBody>
      </p:sp>
      <p:sp>
        <p:nvSpPr>
          <p:cNvPr id="114" name="Rectangle 28"/>
          <p:cNvSpPr>
            <a:spLocks/>
          </p:cNvSpPr>
          <p:nvPr/>
        </p:nvSpPr>
        <p:spPr bwMode="auto">
          <a:xfrm>
            <a:off x="3737942" y="1694060"/>
            <a:ext cx="884039" cy="392906"/>
          </a:xfrm>
          <a:prstGeom prst="rect">
            <a:avLst/>
          </a:prstGeom>
          <a:solidFill>
            <a:srgbClr val="CADBFE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1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XrdClient</a:t>
            </a:r>
            <a:endParaRPr 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Gill Sans" charset="0"/>
              <a:cs typeface="Gill Sans" charset="0"/>
            </a:endParaRPr>
          </a:p>
        </p:txBody>
      </p:sp>
      <p:sp>
        <p:nvSpPr>
          <p:cNvPr id="115" name="Rectangle 29"/>
          <p:cNvSpPr>
            <a:spLocks/>
          </p:cNvSpPr>
          <p:nvPr/>
        </p:nvSpPr>
        <p:spPr bwMode="auto">
          <a:xfrm>
            <a:off x="196453" y="1340768"/>
            <a:ext cx="3250406" cy="89296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Clients</a:t>
            </a: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XROOT client &amp; FUSE</a:t>
            </a:r>
          </a:p>
          <a:p>
            <a:pPr algn="l"/>
            <a:r>
              <a:rPr lang="en-US" sz="1400" b="0" dirty="0">
                <a:solidFill>
                  <a:schemeClr val="tx2"/>
                </a:solidFill>
                <a:ea typeface="Gill Sans" charset="0"/>
                <a:cs typeface="Gill Sans" charset="0"/>
              </a:rPr>
              <a:t>KRB5 + X509 authenticated</a:t>
            </a:r>
          </a:p>
        </p:txBody>
      </p:sp>
      <p:sp>
        <p:nvSpPr>
          <p:cNvPr id="116" name="Oval 30"/>
          <p:cNvSpPr>
            <a:spLocks/>
          </p:cNvSpPr>
          <p:nvPr/>
        </p:nvSpPr>
        <p:spPr bwMode="auto">
          <a:xfrm>
            <a:off x="5782841" y="2667396"/>
            <a:ext cx="589359" cy="517922"/>
          </a:xfrm>
          <a:prstGeom prst="ellipse">
            <a:avLst/>
          </a:prstGeom>
          <a:solidFill>
            <a:srgbClr val="E6E6E6"/>
          </a:solidFill>
          <a:ln w="25400" cap="rnd">
            <a:solidFill>
              <a:schemeClr val="tx1"/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ill Sans" charset="0"/>
                <a:cs typeface="Gill Sans" charset="0"/>
              </a:rPr>
              <a:t>NS</a:t>
            </a:r>
          </a:p>
        </p:txBody>
      </p:sp>
      <p:sp>
        <p:nvSpPr>
          <p:cNvPr id="117" name="Freeform 31"/>
          <p:cNvSpPr>
            <a:spLocks/>
          </p:cNvSpPr>
          <p:nvPr/>
        </p:nvSpPr>
        <p:spPr bwMode="auto">
          <a:xfrm>
            <a:off x="5577458" y="2685256"/>
            <a:ext cx="258961" cy="53578"/>
          </a:xfrm>
          <a:custGeom>
            <a:avLst/>
            <a:gdLst/>
            <a:ahLst/>
            <a:cxnLst>
              <a:cxn ang="0">
                <a:pos x="0" y="21600"/>
              </a:cxn>
              <a:cxn ang="0">
                <a:pos x="5959" y="3600"/>
              </a:cxn>
              <a:cxn ang="0">
                <a:pos x="10428" y="0"/>
              </a:cxn>
              <a:cxn ang="0">
                <a:pos x="15641" y="720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5959" y="3600"/>
                </a:lnTo>
                <a:lnTo>
                  <a:pt x="10428" y="0"/>
                </a:lnTo>
                <a:lnTo>
                  <a:pt x="15641" y="7200"/>
                </a:lnTo>
                <a:lnTo>
                  <a:pt x="21600" y="21600"/>
                </a:lnTo>
              </a:path>
            </a:pathLst>
          </a:custGeom>
          <a:noFill/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 sz="1400"/>
          </a:p>
        </p:txBody>
      </p:sp>
      <p:sp>
        <p:nvSpPr>
          <p:cNvPr id="118" name="Rectangle 32"/>
          <p:cNvSpPr>
            <a:spLocks/>
          </p:cNvSpPr>
          <p:nvPr/>
        </p:nvSpPr>
        <p:spPr bwMode="auto">
          <a:xfrm>
            <a:off x="5564900" y="2555014"/>
            <a:ext cx="136831" cy="46166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300">
                <a:solidFill>
                  <a:schemeClr val="tx1"/>
                </a:solidFill>
                <a:ea typeface="Gill Sans" charset="0"/>
                <a:cs typeface="Gill Sans" charset="0"/>
              </a:rPr>
              <a:t>Failover</a:t>
            </a:r>
          </a:p>
        </p:txBody>
      </p:sp>
      <p:sp>
        <p:nvSpPr>
          <p:cNvPr id="119" name="Line 33"/>
          <p:cNvSpPr>
            <a:spLocks noChangeShapeType="1"/>
          </p:cNvSpPr>
          <p:nvPr/>
        </p:nvSpPr>
        <p:spPr bwMode="auto">
          <a:xfrm rot="10800000">
            <a:off x="4175496" y="2078037"/>
            <a:ext cx="348258" cy="491133"/>
          </a:xfrm>
          <a:prstGeom prst="line">
            <a:avLst/>
          </a:prstGeom>
          <a:noFill/>
          <a:ln w="25400" cap="rnd">
            <a:solidFill>
              <a:schemeClr val="tx1"/>
            </a:solidFill>
            <a:prstDash val="sysDot"/>
            <a:miter lim="800000"/>
            <a:headEnd type="stealth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 sz="1400"/>
          </a:p>
        </p:txBody>
      </p:sp>
      <p:grpSp>
        <p:nvGrpSpPr>
          <p:cNvPr id="120" name="Group 34"/>
          <p:cNvGrpSpPr>
            <a:grpSpLocks/>
          </p:cNvGrpSpPr>
          <p:nvPr/>
        </p:nvGrpSpPr>
        <p:grpSpPr bwMode="auto">
          <a:xfrm>
            <a:off x="6535613" y="1488108"/>
            <a:ext cx="2428875" cy="375047"/>
            <a:chOff x="0" y="0"/>
            <a:chExt cx="2176" cy="336"/>
          </a:xfrm>
        </p:grpSpPr>
        <p:sp>
          <p:nvSpPr>
            <p:cNvPr id="121" name="Rectangle 35"/>
            <p:cNvSpPr>
              <a:spLocks/>
            </p:cNvSpPr>
            <p:nvPr/>
          </p:nvSpPr>
          <p:spPr bwMode="auto">
            <a:xfrm>
              <a:off x="24" y="24"/>
              <a:ext cx="2128" cy="288"/>
            </a:xfrm>
            <a:prstGeom prst="rect">
              <a:avLst/>
            </a:prstGeom>
            <a:solidFill>
              <a:srgbClr val="CDCDCD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pPr algn="l"/>
              <a:r>
                <a:rPr lang="en-US" sz="700">
                  <a:solidFill>
                    <a:schemeClr val="tx1"/>
                  </a:solidFill>
                  <a:ea typeface="Gill Sans" charset="0"/>
                  <a:cs typeface="Gill Sans" charset="0"/>
                </a:rPr>
                <a:t>bash# df /eos</a:t>
              </a:r>
            </a:p>
            <a:p>
              <a:pPr algn="l"/>
              <a:r>
                <a:rPr lang="en-US" sz="700">
                  <a:solidFill>
                    <a:schemeClr val="tx1"/>
                  </a:solidFill>
                  <a:ea typeface="Gill Sans" charset="0"/>
                  <a:cs typeface="Gill Sans" charset="0"/>
                </a:rPr>
                <a:t>eosatlas.cern.ch                   3.8P    39G   3.8P   1% /eos</a:t>
              </a:r>
            </a:p>
          </p:txBody>
        </p:sp>
        <p:pic>
          <p:nvPicPr>
            <p:cNvPr id="122" name="Picture 36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2176" cy="336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</p:grpSp>
      <p:sp>
        <p:nvSpPr>
          <p:cNvPr id="123" name="Rectangle 122"/>
          <p:cNvSpPr/>
          <p:nvPr/>
        </p:nvSpPr>
        <p:spPr>
          <a:xfrm>
            <a:off x="5369667" y="1473274"/>
            <a:ext cx="3257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sz="1400" dirty="0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1403648" y="5877272"/>
            <a:ext cx="6408712" cy="646331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[root@vmbsq090700 ~]# </a:t>
            </a:r>
            <a:r>
              <a:rPr lang="en-US" sz="1200" dirty="0" err="1" smtClean="0">
                <a:solidFill>
                  <a:schemeClr val="tx2"/>
                </a:solidFill>
                <a:latin typeface="Courier"/>
                <a:cs typeface="Courier"/>
              </a:rPr>
              <a:t>df</a:t>
            </a:r>
            <a:r>
              <a:rPr lang="en-US" sz="1200" dirty="0" smtClean="0">
                <a:solidFill>
                  <a:schemeClr val="tx2"/>
                </a:solidFill>
                <a:latin typeface="Courier"/>
                <a:cs typeface="Courier"/>
              </a:rPr>
              <a:t> /</a:t>
            </a:r>
            <a:r>
              <a:rPr lang="en-US" sz="1200" dirty="0" err="1" smtClean="0">
                <a:solidFill>
                  <a:schemeClr val="tx2"/>
                </a:solidFill>
                <a:latin typeface="Courier"/>
                <a:cs typeface="Courier"/>
              </a:rPr>
              <a:t>eos</a:t>
            </a:r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Filesystem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          1K-blocks      Used Available Use% Mounted on</a:t>
            </a:r>
          </a:p>
          <a:p>
            <a:r>
              <a:rPr lang="en-US" sz="1200" dirty="0" err="1" smtClean="0">
                <a:solidFill>
                  <a:schemeClr val="tx2"/>
                </a:solidFill>
                <a:latin typeface="Courier"/>
                <a:cs typeface="Courier"/>
              </a:rPr>
              <a:t>eos</a:t>
            </a:r>
            <a:r>
              <a:rPr lang="en-US" sz="1200" dirty="0" smtClean="0">
                <a:solidFill>
                  <a:schemeClr val="tx2"/>
                </a:solidFill>
                <a:latin typeface="Courier"/>
                <a:cs typeface="Courier"/>
              </a:rPr>
              <a:t>                  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3413376370848  23790724 3413352580124   1% 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eos</a:t>
            </a:r>
            <a:endParaRPr lang="en-US" sz="1200" dirty="0">
              <a:solidFill>
                <a:schemeClr val="tx2"/>
              </a:solidFill>
              <a:latin typeface="Courier"/>
              <a:cs typeface="Courier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25027" y="5497487"/>
            <a:ext cx="2010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Andreas Peters  IT/DM</a:t>
            </a:r>
            <a:endParaRPr lang="en-US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69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cernvm</a:t>
            </a:r>
            <a:r>
              <a:rPr lang="en-US" dirty="0" smtClean="0"/>
              <a:t>-tools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82089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Listing available images:</a:t>
            </a: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fr-FR" sz="1200" dirty="0" err="1" smtClean="0">
                <a:solidFill>
                  <a:schemeClr val="tx2"/>
                </a:solidFill>
                <a:latin typeface="Courier"/>
                <a:cs typeface="Courier"/>
              </a:rPr>
              <a:t>cvm</a:t>
            </a:r>
            <a:r>
              <a:rPr lang="fr-FR" sz="1200" dirty="0" smtClean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--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region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CERN -H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ls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-i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          LOCATION                           STATE     VISIBILITY ARCH TYPE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ami-00000008 hepix_sl55_x86_64_kvm             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available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Public     i386 machine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ami-00000002 cernvm232_head_slc5_x86_64_kvm    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available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Public     i386 machine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ami-00000004 cernvm231_slc5_x86_64_kvm         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available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Public     i386 machine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ami-00000003 cernvm232_batch_slc5_x86_64_kvm   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available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Public     i386 machine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ami-00000010 lxdev_slc6_quattor_slc6_x86_64_kvm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available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Public     i386 machine</a:t>
            </a:r>
          </a:p>
          <a:p>
            <a:endParaRPr lang="fr-F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pPr lvl="0"/>
            <a:endParaRPr lang="en-US" sz="2000" dirty="0" smtClean="0">
              <a:solidFill>
                <a:srgbClr val="353A90"/>
              </a:solidFill>
            </a:endParaRPr>
          </a:p>
          <a:p>
            <a:pPr lvl="0"/>
            <a:r>
              <a:rPr lang="en-US" sz="2000" dirty="0" smtClean="0">
                <a:solidFill>
                  <a:srgbClr val="353A90"/>
                </a:solidFill>
              </a:rPr>
              <a:t>Support for multiple regions:</a:t>
            </a:r>
            <a:endParaRPr lang="en-US" sz="2000" dirty="0">
              <a:solidFill>
                <a:srgbClr val="353A90"/>
              </a:solidFill>
            </a:endParaRPr>
          </a:p>
          <a:p>
            <a:endParaRPr lang="fr-F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fr-FR" sz="1200" dirty="0" err="1" smtClean="0">
                <a:solidFill>
                  <a:schemeClr val="tx2"/>
                </a:solidFill>
                <a:latin typeface="Courier"/>
                <a:cs typeface="Courier"/>
              </a:rPr>
              <a:t>cvm</a:t>
            </a:r>
            <a:r>
              <a:rPr lang="fr-FR" sz="1200" dirty="0" smtClean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--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region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EC2 -H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ls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-i ami-5c3ec235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          LOCATION                                                                           STATE     VISIBILITY ARCH   TYPE</a:t>
            </a:r>
          </a:p>
          <a:p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ami-5c3ec235 download.cernvm.cern.ch.s3.amazonaws.com/cernvm-2.3.1-x86_64_1899.img.manifest.xml </a:t>
            </a:r>
            <a:r>
              <a:rPr lang="fr-FR" sz="1200" dirty="0" err="1">
                <a:solidFill>
                  <a:schemeClr val="tx2"/>
                </a:solidFill>
                <a:latin typeface="Courier"/>
                <a:cs typeface="Courier"/>
              </a:rPr>
              <a:t>available</a:t>
            </a:r>
            <a:r>
              <a:rPr lang="fr-FR" sz="1200" dirty="0">
                <a:solidFill>
                  <a:schemeClr val="tx2"/>
                </a:solidFill>
                <a:latin typeface="Courier"/>
                <a:cs typeface="Courier"/>
              </a:rPr>
              <a:t> Public     x86_64 machine</a:t>
            </a:r>
          </a:p>
          <a:p>
            <a:endParaRPr lang="en-US" sz="1600" dirty="0" smtClean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50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Initializing Credentials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Proxy certificate</a:t>
            </a: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lcg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grid-proxy-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init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/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Your identity: 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cern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/OU=computers/CN=pilot/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copilot.cern.ch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/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Creating proxy ................................................ Done</a:t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Your proxy is valid until: Thu May 19 06:43:50 </a:t>
            </a:r>
            <a:r>
              <a:rPr lang="en-US" sz="1200" dirty="0" smtClean="0">
                <a:solidFill>
                  <a:schemeClr val="tx2"/>
                </a:solidFill>
                <a:latin typeface="Courier"/>
                <a:cs typeface="Courier"/>
              </a:rPr>
              <a:t>2011</a:t>
            </a:r>
          </a:p>
          <a:p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/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lcg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grid-proxy-info</a:t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subject  : 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cern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/OU=computers/CN=pilot/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copilot.cern.ch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/CN=1766683191</a:t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issuer   : 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cern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/OU=computers/CN=pilot/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copilot.cern.ch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/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identity : 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/DC=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cern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/OU=computers/CN=pilot/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copilot.cern.ch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/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type     : Proxy draft (pre-RFC) compliant impersonation proxy</a:t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strength : 512 bits</a:t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path     : /</a:t>
            </a: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tmp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/x509up_u500</a:t>
            </a:r>
            <a:b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</a:br>
            <a:r>
              <a:rPr lang="en-US" sz="1200" dirty="0" err="1">
                <a:solidFill>
                  <a:schemeClr val="tx2"/>
                </a:solidFill>
                <a:latin typeface="Courier"/>
                <a:cs typeface="Courier"/>
              </a:rPr>
              <a:t>timeleft</a:t>
            </a:r>
            <a:r>
              <a:rPr lang="en-US" sz="1200" dirty="0">
                <a:solidFill>
                  <a:schemeClr val="tx2"/>
                </a:solidFill>
                <a:latin typeface="Courier"/>
                <a:cs typeface="Courier"/>
              </a:rPr>
              <a:t> : 11:59:56</a:t>
            </a:r>
            <a:endParaRPr lang="en-US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4869160"/>
            <a:ext cx="8610600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CAE14"/>
              </a:buClr>
              <a:buSzPct val="110000"/>
              <a:buChar char="•"/>
              <a:defRPr sz="24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  <a:defRPr sz="2000">
                <a:solidFill>
                  <a:schemeClr val="tx2"/>
                </a:solidFill>
                <a:latin typeface="Arial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Char char="•"/>
              <a:defRPr>
                <a:solidFill>
                  <a:schemeClr val="tx2"/>
                </a:solidFill>
                <a:latin typeface="Arial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2"/>
                </a:solidFill>
                <a:latin typeface="Arial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Arial" charset="0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en-GB" sz="2000" dirty="0" smtClean="0">
                <a:ea typeface="ＭＳ Ｐゴシック" charset="0"/>
                <a:cs typeface="ＭＳ Ｐゴシック" charset="0"/>
              </a:rPr>
              <a:t>This proxy certificate is time limited and authorized only to</a:t>
            </a:r>
          </a:p>
          <a:p>
            <a:pPr lvl="1" eaLnBrk="1" hangingPunct="1"/>
            <a:r>
              <a:rPr lang="en-GB" sz="1600" dirty="0" smtClean="0">
                <a:ea typeface="ＭＳ Ｐゴシック" charset="0"/>
              </a:rPr>
              <a:t>Request jobs from dedicated </a:t>
            </a:r>
            <a:r>
              <a:rPr lang="en-GB" sz="1600" dirty="0" err="1" smtClean="0">
                <a:ea typeface="ＭＳ Ｐゴシック" charset="0"/>
              </a:rPr>
              <a:t>PanDA</a:t>
            </a:r>
            <a:r>
              <a:rPr lang="en-GB" sz="1600" dirty="0" smtClean="0">
                <a:ea typeface="ＭＳ Ｐゴシック" charset="0"/>
              </a:rPr>
              <a:t> queue</a:t>
            </a:r>
          </a:p>
          <a:p>
            <a:pPr lvl="1" eaLnBrk="1" hangingPunct="1"/>
            <a:r>
              <a:rPr lang="en-GB" sz="1600" dirty="0" smtClean="0">
                <a:ea typeface="ＭＳ Ｐゴシック" charset="0"/>
                <a:cs typeface="ＭＳ Ｐゴシック" charset="0"/>
              </a:rPr>
              <a:t>Write (but not delete) files </a:t>
            </a:r>
            <a:r>
              <a:rPr lang="en-GB" sz="1600" dirty="0" smtClean="0">
                <a:ea typeface="ＭＳ Ｐゴシック" charset="0"/>
              </a:rPr>
              <a:t>in a given EOS directory</a:t>
            </a:r>
            <a:endParaRPr lang="en-GB" sz="1600" dirty="0" smtClean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33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LXCloud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8496944" cy="4647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Starting contextualized </a:t>
            </a:r>
            <a:r>
              <a:rPr lang="en-US" sz="2000" dirty="0" err="1" smtClean="0">
                <a:solidFill>
                  <a:schemeClr val="tx2"/>
                </a:solidFill>
              </a:rPr>
              <a:t>CernVM</a:t>
            </a:r>
            <a:r>
              <a:rPr lang="en-US" sz="2000" dirty="0" smtClean="0">
                <a:solidFill>
                  <a:schemeClr val="tx2"/>
                </a:solidFill>
              </a:rPr>
              <a:t> images on </a:t>
            </a:r>
            <a:r>
              <a:rPr lang="en-US" sz="2000" dirty="0" err="1" smtClean="0">
                <a:solidFill>
                  <a:schemeClr val="tx2"/>
                </a:solidFill>
              </a:rPr>
              <a:t>lxCloud</a:t>
            </a:r>
            <a:r>
              <a:rPr lang="en-US" sz="2000" dirty="0" smtClean="0">
                <a:solidFill>
                  <a:schemeClr val="tx2"/>
                </a:solidFill>
              </a:rPr>
              <a:t>:</a:t>
            </a:r>
          </a:p>
          <a:p>
            <a:endParaRPr lang="en-US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pt-BR" sz="1200" dirty="0" err="1" smtClean="0">
                <a:solidFill>
                  <a:schemeClr val="tx2"/>
                </a:solidFill>
                <a:latin typeface="Courier"/>
                <a:cs typeface="Courier"/>
              </a:rPr>
              <a:t>cvm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--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region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CERN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run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ami-00000003 --proxy --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template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panda-wn:1</a:t>
            </a: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r-47a5402e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 default i-195 ami-00000003 128.142.192.62 128.142.192.62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0 m1.small 1970-01-01T01:00:00+01:00 default</a:t>
            </a:r>
          </a:p>
          <a:p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pt-BR" sz="1200" dirty="0" err="1" smtClean="0">
                <a:solidFill>
                  <a:schemeClr val="tx2"/>
                </a:solidFill>
                <a:latin typeface="Courier"/>
                <a:cs typeface="Courier"/>
              </a:rPr>
              <a:t>cvm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--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region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CERN -H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ls</a:t>
            </a:r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ID    RID     OWNER   GROUP   DNS            STATE   KEY     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TYPE</a:t>
            </a:r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i-195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128.142.192.62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running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small</a:t>
            </a:r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[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pbuncic@localhost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~]$ </a:t>
            </a:r>
            <a:r>
              <a:rPr lang="pt-BR" sz="1200" dirty="0" err="1" smtClean="0">
                <a:solidFill>
                  <a:schemeClr val="tx2"/>
                </a:solidFill>
                <a:latin typeface="Courier"/>
                <a:cs typeface="Courier"/>
              </a:rPr>
              <a:t>cvm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--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region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CERN -H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ls</a:t>
            </a:r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ID    RID     OWNER   GROUP   DNS            STATE   KEY     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TYPE</a:t>
            </a:r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i-195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128.142.192.62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running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-196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128.142.192.63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running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small</a:t>
            </a:r>
            <a:endParaRPr lang="pt-BR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i-197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128.142.192.64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running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-198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128.142.192.65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running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-199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128.142.192.66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-200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128.142.192.67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-201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128.142.192.52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-202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128.142.192.53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-203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128.142.192.54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-204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128.142.192.55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-205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128.142.192.56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m1.small </a:t>
            </a:r>
            <a:endParaRPr lang="pt-BR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-206 default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predrag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128.142.192.57 </a:t>
            </a:r>
            <a:r>
              <a:rPr lang="pt-BR" sz="1200" dirty="0" err="1">
                <a:solidFill>
                  <a:schemeClr val="tx2"/>
                </a:solidFill>
                <a:latin typeface="Courier"/>
                <a:cs typeface="Courier"/>
              </a:rPr>
              <a:t>pending</a:t>
            </a:r>
            <a:r>
              <a:rPr lang="pt-BR" sz="1200" dirty="0">
                <a:solidFill>
                  <a:schemeClr val="tx2"/>
                </a:solidFill>
                <a:latin typeface="Courier"/>
                <a:cs typeface="Courier"/>
              </a:rPr>
              <a:t> default m1.</a:t>
            </a:r>
            <a:r>
              <a:rPr lang="pt-BR" sz="1200" dirty="0" smtClean="0">
                <a:solidFill>
                  <a:schemeClr val="tx2"/>
                </a:solidFill>
                <a:latin typeface="Courier"/>
                <a:cs typeface="Courier"/>
              </a:rPr>
              <a:t>small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19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Amazon EC2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844824"/>
            <a:ext cx="8496944" cy="4278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Starting more contextualized </a:t>
            </a:r>
            <a:r>
              <a:rPr lang="en-US" sz="2000" dirty="0" err="1" smtClean="0">
                <a:solidFill>
                  <a:schemeClr val="tx2"/>
                </a:solidFill>
              </a:rPr>
              <a:t>CernVM</a:t>
            </a:r>
            <a:r>
              <a:rPr lang="en-US" sz="2000" dirty="0" smtClean="0">
                <a:solidFill>
                  <a:schemeClr val="tx2"/>
                </a:solidFill>
              </a:rPr>
              <a:t> images on EC2:</a:t>
            </a:r>
          </a:p>
          <a:p>
            <a:endParaRPr lang="en-US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[pbuncic@localhost ~]$ 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cvm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 ami-5c3ec235 -g default -t m1.large --kernel aki-9800e5f1 --key ami --proxy --template panda-wn:10</a:t>
            </a: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r-ad962dc1 392941794136  default i-f3b04a9d ami-5c3ec235   pending ami 0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r-ad962dc1 392941794136  default i-f1b04a9f ami-5c3ec235   pending ami 1 m1.large </a:t>
            </a:r>
            <a:endParaRPr lang="hu-HU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r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-ad962dc1 392941794136  default i-cfb04aa1 ami-5c3ec235   pending ami 2 m1.large </a:t>
            </a:r>
            <a:endParaRPr lang="hu-HU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r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-ad962dc1 392941794136  default i-cdb04aa3 ami-5c3ec235   pending ami 3 m1.large </a:t>
            </a:r>
            <a:endParaRPr lang="hu-HU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....</a:t>
            </a:r>
          </a:p>
          <a:p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[pbuncic@localhost ~]$ 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cvm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--region EC2 -H ls</a:t>
            </a: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ID         RID        OWNER        GROUP   DNS      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          STATE   KEY TYPE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i-f3b04a9d r-ad962dc1 392941794136 default ec2-50-16-144-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41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  running ami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i-f1b04a9f r-ad962dc1 392941794136 default ec2-75-101-214-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247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m1.large </a:t>
            </a:r>
            <a:endParaRPr lang="hu-HU" sz="1200" dirty="0" smtClean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i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-cfb04aa1 r-ad962dc1 392941794136 default ec2-184-72-183-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26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i-cdb04aa3 r-ad962dc1 392941794136 default ec2-184-73-56-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72 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i-cbb04aa5 r-ad962dc1 392941794136 default ec2-50-16-32-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51  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i-c9b04aa7 r-ad962dc1 392941794136 default ec2-75-101-184-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46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i-c7b04aa9 r-ad962dc1 392941794136 default ec2-50-19-38-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225 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i-c5b04aab r-ad962dc1 392941794136 default ec2-50-16-105-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241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i-c3b04aad r-ad962dc1 392941794136 default ec2-174-129-86-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61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  <a:p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i-c1b04aaf r-ad962dc1 392941794136 default ec2-50-19-9-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47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 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    </a:t>
            </a:r>
            <a:r>
              <a:rPr lang="hu-HU" sz="1200" dirty="0">
                <a:solidFill>
                  <a:schemeClr val="tx2"/>
                </a:solidFill>
                <a:latin typeface="Courier"/>
                <a:cs typeface="Courier"/>
              </a:rPr>
              <a:t>running ami m1.</a:t>
            </a:r>
            <a:r>
              <a:rPr lang="hu-HU" sz="1200" dirty="0" smtClean="0">
                <a:solidFill>
                  <a:schemeClr val="tx2"/>
                </a:solidFill>
                <a:latin typeface="Courier"/>
                <a:cs typeface="Courier"/>
              </a:rPr>
              <a:t>large</a:t>
            </a:r>
            <a:endParaRPr lang="hu-HU" sz="1200" dirty="0">
              <a:solidFill>
                <a:schemeClr val="tx2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38490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PanDA</a:t>
            </a:r>
            <a:r>
              <a:rPr lang="en-US" dirty="0" smtClean="0"/>
              <a:t> Monitor</a:t>
            </a:r>
            <a:endParaRPr lang="en-US" dirty="0"/>
          </a:p>
        </p:txBody>
      </p:sp>
      <p:pic>
        <p:nvPicPr>
          <p:cNvPr id="3" name="Picture 2" descr="lxclou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524000"/>
            <a:ext cx="7236296" cy="459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3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1946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CernVM</a:t>
            </a:r>
            <a:r>
              <a:rPr lang="en-US" dirty="0" smtClean="0"/>
              <a:t> Elements</a:t>
            </a:r>
            <a:endParaRPr lang="en-US" dirty="0"/>
          </a:p>
        </p:txBody>
      </p:sp>
      <p:pic>
        <p:nvPicPr>
          <p:cNvPr id="19458" name="Picture 5" descr="part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8001000" cy="432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600200"/>
          </a:xfrm>
        </p:spPr>
        <p:txBody>
          <a:bodyPr>
            <a:normAutofit/>
          </a:bodyPr>
          <a:lstStyle/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000066"/>
              </a:buClr>
              <a:buSzPct val="90000"/>
              <a:buFont typeface="Arial" charset="0"/>
              <a:buAutoNum type="arabicPeriod"/>
            </a:pPr>
            <a:r>
              <a:rPr lang="en-GB" sz="1800" dirty="0">
                <a:solidFill>
                  <a:schemeClr val="tx2"/>
                </a:solidFill>
              </a:rPr>
              <a:t>Minimal Linux OS (SL5)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000066"/>
              </a:buClr>
              <a:buSzPct val="90000"/>
              <a:buFont typeface="Arial" charset="0"/>
              <a:buAutoNum type="arabicPeriod"/>
            </a:pPr>
            <a:r>
              <a:rPr lang="en-GB" sz="1800" dirty="0" err="1">
                <a:solidFill>
                  <a:schemeClr val="tx2"/>
                </a:solidFill>
              </a:rPr>
              <a:t>CernVM</a:t>
            </a:r>
            <a:r>
              <a:rPr lang="en-GB" sz="1800" dirty="0">
                <a:solidFill>
                  <a:schemeClr val="tx2"/>
                </a:solidFill>
              </a:rPr>
              <a:t>-FS - HTTP network file system optimized for jus in time delivery of experiment software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000066"/>
              </a:buClr>
              <a:buSzPct val="90000"/>
              <a:buFont typeface="Arial" charset="0"/>
              <a:buAutoNum type="arabicPeriod"/>
            </a:pPr>
            <a:r>
              <a:rPr lang="en-GB" sz="1800" dirty="0">
                <a:solidFill>
                  <a:schemeClr val="tx2"/>
                </a:solidFill>
              </a:rPr>
              <a:t>Flexible configuration and contextualization mechanism based on public Cloud  </a:t>
            </a:r>
            <a:r>
              <a:rPr lang="en-GB" sz="1800" dirty="0" smtClean="0">
                <a:solidFill>
                  <a:schemeClr val="tx2"/>
                </a:solidFill>
              </a:rPr>
              <a:t>API</a:t>
            </a:r>
            <a:endParaRPr lang="en-GB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26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Described the three elements that constitutes the </a:t>
            </a:r>
            <a:r>
              <a:rPr lang="en-GB" dirty="0" err="1" smtClean="0"/>
              <a:t>CernVM</a:t>
            </a:r>
            <a:r>
              <a:rPr lang="en-GB" dirty="0" smtClean="0"/>
              <a:t>  image</a:t>
            </a:r>
          </a:p>
          <a:p>
            <a:pPr lvl="1"/>
            <a:r>
              <a:rPr lang="en-GB" dirty="0" smtClean="0"/>
              <a:t>Minimal Linux OS (SL5)</a:t>
            </a:r>
          </a:p>
          <a:p>
            <a:pPr lvl="1"/>
            <a:r>
              <a:rPr lang="en-GB" dirty="0" err="1" smtClean="0"/>
              <a:t>CernVM</a:t>
            </a:r>
            <a:r>
              <a:rPr lang="en-GB" dirty="0" smtClean="0"/>
              <a:t>-FS - HTTP network file system optimized for jus in time delivery of experiment software</a:t>
            </a:r>
            <a:br>
              <a:rPr lang="en-GB" dirty="0" smtClean="0"/>
            </a:br>
            <a:r>
              <a:rPr lang="en-US" dirty="0" smtClean="0">
                <a:sym typeface="Wingdings"/>
              </a:rPr>
              <a:t> Can also be used independently of </a:t>
            </a:r>
            <a:r>
              <a:rPr lang="en-US" dirty="0" err="1" smtClean="0">
                <a:sym typeface="Wingdings"/>
              </a:rPr>
              <a:t>CernVM</a:t>
            </a:r>
            <a:endParaRPr lang="en-GB" dirty="0" smtClean="0"/>
          </a:p>
          <a:p>
            <a:pPr lvl="1"/>
            <a:r>
              <a:rPr lang="en-GB" dirty="0" smtClean="0"/>
              <a:t>Flexible configuration and contextualization mechanism based on public Cloud  API</a:t>
            </a:r>
          </a:p>
          <a:p>
            <a:r>
              <a:rPr lang="en-US" dirty="0" smtClean="0"/>
              <a:t>User environment petty well understood, evolving towards a job hosting environment (grid, cloud, volunteering computing) </a:t>
            </a:r>
          </a:p>
          <a:p>
            <a:r>
              <a:rPr lang="en-US" dirty="0" smtClean="0"/>
              <a:t>Testing </a:t>
            </a:r>
            <a:r>
              <a:rPr lang="en-US" dirty="0" err="1" smtClean="0"/>
              <a:t>CernVM</a:t>
            </a:r>
            <a:r>
              <a:rPr lang="en-US" dirty="0" smtClean="0"/>
              <a:t> on Amazon-EC2 and </a:t>
            </a:r>
            <a:r>
              <a:rPr lang="en-US" dirty="0" err="1" smtClean="0"/>
              <a:t>LXCloud</a:t>
            </a:r>
            <a:endParaRPr lang="en-US" dirty="0" smtClean="0"/>
          </a:p>
          <a:p>
            <a:pPr lvl="1"/>
            <a:r>
              <a:rPr lang="en-US" smtClean="0"/>
              <a:t>A way to </a:t>
            </a:r>
            <a:r>
              <a:rPr lang="en-US" dirty="0" smtClean="0"/>
              <a:t>simplify software deployment and jump on the Cloud-wagon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63900361"/>
              </p:ext>
            </p:extLst>
          </p:nvPr>
        </p:nvGraphicFramePr>
        <p:xfrm>
          <a:off x="323528" y="1484784"/>
          <a:ext cx="864096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ASPERA Workshop,  30-31 May 2011, Barcelona  P. Mato/CERN  </a:t>
            </a:r>
            <a:endParaRPr lang="en-US" dirty="0"/>
          </a:p>
        </p:txBody>
      </p:sp>
      <p:sp>
        <p:nvSpPr>
          <p:cNvPr id="717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Initial Scope</a:t>
            </a:r>
            <a:endParaRPr lang="en-US" sz="3200" b="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7172" name="Rectangle 13"/>
          <p:cNvSpPr>
            <a:spLocks noChangeArrowheads="1"/>
          </p:cNvSpPr>
          <p:nvPr/>
        </p:nvSpPr>
        <p:spPr bwMode="auto">
          <a:xfrm>
            <a:off x="1335088" y="6562725"/>
            <a:ext cx="730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 eaLnBrk="0" hangingPunct="0"/>
            <a:endParaRPr lang="en-US" b="0"/>
          </a:p>
        </p:txBody>
      </p:sp>
      <p:sp>
        <p:nvSpPr>
          <p:cNvPr id="7173" name="Rectangle 9"/>
          <p:cNvSpPr>
            <a:spLocks noChangeArrowheads="1"/>
          </p:cNvSpPr>
          <p:nvPr/>
        </p:nvSpPr>
        <p:spPr bwMode="auto">
          <a:xfrm>
            <a:off x="14063663" y="-145097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b="0"/>
          </a:p>
        </p:txBody>
      </p: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3275856" y="3068960"/>
            <a:ext cx="2687960" cy="1584176"/>
            <a:chOff x="685800" y="1219200"/>
            <a:chExt cx="8312704" cy="5246688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1219200"/>
              <a:ext cx="8312704" cy="524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7" descr="CernVM-LHCb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1676400"/>
              <a:ext cx="3886200" cy="3295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0537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0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Where are our end-users?</a:t>
            </a:r>
            <a:endParaRPr lang="en-US" dirty="0"/>
          </a:p>
        </p:txBody>
      </p:sp>
      <p:sp>
        <p:nvSpPr>
          <p:cNvPr id="48131" name="Rectangle 2"/>
          <p:cNvSpPr>
            <a:spLocks noChangeArrowheads="1"/>
          </p:cNvSpPr>
          <p:nvPr/>
        </p:nvSpPr>
        <p:spPr bwMode="auto">
          <a:xfrm>
            <a:off x="3048000" y="304800"/>
            <a:ext cx="548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eaLnBrk="0" hangingPunct="0"/>
            <a:endParaRPr lang="en-GB" sz="3200" b="1" dirty="0">
              <a:solidFill>
                <a:schemeClr val="tx2"/>
              </a:solidFill>
            </a:endParaRPr>
          </a:p>
        </p:txBody>
      </p:sp>
      <p:sp>
        <p:nvSpPr>
          <p:cNvPr id="48132" name="Text Box 3"/>
          <p:cNvSpPr txBox="1">
            <a:spLocks noChangeArrowheads="1"/>
          </p:cNvSpPr>
          <p:nvPr/>
        </p:nvSpPr>
        <p:spPr bwMode="auto">
          <a:xfrm>
            <a:off x="3255963" y="6019800"/>
            <a:ext cx="235108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" tIns="36000" rIns="36000" bIns="36000" anchor="ctr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>
                <a:solidFill>
                  <a:schemeClr val="tx1"/>
                </a:solidFill>
              </a:rPr>
              <a:t>~1000 different IP addresses</a:t>
            </a: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295400"/>
            <a:ext cx="7924800" cy="501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3489325" y="6034088"/>
            <a:ext cx="2462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~2000 different IP addresses</a:t>
            </a:r>
          </a:p>
        </p:txBody>
      </p:sp>
    </p:spTree>
    <p:extLst>
      <p:ext uri="{BB962C8B-B14F-4D97-AF65-F5344CB8AC3E}">
        <p14:creationId xmlns:p14="http://schemas.microsoft.com/office/powerpoint/2010/main" val="24669360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GB" sz="2800" dirty="0">
                <a:ea typeface="ＭＳ Ｐゴシック" charset="0"/>
                <a:cs typeface="ＭＳ Ｐゴシック" charset="0"/>
              </a:rPr>
              <a:t>Is </a:t>
            </a:r>
            <a:r>
              <a:rPr lang="en-GB" sz="2800" dirty="0" err="1">
                <a:ea typeface="ＭＳ Ｐゴシック" charset="0"/>
                <a:cs typeface="ＭＳ Ｐゴシック" charset="0"/>
              </a:rPr>
              <a:t>CernVM</a:t>
            </a:r>
            <a:r>
              <a:rPr lang="en-GB" sz="2800" dirty="0">
                <a:ea typeface="ＭＳ Ｐゴシック" charset="0"/>
                <a:cs typeface="ＭＳ Ｐゴシック" charset="0"/>
              </a:rPr>
              <a:t> suitable for deployment on </a:t>
            </a:r>
            <a:r>
              <a:rPr lang="en-GB" sz="2800" dirty="0" smtClean="0">
                <a:ea typeface="ＭＳ Ｐゴシック" charset="0"/>
                <a:cs typeface="ＭＳ Ｐゴシック" charset="0"/>
              </a:rPr>
              <a:t>Grid and Cloud </a:t>
            </a:r>
            <a:r>
              <a:rPr lang="en-GB" sz="2800" dirty="0">
                <a:ea typeface="ＭＳ Ｐゴシック" charset="0"/>
                <a:cs typeface="ＭＳ Ｐゴシック" charset="0"/>
              </a:rPr>
              <a:t>infrastructure?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GB" sz="2800" dirty="0" smtClean="0">
                <a:ea typeface="ＭＳ Ｐゴシック" charset="0"/>
                <a:cs typeface="ＭＳ Ｐゴシック" charset="0"/>
              </a:rPr>
              <a:t>What are the benefits of going </a:t>
            </a:r>
            <a:r>
              <a:rPr lang="en-GB" sz="2800" dirty="0" err="1" smtClean="0">
                <a:ea typeface="ＭＳ Ｐゴシック" charset="0"/>
                <a:cs typeface="ＭＳ Ｐゴシック" charset="0"/>
              </a:rPr>
              <a:t>CernVM</a:t>
            </a:r>
            <a:r>
              <a:rPr lang="en-GB" sz="2800" dirty="0" smtClean="0">
                <a:ea typeface="ＭＳ Ｐゴシック" charset="0"/>
                <a:cs typeface="ＭＳ Ｐゴシック" charset="0"/>
              </a:rPr>
              <a:t> way comparing to more traditional</a:t>
            </a:r>
            <a:r>
              <a:rPr lang="en-GB" sz="2800" baseline="30000" dirty="0" smtClean="0">
                <a:ea typeface="ＭＳ Ｐゴシック" charset="0"/>
                <a:cs typeface="ＭＳ Ｐゴシック" charset="0"/>
              </a:rPr>
              <a:t>1)</a:t>
            </a:r>
            <a:r>
              <a:rPr lang="en-GB" sz="2800" dirty="0" smtClean="0">
                <a:ea typeface="ＭＳ Ｐゴシック" charset="0"/>
                <a:cs typeface="ＭＳ Ｐゴシック" charset="0"/>
              </a:rPr>
              <a:t> approach to batch node virtualization?</a:t>
            </a:r>
            <a:endParaRPr lang="en-GB" sz="28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/>
        </p:nvSpPr>
        <p:spPr bwMode="auto">
          <a:xfrm>
            <a:off x="381000" y="4419600"/>
            <a:ext cx="86106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6700" indent="-266700" eaLnBrk="0" hangingPunct="0">
              <a:buFont typeface="Arial" charset="0"/>
              <a:buAutoNum type="arabicParenR"/>
            </a:pPr>
            <a:r>
              <a:rPr lang="en-GB" sz="1800" b="0" dirty="0">
                <a:solidFill>
                  <a:schemeClr val="tx2"/>
                </a:solidFill>
              </a:rPr>
              <a:t>Traditional approach: </a:t>
            </a:r>
          </a:p>
          <a:p>
            <a:pPr marL="647700" lvl="1" indent="-266700" eaLnBrk="0" hangingPunct="0">
              <a:buFont typeface="Arial" charset="0"/>
              <a:buChar char="•"/>
            </a:pPr>
            <a:r>
              <a:rPr lang="en-GB" sz="1800" b="0" dirty="0">
                <a:solidFill>
                  <a:schemeClr val="tx2"/>
                </a:solidFill>
              </a:rPr>
              <a:t>Take “standard” batch node [2GB] and add experiment software [10GB] and generate VM image. Have experiment and security team certify the image, deploy it to all sites and worker nodes. Repeat this procedure 1-2 times per week and per experiment.     </a:t>
            </a:r>
          </a:p>
          <a:p>
            <a:pPr marL="266700" indent="-266700" eaLnBrk="0" hangingPunct="0"/>
            <a:r>
              <a:rPr lang="en-GB" sz="1200" b="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763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1800">
                <a:ea typeface="ＭＳ Ｐゴシック" charset="0"/>
                <a:cs typeface="ＭＳ Ｐゴシック" charset="0"/>
              </a:rPr>
              <a:t>Just enough OS to run LHC applications</a:t>
            </a:r>
          </a:p>
          <a:p>
            <a:pPr eaLnBrk="1" hangingPunct="1">
              <a:lnSpc>
                <a:spcPct val="90000"/>
              </a:lnSpc>
            </a:pPr>
            <a:r>
              <a:rPr lang="en-GB" sz="1800">
                <a:ea typeface="ＭＳ Ｐゴシック" charset="0"/>
                <a:cs typeface="ＭＳ Ｐゴシック" charset="0"/>
              </a:rPr>
              <a:t>Built using commercial tool (rBuilder by rPath)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>
                <a:ea typeface="ＭＳ Ｐゴシック" charset="0"/>
              </a:rPr>
              <a:t>Top-down approach - starting from application and automatically discovering dependencies</a:t>
            </a:r>
          </a:p>
          <a:p>
            <a:pPr eaLnBrk="1" hangingPunct="1">
              <a:lnSpc>
                <a:spcPct val="90000"/>
              </a:lnSpc>
            </a:pPr>
            <a:r>
              <a:rPr lang="en-GB" sz="1800">
                <a:ea typeface="ＭＳ Ｐゴシック" charset="0"/>
                <a:cs typeface="ＭＳ Ｐゴシック" charset="0"/>
              </a:rPr>
              <a:t>Small images (250MB), easy to move around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1800"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dirty="0">
                <a:ea typeface="ＭＳ Ｐゴシック" charset="0"/>
                <a:cs typeface="ＭＳ Ｐゴシック" charset="0"/>
              </a:rPr>
              <a:t>Part #1: Minimal OS image</a:t>
            </a:r>
          </a:p>
        </p:txBody>
      </p:sp>
      <p:pic>
        <p:nvPicPr>
          <p:cNvPr id="21507" name="Picture 8" descr="par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06488"/>
            <a:ext cx="7924800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9" descr="part1"/>
          <p:cNvPicPr>
            <a:picLocks noChangeAspect="1" noChangeArrowheads="1"/>
          </p:cNvPicPr>
          <p:nvPr/>
        </p:nvPicPr>
        <p:blipFill>
          <a:blip r:embed="rId4">
            <a:alphaModFix am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79248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215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219200" y="5029200"/>
            <a:ext cx="7162800" cy="1447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1800" dirty="0" smtClean="0">
                <a:ea typeface="ＭＳ Ｐゴシック" charset="0"/>
                <a:cs typeface="ＭＳ Ｐゴシック" charset="0"/>
              </a:rPr>
              <a:t>Just enough OS to run LHC applications</a:t>
            </a:r>
          </a:p>
          <a:p>
            <a:pPr>
              <a:lnSpc>
                <a:spcPct val="90000"/>
              </a:lnSpc>
            </a:pPr>
            <a:r>
              <a:rPr lang="en-GB" sz="1800" dirty="0" smtClean="0">
                <a:ea typeface="ＭＳ Ｐゴシック" charset="0"/>
                <a:cs typeface="ＭＳ Ｐゴシック" charset="0"/>
              </a:rPr>
              <a:t>Built using commercial tool (</a:t>
            </a:r>
            <a:r>
              <a:rPr lang="en-GB" sz="1800" dirty="0" err="1" smtClean="0">
                <a:ea typeface="ＭＳ Ｐゴシック" charset="0"/>
                <a:cs typeface="ＭＳ Ｐゴシック" charset="0"/>
              </a:rPr>
              <a:t>rBuilder</a:t>
            </a:r>
            <a:r>
              <a:rPr lang="en-GB" sz="1800" dirty="0" smtClean="0">
                <a:ea typeface="ＭＳ Ｐゴシック" charset="0"/>
                <a:cs typeface="ＭＳ Ｐゴシック" charset="0"/>
              </a:rPr>
              <a:t> by </a:t>
            </a:r>
            <a:r>
              <a:rPr lang="en-GB" sz="1800" dirty="0" err="1" smtClean="0">
                <a:ea typeface="ＭＳ Ｐゴシック" charset="0"/>
                <a:cs typeface="ＭＳ Ｐゴシック" charset="0"/>
              </a:rPr>
              <a:t>rPath</a:t>
            </a:r>
            <a:r>
              <a:rPr lang="en-GB" sz="1800" dirty="0" smtClean="0">
                <a:ea typeface="ＭＳ Ｐゴシック" charset="0"/>
                <a:cs typeface="ＭＳ Ｐゴシック" charset="0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n-GB" sz="1600" dirty="0" smtClean="0">
                <a:ea typeface="ＭＳ Ｐゴシック" charset="0"/>
              </a:rPr>
              <a:t>Top-down approach - starting from application and automatically discovering dependencies</a:t>
            </a:r>
          </a:p>
          <a:p>
            <a:pPr>
              <a:lnSpc>
                <a:spcPct val="90000"/>
              </a:lnSpc>
            </a:pPr>
            <a:r>
              <a:rPr lang="en-GB" sz="1800" dirty="0" smtClean="0">
                <a:ea typeface="ＭＳ Ｐゴシック" charset="0"/>
                <a:cs typeface="ＭＳ Ｐゴシック" charset="0"/>
              </a:rPr>
              <a:t>Small images (250MB), easy to move around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1800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97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Appliance Builder </a:t>
            </a:r>
            <a:endParaRPr lang="en-GB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530225" y="1758950"/>
          <a:ext cx="4422775" cy="334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Bitmap Image" r:id="rId4" imgW="5447619" imgH="4114286" progId="">
                  <p:embed/>
                </p:oleObj>
              </mc:Choice>
              <mc:Fallback>
                <p:oleObj name="Bitmap Image" r:id="rId4" imgW="5447619" imgH="41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25" y="1758950"/>
                        <a:ext cx="4422775" cy="334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66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5029200" y="1905000"/>
            <a:ext cx="3810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Installable CD/DVD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Stub Image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Raw </a:t>
            </a:r>
            <a:r>
              <a:rPr lang="en-US" sz="1400" dirty="0" err="1">
                <a:solidFill>
                  <a:schemeClr val="tx2"/>
                </a:solidFill>
              </a:rPr>
              <a:t>Filesystem</a:t>
            </a:r>
            <a:r>
              <a:rPr lang="en-US" sz="1400" dirty="0">
                <a:solidFill>
                  <a:schemeClr val="tx2"/>
                </a:solidFill>
              </a:rPr>
              <a:t> Image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 err="1">
                <a:solidFill>
                  <a:schemeClr val="tx2"/>
                </a:solidFill>
              </a:rPr>
              <a:t>Netboot</a:t>
            </a:r>
            <a:r>
              <a:rPr lang="en-US" sz="1400" dirty="0">
                <a:solidFill>
                  <a:schemeClr val="tx2"/>
                </a:solidFill>
              </a:rPr>
              <a:t> Image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Compressed Tar File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Demo CD/DVD (Live CD/DVD)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Raw Hard Disk Image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 err="1">
                <a:solidFill>
                  <a:schemeClr val="tx2"/>
                </a:solidFill>
              </a:rPr>
              <a:t>Vmware</a:t>
            </a:r>
            <a:r>
              <a:rPr lang="en-US" sz="1400" dirty="0">
                <a:solidFill>
                  <a:schemeClr val="tx2"/>
                </a:solidFill>
              </a:rPr>
              <a:t> ® Virtual Appliance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 err="1">
                <a:solidFill>
                  <a:schemeClr val="tx2"/>
                </a:solidFill>
              </a:rPr>
              <a:t>Vmware</a:t>
            </a:r>
            <a:r>
              <a:rPr lang="en-US" sz="1400" dirty="0">
                <a:solidFill>
                  <a:schemeClr val="tx2"/>
                </a:solidFill>
              </a:rPr>
              <a:t> ® ESX Server Virtual Appliance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Microsoft ® VHD Virtual </a:t>
            </a:r>
            <a:r>
              <a:rPr lang="en-US" sz="1400" dirty="0" err="1">
                <a:solidFill>
                  <a:schemeClr val="tx2"/>
                </a:solidFill>
              </a:rPr>
              <a:t>Apliance</a:t>
            </a:r>
            <a:endParaRPr lang="en-US" sz="1400" dirty="0">
              <a:solidFill>
                <a:schemeClr val="tx2"/>
              </a:solidFill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 err="1">
                <a:solidFill>
                  <a:schemeClr val="tx2"/>
                </a:solidFill>
              </a:rPr>
              <a:t>Xen</a:t>
            </a:r>
            <a:r>
              <a:rPr lang="en-US" sz="1400" dirty="0">
                <a:solidFill>
                  <a:schemeClr val="tx2"/>
                </a:solidFill>
              </a:rPr>
              <a:t> Enterprise Virtual Appliance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Virtual Iron Virtual Appliance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Parallels Virtual Appliance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Amazon Machine Image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Update CD/DVD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rgbClr val="000066"/>
              </a:buClr>
              <a:buSzPct val="90000"/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Appliance Installable ISO</a:t>
            </a:r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533400" y="1298575"/>
            <a:ext cx="42672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20000"/>
              </a:spcBef>
              <a:buClr>
                <a:srgbClr val="ECAE14"/>
              </a:buClr>
              <a:buSzPct val="110000"/>
            </a:pPr>
            <a:r>
              <a:rPr lang="en-GB" sz="2000">
                <a:solidFill>
                  <a:schemeClr val="tx2"/>
                </a:solidFill>
              </a:rPr>
              <a:t>Starting from experiment software…</a:t>
            </a:r>
            <a:endParaRPr lang="en-US" sz="1800">
              <a:solidFill>
                <a:schemeClr val="tx2"/>
              </a:solidFill>
            </a:endParaRPr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381000" y="5181600"/>
            <a:ext cx="47244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 anchor="ctr">
            <a:prstTxWarp prst="textNoShape">
              <a:avLst/>
            </a:prstTxWarp>
            <a:spAutoFit/>
          </a:bodyPr>
          <a:lstStyle/>
          <a:p>
            <a:pPr algn="ctr">
              <a:spcBef>
                <a:spcPct val="20000"/>
              </a:spcBef>
              <a:buClr>
                <a:srgbClr val="ECAE14"/>
              </a:buClr>
              <a:buSzPct val="110000"/>
            </a:pPr>
            <a:r>
              <a:rPr lang="en-GB" sz="1800">
                <a:solidFill>
                  <a:schemeClr val="tx2"/>
                </a:solidFill>
              </a:rPr>
              <a:t>…ending with a custom Linux specialised for a given task</a:t>
            </a:r>
            <a:endParaRPr lang="en-US" sz="1600">
              <a:solidFill>
                <a:schemeClr val="tx2"/>
              </a:solidFill>
            </a:endParaRPr>
          </a:p>
        </p:txBody>
      </p:sp>
      <p:pic>
        <p:nvPicPr>
          <p:cNvPr id="23560" name="Picture 7" descr="prod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3600" y="1262063"/>
            <a:ext cx="15240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67685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steps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t="-105514" b="-105514"/>
          <a:stretch>
            <a:fillRect/>
          </a:stretch>
        </p:blipFill>
        <p:spPr>
          <a:xfrm>
            <a:off x="533400" y="533400"/>
            <a:ext cx="8229600" cy="4525963"/>
          </a:xfrm>
        </p:spPr>
      </p:pic>
      <p:sp>
        <p:nvSpPr>
          <p:cNvPr id="21506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2nd ASPERA Workshop,  30-31 May 2011, Barcelona  P. Mato/CERN  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/>
              <a:t>Conary Package Manager</a:t>
            </a:r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507586" y="3733800"/>
            <a:ext cx="6190533" cy="2307459"/>
            <a:chOff x="2513" y="768"/>
            <a:chExt cx="4480" cy="1653"/>
          </a:xfrm>
        </p:grpSpPr>
        <p:pic>
          <p:nvPicPr>
            <p:cNvPr id="21510" name="Picture 6" descr="file"/>
            <p:cNvPicPr>
              <a:picLocks noChangeAspect="1" noChangeArrowheads="1"/>
            </p:cNvPicPr>
            <p:nvPr/>
          </p:nvPicPr>
          <p:blipFill>
            <a:blip r:embed="rId4">
              <a:alphaModFix amt="40000"/>
            </a:blip>
            <a:srcRect/>
            <a:stretch>
              <a:fillRect/>
            </a:stretch>
          </p:blipFill>
          <p:spPr bwMode="auto">
            <a:xfrm>
              <a:off x="4800" y="768"/>
              <a:ext cx="447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1" name="Picture 7" descr="file"/>
            <p:cNvPicPr>
              <a:picLocks noChangeAspect="1" noChangeArrowheads="1"/>
            </p:cNvPicPr>
            <p:nvPr/>
          </p:nvPicPr>
          <p:blipFill>
            <a:blip r:embed="rId4">
              <a:alphaModFix amt="60000"/>
            </a:blip>
            <a:srcRect/>
            <a:stretch>
              <a:fillRect/>
            </a:stretch>
          </p:blipFill>
          <p:spPr bwMode="auto">
            <a:xfrm>
              <a:off x="4625" y="912"/>
              <a:ext cx="559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2" name="Picture 8" descr="fi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98" y="1056"/>
              <a:ext cx="707" cy="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3" name="Text Box 9"/>
            <p:cNvSpPr txBox="1">
              <a:spLocks noChangeArrowheads="1"/>
            </p:cNvSpPr>
            <p:nvPr/>
          </p:nvSpPr>
          <p:spPr bwMode="auto">
            <a:xfrm>
              <a:off x="2513" y="1958"/>
              <a:ext cx="4480" cy="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tx2"/>
                  </a:solidFill>
                </a:rPr>
                <a:t>Every build and every file installed on the system</a:t>
              </a:r>
            </a:p>
            <a:p>
              <a:pPr algn="ctr"/>
              <a:r>
                <a:rPr lang="en-US" sz="1800" dirty="0">
                  <a:solidFill>
                    <a:schemeClr val="tx2"/>
                  </a:solidFill>
                </a:rPr>
                <a:t>is automatically versioned and accounted for in</a:t>
              </a:r>
              <a:r>
                <a:rPr lang="en-US" sz="1800" dirty="0" smtClean="0">
                  <a:solidFill>
                    <a:schemeClr val="tx2"/>
                  </a:solidFill>
                </a:rPr>
                <a:t> a database</a:t>
              </a:r>
              <a:endParaRPr lang="en-US" sz="18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35205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47446</TotalTime>
  <Words>2500</Words>
  <Application>Microsoft Macintosh PowerPoint</Application>
  <PresentationFormat>On-screen Show (4:3)</PresentationFormat>
  <Paragraphs>338</Paragraphs>
  <Slides>30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Concourse</vt:lpstr>
      <vt:lpstr>Bitmap Image</vt:lpstr>
      <vt:lpstr> CernVM - a virtual software appliance for LHC applications</vt:lpstr>
      <vt:lpstr>CernVM R&amp;D Project</vt:lpstr>
      <vt:lpstr>CernVM Elements</vt:lpstr>
      <vt:lpstr>Initial Scope</vt:lpstr>
      <vt:lpstr>Where are our end-users?</vt:lpstr>
      <vt:lpstr>PowerPoint Presentation</vt:lpstr>
      <vt:lpstr>Part #1: Minimal OS image</vt:lpstr>
      <vt:lpstr>Appliance Builder </vt:lpstr>
      <vt:lpstr>Conary Package Manager</vt:lpstr>
      <vt:lpstr>Part #2: CernVM-FS</vt:lpstr>
      <vt:lpstr>Application Software Delivery</vt:lpstr>
      <vt:lpstr>Fuse Module</vt:lpstr>
      <vt:lpstr>Integrity and Authenticity</vt:lpstr>
      <vt:lpstr>Content Distribution</vt:lpstr>
      <vt:lpstr>Client-Side Fail-Over</vt:lpstr>
      <vt:lpstr>CernVM-FS within WLCG</vt:lpstr>
      <vt:lpstr>Advantages for WLCG Grid </vt:lpstr>
      <vt:lpstr>Part #3: Contextualization</vt:lpstr>
      <vt:lpstr>As easy as 1,2,3</vt:lpstr>
      <vt:lpstr>EC2 Contextualization</vt:lpstr>
      <vt:lpstr>user_data example</vt:lpstr>
      <vt:lpstr>PowerPoint Presentation</vt:lpstr>
      <vt:lpstr>Run PanDA (ATLAS) in  CernVM on the Clouds</vt:lpstr>
      <vt:lpstr>EOS: Scalable Service Architecture</vt:lpstr>
      <vt:lpstr>Using cernvm-tools</vt:lpstr>
      <vt:lpstr>Initializing Credentials</vt:lpstr>
      <vt:lpstr>LXCloud</vt:lpstr>
      <vt:lpstr>Amazon EC2</vt:lpstr>
      <vt:lpstr>PanDA Monitor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Pere Mato</dc:creator>
  <cp:lastModifiedBy>Pere Mato</cp:lastModifiedBy>
  <cp:revision>1057</cp:revision>
  <cp:lastPrinted>2009-11-18T15:54:05Z</cp:lastPrinted>
  <dcterms:created xsi:type="dcterms:W3CDTF">2010-05-17T20:46:12Z</dcterms:created>
  <dcterms:modified xsi:type="dcterms:W3CDTF">2011-05-29T21:47:36Z</dcterms:modified>
</cp:coreProperties>
</file>