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6"/>
  </p:notesMasterIdLst>
  <p:handoutMasterIdLst>
    <p:handoutMasterId r:id="rId27"/>
  </p:handoutMasterIdLst>
  <p:sldIdLst>
    <p:sldId id="298" r:id="rId2"/>
    <p:sldId id="299" r:id="rId3"/>
    <p:sldId id="301" r:id="rId4"/>
    <p:sldId id="327" r:id="rId5"/>
    <p:sldId id="328" r:id="rId6"/>
    <p:sldId id="326" r:id="rId7"/>
    <p:sldId id="303" r:id="rId8"/>
    <p:sldId id="304" r:id="rId9"/>
    <p:sldId id="308" r:id="rId10"/>
    <p:sldId id="305" r:id="rId11"/>
    <p:sldId id="306" r:id="rId12"/>
    <p:sldId id="321" r:id="rId13"/>
    <p:sldId id="322" r:id="rId14"/>
    <p:sldId id="318" r:id="rId15"/>
    <p:sldId id="316" r:id="rId16"/>
    <p:sldId id="312" r:id="rId17"/>
    <p:sldId id="317" r:id="rId18"/>
    <p:sldId id="320" r:id="rId19"/>
    <p:sldId id="314" r:id="rId20"/>
    <p:sldId id="323" r:id="rId21"/>
    <p:sldId id="315" r:id="rId22"/>
    <p:sldId id="319" r:id="rId23"/>
    <p:sldId id="307" r:id="rId24"/>
    <p:sldId id="309" r:id="rId25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9C"/>
    <a:srgbClr val="FF0066"/>
    <a:srgbClr val="00CC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45" autoAdjust="0"/>
    <p:restoredTop sz="86371" autoAdjust="0"/>
  </p:normalViewPr>
  <p:slideViewPr>
    <p:cSldViewPr>
      <p:cViewPr varScale="1">
        <p:scale>
          <a:sx n="74" d="100"/>
          <a:sy n="74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928" y="-102"/>
      </p:cViewPr>
      <p:guideLst>
        <p:guide orient="horz" pos="3127"/>
        <p:guide pos="2101"/>
      </p:guideLst>
    </p:cSldViewPr>
  </p:notesViewPr>
  <p:gridSpacing cx="144018" cy="14401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kapusta\Local%20Settings\Temporary%20Internet%20Files\Content.Outlook\B655AOVT\CompressionTests%20(3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Measured</a:t>
            </a:r>
            <a:r>
              <a:rPr lang="en-US" baseline="0" dirty="0" smtClean="0"/>
              <a:t> Compression factor for selected Physics Apps.</a:t>
            </a:r>
            <a:endParaRPr lang="en-GB" dirty="0"/>
          </a:p>
        </c:rich>
      </c:tx>
      <c:layout/>
      <c:overlay val="0"/>
    </c:title>
    <c:autoTitleDeleted val="0"/>
    <c:view3D>
      <c:rotX val="15"/>
      <c:rotY val="3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1"/>
          <c:order val="0"/>
          <c:tx>
            <c:strRef>
              <c:f>'Sheet2 (2)'!$A$63</c:f>
              <c:strCache>
                <c:ptCount val="1"/>
                <c:pt idx="0">
                  <c:v>PVSS (261M rows, 18GB)</c:v>
                </c:pt>
              </c:strCache>
            </c:strRef>
          </c:tx>
          <c:spPr>
            <a:solidFill>
              <a:srgbClr val="F79646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(2)'!$L$63:$L$68</c:f>
              <c:numCache>
                <c:formatCode>0.00</c:formatCode>
                <c:ptCount val="6"/>
                <c:pt idx="0">
                  <c:v>1</c:v>
                </c:pt>
                <c:pt idx="1">
                  <c:v>3.1455407303370801</c:v>
                </c:pt>
                <c:pt idx="2">
                  <c:v>6.8281249999999645</c:v>
                </c:pt>
                <c:pt idx="3">
                  <c:v>12.752313167259768</c:v>
                </c:pt>
                <c:pt idx="4">
                  <c:v>13.997656250000126</c:v>
                </c:pt>
                <c:pt idx="5">
                  <c:v>19.30711206896552</c:v>
                </c:pt>
              </c:numCache>
            </c:numRef>
          </c:val>
        </c:ser>
        <c:ser>
          <c:idx val="2"/>
          <c:order val="1"/>
          <c:tx>
            <c:strRef>
              <c:f>'Sheet2 (2)'!$A$79</c:f>
              <c:strCache>
                <c:ptCount val="1"/>
                <c:pt idx="0">
                  <c:v>LCG GRID Monitoring (275M rows, 7GB)</c:v>
                </c:pt>
              </c:strCache>
            </c:strRef>
          </c:tx>
          <c:spPr>
            <a:solidFill>
              <a:srgbClr val="9BBB59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(2)'!$L$79:$L$84</c:f>
              <c:numCache>
                <c:formatCode>0.00</c:formatCode>
                <c:ptCount val="6"/>
                <c:pt idx="0">
                  <c:v>1</c:v>
                </c:pt>
                <c:pt idx="1">
                  <c:v>1.857142857142857</c:v>
                </c:pt>
                <c:pt idx="2">
                  <c:v>12.23529411764707</c:v>
                </c:pt>
                <c:pt idx="3">
                  <c:v>24.47058823529412</c:v>
                </c:pt>
                <c:pt idx="4">
                  <c:v>23.771428571428569</c:v>
                </c:pt>
                <c:pt idx="5">
                  <c:v>25.212121212120852</c:v>
                </c:pt>
              </c:numCache>
            </c:numRef>
          </c:val>
        </c:ser>
        <c:ser>
          <c:idx val="0"/>
          <c:order val="2"/>
          <c:tx>
            <c:strRef>
              <c:f>'Sheet2 (2)'!$A$87</c:f>
              <c:strCache>
                <c:ptCount val="1"/>
                <c:pt idx="0">
                  <c:v>LCG TESTDATA 2007 (103M rows, 75GB)</c:v>
                </c:pt>
              </c:strCache>
            </c:strRef>
          </c:tx>
          <c:spPr>
            <a:solidFill>
              <a:srgbClr val="EEECE1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(2)'!$L$87:$L$92</c:f>
              <c:numCache>
                <c:formatCode>0.00</c:formatCode>
                <c:ptCount val="6"/>
                <c:pt idx="0">
                  <c:v>1</c:v>
                </c:pt>
                <c:pt idx="1">
                  <c:v>1.0139276233844796</c:v>
                </c:pt>
                <c:pt idx="2">
                  <c:v>4.1031069295145448</c:v>
                </c:pt>
                <c:pt idx="3">
                  <c:v>7.4191068035977628</c:v>
                </c:pt>
                <c:pt idx="4">
                  <c:v>9.0023778337531493</c:v>
                </c:pt>
                <c:pt idx="5">
                  <c:v>10.504185280978128</c:v>
                </c:pt>
              </c:numCache>
            </c:numRef>
          </c:val>
        </c:ser>
        <c:ser>
          <c:idx val="4"/>
          <c:order val="3"/>
          <c:tx>
            <c:strRef>
              <c:f>'Sheet2 (2)'!$A$96</c:f>
              <c:strCache>
                <c:ptCount val="1"/>
                <c:pt idx="0">
                  <c:v>ATLAS PANDA FILESTABLE (381M rows, 120GB)</c:v>
                </c:pt>
              </c:strCache>
            </c:strRef>
          </c:tx>
          <c:spPr>
            <a:solidFill>
              <a:srgbClr val="4BACC6"/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(2)'!$L$95:$L$100</c:f>
              <c:numCache>
                <c:formatCode>0.00</c:formatCode>
                <c:ptCount val="6"/>
                <c:pt idx="0">
                  <c:v>1</c:v>
                </c:pt>
                <c:pt idx="1">
                  <c:v>2.1138044741109869</c:v>
                </c:pt>
                <c:pt idx="2">
                  <c:v>3.6254586206097783</c:v>
                </c:pt>
                <c:pt idx="3">
                  <c:v>5.4859104585279646</c:v>
                </c:pt>
                <c:pt idx="4">
                  <c:v>8.8842616619774919</c:v>
                </c:pt>
                <c:pt idx="5">
                  <c:v>9.814856941239821</c:v>
                </c:pt>
              </c:numCache>
            </c:numRef>
          </c:val>
        </c:ser>
        <c:ser>
          <c:idx val="3"/>
          <c:order val="4"/>
          <c:tx>
            <c:strRef>
              <c:f>'Sheet2 (2)'!$A$71</c:f>
              <c:strCache>
                <c:ptCount val="1"/>
                <c:pt idx="0">
                  <c:v>ATLAS LOG MESSAGES (323M rows, 66GB)</c:v>
                </c:pt>
              </c:strCache>
            </c:strRef>
          </c:tx>
          <c:spPr>
            <a:solidFill>
              <a:srgbClr val="C0504D">
                <a:lumMod val="75000"/>
              </a:srgbClr>
            </a:solidFill>
          </c:spPr>
          <c:invertIfNegative val="0"/>
          <c:cat>
            <c:strRef>
              <c:f>'Sheet2 (2)'!$B$63:$B$68</c:f>
              <c:strCache>
                <c:ptCount val="6"/>
                <c:pt idx="0">
                  <c:v>No compression</c:v>
                </c:pt>
                <c:pt idx="1">
                  <c:v>OLTP compression</c:v>
                </c:pt>
                <c:pt idx="2">
                  <c:v>Columnar for Query Low</c:v>
                </c:pt>
                <c:pt idx="3">
                  <c:v>Columnar for Query High</c:v>
                </c:pt>
                <c:pt idx="4">
                  <c:v>Columnar for Archive Low</c:v>
                </c:pt>
                <c:pt idx="5">
                  <c:v>Columnar for Archive High</c:v>
                </c:pt>
              </c:strCache>
            </c:strRef>
          </c:cat>
          <c:val>
            <c:numRef>
              <c:f>'Sheet2 (2)'!$L$71:$L$76</c:f>
              <c:numCache>
                <c:formatCode>0.00</c:formatCode>
                <c:ptCount val="6"/>
                <c:pt idx="0">
                  <c:v>1</c:v>
                </c:pt>
                <c:pt idx="1">
                  <c:v>3.1308973512363676</c:v>
                </c:pt>
                <c:pt idx="2">
                  <c:v>15.687867647058818</c:v>
                </c:pt>
                <c:pt idx="3">
                  <c:v>37.040798611111107</c:v>
                </c:pt>
                <c:pt idx="4">
                  <c:v>47.623883928572013</c:v>
                </c:pt>
                <c:pt idx="5">
                  <c:v>70.182565789473685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95303552"/>
        <c:axId val="102764544"/>
        <c:axId val="92203200"/>
      </c:bar3DChart>
      <c:catAx>
        <c:axId val="95303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lang="en-GB"/>
            </a:pPr>
            <a:endParaRPr lang="en-US"/>
          </a:p>
        </c:txPr>
        <c:crossAx val="102764544"/>
        <c:crosses val="autoZero"/>
        <c:auto val="1"/>
        <c:lblAlgn val="ctr"/>
        <c:lblOffset val="100"/>
        <c:noMultiLvlLbl val="0"/>
      </c:catAx>
      <c:valAx>
        <c:axId val="102764544"/>
        <c:scaling>
          <c:orientation val="minMax"/>
          <c:max val="70"/>
        </c:scaling>
        <c:delete val="0"/>
        <c:axPos val="l"/>
        <c:majorGridlines/>
        <c:numFmt formatCode="General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en-GB"/>
            </a:pPr>
            <a:endParaRPr lang="en-US"/>
          </a:p>
        </c:txPr>
        <c:crossAx val="95303552"/>
        <c:crosses val="autoZero"/>
        <c:crossBetween val="between"/>
      </c:valAx>
      <c:serAx>
        <c:axId val="92203200"/>
        <c:scaling>
          <c:orientation val="minMax"/>
        </c:scaling>
        <c:delete val="1"/>
        <c:axPos val="b"/>
        <c:majorTickMark val="out"/>
        <c:minorTickMark val="none"/>
        <c:tickLblPos val="none"/>
        <c:crossAx val="102764544"/>
        <c:crosses val="autoZero"/>
      </c:ser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34F9FB-1757-4C16-B913-5DC396B0C0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19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3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3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909"/>
            <a:ext cx="533527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3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3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30091"/>
            <a:ext cx="2889938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79042F-CF48-4A25-8040-C744929F57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10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GB" smtClean="0"/>
              <a:t>Databases at CERN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9F3BC7-5648-438B-B883-769D76D18FD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D592F25-2EFA-40A9-A8F5-1D16E7D3BED8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8DEB-0D10-7B4D-B8C0-2D1E0BE86473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28DEB-0D10-7B4D-B8C0-2D1E0BE8647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latin typeface="Helvetica" pitchFamily="34" charset="0"/>
              </a:rPr>
              <a:t>Compass PVSS columns: 6 number, 4 TS(9) , 5 varchar2 , 3 binary_double</a:t>
            </a:r>
          </a:p>
          <a:p>
            <a:r>
              <a:rPr lang="en-US" smtClean="0">
                <a:latin typeface="Helvetica" pitchFamily="34" charset="0"/>
              </a:rPr>
              <a:t>LCG SERVICESTATUS columns: 5 number</a:t>
            </a:r>
          </a:p>
          <a:p>
            <a:r>
              <a:rPr lang="en-US" smtClean="0">
                <a:latin typeface="Helvetica" pitchFamily="34" charset="0"/>
              </a:rPr>
              <a:t>LCG TESTDATA 2007 columns: 6 number(38), 1 varchar2, 1 CLOB</a:t>
            </a:r>
          </a:p>
          <a:p>
            <a:r>
              <a:rPr lang="en-US" smtClean="0">
                <a:latin typeface="Helvetica" pitchFamily="34" charset="0"/>
              </a:rPr>
              <a:t>ATLAS PANDA FILESTABLE columns: 3 number, 12 varchar2, 2 date, 2 char</a:t>
            </a:r>
          </a:p>
          <a:p>
            <a:r>
              <a:rPr lang="en-US" smtClean="0">
                <a:latin typeface="Helvetica" pitchFamily="34" charset="0"/>
              </a:rPr>
              <a:t>LCG MESSAGES columns: 5 number, 7 varchar2, 1 TS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848068-17C5-4AE0-8A55-83D384582EF5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098EB9-4302-43EA-8E04-619D2D0F75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10FE8B0-11A1-4EAE-88E7-2974C55555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F797F0-1E94-446A-9E9C-7FA2A13B77E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>
            <a:lvl1pPr>
              <a:defRPr/>
            </a:lvl1pPr>
          </a:lstStyle>
          <a:p>
            <a:fld id="{54597BEC-4B02-412E-B9ED-A388F4E6BB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708C4B-770D-4D9F-8180-326B0E5FE5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C5CCB7-0A48-4A3E-A66C-3210540E81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1F9BAB-9444-4829-A68B-D06CD8612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0180640-2AC7-42F1-97D2-2EA6B80D25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F5CBA7C-4723-42F2-B8BD-3C24284935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ECA374-1186-4CA0-B76D-0E1E7B37DD9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AECEC6-CEF4-4AE3-8102-B54ABF8CEDE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53A0A0-3405-4352-91B0-C2D7A773799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78" name="Picture 7" descr="banner-ITonl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7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738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1D3D6B20-CE68-47C5-BB81-1BBC8C58B586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357382" name="Object 14"/>
          <p:cNvGraphicFramePr>
            <a:graphicFrameLocks noChangeAspect="1"/>
          </p:cNvGraphicFramePr>
          <p:nvPr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569" name="Image" r:id="rId16" imgW="2006349" imgH="1422222" progId="">
                  <p:embed/>
                </p:oleObj>
              </mc:Choice>
              <mc:Fallback>
                <p:oleObj name="Image" r:id="rId16" imgW="2006349" imgH="1422222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dms.cern.ch/document/1146858/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portal.acm.org/citation.cfm?id=291" TargetMode="External"/><Relationship Id="rId3" Type="http://schemas.openxmlformats.org/officeDocument/2006/relationships/hyperlink" Target="https://indico.cern.ch/conferenceDisplay.py?confId=130874" TargetMode="External"/><Relationship Id="rId7" Type="http://schemas.openxmlformats.org/officeDocument/2006/relationships/hyperlink" Target="http://portal.acm.org/citation.cfm?id=564601" TargetMode="External"/><Relationship Id="rId2" Type="http://schemas.openxmlformats.org/officeDocument/2006/relationships/hyperlink" Target="http://www.aosabook.org/en/nosq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rn.ch/openlab/" TargetMode="External"/><Relationship Id="rId5" Type="http://schemas.openxmlformats.org/officeDocument/2006/relationships/hyperlink" Target="http://canali.web.cern.ch/canali/docs/CERN_IT-DB_deployment_GAIA_Workshop_March2011.pptx" TargetMode="External"/><Relationship Id="rId4" Type="http://schemas.openxmlformats.org/officeDocument/2006/relationships/hyperlink" Target="https://indico.cern.ch/event/132486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5" name="Text Box 5"/>
          <p:cNvSpPr txBox="1">
            <a:spLocks noChangeArrowheads="1"/>
          </p:cNvSpPr>
          <p:nvPr/>
        </p:nvSpPr>
        <p:spPr bwMode="auto">
          <a:xfrm>
            <a:off x="-180594" y="4725162"/>
            <a:ext cx="9143999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2400" dirty="0" smtClean="0"/>
              <a:t>Eric Grancher</a:t>
            </a:r>
          </a:p>
          <a:p>
            <a:pPr algn="r"/>
            <a:r>
              <a:rPr lang="en-GB" sz="2400" dirty="0" smtClean="0"/>
              <a:t>eric.grancher@cern.ch</a:t>
            </a:r>
            <a:br>
              <a:rPr lang="en-GB" sz="2400" dirty="0" smtClean="0"/>
            </a:br>
            <a:r>
              <a:rPr lang="en-GB" sz="2400" dirty="0" smtClean="0"/>
              <a:t>CERN IT department</a:t>
            </a:r>
          </a:p>
          <a:p>
            <a:pPr algn="ctr"/>
            <a:endParaRPr lang="en-GB" sz="2400" dirty="0" smtClean="0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980694"/>
            <a:ext cx="9144000" cy="1797058"/>
          </a:xfrm>
          <a:noFill/>
          <a:ln/>
        </p:spPr>
        <p:txBody>
          <a:bodyPr lIns="92075" tIns="46038" rIns="92075" bIns="46038" anchor="b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Overview of Database </a:t>
            </a:r>
            <a:r>
              <a:rPr lang="en-GB" b="1" dirty="0" smtClean="0">
                <a:solidFill>
                  <a:schemeClr val="tx1"/>
                </a:solidFill>
              </a:rPr>
              <a:t>Technologies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b="1" dirty="0">
                <a:solidFill>
                  <a:schemeClr val="tx1"/>
                </a:solidFill>
              </a:rPr>
              <a:t/>
            </a:r>
            <a:br>
              <a:rPr lang="en-GB" b="1" dirty="0">
                <a:solidFill>
                  <a:schemeClr val="tx1"/>
                </a:solidFill>
              </a:rPr>
            </a:br>
            <a:r>
              <a:rPr lang="en-GB" sz="2400" b="1" dirty="0">
                <a:solidFill>
                  <a:schemeClr val="tx1"/>
                </a:solidFill>
              </a:rPr>
              <a:t>Computing and </a:t>
            </a:r>
            <a:r>
              <a:rPr lang="en-GB" sz="2400" b="1" dirty="0" err="1">
                <a:solidFill>
                  <a:schemeClr val="tx1"/>
                </a:solidFill>
              </a:rPr>
              <a:t>Astroparticle</a:t>
            </a:r>
            <a:r>
              <a:rPr lang="en-GB" sz="2400" b="1" dirty="0">
                <a:solidFill>
                  <a:schemeClr val="tx1"/>
                </a:solidFill>
              </a:rPr>
              <a:t> Physics </a:t>
            </a:r>
            <a:r>
              <a:rPr lang="en-GB" sz="2400" b="1" dirty="0" smtClean="0">
                <a:solidFill>
                  <a:schemeClr val="tx1"/>
                </a:solidFill>
              </a:rPr>
              <a:t/>
            </a:r>
            <a:br>
              <a:rPr lang="en-GB" sz="2400" b="1" dirty="0" smtClean="0">
                <a:solidFill>
                  <a:schemeClr val="tx1"/>
                </a:solidFill>
              </a:rPr>
            </a:br>
            <a:r>
              <a:rPr lang="en-GB" sz="2400" b="1" dirty="0" smtClean="0">
                <a:solidFill>
                  <a:schemeClr val="tx1"/>
                </a:solidFill>
              </a:rPr>
              <a:t> </a:t>
            </a:r>
            <a:r>
              <a:rPr lang="en-GB" sz="2400" b="1" dirty="0">
                <a:solidFill>
                  <a:schemeClr val="tx1"/>
                </a:solidFill>
              </a:rPr>
              <a:t>2</a:t>
            </a:r>
            <a:r>
              <a:rPr lang="en-GB" sz="2400" b="1" baseline="30000" dirty="0">
                <a:solidFill>
                  <a:schemeClr val="tx1"/>
                </a:solidFill>
              </a:rPr>
              <a:t>nd</a:t>
            </a:r>
            <a:r>
              <a:rPr lang="en-GB" sz="2400" b="1" dirty="0">
                <a:solidFill>
                  <a:schemeClr val="tx1"/>
                </a:solidFill>
              </a:rPr>
              <a:t> ASPERA </a:t>
            </a:r>
            <a:r>
              <a:rPr lang="en-GB" sz="2400" b="1" dirty="0" smtClean="0">
                <a:solidFill>
                  <a:schemeClr val="tx1"/>
                </a:solidFill>
              </a:rPr>
              <a:t>Workshop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65238" y="6289984"/>
            <a:ext cx="599677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edms.cern.ch/document/1146858/1</a:t>
            </a:r>
            <a:endParaRPr lang="en-GB" sz="2400" u="sng" dirty="0">
              <a:solidFill>
                <a:srgbClr val="0070C0"/>
              </a:solidFill>
            </a:endParaRPr>
          </a:p>
        </p:txBody>
      </p:sp>
      <p:sp>
        <p:nvSpPr>
          <p:cNvPr id="3" name="AutoShape 2" descr="Comparing Upsilons in PbPb and pp collis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Comparing Upsilons in PbPb and pp collisi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584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4566"/>
            <a:ext cx="4645273" cy="3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Lessons learnt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sz="24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Aiming for high-availability</a:t>
            </a:r>
            <a:r>
              <a:rPr lang="en-GB" sz="2400" b="0" i="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(often) adding c</a:t>
            </a:r>
            <a:r>
              <a:rPr lang="en-GB" sz="24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omplexity</a:t>
            </a:r>
            <a:r>
              <a:rPr lang="en-GB" sz="2000" b="0" i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and complexity is the enemy of availability</a:t>
            </a:r>
          </a:p>
          <a:p>
            <a:r>
              <a:rPr lang="en-GB" sz="2400" dirty="0" smtClean="0"/>
              <a:t>Scalability can be achieved with Oracle Real Application Cluster (150k entries/s for</a:t>
            </a:r>
            <a:r>
              <a:rPr lang="en-GB" sz="2400" baseline="0" dirty="0" smtClean="0"/>
              <a:t> PVSS)</a:t>
            </a:r>
          </a:p>
          <a:p>
            <a:pPr lvl="0"/>
            <a:r>
              <a:rPr lang="en-GB" sz="2400" dirty="0" smtClean="0"/>
              <a:t>Database /</a:t>
            </a:r>
            <a:r>
              <a:rPr lang="en-GB" sz="2400" dirty="0"/>
              <a:t> </a:t>
            </a:r>
            <a:r>
              <a:rPr lang="en-GB" sz="2400" dirty="0" smtClean="0"/>
              <a:t>application instrumentation is key for understanding/improving performance</a:t>
            </a:r>
          </a:p>
          <a:p>
            <a:pPr lvl="0"/>
            <a:r>
              <a:rPr lang="en-GB" sz="2400" dirty="0" smtClean="0"/>
              <a:t>NFS/D-NFS/</a:t>
            </a:r>
            <a:r>
              <a:rPr lang="en-GB" sz="2400" dirty="0" err="1" smtClean="0"/>
              <a:t>pNFS</a:t>
            </a:r>
            <a:r>
              <a:rPr lang="en-GB" sz="2400" dirty="0" smtClean="0"/>
              <a:t> are solutions to be considered for stability and scalability (very positive</a:t>
            </a:r>
            <a:r>
              <a:rPr lang="en-GB" sz="2400" baseline="0" dirty="0" smtClean="0"/>
              <a:t> </a:t>
            </a:r>
            <a:r>
              <a:rPr lang="en-GB" sz="2400" dirty="0" smtClean="0"/>
              <a:t>experience with </a:t>
            </a:r>
            <a:r>
              <a:rPr lang="en-GB" sz="2400" dirty="0" err="1" smtClean="0"/>
              <a:t>NetApp</a:t>
            </a:r>
            <a:r>
              <a:rPr lang="en-GB" sz="2400" dirty="0" smtClean="0"/>
              <a:t>, snapshots, scrubbing, etc.)</a:t>
            </a:r>
          </a:p>
          <a:p>
            <a:pPr lvl="0"/>
            <a:r>
              <a:rPr lang="en-GB" sz="2400" dirty="0" smtClean="0"/>
              <a:t>Database independence is very complex if performance is required</a:t>
            </a:r>
          </a:p>
          <a:p>
            <a:pPr lvl="0"/>
            <a:r>
              <a:rPr lang="en-GB" sz="2400" dirty="0" smtClean="0"/>
              <a:t>Hiding IO errors from the database leaves the database handle what it is best at (transactions, query optimisation, coherency, etc.)</a:t>
            </a:r>
          </a:p>
        </p:txBody>
      </p:sp>
    </p:spTree>
    <p:extLst>
      <p:ext uri="{BB962C8B-B14F-4D97-AF65-F5344CB8AC3E}">
        <p14:creationId xmlns:p14="http://schemas.microsoft.com/office/powerpoint/2010/main" val="30235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Incidents review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707" y="838200"/>
            <a:ext cx="9208707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73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Flash</a:t>
            </a:r>
          </a:p>
          <a:p>
            <a:pPr lvl="0"/>
            <a:r>
              <a:rPr lang="en-GB" dirty="0" smtClean="0"/>
              <a:t>Large memory systems</a:t>
            </a:r>
            <a:endParaRPr lang="en-GB" dirty="0"/>
          </a:p>
          <a:p>
            <a:pPr lvl="0"/>
            <a:r>
              <a:rPr lang="en-GB" dirty="0" smtClean="0"/>
              <a:t>Compression</a:t>
            </a:r>
          </a:p>
          <a:p>
            <a:pPr lvl="0"/>
            <a:r>
              <a:rPr lang="en-GB" dirty="0" smtClean="0"/>
              <a:t>Open source “relational” databases</a:t>
            </a:r>
          </a:p>
          <a:p>
            <a:pPr lvl="0"/>
            <a:r>
              <a:rPr lang="en-GB" dirty="0" err="1" smtClean="0"/>
              <a:t>NoSQL</a:t>
            </a:r>
            <a:r>
              <a:rPr lang="en-GB" dirty="0" smtClean="0"/>
              <a:t> databases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40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838200"/>
          </a:xfrm>
        </p:spPr>
        <p:txBody>
          <a:bodyPr/>
          <a:lstStyle/>
          <a:p>
            <a:pPr lvl="0"/>
            <a:r>
              <a:rPr lang="en-GB" dirty="0" smtClean="0"/>
              <a:t>Flash, memory and compression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Flash changes the picture in the database area IO</a:t>
            </a:r>
          </a:p>
          <a:p>
            <a:pPr lvl="1"/>
            <a:r>
              <a:rPr lang="en-GB" smtClean="0"/>
              <a:t>Sizing for IO Operations Per Second</a:t>
            </a:r>
          </a:p>
          <a:p>
            <a:pPr lvl="1"/>
            <a:r>
              <a:rPr lang="en-GB" smtClean="0"/>
              <a:t>Usage of fast disks for high number of IOPS and latency</a:t>
            </a:r>
          </a:p>
          <a:p>
            <a:r>
              <a:rPr lang="en-GB" smtClean="0"/>
              <a:t>Large amount of memory</a:t>
            </a:r>
          </a:p>
          <a:p>
            <a:pPr lvl="1"/>
            <a:r>
              <a:rPr lang="en-GB" smtClean="0"/>
              <a:t>Enables consolidation and virtualisation (less nodes)</a:t>
            </a:r>
          </a:p>
          <a:p>
            <a:pPr lvl="1"/>
            <a:r>
              <a:rPr lang="en-GB" smtClean="0"/>
              <a:t>Some databases fully in memory</a:t>
            </a:r>
          </a:p>
          <a:p>
            <a:r>
              <a:rPr lang="en-GB" smtClean="0"/>
              <a:t>Compression is gaining momentum for databases</a:t>
            </a:r>
          </a:p>
          <a:p>
            <a:pPr lvl="1"/>
            <a:r>
              <a:rPr lang="en-GB" smtClean="0"/>
              <a:t>For example Oracle’s hybrid columnar compression</a:t>
            </a:r>
          </a:p>
          <a:p>
            <a:pPr lvl="1"/>
            <a:r>
              <a:rPr lang="en-GB" smtClean="0"/>
              <a:t>Tiering of storage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924800" cy="762000"/>
          </a:xfrm>
          <a:solidFill>
            <a:srgbClr val="15539C"/>
          </a:solidFill>
        </p:spPr>
        <p:txBody>
          <a:bodyPr/>
          <a:lstStyle/>
          <a:p>
            <a:pPr algn="l"/>
            <a:r>
              <a:rPr lang="en-US" sz="2300" dirty="0" err="1" smtClean="0">
                <a:latin typeface="Helvetica" pitchFamily="34" charset="0"/>
                <a:cs typeface="Helvetica" pitchFamily="34" charset="0"/>
              </a:rPr>
              <a:t>Exadata</a:t>
            </a:r>
            <a:r>
              <a:rPr lang="en-US" sz="2300" dirty="0" smtClean="0">
                <a:latin typeface="Helvetica" pitchFamily="34" charset="0"/>
                <a:cs typeface="Helvetica" pitchFamily="34" charset="0"/>
              </a:rPr>
              <a:t> Hybrid Columnar Compression on Oracle 11gR2</a:t>
            </a:r>
            <a:endParaRPr lang="en-GB" sz="2300" dirty="0" smtClean="0">
              <a:latin typeface="Helvetica" pitchFamily="34" charset="0"/>
              <a:cs typeface="Helvetica" pitchFamily="34" charset="0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423863" y="838200"/>
          <a:ext cx="9144000" cy="538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Espace réservé du contenu 2"/>
          <p:cNvSpPr txBox="1">
            <a:spLocks/>
          </p:cNvSpPr>
          <p:nvPr/>
        </p:nvSpPr>
        <p:spPr bwMode="auto">
          <a:xfrm rot="16200000">
            <a:off x="-642937" y="2674938"/>
            <a:ext cx="2714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 eaLnBrk="0" hangingPunct="0">
              <a:spcBef>
                <a:spcPct val="20000"/>
              </a:spcBef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sz="1400" b="1" kern="0" dirty="0">
                <a:latin typeface="Helvetica" pitchFamily="34" charset="0"/>
                <a:cs typeface="Helvetica" pitchFamily="34" charset="0"/>
              </a:rPr>
              <a:t>Compression  factor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1043" y="65161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</a:t>
            </a:r>
            <a:r>
              <a:rPr lang="en-GB" dirty="0"/>
              <a:t>by </a:t>
            </a:r>
            <a:r>
              <a:rPr lang="en-GB" dirty="0" err="1"/>
              <a:t>Svetozar</a:t>
            </a:r>
            <a:r>
              <a:rPr lang="en-GB" dirty="0"/>
              <a:t> </a:t>
            </a:r>
            <a:r>
              <a:rPr lang="en-GB" dirty="0" err="1" smtClean="0"/>
              <a:t>Kapusta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86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analysis of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SzTx/>
              <a:buFontTx/>
              <a:buChar char="•"/>
              <a:tabLst/>
              <a:defRPr/>
            </a:pPr>
            <a:r>
              <a:rPr lang="en-GB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“Big Data”, analysis of large amount of data in reasonable of time</a:t>
            </a:r>
            <a:endParaRPr lang="en-GB" sz="2800" dirty="0" smtClean="0">
              <a:effectLst/>
            </a:endParaRPr>
          </a:p>
          <a:p>
            <a:r>
              <a:rPr lang="en-GB" dirty="0" smtClean="0"/>
              <a:t>Goole </a:t>
            </a:r>
            <a:r>
              <a:rPr lang="en-GB" dirty="0" err="1" smtClean="0"/>
              <a:t>MapReduce</a:t>
            </a:r>
            <a:r>
              <a:rPr lang="en-GB" dirty="0" smtClean="0"/>
              <a:t>, Apache </a:t>
            </a:r>
            <a:r>
              <a:rPr lang="en-GB" dirty="0" err="1" smtClean="0"/>
              <a:t>Hadoop</a:t>
            </a:r>
            <a:r>
              <a:rPr lang="en-GB" dirty="0" smtClean="0"/>
              <a:t> implementation</a:t>
            </a:r>
          </a:p>
          <a:p>
            <a:r>
              <a:rPr lang="en-GB" dirty="0" smtClean="0"/>
              <a:t>Oracle </a:t>
            </a:r>
            <a:r>
              <a:rPr lang="en-GB" dirty="0" err="1" smtClean="0"/>
              <a:t>Exadata</a:t>
            </a:r>
            <a:endParaRPr lang="en-GB" dirty="0" smtClean="0"/>
          </a:p>
          <a:p>
            <a:pPr lvl="1"/>
            <a:r>
              <a:rPr lang="en-GB" dirty="0" smtClean="0"/>
              <a:t>Storage cells perform some of the operations locally (</a:t>
            </a:r>
            <a:r>
              <a:rPr lang="en-GB" dirty="0"/>
              <a:t>S</a:t>
            </a:r>
            <a:r>
              <a:rPr lang="en-GB" dirty="0" smtClean="0"/>
              <a:t>mart Scans, storage index, column filtering, etc.)</a:t>
            </a:r>
          </a:p>
          <a:p>
            <a:r>
              <a:rPr lang="en-GB" dirty="0" err="1" smtClean="0"/>
              <a:t>Greenplum</a:t>
            </a:r>
            <a:endParaRPr lang="en-GB" dirty="0" smtClean="0"/>
          </a:p>
          <a:p>
            <a:pPr lvl="1"/>
            <a:r>
              <a:rPr lang="en-GB" dirty="0" smtClean="0"/>
              <a:t>shared-nothing </a:t>
            </a:r>
            <a:r>
              <a:rPr lang="en-GB" dirty="0"/>
              <a:t>massively parallel </a:t>
            </a:r>
            <a:r>
              <a:rPr lang="en-GB" dirty="0" smtClean="0"/>
              <a:t>processing architecture for Business Intelligence and analytical processing </a:t>
            </a:r>
          </a:p>
          <a:p>
            <a:r>
              <a:rPr lang="en-GB" dirty="0" smtClean="0"/>
              <a:t>Important direction for </a:t>
            </a:r>
            <a:r>
              <a:rPr lang="en-GB" i="1" dirty="0" smtClean="0"/>
              <a:t>at least</a:t>
            </a:r>
            <a:r>
              <a:rPr lang="en-GB" dirty="0" smtClean="0"/>
              <a:t> the first level of selection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838200"/>
          </a:xfrm>
        </p:spPr>
        <p:txBody>
          <a:bodyPr/>
          <a:lstStyle/>
          <a:p>
            <a:r>
              <a:rPr lang="en-GB" dirty="0" smtClean="0"/>
              <a:t>Open source relational databases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MySQL and </a:t>
            </a:r>
            <a:r>
              <a:rPr lang="en-GB" dirty="0" err="1" smtClean="0"/>
              <a:t>PostgreSQL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Some components are not “free”, replacements exist (for example for hot backup </a:t>
            </a:r>
            <a:r>
              <a:rPr lang="en-GB" dirty="0" err="1" smtClean="0"/>
              <a:t>Percona</a:t>
            </a:r>
            <a:r>
              <a:rPr lang="en-GB" dirty="0" smtClean="0"/>
              <a:t> </a:t>
            </a:r>
            <a:r>
              <a:rPr lang="en-GB" dirty="0" err="1" smtClean="0"/>
              <a:t>XtraBackup</a:t>
            </a:r>
            <a:r>
              <a:rPr lang="en-GB" dirty="0" smtClean="0"/>
              <a:t>)</a:t>
            </a:r>
          </a:p>
          <a:p>
            <a:r>
              <a:rPr lang="en-GB" baseline="0" dirty="0" smtClean="0"/>
              <a:t>MySQL default for</a:t>
            </a:r>
            <a:r>
              <a:rPr lang="en-GB" dirty="0" smtClean="0"/>
              <a:t> many applications (</a:t>
            </a:r>
            <a:r>
              <a:rPr lang="en-GB" dirty="0" err="1" smtClean="0"/>
              <a:t>OpenNebula</a:t>
            </a:r>
            <a:r>
              <a:rPr lang="en-GB" dirty="0" smtClean="0"/>
              <a:t>, Drupal, etc.)</a:t>
            </a:r>
          </a:p>
          <a:p>
            <a:r>
              <a:rPr lang="en-GB" baseline="0" dirty="0" err="1" smtClean="0"/>
              <a:t>PostgreSQL</a:t>
            </a:r>
            <a:r>
              <a:rPr lang="en-GB" baseline="0" dirty="0" smtClean="0"/>
              <a:t> has a strong backend</a:t>
            </a:r>
            <a:r>
              <a:rPr lang="en-GB" dirty="0" smtClean="0"/>
              <a:t> with Oracle-like features (stored procedures, write-ahead logging, “standby”, etc.)</a:t>
            </a:r>
            <a:endParaRPr lang="en-GB" baseline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22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err="1" smtClean="0"/>
              <a:t>NoSQL</a:t>
            </a:r>
            <a:r>
              <a:rPr lang="en-GB" baseline="0" dirty="0" smtClean="0"/>
              <a:t> databases 1/2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about SQL limitations/issues </a:t>
            </a:r>
          </a:p>
          <a:p>
            <a:pPr lvl="1"/>
            <a:r>
              <a:rPr lang="en-GB" dirty="0" smtClean="0"/>
              <a:t>about scalability</a:t>
            </a:r>
          </a:p>
          <a:p>
            <a:pPr lvl="1"/>
            <a:r>
              <a:rPr lang="en-GB" dirty="0" smtClean="0"/>
              <a:t>Big Data scale-out</a:t>
            </a:r>
          </a:p>
          <a:p>
            <a:r>
              <a:rPr lang="en-GB" dirty="0" smtClean="0"/>
              <a:t>Feature-rich SQL engines are complex, lead to some unpredictability</a:t>
            </a:r>
          </a:p>
          <a:p>
            <a:pPr rtl="0" eaLnBrk="0" fontAlgn="base" hangingPunct="0"/>
            <a:r>
              <a:rPr lang="en-GB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Workshop at CERN (</a:t>
            </a:r>
            <a:r>
              <a:rPr lang="en-GB" sz="2800" u="sng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needs</a:t>
            </a:r>
            <a:r>
              <a:rPr lang="en-GB" sz="28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experience)</a:t>
            </a:r>
          </a:p>
          <a:p>
            <a:r>
              <a:rPr lang="en-GB" dirty="0"/>
              <a:t>ATLAS Computing Technical Interchange Meeting</a:t>
            </a:r>
            <a:endParaRPr lang="en-GB" sz="2800" dirty="0" smtClean="0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45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err="1" smtClean="0"/>
              <a:t>NoSQL</a:t>
            </a:r>
            <a:r>
              <a:rPr lang="en-GB" dirty="0" smtClean="0"/>
              <a:t> databases 2/2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Lot of differences</a:t>
            </a:r>
          </a:p>
          <a:p>
            <a:pPr lvl="1"/>
            <a:r>
              <a:rPr lang="en-GB" dirty="0" smtClean="0"/>
              <a:t>Data models (Key-Value, Column Family, Key-Document, Graph, etc.)</a:t>
            </a:r>
          </a:p>
          <a:p>
            <a:pPr lvl="1"/>
            <a:r>
              <a:rPr lang="en-GB" dirty="0" smtClean="0"/>
              <a:t>Schema free storage</a:t>
            </a:r>
          </a:p>
          <a:p>
            <a:pPr lvl="1"/>
            <a:r>
              <a:rPr lang="en-GB" dirty="0" smtClean="0"/>
              <a:t>Queries complexity</a:t>
            </a:r>
          </a:p>
          <a:p>
            <a:pPr lvl="1"/>
            <a:r>
              <a:rPr lang="en-GB" dirty="0" smtClean="0"/>
              <a:t>Mostly not </a:t>
            </a:r>
            <a:r>
              <a:rPr lang="en-GB" dirty="0"/>
              <a:t>ACID (Atomicity, Consistency, Isolation and </a:t>
            </a:r>
            <a:r>
              <a:rPr lang="en-GB" dirty="0" smtClean="0"/>
              <a:t>Durability), data durability relaxed compared to traditional SQL engines</a:t>
            </a:r>
          </a:p>
          <a:p>
            <a:pPr lvl="1"/>
            <a:r>
              <a:rPr lang="en-GB" dirty="0" smtClean="0"/>
              <a:t>Performance with </a:t>
            </a:r>
            <a:r>
              <a:rPr lang="en-GB" dirty="0" err="1" smtClean="0"/>
              <a:t>sharding</a:t>
            </a:r>
            <a:endParaRPr lang="en-GB" dirty="0" smtClean="0"/>
          </a:p>
          <a:p>
            <a:pPr lvl="1"/>
            <a:r>
              <a:rPr lang="en-GB" dirty="0"/>
              <a:t>C</a:t>
            </a:r>
            <a:r>
              <a:rPr lang="en-GB" dirty="0" smtClean="0"/>
              <a:t>ompromise on consistency to keep availability and partition tolerance</a:t>
            </a:r>
          </a:p>
          <a:p>
            <a:r>
              <a:rPr lang="en-GB" dirty="0" smtClean="0"/>
              <a:t>-&gt; application is at the core, evolution?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9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Oracle </a:t>
            </a:r>
          </a:p>
          <a:p>
            <a:pPr lvl="1"/>
            <a:r>
              <a:rPr lang="en-GB" dirty="0" smtClean="0"/>
              <a:t>Critical component for LHC accelerator and physics</a:t>
            </a:r>
            <a:r>
              <a:rPr lang="en-GB" baseline="0" dirty="0" smtClean="0"/>
              <a:t> data processing</a:t>
            </a:r>
          </a:p>
          <a:p>
            <a:pPr lvl="1"/>
            <a:r>
              <a:rPr lang="en-GB" dirty="0" smtClean="0"/>
              <a:t>Scalable</a:t>
            </a:r>
            <a:r>
              <a:rPr lang="en-GB" baseline="0" dirty="0" smtClean="0"/>
              <a:t> and stable, including data replication</a:t>
            </a:r>
          </a:p>
          <a:p>
            <a:r>
              <a:rPr lang="en-GB" dirty="0" smtClean="0"/>
              <a:t>CERN central services run on Oracle, for which we have components and experience to build high availability, guaranteed data, scalability</a:t>
            </a:r>
          </a:p>
          <a:p>
            <a:r>
              <a:rPr lang="en-GB" baseline="0" dirty="0" smtClean="0"/>
              <a:t>MySQL is</a:t>
            </a:r>
            <a:r>
              <a:rPr lang="en-GB" dirty="0" smtClean="0"/>
              <a:t> being </a:t>
            </a:r>
            <a:r>
              <a:rPr lang="en-GB" baseline="0" dirty="0" smtClean="0"/>
              <a:t>introduced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ice features and light, lacks some scalability and High-Availability features for solid service</a:t>
            </a:r>
            <a:endParaRPr lang="en-GB" baseline="0" dirty="0" smtClean="0"/>
          </a:p>
          <a:p>
            <a:r>
              <a:rPr lang="en-GB" dirty="0" err="1" smtClean="0"/>
              <a:t>NoSQL</a:t>
            </a:r>
            <a:r>
              <a:rPr lang="en-GB" dirty="0" smtClean="0"/>
              <a:t> </a:t>
            </a:r>
            <a:r>
              <a:rPr lang="en-GB" dirty="0"/>
              <a:t>is being considered</a:t>
            </a:r>
          </a:p>
          <a:p>
            <a:pPr lvl="1"/>
            <a:r>
              <a:rPr lang="en-GB" dirty="0"/>
              <a:t>Ecosystem still in infancy (architecture, designs and interfaces </a:t>
            </a:r>
            <a:r>
              <a:rPr lang="en-GB" dirty="0" smtClean="0"/>
              <a:t>subject to </a:t>
            </a:r>
            <a:r>
              <a:rPr lang="en-GB" dirty="0"/>
              <a:t>change</a:t>
            </a:r>
            <a:r>
              <a:rPr lang="en-GB" dirty="0" smtClean="0"/>
              <a:t>!)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Experience at CERN</a:t>
            </a:r>
          </a:p>
          <a:p>
            <a:pPr lvl="1"/>
            <a:r>
              <a:rPr lang="en-GB" dirty="0" smtClean="0"/>
              <a:t>Current usage and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deployment</a:t>
            </a:r>
          </a:p>
          <a:p>
            <a:pPr lvl="1"/>
            <a:r>
              <a:rPr lang="en-GB" dirty="0" smtClean="0"/>
              <a:t>Replication</a:t>
            </a:r>
          </a:p>
          <a:p>
            <a:pPr lvl="1"/>
            <a:r>
              <a:rPr lang="en-GB" dirty="0" smtClean="0"/>
              <a:t>Lessons from last 15 years</a:t>
            </a:r>
          </a:p>
          <a:p>
            <a:r>
              <a:rPr lang="en-GB" dirty="0" smtClean="0"/>
              <a:t>Oracle and MySQL</a:t>
            </a:r>
          </a:p>
          <a:p>
            <a:r>
              <a:rPr lang="en-GB" dirty="0" smtClean="0"/>
              <a:t>Trends</a:t>
            </a:r>
          </a:p>
          <a:p>
            <a:pPr lvl="1"/>
            <a:r>
              <a:rPr lang="en-GB" dirty="0" smtClean="0"/>
              <a:t>Flash</a:t>
            </a:r>
          </a:p>
          <a:p>
            <a:pPr lvl="1"/>
            <a:r>
              <a:rPr lang="en-GB" dirty="0" smtClean="0"/>
              <a:t>Compression</a:t>
            </a:r>
          </a:p>
          <a:p>
            <a:pPr lvl="1"/>
            <a:r>
              <a:rPr lang="en-GB" dirty="0"/>
              <a:t>Open </a:t>
            </a:r>
            <a:r>
              <a:rPr lang="en-GB" dirty="0" smtClean="0"/>
              <a:t>source “relational” </a:t>
            </a:r>
            <a:br>
              <a:rPr lang="en-GB" dirty="0" smtClean="0"/>
            </a:br>
            <a:r>
              <a:rPr lang="en-GB" dirty="0" smtClean="0"/>
              <a:t>databases</a:t>
            </a:r>
            <a:endParaRPr lang="en-GB" dirty="0"/>
          </a:p>
          <a:p>
            <a:pPr lvl="1"/>
            <a:r>
              <a:rPr lang="en-GB" dirty="0" err="1" smtClean="0"/>
              <a:t>NoSQL</a:t>
            </a:r>
            <a:r>
              <a:rPr lang="en-GB" dirty="0" smtClean="0"/>
              <a:t> databases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85082" y="1806142"/>
            <a:ext cx="6021324" cy="4082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740396" y="6623822"/>
            <a:ext cx="15696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+mn-lt"/>
              </a:rPr>
              <a:t>http://</a:t>
            </a:r>
            <a:r>
              <a:rPr lang="en-GB" sz="1050" dirty="0" smtClean="0">
                <a:latin typeface="+mn-lt"/>
              </a:rPr>
              <a:t>www.wordle.net/</a:t>
            </a:r>
            <a:endParaRPr lang="en-GB" sz="105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093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Oracle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EU</a:t>
            </a:r>
            <a:r>
              <a:rPr lang="en-GB" baseline="0" dirty="0" smtClean="0"/>
              <a:t> director for research, Monica </a:t>
            </a:r>
            <a:r>
              <a:rPr lang="en-GB" baseline="0" dirty="0" err="1" smtClean="0"/>
              <a:t>Marinucci</a:t>
            </a:r>
            <a:endParaRPr lang="en-GB" baseline="0" dirty="0" smtClean="0"/>
          </a:p>
          <a:p>
            <a:r>
              <a:rPr lang="en-GB" baseline="0" dirty="0" smtClean="0"/>
              <a:t>Strong collaboration with CERN and universities</a:t>
            </a:r>
          </a:p>
          <a:p>
            <a:r>
              <a:rPr lang="en-GB" baseline="0" dirty="0" smtClean="0"/>
              <a:t>Well known solution, easy to find database administrators and developers, training available</a:t>
            </a:r>
          </a:p>
          <a:p>
            <a:r>
              <a:rPr lang="en-GB" baseline="0" dirty="0" smtClean="0"/>
              <a:t>Support and licensing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7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NoSQL</a:t>
            </a:r>
            <a:r>
              <a:rPr lang="en-GB" dirty="0" smtClean="0"/>
              <a:t> </a:t>
            </a:r>
            <a:r>
              <a:rPr lang="en-GB" dirty="0"/>
              <a:t>ecosystem, </a:t>
            </a:r>
            <a:r>
              <a:rPr lang="en-GB" sz="1100" dirty="0">
                <a:hlinkClick r:id="rId2"/>
              </a:rPr>
              <a:t>http://</a:t>
            </a:r>
            <a:r>
              <a:rPr lang="en-GB" sz="1100" dirty="0" smtClean="0">
                <a:hlinkClick r:id="rId2"/>
              </a:rPr>
              <a:t>www.aosabook.org/en/nosql.html</a:t>
            </a:r>
            <a:r>
              <a:rPr lang="en-GB" sz="1100" dirty="0" smtClean="0"/>
              <a:t> </a:t>
            </a:r>
          </a:p>
          <a:p>
            <a:r>
              <a:rPr lang="en-GB" dirty="0" smtClean="0"/>
              <a:t>Database workshop at CERN </a:t>
            </a:r>
            <a:r>
              <a:rPr lang="en-GB" sz="1000" u="sng" dirty="0">
                <a:hlinkClick r:id="rId3"/>
              </a:rPr>
              <a:t>https://indico.cern.ch/conferenceDisplay.py?confId=130874 </a:t>
            </a:r>
            <a:r>
              <a:rPr lang="en-GB" sz="1000" dirty="0" smtClean="0"/>
              <a:t> </a:t>
            </a:r>
            <a:r>
              <a:rPr lang="en-GB" dirty="0"/>
              <a:t>and ATLAS Computing Technical Interchange Meeting </a:t>
            </a:r>
            <a:r>
              <a:rPr lang="en-GB" sz="1000" dirty="0">
                <a:hlinkClick r:id="rId4"/>
              </a:rPr>
              <a:t>https://</a:t>
            </a:r>
            <a:r>
              <a:rPr lang="en-GB" sz="1000" dirty="0" smtClean="0">
                <a:hlinkClick r:id="rId4"/>
              </a:rPr>
              <a:t>indico.cern.ch/event/132486</a:t>
            </a:r>
            <a:r>
              <a:rPr lang="en-GB" dirty="0" smtClean="0"/>
              <a:t> </a:t>
            </a:r>
          </a:p>
          <a:p>
            <a:r>
              <a:rPr lang="en-GB" dirty="0"/>
              <a:t>Eva Dafonte Pérez, </a:t>
            </a:r>
            <a:r>
              <a:rPr lang="en-GB" dirty="0" smtClean="0"/>
              <a:t>UKOUG 2009 “Worldwide </a:t>
            </a:r>
            <a:r>
              <a:rPr lang="en-GB" dirty="0"/>
              <a:t>distribution of experimental physics data using Oracle </a:t>
            </a:r>
            <a:r>
              <a:rPr lang="en-GB" dirty="0" smtClean="0"/>
              <a:t>Streams” </a:t>
            </a:r>
          </a:p>
          <a:p>
            <a:r>
              <a:rPr lang="en-GB" dirty="0" smtClean="0"/>
              <a:t>Luca Canali</a:t>
            </a:r>
            <a:r>
              <a:rPr lang="en-GB" dirty="0"/>
              <a:t>, CERN IT-DB Deployment, Status, Outlook </a:t>
            </a:r>
            <a:r>
              <a:rPr lang="en-GB" sz="1000" dirty="0">
                <a:hlinkClick r:id="rId5"/>
              </a:rPr>
              <a:t>http://</a:t>
            </a:r>
            <a:r>
              <a:rPr lang="en-GB" sz="1000" dirty="0" smtClean="0">
                <a:hlinkClick r:id="rId5"/>
              </a:rPr>
              <a:t>canali.web.cern.ch/canali/docs/CERN_IT-DB_deployment_GAIA_Workshop_March2011.pptx</a:t>
            </a:r>
            <a:r>
              <a:rPr lang="en-GB" sz="1000" dirty="0" smtClean="0"/>
              <a:t> </a:t>
            </a:r>
          </a:p>
          <a:p>
            <a:r>
              <a:rPr lang="en-GB" dirty="0" smtClean="0"/>
              <a:t>CERN </a:t>
            </a:r>
            <a:r>
              <a:rPr lang="en-GB" dirty="0" err="1" smtClean="0"/>
              <a:t>openlab</a:t>
            </a:r>
            <a:r>
              <a:rPr lang="en-GB" dirty="0" smtClean="0"/>
              <a:t>, </a:t>
            </a:r>
            <a:r>
              <a:rPr lang="en-GB" sz="1000" dirty="0">
                <a:hlinkClick r:id="rId6"/>
              </a:rPr>
              <a:t>http://cern.ch/openlab</a:t>
            </a:r>
            <a:r>
              <a:rPr lang="en-GB" sz="1000" dirty="0" smtClean="0">
                <a:hlinkClick r:id="rId6"/>
              </a:rPr>
              <a:t>/</a:t>
            </a:r>
            <a:r>
              <a:rPr lang="en-GB" sz="1000" dirty="0" smtClean="0"/>
              <a:t> </a:t>
            </a:r>
          </a:p>
          <a:p>
            <a:r>
              <a:rPr lang="en-GB" dirty="0" smtClean="0"/>
              <a:t>CAP </a:t>
            </a:r>
            <a:r>
              <a:rPr lang="en-GB" dirty="0"/>
              <a:t>theorem, </a:t>
            </a:r>
            <a:r>
              <a:rPr lang="en-GB" sz="1000" dirty="0">
                <a:hlinkClick r:id="rId7"/>
              </a:rPr>
              <a:t>http://</a:t>
            </a:r>
            <a:r>
              <a:rPr lang="en-GB" sz="1000" dirty="0" smtClean="0">
                <a:hlinkClick r:id="rId7"/>
              </a:rPr>
              <a:t>portal.acm.org/citation.cfm?id=564601</a:t>
            </a:r>
            <a:r>
              <a:rPr lang="en-GB" sz="1000" dirty="0" smtClean="0"/>
              <a:t> </a:t>
            </a:r>
          </a:p>
          <a:p>
            <a:r>
              <a:rPr lang="en-GB" dirty="0"/>
              <a:t>ACID, </a:t>
            </a:r>
            <a:r>
              <a:rPr lang="en-GB" sz="1000" dirty="0">
                <a:hlinkClick r:id="rId8"/>
              </a:rPr>
              <a:t>http://</a:t>
            </a:r>
            <a:r>
              <a:rPr lang="en-GB" sz="1000" dirty="0" smtClean="0">
                <a:hlinkClick r:id="rId8"/>
              </a:rPr>
              <a:t>portal.acm.org/citation.cfm?id=291</a:t>
            </a:r>
            <a:r>
              <a:rPr lang="en-GB" sz="1000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01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69708C4B-770D-4D9F-8180-326B0E5FE56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Incidents review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838200"/>
            <a:ext cx="78867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8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604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76" y="956929"/>
            <a:ext cx="9073134" cy="5928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LHC</a:t>
            </a:r>
            <a:r>
              <a:rPr lang="en-GB" baseline="0" dirty="0" smtClean="0"/>
              <a:t> logging service, &gt;2.10</a:t>
            </a:r>
            <a:r>
              <a:rPr lang="en-GB" baseline="30000" dirty="0" smtClean="0"/>
              <a:t>12</a:t>
            </a:r>
            <a:endParaRPr lang="en-GB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6156198" y="6516100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raph by Ronny Billen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30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smtClean="0">
                <a:latin typeface="Arial" charset="0"/>
              </a:rPr>
              <a:t>CERN IT-DB Services - Luca Canali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848600" y="6553200"/>
            <a:ext cx="990600" cy="304800"/>
          </a:xfrm>
          <a:prstGeom prst="rect">
            <a:avLst/>
          </a:prstGeom>
          <a:noFill/>
        </p:spPr>
        <p:txBody>
          <a:bodyPr/>
          <a:lstStyle/>
          <a:p>
            <a:fld id="{765ECB9D-63DA-47A8-873E-C15A1DBB5121}" type="slidenum">
              <a:rPr lang="en-GB" smtClean="0">
                <a:latin typeface="Arial" charset="0"/>
              </a:rPr>
              <a:pPr/>
              <a:t>3</a:t>
            </a:fld>
            <a:endParaRPr lang="en-GB" smtClean="0">
              <a:latin typeface="Arial" charset="0"/>
            </a:endParaRPr>
          </a:p>
        </p:txBody>
      </p:sp>
      <p:pic>
        <p:nvPicPr>
          <p:cNvPr id="19460" name="Picture 8" descr="DBpost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75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549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CERN databases services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~130 databases, most of them database clusters </a:t>
            </a:r>
            <a:br>
              <a:rPr lang="en-GB" dirty="0" smtClean="0">
                <a:latin typeface="Helvetica" pitchFamily="34" charset="0"/>
                <a:cs typeface="Helvetica" pitchFamily="34" charset="0"/>
              </a:rPr>
            </a:br>
            <a:r>
              <a:rPr lang="en-GB" dirty="0" smtClean="0">
                <a:latin typeface="Helvetica" pitchFamily="34" charset="0"/>
                <a:cs typeface="Helvetica" pitchFamily="34" charset="0"/>
              </a:rPr>
              <a:t>	(Oracle RAC technology RAC, 2 – 6 nodes)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Currently over 3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0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00 disk spindles providing more than 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~3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PB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raw disk space (NAS and SAN)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MySQL service started (for Drupal)</a:t>
            </a:r>
          </a:p>
          <a:p>
            <a:pPr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Some notable databases at CERN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Experiments’ databases – 14 production databases</a:t>
            </a:r>
          </a:p>
          <a:p>
            <a:pPr lvl="2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Currently between 1 and 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1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2 TB in size</a:t>
            </a:r>
          </a:p>
          <a:p>
            <a:pPr lvl="2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Expected growth between 1 and 10 TB / year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LHC accelerator logging database (ACCLOG) – ~70 TB, &gt;2.10</a:t>
            </a:r>
            <a:r>
              <a:rPr lang="en-GB" baseline="30000" dirty="0" smtClean="0">
                <a:latin typeface="Helvetica" pitchFamily="34" charset="0"/>
                <a:cs typeface="Helvetica" pitchFamily="34" charset="0"/>
              </a:rPr>
              <a:t>12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 rows, expected growth up to 35(+35) TB / year</a:t>
            </a:r>
          </a:p>
          <a:p>
            <a:pPr lvl="1" eaLnBrk="1" hangingPunct="1"/>
            <a:r>
              <a:rPr lang="en-GB" dirty="0" smtClean="0">
                <a:latin typeface="Helvetica" pitchFamily="34" charset="0"/>
                <a:cs typeface="Helvetica" pitchFamily="34" charset="0"/>
              </a:rPr>
              <a:t>... Several more DBs in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the 1-2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TB</a:t>
            </a:r>
            <a:r>
              <a:rPr lang="en-GB" dirty="0" smtClean="0">
                <a:cs typeface="Helvetica" pitchFamily="34" charset="0"/>
              </a:rPr>
              <a:t>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range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CERN databases in numbers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547257" y="651610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slide </a:t>
            </a:r>
            <a:r>
              <a:rPr lang="en-GB" dirty="0"/>
              <a:t>by </a:t>
            </a:r>
            <a:r>
              <a:rPr lang="en-GB" dirty="0" smtClean="0"/>
              <a:t>Luca Canali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13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42" cy="838200"/>
          </a:xfrm>
        </p:spPr>
        <p:txBody>
          <a:bodyPr/>
          <a:lstStyle/>
          <a:p>
            <a:r>
              <a:rPr lang="en-GB" sz="2400" dirty="0" smtClean="0">
                <a:latin typeface="Helvetica" pitchFamily="34" charset="0"/>
                <a:cs typeface="Helvetica" pitchFamily="34" charset="0"/>
              </a:rPr>
              <a:t>Key role for LHC physics data processing</a:t>
            </a:r>
            <a:endParaRPr lang="en-US" sz="2400" dirty="0" smtClean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51460" y="1124744"/>
            <a:ext cx="8857044" cy="5441032"/>
          </a:xfrm>
        </p:spPr>
        <p:txBody>
          <a:bodyPr/>
          <a:lstStyle/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Online acquisition, offline production, data (re)processing, data distribution, analysis 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SCADA, conditions, geometry,  alignment, calibration, file bookkeeping, file transfers, etc.. 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Grid Infrastructure and Operation services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Monitoring, Dashboards, User-role management, ..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Data Management Services </a:t>
            </a:r>
          </a:p>
          <a:p>
            <a:pPr lvl="2"/>
            <a:r>
              <a:rPr lang="en-US" dirty="0" smtClean="0">
                <a:latin typeface="Helvetica" pitchFamily="34" charset="0"/>
                <a:cs typeface="Helvetica" pitchFamily="34" charset="0"/>
              </a:rPr>
              <a:t>File catalogues, file transfers and storage management, …  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Metadata and transaction processing for custom tape</a:t>
            </a:r>
            <a:r>
              <a:rPr lang="pl-PL" dirty="0" smtClean="0">
                <a:latin typeface="Helvetica" pitchFamily="34" charset="0"/>
                <a:cs typeface="Helvetica" pitchFamily="34" charset="0"/>
              </a:rPr>
              <a:t>-based</a:t>
            </a:r>
            <a:r>
              <a:rPr lang="en-US" dirty="0" smtClean="0">
                <a:latin typeface="Helvetica" pitchFamily="34" charset="0"/>
                <a:cs typeface="Helvetica" pitchFamily="34" charset="0"/>
              </a:rPr>
              <a:t> storage system of physics data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Accelerator control and logging systems</a:t>
            </a:r>
          </a:p>
          <a:p>
            <a:r>
              <a:rPr lang="en-US" dirty="0" smtClean="0">
                <a:latin typeface="Helvetica" pitchFamily="34" charset="0"/>
                <a:cs typeface="Helvetica" pitchFamily="34" charset="0"/>
              </a:rPr>
              <a:t>AMS as well: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data/mc production bookkeeping and slow control </a:t>
            </a:r>
            <a:r>
              <a:rPr lang="en-GB" dirty="0" smtClean="0">
                <a:latin typeface="Helvetica" pitchFamily="34" charset="0"/>
                <a:cs typeface="Helvetica" pitchFamily="34" charset="0"/>
              </a:rPr>
              <a:t>data</a:t>
            </a:r>
            <a:endParaRPr lang="en-US" dirty="0" smtClean="0">
              <a:latin typeface="Comic Sans MS" pitchFamily="66" charset="0"/>
              <a:cs typeface="Helvetica" pitchFamily="34" charset="0"/>
            </a:endParaRP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47257" y="651610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original slide </a:t>
            </a:r>
            <a:r>
              <a:rPr lang="en-GB" dirty="0"/>
              <a:t>by </a:t>
            </a:r>
            <a:r>
              <a:rPr lang="en-GB" dirty="0" smtClean="0"/>
              <a:t>Luca Canali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5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295400" y="0"/>
            <a:ext cx="6589014" cy="838200"/>
          </a:xfrm>
        </p:spPr>
        <p:txBody>
          <a:bodyPr/>
          <a:lstStyle/>
          <a:p>
            <a:r>
              <a:rPr lang="en-GB" dirty="0" smtClean="0"/>
              <a:t>Oracle Real Application Cluster</a:t>
            </a:r>
            <a:endParaRPr lang="en-GB" dirty="0"/>
          </a:p>
        </p:txBody>
      </p:sp>
      <p:pic>
        <p:nvPicPr>
          <p:cNvPr id="3584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" y="1556766"/>
            <a:ext cx="7418070" cy="445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  <a:p>
            <a:endParaRPr lang="en-GB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03604" y="6516100"/>
            <a:ext cx="744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/>
              <a:t>Oracle9i Real Application Clusters Deployment and </a:t>
            </a:r>
            <a:r>
              <a:rPr lang="en-GB" dirty="0" smtClean="0"/>
              <a:t>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26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42" cy="838200"/>
          </a:xfrm>
        </p:spPr>
        <p:txBody>
          <a:bodyPr/>
          <a:lstStyle/>
          <a:p>
            <a:r>
              <a:rPr lang="en-GB" sz="2800" dirty="0" smtClean="0"/>
              <a:t>CERN </a:t>
            </a:r>
            <a:r>
              <a:rPr lang="en-GB" sz="2800" dirty="0" err="1" smtClean="0"/>
              <a:t>openlab</a:t>
            </a:r>
            <a:r>
              <a:rPr lang="en-GB" sz="2800" dirty="0" smtClean="0"/>
              <a:t> and Oracle Streams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81000" y="1219200"/>
            <a:ext cx="8229600" cy="990600"/>
          </a:xfrm>
        </p:spPr>
        <p:txBody>
          <a:bodyPr/>
          <a:lstStyle/>
          <a:p>
            <a:r>
              <a:rPr lang="en-GB" dirty="0" smtClean="0"/>
              <a:t>Worldwide distribution of experimental physics data using Oracle Streams</a:t>
            </a:r>
            <a:endParaRPr lang="en-GB" dirty="0" smtClean="0">
              <a:effectLst>
                <a:glow rad="101600">
                  <a:srgbClr val="FFFF00">
                    <a:alpha val="75000"/>
                  </a:srgbClr>
                </a:glo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6055614"/>
            <a:ext cx="8229600" cy="68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Huge effort,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successful outcome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3437" y="2308391"/>
            <a:ext cx="5364163" cy="35689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81043" y="65161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by Eva </a:t>
            </a:r>
            <a:r>
              <a:rPr lang="en-GB" dirty="0"/>
              <a:t>Dafonte Pérez</a:t>
            </a:r>
          </a:p>
        </p:txBody>
      </p:sp>
    </p:spTree>
    <p:extLst>
      <p:ext uri="{BB962C8B-B14F-4D97-AF65-F5344CB8AC3E}">
        <p14:creationId xmlns:p14="http://schemas.microsoft.com/office/powerpoint/2010/main" val="95061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ompass_topology_20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5425736"/>
            <a:ext cx="3429000" cy="573750"/>
          </a:xfrm>
          <a:prstGeom prst="rect">
            <a:avLst/>
          </a:prstGeom>
          <a:ln>
            <a:solidFill>
              <a:srgbClr val="660066"/>
            </a:solidFill>
          </a:ln>
        </p:spPr>
      </p:pic>
      <p:pic>
        <p:nvPicPr>
          <p:cNvPr id="7" name="Picture 6" descr="alice_topology_201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4537243"/>
            <a:ext cx="3429000" cy="568157"/>
          </a:xfrm>
          <a:prstGeom prst="rect">
            <a:avLst/>
          </a:prstGeom>
          <a:ln>
            <a:solidFill>
              <a:schemeClr val="accent4"/>
            </a:solidFill>
          </a:ln>
        </p:spPr>
      </p:pic>
      <p:pic>
        <p:nvPicPr>
          <p:cNvPr id="8" name="Picture 7" descr="lhcb_topology_201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2514600"/>
            <a:ext cx="3597705" cy="3886200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9" name="Picture 8" descr="cms_topology_201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3705600"/>
            <a:ext cx="3429000" cy="55729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 descr="atlas_topology_2011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50" y="381000"/>
            <a:ext cx="5886550" cy="29718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-285650" y="34290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CMS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045855" y="1915157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LHCb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0" y="881123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-304800" y="53340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COMPASS</a:t>
            </a: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lang="en-GB" sz="1600" b="1" dirty="0" smtClean="0">
              <a:solidFill>
                <a:srgbClr val="373D54"/>
              </a:solidFill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304800" y="4267200"/>
            <a:ext cx="1962050" cy="675643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73D5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ALICE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373D5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438400" y="6553200"/>
            <a:ext cx="6477000" cy="457200"/>
          </a:xfrm>
        </p:spPr>
        <p:txBody>
          <a:bodyPr/>
          <a:lstStyle/>
          <a:p>
            <a:fld id="{C6ECA374-1186-4CA0-B76D-0E1E7B37DD9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81043" y="65161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slide by Eva </a:t>
            </a:r>
            <a:r>
              <a:rPr lang="en-GB" dirty="0"/>
              <a:t>Dafonte Pérez</a:t>
            </a:r>
          </a:p>
        </p:txBody>
      </p:sp>
    </p:spTree>
    <p:extLst>
      <p:ext uri="{BB962C8B-B14F-4D97-AF65-F5344CB8AC3E}">
        <p14:creationId xmlns:p14="http://schemas.microsoft.com/office/powerpoint/2010/main" val="224420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C6ECA374-1186-4CA0-B76D-0E1E7B37DD9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594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02" y="-1"/>
            <a:ext cx="5450586" cy="6818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57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ème Offic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Thème Offic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IT-template-new</Template>
  <TotalTime>16055</TotalTime>
  <Words>906</Words>
  <Application>Microsoft Office PowerPoint</Application>
  <PresentationFormat>On-screen Show (4:3)</PresentationFormat>
  <Paragraphs>177</Paragraphs>
  <Slides>24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Custom Design</vt:lpstr>
      <vt:lpstr>Image</vt:lpstr>
      <vt:lpstr>Overview of Database Technologies  Computing and Astroparticle Physics   2nd ASPERA Workshop</vt:lpstr>
      <vt:lpstr>Outline</vt:lpstr>
      <vt:lpstr>PowerPoint Presentation</vt:lpstr>
      <vt:lpstr>CERN databases in numbers</vt:lpstr>
      <vt:lpstr>Key role for LHC physics data processing</vt:lpstr>
      <vt:lpstr>Oracle Real Application Cluster</vt:lpstr>
      <vt:lpstr>CERN openlab and Oracle Streams</vt:lpstr>
      <vt:lpstr>PowerPoint Presentation</vt:lpstr>
      <vt:lpstr>PowerPoint Presentation</vt:lpstr>
      <vt:lpstr>Lessons learnt</vt:lpstr>
      <vt:lpstr>Incidents review</vt:lpstr>
      <vt:lpstr>Evolution</vt:lpstr>
      <vt:lpstr>Flash, memory and compression</vt:lpstr>
      <vt:lpstr>Exadata Hybrid Columnar Compression on Oracle 11gR2</vt:lpstr>
      <vt:lpstr>Local analysis of data</vt:lpstr>
      <vt:lpstr>Open source relational databases</vt:lpstr>
      <vt:lpstr>NoSQL databases 1/2</vt:lpstr>
      <vt:lpstr>NoSQL databases 2/2 </vt:lpstr>
      <vt:lpstr>Summary</vt:lpstr>
      <vt:lpstr>Oracle</vt:lpstr>
      <vt:lpstr>References</vt:lpstr>
      <vt:lpstr>Backup slides</vt:lpstr>
      <vt:lpstr>Incidents review</vt:lpstr>
      <vt:lpstr>LHC logging service, &gt;2.1012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Eric Grancher</cp:lastModifiedBy>
  <cp:revision>1118</cp:revision>
  <cp:lastPrinted>2011-05-29T13:13:15Z</cp:lastPrinted>
  <dcterms:created xsi:type="dcterms:W3CDTF">2006-06-05T16:08:53Z</dcterms:created>
  <dcterms:modified xsi:type="dcterms:W3CDTF">2011-05-30T11:36:18Z</dcterms:modified>
</cp:coreProperties>
</file>