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4" r:id="rId2"/>
    <p:sldId id="265" r:id="rId3"/>
    <p:sldId id="290" r:id="rId4"/>
    <p:sldId id="291" r:id="rId5"/>
    <p:sldId id="277" r:id="rId6"/>
    <p:sldId id="295" r:id="rId7"/>
    <p:sldId id="294" r:id="rId8"/>
    <p:sldId id="299" r:id="rId9"/>
    <p:sldId id="300" r:id="rId10"/>
    <p:sldId id="302" r:id="rId11"/>
    <p:sldId id="301" r:id="rId12"/>
    <p:sldId id="303" r:id="rId13"/>
    <p:sldId id="267" r:id="rId14"/>
    <p:sldId id="279" r:id="rId15"/>
    <p:sldId id="270" r:id="rId16"/>
    <p:sldId id="272" r:id="rId17"/>
    <p:sldId id="276" r:id="rId18"/>
    <p:sldId id="281" r:id="rId19"/>
    <p:sldId id="296" r:id="rId20"/>
    <p:sldId id="293" r:id="rId21"/>
    <p:sldId id="292" r:id="rId22"/>
    <p:sldId id="271" r:id="rId23"/>
    <p:sldId id="288" r:id="rId2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21"/>
    <a:srgbClr val="F9F9F9"/>
    <a:srgbClr val="FFFDE5"/>
    <a:srgbClr val="ECFFD5"/>
    <a:srgbClr val="D9FFAB"/>
    <a:srgbClr val="82BE3C"/>
    <a:srgbClr val="A01E28"/>
    <a:srgbClr val="F3F7FF"/>
    <a:srgbClr val="A00078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6" autoAdjust="0"/>
    <p:restoredTop sz="91212" autoAdjust="0"/>
  </p:normalViewPr>
  <p:slideViewPr>
    <p:cSldViewPr showGuides="1">
      <p:cViewPr varScale="1">
        <p:scale>
          <a:sx n="90" d="100"/>
          <a:sy n="90" d="100"/>
        </p:scale>
        <p:origin x="-11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2" d="100"/>
          <a:sy n="62" d="100"/>
        </p:scale>
        <p:origin x="-28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28575" y="508396"/>
            <a:ext cx="2734805" cy="30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36576" y="9263140"/>
            <a:ext cx="3076262" cy="24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 dirty="0"/>
              <a:t>KIT – University of the State of Baden-Wuerttemberg and </a:t>
            </a:r>
            <a:br>
              <a:rPr lang="en-US" sz="800" dirty="0"/>
            </a:br>
            <a:r>
              <a:rPr lang="en-US" sz="800" dirty="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444" y="205083"/>
            <a:ext cx="999196" cy="50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1401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/>
              <a:t>Prof. Dr. Max Mustermann | </a:t>
            </a:r>
            <a:br>
              <a:rPr lang="de-DE"/>
            </a:br>
            <a:r>
              <a:rPr 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B5DBA3-DFF6-4CFC-93DE-3F08A0E43A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68120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Prof. Dr. Max Mustermann | </a:t>
            </a:r>
            <a:br>
              <a:rPr lang="de-DE" smtClean="0"/>
            </a:br>
            <a:r>
              <a:rPr lang="de-DE" smtClean="0"/>
              <a:t>Name of Faculty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97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4" y="2348880"/>
            <a:ext cx="8951026" cy="44810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Bild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2484" y="3573016"/>
            <a:ext cx="8951504" cy="2935803"/>
          </a:xfrm>
          <a:prstGeom prst="rect">
            <a:avLst/>
          </a:prstGeom>
        </p:spPr>
      </p:pic>
      <p:pic>
        <p:nvPicPr>
          <p:cNvPr id="26635" name="Picture 9" descr="II_rahmen_neu_titel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chemeClr val="accent2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ine Ecke des Rechtecks abrunden 2"/>
          <p:cNvSpPr/>
          <p:nvPr userDrawn="1"/>
        </p:nvSpPr>
        <p:spPr>
          <a:xfrm>
            <a:off x="107157" y="104777"/>
            <a:ext cx="8936831" cy="3126581"/>
          </a:xfrm>
          <a:prstGeom prst="round1Rect">
            <a:avLst>
              <a:gd name="adj" fmla="val 3490"/>
            </a:avLst>
          </a:prstGeom>
          <a:solidFill>
            <a:schemeClr val="bg1"/>
          </a:solidFill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5"/>
            <a:ext cx="3670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latin typeface="Calibri" pitchFamily="34" charset="0"/>
                <a:cs typeface="Calibri" pitchFamily="34" charset="0"/>
              </a:rPr>
              <a:t>KIT – University of the State of Baden-Wuerttemberg and </a:t>
            </a:r>
            <a:r>
              <a:rPr lang="en-US" sz="9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sz="900" dirty="0" smtClean="0">
                <a:latin typeface="Calibri" pitchFamily="34" charset="0"/>
                <a:cs typeface="Calibri" pitchFamily="34" charset="0"/>
              </a:rPr>
            </a:br>
            <a:r>
              <a:rPr lang="en-US" sz="900" dirty="0" smtClean="0">
                <a:latin typeface="Calibri" pitchFamily="34" charset="0"/>
                <a:cs typeface="Calibri" pitchFamily="34" charset="0"/>
              </a:rPr>
              <a:t>National Research Center of the Helmholtz Association</a:t>
            </a:r>
            <a:endParaRPr lang="en-US" sz="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90526" y="3366517"/>
            <a:ext cx="67065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r>
              <a:rPr lang="de-DE" sz="12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Marco Haag</a:t>
            </a:r>
            <a:r>
              <a:rPr lang="de-DE" sz="1200" b="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b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Institute </a:t>
            </a:r>
            <a:r>
              <a:rPr lang="de-DE" sz="12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Experimental </a:t>
            </a:r>
            <a:r>
              <a:rPr lang="de-DE" sz="12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Nuclear</a:t>
            </a: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Physics</a:t>
            </a:r>
            <a:r>
              <a:rPr lang="de-DE" sz="1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(IEKP)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40"/>
            <a:ext cx="1727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9" y="333377"/>
            <a:ext cx="16192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Prof. Max Mustermann - Title</a:t>
            </a:r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3550-0739-42B7-9A45-B15E57BCDFD5}" type="datetime1">
              <a:rPr lang="de-DE" smtClean="0"/>
              <a:t>30.05.2011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Prof. Max Mustermann - Title</a:t>
            </a:r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69397-55EF-4172-AAC6-91AAA4285C4B}" type="datetime1">
              <a:rPr lang="de-DE" smtClean="0"/>
              <a:t>30.05.2011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03337"/>
          </a:xfrm>
        </p:spPr>
        <p:txBody>
          <a:bodyPr/>
          <a:lstStyle>
            <a:lvl1pPr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4325" indent="-314325">
              <a:buClr>
                <a:schemeClr val="accent6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§"/>
              <a:defRPr sz="2400"/>
            </a:lvl1pPr>
            <a:lvl2pPr marL="790575" indent="-314325">
              <a:buClr>
                <a:schemeClr val="accent6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§"/>
              <a:defRPr sz="2000"/>
            </a:lvl2pPr>
            <a:lvl3pPr marL="1209675" indent="-276225">
              <a:buClr>
                <a:schemeClr val="accent6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§"/>
              <a:defRPr sz="1800"/>
            </a:lvl3pPr>
            <a:lvl4pPr marL="1657350" indent="-276225">
              <a:buClr>
                <a:schemeClr val="accent6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§"/>
              <a:defRPr sz="1800"/>
            </a:lvl4pPr>
            <a:lvl5pPr marL="2095500" indent="-276225">
              <a:buClr>
                <a:schemeClr val="accent6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  <p:pic>
        <p:nvPicPr>
          <p:cNvPr id="6" name="Picture 20" descr="katrin-logo-home-larg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60650"/>
            <a:ext cx="864096" cy="86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03337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2"/>
            <a:ext cx="2582168" cy="360363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Prof. Max Mustermann - Title</a:t>
            </a:r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AE0CA-F49A-4A73-B57F-22997294E071}" type="datetime1">
              <a:rPr lang="de-DE" smtClean="0"/>
              <a:t>30.05.2011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Prof. Max Mustermann - Title</a:t>
            </a:r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860C-D31C-4FE4-87E8-BBD43D289E2E}" type="datetime1">
              <a:rPr lang="de-DE" smtClean="0"/>
              <a:t>30.05.2011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Prof. Max Mustermann - Title</a:t>
            </a:r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63304-4CBF-499B-B5D7-6025FB62C3E4}" type="datetime1">
              <a:rPr lang="de-DE" smtClean="0"/>
              <a:t>30.05.2011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Prof. Max Mustermann - Title</a:t>
            </a:r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A16D7-93DC-4B03-AF4B-43CA872DBDE7}" type="datetime1">
              <a:rPr lang="de-DE" smtClean="0"/>
              <a:t>30.05.2011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9" descr="II_rahmen_neu_tite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iagonal liegende Ecken des Rechtecks abrunden 16"/>
          <p:cNvSpPr/>
          <p:nvPr userDrawn="1"/>
        </p:nvSpPr>
        <p:spPr>
          <a:xfrm flipH="1">
            <a:off x="102394" y="104777"/>
            <a:ext cx="8946356" cy="6253163"/>
          </a:xfrm>
          <a:prstGeom prst="round2DiagRect">
            <a:avLst>
              <a:gd name="adj1" fmla="val 1622"/>
              <a:gd name="adj2" fmla="val 0"/>
            </a:avLst>
          </a:prstGeom>
          <a:solidFill>
            <a:schemeClr val="bg1"/>
          </a:solidFill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333377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</a:pPr>
            <a:endParaRPr lang="en-US" sz="90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1000" b="1">
                <a:latin typeface="Calibri" pitchFamily="34" charset="0"/>
                <a:cs typeface="Calibri" pitchFamily="34" charset="0"/>
              </a:rPr>
              <a:pPr>
                <a:spcBef>
                  <a:spcPct val="50000"/>
                </a:spcBef>
                <a:defRPr/>
              </a:pPr>
              <a:t>‹Nr.›</a:t>
            </a:fld>
            <a:endParaRPr lang="de-DE" sz="9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2"/>
            <a:ext cx="258216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5" y="6445325"/>
            <a:ext cx="648072" cy="2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2"/>
          <p:cNvSpPr txBox="1">
            <a:spLocks noChangeArrowheads="1"/>
          </p:cNvSpPr>
          <p:nvPr userDrawn="1"/>
        </p:nvSpPr>
        <p:spPr bwMode="auto">
          <a:xfrm>
            <a:off x="5004048" y="6445252"/>
            <a:ext cx="258216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Institute </a:t>
            </a:r>
            <a:r>
              <a:rPr lang="de-DE" sz="1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de-DE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Experimental </a:t>
            </a:r>
            <a:r>
              <a:rPr lang="de-DE" sz="1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Nuclear</a:t>
            </a:r>
            <a:r>
              <a:rPr lang="de-DE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1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Physics</a:t>
            </a:r>
            <a:r>
              <a:rPr lang="de-DE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(IEKP)</a:t>
            </a:r>
            <a:endParaRPr lang="de-DE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Datumsplatzhalter 9"/>
          <p:cNvSpPr txBox="1">
            <a:spLocks/>
          </p:cNvSpPr>
          <p:nvPr userDrawn="1"/>
        </p:nvSpPr>
        <p:spPr>
          <a:xfrm>
            <a:off x="647680" y="6445250"/>
            <a:ext cx="899984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5" r:id="rId3"/>
    <p:sldLayoutId id="2147483654" r:id="rId4"/>
    <p:sldLayoutId id="2147483658" r:id="rId5"/>
    <p:sldLayoutId id="2147483657" r:id="rId6"/>
    <p:sldLayoutId id="2147483656" r:id="rId7"/>
    <p:sldLayoutId id="2147483653" r:id="rId8"/>
    <p:sldLayoutId id="2147483652" r:id="rId9"/>
    <p:sldLayoutId id="2147483651" r:id="rId10"/>
    <p:sldLayoutId id="214748365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17" Type="http://schemas.openxmlformats.org/officeDocument/2006/relationships/image" Target="../media/image28.gif"/><Relationship Id="rId2" Type="http://schemas.openxmlformats.org/officeDocument/2006/relationships/image" Target="../media/image14.pn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5" Type="http://schemas.openxmlformats.org/officeDocument/2006/relationships/image" Target="../media/image26.png"/><Relationship Id="rId10" Type="http://schemas.microsoft.com/office/2007/relationships/hdphoto" Target="../media/hdphoto1.wdp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The KATRIN Analysis Framework</a:t>
            </a: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2349502"/>
            <a:ext cx="837088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16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1600" b="1" baseline="300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nd</a:t>
            </a:r>
            <a:r>
              <a:rPr lang="en-US" sz="16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ASPERA </a:t>
            </a:r>
            <a:r>
              <a:rPr lang="en-US" sz="16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Workshop on Computing and </a:t>
            </a:r>
            <a:r>
              <a:rPr lang="en-US" sz="1600" b="1" dirty="0" err="1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Astroparticle</a:t>
            </a:r>
            <a:r>
              <a:rPr lang="en-US" sz="16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Physics</a:t>
            </a:r>
          </a:p>
          <a:p>
            <a:pPr>
              <a:lnSpc>
                <a:spcPct val="90000"/>
              </a:lnSpc>
            </a:pPr>
            <a:r>
              <a:rPr lang="en-US" sz="16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sz="16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arcelona 2011</a:t>
            </a:r>
            <a:endParaRPr lang="en-US" sz="1600" b="1" dirty="0">
              <a:solidFill>
                <a:schemeClr val="tx2">
                  <a:lumMod val="50000"/>
                  <a:lumOff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0" descr="katrin-logo-home-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752" y="366738"/>
            <a:ext cx="125571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Zur Homepage der BMBF-Verbundforschungsförderu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524" y="1880165"/>
            <a:ext cx="1088163" cy="43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it.physik.uni-tuebingen.de/jochum/TR27/logo-chosen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810" y="2492897"/>
            <a:ext cx="537593" cy="56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03337"/>
          </a:xfrm>
        </p:spPr>
        <p:txBody>
          <a:bodyPr anchor="ctr"/>
          <a:lstStyle/>
          <a:p>
            <a:r>
              <a:rPr lang="de-DE" dirty="0" smtClean="0"/>
              <a:t>Service </a:t>
            </a:r>
            <a:r>
              <a:rPr lang="de-DE" dirty="0" err="1" smtClean="0"/>
              <a:t>Oriented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KATRIN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195069"/>
              </p:ext>
            </p:extLst>
          </p:nvPr>
        </p:nvGraphicFramePr>
        <p:xfrm>
          <a:off x="221301" y="908720"/>
          <a:ext cx="8701398" cy="5058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Visio" r:id="rId3" imgW="8030070" imgH="4711910" progId="Visio.Drawing.11">
                  <p:embed/>
                </p:oleObj>
              </mc:Choice>
              <mc:Fallback>
                <p:oleObj name="Visio" r:id="rId3" imgW="8030070" imgH="47119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01" y="908720"/>
                        <a:ext cx="8701398" cy="5058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aServer"/>
          <p:cNvSpPr txBox="1"/>
          <p:nvPr/>
        </p:nvSpPr>
        <p:spPr>
          <a:xfrm>
            <a:off x="4283968" y="4077072"/>
            <a:ext cx="4536504" cy="2520280"/>
          </a:xfrm>
          <a:prstGeom prst="rect">
            <a:avLst/>
          </a:prstGeom>
          <a:solidFill>
            <a:srgbClr val="F9F9F9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08000" rIns="144000" bIns="108000" rtlCol="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KATRIN </a:t>
            </a:r>
            <a:r>
              <a:rPr lang="en-US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Data Manager</a:t>
            </a:r>
            <a:endParaRPr lang="en-US" dirty="0">
              <a:solidFill>
                <a:srgbClr val="002621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C++ </a:t>
            </a:r>
            <a:r>
              <a:rPr lang="en-US" sz="1600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WebService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US" sz="1600" i="1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Apache Webserver / </a:t>
            </a:r>
            <a:r>
              <a:rPr lang="en-US" sz="1600" i="1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FastCGI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285750" indent="-28575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RPC (remote procedure call) interface 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and</a:t>
            </a:r>
            <a:b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XML 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Binding with </a:t>
            </a:r>
            <a:r>
              <a:rPr lang="en-US" sz="1600" i="1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gSOAP</a:t>
            </a:r>
            <a:r>
              <a:rPr lang="en-US" sz="1600" i="1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 2.8</a:t>
            </a:r>
          </a:p>
          <a:p>
            <a:pPr marL="285750" indent="-28575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Widget-centric C++ </a:t>
            </a:r>
            <a:r>
              <a:rPr lang="en-US" sz="1600" i="1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WebToolkit</a:t>
            </a:r>
            <a:r>
              <a:rPr lang="en-US" sz="1600" i="1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i="1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Wt</a:t>
            </a:r>
            <a:r>
              <a:rPr lang="en-US" sz="1600" i="1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for interactive web development</a:t>
            </a:r>
          </a:p>
          <a:p>
            <a:pPr marL="285750" indent="-285750"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SQL database access through ORM (object relational mapping) abstraction layer </a:t>
            </a:r>
            <a:r>
              <a:rPr lang="en-US" sz="1600" i="1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Wt</a:t>
            </a:r>
            <a:r>
              <a:rPr lang="en-US" sz="1600" i="1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::</a:t>
            </a:r>
            <a:r>
              <a:rPr lang="en-US" sz="1600" i="1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Dbo</a:t>
            </a:r>
            <a:endParaRPr lang="en-US" sz="1600" i="1" dirty="0">
              <a:solidFill>
                <a:srgbClr val="00262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" name="Gerade Verbindung 6"/>
          <p:cNvCxnSpPr/>
          <p:nvPr/>
        </p:nvCxnSpPr>
        <p:spPr>
          <a:xfrm>
            <a:off x="6372200" y="3861048"/>
            <a:ext cx="72008" cy="216024"/>
          </a:xfrm>
          <a:prstGeom prst="line">
            <a:avLst/>
          </a:prstGeom>
          <a:ln w="19050" cmpd="sng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19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03337"/>
          </a:xfrm>
        </p:spPr>
        <p:txBody>
          <a:bodyPr anchor="ctr"/>
          <a:lstStyle/>
          <a:p>
            <a:r>
              <a:rPr lang="de-DE" dirty="0" smtClean="0"/>
              <a:t>Service </a:t>
            </a:r>
            <a:r>
              <a:rPr lang="de-DE" dirty="0" err="1" smtClean="0"/>
              <a:t>Oriented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KATRIN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044556"/>
              </p:ext>
            </p:extLst>
          </p:nvPr>
        </p:nvGraphicFramePr>
        <p:xfrm>
          <a:off x="221301" y="908720"/>
          <a:ext cx="8701398" cy="5058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Visio" r:id="rId3" imgW="8030070" imgH="4711910" progId="Visio.Drawing.11">
                  <p:embed/>
                </p:oleObj>
              </mc:Choice>
              <mc:Fallback>
                <p:oleObj name="Visio" r:id="rId3" imgW="8030070" imgH="47119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01" y="908720"/>
                        <a:ext cx="8701398" cy="5058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251520" y="3933056"/>
            <a:ext cx="5040560" cy="2088232"/>
          </a:xfrm>
          <a:prstGeom prst="rect">
            <a:avLst/>
          </a:prstGeom>
          <a:solidFill>
            <a:schemeClr val="bg1">
              <a:alpha val="70000"/>
            </a:schemeClr>
          </a:solidFill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  <p:sp>
        <p:nvSpPr>
          <p:cNvPr id="7" name="KALI"/>
          <p:cNvSpPr txBox="1"/>
          <p:nvPr/>
        </p:nvSpPr>
        <p:spPr>
          <a:xfrm>
            <a:off x="1115616" y="4005064"/>
            <a:ext cx="3960440" cy="2232248"/>
          </a:xfrm>
          <a:prstGeom prst="rect">
            <a:avLst/>
          </a:prstGeom>
          <a:solidFill>
            <a:srgbClr val="F9F9F9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08000" rIns="144000" bIns="108000" rtlCol="0" anchor="ctr" anchorCtr="0">
            <a:noAutofit/>
          </a:bodyPr>
          <a:lstStyle/>
          <a:p>
            <a:pPr>
              <a:spcAft>
                <a:spcPts val="400"/>
              </a:spcAft>
            </a:pPr>
            <a:r>
              <a:rPr lang="en-US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Client C</a:t>
            </a:r>
            <a:r>
              <a:rPr lang="en-US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++ </a:t>
            </a:r>
            <a:r>
              <a:rPr lang="en-US" u="sng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KA</a:t>
            </a:r>
            <a:r>
              <a:rPr lang="en-US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TRIN </a:t>
            </a:r>
            <a:r>
              <a:rPr lang="en-US" u="sng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Li</a:t>
            </a:r>
            <a:r>
              <a:rPr lang="en-US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brary KALI</a:t>
            </a:r>
            <a:endParaRPr lang="en-US" dirty="0">
              <a:solidFill>
                <a:srgbClr val="002621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Basic utility functions (XML binding, exception handling, logging, …)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Data retrieval and upload 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through</a:t>
            </a:r>
            <a:b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RPC 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programming interface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Common constants and data types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i="1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ROOT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 (CERN) support</a:t>
            </a:r>
          </a:p>
        </p:txBody>
      </p:sp>
      <p:cxnSp>
        <p:nvCxnSpPr>
          <p:cNvPr id="8" name="Gerade Verbindung 7"/>
          <p:cNvCxnSpPr/>
          <p:nvPr/>
        </p:nvCxnSpPr>
        <p:spPr>
          <a:xfrm>
            <a:off x="5076056" y="4653136"/>
            <a:ext cx="720080" cy="144016"/>
          </a:xfrm>
          <a:prstGeom prst="line">
            <a:avLst/>
          </a:prstGeom>
          <a:ln w="19050" cmpd="sng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40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03337"/>
          </a:xfrm>
        </p:spPr>
        <p:txBody>
          <a:bodyPr anchor="ctr"/>
          <a:lstStyle/>
          <a:p>
            <a:r>
              <a:rPr lang="de-DE" dirty="0" smtClean="0"/>
              <a:t>Service </a:t>
            </a:r>
            <a:r>
              <a:rPr lang="de-DE" dirty="0" err="1" smtClean="0"/>
              <a:t>Oriented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KATRIN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9395397"/>
              </p:ext>
            </p:extLst>
          </p:nvPr>
        </p:nvGraphicFramePr>
        <p:xfrm>
          <a:off x="221301" y="908720"/>
          <a:ext cx="8701398" cy="5058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Visio" r:id="rId3" imgW="8030070" imgH="4711910" progId="Visio.Drawing.11">
                  <p:embed/>
                </p:oleObj>
              </mc:Choice>
              <mc:Fallback>
                <p:oleObj name="Visio" r:id="rId3" imgW="8030070" imgH="47119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01" y="908720"/>
                        <a:ext cx="8701398" cy="5058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689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The </a:t>
            </a:r>
            <a:r>
              <a:rPr lang="de-DE" sz="2400" dirty="0" err="1"/>
              <a:t>B</a:t>
            </a:r>
            <a:r>
              <a:rPr lang="de-DE" sz="2400" dirty="0" err="1" smtClean="0"/>
              <a:t>enefits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a </a:t>
            </a:r>
            <a:r>
              <a:rPr lang="de-DE" sz="2400" dirty="0"/>
              <a:t>S</a:t>
            </a:r>
            <a:r>
              <a:rPr lang="de-DE" sz="2400" dirty="0" smtClean="0"/>
              <a:t>ervice </a:t>
            </a:r>
            <a:r>
              <a:rPr lang="de-DE" sz="2400" dirty="0" err="1"/>
              <a:t>O</a:t>
            </a:r>
            <a:r>
              <a:rPr lang="de-DE" sz="2400" dirty="0" err="1" smtClean="0"/>
              <a:t>riented</a:t>
            </a:r>
            <a:r>
              <a:rPr lang="de-DE" sz="2400" dirty="0" smtClean="0"/>
              <a:t> </a:t>
            </a:r>
            <a:r>
              <a:rPr lang="de-DE" sz="2400" dirty="0"/>
              <a:t>A</a:t>
            </a:r>
            <a:r>
              <a:rPr lang="de-DE" sz="2400" dirty="0" smtClean="0"/>
              <a:t>pproach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Well defined data flow and </a:t>
            </a:r>
            <a:r>
              <a:rPr lang="en-US" sz="2000" dirty="0" smtClean="0"/>
              <a:t>server-side processing</a:t>
            </a:r>
            <a:br>
              <a:rPr lang="en-US" sz="2000" dirty="0" smtClean="0"/>
            </a:br>
            <a:r>
              <a:rPr lang="en-US" sz="2000" dirty="0" smtClean="0"/>
              <a:t>(unnecessary data transfer is minimized)</a:t>
            </a:r>
            <a:endParaRPr lang="en-US" sz="2000" dirty="0"/>
          </a:p>
          <a:p>
            <a:r>
              <a:rPr lang="en-US" sz="2000" dirty="0"/>
              <a:t>Automated data quality and integrity </a:t>
            </a:r>
            <a:r>
              <a:rPr lang="en-US" sz="2000" dirty="0" smtClean="0"/>
              <a:t>checks</a:t>
            </a:r>
          </a:p>
          <a:p>
            <a:endParaRPr lang="de-DE" sz="1800" dirty="0"/>
          </a:p>
          <a:p>
            <a:r>
              <a:rPr lang="de-DE" sz="2000" dirty="0" smtClean="0"/>
              <a:t>Central </a:t>
            </a:r>
            <a:r>
              <a:rPr lang="de-DE" sz="2000" dirty="0" err="1" smtClean="0"/>
              <a:t>version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user</a:t>
            </a:r>
            <a:r>
              <a:rPr lang="de-DE" sz="2000" dirty="0" smtClean="0"/>
              <a:t> </a:t>
            </a:r>
            <a:r>
              <a:rPr lang="de-DE" sz="2000" dirty="0" err="1" smtClean="0"/>
              <a:t>access</a:t>
            </a:r>
            <a:r>
              <a:rPr lang="de-DE" sz="2000" dirty="0" smtClean="0"/>
              <a:t> </a:t>
            </a:r>
            <a:r>
              <a:rPr lang="de-DE" sz="2000" dirty="0" err="1"/>
              <a:t>control</a:t>
            </a:r>
            <a:endParaRPr lang="de-DE" sz="2000" dirty="0"/>
          </a:p>
          <a:p>
            <a:r>
              <a:rPr lang="de-DE" sz="2000" dirty="0" err="1" smtClean="0"/>
              <a:t>Reliable</a:t>
            </a:r>
            <a:r>
              <a:rPr lang="de-DE" sz="2000" dirty="0" smtClean="0"/>
              <a:t> </a:t>
            </a:r>
            <a:r>
              <a:rPr lang="de-DE" sz="2000" dirty="0" err="1" smtClean="0"/>
              <a:t>transaction</a:t>
            </a:r>
            <a:r>
              <a:rPr lang="de-DE" sz="2000" dirty="0" smtClean="0"/>
              <a:t> </a:t>
            </a:r>
            <a:r>
              <a:rPr lang="de-DE" sz="2000" dirty="0" err="1" smtClean="0"/>
              <a:t>handling</a:t>
            </a:r>
            <a:endParaRPr lang="de-DE" sz="2000" dirty="0" smtClean="0"/>
          </a:p>
          <a:p>
            <a:endParaRPr lang="de-DE" sz="1800" dirty="0"/>
          </a:p>
          <a:p>
            <a:r>
              <a:rPr lang="en-US" sz="2000" dirty="0" smtClean="0"/>
              <a:t>Data access through </a:t>
            </a:r>
            <a:r>
              <a:rPr lang="en-US" sz="2000" dirty="0"/>
              <a:t>intuitive and consistent </a:t>
            </a:r>
            <a:r>
              <a:rPr lang="en-US" sz="2000" dirty="0" smtClean="0"/>
              <a:t>programming interfaces</a:t>
            </a:r>
          </a:p>
          <a:p>
            <a:r>
              <a:rPr lang="en-US" sz="2000" dirty="0" smtClean="0"/>
              <a:t>Standardized code, common </a:t>
            </a:r>
            <a:r>
              <a:rPr lang="en-US" sz="2000" dirty="0"/>
              <a:t>constants and data </a:t>
            </a:r>
            <a:r>
              <a:rPr lang="en-US" sz="2000" dirty="0" smtClean="0"/>
              <a:t>formats</a:t>
            </a:r>
          </a:p>
          <a:p>
            <a:pPr marL="0" indent="0">
              <a:buNone/>
            </a:pPr>
            <a:endParaRPr lang="de-DE" sz="1800" dirty="0" smtClean="0"/>
          </a:p>
          <a:p>
            <a:r>
              <a:rPr lang="de-DE" sz="2000" dirty="0" smtClean="0"/>
              <a:t>Server-</a:t>
            </a:r>
            <a:r>
              <a:rPr lang="de-DE" sz="2000" dirty="0" err="1" smtClean="0"/>
              <a:t>side</a:t>
            </a:r>
            <a:r>
              <a:rPr lang="de-DE" sz="2000" dirty="0" smtClean="0"/>
              <a:t> </a:t>
            </a:r>
            <a:r>
              <a:rPr lang="de-DE" sz="2000" dirty="0" err="1" smtClean="0"/>
              <a:t>data</a:t>
            </a:r>
            <a:r>
              <a:rPr lang="de-DE" sz="2000" dirty="0" smtClean="0"/>
              <a:t> </a:t>
            </a:r>
            <a:r>
              <a:rPr lang="de-DE" sz="2000" dirty="0" err="1" smtClean="0"/>
              <a:t>processing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performed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r>
              <a:rPr lang="de-DE" sz="2000" dirty="0" smtClean="0"/>
              <a:t> </a:t>
            </a:r>
            <a:r>
              <a:rPr lang="de-DE" sz="2000" dirty="0" err="1" smtClean="0"/>
              <a:t>few</a:t>
            </a:r>
            <a:r>
              <a:rPr lang="de-DE" sz="2000" dirty="0" smtClean="0"/>
              <a:t> maintainable </a:t>
            </a:r>
            <a:r>
              <a:rPr lang="de-DE" sz="2000" dirty="0" err="1" smtClean="0"/>
              <a:t>services</a:t>
            </a:r>
            <a:endParaRPr lang="de-DE" sz="2000" dirty="0"/>
          </a:p>
          <a:p>
            <a:r>
              <a:rPr lang="en-US" sz="2000" dirty="0" smtClean="0"/>
              <a:t>Consistent set </a:t>
            </a:r>
            <a:r>
              <a:rPr lang="en-US" sz="2000" dirty="0"/>
              <a:t>of </a:t>
            </a:r>
            <a:r>
              <a:rPr lang="de-DE" sz="2000" dirty="0" err="1" smtClean="0"/>
              <a:t>client</a:t>
            </a:r>
            <a:r>
              <a:rPr lang="de-DE" sz="2000" dirty="0" smtClean="0"/>
              <a:t> </a:t>
            </a:r>
            <a:r>
              <a:rPr lang="de-DE" sz="2000" dirty="0" err="1" smtClean="0"/>
              <a:t>applications</a:t>
            </a:r>
            <a:r>
              <a:rPr lang="de-DE" sz="2000" dirty="0" smtClean="0"/>
              <a:t> (</a:t>
            </a:r>
            <a:r>
              <a:rPr lang="de-DE" sz="2000" dirty="0" err="1" smtClean="0"/>
              <a:t>analysis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simulation</a:t>
            </a:r>
            <a:r>
              <a:rPr lang="de-DE" sz="2000" dirty="0" smtClean="0"/>
              <a:t>) </a:t>
            </a:r>
            <a:r>
              <a:rPr lang="de-DE" sz="2000" dirty="0" err="1" smtClean="0"/>
              <a:t>speaking</a:t>
            </a:r>
            <a:r>
              <a:rPr lang="de-DE" sz="2000" dirty="0" smtClean="0"/>
              <a:t> a „</a:t>
            </a:r>
            <a:r>
              <a:rPr lang="de-DE" sz="2000" dirty="0" err="1" smtClean="0"/>
              <a:t>similar</a:t>
            </a:r>
            <a:r>
              <a:rPr lang="de-DE" sz="2000" dirty="0" smtClean="0"/>
              <a:t> </a:t>
            </a:r>
            <a:r>
              <a:rPr lang="de-DE" sz="2000" dirty="0" err="1" smtClean="0"/>
              <a:t>language</a:t>
            </a:r>
            <a:r>
              <a:rPr lang="de-DE" sz="2000" dirty="0" smtClean="0"/>
              <a:t>“</a:t>
            </a:r>
            <a:endParaRPr lang="de-DE" sz="200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31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Offline Analysis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889642"/>
              </p:ext>
            </p:extLst>
          </p:nvPr>
        </p:nvGraphicFramePr>
        <p:xfrm>
          <a:off x="1512354" y="1052736"/>
          <a:ext cx="6083982" cy="4967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0" name="Visio" r:id="rId3" imgW="7673674" imgH="6265648" progId="Visio.Drawing.11">
                  <p:embed/>
                </p:oleObj>
              </mc:Choice>
              <mc:Fallback>
                <p:oleObj name="Visio" r:id="rId3" imgW="7673674" imgH="626564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2354" y="1052736"/>
                        <a:ext cx="6083982" cy="4967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865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0526" y="260650"/>
            <a:ext cx="6911975" cy="503337"/>
          </a:xfrm>
        </p:spPr>
        <p:txBody>
          <a:bodyPr/>
          <a:lstStyle/>
          <a:p>
            <a:r>
              <a:rPr lang="de-DE" dirty="0" smtClean="0"/>
              <a:t>Online Analysis </a:t>
            </a:r>
            <a:r>
              <a:rPr lang="en-US" b="0" dirty="0"/>
              <a:t>(Browser Screenshot)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836712"/>
            <a:ext cx="845866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23529" y="5589242"/>
            <a:ext cx="85452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Calibri" pitchFamily="34" charset="0"/>
                <a:cs typeface="Calibri" pitchFamily="34" charset="0"/>
              </a:rPr>
              <a:t>External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 PHP </a:t>
            </a:r>
            <a:r>
              <a:rPr lang="de-DE" dirty="0" err="1" smtClean="0">
                <a:latin typeface="Calibri" pitchFamily="34" charset="0"/>
                <a:cs typeface="Calibri" pitchFamily="34" charset="0"/>
              </a:rPr>
              <a:t>application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 (ADEI) </a:t>
            </a:r>
            <a:r>
              <a:rPr lang="de-DE" dirty="0" err="1" smtClean="0">
                <a:latin typeface="Calibri" pitchFamily="34" charset="0"/>
                <a:cs typeface="Calibri" pitchFamily="34" charset="0"/>
              </a:rPr>
              <a:t>accessing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 KATRIN DAQ </a:t>
            </a:r>
            <a:r>
              <a:rPr lang="de-DE" dirty="0" err="1" smtClean="0">
                <a:latin typeface="Calibri" pitchFamily="34" charset="0"/>
                <a:cs typeface="Calibri" pitchFamily="34" charset="0"/>
              </a:rPr>
              <a:t>data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  <a:cs typeface="Calibri" pitchFamily="34" charset="0"/>
              </a:rPr>
              <a:t>through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 PHP-SOAP.</a:t>
            </a:r>
          </a:p>
          <a:p>
            <a:r>
              <a:rPr lang="de-DE" sz="16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de-DE" sz="1600" dirty="0" err="1" smtClean="0">
                <a:latin typeface="Calibri" pitchFamily="34" charset="0"/>
                <a:cs typeface="Calibri" pitchFamily="34" charset="0"/>
              </a:rPr>
              <a:t>Plugin</a:t>
            </a:r>
            <a:r>
              <a:rPr lang="de-DE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dirty="0" err="1" smtClean="0">
                <a:latin typeface="Calibri" pitchFamily="34" charset="0"/>
                <a:cs typeface="Calibri" pitchFamily="34" charset="0"/>
              </a:rPr>
              <a:t>developed</a:t>
            </a:r>
            <a:r>
              <a:rPr lang="de-DE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1600" dirty="0" err="1" smtClean="0">
                <a:latin typeface="Calibri" pitchFamily="34" charset="0"/>
                <a:cs typeface="Calibri" pitchFamily="34" charset="0"/>
              </a:rPr>
              <a:t>by</a:t>
            </a:r>
            <a:r>
              <a:rPr lang="de-DE" sz="1600" dirty="0" smtClean="0">
                <a:latin typeface="Calibri" pitchFamily="34" charset="0"/>
                <a:cs typeface="Calibri" pitchFamily="34" charset="0"/>
              </a:rPr>
              <a:t> Sebastian </a:t>
            </a:r>
            <a:r>
              <a:rPr lang="de-DE" sz="1600" dirty="0" err="1" smtClean="0">
                <a:latin typeface="Calibri" pitchFamily="34" charset="0"/>
                <a:cs typeface="Calibri" pitchFamily="34" charset="0"/>
              </a:rPr>
              <a:t>Vöcking</a:t>
            </a:r>
            <a:r>
              <a:rPr lang="de-DE" sz="1600" dirty="0" smtClean="0">
                <a:latin typeface="Calibri" pitchFamily="34" charset="0"/>
                <a:cs typeface="Calibri" pitchFamily="34" charset="0"/>
              </a:rPr>
              <a:t>, University </a:t>
            </a:r>
            <a:r>
              <a:rPr lang="de-DE" sz="1600" dirty="0" err="1" smtClean="0">
                <a:latin typeface="Calibri" pitchFamily="34" charset="0"/>
                <a:cs typeface="Calibri" pitchFamily="34" charset="0"/>
              </a:rPr>
              <a:t>of</a:t>
            </a:r>
            <a:r>
              <a:rPr lang="de-DE" sz="1600" dirty="0" smtClean="0">
                <a:latin typeface="Calibri" pitchFamily="34" charset="0"/>
                <a:cs typeface="Calibri" pitchFamily="34" charset="0"/>
              </a:rPr>
              <a:t> Münster)</a:t>
            </a:r>
            <a:endParaRPr lang="de-DE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5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0526" y="260650"/>
            <a:ext cx="6911975" cy="503337"/>
          </a:xfrm>
        </p:spPr>
        <p:txBody>
          <a:bodyPr/>
          <a:lstStyle/>
          <a:p>
            <a:r>
              <a:rPr lang="en-US" dirty="0" smtClean="0"/>
              <a:t>Online Analysis </a:t>
            </a:r>
            <a:r>
              <a:rPr lang="en-US" b="0" dirty="0" smtClean="0"/>
              <a:t>(Browser Screenshot)</a:t>
            </a:r>
            <a:endParaRPr lang="de-DE" b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836712"/>
            <a:ext cx="785119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23528" y="558924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Combined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SlowControl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and DAQ data: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Pixel detector hit rate over electron gun voltage.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05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Summary &amp; </a:t>
            </a:r>
            <a:r>
              <a:rPr lang="de-DE" sz="2400" dirty="0" err="1" smtClean="0"/>
              <a:t>Conclusion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200" dirty="0" smtClean="0"/>
              <a:t>C++ web </a:t>
            </a:r>
            <a:r>
              <a:rPr lang="de-DE" sz="2200" dirty="0" err="1" smtClean="0"/>
              <a:t>service</a:t>
            </a:r>
            <a:r>
              <a:rPr lang="de-DE" sz="2200" dirty="0" smtClean="0"/>
              <a:t> </a:t>
            </a:r>
            <a:r>
              <a:rPr lang="de-DE" sz="2200" dirty="0" err="1" smtClean="0"/>
              <a:t>with</a:t>
            </a:r>
            <a:r>
              <a:rPr lang="de-DE" sz="2200" dirty="0" smtClean="0"/>
              <a:t> SOAP </a:t>
            </a:r>
            <a:r>
              <a:rPr lang="de-DE" sz="2200" dirty="0" err="1" smtClean="0"/>
              <a:t>interfaces</a:t>
            </a:r>
            <a:r>
              <a:rPr lang="de-DE" sz="2200" dirty="0" smtClean="0"/>
              <a:t> </a:t>
            </a:r>
            <a:r>
              <a:rPr lang="de-DE" sz="2200" dirty="0" err="1" smtClean="0"/>
              <a:t>for</a:t>
            </a:r>
            <a:r>
              <a:rPr lang="de-DE" sz="2200" dirty="0" smtClean="0"/>
              <a:t> </a:t>
            </a:r>
            <a:r>
              <a:rPr lang="de-DE" sz="2200" dirty="0" err="1" smtClean="0"/>
              <a:t>client</a:t>
            </a:r>
            <a:r>
              <a:rPr lang="de-DE" sz="2200" dirty="0" smtClean="0"/>
              <a:t> </a:t>
            </a:r>
            <a:r>
              <a:rPr lang="de-DE" sz="2200" dirty="0" err="1" smtClean="0"/>
              <a:t>applications</a:t>
            </a:r>
            <a:r>
              <a:rPr lang="de-DE" sz="2200" dirty="0" smtClean="0"/>
              <a:t> </a:t>
            </a:r>
            <a:r>
              <a:rPr lang="de-DE" sz="2200" dirty="0" err="1" smtClean="0"/>
              <a:t>implemented</a:t>
            </a:r>
            <a:r>
              <a:rPr lang="de-DE" sz="2200" dirty="0" smtClean="0"/>
              <a:t> </a:t>
            </a:r>
            <a:r>
              <a:rPr lang="de-DE" sz="2200" dirty="0" err="1" smtClean="0"/>
              <a:t>and</a:t>
            </a:r>
            <a:r>
              <a:rPr lang="de-DE" sz="2200" dirty="0" smtClean="0"/>
              <a:t> </a:t>
            </a:r>
            <a:r>
              <a:rPr lang="de-DE" sz="2200" dirty="0" err="1" smtClean="0"/>
              <a:t>tested</a:t>
            </a:r>
            <a:endParaRPr lang="de-DE" sz="2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200" dirty="0" err="1" smtClean="0"/>
              <a:t>Standardized</a:t>
            </a:r>
            <a:r>
              <a:rPr lang="de-DE" sz="2200" dirty="0" smtClean="0"/>
              <a:t> RPC </a:t>
            </a:r>
            <a:r>
              <a:rPr lang="de-DE" sz="2200" dirty="0" err="1" smtClean="0"/>
              <a:t>interfaces</a:t>
            </a:r>
            <a:r>
              <a:rPr lang="de-DE" sz="2200" dirty="0" smtClean="0"/>
              <a:t> (remote </a:t>
            </a:r>
            <a:r>
              <a:rPr lang="de-DE" sz="2200" dirty="0" err="1" smtClean="0"/>
              <a:t>function</a:t>
            </a:r>
            <a:r>
              <a:rPr lang="de-DE" sz="2200" dirty="0" smtClean="0"/>
              <a:t> </a:t>
            </a:r>
            <a:r>
              <a:rPr lang="de-DE" sz="2200" dirty="0" err="1" smtClean="0"/>
              <a:t>calls</a:t>
            </a:r>
            <a:r>
              <a:rPr lang="de-DE" sz="2200" dirty="0" smtClean="0"/>
              <a:t>) </a:t>
            </a:r>
            <a:r>
              <a:rPr lang="de-DE" sz="2200" dirty="0" err="1" smtClean="0"/>
              <a:t>now</a:t>
            </a:r>
            <a:r>
              <a:rPr lang="de-DE" sz="2200" dirty="0" smtClean="0"/>
              <a:t> </a:t>
            </a:r>
            <a:r>
              <a:rPr lang="de-DE" sz="2200" dirty="0" err="1" smtClean="0"/>
              <a:t>allow</a:t>
            </a:r>
            <a:r>
              <a:rPr lang="de-DE" sz="2200" dirty="0" smtClean="0"/>
              <a:t> intuitive </a:t>
            </a:r>
            <a:r>
              <a:rPr lang="de-DE" sz="2200" dirty="0" err="1" smtClean="0"/>
              <a:t>access</a:t>
            </a:r>
            <a:r>
              <a:rPr lang="de-DE" sz="2200" dirty="0" smtClean="0"/>
              <a:t> </a:t>
            </a:r>
            <a:r>
              <a:rPr lang="de-DE" sz="2200" dirty="0" err="1" smtClean="0"/>
              <a:t>to</a:t>
            </a:r>
            <a:r>
              <a:rPr lang="de-DE" sz="2200" dirty="0" smtClean="0"/>
              <a:t> </a:t>
            </a:r>
            <a:r>
              <a:rPr lang="en-US" sz="2200" dirty="0" smtClean="0"/>
              <a:t>heterogeneously </a:t>
            </a:r>
            <a:r>
              <a:rPr lang="en-US" sz="2200" dirty="0"/>
              <a:t>distributed and structured data</a:t>
            </a:r>
            <a:endParaRPr lang="de-DE" sz="2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200" dirty="0" err="1" smtClean="0"/>
              <a:t>Automated</a:t>
            </a:r>
            <a:r>
              <a:rPr lang="de-DE" sz="2200" dirty="0" smtClean="0"/>
              <a:t> </a:t>
            </a:r>
            <a:r>
              <a:rPr lang="de-DE" sz="2200" dirty="0" err="1" smtClean="0"/>
              <a:t>data</a:t>
            </a:r>
            <a:r>
              <a:rPr lang="de-DE" sz="2200" dirty="0" smtClean="0"/>
              <a:t> </a:t>
            </a:r>
            <a:r>
              <a:rPr lang="de-DE" sz="2200" dirty="0" err="1" smtClean="0"/>
              <a:t>processing</a:t>
            </a:r>
            <a:r>
              <a:rPr lang="de-DE" sz="2200" dirty="0" smtClean="0"/>
              <a:t> </a:t>
            </a:r>
            <a:r>
              <a:rPr lang="de-DE" sz="2200" dirty="0" err="1" smtClean="0"/>
              <a:t>and</a:t>
            </a:r>
            <a:r>
              <a:rPr lang="de-DE" sz="2200" dirty="0" smtClean="0"/>
              <a:t> </a:t>
            </a:r>
            <a:r>
              <a:rPr lang="de-DE" sz="2200" dirty="0" err="1" smtClean="0"/>
              <a:t>caching</a:t>
            </a:r>
            <a:r>
              <a:rPr lang="de-DE" sz="2200" dirty="0" smtClean="0"/>
              <a:t> </a:t>
            </a:r>
            <a:r>
              <a:rPr lang="de-DE" sz="2200" dirty="0" err="1" smtClean="0"/>
              <a:t>established</a:t>
            </a:r>
            <a:endParaRPr lang="de-DE" sz="2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200" dirty="0"/>
              <a:t>First </a:t>
            </a:r>
            <a:r>
              <a:rPr lang="de-DE" sz="2200" dirty="0" err="1"/>
              <a:t>stability</a:t>
            </a:r>
            <a:r>
              <a:rPr lang="de-DE" sz="2200" dirty="0"/>
              <a:t> </a:t>
            </a:r>
            <a:r>
              <a:rPr lang="de-DE" sz="2200" dirty="0" err="1"/>
              <a:t>and</a:t>
            </a:r>
            <a:r>
              <a:rPr lang="de-DE" sz="2200" dirty="0"/>
              <a:t> </a:t>
            </a:r>
            <a:r>
              <a:rPr lang="de-DE" sz="2200" dirty="0" err="1"/>
              <a:t>performance</a:t>
            </a:r>
            <a:r>
              <a:rPr lang="de-DE" sz="2200" dirty="0"/>
              <a:t> </a:t>
            </a:r>
            <a:r>
              <a:rPr lang="de-DE" sz="2200" dirty="0" err="1"/>
              <a:t>test</a:t>
            </a:r>
            <a:r>
              <a:rPr lang="de-DE" sz="2200" dirty="0"/>
              <a:t> </a:t>
            </a:r>
            <a:r>
              <a:rPr lang="de-DE" sz="2200" dirty="0" err="1"/>
              <a:t>look</a:t>
            </a:r>
            <a:r>
              <a:rPr lang="de-DE" sz="2200" dirty="0"/>
              <a:t> </a:t>
            </a:r>
            <a:r>
              <a:rPr lang="de-DE" sz="2200" dirty="0" err="1"/>
              <a:t>very</a:t>
            </a:r>
            <a:r>
              <a:rPr lang="de-DE" sz="2200" dirty="0"/>
              <a:t> promising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de-DE" sz="2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200" dirty="0" err="1" smtClean="0"/>
              <a:t>Preliminary</a:t>
            </a:r>
            <a:r>
              <a:rPr lang="de-DE" sz="2200" dirty="0" smtClean="0"/>
              <a:t> online </a:t>
            </a:r>
            <a:r>
              <a:rPr lang="de-DE" sz="2200" dirty="0" err="1" smtClean="0"/>
              <a:t>analysis</a:t>
            </a:r>
            <a:r>
              <a:rPr lang="de-DE" sz="2200" dirty="0" smtClean="0"/>
              <a:t> </a:t>
            </a:r>
            <a:r>
              <a:rPr lang="de-DE" sz="2200" dirty="0" err="1" smtClean="0"/>
              <a:t>tools</a:t>
            </a:r>
            <a:r>
              <a:rPr lang="de-DE" sz="2200" dirty="0" smtClean="0"/>
              <a:t> </a:t>
            </a:r>
            <a:r>
              <a:rPr lang="de-DE" sz="2200" dirty="0" err="1" smtClean="0"/>
              <a:t>available</a:t>
            </a:r>
            <a:endParaRPr lang="de-DE" sz="22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200" dirty="0" err="1" smtClean="0"/>
              <a:t>Deployable</a:t>
            </a:r>
            <a:r>
              <a:rPr lang="de-DE" sz="2200" dirty="0" smtClean="0"/>
              <a:t> C++ </a:t>
            </a:r>
            <a:r>
              <a:rPr lang="de-DE" sz="2200" dirty="0" err="1" smtClean="0"/>
              <a:t>client</a:t>
            </a:r>
            <a:r>
              <a:rPr lang="de-DE" sz="2200" dirty="0" smtClean="0"/>
              <a:t> </a:t>
            </a:r>
            <a:r>
              <a:rPr lang="de-DE" sz="2200" dirty="0" err="1" smtClean="0"/>
              <a:t>library</a:t>
            </a:r>
            <a:r>
              <a:rPr lang="de-DE" sz="2200" dirty="0" smtClean="0"/>
              <a:t> </a:t>
            </a:r>
            <a:r>
              <a:rPr lang="de-DE" sz="2200" dirty="0" err="1" smtClean="0"/>
              <a:t>for</a:t>
            </a:r>
            <a:r>
              <a:rPr lang="de-DE" sz="2200" dirty="0" smtClean="0"/>
              <a:t> offline </a:t>
            </a:r>
            <a:r>
              <a:rPr lang="de-DE" sz="2200" dirty="0" err="1" smtClean="0"/>
              <a:t>analyses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main</a:t>
            </a:r>
            <a:r>
              <a:rPr lang="de-DE" sz="2200" dirty="0" smtClean="0"/>
              <a:t> </a:t>
            </a:r>
            <a:r>
              <a:rPr lang="de-DE" sz="2200" dirty="0" err="1" smtClean="0"/>
              <a:t>spectrometer</a:t>
            </a:r>
            <a:r>
              <a:rPr lang="de-DE" sz="2200" dirty="0" smtClean="0"/>
              <a:t> </a:t>
            </a:r>
            <a:r>
              <a:rPr lang="de-DE" sz="2200" dirty="0" err="1" smtClean="0"/>
              <a:t>commissioning</a:t>
            </a:r>
            <a:r>
              <a:rPr lang="de-DE" sz="2200" dirty="0" smtClean="0"/>
              <a:t> </a:t>
            </a:r>
            <a:r>
              <a:rPr lang="de-DE" sz="2200" dirty="0" err="1" smtClean="0"/>
              <a:t>measurements</a:t>
            </a:r>
            <a:r>
              <a:rPr lang="de-DE" sz="2200" dirty="0" smtClean="0"/>
              <a:t> </a:t>
            </a:r>
            <a:r>
              <a:rPr lang="de-DE" sz="2200" dirty="0" err="1" smtClean="0"/>
              <a:t>by</a:t>
            </a:r>
            <a:r>
              <a:rPr lang="de-DE" sz="2200" dirty="0" smtClean="0"/>
              <a:t> </a:t>
            </a:r>
            <a:r>
              <a:rPr lang="de-DE" sz="2200" dirty="0" err="1" smtClean="0"/>
              <a:t>the</a:t>
            </a:r>
            <a:r>
              <a:rPr lang="de-DE" sz="2200" dirty="0" smtClean="0"/>
              <a:t> end </a:t>
            </a:r>
            <a:r>
              <a:rPr lang="de-DE" sz="2200" dirty="0" err="1" smtClean="0"/>
              <a:t>of</a:t>
            </a:r>
            <a:r>
              <a:rPr lang="de-DE" sz="2200" dirty="0" smtClean="0"/>
              <a:t> 2011</a:t>
            </a:r>
          </a:p>
          <a:p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19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1115616" y="1879909"/>
            <a:ext cx="700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i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Thank</a:t>
            </a:r>
            <a:r>
              <a:rPr lang="de-DE" sz="4000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4000" i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you</a:t>
            </a:r>
            <a:r>
              <a:rPr lang="de-DE" sz="4000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4000" i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for</a:t>
            </a:r>
            <a:r>
              <a:rPr lang="de-DE" sz="4000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4000" i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your</a:t>
            </a:r>
            <a:r>
              <a:rPr lang="de-DE" sz="4000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4000" i="1" dirty="0" err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attention</a:t>
            </a:r>
            <a:r>
              <a:rPr lang="de-DE" sz="4000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de-DE" sz="4000" i="1" dirty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 descr="stock photo : beautiful bright colored macaw parrot sleeping on a support isolated over whit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863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132" y="5406772"/>
            <a:ext cx="8382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281713" y="501453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434158" y="486916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96336" y="475650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bg1">
                  <a:lumMod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434158" y="464519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bg1">
                  <a:lumMod val="75000"/>
                </a:schemeClr>
              </a:solidFill>
              <a:latin typeface="Symbol" pitchFamily="18" charset="2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631505" y="452769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85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bg1">
                  <a:lumMod val="85000"/>
                </a:schemeClr>
              </a:solidFill>
              <a:latin typeface="Symbol" pitchFamily="18" charset="2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291444" y="52292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latin typeface="Symbol" pitchFamily="18" charset="2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291444" y="478786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Symbol" pitchFamily="18" charset="2"/>
              </a:rPr>
              <a:t>n</a:t>
            </a:r>
            <a:endParaRPr lang="de-DE" dirty="0">
              <a:solidFill>
                <a:schemeClr val="bg1">
                  <a:lumMod val="75000"/>
                </a:schemeClr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9367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References </a:t>
            </a:r>
            <a:r>
              <a:rPr lang="de-DE" sz="2400" dirty="0" err="1" smtClean="0"/>
              <a:t>and</a:t>
            </a:r>
            <a:r>
              <a:rPr lang="de-DE" sz="2400" dirty="0" smtClean="0"/>
              <a:t> URLs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de-DE" sz="2000" dirty="0" smtClean="0"/>
              <a:t>The </a:t>
            </a:r>
            <a:r>
              <a:rPr lang="de-DE" sz="2000" dirty="0"/>
              <a:t>KATRIN </a:t>
            </a:r>
            <a:r>
              <a:rPr lang="de-DE" sz="2000" dirty="0" smtClean="0"/>
              <a:t>Experiment:</a:t>
            </a:r>
            <a:br>
              <a:rPr lang="de-DE" sz="2000" dirty="0" smtClean="0"/>
            </a:br>
            <a:r>
              <a:rPr lang="de-DE" sz="2000" dirty="0" smtClean="0"/>
              <a:t>    </a:t>
            </a:r>
            <a:r>
              <a:rPr lang="de-DE" sz="2000" u="sng" dirty="0" smtClean="0">
                <a:solidFill>
                  <a:schemeClr val="accent6">
                    <a:lumMod val="50000"/>
                  </a:schemeClr>
                </a:solidFill>
              </a:rPr>
              <a:t>http</a:t>
            </a:r>
            <a:r>
              <a:rPr lang="de-DE" sz="2000" u="sng" dirty="0">
                <a:solidFill>
                  <a:schemeClr val="accent6">
                    <a:lumMod val="50000"/>
                  </a:schemeClr>
                </a:solidFill>
              </a:rPr>
              <a:t>://</a:t>
            </a:r>
            <a:r>
              <a:rPr lang="de-DE" sz="2000" u="sng" dirty="0" smtClean="0">
                <a:solidFill>
                  <a:schemeClr val="accent6">
                    <a:lumMod val="50000"/>
                  </a:schemeClr>
                </a:solidFill>
              </a:rPr>
              <a:t>www-ik.fzk.de/tritium</a:t>
            </a:r>
          </a:p>
          <a:p>
            <a:pPr>
              <a:spcAft>
                <a:spcPts val="800"/>
              </a:spcAft>
            </a:pPr>
            <a:r>
              <a:rPr lang="de-DE" sz="2000" dirty="0" smtClean="0"/>
              <a:t>ADEI:</a:t>
            </a:r>
            <a:br>
              <a:rPr lang="de-DE" sz="2000" dirty="0" smtClean="0"/>
            </a:br>
            <a:r>
              <a:rPr lang="de-DE" sz="2000" dirty="0"/>
              <a:t>    </a:t>
            </a:r>
            <a:r>
              <a:rPr lang="de-DE" sz="2000" u="sng" dirty="0">
                <a:solidFill>
                  <a:schemeClr val="accent6">
                    <a:lumMod val="50000"/>
                  </a:schemeClr>
                </a:solidFill>
              </a:rPr>
              <a:t>http://dside.dyndns.org/adei</a:t>
            </a:r>
            <a:endParaRPr lang="de-DE" sz="2000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800"/>
              </a:spcAft>
            </a:pPr>
            <a:r>
              <a:rPr lang="de-DE" sz="2000" dirty="0" err="1" smtClean="0"/>
              <a:t>Orca</a:t>
            </a:r>
            <a:r>
              <a:rPr lang="de-DE" sz="2000" dirty="0" smtClean="0"/>
              <a:t>:</a:t>
            </a:r>
            <a:br>
              <a:rPr lang="de-DE" sz="2000" dirty="0" smtClean="0"/>
            </a:br>
            <a:r>
              <a:rPr lang="de-DE" sz="2000" dirty="0"/>
              <a:t>    </a:t>
            </a:r>
            <a:r>
              <a:rPr lang="de-DE" sz="2000" u="sng" dirty="0">
                <a:solidFill>
                  <a:schemeClr val="accent6">
                    <a:lumMod val="50000"/>
                  </a:schemeClr>
                </a:solidFill>
              </a:rPr>
              <a:t>http://orca.physics.unc.edu/~markhowe/Orca_Help</a:t>
            </a:r>
            <a:endParaRPr lang="de-DE" sz="2000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800"/>
              </a:spcAft>
            </a:pPr>
            <a:r>
              <a:rPr lang="de-DE" sz="2000" dirty="0" err="1" smtClean="0"/>
              <a:t>gSoap</a:t>
            </a:r>
            <a:r>
              <a:rPr lang="de-DE" sz="2000" dirty="0" smtClean="0"/>
              <a:t>:</a:t>
            </a:r>
            <a:br>
              <a:rPr lang="de-DE" sz="2000" dirty="0" smtClean="0"/>
            </a:br>
            <a:r>
              <a:rPr lang="de-DE" sz="2000" dirty="0" smtClean="0"/>
              <a:t>    </a:t>
            </a:r>
            <a:r>
              <a:rPr lang="de-DE" sz="2000" u="sng" dirty="0" smtClean="0">
                <a:solidFill>
                  <a:schemeClr val="accent6">
                    <a:lumMod val="50000"/>
                  </a:schemeClr>
                </a:solidFill>
              </a:rPr>
              <a:t>http</a:t>
            </a:r>
            <a:r>
              <a:rPr lang="de-DE" sz="2000" u="sng" dirty="0">
                <a:solidFill>
                  <a:schemeClr val="accent6">
                    <a:lumMod val="50000"/>
                  </a:schemeClr>
                </a:solidFill>
              </a:rPr>
              <a:t>://www.cs.fsu.edu/~engelen/soap.html</a:t>
            </a:r>
            <a:endParaRPr lang="de-DE" sz="2000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800"/>
              </a:spcAft>
            </a:pPr>
            <a:r>
              <a:rPr lang="de-DE" sz="2000" dirty="0" err="1" smtClean="0"/>
              <a:t>Wt</a:t>
            </a:r>
            <a:r>
              <a:rPr lang="de-DE" sz="2000" dirty="0" smtClean="0"/>
              <a:t>:</a:t>
            </a:r>
            <a:br>
              <a:rPr lang="de-DE" sz="2000" dirty="0" smtClean="0"/>
            </a:br>
            <a:r>
              <a:rPr lang="de-DE" sz="2000" dirty="0" smtClean="0"/>
              <a:t>    </a:t>
            </a:r>
            <a:r>
              <a:rPr lang="de-DE" sz="2000" u="sng" dirty="0" smtClean="0">
                <a:solidFill>
                  <a:schemeClr val="accent6">
                    <a:lumMod val="50000"/>
                  </a:schemeClr>
                </a:solidFill>
              </a:rPr>
              <a:t>http</a:t>
            </a:r>
            <a:r>
              <a:rPr lang="de-DE" sz="2000" u="sng" dirty="0">
                <a:solidFill>
                  <a:schemeClr val="accent6">
                    <a:lumMod val="50000"/>
                  </a:schemeClr>
                </a:solidFill>
              </a:rPr>
              <a:t>://</a:t>
            </a:r>
            <a:r>
              <a:rPr lang="de-DE" sz="2000" u="sng" dirty="0" smtClean="0">
                <a:solidFill>
                  <a:schemeClr val="accent6">
                    <a:lumMod val="50000"/>
                  </a:schemeClr>
                </a:solidFill>
              </a:rPr>
              <a:t>www.webtoolkit.eu</a:t>
            </a:r>
            <a:endParaRPr lang="de-DE" sz="20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5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1198565"/>
            <a:ext cx="7921129" cy="4750717"/>
          </a:xfrm>
        </p:spPr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The KATRIN Experiment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Data Taking and Experiment Control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Analysis Software Framework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Implementation Details</a:t>
            </a:r>
            <a:br>
              <a:rPr lang="de-DE" dirty="0" smtClean="0"/>
            </a:b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err="1" smtClean="0"/>
              <a:t>Conclusion</a:t>
            </a:r>
            <a:r>
              <a:rPr lang="de-DE" dirty="0" smtClean="0"/>
              <a:t> &amp; Outlook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13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Implementation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392113" y="1052738"/>
            <a:ext cx="8356600" cy="5040089"/>
          </a:xfrm>
        </p:spPr>
        <p:txBody>
          <a:bodyPr/>
          <a:lstStyle/>
          <a:p>
            <a:r>
              <a:rPr lang="en-US" sz="1800" dirty="0" smtClean="0"/>
              <a:t>KATRIN Data Manager</a:t>
            </a:r>
          </a:p>
          <a:p>
            <a:pPr lvl="1"/>
            <a:r>
              <a:rPr lang="en-US" sz="1800" dirty="0" smtClean="0"/>
              <a:t>C</a:t>
            </a:r>
            <a:r>
              <a:rPr lang="en-US" sz="1800" dirty="0"/>
              <a:t>++ </a:t>
            </a:r>
            <a:r>
              <a:rPr lang="en-US" sz="1800" dirty="0" err="1"/>
              <a:t>WebService</a:t>
            </a:r>
            <a:r>
              <a:rPr lang="en-US" sz="1800" dirty="0"/>
              <a:t> (</a:t>
            </a:r>
            <a:r>
              <a:rPr lang="en-US" sz="1800" i="1" dirty="0"/>
              <a:t>Apache Webserver </a:t>
            </a:r>
            <a:r>
              <a:rPr lang="en-US" sz="1800" i="1" dirty="0" smtClean="0"/>
              <a:t>/ </a:t>
            </a:r>
            <a:r>
              <a:rPr lang="en-US" sz="1800" i="1" dirty="0" err="1" smtClean="0"/>
              <a:t>FastCGI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RPC (remote procedure call) interface and XML Binding with </a:t>
            </a:r>
            <a:r>
              <a:rPr lang="en-US" sz="1800" i="1" dirty="0" err="1" smtClean="0"/>
              <a:t>gSOAP</a:t>
            </a:r>
            <a:r>
              <a:rPr lang="en-US" sz="1800" i="1" dirty="0" smtClean="0"/>
              <a:t> 2.8</a:t>
            </a:r>
          </a:p>
          <a:p>
            <a:pPr lvl="1"/>
            <a:r>
              <a:rPr lang="en-US" sz="1800" dirty="0" smtClean="0"/>
              <a:t>Widget-centric C++ </a:t>
            </a:r>
            <a:r>
              <a:rPr lang="en-US" sz="1800" i="1" dirty="0" err="1" smtClean="0"/>
              <a:t>WebToolkit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Wt</a:t>
            </a:r>
            <a:r>
              <a:rPr lang="en-US" sz="1800" dirty="0" smtClean="0"/>
              <a:t> for interactive web development</a:t>
            </a:r>
            <a:endParaRPr lang="en-US" sz="1800" dirty="0"/>
          </a:p>
          <a:p>
            <a:pPr lvl="1"/>
            <a:r>
              <a:rPr lang="en-US" sz="1800" dirty="0" smtClean="0"/>
              <a:t>SQL database access through ORM (object relational mapping) abstraction layer </a:t>
            </a:r>
            <a:r>
              <a:rPr lang="en-US" sz="1800" i="1" dirty="0" err="1" smtClean="0"/>
              <a:t>Wt</a:t>
            </a:r>
            <a:r>
              <a:rPr lang="en-US" sz="1800" i="1" dirty="0" smtClean="0"/>
              <a:t>::</a:t>
            </a:r>
            <a:r>
              <a:rPr lang="en-US" sz="1800" i="1" dirty="0" err="1" smtClean="0"/>
              <a:t>Dbo</a:t>
            </a:r>
            <a:endParaRPr lang="en-US" sz="1800" i="1" dirty="0" smtClean="0"/>
          </a:p>
          <a:p>
            <a:endParaRPr lang="en-US" sz="1400" dirty="0" smtClean="0"/>
          </a:p>
          <a:p>
            <a:r>
              <a:rPr lang="en-US" sz="1800" dirty="0" smtClean="0"/>
              <a:t>Client C++ </a:t>
            </a:r>
            <a:r>
              <a:rPr lang="en-US" sz="1800" u="sng" dirty="0" smtClean="0"/>
              <a:t>KA</a:t>
            </a:r>
            <a:r>
              <a:rPr lang="en-US" sz="1800" dirty="0" smtClean="0"/>
              <a:t>TRIN </a:t>
            </a:r>
            <a:r>
              <a:rPr lang="en-US" sz="1800" u="sng" dirty="0" smtClean="0"/>
              <a:t>Li</a:t>
            </a:r>
            <a:r>
              <a:rPr lang="en-US" sz="1800" dirty="0" smtClean="0"/>
              <a:t>brary KALI</a:t>
            </a:r>
          </a:p>
          <a:p>
            <a:pPr lvl="1"/>
            <a:r>
              <a:rPr lang="en-US" sz="1800" dirty="0" smtClean="0"/>
              <a:t>Basic utility functions (XML binding, </a:t>
            </a:r>
            <a:r>
              <a:rPr lang="en-US" sz="1800" dirty="0"/>
              <a:t>e</a:t>
            </a:r>
            <a:r>
              <a:rPr lang="en-US" sz="1800" dirty="0" smtClean="0"/>
              <a:t>xception handling, logging, …)</a:t>
            </a:r>
          </a:p>
          <a:p>
            <a:pPr lvl="1"/>
            <a:r>
              <a:rPr lang="en-US" sz="1800" dirty="0" smtClean="0"/>
              <a:t>Data retrieval and upload through RPC programming interface</a:t>
            </a:r>
          </a:p>
          <a:p>
            <a:pPr lvl="1"/>
            <a:r>
              <a:rPr lang="en-US" sz="1800" dirty="0" smtClean="0"/>
              <a:t>Common constants and data types</a:t>
            </a:r>
          </a:p>
          <a:p>
            <a:pPr lvl="1"/>
            <a:r>
              <a:rPr lang="en-US" sz="1800" i="1" dirty="0" smtClean="0"/>
              <a:t>ROOT</a:t>
            </a:r>
            <a:r>
              <a:rPr lang="en-US" sz="1800" dirty="0" smtClean="0"/>
              <a:t> (CERN) support</a:t>
            </a:r>
          </a:p>
          <a:p>
            <a:endParaRPr lang="de-DE" sz="1400" dirty="0" smtClean="0"/>
          </a:p>
          <a:p>
            <a:r>
              <a:rPr lang="en-US" sz="1800" dirty="0"/>
              <a:t>ADEI (</a:t>
            </a:r>
            <a:r>
              <a:rPr lang="en-US" sz="1800" u="sng" dirty="0"/>
              <a:t>A</a:t>
            </a:r>
            <a:r>
              <a:rPr lang="en-US" sz="1800" dirty="0"/>
              <a:t>dvanced </a:t>
            </a:r>
            <a:r>
              <a:rPr lang="en-US" sz="1800" u="sng" dirty="0"/>
              <a:t>D</a:t>
            </a:r>
            <a:r>
              <a:rPr lang="en-US" sz="1800" dirty="0"/>
              <a:t>ata </a:t>
            </a:r>
            <a:r>
              <a:rPr lang="en-US" sz="1800" u="sng" dirty="0" smtClean="0"/>
              <a:t>E</a:t>
            </a:r>
            <a:r>
              <a:rPr lang="en-US" sz="1800" dirty="0" smtClean="0"/>
              <a:t>xtraction </a:t>
            </a:r>
            <a:r>
              <a:rPr lang="en-US" sz="1800" u="sng" dirty="0"/>
              <a:t>I</a:t>
            </a:r>
            <a:r>
              <a:rPr lang="en-US" sz="1800" dirty="0"/>
              <a:t>nterface)</a:t>
            </a:r>
          </a:p>
          <a:p>
            <a:pPr lvl="1"/>
            <a:r>
              <a:rPr lang="en-US" sz="1800" dirty="0" err="1" smtClean="0"/>
              <a:t>SlowControl</a:t>
            </a:r>
            <a:r>
              <a:rPr lang="en-US" sz="1800" dirty="0" smtClean="0"/>
              <a:t> data processing and caching</a:t>
            </a:r>
            <a:endParaRPr lang="en-US" sz="1800" dirty="0"/>
          </a:p>
          <a:p>
            <a:pPr lvl="1"/>
            <a:r>
              <a:rPr lang="en-US" sz="1800" dirty="0"/>
              <a:t>PHP based web platform for online </a:t>
            </a:r>
            <a:r>
              <a:rPr lang="en-US" sz="1800" dirty="0" smtClean="0"/>
              <a:t>data access</a:t>
            </a:r>
            <a:endParaRPr lang="de-DE" sz="1800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Marco Haag – The KATRIN Analysis Framework</a:t>
            </a:r>
          </a:p>
        </p:txBody>
      </p:sp>
    </p:spTree>
    <p:extLst>
      <p:ext uri="{BB962C8B-B14F-4D97-AF65-F5344CB8AC3E}">
        <p14:creationId xmlns:p14="http://schemas.microsoft.com/office/powerpoint/2010/main" val="118167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287934" y="858771"/>
            <a:ext cx="6164386" cy="5234527"/>
            <a:chOff x="68" y="1317"/>
            <a:chExt cx="3023" cy="2567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571" y="1384"/>
              <a:ext cx="2350" cy="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990" y="1596"/>
              <a:ext cx="931" cy="2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71" y="1617"/>
              <a:ext cx="615" cy="2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79" y="2845"/>
              <a:ext cx="1017" cy="14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969" y="2654"/>
              <a:ext cx="699" cy="1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56" y="2634"/>
              <a:ext cx="508" cy="1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-1567564">
              <a:off x="915" y="1937"/>
              <a:ext cx="762" cy="6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-1697042">
              <a:off x="1570" y="2505"/>
              <a:ext cx="699" cy="6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-636241">
              <a:off x="1543" y="2327"/>
              <a:ext cx="656" cy="6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 rot="-660272">
              <a:off x="932" y="2125"/>
              <a:ext cx="761" cy="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 rot="1571450">
              <a:off x="1630" y="1998"/>
              <a:ext cx="678" cy="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376" y="2062"/>
              <a:ext cx="508" cy="16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 rot="589991">
              <a:off x="1545" y="2147"/>
              <a:ext cx="678" cy="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 rot="589991">
              <a:off x="952" y="2337"/>
              <a:ext cx="678" cy="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 rot="1691087">
              <a:off x="932" y="2527"/>
              <a:ext cx="677" cy="4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1317"/>
              <a:ext cx="3023" cy="25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525" y="333377"/>
            <a:ext cx="8285931" cy="503337"/>
          </a:xfrm>
        </p:spPr>
        <p:txBody>
          <a:bodyPr/>
          <a:lstStyle/>
          <a:p>
            <a:r>
              <a:rPr lang="en-US" dirty="0" smtClean="0"/>
              <a:t>Magnetic </a:t>
            </a:r>
            <a:r>
              <a:rPr lang="en-US" dirty="0"/>
              <a:t>Adiabatic Collimation with Electrostatic </a:t>
            </a:r>
            <a:r>
              <a:rPr lang="en-US" dirty="0" smtClean="0"/>
              <a:t>Filter (MAC-E)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24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KATRIN </a:t>
            </a:r>
            <a:r>
              <a:rPr lang="de-DE" dirty="0" err="1" smtClean="0"/>
              <a:t>number</a:t>
            </a:r>
            <a:r>
              <a:rPr lang="de-DE" dirty="0" smtClean="0"/>
              <a:t> / </a:t>
            </a:r>
            <a:r>
              <a:rPr lang="de-DE" dirty="0" err="1" smtClean="0"/>
              <a:t>sensor</a:t>
            </a:r>
            <a:r>
              <a:rPr lang="de-DE" dirty="0" smtClean="0"/>
              <a:t> / </a:t>
            </a:r>
            <a:r>
              <a:rPr lang="de-DE" dirty="0" err="1" smtClean="0"/>
              <a:t>geometry</a:t>
            </a:r>
            <a:r>
              <a:rPr lang="de-DE" dirty="0" smtClean="0"/>
              <a:t> </a:t>
            </a:r>
            <a:r>
              <a:rPr lang="de-DE" dirty="0" err="1" smtClean="0"/>
              <a:t>catalogue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Marco Haag – The KATRIN Analysis Framework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38762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68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KATRIN </a:t>
            </a:r>
            <a:r>
              <a:rPr lang="de-DE" dirty="0" err="1" smtClean="0"/>
              <a:t>DataBase</a:t>
            </a:r>
            <a:r>
              <a:rPr lang="de-DE" dirty="0" smtClean="0"/>
              <a:t> Administrator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920880" cy="512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83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Gesamtansicht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845074"/>
            <a:ext cx="7220407" cy="510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/>
              <a:t>The </a:t>
            </a:r>
            <a:r>
              <a:rPr lang="de-DE" sz="2400" dirty="0" smtClean="0">
                <a:solidFill>
                  <a:schemeClr val="accent6"/>
                </a:solidFill>
              </a:rPr>
              <a:t>K</a:t>
            </a:r>
            <a:r>
              <a:rPr lang="de-DE" sz="2400" dirty="0" smtClean="0"/>
              <a:t>arlsruhe </a:t>
            </a:r>
            <a:r>
              <a:rPr lang="de-DE" sz="2400" dirty="0" err="1" smtClean="0">
                <a:solidFill>
                  <a:schemeClr val="accent6"/>
                </a:solidFill>
              </a:rPr>
              <a:t>TRI</a:t>
            </a:r>
            <a:r>
              <a:rPr lang="de-DE" sz="2400" dirty="0" err="1" smtClean="0"/>
              <a:t>tium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chemeClr val="accent6"/>
                </a:solidFill>
              </a:rPr>
              <a:t>N</a:t>
            </a:r>
            <a:r>
              <a:rPr lang="de-DE" sz="2400" dirty="0" smtClean="0"/>
              <a:t>eutrino (KATRIN) Experiment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Marco Haag – The KATRIN Analysis Framework</a:t>
            </a:r>
            <a:endParaRPr lang="en-US" dirty="0"/>
          </a:p>
        </p:txBody>
      </p:sp>
      <p:pic>
        <p:nvPicPr>
          <p:cNvPr id="28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15113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539553" y="1124744"/>
            <a:ext cx="4104456" cy="171585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25000"/>
              </a:spcBef>
              <a:buClr>
                <a:schemeClr val="accent6"/>
              </a:buClr>
            </a:pPr>
            <a:r>
              <a:rPr lang="de-DE" sz="2000" i="1" dirty="0">
                <a:latin typeface="Calibri" pitchFamily="34" charset="0"/>
                <a:cs typeface="Calibri" pitchFamily="34" charset="0"/>
              </a:rPr>
              <a:t>Experimental </a:t>
            </a:r>
            <a:r>
              <a:rPr lang="de-DE" sz="2000" i="1" dirty="0" err="1" smtClean="0">
                <a:latin typeface="Calibri" pitchFamily="34" charset="0"/>
                <a:cs typeface="Calibri" pitchFamily="34" charset="0"/>
              </a:rPr>
              <a:t>objective</a:t>
            </a:r>
            <a:r>
              <a:rPr lang="de-DE" sz="2000" i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>
              <a:spcBef>
                <a:spcPct val="25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  <a:cs typeface="Calibri" pitchFamily="34" charset="0"/>
              </a:rPr>
              <a:t>model-independent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measurement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of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the</a:t>
            </a:r>
            <a:r>
              <a:rPr lang="de-DE" dirty="0">
                <a:latin typeface="Calibri" pitchFamily="34" charset="0"/>
                <a:cs typeface="Calibri" pitchFamily="34" charset="0"/>
              </a:rPr>
              <a:t> absolute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neutrino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mass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scale</a:t>
            </a:r>
            <a:endParaRPr lang="de-DE" dirty="0">
              <a:latin typeface="Calibri" pitchFamily="34" charset="0"/>
              <a:cs typeface="Calibri" pitchFamily="34" charset="0"/>
            </a:endParaRPr>
          </a:p>
          <a:p>
            <a:pPr marL="285750" indent="-285750" algn="l">
              <a:spcBef>
                <a:spcPct val="25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dirty="0" err="1" smtClean="0">
                <a:latin typeface="Calibri" pitchFamily="34" charset="0"/>
                <a:cs typeface="Calibri" pitchFamily="34" charset="0"/>
              </a:rPr>
              <a:t>sensitivity</a:t>
            </a:r>
            <a:r>
              <a:rPr lang="de-DE" dirty="0">
                <a:latin typeface="Calibri" pitchFamily="34" charset="0"/>
                <a:cs typeface="Calibri" pitchFamily="34" charset="0"/>
              </a:rPr>
              <a:t>: 0.2 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eV/c² (90% C.L.)</a:t>
            </a:r>
            <a:endParaRPr lang="de-DE" dirty="0">
              <a:latin typeface="Calibri" pitchFamily="34" charset="0"/>
              <a:cs typeface="Calibri" pitchFamily="34" charset="0"/>
            </a:endParaRPr>
          </a:p>
          <a:p>
            <a:pPr marL="285750" indent="-285750" algn="l">
              <a:spcBef>
                <a:spcPct val="25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dirty="0" err="1" smtClean="0">
                <a:latin typeface="Calibri" pitchFamily="34" charset="0"/>
                <a:cs typeface="Calibri" pitchFamily="34" charset="0"/>
              </a:rPr>
              <a:t>source</a:t>
            </a:r>
            <a:r>
              <a:rPr lang="de-DE" dirty="0">
                <a:latin typeface="Calibri" pitchFamily="34" charset="0"/>
                <a:cs typeface="Calibri" pitchFamily="34" charset="0"/>
              </a:rPr>
              <a:t>: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gaseous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tritium</a:t>
            </a:r>
            <a:r>
              <a:rPr lang="de-DE" dirty="0">
                <a:latin typeface="Calibri" pitchFamily="34" charset="0"/>
                <a:cs typeface="Calibri" pitchFamily="34" charset="0"/>
              </a:rPr>
              <a:t> (ß-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decay</a:t>
            </a:r>
            <a:r>
              <a:rPr lang="de-DE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39552" y="3142274"/>
            <a:ext cx="2160587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5000"/>
              </a:spcBef>
              <a:buClr>
                <a:schemeClr val="accent6"/>
              </a:buClr>
            </a:pPr>
            <a:r>
              <a:rPr lang="de-DE" sz="2000" i="1" dirty="0" err="1">
                <a:latin typeface="Calibri" pitchFamily="34" charset="0"/>
                <a:cs typeface="Calibri" pitchFamily="34" charset="0"/>
              </a:rPr>
              <a:t>Collaboration</a:t>
            </a:r>
            <a:endParaRPr lang="de-DE" sz="2000" i="1" dirty="0">
              <a:latin typeface="Calibri" pitchFamily="34" charset="0"/>
              <a:cs typeface="Calibri" pitchFamily="34" charset="0"/>
            </a:endParaRPr>
          </a:p>
          <a:p>
            <a:pPr marL="285750" indent="-285750" algn="l">
              <a:spcBef>
                <a:spcPct val="25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  <a:cs typeface="Calibri" pitchFamily="34" charset="0"/>
              </a:rPr>
              <a:t>130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scientists</a:t>
            </a:r>
            <a:endParaRPr lang="de-DE" dirty="0">
              <a:latin typeface="Calibri" pitchFamily="34" charset="0"/>
              <a:cs typeface="Calibri" pitchFamily="34" charset="0"/>
            </a:endParaRPr>
          </a:p>
          <a:p>
            <a:pPr marL="285750" indent="-285750" algn="l">
              <a:spcBef>
                <a:spcPct val="25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  <a:cs typeface="Calibri" pitchFamily="34" charset="0"/>
              </a:rPr>
              <a:t>5 </a:t>
            </a:r>
            <a:r>
              <a:rPr lang="de-DE" dirty="0">
                <a:latin typeface="Calibri" pitchFamily="34" charset="0"/>
                <a:cs typeface="Calibri" pitchFamily="34" charset="0"/>
              </a:rPr>
              <a:t>countries</a:t>
            </a:r>
          </a:p>
          <a:p>
            <a:pPr marL="285750" indent="-285750" algn="l">
              <a:spcBef>
                <a:spcPct val="25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  <a:cs typeface="Calibri" pitchFamily="34" charset="0"/>
              </a:rPr>
              <a:t>13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institutions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3" name="Group 12"/>
          <p:cNvGrpSpPr>
            <a:grpSpLocks/>
          </p:cNvGrpSpPr>
          <p:nvPr/>
        </p:nvGrpSpPr>
        <p:grpSpPr bwMode="auto">
          <a:xfrm>
            <a:off x="6301500" y="5195423"/>
            <a:ext cx="862788" cy="681851"/>
            <a:chOff x="442" y="618"/>
            <a:chExt cx="1083" cy="749"/>
          </a:xfrm>
        </p:grpSpPr>
        <p:pic>
          <p:nvPicPr>
            <p:cNvPr id="34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" y="618"/>
              <a:ext cx="862" cy="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14" descr="swansea-shield_tex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" y="1134"/>
              <a:ext cx="1056" cy="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46" y="4869162"/>
            <a:ext cx="8651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7" name="Group 16"/>
          <p:cNvGrpSpPr>
            <a:grpSpLocks/>
          </p:cNvGrpSpPr>
          <p:nvPr/>
        </p:nvGrpSpPr>
        <p:grpSpPr bwMode="auto">
          <a:xfrm>
            <a:off x="7884864" y="4461869"/>
            <a:ext cx="863600" cy="695325"/>
            <a:chOff x="280" y="1614"/>
            <a:chExt cx="776" cy="637"/>
          </a:xfrm>
        </p:grpSpPr>
        <p:pic>
          <p:nvPicPr>
            <p:cNvPr id="38" name="Picture 1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" y="1614"/>
              <a:ext cx="513" cy="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18" descr="Czech-A-S-napis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" y="2069"/>
              <a:ext cx="776" cy="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776" y="5531323"/>
            <a:ext cx="649288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0" descr="Seiten aus Weinheimer Nijmegen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213" y="3429000"/>
            <a:ext cx="735013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65106"/>
            <a:ext cx="1008062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5894412"/>
            <a:ext cx="244792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5" descr="logo_wwu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6" r="8859" b="-2049"/>
          <a:stretch>
            <a:fillRect/>
          </a:stretch>
        </p:blipFill>
        <p:spPr bwMode="auto">
          <a:xfrm>
            <a:off x="6156226" y="3887963"/>
            <a:ext cx="1008062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1" descr="logo_Troits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557" y="5064301"/>
            <a:ext cx="528637" cy="95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Haag-M\My Dropbox\Private\Aspera\UNC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955512"/>
            <a:ext cx="1489430" cy="40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Haag-M\My Dropbox\Private\Aspera\logo-ucsb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306" y="5386164"/>
            <a:ext cx="819150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Haag-M\My Dropbox\Private\Aspera\logo-lnbl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0" y="5538994"/>
            <a:ext cx="792088" cy="54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62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</a:t>
            </a:r>
            <a:r>
              <a:rPr lang="de-DE" dirty="0" smtClean="0"/>
              <a:t>-</a:t>
            </a:r>
            <a:r>
              <a:rPr lang="de-DE" dirty="0" err="1" smtClean="0"/>
              <a:t>decay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neutrino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554957"/>
            <a:ext cx="212725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</p:pic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68" y="3645026"/>
            <a:ext cx="2465388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1" descr="T2Spe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614" y="3068960"/>
            <a:ext cx="4873843" cy="286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18"/>
          <p:cNvSpPr txBox="1"/>
          <p:nvPr/>
        </p:nvSpPr>
        <p:spPr>
          <a:xfrm>
            <a:off x="395536" y="1052738"/>
            <a:ext cx="54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Direct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kinematic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measurement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of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the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effective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neutrino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mass</a:t>
            </a:r>
            <a:endParaRPr lang="de-DE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sz="2000" dirty="0" smtClean="0">
                <a:latin typeface="Calibri" pitchFamily="34" charset="0"/>
                <a:cs typeface="Calibri" pitchFamily="34" charset="0"/>
              </a:rPr>
              <a:t>Tritium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as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l-GR" sz="2000" dirty="0" smtClean="0">
                <a:latin typeface="Calibri" pitchFamily="34" charset="0"/>
                <a:cs typeface="Calibri" pitchFamily="34" charset="0"/>
              </a:rPr>
              <a:t>β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-emitter</a:t>
            </a:r>
          </a:p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sz="2000" dirty="0" smtClean="0">
                <a:latin typeface="Calibri" pitchFamily="34" charset="0"/>
                <a:cs typeface="Calibri" pitchFamily="34" charset="0"/>
              </a:rPr>
              <a:t>MAC-E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filter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electrostatic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filter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with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magnetic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adibatic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collimation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as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spectrometer</a:t>
            </a:r>
            <a:endParaRPr lang="de-DE" sz="2000" dirty="0" smtClean="0">
              <a:latin typeface="Calibri" pitchFamily="34" charset="0"/>
              <a:cs typeface="Calibri" pitchFamily="34" charset="0"/>
            </a:endParaRPr>
          </a:p>
          <a:p>
            <a:pPr marL="285750" indent="-285750">
              <a:spcBef>
                <a:spcPts val="8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de-DE" sz="2000" dirty="0" smtClean="0">
                <a:latin typeface="Calibri" pitchFamily="34" charset="0"/>
                <a:cs typeface="Calibri" pitchFamily="34" charset="0"/>
              </a:rPr>
              <a:t>Data rate: </a:t>
            </a:r>
            <a:r>
              <a:rPr lang="de-DE" sz="2000" dirty="0" err="1" smtClean="0">
                <a:latin typeface="Calibri" pitchFamily="34" charset="0"/>
                <a:cs typeface="Calibri" pitchFamily="34" charset="0"/>
              </a:rPr>
              <a:t>mHz</a:t>
            </a:r>
            <a:r>
              <a:rPr lang="de-DE" sz="2000" dirty="0" smtClean="0">
                <a:latin typeface="Calibri" pitchFamily="34" charset="0"/>
                <a:cs typeface="Calibri" pitchFamily="34" charset="0"/>
              </a:rPr>
              <a:t> - kHz</a:t>
            </a:r>
            <a:endParaRPr lang="de-DE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14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Experiment </a:t>
            </a:r>
            <a:r>
              <a:rPr lang="de-DE" dirty="0" err="1" smtClean="0"/>
              <a:t>Control</a:t>
            </a:r>
            <a:r>
              <a:rPr lang="de-DE" dirty="0" smtClean="0"/>
              <a:t> &amp; Data </a:t>
            </a:r>
            <a:r>
              <a:rPr lang="de-DE" dirty="0" err="1" smtClean="0"/>
              <a:t>Takin</a:t>
            </a:r>
            <a:r>
              <a:rPr lang="de-DE" dirty="0" err="1"/>
              <a:t>g</a:t>
            </a:r>
            <a:endParaRPr lang="de-DE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619358"/>
              </p:ext>
            </p:extLst>
          </p:nvPr>
        </p:nvGraphicFramePr>
        <p:xfrm>
          <a:off x="323528" y="620690"/>
          <a:ext cx="8640960" cy="548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Visio" r:id="rId3" imgW="9834480" imgH="6242829" progId="Visio.Drawing.11">
                  <p:embed/>
                </p:oleObj>
              </mc:Choice>
              <mc:Fallback>
                <p:oleObj name="Visio" r:id="rId3" imgW="9834480" imgH="6242829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8" y="620690"/>
                        <a:ext cx="8640960" cy="54838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20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/>
              <a:t>Requirements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de-DE" sz="2000" dirty="0" smtClean="0"/>
              <a:t>DAQ: </a:t>
            </a:r>
            <a:r>
              <a:rPr lang="de-DE" sz="2000" dirty="0" err="1" smtClean="0"/>
              <a:t>around</a:t>
            </a:r>
            <a:r>
              <a:rPr lang="de-DE" sz="2000" dirty="0" smtClean="0"/>
              <a:t> 1 GB per </a:t>
            </a:r>
            <a:r>
              <a:rPr lang="de-DE" sz="2000" dirty="0" err="1" smtClean="0"/>
              <a:t>day</a:t>
            </a:r>
            <a:endParaRPr lang="de-DE" sz="2000" dirty="0" smtClean="0"/>
          </a:p>
          <a:p>
            <a:r>
              <a:rPr lang="de-DE" sz="2000" dirty="0" err="1" smtClean="0"/>
              <a:t>SlowControl</a:t>
            </a:r>
            <a:r>
              <a:rPr lang="de-DE" sz="2000" dirty="0" smtClean="0"/>
              <a:t>: Large </a:t>
            </a:r>
            <a:r>
              <a:rPr lang="de-DE" sz="2000" dirty="0" err="1" smtClean="0"/>
              <a:t>number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heterogenously</a:t>
            </a:r>
            <a:r>
              <a:rPr lang="de-DE" sz="2000" dirty="0" smtClean="0"/>
              <a:t> </a:t>
            </a:r>
            <a:r>
              <a:rPr lang="de-DE" sz="2000" dirty="0" err="1" smtClean="0"/>
              <a:t>distributed</a:t>
            </a:r>
            <a:r>
              <a:rPr lang="de-DE" sz="2000" dirty="0" smtClean="0"/>
              <a:t> </a:t>
            </a:r>
            <a:r>
              <a:rPr lang="de-DE" sz="2000" dirty="0" err="1" smtClean="0"/>
              <a:t>sensors</a:t>
            </a:r>
            <a:r>
              <a:rPr lang="de-DE" sz="2000" dirty="0" smtClean="0"/>
              <a:t>,</a:t>
            </a:r>
            <a:br>
              <a:rPr lang="de-DE" sz="2000" dirty="0" smtClean="0"/>
            </a:br>
            <a:r>
              <a:rPr lang="de-DE" sz="2000" dirty="0" smtClean="0"/>
              <a:t>ca. 10.000 </a:t>
            </a:r>
            <a:r>
              <a:rPr lang="de-DE" sz="2000" dirty="0" err="1" smtClean="0"/>
              <a:t>channels</a:t>
            </a:r>
            <a:endParaRPr lang="de-DE" sz="2000" dirty="0" smtClean="0"/>
          </a:p>
          <a:p>
            <a:r>
              <a:rPr lang="de-DE" sz="2000" dirty="0" err="1" smtClean="0"/>
              <a:t>Calibration</a:t>
            </a:r>
            <a:r>
              <a:rPr lang="de-DE" sz="2000" dirty="0" smtClean="0"/>
              <a:t>, </a:t>
            </a:r>
            <a:r>
              <a:rPr lang="de-DE" sz="2000" dirty="0" err="1" smtClean="0"/>
              <a:t>geometry</a:t>
            </a:r>
            <a:r>
              <a:rPr lang="de-DE" sz="2000" dirty="0" smtClean="0"/>
              <a:t> </a:t>
            </a:r>
            <a:r>
              <a:rPr lang="de-DE" sz="2000" dirty="0" err="1" smtClean="0"/>
              <a:t>information</a:t>
            </a:r>
            <a:r>
              <a:rPr lang="de-DE" sz="2000" dirty="0" smtClean="0"/>
              <a:t>, </a:t>
            </a:r>
            <a:r>
              <a:rPr lang="de-DE" sz="2000" dirty="0" err="1" smtClean="0"/>
              <a:t>simulation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, …</a:t>
            </a:r>
          </a:p>
          <a:p>
            <a:endParaRPr lang="de-DE" sz="2000" dirty="0"/>
          </a:p>
          <a:p>
            <a:r>
              <a:rPr lang="de-DE" sz="2000" dirty="0" smtClean="0"/>
              <a:t>Constant </a:t>
            </a:r>
            <a:r>
              <a:rPr lang="de-DE" sz="2000" dirty="0" err="1" smtClean="0"/>
              <a:t>monitoring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necessary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maintain</a:t>
            </a:r>
            <a:r>
              <a:rPr lang="de-DE" sz="2000" dirty="0" smtClean="0"/>
              <a:t> </a:t>
            </a:r>
            <a:r>
              <a:rPr lang="de-DE" sz="2000" dirty="0" err="1" smtClean="0"/>
              <a:t>highly</a:t>
            </a:r>
            <a:r>
              <a:rPr lang="de-DE" sz="2000" dirty="0" smtClean="0"/>
              <a:t> </a:t>
            </a:r>
            <a:r>
              <a:rPr lang="de-DE" sz="2000" dirty="0" err="1" smtClean="0"/>
              <a:t>stable</a:t>
            </a:r>
            <a:r>
              <a:rPr lang="de-DE" sz="2000" dirty="0" smtClean="0"/>
              <a:t> </a:t>
            </a:r>
            <a:r>
              <a:rPr lang="de-DE" sz="2000" dirty="0" err="1" smtClean="0"/>
              <a:t>operating</a:t>
            </a:r>
            <a:r>
              <a:rPr lang="de-DE" sz="2000" dirty="0" smtClean="0"/>
              <a:t> </a:t>
            </a:r>
            <a:r>
              <a:rPr lang="de-DE" sz="2000" dirty="0" err="1" smtClean="0"/>
              <a:t>conditions</a:t>
            </a:r>
            <a:r>
              <a:rPr lang="de-DE" sz="2000" dirty="0" smtClean="0"/>
              <a:t> </a:t>
            </a:r>
            <a:r>
              <a:rPr lang="de-DE" sz="2000" dirty="0" err="1" smtClean="0"/>
              <a:t>over</a:t>
            </a:r>
            <a:r>
              <a:rPr lang="de-DE" sz="2000" dirty="0" smtClean="0"/>
              <a:t> </a:t>
            </a:r>
            <a:r>
              <a:rPr lang="de-DE" sz="2000" dirty="0" err="1" smtClean="0"/>
              <a:t>years</a:t>
            </a:r>
            <a:r>
              <a:rPr lang="de-DE" sz="2000" dirty="0" smtClean="0"/>
              <a:t>.</a:t>
            </a:r>
          </a:p>
          <a:p>
            <a:r>
              <a:rPr lang="de-DE" sz="2000" dirty="0" smtClean="0"/>
              <a:t>The </a:t>
            </a:r>
            <a:r>
              <a:rPr lang="de-DE" sz="2000" dirty="0" err="1" smtClean="0"/>
              <a:t>neutrino</a:t>
            </a:r>
            <a:r>
              <a:rPr lang="de-DE" sz="2000" dirty="0" smtClean="0"/>
              <a:t> </a:t>
            </a:r>
            <a:r>
              <a:rPr lang="de-DE" sz="2000" dirty="0" err="1" smtClean="0"/>
              <a:t>mass</a:t>
            </a:r>
            <a:r>
              <a:rPr lang="de-DE" sz="2000" dirty="0" smtClean="0"/>
              <a:t> </a:t>
            </a:r>
            <a:r>
              <a:rPr lang="de-DE" sz="2000" dirty="0" err="1" smtClean="0"/>
              <a:t>sensitivity</a:t>
            </a:r>
            <a:r>
              <a:rPr lang="de-DE" sz="2000" dirty="0" smtClean="0"/>
              <a:t> </a:t>
            </a:r>
            <a:r>
              <a:rPr lang="de-DE" sz="2000" dirty="0" err="1" smtClean="0"/>
              <a:t>goal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0.2 eV/c</a:t>
            </a:r>
            <a:r>
              <a:rPr lang="de-DE" sz="2000" baseline="30000" dirty="0" smtClean="0"/>
              <a:t>2</a:t>
            </a:r>
            <a:r>
              <a:rPr lang="de-DE" sz="2000" dirty="0" smtClean="0"/>
              <a:t> </a:t>
            </a:r>
            <a:r>
              <a:rPr lang="de-DE" sz="2000" dirty="0" err="1" smtClean="0"/>
              <a:t>demands</a:t>
            </a:r>
            <a:r>
              <a:rPr lang="de-DE" sz="2000" dirty="0" smtClean="0"/>
              <a:t> </a:t>
            </a:r>
            <a:r>
              <a:rPr lang="de-DE" sz="2000" dirty="0" err="1" smtClean="0"/>
              <a:t>many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reliably</a:t>
            </a:r>
            <a:r>
              <a:rPr lang="de-DE" sz="2000" dirty="0" smtClean="0"/>
              <a:t> </a:t>
            </a:r>
            <a:r>
              <a:rPr lang="de-DE" sz="2000" dirty="0" err="1" smtClean="0"/>
              <a:t>known</a:t>
            </a:r>
            <a:r>
              <a:rPr lang="de-DE" sz="2000" dirty="0" smtClean="0"/>
              <a:t> on </a:t>
            </a:r>
            <a:r>
              <a:rPr lang="de-DE" sz="2000" dirty="0" err="1" smtClean="0"/>
              <a:t>the</a:t>
            </a:r>
            <a:r>
              <a:rPr lang="de-DE" sz="2000" dirty="0" smtClean="0"/>
              <a:t> ppm (10</a:t>
            </a:r>
            <a:r>
              <a:rPr lang="de-DE" sz="2000" baseline="30000" dirty="0" smtClean="0"/>
              <a:t>-6</a:t>
            </a:r>
            <a:r>
              <a:rPr lang="de-DE" sz="2000" dirty="0" smtClean="0"/>
              <a:t>) </a:t>
            </a:r>
            <a:r>
              <a:rPr lang="de-DE" sz="2000" dirty="0" err="1" smtClean="0"/>
              <a:t>level</a:t>
            </a:r>
            <a:r>
              <a:rPr lang="de-DE" sz="2000" dirty="0" smtClean="0"/>
              <a:t>.</a:t>
            </a:r>
          </a:p>
          <a:p>
            <a:endParaRPr lang="de-DE" sz="2000" dirty="0" smtClean="0"/>
          </a:p>
          <a:p>
            <a:r>
              <a:rPr lang="de-DE" sz="2000" dirty="0" smtClean="0"/>
              <a:t>Data </a:t>
            </a:r>
            <a:r>
              <a:rPr lang="de-DE" sz="2000" dirty="0" err="1" smtClean="0"/>
              <a:t>has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restructured</a:t>
            </a:r>
            <a:r>
              <a:rPr lang="de-DE" sz="2000" dirty="0" smtClean="0"/>
              <a:t>, </a:t>
            </a:r>
            <a:r>
              <a:rPr lang="de-DE" sz="2000" dirty="0" err="1" smtClean="0"/>
              <a:t>calibrated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merged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many</a:t>
            </a:r>
            <a:r>
              <a:rPr lang="de-DE" sz="2000" dirty="0" smtClean="0"/>
              <a:t> different </a:t>
            </a:r>
            <a:r>
              <a:rPr lang="de-DE" sz="2000" dirty="0" err="1" smtClean="0"/>
              <a:t>sources</a:t>
            </a:r>
            <a:r>
              <a:rPr lang="de-DE" sz="2000" dirty="0" smtClean="0"/>
              <a:t>, </a:t>
            </a:r>
            <a:r>
              <a:rPr lang="de-DE" sz="2000" dirty="0" err="1" smtClean="0"/>
              <a:t>even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simple </a:t>
            </a:r>
            <a:r>
              <a:rPr lang="de-DE" sz="2000" dirty="0" err="1" smtClean="0"/>
              <a:t>analysis</a:t>
            </a:r>
            <a:r>
              <a:rPr lang="de-DE" sz="2000" dirty="0" smtClean="0"/>
              <a:t> </a:t>
            </a:r>
            <a:r>
              <a:rPr lang="de-DE" sz="2000" dirty="0" err="1" smtClean="0"/>
              <a:t>tasks</a:t>
            </a:r>
            <a:r>
              <a:rPr lang="de-DE" sz="2000" dirty="0" smtClean="0"/>
              <a:t>.</a:t>
            </a:r>
            <a:endParaRPr lang="de-DE" sz="2000" dirty="0"/>
          </a:p>
          <a:p>
            <a:pPr marL="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1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/>
              <a:t>Conventional</a:t>
            </a:r>
            <a:r>
              <a:rPr lang="de-DE" sz="2400" dirty="0" smtClean="0"/>
              <a:t> file-</a:t>
            </a:r>
            <a:r>
              <a:rPr lang="de-DE" sz="2400" dirty="0" err="1" smtClean="0"/>
              <a:t>based</a:t>
            </a:r>
            <a:r>
              <a:rPr lang="de-DE" sz="2400" dirty="0" smtClean="0"/>
              <a:t> </a:t>
            </a:r>
            <a:r>
              <a:rPr lang="de-DE" sz="2400" dirty="0" err="1" smtClean="0"/>
              <a:t>data</a:t>
            </a:r>
            <a:r>
              <a:rPr lang="de-DE" sz="2400" dirty="0" smtClean="0"/>
              <a:t> </a:t>
            </a:r>
            <a:r>
              <a:rPr lang="de-DE" sz="2400" dirty="0" err="1" smtClean="0"/>
              <a:t>access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not </a:t>
            </a:r>
            <a:r>
              <a:rPr lang="de-DE" sz="2400" dirty="0" err="1" smtClean="0"/>
              <a:t>feasable</a:t>
            </a:r>
            <a:r>
              <a:rPr lang="de-DE" sz="2400" dirty="0" smtClean="0"/>
              <a:t>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460204"/>
              </p:ext>
            </p:extLst>
          </p:nvPr>
        </p:nvGraphicFramePr>
        <p:xfrm>
          <a:off x="683568" y="1052736"/>
          <a:ext cx="7212482" cy="4846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6" name="Visio" r:id="rId3" imgW="5328450" imgH="3581580" progId="Visio.Drawing.11">
                  <p:embed/>
                </p:oleObj>
              </mc:Choice>
              <mc:Fallback>
                <p:oleObj name="Visio" r:id="rId3" imgW="5328450" imgH="358158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1052736"/>
                        <a:ext cx="7212482" cy="4846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265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907943"/>
              </p:ext>
            </p:extLst>
          </p:nvPr>
        </p:nvGraphicFramePr>
        <p:xfrm>
          <a:off x="221301" y="908720"/>
          <a:ext cx="8701398" cy="5058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Visio" r:id="rId3" imgW="8030070" imgH="4711910" progId="Visio.Drawing.11">
                  <p:embed/>
                </p:oleObj>
              </mc:Choice>
              <mc:Fallback>
                <p:oleObj name="Visio" r:id="rId3" imgW="8030070" imgH="47119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01" y="908720"/>
                        <a:ext cx="8701398" cy="5058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731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0526" y="333377"/>
            <a:ext cx="6911975" cy="503337"/>
          </a:xfrm>
        </p:spPr>
        <p:txBody>
          <a:bodyPr anchor="ctr"/>
          <a:lstStyle/>
          <a:p>
            <a:r>
              <a:rPr lang="de-DE" dirty="0" smtClean="0"/>
              <a:t>Service </a:t>
            </a:r>
            <a:r>
              <a:rPr lang="de-DE" dirty="0" err="1" smtClean="0"/>
              <a:t>Oriented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KATRIN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Marco Haag – The KATRIN Analysis Framework</a:t>
            </a:r>
            <a:endParaRPr lang="en-US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732793"/>
              </p:ext>
            </p:extLst>
          </p:nvPr>
        </p:nvGraphicFramePr>
        <p:xfrm>
          <a:off x="221301" y="908720"/>
          <a:ext cx="8701398" cy="5058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Visio" r:id="rId3" imgW="8030070" imgH="4711910" progId="Visio.Drawing.11">
                  <p:embed/>
                </p:oleObj>
              </mc:Choice>
              <mc:Fallback>
                <p:oleObj name="Visio" r:id="rId3" imgW="8030070" imgH="471191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01" y="908720"/>
                        <a:ext cx="8701398" cy="5058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DEI"/>
          <p:cNvSpPr txBox="1"/>
          <p:nvPr/>
        </p:nvSpPr>
        <p:spPr>
          <a:xfrm>
            <a:off x="4603204" y="2708920"/>
            <a:ext cx="4001244" cy="1512168"/>
          </a:xfrm>
          <a:prstGeom prst="rect">
            <a:avLst/>
          </a:prstGeom>
          <a:solidFill>
            <a:srgbClr val="F9F9F9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108000" rIns="144000" bIns="108000" rtlCol="0" anchor="ctr" anchorCtr="0">
            <a:noAutofit/>
          </a:bodyPr>
          <a:lstStyle/>
          <a:p>
            <a:pPr>
              <a:spcAft>
                <a:spcPts val="400"/>
              </a:spcAft>
            </a:pPr>
            <a:r>
              <a:rPr lang="en-US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ADEI  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600" u="sng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dvanced </a:t>
            </a:r>
            <a:r>
              <a:rPr lang="en-US" sz="1600" u="sng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ata </a:t>
            </a:r>
            <a:r>
              <a:rPr lang="en-US" sz="1600" u="sng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xtraction </a:t>
            </a:r>
            <a:r>
              <a:rPr lang="en-US" sz="1600" u="sng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1600" dirty="0" smtClean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nterface)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 err="1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SlowControl</a:t>
            </a: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 data processing and caching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600" dirty="0">
                <a:solidFill>
                  <a:srgbClr val="002621"/>
                </a:solidFill>
                <a:latin typeface="Calibri" pitchFamily="34" charset="0"/>
                <a:cs typeface="Calibri" pitchFamily="34" charset="0"/>
              </a:rPr>
              <a:t>PHP based web platform for online data access</a:t>
            </a:r>
          </a:p>
        </p:txBody>
      </p:sp>
      <p:cxnSp>
        <p:nvCxnSpPr>
          <p:cNvPr id="7" name="Gerade Verbindung 6"/>
          <p:cNvCxnSpPr>
            <a:endCxn id="5" idx="1"/>
          </p:cNvCxnSpPr>
          <p:nvPr/>
        </p:nvCxnSpPr>
        <p:spPr>
          <a:xfrm>
            <a:off x="4139952" y="3356992"/>
            <a:ext cx="463252" cy="108012"/>
          </a:xfrm>
          <a:prstGeom prst="line">
            <a:avLst/>
          </a:prstGeom>
          <a:ln w="19050" cmpd="sng">
            <a:solidFill>
              <a:schemeClr val="accent1">
                <a:lumMod val="75000"/>
              </a:schemeClr>
            </a:solidFill>
            <a:tailEnd type="non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63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7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/>
        <a:effectLst>
          <a:outerShdw blurRad="40000" dist="20000" dir="5400000" rotWithShape="0">
            <a:srgbClr val="000000">
              <a:alpha val="38000"/>
            </a:srgbClr>
          </a:outerShdw>
        </a:effectLst>
      </a:spPr>
      <a:bodyPr rtlCol="0" anchor="ctr"/>
      <a:lstStyle>
        <a:defPPr algn="ctr">
          <a:defRPr dirty="0" err="1" smtClean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>
        <a:ln w="19050" cmpd="sng">
          <a:tailEnd type="triangle" w="lg" len="lg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</Template>
  <TotalTime>0</TotalTime>
  <Words>666</Words>
  <Application>Microsoft Office PowerPoint</Application>
  <PresentationFormat>Bildschirmpräsentation (4:3)</PresentationFormat>
  <Paragraphs>138</Paragraphs>
  <Slides>23</Slides>
  <Notes>1</Notes>
  <HiddenSlides>4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5" baseType="lpstr">
      <vt:lpstr>KIT_master_ppt2007_en</vt:lpstr>
      <vt:lpstr>Visio</vt:lpstr>
      <vt:lpstr>PowerPoint-Präsentation</vt:lpstr>
      <vt:lpstr>Outline</vt:lpstr>
      <vt:lpstr>The Karlsruhe TRItium Neutrino (KATRIN) Experiment</vt:lpstr>
      <vt:lpstr>β-decay and neutrino mass</vt:lpstr>
      <vt:lpstr>Experiment Control &amp; Data Taking</vt:lpstr>
      <vt:lpstr>Requirements</vt:lpstr>
      <vt:lpstr>Conventional file-based data access is not feasable:</vt:lpstr>
      <vt:lpstr>PowerPoint-Präsentation</vt:lpstr>
      <vt:lpstr>Service Oriented Architecture at KATRIN</vt:lpstr>
      <vt:lpstr>Service Oriented Architecture at KATRIN</vt:lpstr>
      <vt:lpstr>Service Oriented Architecture at KATRIN</vt:lpstr>
      <vt:lpstr>Service Oriented Architecture at KATRIN</vt:lpstr>
      <vt:lpstr>The Benefits of a Service Oriented Approach</vt:lpstr>
      <vt:lpstr>Offline Analysis</vt:lpstr>
      <vt:lpstr>Online Analysis (Browser Screenshot)</vt:lpstr>
      <vt:lpstr>Online Analysis (Browser Screenshot)</vt:lpstr>
      <vt:lpstr>Summary &amp; Conclusion</vt:lpstr>
      <vt:lpstr>PowerPoint-Präsentation</vt:lpstr>
      <vt:lpstr>References and URLs</vt:lpstr>
      <vt:lpstr>Implementation</vt:lpstr>
      <vt:lpstr>Magnetic Adiabatic Collimation with Electrostatic Filter (MAC-E) </vt:lpstr>
      <vt:lpstr>KATRIN number / sensor / geometry catalogue</vt:lpstr>
      <vt:lpstr>KATRIN DataBase Administrator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KATRIN Analysis Framework</dc:title>
  <dc:subject>Computing, Astroparticle Physics</dc:subject>
  <dc:creator/>
  <cp:lastModifiedBy/>
  <cp:revision>1</cp:revision>
  <dcterms:created xsi:type="dcterms:W3CDTF">2011-05-30T07:44:37Z</dcterms:created>
  <dcterms:modified xsi:type="dcterms:W3CDTF">2011-05-30T07:50:37Z</dcterms:modified>
  <cp:contentStatus>Endgültig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