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7" d="100"/>
          <a:sy n="127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967F10-20FC-43E4-BF33-A29C0CFB61EA}" type="datetimeFigureOut">
              <a:rPr lang="en-US" smtClean="0"/>
              <a:t>4/7/2011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BB9DBB-5DE8-4E5F-9FE4-18AEF9E134A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Safe-Room Status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Intermediate ‘Conclusions’</a:t>
            </a:r>
          </a:p>
          <a:p>
            <a:r>
              <a:rPr lang="en-US" dirty="0" smtClean="0"/>
              <a:t>M. Brugger (based on HSE discussion)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Quick 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60198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emergency </a:t>
            </a:r>
            <a:r>
              <a:rPr lang="en-US" dirty="0"/>
              <a:t>(including ambient) </a:t>
            </a:r>
            <a:r>
              <a:rPr lang="en-US" b="1" dirty="0">
                <a:solidFill>
                  <a:srgbClr val="C00000"/>
                </a:solidFill>
              </a:rPr>
              <a:t>lights -&gt; to be relocated to the surface</a:t>
            </a:r>
            <a:r>
              <a:rPr lang="en-US" dirty="0"/>
              <a:t>, patch possible if judged ‘reliable’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dirty="0"/>
              <a:t>HSE approval]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AUG </a:t>
            </a:r>
            <a:r>
              <a:rPr lang="en-US" b="1" dirty="0">
                <a:solidFill>
                  <a:srgbClr val="C00000"/>
                </a:solidFill>
              </a:rPr>
              <a:t>-&gt; possible to be relocated to the surface</a:t>
            </a:r>
            <a:r>
              <a:rPr lang="en-US" dirty="0"/>
              <a:t>, patch possible if judged ‘reliable’ [HSE approval]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EN/EL </a:t>
            </a:r>
            <a:r>
              <a:rPr lang="en-US" b="1" dirty="0">
                <a:solidFill>
                  <a:srgbClr val="C00000"/>
                </a:solidFill>
              </a:rPr>
              <a:t>control racks </a:t>
            </a:r>
            <a:r>
              <a:rPr lang="en-US" dirty="0"/>
              <a:t>(RTU, DAU) -&gt; relocation to the TZ76/Bypass@P5, </a:t>
            </a:r>
            <a:r>
              <a:rPr lang="en-US" b="1" dirty="0">
                <a:solidFill>
                  <a:srgbClr val="C00000"/>
                </a:solidFill>
              </a:rPr>
              <a:t>no requirement of fire protection </a:t>
            </a:r>
            <a:r>
              <a:rPr lang="en-US" dirty="0"/>
              <a:t>as long as alarm and evacuation systems are not concerned by failure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access </a:t>
            </a:r>
            <a:r>
              <a:rPr lang="en-US" b="1" dirty="0">
                <a:solidFill>
                  <a:srgbClr val="C00000"/>
                </a:solidFill>
              </a:rPr>
              <a:t>control</a:t>
            </a:r>
            <a:r>
              <a:rPr lang="en-US" dirty="0"/>
              <a:t>: unclear but </a:t>
            </a:r>
            <a:r>
              <a:rPr lang="en-US" b="1" dirty="0">
                <a:solidFill>
                  <a:srgbClr val="C00000"/>
                </a:solidFill>
              </a:rPr>
              <a:t>stated as possible to be powered off during </a:t>
            </a:r>
            <a:r>
              <a:rPr lang="en-US" b="1" dirty="0" smtClean="0">
                <a:solidFill>
                  <a:srgbClr val="C00000"/>
                </a:solidFill>
              </a:rPr>
              <a:t>operation ??? </a:t>
            </a:r>
          </a:p>
          <a:p>
            <a:pPr lvl="1"/>
            <a:r>
              <a:rPr lang="en-US" dirty="0" smtClean="0"/>
              <a:t>-&gt; could </a:t>
            </a:r>
            <a:r>
              <a:rPr lang="en-US" dirty="0"/>
              <a:t>thus remain in place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remaining </a:t>
            </a:r>
            <a:r>
              <a:rPr lang="en-US" b="1" dirty="0">
                <a:solidFill>
                  <a:srgbClr val="C00000"/>
                </a:solidFill>
              </a:rPr>
              <a:t>equipment: </a:t>
            </a:r>
            <a:r>
              <a:rPr lang="en-US" b="1" dirty="0" smtClean="0">
                <a:solidFill>
                  <a:srgbClr val="C00000"/>
                </a:solidFill>
              </a:rPr>
              <a:t>remains </a:t>
            </a:r>
            <a:r>
              <a:rPr lang="en-US" b="1" dirty="0">
                <a:solidFill>
                  <a:srgbClr val="C00000"/>
                </a:solidFill>
              </a:rPr>
              <a:t>in place </a:t>
            </a:r>
            <a:r>
              <a:rPr lang="en-US" dirty="0"/>
              <a:t>(follow-up required for equipment relying on micro-controllers -&gt; tests required in H4IRRAD, mid/long-term solution to be determined)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Next Steps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6019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Today: </a:t>
            </a:r>
            <a:r>
              <a:rPr lang="en-US" dirty="0"/>
              <a:t>R2E project meeting, </a:t>
            </a:r>
            <a:r>
              <a:rPr lang="en-US" b="1" dirty="0" smtClean="0"/>
              <a:t>summary </a:t>
            </a:r>
            <a:r>
              <a:rPr lang="en-US" b="1" dirty="0"/>
              <a:t>to be discussed with HSE  (additional input/comments?)</a:t>
            </a:r>
            <a:endParaRPr lang="en-US" dirty="0"/>
          </a:p>
          <a:p>
            <a:r>
              <a:rPr lang="en-US" dirty="0" smtClean="0"/>
              <a:t>Early </a:t>
            </a:r>
            <a:r>
              <a:rPr lang="en-US" dirty="0"/>
              <a:t>next week: </a:t>
            </a:r>
            <a:r>
              <a:rPr lang="en-US" b="1" dirty="0"/>
              <a:t>follow-up with EN/EL</a:t>
            </a:r>
            <a:r>
              <a:rPr lang="en-US" dirty="0"/>
              <a:t> (where do we need further input/proposals)</a:t>
            </a:r>
          </a:p>
          <a:p>
            <a:r>
              <a:rPr lang="en-US" dirty="0" smtClean="0"/>
              <a:t>Next </a:t>
            </a:r>
            <a:r>
              <a:rPr lang="en-US" dirty="0"/>
              <a:t>Thu (14.4.): R2E committee meeting -&gt; </a:t>
            </a:r>
            <a:r>
              <a:rPr lang="en-US" b="1" dirty="0"/>
              <a:t>agreed short-term approach and deadlines</a:t>
            </a:r>
            <a:endParaRPr lang="en-US" dirty="0"/>
          </a:p>
          <a:p>
            <a:r>
              <a:rPr lang="en-US" dirty="0" smtClean="0"/>
              <a:t>May</a:t>
            </a:r>
            <a:r>
              <a:rPr lang="en-US" dirty="0"/>
              <a:t>: </a:t>
            </a:r>
            <a:r>
              <a:rPr lang="en-US" b="1" dirty="0"/>
              <a:t>verification that no show-stoppers</a:t>
            </a:r>
            <a:r>
              <a:rPr lang="en-US" dirty="0"/>
              <a:t> </a:t>
            </a:r>
            <a:r>
              <a:rPr lang="en-US" b="1" dirty="0"/>
              <a:t>exist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e.g., cabling passages)</a:t>
            </a:r>
          </a:p>
          <a:p>
            <a:r>
              <a:rPr lang="en-US" dirty="0" smtClean="0"/>
              <a:t>Early-June</a:t>
            </a:r>
            <a:r>
              <a:rPr lang="en-US" b="1" dirty="0"/>
              <a:t>: R2E proposal for HSE approval</a:t>
            </a:r>
            <a:r>
              <a:rPr lang="en-US" dirty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(</a:t>
            </a:r>
            <a:r>
              <a:rPr lang="en-US" dirty="0"/>
              <a:t>within delays for shielding purchase and civil engineering requirements)</a:t>
            </a:r>
          </a:p>
          <a:p>
            <a:r>
              <a:rPr lang="en-US" dirty="0" smtClean="0"/>
              <a:t>June/July</a:t>
            </a:r>
            <a:r>
              <a:rPr lang="en-US" dirty="0"/>
              <a:t>: </a:t>
            </a:r>
            <a:r>
              <a:rPr lang="en-US" b="1" dirty="0"/>
              <a:t>H4IRRAD tests</a:t>
            </a:r>
            <a:r>
              <a:rPr lang="en-US" dirty="0"/>
              <a:t> determining the mid/long-term strategy for micro-controlled EN/EL equipment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Details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200" y="838200"/>
            <a:ext cx="8991600" cy="6096000"/>
          </a:xfrm>
        </p:spPr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en-US" b="1" u="sng" dirty="0"/>
              <a:t>What equipment has to be protected (fire, power supply):</a:t>
            </a:r>
          </a:p>
          <a:p>
            <a:r>
              <a:rPr lang="en-US" dirty="0" smtClean="0"/>
              <a:t>related </a:t>
            </a:r>
            <a:r>
              <a:rPr lang="en-US" dirty="0"/>
              <a:t>to the Alarm (signalization, distribution)</a:t>
            </a:r>
          </a:p>
          <a:p>
            <a:r>
              <a:rPr lang="en-US" dirty="0" smtClean="0"/>
              <a:t>required </a:t>
            </a:r>
            <a:r>
              <a:rPr lang="en-US" dirty="0"/>
              <a:t>for evacuation (sirens, etc</a:t>
            </a:r>
            <a:r>
              <a:rPr lang="en-US" dirty="0" smtClean="0"/>
              <a:t>…)</a:t>
            </a:r>
          </a:p>
          <a:p>
            <a:pPr marL="0" indent="0">
              <a:buNone/>
            </a:pPr>
            <a:r>
              <a:rPr lang="en-US" dirty="0" smtClean="0"/>
              <a:t>(</a:t>
            </a:r>
            <a:r>
              <a:rPr lang="en-US" dirty="0"/>
              <a:t>the remaining equipment might be concerned by the equipment safety itself, but does not need a formal approval by HSE</a:t>
            </a:r>
            <a:r>
              <a:rPr lang="en-US" dirty="0" smtClean="0"/>
              <a:t>)</a:t>
            </a:r>
          </a:p>
          <a:p>
            <a:pPr marL="0" indent="0">
              <a:buNone/>
            </a:pPr>
            <a:endParaRPr lang="en-US" sz="1500" dirty="0"/>
          </a:p>
          <a:p>
            <a:pPr>
              <a:buNone/>
            </a:pPr>
            <a:r>
              <a:rPr lang="en-US" b="1" u="sng" dirty="0"/>
              <a:t>Strategy:</a:t>
            </a:r>
          </a:p>
          <a:p>
            <a:r>
              <a:rPr lang="en-US" dirty="0" smtClean="0"/>
              <a:t>equipment </a:t>
            </a:r>
            <a:r>
              <a:rPr lang="en-US" dirty="0"/>
              <a:t>owners have to assure/justify the reliability of their equipment related to safety (based on list provided by HSE)</a:t>
            </a:r>
          </a:p>
          <a:p>
            <a:r>
              <a:rPr lang="en-US" dirty="0" smtClean="0"/>
              <a:t>this </a:t>
            </a:r>
            <a:r>
              <a:rPr lang="en-US" dirty="0"/>
              <a:t>implies a clear distinction between equipment linked to alarm and evacuation (see above) and the rest</a:t>
            </a:r>
          </a:p>
          <a:p>
            <a:r>
              <a:rPr lang="en-US" dirty="0" smtClean="0"/>
              <a:t>R2E </a:t>
            </a:r>
            <a:r>
              <a:rPr lang="en-US" dirty="0"/>
              <a:t>mitigation options and safety requirements:</a:t>
            </a:r>
          </a:p>
          <a:p>
            <a:pPr lvl="1"/>
            <a:r>
              <a:rPr lang="en-US" dirty="0" smtClean="0"/>
              <a:t>lights </a:t>
            </a:r>
            <a:r>
              <a:rPr lang="en-US" dirty="0"/>
              <a:t>&amp; possibly also AUG -&gt; surface:</a:t>
            </a:r>
          </a:p>
          <a:p>
            <a:pPr lvl="2"/>
            <a:r>
              <a:rPr lang="en-US" dirty="0" smtClean="0"/>
              <a:t>fire </a:t>
            </a:r>
            <a:r>
              <a:rPr lang="en-US" dirty="0"/>
              <a:t>proof (2h or less if justified)</a:t>
            </a:r>
          </a:p>
          <a:p>
            <a:pPr lvl="2"/>
            <a:r>
              <a:rPr lang="en-US" dirty="0" smtClean="0"/>
              <a:t>cabling </a:t>
            </a:r>
            <a:r>
              <a:rPr lang="en-US" dirty="0"/>
              <a:t>is fire resistant (2h or less if justified)</a:t>
            </a:r>
          </a:p>
          <a:p>
            <a:pPr lvl="2"/>
            <a:r>
              <a:rPr lang="en-US" dirty="0" smtClean="0"/>
              <a:t>power </a:t>
            </a:r>
            <a:r>
              <a:rPr lang="en-US" dirty="0"/>
              <a:t>supply: redundant (not necessarily by batteries)</a:t>
            </a:r>
          </a:p>
          <a:p>
            <a:pPr lvl="2"/>
            <a:r>
              <a:rPr lang="en-US" dirty="0" smtClean="0"/>
              <a:t>usage </a:t>
            </a:r>
            <a:r>
              <a:rPr lang="en-US" dirty="0"/>
              <a:t>of patches (e.g., for lights in the safe-room) is not excluded by definition -&gt; reliability must be proven</a:t>
            </a:r>
          </a:p>
          <a:p>
            <a:pPr lvl="1"/>
            <a:r>
              <a:rPr lang="en-US" dirty="0" smtClean="0"/>
              <a:t>control </a:t>
            </a:r>
            <a:r>
              <a:rPr lang="en-US" dirty="0"/>
              <a:t>equipment:</a:t>
            </a:r>
          </a:p>
          <a:p>
            <a:pPr lvl="2"/>
            <a:r>
              <a:rPr lang="en-US" dirty="0" smtClean="0"/>
              <a:t>alarm </a:t>
            </a:r>
            <a:r>
              <a:rPr lang="en-US" dirty="0"/>
              <a:t>and evacuation related: -&gt; above requirements must be fulfilled</a:t>
            </a:r>
          </a:p>
          <a:p>
            <a:pPr lvl="1"/>
            <a:r>
              <a:rPr lang="en-US" dirty="0" smtClean="0"/>
              <a:t>other </a:t>
            </a:r>
            <a:r>
              <a:rPr lang="en-US" dirty="0"/>
              <a:t>equipment: no direct safety constraints, safety/reliability might remain on equipment level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Equipment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601980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Fire/ODH </a:t>
            </a:r>
            <a:r>
              <a:rPr lang="en-US" dirty="0"/>
              <a:t>control: -&gt; high risk as safety control [</a:t>
            </a:r>
            <a:r>
              <a:rPr lang="en-US" b="1" dirty="0"/>
              <a:t>already relocated</a:t>
            </a:r>
            <a:r>
              <a:rPr lang="en-US" dirty="0"/>
              <a:t>]</a:t>
            </a:r>
          </a:p>
          <a:p>
            <a:r>
              <a:rPr lang="en-US" dirty="0" smtClean="0"/>
              <a:t>Electrical </a:t>
            </a:r>
            <a:r>
              <a:rPr lang="en-US" dirty="0"/>
              <a:t>equipment surveillance, full control system</a:t>
            </a:r>
          </a:p>
          <a:p>
            <a:pPr lvl="1"/>
            <a:r>
              <a:rPr lang="en-US" dirty="0" smtClean="0"/>
              <a:t>RTU </a:t>
            </a:r>
            <a:r>
              <a:rPr lang="en-US" dirty="0"/>
              <a:t>-&gt; tested at CNRAD, VERY sensitive [</a:t>
            </a:r>
            <a:r>
              <a:rPr lang="en-US" b="1" dirty="0"/>
              <a:t>already relocated</a:t>
            </a:r>
            <a:r>
              <a:rPr lang="en-US" dirty="0"/>
              <a:t>]</a:t>
            </a:r>
          </a:p>
          <a:p>
            <a:pPr lvl="1"/>
            <a:r>
              <a:rPr lang="en-US" dirty="0" smtClean="0"/>
              <a:t>Ethernet </a:t>
            </a:r>
            <a:r>
              <a:rPr lang="en-US" dirty="0"/>
              <a:t>Switch -&gt; tested at CNRAD, sensitive [</a:t>
            </a:r>
            <a:r>
              <a:rPr lang="en-US" b="1" dirty="0"/>
              <a:t>changed in UJ76 to IT/CS, UJ56 similar solution possible</a:t>
            </a:r>
            <a:r>
              <a:rPr lang="en-US" dirty="0"/>
              <a:t>]</a:t>
            </a:r>
          </a:p>
          <a:p>
            <a:pPr lvl="1"/>
            <a:r>
              <a:rPr lang="en-US" dirty="0" smtClean="0"/>
              <a:t>DAU </a:t>
            </a:r>
            <a:r>
              <a:rPr lang="en-US" dirty="0"/>
              <a:t>-&gt; most likely less sensitive, but coherent if relocated together with RTU and switches (also for future upgrades if needed)</a:t>
            </a:r>
          </a:p>
          <a:p>
            <a:pPr lvl="2"/>
            <a:r>
              <a:rPr lang="en-US" dirty="0" smtClean="0"/>
              <a:t>Relocation </a:t>
            </a:r>
            <a:r>
              <a:rPr lang="en-US" dirty="0"/>
              <a:t>possible without need of fire protection as long as alarm and evacuation systems are not affected by malfunctioning (seems to be the case), </a:t>
            </a:r>
            <a:r>
              <a:rPr lang="en-US" b="1" dirty="0"/>
              <a:t>to be verified, proposal to be submitted to HSE</a:t>
            </a:r>
            <a:endParaRPr lang="en-US" dirty="0"/>
          </a:p>
          <a:p>
            <a:pPr lvl="2"/>
            <a:r>
              <a:rPr lang="en-US" dirty="0" smtClean="0"/>
              <a:t>relocation </a:t>
            </a:r>
            <a:r>
              <a:rPr lang="en-US" dirty="0"/>
              <a:t>has important impact on cabling - to be compared with the risk of failure (DAU did most likely not fail in CNRAD), </a:t>
            </a:r>
            <a:r>
              <a:rPr lang="en-US" b="1" dirty="0"/>
              <a:t>to be discussed</a:t>
            </a:r>
            <a:endParaRPr lang="en-US" dirty="0"/>
          </a:p>
          <a:p>
            <a:r>
              <a:rPr lang="en-US" dirty="0" smtClean="0"/>
              <a:t>18/0.4 </a:t>
            </a:r>
            <a:r>
              <a:rPr lang="en-US" dirty="0"/>
              <a:t>kV transformer protection system</a:t>
            </a:r>
          </a:p>
          <a:p>
            <a:pPr lvl="1"/>
            <a:r>
              <a:rPr lang="en-US" dirty="0" smtClean="0"/>
              <a:t>Issue </a:t>
            </a:r>
            <a:r>
              <a:rPr lang="en-US" dirty="0"/>
              <a:t>with micro-controlled parts (new types already installed)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[</a:t>
            </a:r>
            <a:r>
              <a:rPr lang="en-US" b="1" dirty="0"/>
              <a:t>tests required at H4IRRAD</a:t>
            </a:r>
            <a:r>
              <a:rPr lang="en-US" dirty="0"/>
              <a:t>]</a:t>
            </a:r>
          </a:p>
          <a:p>
            <a:pPr lvl="1"/>
            <a:r>
              <a:rPr lang="en-US" dirty="0" smtClean="0"/>
              <a:t>mitigation </a:t>
            </a:r>
            <a:r>
              <a:rPr lang="en-US" dirty="0"/>
              <a:t>approach will depend on test results -&gt; micro-controllers to be reviewed in general (see also other equipment), solution other than relocation to be envisaged</a:t>
            </a:r>
          </a:p>
          <a:p>
            <a:r>
              <a:rPr lang="en-US" dirty="0" smtClean="0"/>
              <a:t>Safety </a:t>
            </a:r>
            <a:r>
              <a:rPr lang="en-US" dirty="0"/>
              <a:t>lighting source + distribution (« ambiance + anti-</a:t>
            </a:r>
            <a:r>
              <a:rPr lang="en-US" dirty="0" err="1"/>
              <a:t>panique</a:t>
            </a:r>
            <a:r>
              <a:rPr lang="en-US" dirty="0"/>
              <a:t> »)</a:t>
            </a:r>
          </a:p>
          <a:p>
            <a:pPr lvl="1"/>
            <a:r>
              <a:rPr lang="en-US" dirty="0" smtClean="0"/>
              <a:t>safety </a:t>
            </a:r>
            <a:r>
              <a:rPr lang="en-US" dirty="0"/>
              <a:t>requirements: fire protection (location and cabling), redundant power supply (not necessarily batteries!) -&gt; assuring  2 hours or less if justified</a:t>
            </a:r>
          </a:p>
          <a:p>
            <a:pPr lvl="1"/>
            <a:r>
              <a:rPr lang="en-US" dirty="0" smtClean="0"/>
              <a:t>can </a:t>
            </a:r>
            <a:r>
              <a:rPr lang="en-US" dirty="0"/>
              <a:t>be relocated to the surface if above is assured -&gt; batteries are not part of the requirement</a:t>
            </a:r>
            <a:r>
              <a:rPr lang="en-US" dirty="0" smtClean="0"/>
              <a:t>!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Equipment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685800"/>
            <a:ext cx="8839200" cy="60198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AUG </a:t>
            </a:r>
            <a:r>
              <a:rPr lang="en-US" dirty="0"/>
              <a:t>rack</a:t>
            </a:r>
          </a:p>
          <a:p>
            <a:pPr lvl="1"/>
            <a:r>
              <a:rPr lang="en-US" dirty="0" smtClean="0"/>
              <a:t>safety </a:t>
            </a:r>
            <a:r>
              <a:rPr lang="en-US" dirty="0"/>
              <a:t>requirements: fire protection (location and cabling), redundant power supply (not necessarily batteries!) -&gt; assuring 2 hours or less if justified</a:t>
            </a:r>
          </a:p>
          <a:p>
            <a:r>
              <a:rPr lang="en-US" dirty="0" smtClean="0"/>
              <a:t>LV </a:t>
            </a:r>
            <a:r>
              <a:rPr lang="en-US" dirty="0"/>
              <a:t>switchboards for safety equipment -&gt; some micro-controlled?</a:t>
            </a:r>
          </a:p>
          <a:p>
            <a:pPr lvl="1"/>
            <a:r>
              <a:rPr lang="en-US" dirty="0" smtClean="0"/>
              <a:t>Issue </a:t>
            </a:r>
            <a:r>
              <a:rPr lang="en-US" dirty="0"/>
              <a:t>with micro-controlled parts (new types already installed) [</a:t>
            </a:r>
            <a:r>
              <a:rPr lang="en-US" b="1" dirty="0"/>
              <a:t>tests required at H4IRRAD</a:t>
            </a:r>
            <a:r>
              <a:rPr lang="en-US" dirty="0"/>
              <a:t>]</a:t>
            </a:r>
          </a:p>
          <a:p>
            <a:pPr lvl="1"/>
            <a:r>
              <a:rPr lang="en-US" dirty="0" smtClean="0"/>
              <a:t>mitigation </a:t>
            </a:r>
            <a:r>
              <a:rPr lang="en-US" dirty="0"/>
              <a:t>approach will depend on test results -&gt; micro-controllers to be reviewed in general (see also other equipment), solution other than relocation to be envisaged</a:t>
            </a:r>
          </a:p>
          <a:p>
            <a:r>
              <a:rPr lang="en-US" dirty="0" smtClean="0"/>
              <a:t>48 </a:t>
            </a:r>
            <a:r>
              <a:rPr lang="en-US" dirty="0" err="1"/>
              <a:t>Vdc</a:t>
            </a:r>
            <a:r>
              <a:rPr lang="en-US" dirty="0"/>
              <a:t> – chargers, batteries, commutation and distribution</a:t>
            </a:r>
          </a:p>
          <a:p>
            <a:pPr lvl="1"/>
            <a:r>
              <a:rPr lang="en-US" dirty="0" smtClean="0"/>
              <a:t>Low </a:t>
            </a:r>
            <a:r>
              <a:rPr lang="en-US" dirty="0"/>
              <a:t>risk equipment, limited power requirement once safety/ambient light is relocated to the surface</a:t>
            </a:r>
          </a:p>
          <a:p>
            <a:pPr lvl="2"/>
            <a:r>
              <a:rPr lang="en-US" dirty="0"/>
              <a:t>Open question: shall/can the remaining (other than lights) 48V distribution be done based on a supply from the surface (e.g., local redundant 230/48 [</a:t>
            </a:r>
            <a:r>
              <a:rPr lang="en-US" dirty="0" err="1"/>
              <a:t>rad-tol</a:t>
            </a:r>
            <a:r>
              <a:rPr lang="en-US" dirty="0"/>
              <a:t>] converter)?</a:t>
            </a:r>
          </a:p>
          <a:p>
            <a:r>
              <a:rPr lang="en-US" dirty="0" smtClean="0"/>
              <a:t>Access </a:t>
            </a:r>
            <a:r>
              <a:rPr lang="en-US" dirty="0"/>
              <a:t>control rack</a:t>
            </a:r>
          </a:p>
          <a:p>
            <a:pPr lvl="1"/>
            <a:r>
              <a:rPr lang="en-US" b="1" dirty="0" smtClean="0"/>
              <a:t>sensitivity </a:t>
            </a:r>
            <a:r>
              <a:rPr lang="en-US" b="1" dirty="0"/>
              <a:t>unclear [possible procedure: power-off during operation] -&gt; to be confirmed/checked by GS/ASE</a:t>
            </a:r>
            <a:endParaRPr lang="en-US" dirty="0"/>
          </a:p>
          <a:p>
            <a:pPr lvl="0"/>
            <a:r>
              <a:rPr lang="en-US" dirty="0"/>
              <a:t>Red/general telephone rack</a:t>
            </a:r>
          </a:p>
          <a:p>
            <a:pPr lvl="1"/>
            <a:r>
              <a:rPr lang="en-US" b="1" dirty="0" smtClean="0"/>
              <a:t>situation </a:t>
            </a:r>
            <a:r>
              <a:rPr lang="en-US" b="1" dirty="0"/>
              <a:t>unclear</a:t>
            </a:r>
            <a:endParaRPr lang="en-US" dirty="0"/>
          </a:p>
          <a:p>
            <a:r>
              <a:rPr lang="en-US" dirty="0" smtClean="0"/>
              <a:t>GSM </a:t>
            </a:r>
            <a:r>
              <a:rPr lang="en-US" dirty="0"/>
              <a:t>-&gt; only monitoring, not anymore present in UJ76?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5962"/>
          </a:xfrm>
        </p:spPr>
        <p:txBody>
          <a:bodyPr>
            <a:noAutofit/>
          </a:bodyPr>
          <a:lstStyle/>
          <a:p>
            <a:r>
              <a:rPr lang="en-US" sz="3200" b="1" dirty="0"/>
              <a:t>Technical </a:t>
            </a:r>
            <a:r>
              <a:rPr lang="en-US" sz="3200" b="1" dirty="0" smtClean="0"/>
              <a:t>Requirements </a:t>
            </a:r>
            <a:r>
              <a:rPr lang="en-US" sz="3200" b="1" dirty="0"/>
              <a:t>&amp; </a:t>
            </a:r>
            <a:r>
              <a:rPr lang="en-US" sz="3200" b="1" dirty="0" smtClean="0"/>
              <a:t>Required Clarifications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839200" cy="5486400"/>
          </a:xfrm>
        </p:spPr>
        <p:txBody>
          <a:bodyPr>
            <a:normAutofit/>
          </a:bodyPr>
          <a:lstStyle/>
          <a:p>
            <a:r>
              <a:rPr lang="en-US" sz="2400" dirty="0"/>
              <a:t>Cable inventory based on above strategy </a:t>
            </a:r>
            <a:endParaRPr lang="en-US" sz="2400" dirty="0" smtClean="0"/>
          </a:p>
          <a:p>
            <a:pPr lvl="1"/>
            <a:r>
              <a:rPr lang="en-US" sz="2400" dirty="0" smtClean="0"/>
              <a:t>-&gt; </a:t>
            </a:r>
            <a:r>
              <a:rPr lang="en-US" sz="2400" dirty="0"/>
              <a:t>passages/place for cabling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/>
              <a:t>(</a:t>
            </a:r>
            <a:r>
              <a:rPr lang="en-US" sz="2400" b="1" dirty="0"/>
              <a:t>main bottle-neck is the TZ76/UJ76 junction!)</a:t>
            </a:r>
            <a:endParaRPr lang="en-US" sz="2400" dirty="0"/>
          </a:p>
          <a:p>
            <a:r>
              <a:rPr lang="en-US" sz="2400" dirty="0" smtClean="0"/>
              <a:t>48V </a:t>
            </a:r>
            <a:r>
              <a:rPr lang="en-US" sz="2400" dirty="0"/>
              <a:t>supply at new locations (TZ76 and Bypass) </a:t>
            </a:r>
            <a:endParaRPr lang="en-US" sz="2400" dirty="0" smtClean="0"/>
          </a:p>
          <a:p>
            <a:pPr lvl="1"/>
            <a:r>
              <a:rPr lang="en-US" sz="2400" dirty="0" smtClean="0"/>
              <a:t>-&gt; </a:t>
            </a:r>
            <a:r>
              <a:rPr lang="en-US" sz="2400" b="1" dirty="0"/>
              <a:t>is a local 230/48V possible</a:t>
            </a:r>
            <a:r>
              <a:rPr lang="en-US" sz="2400" dirty="0"/>
              <a:t> (redundancy?)</a:t>
            </a:r>
          </a:p>
          <a:p>
            <a:r>
              <a:rPr lang="en-US" sz="2400" dirty="0" smtClean="0"/>
              <a:t>Requirements </a:t>
            </a:r>
            <a:r>
              <a:rPr lang="en-US" sz="2400" dirty="0"/>
              <a:t>for patches (e.g., for lights and AUG) </a:t>
            </a:r>
            <a:endParaRPr lang="en-US" sz="2400" dirty="0" smtClean="0"/>
          </a:p>
          <a:p>
            <a:pPr lvl="1"/>
            <a:r>
              <a:rPr lang="en-US" sz="2400" dirty="0" smtClean="0"/>
              <a:t>-&gt; </a:t>
            </a:r>
            <a:r>
              <a:rPr lang="en-US" sz="2400" dirty="0"/>
              <a:t>to be classified as sufficiently reliable</a:t>
            </a:r>
          </a:p>
          <a:p>
            <a:r>
              <a:rPr lang="en-US" sz="2400" dirty="0" smtClean="0"/>
              <a:t>Procedure </a:t>
            </a:r>
            <a:r>
              <a:rPr lang="en-US" sz="2400" dirty="0"/>
              <a:t>(power-off during operation) for access control rack</a:t>
            </a:r>
          </a:p>
          <a:p>
            <a:r>
              <a:rPr lang="en-US" sz="2400" dirty="0" smtClean="0"/>
              <a:t>Input </a:t>
            </a:r>
            <a:r>
              <a:rPr lang="en-US" sz="2400" dirty="0"/>
              <a:t>for red/general telephone rack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589</Words>
  <Application>Microsoft Office PowerPoint</Application>
  <PresentationFormat>On-screen Show (4:3)</PresentationFormat>
  <Paragraphs>72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Safe-Room Status</vt:lpstr>
      <vt:lpstr>Quick Summary</vt:lpstr>
      <vt:lpstr>Next Steps</vt:lpstr>
      <vt:lpstr>Details</vt:lpstr>
      <vt:lpstr>Equipment 1</vt:lpstr>
      <vt:lpstr>Equipment 2</vt:lpstr>
      <vt:lpstr>Technical Requirements &amp; Required Clarifications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Safe-Room Status</dc:title>
  <dc:creator>Markus Brugger</dc:creator>
  <cp:lastModifiedBy>Markus Brugger</cp:lastModifiedBy>
  <cp:revision>4</cp:revision>
  <dcterms:created xsi:type="dcterms:W3CDTF">2011-04-07T08:02:01Z</dcterms:created>
  <dcterms:modified xsi:type="dcterms:W3CDTF">2011-04-07T08:15:26Z</dcterms:modified>
</cp:coreProperties>
</file>