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7"/>
  </p:notesMasterIdLst>
  <p:sldIdLst>
    <p:sldId id="257" r:id="rId3"/>
    <p:sldId id="511" r:id="rId4"/>
    <p:sldId id="512" r:id="rId5"/>
    <p:sldId id="522" r:id="rId6"/>
    <p:sldId id="513" r:id="rId7"/>
    <p:sldId id="514" r:id="rId8"/>
    <p:sldId id="516" r:id="rId9"/>
    <p:sldId id="515" r:id="rId10"/>
    <p:sldId id="517" r:id="rId11"/>
    <p:sldId id="519" r:id="rId12"/>
    <p:sldId id="518" r:id="rId13"/>
    <p:sldId id="520" r:id="rId14"/>
    <p:sldId id="481" r:id="rId15"/>
    <p:sldId id="52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29"/>
    <p:restoredTop sz="96405"/>
  </p:normalViewPr>
  <p:slideViewPr>
    <p:cSldViewPr snapToGrid="0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AFE3F-50E1-2448-80E9-CF326131BD20}" type="datetimeFigureOut">
              <a:rPr lang="en-GB" smtClean="0"/>
              <a:t>18/01/2024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7540E5-6D12-9448-B66F-D6E4784436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841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2000B-E39A-C7F6-7F98-17CBA7D709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5202FB-131E-D30B-3405-AF805B85D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CB36ED-8664-916A-160E-E8BCE2232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F2DA4-21CC-C54F-ADAF-95F410511736}" type="datetime1">
              <a:rPr lang="en-GB" smtClean="0"/>
              <a:t>18/01/2024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93AAE9-B8DA-32E9-9BDE-BDF01AAC9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40 Years CAS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D3501F-FC2C-16AF-B25C-374D97759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138B-6D46-5448-A6F2-006F067B9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079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5D93D-90DA-E574-97FA-0ED9D028A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FDC8ED-FA49-7A86-23F0-BC5A88A1DC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F2479-DE6F-394E-193D-D7E057C97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AF04-F231-DE45-A700-FBD2FA7D9D5A}" type="datetime1">
              <a:rPr lang="en-GB" smtClean="0"/>
              <a:t>18/01/2024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E72B3B-CD21-44E9-3B91-E02CD8522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40 Years CAS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5966F1-A913-8150-C7FD-5501D1F9D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138B-6D46-5448-A6F2-006F067B9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921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7DA1FB-0B97-D3E4-ACC6-AD021CE683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328C76-38E4-D616-9291-7E1F4DFA7D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88DD6-4E0D-FD19-273F-85CD95306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A50A3-6C2D-1F43-A188-3867BE4EC7BD}" type="datetime1">
              <a:rPr lang="en-GB" smtClean="0"/>
              <a:t>18/01/2024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2D664-B9B2-2071-BADE-85B0BC3CE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40 Years CAS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E79F0F-64AA-B057-090E-F8E343074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138B-6D46-5448-A6F2-006F067B9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638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7E452-5D16-9F42-AAC3-F2A9C0C4CABB}" type="datetime1">
              <a:rPr lang="en-GB" smtClean="0"/>
              <a:t>18/01/2024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 Years CAS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454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1ED6-0CA1-3A41-B894-2F8DD193DEF4}" type="datetime1">
              <a:rPr lang="en-GB" smtClean="0"/>
              <a:t>18/01/2024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 Years CAS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59963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98F65-0B16-6A4C-A3D0-BEE397914A44}" type="datetime1">
              <a:rPr lang="en-GB" smtClean="0"/>
              <a:t>18/01/2024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 Years CAS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138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AF353-0D0D-B94E-B3A3-DD101DAD45B4}" type="datetime1">
              <a:rPr lang="en-GB" smtClean="0"/>
              <a:t>18/01/2024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 Years CAS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96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91504-B40F-0547-B039-A1BCB7983FCD}" type="datetime1">
              <a:rPr lang="en-GB" smtClean="0"/>
              <a:t>18/01/2024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 Years CAS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554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F8908-D531-9647-8D56-B5F2EF65F9CC}" type="datetime1">
              <a:rPr lang="en-GB" smtClean="0"/>
              <a:t>18/01/2024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 Years CAS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7217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E209B-8B11-3148-B22E-89D3C4B7123C}" type="datetime1">
              <a:rPr lang="en-GB" smtClean="0"/>
              <a:t>18/01/2024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 Years CAS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2783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5F595-21B1-7F4D-82FA-1EC95C89B313}" type="datetime1">
              <a:rPr lang="en-GB" smtClean="0"/>
              <a:t>18/01/2024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 Years CAS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89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77F57-CC62-91EF-E715-16820054D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267C04-65AE-8BBD-3A00-BDE54653E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B3BF5C-51B8-F9C1-8619-14BF0529D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1386-1423-BD44-B7AC-8F1FB5AE48CF}" type="datetime1">
              <a:rPr lang="en-GB" smtClean="0"/>
              <a:t>18/01/2024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D74EDC-269A-365C-DB7B-CB8B73050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40 Years CAS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6B73AB-D97C-4A96-C30F-0E75A2C73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138B-6D46-5448-A6F2-006F067B9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6376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A31E8-31BF-484C-ABCC-D2BFAF3FAD68}" type="datetime1">
              <a:rPr lang="en-GB" smtClean="0"/>
              <a:t>18/01/2024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 Years CAS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213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A620D-4FD3-A340-9F55-5D026DEDA604}" type="datetime1">
              <a:rPr lang="en-GB" smtClean="0"/>
              <a:t>18/01/2024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 Years CAS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591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10A32-573D-8F40-B342-C333E23EABF0}" type="datetime1">
              <a:rPr lang="en-GB" smtClean="0"/>
              <a:t>18/01/2024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 Years CAS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312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1220C-22A5-0450-51B2-E693011D9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E1239D-3E31-8EF4-C9D2-90D279A9A0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D9A3C-13A8-4C94-D634-0006BF594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1F33B-D850-F841-9533-39622434BFA7}" type="datetime1">
              <a:rPr lang="en-GB" smtClean="0"/>
              <a:t>18/01/2024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6DDC4-8F8A-83BD-C731-33C63A972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40 Years CAS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D6529-95FF-B9AC-095D-1F00A9A6E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138B-6D46-5448-A6F2-006F067B9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828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CE15C-14D9-E1DD-984C-0A67FF39A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B4DB7-447A-6768-B1B2-58F19C1D8C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24C27D-62F9-72E7-E64F-576007A3E1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13A957-CD25-F84E-C1C7-36566CC2E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BD3E5-C307-3C49-8F40-4EBE19DE7FB2}" type="datetime1">
              <a:rPr lang="en-GB" smtClean="0"/>
              <a:t>18/01/2024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FC19C7-7A1D-45FB-5AE1-D7905806E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40 Years CAS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617920-1C1F-5CA1-4774-81F00341E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138B-6D46-5448-A6F2-006F067B9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009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0A743-5104-11D7-1D87-BF17263C3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F790E8-723E-5E6D-74BA-47E540D83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27F70B-C960-E814-FA1A-9CE762F62F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03FFB3-3567-D7D2-1921-2EAEA331AB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6B3657-D76A-529C-8978-0578B01804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FDB0DD-B13D-3F6B-6EC1-E1C9C99E8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7D71-DCA7-F044-BC99-4C9CA8955C15}" type="datetime1">
              <a:rPr lang="en-GB" smtClean="0"/>
              <a:t>18/01/2024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BCFB27-419F-56E6-4D20-1EB46A433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40 Years CAS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50FB03-A356-A6B2-9283-DA4A0C007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138B-6D46-5448-A6F2-006F067B9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88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28665-3842-B95D-4D57-2273EB6E8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A9427F-33AE-CBEF-5084-3BC0D196A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27C55-ADFD-7C4F-B313-48BE4A23EDAE}" type="datetime1">
              <a:rPr lang="en-GB" smtClean="0"/>
              <a:t>18/01/2024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3F1FFA-A89F-D5F9-5DBC-2F78AC3A4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40 Years CAS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5222CC-7B79-C54B-824B-6E40EB5D9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138B-6D46-5448-A6F2-006F067B9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424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72AC73-491D-60DB-F42B-496A03E68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8238D-EE3C-C847-969E-812556A283DE}" type="datetime1">
              <a:rPr lang="en-GB" smtClean="0"/>
              <a:t>18/01/2024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9FDAD2-020C-04FB-DAEA-92E6BF1FC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40 Years CAS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ECC1AA-7DE8-7FA2-73AC-BC25B95C2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138B-6D46-5448-A6F2-006F067B9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560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C1913-F4C6-6DDD-6535-612FA5DD4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520F6-9A2C-7A1F-42CD-44D6E5248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CD0118-F7F2-4101-6F60-7397B8A2A9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5AA01D-222C-18A7-DAA9-6949E6252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19A8-CDF1-0C48-AE53-C1F79065692E}" type="datetime1">
              <a:rPr lang="en-GB" smtClean="0"/>
              <a:t>18/01/2024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FBF43B-9A04-54E9-DB0D-4188AB5BF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40 Years CAS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0979C8-CD00-1FE9-A812-6F7BAED61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138B-6D46-5448-A6F2-006F067B9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516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AF857-B734-C133-0A00-12E1A2271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5036D6-1535-5C79-4AA6-A111B48FFF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690E2C-2A81-8C9E-FF9D-7213FCD4EE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A9FBC8-F04A-1786-80C1-ACCF7A4F2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72755-DCDD-F041-83F5-DD788EE7C2FD}" type="datetime1">
              <a:rPr lang="en-GB" smtClean="0"/>
              <a:t>18/01/2024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2D563B-453E-64A8-D6AA-312A55AF4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40 Years CAS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4BFE3D-11A8-2CBC-D24A-277908FC9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138B-6D46-5448-A6F2-006F067B9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561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F8676B-95F0-53DC-A46E-E2966588B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7F5E9C-38DC-4BC8-FD85-6C3EF9FCFE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E47992-8AD4-6318-D127-76F565F162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6BF96-EFA7-1040-98C5-BC8C366A498E}" type="datetime1">
              <a:rPr lang="en-GB" smtClean="0"/>
              <a:t>18/01/2024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E5C21A-F15B-CF2D-D669-78F77ED0BD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40 Years CAS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D20CE7-2A34-5664-5101-019FEC4FB5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5138B-6D46-5448-A6F2-006F067B9E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464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49667" y="152400"/>
            <a:ext cx="10032732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14400"/>
            <a:ext cx="109728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A4D91-DBDA-E74D-A7AF-91C40B175264}" type="datetime1">
              <a:rPr lang="en-GB" smtClean="0"/>
              <a:t>18/01/2024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40 Years CAS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C19537-2FFD-EDDB-788C-438497B3D8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925" r="15373" b="67376"/>
          <a:stretch/>
        </p:blipFill>
        <p:spPr>
          <a:xfrm>
            <a:off x="48126" y="42241"/>
            <a:ext cx="1347537" cy="84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61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b="1" kern="1200">
          <a:solidFill>
            <a:srgbClr val="00A3D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393943-C994-1545-B6B8-5891A49914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8048" y="3998067"/>
            <a:ext cx="10466962" cy="1990609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00A3DA"/>
                </a:solidFill>
              </a:rPr>
              <a:t>The CERN Accelerator School turns 40</a:t>
            </a:r>
          </a:p>
          <a:p>
            <a:endParaRPr lang="en-US" sz="3200" dirty="0"/>
          </a:p>
          <a:p>
            <a:r>
              <a:rPr lang="en-US" sz="3200" dirty="0"/>
              <a:t>19.1.2024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DEF762D-0C78-9C4E-8CF9-27CDDC0D7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 Years CAS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D4EB47-FCFD-1648-BDC9-229A3B7CB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94227B-0FAA-BCF9-C4C7-250BBADED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3662" y="0"/>
            <a:ext cx="5964676" cy="417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4991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394EE35-9805-7537-DB7A-58D2D6C463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7185" y="708403"/>
            <a:ext cx="8505148" cy="564795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46AB86-BD7D-2D73-5B62-8683BEA2F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 Years CAS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66AAF3-C472-3754-3AB1-06664F9A2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50B3AD-6121-13D9-EE11-80CF34CE7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Piotr </a:t>
            </a:r>
            <a:r>
              <a:rPr lang="en-GB" dirty="0" err="1"/>
              <a:t>Kowina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9328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307A838-DE98-B92E-A49D-07C51A8FC1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65778" y="152400"/>
            <a:ext cx="6098432" cy="6098432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D5F6D5-4B75-1703-FE3D-C8BD90E60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40 Years CAS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55DAD8-A778-FB1F-1B38-A60739986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5138B-6D46-5448-A6F2-006F067B9E01}" type="slidenum">
              <a:rPr lang="en-GB" smtClean="0"/>
              <a:t>11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D713BC9-986D-5719-3E56-DD5490958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9667" y="152400"/>
            <a:ext cx="4072920" cy="563562"/>
          </a:xfrm>
        </p:spPr>
        <p:txBody>
          <a:bodyPr/>
          <a:lstStyle/>
          <a:p>
            <a:r>
              <a:rPr lang="en-GB" dirty="0"/>
              <a:t>Massimo </a:t>
            </a:r>
            <a:r>
              <a:rPr lang="en-GB" dirty="0" err="1"/>
              <a:t>Ferrario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3568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393943-C994-1545-B6B8-5891A49914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8048" y="3998067"/>
            <a:ext cx="10466962" cy="1990609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00A3DA"/>
                </a:solidFill>
              </a:rPr>
              <a:t>Closing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DEF762D-0C78-9C4E-8CF9-27CDDC0D7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 Years CAS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D4EB47-FCFD-1648-BDC9-229A3B7CB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94227B-0FAA-BCF9-C4C7-250BBADED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3662" y="0"/>
            <a:ext cx="5964676" cy="417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195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85EA774-6BB1-743F-7065-EEA6E8CA04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935"/>
          <a:stretch/>
        </p:blipFill>
        <p:spPr>
          <a:xfrm>
            <a:off x="6386046" y="978722"/>
            <a:ext cx="3329021" cy="3449573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Noemi </a:t>
            </a:r>
            <a:r>
              <a:rPr lang="en-US" sz="2400" b="1" dirty="0" err="1"/>
              <a:t>Caraban</a:t>
            </a:r>
            <a:r>
              <a:rPr lang="en-US" sz="2400" b="1" dirty="0"/>
              <a:t> Gonzalez</a:t>
            </a:r>
          </a:p>
          <a:p>
            <a:pPr marL="0" indent="0">
              <a:buNone/>
            </a:pPr>
            <a:r>
              <a:rPr lang="en-US" sz="2000" dirty="0" err="1"/>
              <a:t>CASopedia</a:t>
            </a:r>
            <a:r>
              <a:rPr lang="en-US" sz="2000" dirty="0"/>
              <a:t>, Social media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  <a:latin typeface="Calibri"/>
              </a:rPr>
              <a:t>40 Years CAS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A3DA"/>
                </a:solidFill>
              </a:rPr>
              <a:t>Thank you again in the name of the CAS Team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606760-0A93-2649-A15D-D02D1C5D5F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95" t="16589" r="20304" b="27747"/>
          <a:stretch/>
        </p:blipFill>
        <p:spPr>
          <a:xfrm>
            <a:off x="331940" y="976826"/>
            <a:ext cx="6805136" cy="3451469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DBEDCA1-3FCA-D343-BF3B-4C4B6F224025}"/>
              </a:ext>
            </a:extLst>
          </p:cNvPr>
          <p:cNvSpPr txBox="1">
            <a:spLocks/>
          </p:cNvSpPr>
          <p:nvPr/>
        </p:nvSpPr>
        <p:spPr>
          <a:xfrm>
            <a:off x="2276625" y="5311260"/>
            <a:ext cx="1837739" cy="8468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b="1" dirty="0"/>
              <a:t>Frank Tecker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/>
              <a:t>Director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19E28FC8-7B64-5146-8E4E-F14990DC2280}"/>
              </a:ext>
            </a:extLst>
          </p:cNvPr>
          <p:cNvSpPr txBox="1">
            <a:spLocks/>
          </p:cNvSpPr>
          <p:nvPr/>
        </p:nvSpPr>
        <p:spPr>
          <a:xfrm>
            <a:off x="3653298" y="4462981"/>
            <a:ext cx="3329021" cy="8468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b="1" dirty="0"/>
              <a:t>Christine </a:t>
            </a:r>
            <a:r>
              <a:rPr lang="en-US" sz="2400" b="1" dirty="0" err="1"/>
              <a:t>Völlinger</a:t>
            </a:r>
            <a:endParaRPr lang="en-US" sz="2400" b="1" dirty="0"/>
          </a:p>
          <a:p>
            <a:pPr marL="0" indent="0">
              <a:buFont typeface="Arial" pitchFamily="34" charset="0"/>
              <a:buNone/>
            </a:pPr>
            <a:r>
              <a:rPr lang="en-US" sz="2000" dirty="0"/>
              <a:t>Deputy Director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AEB951EC-9491-0E49-B387-38488CB5E677}"/>
              </a:ext>
            </a:extLst>
          </p:cNvPr>
          <p:cNvSpPr txBox="1">
            <a:spLocks/>
          </p:cNvSpPr>
          <p:nvPr/>
        </p:nvSpPr>
        <p:spPr>
          <a:xfrm>
            <a:off x="4954404" y="5309869"/>
            <a:ext cx="3329021" cy="8468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b="1" dirty="0"/>
              <a:t>Delphine </a:t>
            </a:r>
            <a:r>
              <a:rPr lang="en-US" sz="2400" b="1" dirty="0" err="1"/>
              <a:t>Rivoiron</a:t>
            </a:r>
            <a:endParaRPr lang="en-US" sz="2400" b="1" dirty="0"/>
          </a:p>
          <a:p>
            <a:pPr marL="0" indent="0">
              <a:buFont typeface="Arial" pitchFamily="34" charset="0"/>
              <a:buNone/>
            </a:pPr>
            <a:r>
              <a:rPr lang="en-US" sz="2000" dirty="0"/>
              <a:t>Administrative Manager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B4A09B23-ADA6-A645-9071-EF62955B4241}"/>
              </a:ext>
            </a:extLst>
          </p:cNvPr>
          <p:cNvSpPr txBox="1">
            <a:spLocks/>
          </p:cNvSpPr>
          <p:nvPr/>
        </p:nvSpPr>
        <p:spPr>
          <a:xfrm>
            <a:off x="7110527" y="4462980"/>
            <a:ext cx="2702944" cy="8468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b="1" dirty="0"/>
              <a:t>Maria </a:t>
            </a:r>
            <a:r>
              <a:rPr lang="en-US" sz="2400" b="1" dirty="0" err="1"/>
              <a:t>Filippova</a:t>
            </a:r>
            <a:endParaRPr lang="en-US" sz="2400" b="1" dirty="0"/>
          </a:p>
          <a:p>
            <a:pPr marL="0" indent="0">
              <a:buNone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Administrative Assistant</a:t>
            </a:r>
            <a:endParaRPr lang="en-US" sz="24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A1CE293-3F94-71A7-47BD-C712AD4E3A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8299" y="981346"/>
            <a:ext cx="2299352" cy="3451469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2A22CC34-FC32-49C2-9EB1-E0148764F27B}"/>
              </a:ext>
            </a:extLst>
          </p:cNvPr>
          <p:cNvSpPr txBox="1">
            <a:spLocks/>
          </p:cNvSpPr>
          <p:nvPr/>
        </p:nvSpPr>
        <p:spPr>
          <a:xfrm>
            <a:off x="9123465" y="5309868"/>
            <a:ext cx="3329021" cy="8468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b="1" dirty="0"/>
              <a:t>Hermann </a:t>
            </a:r>
            <a:r>
              <a:rPr lang="en-US" sz="2400" b="1" dirty="0" err="1"/>
              <a:t>Schmickler</a:t>
            </a:r>
            <a:endParaRPr lang="en-US" sz="2400" b="1" dirty="0"/>
          </a:p>
          <a:p>
            <a:pPr marL="0" indent="0">
              <a:buFont typeface="Arial" pitchFamily="34" charset="0"/>
              <a:buNone/>
            </a:pPr>
            <a:r>
              <a:rPr lang="en-US" sz="2000" dirty="0"/>
              <a:t>previous Director</a:t>
            </a: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D2BF6C11-ACF4-161D-314E-BE645C79D4CF}"/>
              </a:ext>
            </a:extLst>
          </p:cNvPr>
          <p:cNvSpPr txBox="1">
            <a:spLocks/>
          </p:cNvSpPr>
          <p:nvPr/>
        </p:nvSpPr>
        <p:spPr>
          <a:xfrm>
            <a:off x="28644" y="4462981"/>
            <a:ext cx="3451654" cy="8468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b="1"/>
              <a:t>Noemi Caraban Gonzalez</a:t>
            </a:r>
          </a:p>
          <a:p>
            <a:pPr marL="0" indent="0">
              <a:buFont typeface="Arial" pitchFamily="34" charset="0"/>
              <a:buNone/>
            </a:pPr>
            <a:r>
              <a:rPr lang="en-US" sz="2000"/>
              <a:t>CASopedia, Social media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27596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BB07D3-0F0F-95C5-6E08-C2E158C519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Little present when you go out from here</a:t>
            </a:r>
          </a:p>
          <a:p>
            <a:r>
              <a:rPr lang="en-GB" dirty="0"/>
              <a:t>Feel free to keep the </a:t>
            </a:r>
            <a:r>
              <a:rPr lang="en-GB" b="1" dirty="0"/>
              <a:t>CAS 40 cups </a:t>
            </a:r>
            <a:r>
              <a:rPr lang="en-GB" dirty="0"/>
              <a:t>as a </a:t>
            </a:r>
            <a:r>
              <a:rPr lang="en-GB" b="1" dirty="0"/>
              <a:t>souvenir</a:t>
            </a:r>
            <a:r>
              <a:rPr lang="en-GB" dirty="0"/>
              <a:t> of today</a:t>
            </a:r>
          </a:p>
          <a:p>
            <a:endParaRPr lang="en-GB" dirty="0"/>
          </a:p>
          <a:p>
            <a:r>
              <a:rPr lang="en-GB" dirty="0"/>
              <a:t>Enjoy the drinks, snacks, and the cake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196C9F-2EBB-8430-FCF1-3554FC3C4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 Years CAS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71E354-0EE7-0375-8CBD-B8BF3E21B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67E916C-414D-0071-99EB-B34680C8F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Social Mingle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4029A24-ED2C-6B11-3289-E6D8B6201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302" y="2402731"/>
            <a:ext cx="2734733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198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BA1715-1FBD-6D15-3725-035FCA7A7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655" y="914400"/>
            <a:ext cx="11105745" cy="5257800"/>
          </a:xfrm>
        </p:spPr>
        <p:txBody>
          <a:bodyPr/>
          <a:lstStyle/>
          <a:p>
            <a:r>
              <a:rPr lang="en-US" dirty="0"/>
              <a:t>Celebrate the occasion of </a:t>
            </a:r>
            <a:r>
              <a:rPr lang="en-US" b="1" dirty="0"/>
              <a:t>40th CAS Anniversary</a:t>
            </a:r>
          </a:p>
          <a:p>
            <a:r>
              <a:rPr lang="en-US" dirty="0"/>
              <a:t>First CAS Course October 1983 “Antiprotons for Colliding Beam Facilities”</a:t>
            </a:r>
          </a:p>
          <a:p>
            <a:r>
              <a:rPr lang="en-US" dirty="0"/>
              <a:t>About </a:t>
            </a:r>
            <a:r>
              <a:rPr lang="en-US" b="1" dirty="0"/>
              <a:t>90 CAS courses </a:t>
            </a:r>
            <a:r>
              <a:rPr lang="en-US" dirty="0"/>
              <a:t>held </a:t>
            </a:r>
            <a:r>
              <a:rPr lang="en-US" b="1" dirty="0"/>
              <a:t>so far</a:t>
            </a:r>
          </a:p>
          <a:p>
            <a:r>
              <a:rPr lang="en-US" dirty="0"/>
              <a:t>Would </a:t>
            </a:r>
            <a:r>
              <a:rPr lang="en-US" b="1" dirty="0"/>
              <a:t>never</a:t>
            </a:r>
            <a:r>
              <a:rPr lang="en-US" dirty="0"/>
              <a:t> be </a:t>
            </a:r>
            <a:r>
              <a:rPr lang="en-US" b="1" dirty="0"/>
              <a:t>possible without </a:t>
            </a:r>
            <a:r>
              <a:rPr lang="en-US" dirty="0"/>
              <a:t>your dedication and engagement as high-level expert </a:t>
            </a:r>
            <a:r>
              <a:rPr lang="en-US" b="1" dirty="0"/>
              <a:t>CAS lecturers</a:t>
            </a:r>
          </a:p>
          <a:p>
            <a:r>
              <a:rPr lang="en-US" dirty="0"/>
              <a:t>Many things have changed over the last 40 years in accelerator physics and technology and the CAS courses</a:t>
            </a:r>
          </a:p>
          <a:p>
            <a:r>
              <a:rPr lang="en-US" dirty="0"/>
              <a:t>One thing stays: </a:t>
            </a:r>
            <a:br>
              <a:rPr lang="en-US" dirty="0"/>
            </a:br>
            <a:r>
              <a:rPr lang="en-US" dirty="0"/>
              <a:t>CAS lives from the active participation of our lecturers!</a:t>
            </a:r>
          </a:p>
          <a:p>
            <a:pPr marL="0" indent="0">
              <a:buNone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A3DA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				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00A3DA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Thank You!!!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F8B23A-4DF6-A919-E0DC-AF26130CF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40 Years CAS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37642-FF54-E2D9-19E5-2BBBC1933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CB4EDF-7DE6-4369-B527-B79B2EF0026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2C7B1FA-4D85-159A-D320-B4160CFFC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BIG Thank You!!! to our lecturers </a:t>
            </a:r>
          </a:p>
        </p:txBody>
      </p:sp>
    </p:spTree>
    <p:extLst>
      <p:ext uri="{BB962C8B-B14F-4D97-AF65-F5344CB8AC3E}">
        <p14:creationId xmlns:p14="http://schemas.microsoft.com/office/powerpoint/2010/main" val="2957419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393943-C994-1545-B6B8-5891A49914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8048" y="3998067"/>
            <a:ext cx="10466962" cy="1990609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00A3DA"/>
                </a:solidFill>
              </a:rPr>
              <a:t>Group Photo</a:t>
            </a:r>
            <a:endParaRPr lang="en-US" sz="3200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DEF762D-0C78-9C4E-8CF9-27CDDC0D7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 Years CAS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D4EB47-FCFD-1648-BDC9-229A3B7CB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94227B-0FAA-BCF9-C4C7-250BBADED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3662" y="0"/>
            <a:ext cx="5964676" cy="417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338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393943-C994-1545-B6B8-5891A49914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8048" y="3998067"/>
            <a:ext cx="10466962" cy="1990609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00A3DA"/>
                </a:solidFill>
              </a:rPr>
              <a:t>Speech of the Director of Accelerators and Technology</a:t>
            </a:r>
            <a:endParaRPr lang="en-US" sz="3200" dirty="0"/>
          </a:p>
          <a:p>
            <a:r>
              <a:rPr lang="en-US" sz="3200" dirty="0"/>
              <a:t>Mike Lamont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DEF762D-0C78-9C4E-8CF9-27CDDC0D7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 Years CAS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D4EB47-FCFD-1648-BDC9-229A3B7CB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94227B-0FAA-BCF9-C4C7-250BBADED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3662" y="0"/>
            <a:ext cx="5964676" cy="417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808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393943-C994-1545-B6B8-5891A49914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8048" y="3998067"/>
            <a:ext cx="10466962" cy="1990609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00A3DA"/>
                </a:solidFill>
              </a:rPr>
              <a:t>CAS in the landscape of European training in accelerator science and technology</a:t>
            </a:r>
          </a:p>
          <a:p>
            <a:r>
              <a:rPr lang="en-US" sz="3200" dirty="0"/>
              <a:t>Phil Burrows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DEF762D-0C78-9C4E-8CF9-27CDDC0D7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 Years CAS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D4EB47-FCFD-1648-BDC9-229A3B7CB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94227B-0FAA-BCF9-C4C7-250BBADED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3662" y="0"/>
            <a:ext cx="5964676" cy="417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442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393943-C994-1545-B6B8-5891A49914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8048" y="3998067"/>
            <a:ext cx="10466962" cy="1990609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00A3DA"/>
                </a:solidFill>
              </a:rPr>
              <a:t>Residential CAS courses forever</a:t>
            </a:r>
          </a:p>
          <a:p>
            <a:r>
              <a:rPr lang="en-US" sz="3200" dirty="0"/>
              <a:t>Hermann </a:t>
            </a:r>
            <a:r>
              <a:rPr lang="en-US" sz="3200" dirty="0" err="1"/>
              <a:t>Schmickler</a:t>
            </a:r>
            <a:endParaRPr lang="en-US" sz="3200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DEF762D-0C78-9C4E-8CF9-27CDDC0D7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 Years CAS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D4EB47-FCFD-1648-BDC9-229A3B7CB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94227B-0FAA-BCF9-C4C7-250BBADED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3662" y="0"/>
            <a:ext cx="5964676" cy="417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369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393943-C994-1545-B6B8-5891A49914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8048" y="3998067"/>
            <a:ext cx="10466962" cy="1990609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00A3DA"/>
                </a:solidFill>
              </a:rPr>
              <a:t>History and memories of the CERN Accelerator School</a:t>
            </a:r>
          </a:p>
          <a:p>
            <a:r>
              <a:rPr lang="en-US" sz="3200" dirty="0"/>
              <a:t>Maurizio </a:t>
            </a:r>
            <a:r>
              <a:rPr lang="en-US" sz="3200" dirty="0" err="1"/>
              <a:t>Vretenar</a:t>
            </a:r>
            <a:endParaRPr lang="en-US" sz="3200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DEF762D-0C78-9C4E-8CF9-27CDDC0D7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 Years CAS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D4EB47-FCFD-1648-BDC9-229A3B7CB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94227B-0FAA-BCF9-C4C7-250BBADED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3662" y="0"/>
            <a:ext cx="5964676" cy="417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200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393943-C994-1545-B6B8-5891A49914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8048" y="3998067"/>
            <a:ext cx="10466962" cy="1990609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00A3DA"/>
                </a:solidFill>
              </a:rPr>
              <a:t>CAS Alumni: "CAS participants are advancing!”</a:t>
            </a:r>
          </a:p>
          <a:p>
            <a:r>
              <a:rPr lang="en-US" sz="3200" dirty="0"/>
              <a:t>Video by Noemi </a:t>
            </a:r>
            <a:r>
              <a:rPr lang="en-US" sz="3200" dirty="0" err="1"/>
              <a:t>Caraban</a:t>
            </a:r>
            <a:endParaRPr lang="en-US" sz="3200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DEF762D-0C78-9C4E-8CF9-27CDDC0D7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 Years CAS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D4EB47-FCFD-1648-BDC9-229A3B7CB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94227B-0FAA-BCF9-C4C7-250BBADED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3662" y="0"/>
            <a:ext cx="5964676" cy="417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737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0393943-C994-1545-B6B8-5891A49914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8048" y="3998067"/>
            <a:ext cx="10466962" cy="1990609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00A3DA"/>
                </a:solidFill>
              </a:rPr>
              <a:t>CAS - special recognition - awards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DEF762D-0C78-9C4E-8CF9-27CDDC0D7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 Years CAS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D4EB47-FCFD-1648-BDC9-229A3B7CB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94227B-0FAA-BCF9-C4C7-250BBADED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3662" y="0"/>
            <a:ext cx="5964676" cy="417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731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1447</TotalTime>
  <Words>292</Words>
  <Application>Microsoft Macintosh PowerPoint</Application>
  <PresentationFormat>Widescreen</PresentationFormat>
  <Paragraphs>74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1_Office Theme</vt:lpstr>
      <vt:lpstr>PowerPoint Presentation</vt:lpstr>
      <vt:lpstr>A BIG Thank You!!! to our lecturers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Piotr Kowina</vt:lpstr>
      <vt:lpstr>Massimo Ferrario</vt:lpstr>
      <vt:lpstr>PowerPoint Presentation</vt:lpstr>
      <vt:lpstr>Thank you again in the name of the CAS Team</vt:lpstr>
      <vt:lpstr>Social Mingle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Tecker</dc:creator>
  <cp:lastModifiedBy>Frank Tecker</cp:lastModifiedBy>
  <cp:revision>4</cp:revision>
  <dcterms:created xsi:type="dcterms:W3CDTF">2024-01-18T10:16:34Z</dcterms:created>
  <dcterms:modified xsi:type="dcterms:W3CDTF">2024-01-19T10:24:22Z</dcterms:modified>
</cp:coreProperties>
</file>