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7" r:id="rId4"/>
    <p:sldId id="261" r:id="rId5"/>
    <p:sldId id="268" r:id="rId6"/>
    <p:sldId id="269" r:id="rId7"/>
    <p:sldId id="264" r:id="rId8"/>
    <p:sldId id="262" r:id="rId9"/>
    <p:sldId id="263" r:id="rId10"/>
    <p:sldId id="270" r:id="rId11"/>
    <p:sldId id="259" r:id="rId12"/>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93" d="100"/>
          <a:sy n="93" d="100"/>
        </p:scale>
        <p:origin x="23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400D7-7E93-BC49-FDA3-5B8E2CFA242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8DB70547-DA55-A528-ACA4-B96E13E685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387C37FD-C58A-B2FD-8654-B490DEF4F21B}"/>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5" name="Footer Placeholder 4">
            <a:extLst>
              <a:ext uri="{FF2B5EF4-FFF2-40B4-BE49-F238E27FC236}">
                <a16:creationId xmlns:a16="http://schemas.microsoft.com/office/drawing/2014/main" id="{2897E85B-7D27-B5C7-AA98-A342037C99B1}"/>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09E3C0AE-0101-CE65-6C9A-291D68196076}"/>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2506635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B8735-8670-F680-B4A6-806353213327}"/>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1A4FF278-E1D9-C59B-F0FF-271F20523DF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C2304B3C-0CD2-1D4F-C93B-8F79C169E3F1}"/>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5" name="Footer Placeholder 4">
            <a:extLst>
              <a:ext uri="{FF2B5EF4-FFF2-40B4-BE49-F238E27FC236}">
                <a16:creationId xmlns:a16="http://schemas.microsoft.com/office/drawing/2014/main" id="{5B38A499-CE92-A431-BB53-1672997A0914}"/>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8E4028B-3C9A-98AB-2D20-39C833E49C1E}"/>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4147596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72D820-CFB4-959D-59B8-267C9EE3E05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4AD4D9BF-B648-8CDE-2AFB-F7C52A93FA9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F0AC6414-5B72-CC6D-82E2-935540ECDF06}"/>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5" name="Footer Placeholder 4">
            <a:extLst>
              <a:ext uri="{FF2B5EF4-FFF2-40B4-BE49-F238E27FC236}">
                <a16:creationId xmlns:a16="http://schemas.microsoft.com/office/drawing/2014/main" id="{33A5D8A5-ECCC-4EA2-FACF-28ED9464BDA5}"/>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F2FF82D3-44D3-862C-4DAA-DAD568D0F69C}"/>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1578961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FA208-14D8-77E6-F693-087C96228978}"/>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C4B1B3A2-5A55-BD14-BA1C-A0E979FAFF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16F943FC-2597-E1F1-48B4-6572A9CABD49}"/>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5" name="Footer Placeholder 4">
            <a:extLst>
              <a:ext uri="{FF2B5EF4-FFF2-40B4-BE49-F238E27FC236}">
                <a16:creationId xmlns:a16="http://schemas.microsoft.com/office/drawing/2014/main" id="{153F95AD-C12F-6116-F0C1-BF3F9E5F829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C6F5BE50-49B5-01CA-D517-1C7122F8AAF7}"/>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3455027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F12B8-9945-4B9A-7A18-D2D87C7179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68F52BD3-9281-22C0-8CA1-6D229AF8627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8B390C4-D348-F14B-495D-8ECCBC983F7C}"/>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5" name="Footer Placeholder 4">
            <a:extLst>
              <a:ext uri="{FF2B5EF4-FFF2-40B4-BE49-F238E27FC236}">
                <a16:creationId xmlns:a16="http://schemas.microsoft.com/office/drawing/2014/main" id="{6F844CAE-6055-3D47-2ADF-C02F91553A1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1F98C7E1-0CBE-B96B-EEBB-402B5BE51311}"/>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2406188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E5D7B-7E59-0B2F-16D0-39CCE4CD569A}"/>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01DC0F19-249C-F2FE-57BB-86E7DB0692E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78DC8067-7C9C-73B2-0EED-CE62A0F7797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7B069832-02E7-5D15-310F-2020E39EE219}"/>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6" name="Footer Placeholder 5">
            <a:extLst>
              <a:ext uri="{FF2B5EF4-FFF2-40B4-BE49-F238E27FC236}">
                <a16:creationId xmlns:a16="http://schemas.microsoft.com/office/drawing/2014/main" id="{3BF75EDF-FFA5-A088-A9F4-3A3A974D4CBC}"/>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437D3044-62A2-218B-6041-F0F9A5BD157A}"/>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3154512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8ADC2-ABB9-3DF8-34D4-CE1713CBB68E}"/>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6F711121-8754-1887-83EA-277B8D9F2A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A6C386-43BE-4E9A-A2B4-DFF0D486DC0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1386F2E9-A558-5181-E773-B628D8C027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AFF1E15-B2FA-2F26-1B40-0DEB0F8948D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C246151E-BC25-FED6-8F31-F98CFC7645B5}"/>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8" name="Footer Placeholder 7">
            <a:extLst>
              <a:ext uri="{FF2B5EF4-FFF2-40B4-BE49-F238E27FC236}">
                <a16:creationId xmlns:a16="http://schemas.microsoft.com/office/drawing/2014/main" id="{83F84707-4E36-4C2F-4674-4950FFAE40C3}"/>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48D4DF93-660F-2543-A2D9-8BAF70924326}"/>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1002951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1A164-067A-8E2D-BC6C-2FECBE9D50A7}"/>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A8239584-C6C8-DEA7-815D-F2C5E6827A34}"/>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4" name="Footer Placeholder 3">
            <a:extLst>
              <a:ext uri="{FF2B5EF4-FFF2-40B4-BE49-F238E27FC236}">
                <a16:creationId xmlns:a16="http://schemas.microsoft.com/office/drawing/2014/main" id="{13A074CB-B0BC-6FAE-158C-598E3849A8A9}"/>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EC02C96D-9B5F-CCCB-BA79-A869B5AB1A97}"/>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3816325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4E2A24-EBC4-CCBB-7C53-ACCE8D9BA286}"/>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3" name="Footer Placeholder 2">
            <a:extLst>
              <a:ext uri="{FF2B5EF4-FFF2-40B4-BE49-F238E27FC236}">
                <a16:creationId xmlns:a16="http://schemas.microsoft.com/office/drawing/2014/main" id="{D863AF80-AECA-D878-C7C1-62762B64F644}"/>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164E1BD4-C111-7CA5-ACFD-E35108982B5C}"/>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1633537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18F84-AC64-67FE-4F22-B12995D1BB0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5C0CBEA8-0828-3500-462B-2AC6E8C8BE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A083D4B9-9CC1-D009-1FA0-F23EB20714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0F7D54-AFE8-3E5F-0493-EB735BA9619B}"/>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6" name="Footer Placeholder 5">
            <a:extLst>
              <a:ext uri="{FF2B5EF4-FFF2-40B4-BE49-F238E27FC236}">
                <a16:creationId xmlns:a16="http://schemas.microsoft.com/office/drawing/2014/main" id="{4A824891-CFC4-58A0-A60D-288D01C14BAF}"/>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80CED538-E878-6DFF-FDA4-876C71774151}"/>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2184971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A8B32-A011-79CF-1A72-BA3D61E0149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BECF568B-22D6-B4D8-0A64-FDDE4192D4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70B12B20-8908-BAE2-FCE2-6DC3DB239E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7385F2-5AFC-92E8-466E-B5449F9CDDAA}"/>
              </a:ext>
            </a:extLst>
          </p:cNvPr>
          <p:cNvSpPr>
            <a:spLocks noGrp="1"/>
          </p:cNvSpPr>
          <p:nvPr>
            <p:ph type="dt" sz="half" idx="10"/>
          </p:nvPr>
        </p:nvSpPr>
        <p:spPr/>
        <p:txBody>
          <a:bodyPr/>
          <a:lstStyle/>
          <a:p>
            <a:fld id="{63D6D104-6CE9-411B-B057-7144E497D73F}" type="datetimeFigureOut">
              <a:rPr lang="en-CH" smtClean="0"/>
              <a:t>01/18/2024</a:t>
            </a:fld>
            <a:endParaRPr lang="en-CH"/>
          </a:p>
        </p:txBody>
      </p:sp>
      <p:sp>
        <p:nvSpPr>
          <p:cNvPr id="6" name="Footer Placeholder 5">
            <a:extLst>
              <a:ext uri="{FF2B5EF4-FFF2-40B4-BE49-F238E27FC236}">
                <a16:creationId xmlns:a16="http://schemas.microsoft.com/office/drawing/2014/main" id="{81CEBCFE-42A1-D105-5A46-6A5EDB91A70A}"/>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378030EB-189F-721D-0A43-9DBB8F5BA344}"/>
              </a:ext>
            </a:extLst>
          </p:cNvPr>
          <p:cNvSpPr>
            <a:spLocks noGrp="1"/>
          </p:cNvSpPr>
          <p:nvPr>
            <p:ph type="sldNum" sz="quarter" idx="12"/>
          </p:nvPr>
        </p:nvSpPr>
        <p:spPr/>
        <p:txBody>
          <a:bodyPr/>
          <a:lstStyle/>
          <a:p>
            <a:fld id="{03367937-F355-4460-93F0-71445C466B53}" type="slidenum">
              <a:rPr lang="en-CH" smtClean="0"/>
              <a:t>‹#›</a:t>
            </a:fld>
            <a:endParaRPr lang="en-CH"/>
          </a:p>
        </p:txBody>
      </p:sp>
    </p:spTree>
    <p:extLst>
      <p:ext uri="{BB962C8B-B14F-4D97-AF65-F5344CB8AC3E}">
        <p14:creationId xmlns:p14="http://schemas.microsoft.com/office/powerpoint/2010/main" val="30476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9A2955-C58C-1A29-A8DA-70E84B47A8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345F9D92-194C-9089-4C14-EFD615A933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B79B1E35-214B-B031-BB1F-2C889F146D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D104-6CE9-411B-B057-7144E497D73F}" type="datetimeFigureOut">
              <a:rPr lang="en-CH" smtClean="0"/>
              <a:t>01/18/2024</a:t>
            </a:fld>
            <a:endParaRPr lang="en-CH"/>
          </a:p>
        </p:txBody>
      </p:sp>
      <p:sp>
        <p:nvSpPr>
          <p:cNvPr id="5" name="Footer Placeholder 4">
            <a:extLst>
              <a:ext uri="{FF2B5EF4-FFF2-40B4-BE49-F238E27FC236}">
                <a16:creationId xmlns:a16="http://schemas.microsoft.com/office/drawing/2014/main" id="{546D4503-917B-96D6-A543-927F4B5DA9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18F43373-9B45-CECF-B517-A96C01D888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367937-F355-4460-93F0-71445C466B53}" type="slidenum">
              <a:rPr lang="en-CH" smtClean="0"/>
              <a:t>‹#›</a:t>
            </a:fld>
            <a:endParaRPr lang="en-CH"/>
          </a:p>
        </p:txBody>
      </p:sp>
    </p:spTree>
    <p:extLst>
      <p:ext uri="{BB962C8B-B14F-4D97-AF65-F5344CB8AC3E}">
        <p14:creationId xmlns:p14="http://schemas.microsoft.com/office/powerpoint/2010/main" val="3507190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ADD35-40ED-1C53-51F7-021629FCBFE9}"/>
              </a:ext>
            </a:extLst>
          </p:cNvPr>
          <p:cNvSpPr>
            <a:spLocks noGrp="1"/>
          </p:cNvSpPr>
          <p:nvPr>
            <p:ph type="ctrTitle"/>
          </p:nvPr>
        </p:nvSpPr>
        <p:spPr>
          <a:xfrm>
            <a:off x="6142799" y="331220"/>
            <a:ext cx="5626182" cy="1217493"/>
          </a:xfrm>
        </p:spPr>
        <p:style>
          <a:lnRef idx="1">
            <a:schemeClr val="accent6"/>
          </a:lnRef>
          <a:fillRef idx="2">
            <a:schemeClr val="accent6"/>
          </a:fillRef>
          <a:effectRef idx="1">
            <a:schemeClr val="accent6"/>
          </a:effectRef>
          <a:fontRef idx="minor">
            <a:schemeClr val="dk1"/>
          </a:fontRef>
        </p:style>
        <p:txBody>
          <a:bodyPr tIns="72000" bIns="72000">
            <a:noAutofit/>
          </a:bodyPr>
          <a:lstStyle/>
          <a:p>
            <a:br>
              <a:rPr lang="en-US" sz="4000" dirty="0"/>
            </a:br>
            <a:br>
              <a:rPr lang="en-US" sz="4000" dirty="0"/>
            </a:br>
            <a:r>
              <a:rPr lang="en-US" sz="4000" dirty="0"/>
              <a:t>History and memories of the first 40 years of CAS</a:t>
            </a:r>
            <a:endParaRPr lang="en-CH" sz="4000" dirty="0"/>
          </a:p>
        </p:txBody>
      </p:sp>
      <p:sp>
        <p:nvSpPr>
          <p:cNvPr id="3" name="Subtitle 2">
            <a:extLst>
              <a:ext uri="{FF2B5EF4-FFF2-40B4-BE49-F238E27FC236}">
                <a16:creationId xmlns:a16="http://schemas.microsoft.com/office/drawing/2014/main" id="{BCB288E7-FD95-9EB3-D56B-B3329471A34C}"/>
              </a:ext>
            </a:extLst>
          </p:cNvPr>
          <p:cNvSpPr>
            <a:spLocks noGrp="1"/>
          </p:cNvSpPr>
          <p:nvPr>
            <p:ph type="subTitle" idx="1"/>
          </p:nvPr>
        </p:nvSpPr>
        <p:spPr>
          <a:xfrm>
            <a:off x="9491780" y="3216275"/>
            <a:ext cx="2571633" cy="2571070"/>
          </a:xfrm>
        </p:spPr>
        <p:txBody>
          <a:bodyPr>
            <a:normAutofit fontScale="92500"/>
          </a:bodyPr>
          <a:lstStyle/>
          <a:p>
            <a:r>
              <a:rPr lang="en-US" dirty="0"/>
              <a:t>Maurizio Vretenar CERN ATS-DO</a:t>
            </a:r>
          </a:p>
          <a:p>
            <a:r>
              <a:rPr lang="en-US" sz="2100" dirty="0"/>
              <a:t>CAS student, 1988-1993</a:t>
            </a:r>
          </a:p>
          <a:p>
            <a:r>
              <a:rPr lang="en-US" sz="2100" dirty="0"/>
              <a:t>CAS lecturer, 1998-2014</a:t>
            </a:r>
          </a:p>
          <a:p>
            <a:r>
              <a:rPr lang="en-US" sz="2100" dirty="0"/>
              <a:t>CAS admirer and supporter, all my career</a:t>
            </a:r>
            <a:endParaRPr lang="en-CH" sz="2100" dirty="0"/>
          </a:p>
        </p:txBody>
      </p:sp>
      <p:pic>
        <p:nvPicPr>
          <p:cNvPr id="4" name="Picture 3">
            <a:extLst>
              <a:ext uri="{FF2B5EF4-FFF2-40B4-BE49-F238E27FC236}">
                <a16:creationId xmlns:a16="http://schemas.microsoft.com/office/drawing/2014/main" id="{119051C1-2713-F2FA-E0AA-D24E0551189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40473" y="2034948"/>
            <a:ext cx="5897372" cy="4414838"/>
          </a:xfrm>
          <a:prstGeom prst="rect">
            <a:avLst/>
          </a:prstGeom>
        </p:spPr>
      </p:pic>
      <p:pic>
        <p:nvPicPr>
          <p:cNvPr id="5" name="Picture 4">
            <a:extLst>
              <a:ext uri="{FF2B5EF4-FFF2-40B4-BE49-F238E27FC236}">
                <a16:creationId xmlns:a16="http://schemas.microsoft.com/office/drawing/2014/main" id="{F4A11DDC-EE75-F029-1327-69ADB79F288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3019" y="206901"/>
            <a:ext cx="2704764" cy="2772383"/>
          </a:xfrm>
          <a:prstGeom prst="rect">
            <a:avLst/>
          </a:prstGeom>
        </p:spPr>
      </p:pic>
      <p:sp>
        <p:nvSpPr>
          <p:cNvPr id="6" name="TextBox 5">
            <a:extLst>
              <a:ext uri="{FF2B5EF4-FFF2-40B4-BE49-F238E27FC236}">
                <a16:creationId xmlns:a16="http://schemas.microsoft.com/office/drawing/2014/main" id="{F9237DA7-B851-94B8-608A-1B272F9B73AF}"/>
              </a:ext>
            </a:extLst>
          </p:cNvPr>
          <p:cNvSpPr txBox="1"/>
          <p:nvPr/>
        </p:nvSpPr>
        <p:spPr>
          <a:xfrm>
            <a:off x="519775" y="331221"/>
            <a:ext cx="1027845" cy="523220"/>
          </a:xfrm>
          <a:prstGeom prst="rect">
            <a:avLst/>
          </a:prstGeom>
          <a:noFill/>
        </p:spPr>
        <p:txBody>
          <a:bodyPr wrap="none" rtlCol="0">
            <a:spAutoFit/>
          </a:bodyPr>
          <a:lstStyle/>
          <a:p>
            <a:r>
              <a:rPr lang="en-US" sz="2800" b="1" dirty="0">
                <a:solidFill>
                  <a:schemeClr val="bg1"/>
                </a:solidFill>
              </a:rPr>
              <a:t>CAS 1</a:t>
            </a:r>
            <a:endParaRPr lang="en-CH" sz="2800" b="1" dirty="0">
              <a:solidFill>
                <a:schemeClr val="bg1"/>
              </a:solidFill>
            </a:endParaRPr>
          </a:p>
        </p:txBody>
      </p:sp>
    </p:spTree>
    <p:extLst>
      <p:ext uri="{BB962C8B-B14F-4D97-AF65-F5344CB8AC3E}">
        <p14:creationId xmlns:p14="http://schemas.microsoft.com/office/powerpoint/2010/main" val="28095943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erson sitting on a chair&#10;&#10;Description automatically generated">
            <a:extLst>
              <a:ext uri="{FF2B5EF4-FFF2-40B4-BE49-F238E27FC236}">
                <a16:creationId xmlns:a16="http://schemas.microsoft.com/office/drawing/2014/main" id="{8BBA700F-95D2-7342-2823-9011CF28AED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3766" y="1225652"/>
            <a:ext cx="3009131" cy="4012174"/>
          </a:xfrm>
          <a:prstGeom prst="rect">
            <a:avLst/>
          </a:prstGeom>
        </p:spPr>
      </p:pic>
      <p:pic>
        <p:nvPicPr>
          <p:cNvPr id="14" name="Picture 13" descr="A group of people in clothing&#10;&#10;Description automatically generated">
            <a:extLst>
              <a:ext uri="{FF2B5EF4-FFF2-40B4-BE49-F238E27FC236}">
                <a16:creationId xmlns:a16="http://schemas.microsoft.com/office/drawing/2014/main" id="{E876CAB0-56FC-A922-B6DE-FB11CBCDF7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66634" y="1304910"/>
            <a:ext cx="4239599" cy="2826399"/>
          </a:xfrm>
          <a:prstGeom prst="rect">
            <a:avLst/>
          </a:prstGeom>
        </p:spPr>
      </p:pic>
      <p:sp>
        <p:nvSpPr>
          <p:cNvPr id="15" name="TextBox 14">
            <a:extLst>
              <a:ext uri="{FF2B5EF4-FFF2-40B4-BE49-F238E27FC236}">
                <a16:creationId xmlns:a16="http://schemas.microsoft.com/office/drawing/2014/main" id="{8036BCB9-09B8-5A59-4468-56EFEB6A8D74}"/>
              </a:ext>
            </a:extLst>
          </p:cNvPr>
          <p:cNvSpPr txBox="1"/>
          <p:nvPr/>
        </p:nvSpPr>
        <p:spPr>
          <a:xfrm>
            <a:off x="10166415" y="4201764"/>
            <a:ext cx="1439818" cy="369332"/>
          </a:xfrm>
          <a:prstGeom prst="rect">
            <a:avLst/>
          </a:prstGeom>
          <a:noFill/>
        </p:spPr>
        <p:txBody>
          <a:bodyPr wrap="none" rtlCol="0">
            <a:spAutoFit/>
          </a:bodyPr>
          <a:lstStyle/>
          <a:p>
            <a:r>
              <a:rPr lang="en-US" dirty="0"/>
              <a:t>Helsinki 2018</a:t>
            </a:r>
            <a:endParaRPr lang="en-CH" dirty="0"/>
          </a:p>
        </p:txBody>
      </p:sp>
      <p:sp>
        <p:nvSpPr>
          <p:cNvPr id="2" name="TextBox 1">
            <a:extLst>
              <a:ext uri="{FF2B5EF4-FFF2-40B4-BE49-F238E27FC236}">
                <a16:creationId xmlns:a16="http://schemas.microsoft.com/office/drawing/2014/main" id="{5F3C93BB-BE3A-EA42-FBFF-5AFCCD7CC079}"/>
              </a:ext>
            </a:extLst>
          </p:cNvPr>
          <p:cNvSpPr txBox="1"/>
          <p:nvPr/>
        </p:nvSpPr>
        <p:spPr>
          <a:xfrm>
            <a:off x="333766" y="5399506"/>
            <a:ext cx="10954199" cy="1200329"/>
          </a:xfrm>
          <a:prstGeom prst="rect">
            <a:avLst/>
          </a:prstGeom>
          <a:noFill/>
        </p:spPr>
        <p:txBody>
          <a:bodyPr wrap="square" rtlCol="0">
            <a:spAutoFit/>
          </a:bodyPr>
          <a:lstStyle/>
          <a:p>
            <a:r>
              <a:rPr lang="en-US" dirty="0"/>
              <a:t>Disclaimers and acknowledgement:</a:t>
            </a:r>
          </a:p>
          <a:p>
            <a:r>
              <a:rPr lang="en-US" dirty="0"/>
              <a:t>- (most of) photos shown were taken before the European Data Protection regulation of 2018</a:t>
            </a:r>
          </a:p>
          <a:p>
            <a:r>
              <a:rPr lang="en-US" dirty="0"/>
              <a:t>- I warmly thank Kai Wittenburg who provided some of the photos of social events, and Noemi </a:t>
            </a:r>
            <a:r>
              <a:rPr lang="en-US" dirty="0" err="1"/>
              <a:t>Caraban</a:t>
            </a:r>
            <a:r>
              <a:rPr lang="en-US" dirty="0"/>
              <a:t> who has taken many photographs of recent schools</a:t>
            </a:r>
            <a:endParaRPr lang="en-CH" dirty="0"/>
          </a:p>
        </p:txBody>
      </p:sp>
      <p:sp>
        <p:nvSpPr>
          <p:cNvPr id="4" name="Title 1">
            <a:extLst>
              <a:ext uri="{FF2B5EF4-FFF2-40B4-BE49-F238E27FC236}">
                <a16:creationId xmlns:a16="http://schemas.microsoft.com/office/drawing/2014/main" id="{544C0019-C79B-5760-A49A-64CE6D41DE0C}"/>
              </a:ext>
            </a:extLst>
          </p:cNvPr>
          <p:cNvSpPr txBox="1">
            <a:spLocks/>
          </p:cNvSpPr>
          <p:nvPr/>
        </p:nvSpPr>
        <p:spPr>
          <a:xfrm>
            <a:off x="333766" y="304331"/>
            <a:ext cx="11272468" cy="560792"/>
          </a:xfrm>
          <a:prstGeom prst="rect">
            <a:avLst/>
          </a:prstGeom>
        </p:spPr>
        <p:style>
          <a:lnRef idx="1">
            <a:schemeClr val="accent5"/>
          </a:lnRef>
          <a:fillRef idx="2">
            <a:schemeClr val="accent5"/>
          </a:fillRef>
          <a:effectRef idx="1">
            <a:schemeClr val="accent5"/>
          </a:effectRef>
          <a:fontRef idx="minor">
            <a:schemeClr val="dk1"/>
          </a:fontRef>
        </p:style>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Some nice moments from recent schools</a:t>
            </a:r>
          </a:p>
        </p:txBody>
      </p:sp>
      <p:pic>
        <p:nvPicPr>
          <p:cNvPr id="5" name="Picture 4">
            <a:extLst>
              <a:ext uri="{FF2B5EF4-FFF2-40B4-BE49-F238E27FC236}">
                <a16:creationId xmlns:a16="http://schemas.microsoft.com/office/drawing/2014/main" id="{015FA72C-448B-8650-2882-F5B832716CC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93094" y="3276324"/>
            <a:ext cx="3523344" cy="1710290"/>
          </a:xfrm>
          <a:prstGeom prst="rect">
            <a:avLst/>
          </a:prstGeom>
        </p:spPr>
      </p:pic>
      <p:sp>
        <p:nvSpPr>
          <p:cNvPr id="6" name="TextBox 5">
            <a:extLst>
              <a:ext uri="{FF2B5EF4-FFF2-40B4-BE49-F238E27FC236}">
                <a16:creationId xmlns:a16="http://schemas.microsoft.com/office/drawing/2014/main" id="{380A3EEA-A00C-591F-8840-8DDBE45A2FF9}"/>
              </a:ext>
            </a:extLst>
          </p:cNvPr>
          <p:cNvSpPr txBox="1"/>
          <p:nvPr/>
        </p:nvSpPr>
        <p:spPr>
          <a:xfrm>
            <a:off x="3652310" y="2880161"/>
            <a:ext cx="1376659" cy="369332"/>
          </a:xfrm>
          <a:prstGeom prst="rect">
            <a:avLst/>
          </a:prstGeom>
          <a:noFill/>
        </p:spPr>
        <p:txBody>
          <a:bodyPr wrap="none" rtlCol="0">
            <a:spAutoFit/>
          </a:bodyPr>
          <a:lstStyle/>
          <a:p>
            <a:r>
              <a:rPr lang="en-US" dirty="0"/>
              <a:t>Kaunas 2022</a:t>
            </a:r>
            <a:endParaRPr lang="en-CH" dirty="0"/>
          </a:p>
        </p:txBody>
      </p:sp>
      <p:pic>
        <p:nvPicPr>
          <p:cNvPr id="8" name="Picture 7">
            <a:extLst>
              <a:ext uri="{FF2B5EF4-FFF2-40B4-BE49-F238E27FC236}">
                <a16:creationId xmlns:a16="http://schemas.microsoft.com/office/drawing/2014/main" id="{A6E0C446-2D99-1ACE-5CEC-6EC58BD13F9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93094" y="1302176"/>
            <a:ext cx="3231472" cy="1510264"/>
          </a:xfrm>
          <a:prstGeom prst="rect">
            <a:avLst/>
          </a:prstGeom>
        </p:spPr>
      </p:pic>
    </p:spTree>
    <p:extLst>
      <p:ext uri="{BB962C8B-B14F-4D97-AF65-F5344CB8AC3E}">
        <p14:creationId xmlns:p14="http://schemas.microsoft.com/office/powerpoint/2010/main" val="1289050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FE74A8B-DFAA-238B-65EF-91D240E4D4D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3764" y="845273"/>
            <a:ext cx="7402867" cy="4932562"/>
          </a:xfrm>
          <a:prstGeom prst="rect">
            <a:avLst/>
          </a:prstGeom>
        </p:spPr>
      </p:pic>
      <p:sp>
        <p:nvSpPr>
          <p:cNvPr id="3" name="Title 1">
            <a:extLst>
              <a:ext uri="{FF2B5EF4-FFF2-40B4-BE49-F238E27FC236}">
                <a16:creationId xmlns:a16="http://schemas.microsoft.com/office/drawing/2014/main" id="{46ABD55B-6AB9-5E5D-0F04-EC35136D78AD}"/>
              </a:ext>
            </a:extLst>
          </p:cNvPr>
          <p:cNvSpPr txBox="1">
            <a:spLocks/>
          </p:cNvSpPr>
          <p:nvPr/>
        </p:nvSpPr>
        <p:spPr>
          <a:xfrm>
            <a:off x="333764" y="180044"/>
            <a:ext cx="11272468" cy="560792"/>
          </a:xfrm>
          <a:prstGeom prst="rect">
            <a:avLst/>
          </a:prstGeom>
        </p:spPr>
        <p:style>
          <a:lnRef idx="1">
            <a:schemeClr val="accent5"/>
          </a:lnRef>
          <a:fillRef idx="2">
            <a:schemeClr val="accent5"/>
          </a:fillRef>
          <a:effectRef idx="1">
            <a:schemeClr val="accent5"/>
          </a:effectRef>
          <a:fontRef idx="minor">
            <a:schemeClr val="dk1"/>
          </a:fontRef>
        </p:style>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And the rest is the present!</a:t>
            </a:r>
          </a:p>
        </p:txBody>
      </p:sp>
      <p:sp>
        <p:nvSpPr>
          <p:cNvPr id="4" name="TextBox 3">
            <a:extLst>
              <a:ext uri="{FF2B5EF4-FFF2-40B4-BE49-F238E27FC236}">
                <a16:creationId xmlns:a16="http://schemas.microsoft.com/office/drawing/2014/main" id="{9D065066-3CFC-2822-E071-0442D726BEA4}"/>
              </a:ext>
            </a:extLst>
          </p:cNvPr>
          <p:cNvSpPr txBox="1"/>
          <p:nvPr/>
        </p:nvSpPr>
        <p:spPr>
          <a:xfrm>
            <a:off x="333764" y="5882272"/>
            <a:ext cx="11253850" cy="369332"/>
          </a:xfrm>
          <a:prstGeom prst="rect">
            <a:avLst/>
          </a:prstGeom>
          <a:noFill/>
        </p:spPr>
        <p:txBody>
          <a:bodyPr wrap="none" rtlCol="0">
            <a:spAutoFit/>
          </a:bodyPr>
          <a:lstStyle/>
          <a:p>
            <a:r>
              <a:rPr lang="en-GB" dirty="0"/>
              <a:t>Thanks to Frank and his team for organising this event, to Noemi for collecting all old CAS group photos on CDS, and…</a:t>
            </a:r>
          </a:p>
        </p:txBody>
      </p:sp>
      <p:pic>
        <p:nvPicPr>
          <p:cNvPr id="5" name="Picture 4">
            <a:extLst>
              <a:ext uri="{FF2B5EF4-FFF2-40B4-BE49-F238E27FC236}">
                <a16:creationId xmlns:a16="http://schemas.microsoft.com/office/drawing/2014/main" id="{3487A211-7116-6E78-570B-C46D858932F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46370"/>
          <a:stretch/>
        </p:blipFill>
        <p:spPr>
          <a:xfrm>
            <a:off x="8114222" y="2239862"/>
            <a:ext cx="3925875" cy="3351536"/>
          </a:xfrm>
          <a:prstGeom prst="rect">
            <a:avLst/>
          </a:prstGeom>
        </p:spPr>
      </p:pic>
      <p:sp>
        <p:nvSpPr>
          <p:cNvPr id="6" name="TextBox 5">
            <a:extLst>
              <a:ext uri="{FF2B5EF4-FFF2-40B4-BE49-F238E27FC236}">
                <a16:creationId xmlns:a16="http://schemas.microsoft.com/office/drawing/2014/main" id="{079A4922-D70C-5D21-92B7-65CA0C1CA124}"/>
              </a:ext>
            </a:extLst>
          </p:cNvPr>
          <p:cNvSpPr txBox="1"/>
          <p:nvPr/>
        </p:nvSpPr>
        <p:spPr>
          <a:xfrm>
            <a:off x="8035575" y="5408503"/>
            <a:ext cx="3570657" cy="369332"/>
          </a:xfrm>
          <a:prstGeom prst="rect">
            <a:avLst/>
          </a:prstGeom>
          <a:noFill/>
        </p:spPr>
        <p:txBody>
          <a:bodyPr wrap="none" rtlCol="0">
            <a:spAutoFit/>
          </a:bodyPr>
          <a:lstStyle/>
          <a:p>
            <a:r>
              <a:rPr lang="en-GB"/>
              <a:t>https://cds.cern.ch/record/2886692</a:t>
            </a:r>
            <a:endParaRPr lang="en-GB" dirty="0"/>
          </a:p>
        </p:txBody>
      </p:sp>
      <p:sp>
        <p:nvSpPr>
          <p:cNvPr id="7" name="TextBox 6">
            <a:extLst>
              <a:ext uri="{FF2B5EF4-FFF2-40B4-BE49-F238E27FC236}">
                <a16:creationId xmlns:a16="http://schemas.microsoft.com/office/drawing/2014/main" id="{308A0B76-C180-3E0E-FBAA-BAD3232E27A9}"/>
              </a:ext>
            </a:extLst>
          </p:cNvPr>
          <p:cNvSpPr txBox="1"/>
          <p:nvPr/>
        </p:nvSpPr>
        <p:spPr>
          <a:xfrm>
            <a:off x="9133815" y="6251604"/>
            <a:ext cx="2365776" cy="461665"/>
          </a:xfrm>
          <a:prstGeom prst="rect">
            <a:avLst/>
          </a:prstGeom>
          <a:noFill/>
        </p:spPr>
        <p:txBody>
          <a:bodyPr wrap="none" rtlCol="0">
            <a:spAutoFit/>
          </a:bodyPr>
          <a:lstStyle/>
          <a:p>
            <a:r>
              <a:rPr lang="en-GB" sz="2400" b="1" dirty="0">
                <a:solidFill>
                  <a:srgbClr val="FF0000"/>
                </a:solidFill>
              </a:rPr>
              <a:t>long life the CAS!</a:t>
            </a:r>
          </a:p>
        </p:txBody>
      </p:sp>
    </p:spTree>
    <p:extLst>
      <p:ext uri="{BB962C8B-B14F-4D97-AF65-F5344CB8AC3E}">
        <p14:creationId xmlns:p14="http://schemas.microsoft.com/office/powerpoint/2010/main" val="287709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B6D13-44EB-2F74-35BE-840CDB2068EB}"/>
              </a:ext>
            </a:extLst>
          </p:cNvPr>
          <p:cNvSpPr>
            <a:spLocks noGrp="1"/>
          </p:cNvSpPr>
          <p:nvPr>
            <p:ph type="title"/>
          </p:nvPr>
        </p:nvSpPr>
        <p:spPr>
          <a:xfrm>
            <a:off x="135265" y="110870"/>
            <a:ext cx="5571202" cy="622757"/>
          </a:xfrm>
        </p:spPr>
        <p:style>
          <a:lnRef idx="1">
            <a:schemeClr val="accent5"/>
          </a:lnRef>
          <a:fillRef idx="2">
            <a:schemeClr val="accent5"/>
          </a:fillRef>
          <a:effectRef idx="1">
            <a:schemeClr val="accent5"/>
          </a:effectRef>
          <a:fontRef idx="minor">
            <a:schemeClr val="dk1"/>
          </a:fontRef>
        </p:style>
        <p:txBody>
          <a:bodyPr>
            <a:normAutofit fontScale="90000"/>
          </a:bodyPr>
          <a:lstStyle/>
          <a:p>
            <a:r>
              <a:rPr lang="en-US" dirty="0"/>
              <a:t>The 1</a:t>
            </a:r>
            <a:r>
              <a:rPr lang="en-US" baseline="30000" dirty="0"/>
              <a:t>st</a:t>
            </a:r>
            <a:r>
              <a:rPr lang="en-US" dirty="0"/>
              <a:t> CAS: October 1983</a:t>
            </a:r>
            <a:endParaRPr lang="en-CH" dirty="0"/>
          </a:p>
        </p:txBody>
      </p:sp>
      <p:sp>
        <p:nvSpPr>
          <p:cNvPr id="3" name="Content Placeholder 2">
            <a:extLst>
              <a:ext uri="{FF2B5EF4-FFF2-40B4-BE49-F238E27FC236}">
                <a16:creationId xmlns:a16="http://schemas.microsoft.com/office/drawing/2014/main" id="{E36D27A8-6AB6-D736-B23B-7FBCAE88A6BF}"/>
              </a:ext>
            </a:extLst>
          </p:cNvPr>
          <p:cNvSpPr>
            <a:spLocks noGrp="1"/>
          </p:cNvSpPr>
          <p:nvPr>
            <p:ph idx="1"/>
          </p:nvPr>
        </p:nvSpPr>
        <p:spPr>
          <a:xfrm>
            <a:off x="406554" y="880150"/>
            <a:ext cx="5164026" cy="745217"/>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pPr marL="0" indent="0">
              <a:buNone/>
            </a:pPr>
            <a:r>
              <a:rPr lang="en-US" sz="2400" b="1" dirty="0"/>
              <a:t>Antiprotons for colliding beam facilities</a:t>
            </a:r>
          </a:p>
          <a:p>
            <a:pPr marL="0" indent="0">
              <a:buNone/>
            </a:pPr>
            <a:r>
              <a:rPr lang="en-US" sz="2400" dirty="0"/>
              <a:t>Organised by K. Johnsen and P. Bryant  </a:t>
            </a:r>
            <a:endParaRPr lang="en-CH" sz="2400" dirty="0"/>
          </a:p>
        </p:txBody>
      </p:sp>
      <p:sp>
        <p:nvSpPr>
          <p:cNvPr id="4" name="TextBox 3">
            <a:extLst>
              <a:ext uri="{FF2B5EF4-FFF2-40B4-BE49-F238E27FC236}">
                <a16:creationId xmlns:a16="http://schemas.microsoft.com/office/drawing/2014/main" id="{5D99117C-E208-8685-C02F-138CC19802F2}"/>
              </a:ext>
            </a:extLst>
          </p:cNvPr>
          <p:cNvSpPr txBox="1"/>
          <p:nvPr/>
        </p:nvSpPr>
        <p:spPr>
          <a:xfrm>
            <a:off x="250736" y="1662536"/>
            <a:ext cx="4761625" cy="1477328"/>
          </a:xfrm>
          <a:prstGeom prst="rect">
            <a:avLst/>
          </a:prstGeom>
          <a:noFill/>
        </p:spPr>
        <p:txBody>
          <a:bodyPr wrap="none" rtlCol="0">
            <a:spAutoFit/>
          </a:bodyPr>
          <a:lstStyle/>
          <a:p>
            <a:r>
              <a:rPr lang="en-US" dirty="0"/>
              <a:t>The times:</a:t>
            </a:r>
          </a:p>
          <a:p>
            <a:r>
              <a:rPr lang="en-US" dirty="0"/>
              <a:t>- discovery of W+/- announced in January 1983</a:t>
            </a:r>
          </a:p>
          <a:p>
            <a:r>
              <a:rPr lang="en-US" dirty="0"/>
              <a:t>- huge success of pbar complex and SPS collider</a:t>
            </a:r>
          </a:p>
          <a:p>
            <a:r>
              <a:rPr lang="en-US" dirty="0"/>
              <a:t>- excitement at CERN and outside</a:t>
            </a:r>
          </a:p>
          <a:p>
            <a:r>
              <a:rPr lang="en-US" dirty="0"/>
              <a:t>- Nobel to Rubbia and Van der Meer in 1984</a:t>
            </a:r>
            <a:endParaRPr lang="en-CH" dirty="0"/>
          </a:p>
        </p:txBody>
      </p:sp>
      <p:sp>
        <p:nvSpPr>
          <p:cNvPr id="5" name="TextBox 4">
            <a:extLst>
              <a:ext uri="{FF2B5EF4-FFF2-40B4-BE49-F238E27FC236}">
                <a16:creationId xmlns:a16="http://schemas.microsoft.com/office/drawing/2014/main" id="{D9C1E34D-DA10-A97A-F979-63441830D8AE}"/>
              </a:ext>
            </a:extLst>
          </p:cNvPr>
          <p:cNvSpPr txBox="1"/>
          <p:nvPr/>
        </p:nvSpPr>
        <p:spPr>
          <a:xfrm>
            <a:off x="250736" y="3262325"/>
            <a:ext cx="4923656" cy="1477328"/>
          </a:xfrm>
          <a:prstGeom prst="rect">
            <a:avLst/>
          </a:prstGeom>
          <a:noFill/>
        </p:spPr>
        <p:txBody>
          <a:bodyPr wrap="none" rtlCol="0">
            <a:spAutoFit/>
          </a:bodyPr>
          <a:lstStyle/>
          <a:p>
            <a:r>
              <a:rPr lang="en-US" dirty="0"/>
              <a:t>The needs:</a:t>
            </a:r>
          </a:p>
          <a:p>
            <a:r>
              <a:rPr lang="en-US" dirty="0"/>
              <a:t>- No high-level education on accelerators</a:t>
            </a:r>
          </a:p>
          <a:p>
            <a:r>
              <a:rPr lang="en-US" dirty="0"/>
              <a:t>- Experts are recycled physicists or engineers</a:t>
            </a:r>
          </a:p>
          <a:p>
            <a:r>
              <a:rPr lang="en-US" dirty="0"/>
              <a:t>- Need to transmit large amount of knowledge</a:t>
            </a:r>
          </a:p>
          <a:p>
            <a:r>
              <a:rPr lang="en-US" dirty="0"/>
              <a:t>- Connect HEP accelerators with other applications</a:t>
            </a:r>
            <a:endParaRPr lang="en-CH" dirty="0"/>
          </a:p>
        </p:txBody>
      </p:sp>
      <p:sp>
        <p:nvSpPr>
          <p:cNvPr id="6" name="TextBox 5">
            <a:extLst>
              <a:ext uri="{FF2B5EF4-FFF2-40B4-BE49-F238E27FC236}">
                <a16:creationId xmlns:a16="http://schemas.microsoft.com/office/drawing/2014/main" id="{8A87E8DC-FBA0-966F-7345-E94D53D66E67}"/>
              </a:ext>
            </a:extLst>
          </p:cNvPr>
          <p:cNvSpPr txBox="1"/>
          <p:nvPr/>
        </p:nvSpPr>
        <p:spPr>
          <a:xfrm>
            <a:off x="250736" y="4862114"/>
            <a:ext cx="4701800" cy="1754326"/>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dirty="0"/>
              <a:t>The original format:</a:t>
            </a:r>
          </a:p>
          <a:p>
            <a:r>
              <a:rPr lang="en-US" dirty="0"/>
              <a:t>- 2 weeks of lectures by top experts from CERN</a:t>
            </a:r>
          </a:p>
          <a:p>
            <a:r>
              <a:rPr lang="en-US" dirty="0"/>
              <a:t>- At CERN Council Chamber</a:t>
            </a:r>
          </a:p>
          <a:p>
            <a:r>
              <a:rPr lang="en-US" dirty="0"/>
              <a:t>- Workshop-style (only few social events)</a:t>
            </a:r>
          </a:p>
          <a:p>
            <a:endParaRPr lang="en-US" dirty="0"/>
          </a:p>
          <a:p>
            <a:r>
              <a:rPr lang="en-US" dirty="0"/>
              <a:t>Wide success, &gt;100 participants</a:t>
            </a:r>
            <a:endParaRPr lang="en-CH" dirty="0"/>
          </a:p>
        </p:txBody>
      </p:sp>
      <p:pic>
        <p:nvPicPr>
          <p:cNvPr id="7" name="Picture 6">
            <a:extLst>
              <a:ext uri="{FF2B5EF4-FFF2-40B4-BE49-F238E27FC236}">
                <a16:creationId xmlns:a16="http://schemas.microsoft.com/office/drawing/2014/main" id="{A0D1DA13-319A-96AB-C153-B82DC57487B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92806" y="-42748"/>
            <a:ext cx="3843367" cy="3912659"/>
          </a:xfrm>
          <a:prstGeom prst="rect">
            <a:avLst/>
          </a:prstGeom>
        </p:spPr>
      </p:pic>
      <p:pic>
        <p:nvPicPr>
          <p:cNvPr id="9" name="Picture 8">
            <a:extLst>
              <a:ext uri="{FF2B5EF4-FFF2-40B4-BE49-F238E27FC236}">
                <a16:creationId xmlns:a16="http://schemas.microsoft.com/office/drawing/2014/main" id="{45E7B548-FA97-4E9F-6479-9403A6F994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58829" y="3692293"/>
            <a:ext cx="3337202" cy="3165707"/>
          </a:xfrm>
          <a:prstGeom prst="rect">
            <a:avLst/>
          </a:prstGeom>
        </p:spPr>
      </p:pic>
      <p:pic>
        <p:nvPicPr>
          <p:cNvPr id="10" name="Picture 9">
            <a:extLst>
              <a:ext uri="{FF2B5EF4-FFF2-40B4-BE49-F238E27FC236}">
                <a16:creationId xmlns:a16="http://schemas.microsoft.com/office/drawing/2014/main" id="{554428DD-FB8E-5F95-D8A2-4DF4580DB11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76346" y="1453"/>
            <a:ext cx="2952659" cy="3600423"/>
          </a:xfrm>
          <a:prstGeom prst="rect">
            <a:avLst/>
          </a:prstGeom>
        </p:spPr>
      </p:pic>
      <p:pic>
        <p:nvPicPr>
          <p:cNvPr id="8" name="Picture 7">
            <a:extLst>
              <a:ext uri="{FF2B5EF4-FFF2-40B4-BE49-F238E27FC236}">
                <a16:creationId xmlns:a16="http://schemas.microsoft.com/office/drawing/2014/main" id="{353DAB7D-33B0-AE1C-A502-B7AB5A0AA4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87063" y="3558877"/>
            <a:ext cx="3377344" cy="3332639"/>
          </a:xfrm>
          <a:prstGeom prst="rect">
            <a:avLst/>
          </a:prstGeom>
        </p:spPr>
      </p:pic>
    </p:spTree>
    <p:extLst>
      <p:ext uri="{BB962C8B-B14F-4D97-AF65-F5344CB8AC3E}">
        <p14:creationId xmlns:p14="http://schemas.microsoft.com/office/powerpoint/2010/main" val="1916424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0C901-20FF-483F-897C-EBC7F38CC0A7}"/>
              </a:ext>
            </a:extLst>
          </p:cNvPr>
          <p:cNvSpPr>
            <a:spLocks noGrp="1"/>
          </p:cNvSpPr>
          <p:nvPr>
            <p:ph type="title"/>
          </p:nvPr>
        </p:nvSpPr>
        <p:spPr>
          <a:xfrm>
            <a:off x="488002" y="256637"/>
            <a:ext cx="4854020" cy="1001338"/>
          </a:xfrm>
        </p:spPr>
        <p:style>
          <a:lnRef idx="1">
            <a:schemeClr val="accent5"/>
          </a:lnRef>
          <a:fillRef idx="2">
            <a:schemeClr val="accent5"/>
          </a:fillRef>
          <a:effectRef idx="1">
            <a:schemeClr val="accent5"/>
          </a:effectRef>
          <a:fontRef idx="minor">
            <a:schemeClr val="dk1"/>
          </a:fontRef>
        </p:style>
        <p:txBody>
          <a:bodyPr>
            <a:noAutofit/>
          </a:bodyPr>
          <a:lstStyle/>
          <a:p>
            <a:r>
              <a:rPr lang="en-US" sz="3600" dirty="0"/>
              <a:t>Changing format: the 1st Introductory CAS, 1984</a:t>
            </a:r>
            <a:endParaRPr lang="en-CH" sz="3600" dirty="0"/>
          </a:p>
        </p:txBody>
      </p:sp>
      <p:pic>
        <p:nvPicPr>
          <p:cNvPr id="4" name="Picture 3">
            <a:extLst>
              <a:ext uri="{FF2B5EF4-FFF2-40B4-BE49-F238E27FC236}">
                <a16:creationId xmlns:a16="http://schemas.microsoft.com/office/drawing/2014/main" id="{BDB71E87-6ABD-DC80-B9E9-28820DEDCC8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60710" y="365125"/>
            <a:ext cx="4544028" cy="1474552"/>
          </a:xfrm>
          <a:prstGeom prst="rect">
            <a:avLst/>
          </a:prstGeom>
        </p:spPr>
      </p:pic>
      <p:sp>
        <p:nvSpPr>
          <p:cNvPr id="5" name="TextBox 4">
            <a:extLst>
              <a:ext uri="{FF2B5EF4-FFF2-40B4-BE49-F238E27FC236}">
                <a16:creationId xmlns:a16="http://schemas.microsoft.com/office/drawing/2014/main" id="{3A4C9931-6D72-1035-ACC6-893AA6C8882A}"/>
              </a:ext>
            </a:extLst>
          </p:cNvPr>
          <p:cNvSpPr txBox="1"/>
          <p:nvPr/>
        </p:nvSpPr>
        <p:spPr>
          <a:xfrm>
            <a:off x="420935" y="1481810"/>
            <a:ext cx="5290041" cy="3477875"/>
          </a:xfrm>
          <a:prstGeom prst="rect">
            <a:avLst/>
          </a:prstGeom>
          <a:noFill/>
        </p:spPr>
        <p:txBody>
          <a:bodyPr wrap="square" rtlCol="0">
            <a:spAutoFit/>
          </a:bodyPr>
          <a:lstStyle/>
          <a:p>
            <a:r>
              <a:rPr lang="en-US" sz="2000" dirty="0"/>
              <a:t>1984: the first </a:t>
            </a:r>
            <a:r>
              <a:rPr lang="en-US" sz="2000" b="1" dirty="0">
                <a:solidFill>
                  <a:srgbClr val="FF0000"/>
                </a:solidFill>
              </a:rPr>
              <a:t>Introductory CAS </a:t>
            </a:r>
            <a:r>
              <a:rPr lang="en-US" sz="2000" dirty="0"/>
              <a:t>at Gif-sur-Yvette, part of a bi-annual course programme</a:t>
            </a:r>
          </a:p>
          <a:p>
            <a:endParaRPr lang="en-US" dirty="0"/>
          </a:p>
          <a:p>
            <a:r>
              <a:rPr lang="en-US" dirty="0"/>
              <a:t>New format:</a:t>
            </a:r>
          </a:p>
          <a:p>
            <a:r>
              <a:rPr lang="en-US" dirty="0"/>
              <a:t>- </a:t>
            </a:r>
            <a:r>
              <a:rPr lang="en-US" b="1" dirty="0">
                <a:solidFill>
                  <a:srgbClr val="FF0000"/>
                </a:solidFill>
              </a:rPr>
              <a:t>residential</a:t>
            </a:r>
            <a:r>
              <a:rPr lang="en-US" dirty="0"/>
              <a:t>, with study sessions, evening events and excursions</a:t>
            </a:r>
          </a:p>
          <a:p>
            <a:r>
              <a:rPr lang="en-US" dirty="0"/>
              <a:t>- </a:t>
            </a:r>
            <a:r>
              <a:rPr lang="en-US" b="1" dirty="0">
                <a:solidFill>
                  <a:srgbClr val="FF0000"/>
                </a:solidFill>
              </a:rPr>
              <a:t>outside of CERN</a:t>
            </a:r>
            <a:r>
              <a:rPr lang="en-US" dirty="0"/>
              <a:t>, with visits to local laboratories</a:t>
            </a:r>
          </a:p>
          <a:p>
            <a:r>
              <a:rPr lang="en-US" dirty="0"/>
              <a:t>- lecturers from many </a:t>
            </a:r>
            <a:r>
              <a:rPr lang="en-US" b="1" dirty="0">
                <a:solidFill>
                  <a:srgbClr val="FF0000"/>
                </a:solidFill>
              </a:rPr>
              <a:t>European laboratories</a:t>
            </a:r>
          </a:p>
          <a:p>
            <a:r>
              <a:rPr lang="en-US" dirty="0"/>
              <a:t>- target: staff in accelerator laboratories, university departments and companies involved in accelerators</a:t>
            </a:r>
          </a:p>
          <a:p>
            <a:endParaRPr lang="en-US" dirty="0"/>
          </a:p>
          <a:p>
            <a:r>
              <a:rPr lang="en-US" dirty="0"/>
              <a:t>Huge success: </a:t>
            </a:r>
            <a:r>
              <a:rPr lang="en-US" b="1" dirty="0">
                <a:solidFill>
                  <a:srgbClr val="FF0000"/>
                </a:solidFill>
              </a:rPr>
              <a:t>148</a:t>
            </a:r>
            <a:r>
              <a:rPr lang="en-US" dirty="0"/>
              <a:t> participants! </a:t>
            </a:r>
          </a:p>
        </p:txBody>
      </p:sp>
      <p:pic>
        <p:nvPicPr>
          <p:cNvPr id="6" name="Picture 5">
            <a:extLst>
              <a:ext uri="{FF2B5EF4-FFF2-40B4-BE49-F238E27FC236}">
                <a16:creationId xmlns:a16="http://schemas.microsoft.com/office/drawing/2014/main" id="{5D596A09-D6AC-A63B-E427-91FEBE26912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6692354" y="1082128"/>
            <a:ext cx="4191255" cy="5966167"/>
          </a:xfrm>
          <a:prstGeom prst="rect">
            <a:avLst/>
          </a:prstGeom>
        </p:spPr>
      </p:pic>
      <p:sp>
        <p:nvSpPr>
          <p:cNvPr id="3" name="TextBox 2">
            <a:extLst>
              <a:ext uri="{FF2B5EF4-FFF2-40B4-BE49-F238E27FC236}">
                <a16:creationId xmlns:a16="http://schemas.microsoft.com/office/drawing/2014/main" id="{A52628AB-4AB0-F3A9-F154-ADCFE1604688}"/>
              </a:ext>
            </a:extLst>
          </p:cNvPr>
          <p:cNvSpPr txBox="1"/>
          <p:nvPr/>
        </p:nvSpPr>
        <p:spPr>
          <a:xfrm>
            <a:off x="420935" y="5014885"/>
            <a:ext cx="3318837" cy="1477328"/>
          </a:xfrm>
          <a:prstGeom prst="rect">
            <a:avLst/>
          </a:prstGeom>
          <a:noFill/>
        </p:spPr>
        <p:txBody>
          <a:bodyPr wrap="square" rtlCol="0">
            <a:spAutoFit/>
          </a:bodyPr>
          <a:lstStyle/>
          <a:p>
            <a:r>
              <a:rPr lang="en-US" dirty="0"/>
              <a:t>Bonus: </a:t>
            </a:r>
            <a:r>
              <a:rPr lang="en-US" b="1" dirty="0">
                <a:solidFill>
                  <a:srgbClr val="FF0000"/>
                </a:solidFill>
              </a:rPr>
              <a:t>the CAS proceedings!</a:t>
            </a:r>
          </a:p>
          <a:p>
            <a:r>
              <a:rPr lang="en-US" dirty="0"/>
              <a:t>The 44 Yellow Reports published so far became a reference for all students approaching accelerator science.</a:t>
            </a:r>
            <a:endParaRPr lang="en-CH" dirty="0"/>
          </a:p>
        </p:txBody>
      </p:sp>
      <p:pic>
        <p:nvPicPr>
          <p:cNvPr id="8" name="Picture 7">
            <a:extLst>
              <a:ext uri="{FF2B5EF4-FFF2-40B4-BE49-F238E27FC236}">
                <a16:creationId xmlns:a16="http://schemas.microsoft.com/office/drawing/2014/main" id="{EF0C808D-2650-A6F8-73CD-1CA85C90B3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99164" y="4479376"/>
            <a:ext cx="1541794" cy="2249039"/>
          </a:xfrm>
          <a:prstGeom prst="rect">
            <a:avLst/>
          </a:prstGeom>
        </p:spPr>
      </p:pic>
    </p:spTree>
    <p:extLst>
      <p:ext uri="{BB962C8B-B14F-4D97-AF65-F5344CB8AC3E}">
        <p14:creationId xmlns:p14="http://schemas.microsoft.com/office/powerpoint/2010/main" val="2203575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C44D9E-9174-6841-1B1C-DE37B5DD83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82132" y="275855"/>
            <a:ext cx="7866715" cy="5900036"/>
          </a:xfrm>
          <a:prstGeom prst="rect">
            <a:avLst/>
          </a:prstGeom>
        </p:spPr>
      </p:pic>
      <p:sp>
        <p:nvSpPr>
          <p:cNvPr id="2" name="Title 1">
            <a:extLst>
              <a:ext uri="{FF2B5EF4-FFF2-40B4-BE49-F238E27FC236}">
                <a16:creationId xmlns:a16="http://schemas.microsoft.com/office/drawing/2014/main" id="{5E350A73-B916-6F69-F8CF-4C04D1AF3984}"/>
              </a:ext>
            </a:extLst>
          </p:cNvPr>
          <p:cNvSpPr txBox="1">
            <a:spLocks/>
          </p:cNvSpPr>
          <p:nvPr/>
        </p:nvSpPr>
        <p:spPr>
          <a:xfrm>
            <a:off x="312721" y="272741"/>
            <a:ext cx="3376371" cy="1047258"/>
          </a:xfrm>
          <a:prstGeom prst="rect">
            <a:avLst/>
          </a:prstGeom>
        </p:spPr>
        <p:style>
          <a:lnRef idx="1">
            <a:schemeClr val="accent5"/>
          </a:lnRef>
          <a:fillRef idx="2">
            <a:schemeClr val="accent5"/>
          </a:fillRef>
          <a:effectRef idx="1">
            <a:schemeClr val="accent5"/>
          </a:effectRef>
          <a:fontRef idx="minor">
            <a:schemeClr val="dk1"/>
          </a:fontRef>
        </p:style>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My first CAS: Salamanca, 1988</a:t>
            </a:r>
            <a:endParaRPr lang="en-CH" sz="3600" b="1" dirty="0"/>
          </a:p>
        </p:txBody>
      </p:sp>
      <p:sp>
        <p:nvSpPr>
          <p:cNvPr id="4" name="TextBox 3">
            <a:extLst>
              <a:ext uri="{FF2B5EF4-FFF2-40B4-BE49-F238E27FC236}">
                <a16:creationId xmlns:a16="http://schemas.microsoft.com/office/drawing/2014/main" id="{81F88FD5-05A0-964D-F887-9BD587E86CA8}"/>
              </a:ext>
            </a:extLst>
          </p:cNvPr>
          <p:cNvSpPr txBox="1"/>
          <p:nvPr/>
        </p:nvSpPr>
        <p:spPr>
          <a:xfrm>
            <a:off x="153977" y="1323113"/>
            <a:ext cx="3928155" cy="2908489"/>
          </a:xfrm>
          <a:prstGeom prst="rect">
            <a:avLst/>
          </a:prstGeom>
          <a:noFill/>
        </p:spPr>
        <p:txBody>
          <a:bodyPr wrap="square" rtlCol="0">
            <a:spAutoFit/>
          </a:bodyPr>
          <a:lstStyle/>
          <a:p>
            <a:r>
              <a:rPr lang="en-US" dirty="0"/>
              <a:t>Organised in a resort close to Salamanca, Spain </a:t>
            </a:r>
            <a:r>
              <a:rPr lang="en-US" i="1" dirty="0"/>
              <a:t>(in the monastic style of education coming from the British roots of the first two heads of school)</a:t>
            </a:r>
          </a:p>
          <a:p>
            <a:endParaRPr lang="en-US" sz="1050" dirty="0"/>
          </a:p>
          <a:p>
            <a:r>
              <a:rPr lang="en-US" dirty="0"/>
              <a:t>107 participants</a:t>
            </a:r>
          </a:p>
          <a:p>
            <a:endParaRPr lang="en-US" sz="1050" dirty="0"/>
          </a:p>
          <a:p>
            <a:r>
              <a:rPr lang="en-US" dirty="0"/>
              <a:t>2 important side effects:</a:t>
            </a:r>
          </a:p>
          <a:p>
            <a:pPr marL="342900" indent="-342900">
              <a:buAutoNum type="arabicPeriod"/>
            </a:pPr>
            <a:r>
              <a:rPr lang="en-US" b="1" dirty="0">
                <a:solidFill>
                  <a:srgbClr val="FF0000"/>
                </a:solidFill>
              </a:rPr>
              <a:t>Networking</a:t>
            </a:r>
            <a:r>
              <a:rPr lang="en-US" dirty="0"/>
              <a:t> (students and lecturers)</a:t>
            </a:r>
          </a:p>
          <a:p>
            <a:pPr marL="342900" indent="-342900">
              <a:buAutoNum type="arabicPeriod"/>
            </a:pPr>
            <a:r>
              <a:rPr lang="en-US" dirty="0"/>
              <a:t>Engaging </a:t>
            </a:r>
            <a:r>
              <a:rPr lang="en-US" b="1" dirty="0">
                <a:solidFill>
                  <a:srgbClr val="FF0000"/>
                </a:solidFill>
              </a:rPr>
              <a:t>new EU countries </a:t>
            </a:r>
            <a:r>
              <a:rPr lang="en-US" dirty="0"/>
              <a:t>without accelerator traditions</a:t>
            </a:r>
          </a:p>
        </p:txBody>
      </p:sp>
      <p:pic>
        <p:nvPicPr>
          <p:cNvPr id="5" name="Picture 4">
            <a:extLst>
              <a:ext uri="{FF2B5EF4-FFF2-40B4-BE49-F238E27FC236}">
                <a16:creationId xmlns:a16="http://schemas.microsoft.com/office/drawing/2014/main" id="{70D40D74-1D32-BCB6-E2C7-A979C33913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1103" y="4336789"/>
            <a:ext cx="1878759" cy="2348448"/>
          </a:xfrm>
          <a:prstGeom prst="rect">
            <a:avLst/>
          </a:prstGeom>
        </p:spPr>
      </p:pic>
      <p:sp>
        <p:nvSpPr>
          <p:cNvPr id="6" name="TextBox 5">
            <a:extLst>
              <a:ext uri="{FF2B5EF4-FFF2-40B4-BE49-F238E27FC236}">
                <a16:creationId xmlns:a16="http://schemas.microsoft.com/office/drawing/2014/main" id="{F49D21CF-7044-CDA4-DC93-DD0DA60EC917}"/>
              </a:ext>
            </a:extLst>
          </p:cNvPr>
          <p:cNvSpPr txBox="1"/>
          <p:nvPr/>
        </p:nvSpPr>
        <p:spPr>
          <a:xfrm>
            <a:off x="9675609" y="6379018"/>
            <a:ext cx="2334613" cy="369332"/>
          </a:xfrm>
          <a:prstGeom prst="rect">
            <a:avLst/>
          </a:prstGeom>
          <a:noFill/>
        </p:spPr>
        <p:txBody>
          <a:bodyPr wrap="none" rtlCol="0">
            <a:spAutoFit/>
          </a:bodyPr>
          <a:lstStyle/>
          <a:p>
            <a:r>
              <a:rPr lang="en-US" dirty="0"/>
              <a:t>The first group photos!</a:t>
            </a:r>
            <a:endParaRPr lang="en-CH" dirty="0"/>
          </a:p>
        </p:txBody>
      </p:sp>
    </p:spTree>
    <p:extLst>
      <p:ext uri="{BB962C8B-B14F-4D97-AF65-F5344CB8AC3E}">
        <p14:creationId xmlns:p14="http://schemas.microsoft.com/office/powerpoint/2010/main" val="2378167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5EAA8-1B67-AE9F-27CD-7CA40133AF30}"/>
              </a:ext>
            </a:extLst>
          </p:cNvPr>
          <p:cNvSpPr txBox="1">
            <a:spLocks/>
          </p:cNvSpPr>
          <p:nvPr/>
        </p:nvSpPr>
        <p:spPr>
          <a:xfrm>
            <a:off x="487523" y="361356"/>
            <a:ext cx="2891108" cy="2308324"/>
          </a:xfrm>
          <a:prstGeom prst="rect">
            <a:avLst/>
          </a:prstGeom>
        </p:spPr>
        <p:style>
          <a:lnRef idx="1">
            <a:schemeClr val="accent5"/>
          </a:lnRef>
          <a:fillRef idx="2">
            <a:schemeClr val="accent5"/>
          </a:fillRef>
          <a:effectRef idx="1">
            <a:schemeClr val="accent5"/>
          </a:effectRef>
          <a:fontRef idx="minor">
            <a:schemeClr val="dk1"/>
          </a:fontRef>
        </p:style>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My second CAS: Advanced CAS School, </a:t>
            </a:r>
            <a:r>
              <a:rPr lang="en-US" sz="3200" b="1" dirty="0" err="1"/>
              <a:t>Nordwijkerhout</a:t>
            </a:r>
            <a:r>
              <a:rPr lang="en-US" sz="3200" b="1" dirty="0"/>
              <a:t>, 1990</a:t>
            </a:r>
            <a:endParaRPr lang="en-CH" sz="3200" b="1" dirty="0"/>
          </a:p>
        </p:txBody>
      </p:sp>
      <p:pic>
        <p:nvPicPr>
          <p:cNvPr id="4" name="Picture 3">
            <a:extLst>
              <a:ext uri="{FF2B5EF4-FFF2-40B4-BE49-F238E27FC236}">
                <a16:creationId xmlns:a16="http://schemas.microsoft.com/office/drawing/2014/main" id="{036FAC66-0B32-3BCC-B7A4-A5E70F01BBF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6049" y="361356"/>
            <a:ext cx="7738428" cy="5803821"/>
          </a:xfrm>
          <a:prstGeom prst="rect">
            <a:avLst/>
          </a:prstGeom>
        </p:spPr>
      </p:pic>
      <p:sp>
        <p:nvSpPr>
          <p:cNvPr id="3" name="TextBox 2">
            <a:extLst>
              <a:ext uri="{FF2B5EF4-FFF2-40B4-BE49-F238E27FC236}">
                <a16:creationId xmlns:a16="http://schemas.microsoft.com/office/drawing/2014/main" id="{22EA216A-600D-7ED2-8E80-E6D9498CA421}"/>
              </a:ext>
            </a:extLst>
          </p:cNvPr>
          <p:cNvSpPr txBox="1"/>
          <p:nvPr/>
        </p:nvSpPr>
        <p:spPr>
          <a:xfrm>
            <a:off x="487523" y="3034159"/>
            <a:ext cx="2891108" cy="2308324"/>
          </a:xfrm>
          <a:prstGeom prst="rect">
            <a:avLst/>
          </a:prstGeom>
          <a:noFill/>
        </p:spPr>
        <p:txBody>
          <a:bodyPr wrap="square" rtlCol="0">
            <a:spAutoFit/>
          </a:bodyPr>
          <a:lstStyle/>
          <a:p>
            <a:r>
              <a:rPr lang="en-US" dirty="0"/>
              <a:t>More effective seclusion (a religious training centre in the Dutch countryside…).</a:t>
            </a:r>
          </a:p>
          <a:p>
            <a:endParaRPr lang="en-US" dirty="0"/>
          </a:p>
          <a:p>
            <a:r>
              <a:rPr lang="en-US" dirty="0"/>
              <a:t>Same networking results &amp; training of the future European leadership in particle accelerators. </a:t>
            </a:r>
          </a:p>
        </p:txBody>
      </p:sp>
    </p:spTree>
    <p:extLst>
      <p:ext uri="{BB962C8B-B14F-4D97-AF65-F5344CB8AC3E}">
        <p14:creationId xmlns:p14="http://schemas.microsoft.com/office/powerpoint/2010/main" val="3773199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C61F4B1-D2C8-346A-DE1A-EA0B5D93EB7B}"/>
              </a:ext>
            </a:extLst>
          </p:cNvPr>
          <p:cNvSpPr txBox="1"/>
          <p:nvPr/>
        </p:nvSpPr>
        <p:spPr>
          <a:xfrm>
            <a:off x="402218" y="308084"/>
            <a:ext cx="8865769" cy="70788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4000" dirty="0"/>
              <a:t>Some memories from CAS golden years</a:t>
            </a:r>
            <a:endParaRPr lang="en-CH" sz="4000" dirty="0"/>
          </a:p>
        </p:txBody>
      </p:sp>
      <p:pic>
        <p:nvPicPr>
          <p:cNvPr id="4" name="Picture 3">
            <a:extLst>
              <a:ext uri="{FF2B5EF4-FFF2-40B4-BE49-F238E27FC236}">
                <a16:creationId xmlns:a16="http://schemas.microsoft.com/office/drawing/2014/main" id="{2C277ECB-25A3-6533-DCD5-EE114B22D46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10385" y="2950864"/>
            <a:ext cx="4655715" cy="3779098"/>
          </a:xfrm>
          <a:prstGeom prst="rect">
            <a:avLst/>
          </a:prstGeom>
        </p:spPr>
      </p:pic>
      <p:pic>
        <p:nvPicPr>
          <p:cNvPr id="5" name="Picture 4">
            <a:extLst>
              <a:ext uri="{FF2B5EF4-FFF2-40B4-BE49-F238E27FC236}">
                <a16:creationId xmlns:a16="http://schemas.microsoft.com/office/drawing/2014/main" id="{9A481798-9684-54EB-CF29-E9D434B44A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6223" y="1447214"/>
            <a:ext cx="2011309" cy="2011309"/>
          </a:xfrm>
          <a:prstGeom prst="rect">
            <a:avLst/>
          </a:prstGeom>
        </p:spPr>
      </p:pic>
      <p:sp>
        <p:nvSpPr>
          <p:cNvPr id="6" name="TextBox 5">
            <a:extLst>
              <a:ext uri="{FF2B5EF4-FFF2-40B4-BE49-F238E27FC236}">
                <a16:creationId xmlns:a16="http://schemas.microsoft.com/office/drawing/2014/main" id="{2E5153E0-C7C2-CC1B-8CDB-08F8D8132E5C}"/>
              </a:ext>
            </a:extLst>
          </p:cNvPr>
          <p:cNvSpPr txBox="1"/>
          <p:nvPr/>
        </p:nvSpPr>
        <p:spPr>
          <a:xfrm>
            <a:off x="3087497" y="1824811"/>
            <a:ext cx="3532802" cy="1754326"/>
          </a:xfrm>
          <a:prstGeom prst="rect">
            <a:avLst/>
          </a:prstGeom>
          <a:noFill/>
        </p:spPr>
        <p:txBody>
          <a:bodyPr wrap="square" rtlCol="0">
            <a:spAutoFit/>
          </a:bodyPr>
          <a:lstStyle/>
          <a:p>
            <a:r>
              <a:rPr lang="en-US" dirty="0"/>
              <a:t>Ted Wilson becomes Head of CAS in 1992. He will remain in charge for 10 years, marking the school with his characteristic Oxford style, supported by the omnipresent Suzanne Von Wartburg.</a:t>
            </a:r>
            <a:endParaRPr lang="en-CH" dirty="0"/>
          </a:p>
        </p:txBody>
      </p:sp>
      <p:sp>
        <p:nvSpPr>
          <p:cNvPr id="7" name="Rectangle 6">
            <a:extLst>
              <a:ext uri="{FF2B5EF4-FFF2-40B4-BE49-F238E27FC236}">
                <a16:creationId xmlns:a16="http://schemas.microsoft.com/office/drawing/2014/main" id="{CC8B9021-AD58-8C66-43A8-40B15A28ACCD}"/>
              </a:ext>
            </a:extLst>
          </p:cNvPr>
          <p:cNvSpPr/>
          <p:nvPr/>
        </p:nvSpPr>
        <p:spPr>
          <a:xfrm>
            <a:off x="7110385" y="2751992"/>
            <a:ext cx="2402238" cy="11145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pic>
        <p:nvPicPr>
          <p:cNvPr id="9" name="Picture 8" descr="A person and person sitting in chairs&#10;&#10;Description automatically generated">
            <a:extLst>
              <a:ext uri="{FF2B5EF4-FFF2-40B4-BE49-F238E27FC236}">
                <a16:creationId xmlns:a16="http://schemas.microsoft.com/office/drawing/2014/main" id="{4A5971CB-29E9-7CAD-5469-DFF09A8C764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07517" y="4312518"/>
            <a:ext cx="2327253" cy="1752285"/>
          </a:xfrm>
          <a:prstGeom prst="rect">
            <a:avLst/>
          </a:prstGeom>
        </p:spPr>
      </p:pic>
      <p:pic>
        <p:nvPicPr>
          <p:cNvPr id="10" name="Picture 9">
            <a:extLst>
              <a:ext uri="{FF2B5EF4-FFF2-40B4-BE49-F238E27FC236}">
                <a16:creationId xmlns:a16="http://schemas.microsoft.com/office/drawing/2014/main" id="{E94E6E33-BB61-9594-DB5E-918C3205AD4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904903" y="4029033"/>
            <a:ext cx="2529614" cy="2248545"/>
          </a:xfrm>
          <a:prstGeom prst="rect">
            <a:avLst/>
          </a:prstGeom>
        </p:spPr>
      </p:pic>
      <p:sp>
        <p:nvSpPr>
          <p:cNvPr id="11" name="TextBox 10">
            <a:extLst>
              <a:ext uri="{FF2B5EF4-FFF2-40B4-BE49-F238E27FC236}">
                <a16:creationId xmlns:a16="http://schemas.microsoft.com/office/drawing/2014/main" id="{6F0FB382-2397-F996-3DDB-7FA554316459}"/>
              </a:ext>
            </a:extLst>
          </p:cNvPr>
          <p:cNvSpPr txBox="1"/>
          <p:nvPr/>
        </p:nvSpPr>
        <p:spPr>
          <a:xfrm>
            <a:off x="3861825" y="6277578"/>
            <a:ext cx="2572692" cy="369332"/>
          </a:xfrm>
          <a:prstGeom prst="rect">
            <a:avLst/>
          </a:prstGeom>
          <a:noFill/>
        </p:spPr>
        <p:txBody>
          <a:bodyPr wrap="none" rtlCol="0">
            <a:spAutoFit/>
          </a:bodyPr>
          <a:lstStyle/>
          <a:p>
            <a:r>
              <a:rPr lang="en-US" dirty="0"/>
              <a:t>Dancing at </a:t>
            </a:r>
            <a:r>
              <a:rPr lang="en-US" dirty="0" err="1"/>
              <a:t>Loutraki</a:t>
            </a:r>
            <a:r>
              <a:rPr lang="en-US" dirty="0"/>
              <a:t>, 2000</a:t>
            </a:r>
            <a:endParaRPr lang="en-CH" dirty="0"/>
          </a:p>
        </p:txBody>
      </p:sp>
      <p:pic>
        <p:nvPicPr>
          <p:cNvPr id="13" name="Picture 12" descr="A cow bell with colorful ribbons&#10;&#10;Description automatically generated">
            <a:extLst>
              <a:ext uri="{FF2B5EF4-FFF2-40B4-BE49-F238E27FC236}">
                <a16:creationId xmlns:a16="http://schemas.microsoft.com/office/drawing/2014/main" id="{2F04E75E-C73E-BD45-0AD4-45DE4FD6812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54852" y="1144584"/>
            <a:ext cx="1844298" cy="1844298"/>
          </a:xfrm>
          <a:prstGeom prst="rect">
            <a:avLst/>
          </a:prstGeom>
        </p:spPr>
      </p:pic>
      <p:pic>
        <p:nvPicPr>
          <p:cNvPr id="14" name="Picture 13" descr="A person and person standing together&#10;&#10;Description automatically generated">
            <a:extLst>
              <a:ext uri="{FF2B5EF4-FFF2-40B4-BE49-F238E27FC236}">
                <a16:creationId xmlns:a16="http://schemas.microsoft.com/office/drawing/2014/main" id="{453297EC-3145-1CBA-09CA-181318A03D6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688040" y="289840"/>
            <a:ext cx="1899308" cy="2532410"/>
          </a:xfrm>
          <a:prstGeom prst="rect">
            <a:avLst/>
          </a:prstGeom>
        </p:spPr>
      </p:pic>
      <p:sp>
        <p:nvSpPr>
          <p:cNvPr id="15" name="TextBox 14">
            <a:extLst>
              <a:ext uri="{FF2B5EF4-FFF2-40B4-BE49-F238E27FC236}">
                <a16:creationId xmlns:a16="http://schemas.microsoft.com/office/drawing/2014/main" id="{5D61F4D7-8B2F-7917-462A-C3EB726641A8}"/>
              </a:ext>
            </a:extLst>
          </p:cNvPr>
          <p:cNvSpPr txBox="1"/>
          <p:nvPr/>
        </p:nvSpPr>
        <p:spPr>
          <a:xfrm>
            <a:off x="8177001" y="3610977"/>
            <a:ext cx="1335622" cy="261610"/>
          </a:xfrm>
          <a:prstGeom prst="rect">
            <a:avLst/>
          </a:prstGeom>
          <a:noFill/>
        </p:spPr>
        <p:txBody>
          <a:bodyPr wrap="none" rtlCol="0">
            <a:spAutoFit/>
          </a:bodyPr>
          <a:lstStyle/>
          <a:p>
            <a:r>
              <a:rPr lang="en-US" sz="1100" i="1" dirty="0"/>
              <a:t>(from CERN Courier)</a:t>
            </a:r>
            <a:endParaRPr lang="en-CH" sz="1100" i="1" dirty="0"/>
          </a:p>
        </p:txBody>
      </p:sp>
      <p:sp>
        <p:nvSpPr>
          <p:cNvPr id="3" name="TextBox 2">
            <a:extLst>
              <a:ext uri="{FF2B5EF4-FFF2-40B4-BE49-F238E27FC236}">
                <a16:creationId xmlns:a16="http://schemas.microsoft.com/office/drawing/2014/main" id="{8D40C62B-D458-2181-3D69-40C9EDAFAE79}"/>
              </a:ext>
            </a:extLst>
          </p:cNvPr>
          <p:cNvSpPr txBox="1"/>
          <p:nvPr/>
        </p:nvSpPr>
        <p:spPr>
          <a:xfrm>
            <a:off x="6708007" y="2887672"/>
            <a:ext cx="2659062" cy="600164"/>
          </a:xfrm>
          <a:prstGeom prst="rect">
            <a:avLst/>
          </a:prstGeom>
          <a:noFill/>
        </p:spPr>
        <p:txBody>
          <a:bodyPr wrap="square" rtlCol="0">
            <a:spAutoFit/>
          </a:bodyPr>
          <a:lstStyle/>
          <a:p>
            <a:r>
              <a:rPr lang="en-GB" sz="1100" i="1" dirty="0"/>
              <a:t>Swiss cowbell, used to call students after coffee breaks and to mark transformations of coordinates during lectures!</a:t>
            </a:r>
          </a:p>
        </p:txBody>
      </p:sp>
    </p:spTree>
    <p:extLst>
      <p:ext uri="{BB962C8B-B14F-4D97-AF65-F5344CB8AC3E}">
        <p14:creationId xmlns:p14="http://schemas.microsoft.com/office/powerpoint/2010/main" val="503425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4251B45-63CB-FF6D-A6D6-6B090199949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64906" y="404319"/>
            <a:ext cx="7524407" cy="5643305"/>
          </a:xfrm>
          <a:prstGeom prst="rect">
            <a:avLst/>
          </a:prstGeom>
        </p:spPr>
      </p:pic>
      <p:sp>
        <p:nvSpPr>
          <p:cNvPr id="4" name="TextBox 3">
            <a:extLst>
              <a:ext uri="{FF2B5EF4-FFF2-40B4-BE49-F238E27FC236}">
                <a16:creationId xmlns:a16="http://schemas.microsoft.com/office/drawing/2014/main" id="{AB5047C8-6891-BDA1-89F0-CCE43126C6DA}"/>
              </a:ext>
            </a:extLst>
          </p:cNvPr>
          <p:cNvSpPr txBox="1"/>
          <p:nvPr/>
        </p:nvSpPr>
        <p:spPr>
          <a:xfrm>
            <a:off x="2249486" y="2969637"/>
            <a:ext cx="1671585" cy="646331"/>
          </a:xfrm>
          <a:prstGeom prst="rect">
            <a:avLst/>
          </a:prstGeom>
          <a:noFill/>
        </p:spPr>
        <p:txBody>
          <a:bodyPr wrap="square" rtlCol="0">
            <a:spAutoFit/>
          </a:bodyPr>
          <a:lstStyle/>
          <a:p>
            <a:r>
              <a:rPr lang="en-US" dirty="0"/>
              <a:t>Vittorio Giorgio Vaccaro</a:t>
            </a:r>
            <a:endParaRPr lang="en-CH" dirty="0"/>
          </a:p>
        </p:txBody>
      </p:sp>
      <p:pic>
        <p:nvPicPr>
          <p:cNvPr id="5" name="Picture 4">
            <a:extLst>
              <a:ext uri="{FF2B5EF4-FFF2-40B4-BE49-F238E27FC236}">
                <a16:creationId xmlns:a16="http://schemas.microsoft.com/office/drawing/2014/main" id="{2F9B4569-0905-936D-F034-565F2B3184A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8852" y="1827105"/>
            <a:ext cx="1858540" cy="1761741"/>
          </a:xfrm>
          <a:prstGeom prst="rect">
            <a:avLst/>
          </a:prstGeom>
        </p:spPr>
      </p:pic>
      <p:pic>
        <p:nvPicPr>
          <p:cNvPr id="2" name="Picture 1">
            <a:extLst>
              <a:ext uri="{FF2B5EF4-FFF2-40B4-BE49-F238E27FC236}">
                <a16:creationId xmlns:a16="http://schemas.microsoft.com/office/drawing/2014/main" id="{AE13BC5F-D158-5BEE-AE46-6C123D392BA1}"/>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48852" y="3843580"/>
            <a:ext cx="4201268" cy="2820691"/>
          </a:xfrm>
          <a:prstGeom prst="rect">
            <a:avLst/>
          </a:prstGeom>
        </p:spPr>
      </p:pic>
      <p:sp>
        <p:nvSpPr>
          <p:cNvPr id="6" name="TextBox 5">
            <a:extLst>
              <a:ext uri="{FF2B5EF4-FFF2-40B4-BE49-F238E27FC236}">
                <a16:creationId xmlns:a16="http://schemas.microsoft.com/office/drawing/2014/main" id="{B6713FD6-234C-0CFA-2D5C-884125EA538D}"/>
              </a:ext>
            </a:extLst>
          </p:cNvPr>
          <p:cNvSpPr txBox="1"/>
          <p:nvPr/>
        </p:nvSpPr>
        <p:spPr>
          <a:xfrm>
            <a:off x="165466" y="404319"/>
            <a:ext cx="4057822" cy="1077218"/>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3200" dirty="0"/>
              <a:t>Superior locations: Capri (1993 and 1997)</a:t>
            </a:r>
            <a:endParaRPr lang="en-CH" sz="3200" dirty="0"/>
          </a:p>
        </p:txBody>
      </p:sp>
      <p:sp>
        <p:nvSpPr>
          <p:cNvPr id="7" name="TextBox 6">
            <a:extLst>
              <a:ext uri="{FF2B5EF4-FFF2-40B4-BE49-F238E27FC236}">
                <a16:creationId xmlns:a16="http://schemas.microsoft.com/office/drawing/2014/main" id="{C7B98E6C-B6DA-B841-FDB7-F20AC85EA15E}"/>
              </a:ext>
            </a:extLst>
          </p:cNvPr>
          <p:cNvSpPr txBox="1"/>
          <p:nvPr/>
        </p:nvSpPr>
        <p:spPr>
          <a:xfrm>
            <a:off x="8490989" y="6155371"/>
            <a:ext cx="3627030" cy="369332"/>
          </a:xfrm>
          <a:prstGeom prst="rect">
            <a:avLst/>
          </a:prstGeom>
          <a:noFill/>
        </p:spPr>
        <p:txBody>
          <a:bodyPr wrap="square" rtlCol="0">
            <a:spAutoFit/>
          </a:bodyPr>
          <a:lstStyle/>
          <a:p>
            <a:r>
              <a:rPr lang="en-US" dirty="0"/>
              <a:t>Radio-Frequency school, Capri 1993</a:t>
            </a:r>
            <a:endParaRPr lang="en-CH" dirty="0"/>
          </a:p>
        </p:txBody>
      </p:sp>
    </p:spTree>
    <p:extLst>
      <p:ext uri="{BB962C8B-B14F-4D97-AF65-F5344CB8AC3E}">
        <p14:creationId xmlns:p14="http://schemas.microsoft.com/office/powerpoint/2010/main" val="1147122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CBF457E-436A-A789-AEF7-F8DD9F83E84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2507" y="1345326"/>
            <a:ext cx="4459300" cy="3356293"/>
          </a:xfrm>
          <a:prstGeom prst="rect">
            <a:avLst/>
          </a:prstGeom>
        </p:spPr>
      </p:pic>
      <p:sp>
        <p:nvSpPr>
          <p:cNvPr id="4" name="Title 1">
            <a:extLst>
              <a:ext uri="{FF2B5EF4-FFF2-40B4-BE49-F238E27FC236}">
                <a16:creationId xmlns:a16="http://schemas.microsoft.com/office/drawing/2014/main" id="{7302C124-13C7-EEB6-3CA3-18CC375139BA}"/>
              </a:ext>
            </a:extLst>
          </p:cNvPr>
          <p:cNvSpPr txBox="1">
            <a:spLocks/>
          </p:cNvSpPr>
          <p:nvPr/>
        </p:nvSpPr>
        <p:spPr>
          <a:xfrm>
            <a:off x="342643" y="307787"/>
            <a:ext cx="11675841" cy="560792"/>
          </a:xfrm>
          <a:prstGeom prst="rect">
            <a:avLst/>
          </a:prstGeom>
        </p:spPr>
        <p:style>
          <a:lnRef idx="1">
            <a:schemeClr val="accent5"/>
          </a:lnRef>
          <a:fillRef idx="2">
            <a:schemeClr val="accent5"/>
          </a:fillRef>
          <a:effectRef idx="1">
            <a:schemeClr val="accent5"/>
          </a:effectRef>
          <a:fontRef idx="minor">
            <a:schemeClr val="dk1"/>
          </a:fontRef>
        </p:style>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CAS going global and progressing full steam! </a:t>
            </a:r>
          </a:p>
        </p:txBody>
      </p:sp>
      <p:sp>
        <p:nvSpPr>
          <p:cNvPr id="6" name="TextBox 5">
            <a:extLst>
              <a:ext uri="{FF2B5EF4-FFF2-40B4-BE49-F238E27FC236}">
                <a16:creationId xmlns:a16="http://schemas.microsoft.com/office/drawing/2014/main" id="{61F7111C-377D-0718-A504-897825F318F6}"/>
              </a:ext>
            </a:extLst>
          </p:cNvPr>
          <p:cNvSpPr txBox="1"/>
          <p:nvPr/>
        </p:nvSpPr>
        <p:spPr>
          <a:xfrm>
            <a:off x="4986314" y="1018798"/>
            <a:ext cx="7122828" cy="1477328"/>
          </a:xfrm>
          <a:prstGeom prst="rect">
            <a:avLst/>
          </a:prstGeom>
          <a:noFill/>
        </p:spPr>
        <p:txBody>
          <a:bodyPr wrap="square" rtlCol="0">
            <a:spAutoFit/>
          </a:bodyPr>
          <a:lstStyle/>
          <a:p>
            <a:r>
              <a:rPr lang="en-US" dirty="0"/>
              <a:t>Daniel Brandt inherits in 2002 the CAS School under the severe constraints of the LHC financial crisis (less lecturers, less schools,…). He brings it out of the troubles, in the open spirit of the past and opening to new countries: </a:t>
            </a:r>
          </a:p>
          <a:p>
            <a:r>
              <a:rPr lang="en-US" b="1" dirty="0">
                <a:solidFill>
                  <a:srgbClr val="FF0000"/>
                </a:solidFill>
              </a:rPr>
              <a:t>Czech Rep., Portugal, Poland, Bulgaria, Slovakia</a:t>
            </a:r>
            <a:r>
              <a:rPr lang="en-US" dirty="0"/>
              <a:t>. Following demand, specialised courses go up to 2/year.</a:t>
            </a:r>
            <a:endParaRPr lang="en-CH" dirty="0"/>
          </a:p>
        </p:txBody>
      </p:sp>
      <p:pic>
        <p:nvPicPr>
          <p:cNvPr id="7" name="Picture 6">
            <a:extLst>
              <a:ext uri="{FF2B5EF4-FFF2-40B4-BE49-F238E27FC236}">
                <a16:creationId xmlns:a16="http://schemas.microsoft.com/office/drawing/2014/main" id="{981E8DBB-9CC0-0B2B-5FA8-FBA3E853383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49559" y="2593902"/>
            <a:ext cx="3468925" cy="2603218"/>
          </a:xfrm>
          <a:prstGeom prst="rect">
            <a:avLst/>
          </a:prstGeom>
        </p:spPr>
      </p:pic>
      <p:pic>
        <p:nvPicPr>
          <p:cNvPr id="8" name="Picture 7" descr="A person smiling at a cake&#10;&#10;Description automatically generated">
            <a:extLst>
              <a:ext uri="{FF2B5EF4-FFF2-40B4-BE49-F238E27FC236}">
                <a16:creationId xmlns:a16="http://schemas.microsoft.com/office/drawing/2014/main" id="{2459FFE6-AAC7-28FF-1921-569768398FF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37823" y="3778554"/>
            <a:ext cx="3904602" cy="2660010"/>
          </a:xfrm>
          <a:prstGeom prst="rect">
            <a:avLst/>
          </a:prstGeom>
        </p:spPr>
      </p:pic>
      <p:sp>
        <p:nvSpPr>
          <p:cNvPr id="9" name="TextBox 8">
            <a:extLst>
              <a:ext uri="{FF2B5EF4-FFF2-40B4-BE49-F238E27FC236}">
                <a16:creationId xmlns:a16="http://schemas.microsoft.com/office/drawing/2014/main" id="{03112B58-D271-330A-2005-9EA2AB76760A}"/>
              </a:ext>
            </a:extLst>
          </p:cNvPr>
          <p:cNvSpPr txBox="1"/>
          <p:nvPr/>
        </p:nvSpPr>
        <p:spPr>
          <a:xfrm>
            <a:off x="342643" y="4770005"/>
            <a:ext cx="3824573" cy="338554"/>
          </a:xfrm>
          <a:prstGeom prst="rect">
            <a:avLst/>
          </a:prstGeom>
          <a:noFill/>
        </p:spPr>
        <p:txBody>
          <a:bodyPr wrap="none" rtlCol="0">
            <a:spAutoFit/>
          </a:bodyPr>
          <a:lstStyle/>
          <a:p>
            <a:r>
              <a:rPr lang="en-US" sz="1600" i="1" dirty="0"/>
              <a:t>2003 synchrotron radiation school, </a:t>
            </a:r>
            <a:r>
              <a:rPr lang="en-US" sz="1600" i="1" dirty="0" err="1"/>
              <a:t>Brunnen</a:t>
            </a:r>
            <a:endParaRPr lang="en-CH" sz="1600" i="1" dirty="0"/>
          </a:p>
        </p:txBody>
      </p:sp>
      <p:sp>
        <p:nvSpPr>
          <p:cNvPr id="10" name="TextBox 9">
            <a:extLst>
              <a:ext uri="{FF2B5EF4-FFF2-40B4-BE49-F238E27FC236}">
                <a16:creationId xmlns:a16="http://schemas.microsoft.com/office/drawing/2014/main" id="{285508E3-3EE7-982C-DF4A-4BD154523110}"/>
              </a:ext>
            </a:extLst>
          </p:cNvPr>
          <p:cNvSpPr txBox="1"/>
          <p:nvPr/>
        </p:nvSpPr>
        <p:spPr>
          <a:xfrm>
            <a:off x="8549559" y="6100010"/>
            <a:ext cx="3134320" cy="338554"/>
          </a:xfrm>
          <a:prstGeom prst="rect">
            <a:avLst/>
          </a:prstGeom>
          <a:noFill/>
        </p:spPr>
        <p:txBody>
          <a:bodyPr wrap="none" rtlCol="0">
            <a:spAutoFit/>
          </a:bodyPr>
          <a:lstStyle/>
          <a:p>
            <a:r>
              <a:rPr lang="en-US" sz="1600" i="1" dirty="0"/>
              <a:t>Celebrating the CAS in Trieste, 2005</a:t>
            </a:r>
            <a:endParaRPr lang="en-CH" sz="1600" i="1" dirty="0"/>
          </a:p>
        </p:txBody>
      </p:sp>
    </p:spTree>
    <p:extLst>
      <p:ext uri="{BB962C8B-B14F-4D97-AF65-F5344CB8AC3E}">
        <p14:creationId xmlns:p14="http://schemas.microsoft.com/office/powerpoint/2010/main" val="4099815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967AA25-6A34-B4B6-6801-FF7E6F737841}"/>
              </a:ext>
            </a:extLst>
          </p:cNvPr>
          <p:cNvGraphicFramePr>
            <a:graphicFrameLocks noGrp="1"/>
          </p:cNvGraphicFramePr>
          <p:nvPr>
            <p:extLst>
              <p:ext uri="{D42A27DB-BD31-4B8C-83A1-F6EECF244321}">
                <p14:modId xmlns:p14="http://schemas.microsoft.com/office/powerpoint/2010/main" val="1585478900"/>
              </p:ext>
            </p:extLst>
          </p:nvPr>
        </p:nvGraphicFramePr>
        <p:xfrm>
          <a:off x="759550" y="4708616"/>
          <a:ext cx="3762694" cy="1483360"/>
        </p:xfrm>
        <a:graphic>
          <a:graphicData uri="http://schemas.openxmlformats.org/drawingml/2006/table">
            <a:tbl>
              <a:tblPr firstRow="1" bandRow="1">
                <a:tableStyleId>{5C22544A-7EE6-4342-B048-85BDC9FD1C3A}</a:tableStyleId>
              </a:tblPr>
              <a:tblGrid>
                <a:gridCol w="2365058">
                  <a:extLst>
                    <a:ext uri="{9D8B030D-6E8A-4147-A177-3AD203B41FA5}">
                      <a16:colId xmlns:a16="http://schemas.microsoft.com/office/drawing/2014/main" val="2984429797"/>
                    </a:ext>
                  </a:extLst>
                </a:gridCol>
                <a:gridCol w="698818">
                  <a:extLst>
                    <a:ext uri="{9D8B030D-6E8A-4147-A177-3AD203B41FA5}">
                      <a16:colId xmlns:a16="http://schemas.microsoft.com/office/drawing/2014/main" val="2763125260"/>
                    </a:ext>
                  </a:extLst>
                </a:gridCol>
                <a:gridCol w="698818">
                  <a:extLst>
                    <a:ext uri="{9D8B030D-6E8A-4147-A177-3AD203B41FA5}">
                      <a16:colId xmlns:a16="http://schemas.microsoft.com/office/drawing/2014/main" val="3877082708"/>
                    </a:ext>
                  </a:extLst>
                </a:gridCol>
              </a:tblGrid>
              <a:tr h="370840">
                <a:tc>
                  <a:txBody>
                    <a:bodyPr/>
                    <a:lstStyle/>
                    <a:p>
                      <a:r>
                        <a:rPr lang="en-US" dirty="0"/>
                        <a:t>CAS Secretary</a:t>
                      </a:r>
                      <a:endParaRPr lang="en-CH" dirty="0"/>
                    </a:p>
                  </a:txBody>
                  <a:tcPr/>
                </a:tc>
                <a:tc>
                  <a:txBody>
                    <a:bodyPr/>
                    <a:lstStyle/>
                    <a:p>
                      <a:endParaRPr lang="en-CH"/>
                    </a:p>
                  </a:txBody>
                  <a:tcPr/>
                </a:tc>
                <a:tc>
                  <a:txBody>
                    <a:bodyPr/>
                    <a:lstStyle/>
                    <a:p>
                      <a:endParaRPr lang="en-CH"/>
                    </a:p>
                  </a:txBody>
                  <a:tcPr/>
                </a:tc>
                <a:extLst>
                  <a:ext uri="{0D108BD9-81ED-4DB2-BD59-A6C34878D82A}">
                    <a16:rowId xmlns:a16="http://schemas.microsoft.com/office/drawing/2014/main" val="2146110049"/>
                  </a:ext>
                </a:extLst>
              </a:tr>
              <a:tr h="370840">
                <a:tc>
                  <a:txBody>
                    <a:bodyPr/>
                    <a:lstStyle/>
                    <a:p>
                      <a:r>
                        <a:rPr lang="en-US" dirty="0"/>
                        <a:t>Suzanne Von Wartburg</a:t>
                      </a:r>
                      <a:endParaRPr lang="en-CH" dirty="0"/>
                    </a:p>
                  </a:txBody>
                  <a:tcPr/>
                </a:tc>
                <a:tc>
                  <a:txBody>
                    <a:bodyPr/>
                    <a:lstStyle/>
                    <a:p>
                      <a:r>
                        <a:rPr lang="en-US" dirty="0"/>
                        <a:t>1985</a:t>
                      </a:r>
                      <a:endParaRPr lang="en-CH" dirty="0"/>
                    </a:p>
                  </a:txBody>
                  <a:tcPr/>
                </a:tc>
                <a:tc>
                  <a:txBody>
                    <a:bodyPr/>
                    <a:lstStyle/>
                    <a:p>
                      <a:r>
                        <a:rPr lang="en-US" dirty="0"/>
                        <a:t>2005</a:t>
                      </a:r>
                      <a:endParaRPr lang="en-CH" dirty="0"/>
                    </a:p>
                  </a:txBody>
                  <a:tcPr/>
                </a:tc>
                <a:extLst>
                  <a:ext uri="{0D108BD9-81ED-4DB2-BD59-A6C34878D82A}">
                    <a16:rowId xmlns:a16="http://schemas.microsoft.com/office/drawing/2014/main" val="708216727"/>
                  </a:ext>
                </a:extLst>
              </a:tr>
              <a:tr h="370840">
                <a:tc>
                  <a:txBody>
                    <a:bodyPr/>
                    <a:lstStyle/>
                    <a:p>
                      <a:r>
                        <a:rPr lang="en-US" dirty="0"/>
                        <a:t>Barbara Strasser</a:t>
                      </a:r>
                    </a:p>
                  </a:txBody>
                  <a:tcPr/>
                </a:tc>
                <a:tc>
                  <a:txBody>
                    <a:bodyPr/>
                    <a:lstStyle/>
                    <a:p>
                      <a:r>
                        <a:rPr lang="en-US" dirty="0"/>
                        <a:t>2005</a:t>
                      </a:r>
                      <a:endParaRPr lang="en-CH" dirty="0"/>
                    </a:p>
                  </a:txBody>
                  <a:tcPr/>
                </a:tc>
                <a:tc>
                  <a:txBody>
                    <a:bodyPr/>
                    <a:lstStyle/>
                    <a:p>
                      <a:r>
                        <a:rPr lang="en-US" dirty="0"/>
                        <a:t>2017</a:t>
                      </a:r>
                      <a:endParaRPr lang="en-CH" dirty="0"/>
                    </a:p>
                  </a:txBody>
                  <a:tcPr/>
                </a:tc>
                <a:extLst>
                  <a:ext uri="{0D108BD9-81ED-4DB2-BD59-A6C34878D82A}">
                    <a16:rowId xmlns:a16="http://schemas.microsoft.com/office/drawing/2014/main" val="58852200"/>
                  </a:ext>
                </a:extLst>
              </a:tr>
              <a:tr h="370840">
                <a:tc>
                  <a:txBody>
                    <a:bodyPr/>
                    <a:lstStyle/>
                    <a:p>
                      <a:r>
                        <a:rPr lang="en-US" dirty="0"/>
                        <a:t>Delphine Rivoiron</a:t>
                      </a:r>
                      <a:endParaRPr lang="en-CH" dirty="0"/>
                    </a:p>
                  </a:txBody>
                  <a:tcPr/>
                </a:tc>
                <a:tc>
                  <a:txBody>
                    <a:bodyPr/>
                    <a:lstStyle/>
                    <a:p>
                      <a:r>
                        <a:rPr lang="en-US" dirty="0"/>
                        <a:t>2017</a:t>
                      </a:r>
                      <a:endParaRPr lang="en-CH" dirty="0"/>
                    </a:p>
                  </a:txBody>
                  <a:tcPr/>
                </a:tc>
                <a:tc>
                  <a:txBody>
                    <a:bodyPr/>
                    <a:lstStyle/>
                    <a:p>
                      <a:endParaRPr lang="en-CH" dirty="0"/>
                    </a:p>
                  </a:txBody>
                  <a:tcPr/>
                </a:tc>
                <a:extLst>
                  <a:ext uri="{0D108BD9-81ED-4DB2-BD59-A6C34878D82A}">
                    <a16:rowId xmlns:a16="http://schemas.microsoft.com/office/drawing/2014/main" val="3715575021"/>
                  </a:ext>
                </a:extLst>
              </a:tr>
            </a:tbl>
          </a:graphicData>
        </a:graphic>
      </p:graphicFrame>
      <p:graphicFrame>
        <p:nvGraphicFramePr>
          <p:cNvPr id="5" name="Table 4">
            <a:extLst>
              <a:ext uri="{FF2B5EF4-FFF2-40B4-BE49-F238E27FC236}">
                <a16:creationId xmlns:a16="http://schemas.microsoft.com/office/drawing/2014/main" id="{C4C8EFF2-6C33-8684-C0FB-A0F9FF192DE0}"/>
              </a:ext>
            </a:extLst>
          </p:cNvPr>
          <p:cNvGraphicFramePr>
            <a:graphicFrameLocks noGrp="1"/>
          </p:cNvGraphicFramePr>
          <p:nvPr>
            <p:extLst>
              <p:ext uri="{D42A27DB-BD31-4B8C-83A1-F6EECF244321}">
                <p14:modId xmlns:p14="http://schemas.microsoft.com/office/powerpoint/2010/main" val="3729055723"/>
              </p:ext>
            </p:extLst>
          </p:nvPr>
        </p:nvGraphicFramePr>
        <p:xfrm>
          <a:off x="759550" y="1303430"/>
          <a:ext cx="3762694" cy="2966720"/>
        </p:xfrm>
        <a:graphic>
          <a:graphicData uri="http://schemas.openxmlformats.org/drawingml/2006/table">
            <a:tbl>
              <a:tblPr firstRow="1" bandRow="1">
                <a:tableStyleId>{5C22544A-7EE6-4342-B048-85BDC9FD1C3A}</a:tableStyleId>
              </a:tblPr>
              <a:tblGrid>
                <a:gridCol w="2365058">
                  <a:extLst>
                    <a:ext uri="{9D8B030D-6E8A-4147-A177-3AD203B41FA5}">
                      <a16:colId xmlns:a16="http://schemas.microsoft.com/office/drawing/2014/main" val="2984429797"/>
                    </a:ext>
                  </a:extLst>
                </a:gridCol>
                <a:gridCol w="698818">
                  <a:extLst>
                    <a:ext uri="{9D8B030D-6E8A-4147-A177-3AD203B41FA5}">
                      <a16:colId xmlns:a16="http://schemas.microsoft.com/office/drawing/2014/main" val="2763125260"/>
                    </a:ext>
                  </a:extLst>
                </a:gridCol>
                <a:gridCol w="698818">
                  <a:extLst>
                    <a:ext uri="{9D8B030D-6E8A-4147-A177-3AD203B41FA5}">
                      <a16:colId xmlns:a16="http://schemas.microsoft.com/office/drawing/2014/main" val="3877082708"/>
                    </a:ext>
                  </a:extLst>
                </a:gridCol>
              </a:tblGrid>
              <a:tr h="370840">
                <a:tc>
                  <a:txBody>
                    <a:bodyPr/>
                    <a:lstStyle/>
                    <a:p>
                      <a:r>
                        <a:rPr lang="en-US" dirty="0"/>
                        <a:t>Head of CAS</a:t>
                      </a:r>
                      <a:endParaRPr lang="en-CH" dirty="0"/>
                    </a:p>
                  </a:txBody>
                  <a:tcPr/>
                </a:tc>
                <a:tc>
                  <a:txBody>
                    <a:bodyPr/>
                    <a:lstStyle/>
                    <a:p>
                      <a:endParaRPr lang="en-CH"/>
                    </a:p>
                  </a:txBody>
                  <a:tcPr/>
                </a:tc>
                <a:tc>
                  <a:txBody>
                    <a:bodyPr/>
                    <a:lstStyle/>
                    <a:p>
                      <a:endParaRPr lang="en-CH"/>
                    </a:p>
                  </a:txBody>
                  <a:tcPr/>
                </a:tc>
                <a:extLst>
                  <a:ext uri="{0D108BD9-81ED-4DB2-BD59-A6C34878D82A}">
                    <a16:rowId xmlns:a16="http://schemas.microsoft.com/office/drawing/2014/main" val="2146110049"/>
                  </a:ext>
                </a:extLst>
              </a:tr>
              <a:tr h="370840">
                <a:tc>
                  <a:txBody>
                    <a:bodyPr/>
                    <a:lstStyle/>
                    <a:p>
                      <a:r>
                        <a:rPr lang="en-US" dirty="0"/>
                        <a:t>Kjell Johnsen</a:t>
                      </a:r>
                      <a:endParaRPr lang="en-CH" dirty="0"/>
                    </a:p>
                  </a:txBody>
                  <a:tcPr/>
                </a:tc>
                <a:tc>
                  <a:txBody>
                    <a:bodyPr/>
                    <a:lstStyle/>
                    <a:p>
                      <a:r>
                        <a:rPr lang="en-US" dirty="0"/>
                        <a:t>1983</a:t>
                      </a:r>
                      <a:endParaRPr lang="en-CH" dirty="0"/>
                    </a:p>
                  </a:txBody>
                  <a:tcPr/>
                </a:tc>
                <a:tc>
                  <a:txBody>
                    <a:bodyPr/>
                    <a:lstStyle/>
                    <a:p>
                      <a:r>
                        <a:rPr lang="en-US" dirty="0"/>
                        <a:t>1985</a:t>
                      </a:r>
                      <a:endParaRPr lang="en-CH" dirty="0"/>
                    </a:p>
                  </a:txBody>
                  <a:tcPr/>
                </a:tc>
                <a:extLst>
                  <a:ext uri="{0D108BD9-81ED-4DB2-BD59-A6C34878D82A}">
                    <a16:rowId xmlns:a16="http://schemas.microsoft.com/office/drawing/2014/main" val="708216727"/>
                  </a:ext>
                </a:extLst>
              </a:tr>
              <a:tr h="370840">
                <a:tc>
                  <a:txBody>
                    <a:bodyPr/>
                    <a:lstStyle/>
                    <a:p>
                      <a:r>
                        <a:rPr lang="en-US" dirty="0"/>
                        <a:t>Philip Bryant</a:t>
                      </a:r>
                    </a:p>
                  </a:txBody>
                  <a:tcPr/>
                </a:tc>
                <a:tc>
                  <a:txBody>
                    <a:bodyPr/>
                    <a:lstStyle/>
                    <a:p>
                      <a:r>
                        <a:rPr lang="en-US" dirty="0"/>
                        <a:t>1985</a:t>
                      </a:r>
                      <a:endParaRPr lang="en-CH" dirty="0"/>
                    </a:p>
                  </a:txBody>
                  <a:tcPr/>
                </a:tc>
                <a:tc>
                  <a:txBody>
                    <a:bodyPr/>
                    <a:lstStyle/>
                    <a:p>
                      <a:r>
                        <a:rPr lang="en-US" dirty="0"/>
                        <a:t>1991</a:t>
                      </a:r>
                      <a:endParaRPr lang="en-CH" dirty="0"/>
                    </a:p>
                  </a:txBody>
                  <a:tcPr/>
                </a:tc>
                <a:extLst>
                  <a:ext uri="{0D108BD9-81ED-4DB2-BD59-A6C34878D82A}">
                    <a16:rowId xmlns:a16="http://schemas.microsoft.com/office/drawing/2014/main" val="58852200"/>
                  </a:ext>
                </a:extLst>
              </a:tr>
              <a:tr h="370840">
                <a:tc>
                  <a:txBody>
                    <a:bodyPr/>
                    <a:lstStyle/>
                    <a:p>
                      <a:r>
                        <a:rPr lang="en-US" dirty="0"/>
                        <a:t>Edmund Wilson</a:t>
                      </a:r>
                      <a:endParaRPr lang="en-CH" dirty="0"/>
                    </a:p>
                  </a:txBody>
                  <a:tcPr/>
                </a:tc>
                <a:tc>
                  <a:txBody>
                    <a:bodyPr/>
                    <a:lstStyle/>
                    <a:p>
                      <a:r>
                        <a:rPr lang="en-US" dirty="0"/>
                        <a:t>1992</a:t>
                      </a:r>
                      <a:endParaRPr lang="en-CH" dirty="0"/>
                    </a:p>
                  </a:txBody>
                  <a:tcPr/>
                </a:tc>
                <a:tc>
                  <a:txBody>
                    <a:bodyPr/>
                    <a:lstStyle/>
                    <a:p>
                      <a:r>
                        <a:rPr lang="en-US" dirty="0"/>
                        <a:t>2002</a:t>
                      </a:r>
                      <a:endParaRPr lang="en-CH" dirty="0"/>
                    </a:p>
                  </a:txBody>
                  <a:tcPr/>
                </a:tc>
                <a:extLst>
                  <a:ext uri="{0D108BD9-81ED-4DB2-BD59-A6C34878D82A}">
                    <a16:rowId xmlns:a16="http://schemas.microsoft.com/office/drawing/2014/main" val="3715575021"/>
                  </a:ext>
                </a:extLst>
              </a:tr>
              <a:tr h="370840">
                <a:tc>
                  <a:txBody>
                    <a:bodyPr/>
                    <a:lstStyle/>
                    <a:p>
                      <a:r>
                        <a:rPr lang="en-US" dirty="0"/>
                        <a:t>Daniel Brandt</a:t>
                      </a:r>
                      <a:endParaRPr lang="en-CH" dirty="0"/>
                    </a:p>
                  </a:txBody>
                  <a:tcPr/>
                </a:tc>
                <a:tc>
                  <a:txBody>
                    <a:bodyPr/>
                    <a:lstStyle/>
                    <a:p>
                      <a:r>
                        <a:rPr lang="en-US" dirty="0"/>
                        <a:t>2003</a:t>
                      </a:r>
                      <a:endParaRPr lang="en-CH" dirty="0"/>
                    </a:p>
                  </a:txBody>
                  <a:tcPr/>
                </a:tc>
                <a:tc>
                  <a:txBody>
                    <a:bodyPr/>
                    <a:lstStyle/>
                    <a:p>
                      <a:r>
                        <a:rPr lang="en-US" dirty="0"/>
                        <a:t>2010</a:t>
                      </a:r>
                      <a:endParaRPr lang="en-CH" dirty="0"/>
                    </a:p>
                  </a:txBody>
                  <a:tcPr/>
                </a:tc>
                <a:extLst>
                  <a:ext uri="{0D108BD9-81ED-4DB2-BD59-A6C34878D82A}">
                    <a16:rowId xmlns:a16="http://schemas.microsoft.com/office/drawing/2014/main" val="324785157"/>
                  </a:ext>
                </a:extLst>
              </a:tr>
              <a:tr h="370840">
                <a:tc>
                  <a:txBody>
                    <a:bodyPr/>
                    <a:lstStyle/>
                    <a:p>
                      <a:r>
                        <a:rPr lang="en-US" dirty="0"/>
                        <a:t>Roger Bailey</a:t>
                      </a:r>
                      <a:endParaRPr lang="en-CH" dirty="0"/>
                    </a:p>
                  </a:txBody>
                  <a:tcPr/>
                </a:tc>
                <a:tc>
                  <a:txBody>
                    <a:bodyPr/>
                    <a:lstStyle/>
                    <a:p>
                      <a:r>
                        <a:rPr lang="en-US" dirty="0"/>
                        <a:t>2011</a:t>
                      </a:r>
                      <a:endParaRPr lang="en-CH" dirty="0"/>
                    </a:p>
                  </a:txBody>
                  <a:tcPr/>
                </a:tc>
                <a:tc>
                  <a:txBody>
                    <a:bodyPr/>
                    <a:lstStyle/>
                    <a:p>
                      <a:r>
                        <a:rPr lang="en-US" dirty="0"/>
                        <a:t>2017</a:t>
                      </a:r>
                      <a:endParaRPr lang="en-CH" dirty="0"/>
                    </a:p>
                  </a:txBody>
                  <a:tcPr/>
                </a:tc>
                <a:extLst>
                  <a:ext uri="{0D108BD9-81ED-4DB2-BD59-A6C34878D82A}">
                    <a16:rowId xmlns:a16="http://schemas.microsoft.com/office/drawing/2014/main" val="2443602208"/>
                  </a:ext>
                </a:extLst>
              </a:tr>
              <a:tr h="370840">
                <a:tc>
                  <a:txBody>
                    <a:bodyPr/>
                    <a:lstStyle/>
                    <a:p>
                      <a:r>
                        <a:rPr lang="en-US" dirty="0"/>
                        <a:t>Hermann Schmickler</a:t>
                      </a:r>
                      <a:endParaRPr lang="en-CH" dirty="0"/>
                    </a:p>
                  </a:txBody>
                  <a:tcPr/>
                </a:tc>
                <a:tc>
                  <a:txBody>
                    <a:bodyPr/>
                    <a:lstStyle/>
                    <a:p>
                      <a:r>
                        <a:rPr lang="en-US" dirty="0"/>
                        <a:t>2018</a:t>
                      </a:r>
                      <a:endParaRPr lang="en-CH" dirty="0"/>
                    </a:p>
                  </a:txBody>
                  <a:tcPr/>
                </a:tc>
                <a:tc>
                  <a:txBody>
                    <a:bodyPr/>
                    <a:lstStyle/>
                    <a:p>
                      <a:r>
                        <a:rPr lang="en-US" dirty="0"/>
                        <a:t>2021</a:t>
                      </a:r>
                      <a:endParaRPr lang="en-CH" dirty="0"/>
                    </a:p>
                  </a:txBody>
                  <a:tcPr/>
                </a:tc>
                <a:extLst>
                  <a:ext uri="{0D108BD9-81ED-4DB2-BD59-A6C34878D82A}">
                    <a16:rowId xmlns:a16="http://schemas.microsoft.com/office/drawing/2014/main" val="2722893376"/>
                  </a:ext>
                </a:extLst>
              </a:tr>
              <a:tr h="370840">
                <a:tc>
                  <a:txBody>
                    <a:bodyPr/>
                    <a:lstStyle/>
                    <a:p>
                      <a:r>
                        <a:rPr lang="en-US" dirty="0"/>
                        <a:t>Frank Tecker</a:t>
                      </a:r>
                      <a:endParaRPr lang="en-CH" dirty="0"/>
                    </a:p>
                  </a:txBody>
                  <a:tcPr/>
                </a:tc>
                <a:tc>
                  <a:txBody>
                    <a:bodyPr/>
                    <a:lstStyle/>
                    <a:p>
                      <a:r>
                        <a:rPr lang="en-US" dirty="0"/>
                        <a:t>2022</a:t>
                      </a:r>
                      <a:endParaRPr lang="en-CH" dirty="0"/>
                    </a:p>
                  </a:txBody>
                  <a:tcPr/>
                </a:tc>
                <a:tc>
                  <a:txBody>
                    <a:bodyPr/>
                    <a:lstStyle/>
                    <a:p>
                      <a:endParaRPr lang="en-CH" dirty="0"/>
                    </a:p>
                  </a:txBody>
                  <a:tcPr/>
                </a:tc>
                <a:extLst>
                  <a:ext uri="{0D108BD9-81ED-4DB2-BD59-A6C34878D82A}">
                    <a16:rowId xmlns:a16="http://schemas.microsoft.com/office/drawing/2014/main" val="439883050"/>
                  </a:ext>
                </a:extLst>
              </a:tr>
            </a:tbl>
          </a:graphicData>
        </a:graphic>
      </p:graphicFrame>
      <p:sp>
        <p:nvSpPr>
          <p:cNvPr id="3" name="Title 1">
            <a:extLst>
              <a:ext uri="{FF2B5EF4-FFF2-40B4-BE49-F238E27FC236}">
                <a16:creationId xmlns:a16="http://schemas.microsoft.com/office/drawing/2014/main" id="{2CB368C2-1754-3F36-29AE-5427246B255E}"/>
              </a:ext>
            </a:extLst>
          </p:cNvPr>
          <p:cNvSpPr txBox="1">
            <a:spLocks/>
          </p:cNvSpPr>
          <p:nvPr/>
        </p:nvSpPr>
        <p:spPr>
          <a:xfrm>
            <a:off x="516160" y="491584"/>
            <a:ext cx="4526358" cy="560792"/>
          </a:xfrm>
          <a:prstGeom prst="rect">
            <a:avLst/>
          </a:prstGeom>
        </p:spPr>
        <p:style>
          <a:lnRef idx="1">
            <a:schemeClr val="accent5"/>
          </a:lnRef>
          <a:fillRef idx="2">
            <a:schemeClr val="accent5"/>
          </a:fillRef>
          <a:effectRef idx="1">
            <a:schemeClr val="accent5"/>
          </a:effectRef>
          <a:fontRef idx="minor">
            <a:schemeClr val="dk1"/>
          </a:fontRef>
        </p:style>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The CAS roll of </a:t>
            </a:r>
            <a:r>
              <a:rPr lang="en-US" sz="3600" b="1" dirty="0" err="1"/>
              <a:t>honour</a:t>
            </a:r>
            <a:endParaRPr lang="en-US" sz="3600" b="1" dirty="0"/>
          </a:p>
        </p:txBody>
      </p:sp>
      <p:sp>
        <p:nvSpPr>
          <p:cNvPr id="6" name="Title 1">
            <a:extLst>
              <a:ext uri="{FF2B5EF4-FFF2-40B4-BE49-F238E27FC236}">
                <a16:creationId xmlns:a16="http://schemas.microsoft.com/office/drawing/2014/main" id="{EDC9315F-3419-717F-A712-5E4D549AC276}"/>
              </a:ext>
            </a:extLst>
          </p:cNvPr>
          <p:cNvSpPr txBox="1">
            <a:spLocks/>
          </p:cNvSpPr>
          <p:nvPr/>
        </p:nvSpPr>
        <p:spPr>
          <a:xfrm>
            <a:off x="5566299" y="498354"/>
            <a:ext cx="6109541" cy="560792"/>
          </a:xfrm>
          <a:prstGeom prst="rect">
            <a:avLst/>
          </a:prstGeom>
        </p:spPr>
        <p:style>
          <a:lnRef idx="1">
            <a:schemeClr val="accent5"/>
          </a:lnRef>
          <a:fillRef idx="2">
            <a:schemeClr val="accent5"/>
          </a:fillRef>
          <a:effectRef idx="1">
            <a:schemeClr val="accent5"/>
          </a:effectRef>
          <a:fontRef idx="minor">
            <a:schemeClr val="dk1"/>
          </a:fontRef>
        </p:style>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t>CAS going into the modern age</a:t>
            </a:r>
          </a:p>
        </p:txBody>
      </p:sp>
      <p:pic>
        <p:nvPicPr>
          <p:cNvPr id="7" name="Picture 6" descr="A person holding a person's hand&#10;&#10;Description automatically generated">
            <a:extLst>
              <a:ext uri="{FF2B5EF4-FFF2-40B4-BE49-F238E27FC236}">
                <a16:creationId xmlns:a16="http://schemas.microsoft.com/office/drawing/2014/main" id="{D0D276DE-3D6F-165F-1945-AD12BC030A6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66299" y="1490292"/>
            <a:ext cx="2460051" cy="4373424"/>
          </a:xfrm>
          <a:prstGeom prst="rect">
            <a:avLst/>
          </a:prstGeom>
        </p:spPr>
      </p:pic>
      <p:sp>
        <p:nvSpPr>
          <p:cNvPr id="8" name="TextBox 7">
            <a:extLst>
              <a:ext uri="{FF2B5EF4-FFF2-40B4-BE49-F238E27FC236}">
                <a16:creationId xmlns:a16="http://schemas.microsoft.com/office/drawing/2014/main" id="{51B7A298-62A7-7626-5B29-079F186541B3}"/>
              </a:ext>
            </a:extLst>
          </p:cNvPr>
          <p:cNvSpPr txBox="1"/>
          <p:nvPr/>
        </p:nvSpPr>
        <p:spPr>
          <a:xfrm>
            <a:off x="8155843" y="1414846"/>
            <a:ext cx="3678091" cy="4524315"/>
          </a:xfrm>
          <a:prstGeom prst="rect">
            <a:avLst/>
          </a:prstGeom>
          <a:noFill/>
        </p:spPr>
        <p:txBody>
          <a:bodyPr wrap="square" rtlCol="0">
            <a:spAutoFit/>
          </a:bodyPr>
          <a:lstStyle/>
          <a:p>
            <a:r>
              <a:rPr lang="en-US" dirty="0"/>
              <a:t>In 2018 Hermann Schmickler takes over the school and launches an ambitious programme to revitalize the school addressing the request for more courses and more accelerator training in Europe (within the limits of available budgets): </a:t>
            </a:r>
          </a:p>
          <a:p>
            <a:endParaRPr lang="en-US" dirty="0"/>
          </a:p>
          <a:p>
            <a:r>
              <a:rPr lang="en-US" dirty="0"/>
              <a:t>- more schools, with introductory every year, advanced less frequent (and with less theory).</a:t>
            </a:r>
          </a:p>
          <a:p>
            <a:r>
              <a:rPr lang="en-US" dirty="0"/>
              <a:t>- more topical courses.</a:t>
            </a:r>
          </a:p>
          <a:p>
            <a:r>
              <a:rPr lang="en-US" dirty="0"/>
              <a:t>- new curriculum with hands-on learning and practical applications.</a:t>
            </a:r>
          </a:p>
          <a:p>
            <a:r>
              <a:rPr lang="en-US" dirty="0"/>
              <a:t>- more lecturers and students not from CERN, more focus on industry.</a:t>
            </a:r>
            <a:endParaRPr lang="en-CH" dirty="0"/>
          </a:p>
        </p:txBody>
      </p:sp>
    </p:spTree>
    <p:extLst>
      <p:ext uri="{BB962C8B-B14F-4D97-AF65-F5344CB8AC3E}">
        <p14:creationId xmlns:p14="http://schemas.microsoft.com/office/powerpoint/2010/main" val="22167551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18762</TotalTime>
  <Words>773</Words>
  <Application>Microsoft Office PowerPoint</Application>
  <PresentationFormat>Widescreen</PresentationFormat>
  <Paragraphs>111</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  History and memories of the first 40 years of CAS</vt:lpstr>
      <vt:lpstr>The 1st CAS: October 1983</vt:lpstr>
      <vt:lpstr>Changing format: the 1st Introductory CAS, 1984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Maurizio Vretenar</dc:creator>
  <cp:lastModifiedBy>Maurizio Vretenar</cp:lastModifiedBy>
  <cp:revision>24</cp:revision>
  <dcterms:created xsi:type="dcterms:W3CDTF">2023-11-22T08:04:54Z</dcterms:created>
  <dcterms:modified xsi:type="dcterms:W3CDTF">2024-01-19T12:37:34Z</dcterms:modified>
</cp:coreProperties>
</file>