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56" r:id="rId5"/>
    <p:sldId id="279" r:id="rId6"/>
    <p:sldId id="263" r:id="rId7"/>
    <p:sldId id="1745" r:id="rId8"/>
    <p:sldId id="1711" r:id="rId9"/>
    <p:sldId id="1746" r:id="rId10"/>
    <p:sldId id="1887" r:id="rId11"/>
    <p:sldId id="308" r:id="rId12"/>
    <p:sldId id="1747" r:id="rId13"/>
    <p:sldId id="1748" r:id="rId14"/>
    <p:sldId id="1886" r:id="rId15"/>
    <p:sldId id="1750" r:id="rId16"/>
    <p:sldId id="1751" r:id="rId17"/>
    <p:sldId id="458" r:id="rId18"/>
    <p:sldId id="399" r:id="rId19"/>
    <p:sldId id="392" r:id="rId20"/>
    <p:sldId id="393" r:id="rId21"/>
    <p:sldId id="394" r:id="rId22"/>
    <p:sldId id="395" r:id="rId23"/>
    <p:sldId id="1749" r:id="rId24"/>
    <p:sldId id="320" r:id="rId25"/>
    <p:sldId id="278" r:id="rId2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03" autoAdjust="0"/>
    <p:restoredTop sz="97505"/>
  </p:normalViewPr>
  <p:slideViewPr>
    <p:cSldViewPr>
      <p:cViewPr varScale="1">
        <p:scale>
          <a:sx n="125" d="100"/>
          <a:sy n="125" d="100"/>
        </p:scale>
        <p:origin x="461" y="7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dolmazo\AppData\Local\Microsoft\Windows\INetCache\Content.Outlook\H5KOOBKE\2023-09-26%20-%20APT%20%20PPM%20report%20extract%20for%20FC%20grap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'Graph 2023'!$A$36:$B$36</c:f>
              <c:strCache>
                <c:ptCount val="2"/>
                <c:pt idx="0">
                  <c:v>SITE-CONS</c:v>
                </c:pt>
              </c:strCache>
            </c:strRef>
          </c:tx>
          <c:spPr>
            <a:solidFill>
              <a:srgbClr val="6D728E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-0.13771814020530135"/>
                  <c:y val="-2.1266708809357351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D76-ED4F-9773-982E65E76A2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2023'!$D$36:$O$36</c:f>
              <c:numCache>
                <c:formatCode>_(* #\ ##0_);_(* \(#\ ##0\);_(* "-"??_);_(@_)</c:formatCode>
                <c:ptCount val="12"/>
                <c:pt idx="0">
                  <c:v>15025.24632</c:v>
                </c:pt>
                <c:pt idx="1">
                  <c:v>12958</c:v>
                </c:pt>
                <c:pt idx="2">
                  <c:v>13343</c:v>
                </c:pt>
                <c:pt idx="3">
                  <c:v>9605</c:v>
                </c:pt>
                <c:pt idx="4">
                  <c:v>14431</c:v>
                </c:pt>
                <c:pt idx="5">
                  <c:v>8229</c:v>
                </c:pt>
                <c:pt idx="6">
                  <c:v>7765</c:v>
                </c:pt>
                <c:pt idx="7">
                  <c:v>13265</c:v>
                </c:pt>
                <c:pt idx="8">
                  <c:v>13265</c:v>
                </c:pt>
                <c:pt idx="9">
                  <c:v>13265</c:v>
                </c:pt>
                <c:pt idx="10">
                  <c:v>13265</c:v>
                </c:pt>
                <c:pt idx="11">
                  <c:v>13265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CC-425E-84BC-10FF2C2C86F4}"/>
            </c:ext>
          </c:extLst>
        </c:ser>
        <c:ser>
          <c:idx val="28"/>
          <c:order val="1"/>
          <c:tx>
            <c:strRef>
              <c:f>'Graph 2023'!$B$38</c:f>
              <c:strCache>
                <c:ptCount val="1"/>
                <c:pt idx="0">
                  <c:v>Heating plants</c:v>
                </c:pt>
              </c:strCache>
            </c:strRef>
          </c:tx>
          <c:spPr>
            <a:solidFill>
              <a:srgbClr val="6D728E">
                <a:alpha val="74000"/>
              </a:srgbClr>
            </a:solidFill>
            <a:ln w="25400">
              <a:noFill/>
            </a:ln>
            <a:effectLst/>
          </c:spPr>
          <c:dLbls>
            <c:dLbl>
              <c:idx val="0"/>
              <c:layout>
                <c:manualLayout>
                  <c:x val="-0.26905681966150113"/>
                  <c:y val="-8.229630218821047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'Graph 2023'!$D$38:$O$38</c:f>
              <c:numCache>
                <c:formatCode>_(* #\ ##0_);_(* \(#\ ##0\);_(* "-"??_);_(@_)</c:formatCode>
                <c:ptCount val="12"/>
                <c:pt idx="1">
                  <c:v>900</c:v>
                </c:pt>
                <c:pt idx="2">
                  <c:v>10100</c:v>
                </c:pt>
                <c:pt idx="3">
                  <c:v>8706</c:v>
                </c:pt>
                <c:pt idx="4">
                  <c:v>2516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CC-425E-84BC-10FF2C2C86F4}"/>
            </c:ext>
          </c:extLst>
        </c:ser>
        <c:ser>
          <c:idx val="27"/>
          <c:order val="2"/>
          <c:tx>
            <c:strRef>
              <c:f>'Graph 2023'!$B$37</c:f>
              <c:strCache>
                <c:ptCount val="1"/>
                <c:pt idx="0">
                  <c:v>B100</c:v>
                </c:pt>
              </c:strCache>
            </c:strRef>
          </c:tx>
          <c:spPr>
            <a:solidFill>
              <a:srgbClr val="6D728E">
                <a:alpha val="57964"/>
              </a:srgbClr>
            </a:solidFill>
            <a:ln w="25400">
              <a:noFill/>
            </a:ln>
            <a:effectLst/>
          </c:spPr>
          <c:dLbls>
            <c:dLbl>
              <c:idx val="0"/>
              <c:layout>
                <c:manualLayout>
                  <c:x val="-0.14868831858570519"/>
                  <c:y val="-0.104740215430085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'Graph 2023'!$D$37:$O$37</c:f>
              <c:numCache>
                <c:formatCode>_(* #\ ##0_);_(* \(#\ ##0\);_(* "-"??_);_(@_)</c:formatCode>
                <c:ptCount val="12"/>
                <c:pt idx="1">
                  <c:v>15</c:v>
                </c:pt>
                <c:pt idx="2">
                  <c:v>1305</c:v>
                </c:pt>
                <c:pt idx="3">
                  <c:v>4918</c:v>
                </c:pt>
                <c:pt idx="4">
                  <c:v>7860</c:v>
                </c:pt>
                <c:pt idx="5">
                  <c:v>3311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CC-425E-84BC-10FF2C2C86F4}"/>
            </c:ext>
          </c:extLst>
        </c:ser>
        <c:ser>
          <c:idx val="1"/>
          <c:order val="3"/>
          <c:tx>
            <c:strRef>
              <c:f>'Graph 2023'!$A$39:$B$39</c:f>
              <c:strCache>
                <c:ptCount val="2"/>
                <c:pt idx="0">
                  <c:v>RENO</c:v>
                </c:pt>
                <c:pt idx="1">
                  <c:v>R1</c:v>
                </c:pt>
              </c:strCache>
            </c:strRef>
          </c:tx>
          <c:spPr>
            <a:solidFill>
              <a:srgbClr val="6D728E">
                <a:alpha val="85000"/>
              </a:srgbClr>
            </a:solidFill>
            <a:ln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2023'!$D$39:$O$39</c:f>
              <c:numCache>
                <c:formatCode>_(* #\ ##0_);_(* \(#\ ##0\);_(* "-"??_);_(@_)</c:formatCode>
                <c:ptCount val="12"/>
                <c:pt idx="0">
                  <c:v>569</c:v>
                </c:pt>
                <c:pt idx="1">
                  <c:v>720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4CC-425E-84BC-10FF2C2C86F4}"/>
            </c:ext>
          </c:extLst>
        </c:ser>
        <c:ser>
          <c:idx val="2"/>
          <c:order val="4"/>
          <c:tx>
            <c:strRef>
              <c:f>'Graph 2023'!$A$40:$B$40</c:f>
              <c:strCache>
                <c:ptCount val="2"/>
                <c:pt idx="0">
                  <c:v>RENO</c:v>
                </c:pt>
                <c:pt idx="1">
                  <c:v>B52</c:v>
                </c:pt>
              </c:strCache>
            </c:strRef>
          </c:tx>
          <c:spPr>
            <a:solidFill>
              <a:srgbClr val="6D728E"/>
            </a:solidFill>
            <a:ln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2023'!$D$40:$O$40</c:f>
              <c:numCache>
                <c:formatCode>_(* #\ ##0_);_(* \(#\ ##0\);_(* "-"??_);_(@_)</c:formatCode>
                <c:ptCount val="12"/>
                <c:pt idx="0">
                  <c:v>360</c:v>
                </c:pt>
                <c:pt idx="1">
                  <c:v>1488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4CC-425E-84BC-10FF2C2C86F4}"/>
            </c:ext>
          </c:extLst>
        </c:ser>
        <c:ser>
          <c:idx val="3"/>
          <c:order val="5"/>
          <c:tx>
            <c:strRef>
              <c:f>'Graph 2023'!$B$41</c:f>
              <c:strCache>
                <c:ptCount val="1"/>
                <c:pt idx="0">
                  <c:v>SXSN1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-0.42914945642526414"/>
                  <c:y val="-6.1817594141147181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2023'!$D$41:$O$41</c:f>
              <c:numCache>
                <c:formatCode>_(* #\ ##0_);_(* \(#\ ##0\);_(* "-"??_);_(@_)</c:formatCode>
                <c:ptCount val="12"/>
                <c:pt idx="0">
                  <c:v>1576</c:v>
                </c:pt>
                <c:pt idx="1">
                  <c:v>786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4CC-425E-84BC-10FF2C2C86F4}"/>
            </c:ext>
          </c:extLst>
        </c:ser>
        <c:ser>
          <c:idx val="4"/>
          <c:order val="6"/>
          <c:tx>
            <c:strRef>
              <c:f>'Graph 2023'!$B$42</c:f>
              <c:strCache>
                <c:ptCount val="1"/>
                <c:pt idx="0">
                  <c:v>SXSN5</c:v>
                </c:pt>
              </c:strCache>
            </c:strRef>
          </c:tx>
          <c:spPr>
            <a:solidFill>
              <a:srgbClr val="FFCC00"/>
            </a:solidFill>
            <a:ln>
              <a:noFill/>
            </a:ln>
            <a:effectLst/>
          </c:spPr>
          <c:dLbls>
            <c:dLbl>
              <c:idx val="0"/>
              <c:layout>
                <c:manualLayout>
                  <c:x val="-0.43130464809736579"/>
                  <c:y val="-9.6957981504661506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2023'!$D$42:$O$42</c:f>
              <c:numCache>
                <c:formatCode>_(* #\ ##0_);_(* \(#\ ##0\);_(* "-"??_);_(@_)</c:formatCode>
                <c:ptCount val="12"/>
                <c:pt idx="0">
                  <c:v>4165</c:v>
                </c:pt>
                <c:pt idx="1">
                  <c:v>2097.6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4CC-425E-84BC-10FF2C2C86F4}"/>
            </c:ext>
          </c:extLst>
        </c:ser>
        <c:ser>
          <c:idx val="5"/>
          <c:order val="7"/>
          <c:tx>
            <c:strRef>
              <c:f>'Graph 2023'!$B$43</c:f>
              <c:strCache>
                <c:ptCount val="1"/>
                <c:pt idx="0">
                  <c:v>PCC</c:v>
                </c:pt>
              </c:strCache>
            </c:strRef>
          </c:tx>
          <c:spPr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/>
          </c:spPr>
          <c:dLbls>
            <c:dLbl>
              <c:idx val="0"/>
              <c:layout>
                <c:manualLayout>
                  <c:x val="-0.43274048161861578"/>
                  <c:y val="-0.16685222999745747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2023'!$D$43:$O$43</c:f>
              <c:numCache>
                <c:formatCode>_(* #\ ##0_);_(* \(#\ ##0\);_(* "-"??_);_(@_)</c:formatCode>
                <c:ptCount val="12"/>
                <c:pt idx="0">
                  <c:v>17534.876</c:v>
                </c:pt>
                <c:pt idx="1">
                  <c:v>10975.885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D4CC-425E-84BC-10FF2C2C86F4}"/>
            </c:ext>
          </c:extLst>
        </c:ser>
        <c:ser>
          <c:idx val="6"/>
          <c:order val="8"/>
          <c:tx>
            <c:strRef>
              <c:f>'Graph 2023'!$B$44</c:f>
              <c:strCache>
                <c:ptCount val="1"/>
                <c:pt idx="0">
                  <c:v>RWTC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2023'!$D$44:$O$44</c:f>
              <c:numCache>
                <c:formatCode>_(* #\ ##0_);_(* \(#\ ##0\);_(* "-"??_);_(@_)</c:formatCode>
                <c:ptCount val="12"/>
                <c:pt idx="0">
                  <c:v>87</c:v>
                </c:pt>
                <c:pt idx="1">
                  <c:v>1359</c:v>
                </c:pt>
                <c:pt idx="2">
                  <c:v>1691</c:v>
                </c:pt>
                <c:pt idx="3">
                  <c:v>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D4CC-425E-84BC-10FF2C2C86F4}"/>
            </c:ext>
          </c:extLst>
        </c:ser>
        <c:ser>
          <c:idx val="7"/>
          <c:order val="9"/>
          <c:tx>
            <c:strRef>
              <c:f>'Graph 2023'!$B$45</c:f>
              <c:strCache>
                <c:ptCount val="1"/>
                <c:pt idx="0">
                  <c:v>B369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  <a:effectLst/>
          </c:spPr>
          <c:dLbls>
            <c:dLbl>
              <c:idx val="0"/>
              <c:layout>
                <c:manualLayout>
                  <c:x val="-0.3795428408616483"/>
                  <c:y val="-0.19388077937651774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2023'!$D$45:$O$45</c:f>
              <c:numCache>
                <c:formatCode>_(* #\ ##0_);_(* \(#\ ##0\);_(* "-"??_);_(@_)</c:formatCode>
                <c:ptCount val="12"/>
                <c:pt idx="0">
                  <c:v>82</c:v>
                </c:pt>
                <c:pt idx="1">
                  <c:v>1715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D4CC-425E-84BC-10FF2C2C86F4}"/>
            </c:ext>
          </c:extLst>
        </c:ser>
        <c:ser>
          <c:idx val="8"/>
          <c:order val="10"/>
          <c:tx>
            <c:strRef>
              <c:f>'Graph 2023'!$B$46</c:f>
              <c:strCache>
                <c:ptCount val="1"/>
                <c:pt idx="0">
                  <c:v>ME10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2023'!$D$46:$O$46</c:f>
              <c:numCache>
                <c:formatCode>_(* #\ ##0_);_(* \(#\ ##0\);_(* "-"??_);_(@_)</c:formatCode>
                <c:ptCount val="12"/>
                <c:pt idx="0">
                  <c:v>51</c:v>
                </c:pt>
                <c:pt idx="1">
                  <c:v>831</c:v>
                </c:pt>
                <c:pt idx="2">
                  <c:v>238</c:v>
                </c:pt>
                <c:pt idx="3">
                  <c:v>205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D4CC-425E-84BC-10FF2C2C86F4}"/>
            </c:ext>
          </c:extLst>
        </c:ser>
        <c:ser>
          <c:idx val="9"/>
          <c:order val="11"/>
          <c:tx>
            <c:strRef>
              <c:f>'Graph 2023'!$B$47</c:f>
              <c:strCache>
                <c:ptCount val="1"/>
                <c:pt idx="0">
                  <c:v>400kV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2023'!$D$47:$O$47</c:f>
              <c:numCache>
                <c:formatCode>_(* #\ ##0_);_(* \(#\ ##0\);_(* "-"??_);_(@_)</c:formatCode>
                <c:ptCount val="12"/>
                <c:pt idx="0">
                  <c:v>618</c:v>
                </c:pt>
                <c:pt idx="1">
                  <c:v>434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1-D4CC-425E-84BC-10FF2C2C86F4}"/>
            </c:ext>
          </c:extLst>
        </c:ser>
        <c:ser>
          <c:idx val="10"/>
          <c:order val="12"/>
          <c:tx>
            <c:strRef>
              <c:f>'Graph 2023'!$B$48</c:f>
              <c:strCache>
                <c:ptCount val="1"/>
                <c:pt idx="0">
                  <c:v>B3195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/>
          </c:spPr>
          <c:dLbls>
            <c:dLbl>
              <c:idx val="0"/>
              <c:layout>
                <c:manualLayout>
                  <c:x val="-0.29583414413025722"/>
                  <c:y val="-0.1604530587943595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2023'!$D$48:$O$48</c:f>
              <c:numCache>
                <c:formatCode>_(* #\ ##0_);_(* \(#\ ##0\);_(* "-"??_);_(@_)</c:formatCode>
                <c:ptCount val="12"/>
                <c:pt idx="0">
                  <c:v>107.182</c:v>
                </c:pt>
                <c:pt idx="1">
                  <c:v>267.815</c:v>
                </c:pt>
                <c:pt idx="2">
                  <c:v>3375.002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3-D4CC-425E-84BC-10FF2C2C86F4}"/>
            </c:ext>
          </c:extLst>
        </c:ser>
        <c:ser>
          <c:idx val="11"/>
          <c:order val="13"/>
          <c:tx>
            <c:strRef>
              <c:f>'Graph 2023'!$B$49</c:f>
              <c:strCache>
                <c:ptCount val="1"/>
                <c:pt idx="0">
                  <c:v>66kV</c:v>
                </c:pt>
              </c:strCache>
            </c:strRef>
          </c:tx>
          <c:spPr>
            <a:solidFill>
              <a:srgbClr val="FFCC00"/>
            </a:solidFill>
            <a:ln w="25400"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2023'!$D$49:$O$49</c:f>
              <c:numCache>
                <c:formatCode>_(* #\ ##0_);_(* \(#\ ##0\);_(* "-"??_);_(@_)</c:formatCode>
                <c:ptCount val="12"/>
                <c:pt idx="0">
                  <c:v>875.97658999999999</c:v>
                </c:pt>
                <c:pt idx="1">
                  <c:v>319.04300000000001</c:v>
                </c:pt>
                <c:pt idx="2">
                  <c:v>296.83800000000002</c:v>
                </c:pt>
                <c:pt idx="3">
                  <c:v>1301.2819999999999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D4CC-425E-84BC-10FF2C2C86F4}"/>
            </c:ext>
          </c:extLst>
        </c:ser>
        <c:ser>
          <c:idx val="12"/>
          <c:order val="14"/>
          <c:tx>
            <c:strRef>
              <c:f>'Graph 2023'!$B$50</c:f>
              <c:strCache>
                <c:ptCount val="1"/>
                <c:pt idx="0">
                  <c:v>66kV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 w="25400">
              <a:solidFill>
                <a:schemeClr val="accent4">
                  <a:lumMod val="60000"/>
                  <a:lumOff val="40000"/>
                </a:schemeClr>
              </a:solidFill>
            </a:ln>
            <a:effectLst/>
          </c:spPr>
          <c:dLbls>
            <c:dLbl>
              <c:idx val="0"/>
              <c:layout>
                <c:manualLayout>
                  <c:x val="-0.29963908489077495"/>
                  <c:y val="-0.19610929408199496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2023'!$D$50:$O$50</c:f>
              <c:numCache>
                <c:formatCode>_(* #\ ##0_);_(* \(#\ ##0\);_(* "-"??_);_(@_)</c:formatCode>
                <c:ptCount val="12"/>
                <c:pt idx="0">
                  <c:v>161.17690999999999</c:v>
                </c:pt>
                <c:pt idx="1">
                  <c:v>142.17699999999999</c:v>
                </c:pt>
                <c:pt idx="2">
                  <c:v>4251.3850000000002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D4CC-425E-84BC-10FF2C2C86F4}"/>
            </c:ext>
          </c:extLst>
        </c:ser>
        <c:ser>
          <c:idx val="13"/>
          <c:order val="15"/>
          <c:tx>
            <c:strRef>
              <c:f>'Graph 2023'!$B$51</c:f>
              <c:strCache>
                <c:ptCount val="1"/>
                <c:pt idx="0">
                  <c:v>HL cores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 w="25400">
              <a:noFill/>
            </a:ln>
            <a:effectLst/>
          </c:spPr>
          <c:dLbls>
            <c:dLbl>
              <c:idx val="0"/>
              <c:layout>
                <c:manualLayout>
                  <c:x val="-0.21212544739886613"/>
                  <c:y val="-0.15822454408888229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2023'!$D$51:$O$51</c:f>
              <c:numCache>
                <c:formatCode>General</c:formatCode>
                <c:ptCount val="12"/>
                <c:pt idx="2" formatCode="_(* #\ ##0_);_(* \(#\ ##0\);_(* &quot;-&quot;??_);_(@_)">
                  <c:v>1000</c:v>
                </c:pt>
                <c:pt idx="3" formatCode="_(* #\ ##0_);_(* \(#\ ##0\);_(* &quot;-&quot;??_);_(@_)">
                  <c:v>3000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D4CC-425E-84BC-10FF2C2C86F4}"/>
            </c:ext>
          </c:extLst>
        </c:ser>
        <c:ser>
          <c:idx val="14"/>
          <c:order val="16"/>
          <c:tx>
            <c:strRef>
              <c:f>'Graph 2023'!$B$52</c:f>
              <c:strCache>
                <c:ptCount val="1"/>
                <c:pt idx="0">
                  <c:v>B889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25400"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2023'!$D$52:$O$52</c:f>
              <c:numCache>
                <c:formatCode>_(* #\ ##0_);_(* \(#\ ##0\);_(* "-"??_);_(@_)</c:formatCode>
                <c:ptCount val="12"/>
                <c:pt idx="0">
                  <c:v>11.833</c:v>
                </c:pt>
                <c:pt idx="1">
                  <c:v>102.5</c:v>
                </c:pt>
                <c:pt idx="2">
                  <c:v>72.5</c:v>
                </c:pt>
                <c:pt idx="3">
                  <c:v>1987.5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D4CC-425E-84BC-10FF2C2C86F4}"/>
            </c:ext>
          </c:extLst>
        </c:ser>
        <c:ser>
          <c:idx val="15"/>
          <c:order val="17"/>
          <c:tx>
            <c:strRef>
              <c:f>'Graph 2023'!$B$53</c:f>
              <c:strCache>
                <c:ptCount val="1"/>
                <c:pt idx="0">
                  <c:v>B893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 w="25400"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2023'!$D$53:$O$53</c:f>
              <c:numCache>
                <c:formatCode>_(* #\ ##0_);_(* \(#\ ##0\);_(* "-"??_);_(@_)</c:formatCode>
                <c:ptCount val="12"/>
                <c:pt idx="1">
                  <c:v>177</c:v>
                </c:pt>
                <c:pt idx="2">
                  <c:v>793</c:v>
                </c:pt>
                <c:pt idx="3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D4CC-425E-84BC-10FF2C2C86F4}"/>
            </c:ext>
          </c:extLst>
        </c:ser>
        <c:ser>
          <c:idx val="16"/>
          <c:order val="18"/>
          <c:tx>
            <c:strRef>
              <c:f>'Graph 2023'!$B$54</c:f>
              <c:strCache>
                <c:ptCount val="1"/>
                <c:pt idx="0">
                  <c:v>B1047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 w="25400"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2023'!$D$54:$O$54</c:f>
              <c:numCache>
                <c:formatCode>_(* #\ ##0_);_(* \(#\ ##0\);_(* "-"??_);_(@_)</c:formatCode>
                <c:ptCount val="12"/>
                <c:pt idx="0">
                  <c:v>617.76700000000005</c:v>
                </c:pt>
                <c:pt idx="1">
                  <c:v>433.64800000000002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B-D4CC-425E-84BC-10FF2C2C86F4}"/>
            </c:ext>
          </c:extLst>
        </c:ser>
        <c:ser>
          <c:idx val="17"/>
          <c:order val="19"/>
          <c:tx>
            <c:strRef>
              <c:f>'Graph 2023'!$B$55</c:f>
              <c:strCache>
                <c:ptCount val="1"/>
                <c:pt idx="0">
                  <c:v>B3189</c:v>
                </c:pt>
              </c:strCache>
            </c:strRef>
          </c:tx>
          <c:spPr>
            <a:solidFill>
              <a:srgbClr val="FFCC66"/>
            </a:solidFill>
            <a:ln w="25400">
              <a:solidFill>
                <a:srgbClr val="FFCC66"/>
              </a:solidFill>
            </a:ln>
            <a:effectLst/>
          </c:spPr>
          <c:dLbls>
            <c:dLbl>
              <c:idx val="0"/>
              <c:layout>
                <c:manualLayout>
                  <c:x val="-0.2217832558938008"/>
                  <c:y val="-0.2327018564931286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2023'!$D$55:$O$55</c:f>
              <c:numCache>
                <c:formatCode>_(* #\ ##0_);_(* \(#\ ##0\);_(* "-"??_);_(@_)</c:formatCode>
                <c:ptCount val="12"/>
                <c:pt idx="0">
                  <c:v>28.233000000000001</c:v>
                </c:pt>
                <c:pt idx="1">
                  <c:v>77.406000000000006</c:v>
                </c:pt>
                <c:pt idx="2">
                  <c:v>484.40300000000002</c:v>
                </c:pt>
                <c:pt idx="3">
                  <c:v>11745.958000000001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D4CC-425E-84BC-10FF2C2C86F4}"/>
            </c:ext>
          </c:extLst>
        </c:ser>
        <c:ser>
          <c:idx val="18"/>
          <c:order val="20"/>
          <c:tx>
            <c:strRef>
              <c:f>'Graph 2023'!$B$56</c:f>
              <c:strCache>
                <c:ptCount val="1"/>
                <c:pt idx="0">
                  <c:v>B197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25400"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2023'!$D$56:$O$56</c:f>
              <c:numCache>
                <c:formatCode>_(* #\ ##0_);_(* \(#\ ##0\);_(* "-"??_);_(@_)</c:formatCode>
                <c:ptCount val="12"/>
                <c:pt idx="1">
                  <c:v>70</c:v>
                </c:pt>
                <c:pt idx="3">
                  <c:v>860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E-D4CC-425E-84BC-10FF2C2C86F4}"/>
            </c:ext>
          </c:extLst>
        </c:ser>
        <c:ser>
          <c:idx val="19"/>
          <c:order val="21"/>
          <c:tx>
            <c:strRef>
              <c:f>'Graph 2023'!$B$57</c:f>
              <c:strCache>
                <c:ptCount val="1"/>
                <c:pt idx="0">
                  <c:v>B3586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 w="25400"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2023'!$D$57:$O$57</c:f>
              <c:numCache>
                <c:formatCode>_(* #\ ##0_);_(* \(#\ ##0\);_(* "-"??_);_(@_)</c:formatCode>
                <c:ptCount val="12"/>
                <c:pt idx="1">
                  <c:v>90</c:v>
                </c:pt>
                <c:pt idx="2">
                  <c:v>1176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F-D4CC-425E-84BC-10FF2C2C86F4}"/>
            </c:ext>
          </c:extLst>
        </c:ser>
        <c:ser>
          <c:idx val="20"/>
          <c:order val="22"/>
          <c:tx>
            <c:strRef>
              <c:f>'Graph 2023'!$B$58</c:f>
              <c:strCache>
                <c:ptCount val="1"/>
                <c:pt idx="0">
                  <c:v>SPS-P4</c:v>
                </c:pt>
              </c:strCache>
            </c:strRef>
          </c:tx>
          <c:spPr>
            <a:solidFill>
              <a:schemeClr val="accent3">
                <a:lumMod val="80000"/>
              </a:schemeClr>
            </a:solidFill>
            <a:ln w="25400"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2023'!$D$58:$O$58</c:f>
              <c:numCache>
                <c:formatCode>_(* #\ ##0_);_(* \(#\ ##0\);_(* "-"??_);_(@_)</c:formatCode>
                <c:ptCount val="12"/>
                <c:pt idx="1">
                  <c:v>50</c:v>
                </c:pt>
                <c:pt idx="2">
                  <c:v>1000</c:v>
                </c:pt>
                <c:pt idx="3">
                  <c:v>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D4CC-425E-84BC-10FF2C2C86F4}"/>
            </c:ext>
          </c:extLst>
        </c:ser>
        <c:ser>
          <c:idx val="21"/>
          <c:order val="23"/>
          <c:tx>
            <c:strRef>
              <c:f>'Graph 2023'!$B$59</c:f>
              <c:strCache>
                <c:ptCount val="1"/>
                <c:pt idx="0">
                  <c:v>SE1</c:v>
                </c:pt>
              </c:strCache>
            </c:strRef>
          </c:tx>
          <c:spPr>
            <a:solidFill>
              <a:schemeClr val="accent4">
                <a:lumMod val="80000"/>
              </a:schemeClr>
            </a:solidFill>
            <a:ln w="25400"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2023'!$D$59:$O$59</c:f>
              <c:numCache>
                <c:formatCode>_(* #\ ##0_);_(* \(#\ ##0\);_(* "-"??_);_(@_)</c:formatCode>
                <c:ptCount val="12"/>
                <c:pt idx="1">
                  <c:v>24</c:v>
                </c:pt>
                <c:pt idx="2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D4CC-425E-84BC-10FF2C2C86F4}"/>
            </c:ext>
          </c:extLst>
        </c:ser>
        <c:ser>
          <c:idx val="22"/>
          <c:order val="24"/>
          <c:tx>
            <c:strRef>
              <c:f>'Graph 2023'!$B$60</c:f>
              <c:strCache>
                <c:ptCount val="1"/>
                <c:pt idx="0">
                  <c:v>18kV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25400"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2023'!$D$60:$O$60</c:f>
              <c:numCache>
                <c:formatCode>General</c:formatCode>
                <c:ptCount val="12"/>
                <c:pt idx="3" formatCode="_(* #\ ##0_);_(* \(#\ ##0\);_(* &quot;-&quot;??_);_(@_)">
                  <c:v>1500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2-D4CC-425E-84BC-10FF2C2C86F4}"/>
            </c:ext>
          </c:extLst>
        </c:ser>
        <c:ser>
          <c:idx val="23"/>
          <c:order val="25"/>
          <c:tx>
            <c:strRef>
              <c:f>'Graph 2023'!$B$61</c:f>
              <c:strCache>
                <c:ptCount val="1"/>
                <c:pt idx="0">
                  <c:v>206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25400">
              <a:noFill/>
            </a:ln>
            <a:effectLst/>
          </c:spPr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2023'!$D$61:$O$61</c:f>
              <c:numCache>
                <c:formatCode>General</c:formatCode>
                <c:ptCount val="12"/>
                <c:pt idx="4" formatCode="_(* #\ ##0_);_(* \(#\ ##0\);_(* &quot;-&quot;??_);_(@_)">
                  <c:v>1500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3-D4CC-425E-84BC-10FF2C2C86F4}"/>
            </c:ext>
          </c:extLst>
        </c:ser>
        <c:ser>
          <c:idx val="24"/>
          <c:order val="26"/>
          <c:tx>
            <c:strRef>
              <c:f>'Graph 2023'!$B$62</c:f>
              <c:strCache>
                <c:ptCount val="1"/>
                <c:pt idx="0">
                  <c:v>B140</c:v>
                </c:pt>
              </c:strCache>
            </c:strRef>
          </c:tx>
          <c:spPr>
            <a:solidFill>
              <a:srgbClr val="00AAD6"/>
            </a:solidFill>
            <a:ln w="25400">
              <a:noFill/>
            </a:ln>
            <a:effectLst/>
          </c:spPr>
          <c:dLbls>
            <c:dLbl>
              <c:idx val="0"/>
              <c:layout>
                <c:manualLayout>
                  <c:x val="-8.2724505361446155E-2"/>
                  <c:y val="-0.110882644485399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2023'!$D$62:$O$62</c:f>
              <c:numCache>
                <c:formatCode>_(* #\ ##0_);_(* \(#\ ##0\);_(* "-"??_);_(@_)</c:formatCode>
                <c:ptCount val="12"/>
                <c:pt idx="0">
                  <c:v>5</c:v>
                </c:pt>
                <c:pt idx="1">
                  <c:v>384</c:v>
                </c:pt>
                <c:pt idx="2">
                  <c:v>2167</c:v>
                </c:pt>
                <c:pt idx="3">
                  <c:v>2493</c:v>
                </c:pt>
                <c:pt idx="4">
                  <c:v>17909</c:v>
                </c:pt>
                <c:pt idx="5">
                  <c:v>23742</c:v>
                </c:pt>
                <c:pt idx="6">
                  <c:v>4561</c:v>
                </c:pt>
                <c:pt idx="10">
                  <c:v>12135</c:v>
                </c:pt>
                <c:pt idx="11">
                  <c:v>18865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5-D4CC-425E-84BC-10FF2C2C86F4}"/>
            </c:ext>
          </c:extLst>
        </c:ser>
        <c:ser>
          <c:idx val="25"/>
          <c:order val="27"/>
          <c:tx>
            <c:strRef>
              <c:f>'Graph 2023'!$B$63</c:f>
              <c:strCache>
                <c:ptCount val="1"/>
                <c:pt idx="0">
                  <c:v>B777</c:v>
                </c:pt>
              </c:strCache>
            </c:strRef>
          </c:tx>
          <c:spPr>
            <a:solidFill>
              <a:srgbClr val="33CCFF"/>
            </a:solidFill>
            <a:ln w="25400">
              <a:solidFill>
                <a:srgbClr val="33CCFF"/>
              </a:solidFill>
            </a:ln>
            <a:effectLst/>
          </c:spPr>
          <c:dLbls>
            <c:dLbl>
              <c:idx val="0"/>
              <c:layout>
                <c:manualLayout>
                  <c:x val="-0.19612127227637094"/>
                  <c:y val="-0.287568394656530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2023'!$D$63:$O$63</c:f>
              <c:numCache>
                <c:formatCode>_(* #\ ##0_);_(* \(#\ ##0\);_(* "-"??_);_(@_)</c:formatCode>
                <c:ptCount val="12"/>
                <c:pt idx="0">
                  <c:v>186</c:v>
                </c:pt>
                <c:pt idx="1">
                  <c:v>3152</c:v>
                </c:pt>
                <c:pt idx="2">
                  <c:v>10323</c:v>
                </c:pt>
                <c:pt idx="3">
                  <c:v>20219</c:v>
                </c:pt>
                <c:pt idx="4">
                  <c:v>15956</c:v>
                </c:pt>
                <c:pt idx="5">
                  <c:v>550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7-D4CC-425E-84BC-10FF2C2C86F4}"/>
            </c:ext>
          </c:extLst>
        </c:ser>
        <c:ser>
          <c:idx val="26"/>
          <c:order val="28"/>
          <c:tx>
            <c:strRef>
              <c:f>'Graph 2023'!$B$64</c:f>
              <c:strCache>
                <c:ptCount val="1"/>
                <c:pt idx="0">
                  <c:v>B60</c:v>
                </c:pt>
              </c:strCache>
            </c:strRef>
          </c:tx>
          <c:spPr>
            <a:solidFill>
              <a:srgbClr val="CCFFFF"/>
            </a:solidFill>
            <a:ln w="25400">
              <a:solidFill>
                <a:srgbClr val="CCFFFF"/>
              </a:solidFill>
            </a:ln>
            <a:effectLst/>
          </c:spPr>
          <c:dLbls>
            <c:dLbl>
              <c:idx val="0"/>
              <c:layout>
                <c:manualLayout>
                  <c:x val="-0.25298693583830795"/>
                  <c:y val="-0.34154585529428017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D4CC-425E-84BC-10FF2C2C86F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'Graph 2023'!$D$35:$O$35</c:f>
              <c:numCache>
                <c:formatCode>General</c:formatCode>
                <c:ptCount val="12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  <c:pt idx="3">
                  <c:v>2025</c:v>
                </c:pt>
                <c:pt idx="4">
                  <c:v>2026</c:v>
                </c:pt>
                <c:pt idx="5">
                  <c:v>2027</c:v>
                </c:pt>
                <c:pt idx="6">
                  <c:v>2028</c:v>
                </c:pt>
                <c:pt idx="7">
                  <c:v>2029</c:v>
                </c:pt>
                <c:pt idx="8">
                  <c:v>2030</c:v>
                </c:pt>
                <c:pt idx="9">
                  <c:v>2031</c:v>
                </c:pt>
                <c:pt idx="10">
                  <c:v>2032</c:v>
                </c:pt>
                <c:pt idx="11">
                  <c:v>2033</c:v>
                </c:pt>
              </c:numCache>
            </c:numRef>
          </c:cat>
          <c:val>
            <c:numRef>
              <c:f>'Graph 2023'!$D$64:$O$64</c:f>
              <c:numCache>
                <c:formatCode>_(* #\ ##0_);_(* \(#\ ##0\);_(* "-"??_);_(@_)</c:formatCode>
                <c:ptCount val="12"/>
                <c:pt idx="0">
                  <c:v>324</c:v>
                </c:pt>
                <c:pt idx="1">
                  <c:v>3097</c:v>
                </c:pt>
                <c:pt idx="2">
                  <c:v>6131</c:v>
                </c:pt>
                <c:pt idx="3">
                  <c:v>4703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D4CC-425E-84BC-10FF2C2C86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49005648"/>
        <c:axId val="748999088"/>
      </c:areaChart>
      <c:catAx>
        <c:axId val="749005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8999088"/>
        <c:crosses val="autoZero"/>
        <c:auto val="1"/>
        <c:lblAlgn val="ctr"/>
        <c:lblOffset val="100"/>
        <c:noMultiLvlLbl val="0"/>
      </c:catAx>
      <c:valAx>
        <c:axId val="748999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err="1"/>
                  <a:t>kCHF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\ ##0_);_(* \(#\ ##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90056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1E4D3E-F131-4B04-A3AE-246CDFAF4C69}" type="doc">
      <dgm:prSet loTypeId="urn:microsoft.com/office/officeart/2005/8/layout/cycle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7D63144-497F-41C6-8EE5-C012098009BC}">
      <dgm:prSet phldrT="[Text]" custT="1"/>
      <dgm:spPr/>
      <dgm:t>
        <a:bodyPr/>
        <a:lstStyle/>
        <a:p>
          <a:r>
            <a:rPr lang="en-US" sz="1200" dirty="0"/>
            <a:t>Plan proposal</a:t>
          </a:r>
          <a:endParaRPr lang="en-GB" sz="1200" dirty="0"/>
        </a:p>
      </dgm:t>
    </dgm:pt>
    <dgm:pt modelId="{8DE446F3-0539-4C51-9D13-49B09A0E767B}" type="parTrans" cxnId="{DDACC206-38B8-4CC5-929F-AB1AABC80818}">
      <dgm:prSet/>
      <dgm:spPr/>
      <dgm:t>
        <a:bodyPr/>
        <a:lstStyle/>
        <a:p>
          <a:endParaRPr lang="en-GB"/>
        </a:p>
      </dgm:t>
    </dgm:pt>
    <dgm:pt modelId="{997EB12F-3DD2-43C9-A6F8-9EB66374CCB0}" type="sibTrans" cxnId="{DDACC206-38B8-4CC5-929F-AB1AABC80818}">
      <dgm:prSet/>
      <dgm:spPr/>
      <dgm:t>
        <a:bodyPr/>
        <a:lstStyle/>
        <a:p>
          <a:endParaRPr lang="en-GB"/>
        </a:p>
      </dgm:t>
    </dgm:pt>
    <dgm:pt modelId="{B4F5701E-FB62-4539-9733-0A5AA8439684}">
      <dgm:prSet phldrT="[Text]" custT="1"/>
      <dgm:spPr/>
      <dgm:t>
        <a:bodyPr/>
        <a:lstStyle/>
        <a:p>
          <a:r>
            <a:rPr lang="en-US" sz="1200" dirty="0"/>
            <a:t>Steering committee</a:t>
          </a:r>
          <a:endParaRPr lang="en-GB" sz="1200" dirty="0"/>
        </a:p>
      </dgm:t>
    </dgm:pt>
    <dgm:pt modelId="{9D4F8CEA-0F4C-4745-9DF7-98B957E6B1C2}" type="parTrans" cxnId="{B031A08B-DA7F-461E-9B39-128D00B65F2F}">
      <dgm:prSet/>
      <dgm:spPr/>
      <dgm:t>
        <a:bodyPr/>
        <a:lstStyle/>
        <a:p>
          <a:endParaRPr lang="en-GB"/>
        </a:p>
      </dgm:t>
    </dgm:pt>
    <dgm:pt modelId="{6C74B4FB-3F6A-4BF9-9C8A-E18402A49B1C}" type="sibTrans" cxnId="{B031A08B-DA7F-461E-9B39-128D00B65F2F}">
      <dgm:prSet/>
      <dgm:spPr/>
      <dgm:t>
        <a:bodyPr/>
        <a:lstStyle/>
        <a:p>
          <a:endParaRPr lang="en-GB"/>
        </a:p>
      </dgm:t>
    </dgm:pt>
    <dgm:pt modelId="{35D8D6CC-A30C-45B8-BC89-F64EA73B1340}">
      <dgm:prSet phldrT="[Text]" custT="1"/>
      <dgm:spPr/>
      <dgm:t>
        <a:bodyPr/>
        <a:lstStyle/>
        <a:p>
          <a:r>
            <a:rPr lang="en-US" sz="1200" dirty="0"/>
            <a:t>Plan update</a:t>
          </a:r>
          <a:endParaRPr lang="en-GB" sz="1200" dirty="0"/>
        </a:p>
      </dgm:t>
    </dgm:pt>
    <dgm:pt modelId="{77B368CB-512E-475F-B410-EA7E07A27566}" type="parTrans" cxnId="{736A7F0B-489C-4658-950F-7D7F67635E89}">
      <dgm:prSet/>
      <dgm:spPr/>
      <dgm:t>
        <a:bodyPr/>
        <a:lstStyle/>
        <a:p>
          <a:endParaRPr lang="en-GB"/>
        </a:p>
      </dgm:t>
    </dgm:pt>
    <dgm:pt modelId="{5B2A5BF9-5CA5-41FA-A84B-DA27B2051886}" type="sibTrans" cxnId="{736A7F0B-489C-4658-950F-7D7F67635E89}">
      <dgm:prSet/>
      <dgm:spPr/>
      <dgm:t>
        <a:bodyPr/>
        <a:lstStyle/>
        <a:p>
          <a:endParaRPr lang="en-GB"/>
        </a:p>
      </dgm:t>
    </dgm:pt>
    <dgm:pt modelId="{1A2DA256-C885-43C3-BED8-17533077690F}">
      <dgm:prSet phldrT="[Text]" custT="1"/>
      <dgm:spPr/>
      <dgm:t>
        <a:bodyPr/>
        <a:lstStyle/>
        <a:p>
          <a:r>
            <a:rPr lang="en-US" sz="1200" dirty="0"/>
            <a:t>Production follow-up</a:t>
          </a:r>
          <a:endParaRPr lang="en-GB" sz="1200" dirty="0"/>
        </a:p>
      </dgm:t>
    </dgm:pt>
    <dgm:pt modelId="{05DCBA6F-E813-4897-9B6A-4C833C8D8027}" type="parTrans" cxnId="{22B784EA-0AE1-40A6-A70D-930A01FA3105}">
      <dgm:prSet/>
      <dgm:spPr/>
      <dgm:t>
        <a:bodyPr/>
        <a:lstStyle/>
        <a:p>
          <a:endParaRPr lang="en-GB"/>
        </a:p>
      </dgm:t>
    </dgm:pt>
    <dgm:pt modelId="{1613F4A5-981E-463C-9D39-3D4E17262F86}" type="sibTrans" cxnId="{22B784EA-0AE1-40A6-A70D-930A01FA3105}">
      <dgm:prSet/>
      <dgm:spPr/>
      <dgm:t>
        <a:bodyPr/>
        <a:lstStyle/>
        <a:p>
          <a:endParaRPr lang="en-GB"/>
        </a:p>
      </dgm:t>
    </dgm:pt>
    <dgm:pt modelId="{CDE1EC69-09A0-421A-BEDE-910AB272A7AE}">
      <dgm:prSet phldrT="[Text]" custT="1"/>
      <dgm:spPr/>
      <dgm:t>
        <a:bodyPr/>
        <a:lstStyle/>
        <a:p>
          <a:r>
            <a:rPr lang="en-US" sz="1200" dirty="0"/>
            <a:t>Prioritization</a:t>
          </a:r>
          <a:endParaRPr lang="en-GB" sz="1200" dirty="0"/>
        </a:p>
      </dgm:t>
    </dgm:pt>
    <dgm:pt modelId="{BF2EC0F5-9746-4098-8564-1A52D68CB429}" type="parTrans" cxnId="{D64FFDBB-A3AA-4684-9067-D79A7D65DB48}">
      <dgm:prSet/>
      <dgm:spPr/>
      <dgm:t>
        <a:bodyPr/>
        <a:lstStyle/>
        <a:p>
          <a:endParaRPr lang="en-GB"/>
        </a:p>
      </dgm:t>
    </dgm:pt>
    <dgm:pt modelId="{1034D5BE-3E42-4B1A-B4A5-6285AF07C2C2}" type="sibTrans" cxnId="{D64FFDBB-A3AA-4684-9067-D79A7D65DB48}">
      <dgm:prSet/>
      <dgm:spPr/>
      <dgm:t>
        <a:bodyPr/>
        <a:lstStyle/>
        <a:p>
          <a:endParaRPr lang="en-GB"/>
        </a:p>
      </dgm:t>
    </dgm:pt>
    <dgm:pt modelId="{ECEBA62E-16AD-44E3-8D43-C111ECB84D6B}">
      <dgm:prSet phldrT="[Text]" custT="1"/>
      <dgm:spPr/>
      <dgm:t>
        <a:bodyPr/>
        <a:lstStyle/>
        <a:p>
          <a:r>
            <a:rPr lang="en-US" sz="1200" dirty="0"/>
            <a:t>(Workshops)</a:t>
          </a:r>
          <a:endParaRPr lang="en-GB" sz="1200" dirty="0"/>
        </a:p>
      </dgm:t>
    </dgm:pt>
    <dgm:pt modelId="{DEB1FF5E-5463-4541-86D5-6BB5F52698D2}" type="parTrans" cxnId="{1925C37D-3B2F-4E5B-A6A6-067266781F4C}">
      <dgm:prSet/>
      <dgm:spPr/>
      <dgm:t>
        <a:bodyPr/>
        <a:lstStyle/>
        <a:p>
          <a:endParaRPr lang="en-GB"/>
        </a:p>
      </dgm:t>
    </dgm:pt>
    <dgm:pt modelId="{7591CF00-974D-445D-A026-75751524B4CC}" type="sibTrans" cxnId="{1925C37D-3B2F-4E5B-A6A6-067266781F4C}">
      <dgm:prSet/>
      <dgm:spPr/>
      <dgm:t>
        <a:bodyPr/>
        <a:lstStyle/>
        <a:p>
          <a:endParaRPr lang="en-GB"/>
        </a:p>
      </dgm:t>
    </dgm:pt>
    <dgm:pt modelId="{AA059855-E0C0-42DC-B434-5F8CB1D4B9EC}" type="pres">
      <dgm:prSet presAssocID="{AB1E4D3E-F131-4B04-A3AE-246CDFAF4C69}" presName="Name0" presStyleCnt="0">
        <dgm:presLayoutVars>
          <dgm:dir/>
          <dgm:resizeHandles val="exact"/>
        </dgm:presLayoutVars>
      </dgm:prSet>
      <dgm:spPr/>
    </dgm:pt>
    <dgm:pt modelId="{30DF215B-A5F4-4FCB-B3EF-7F61D7A0CEF4}" type="pres">
      <dgm:prSet presAssocID="{AB1E4D3E-F131-4B04-A3AE-246CDFAF4C69}" presName="cycle" presStyleCnt="0"/>
      <dgm:spPr/>
    </dgm:pt>
    <dgm:pt modelId="{BB5458DE-D604-4A24-B905-67D353D62D03}" type="pres">
      <dgm:prSet presAssocID="{47D63144-497F-41C6-8EE5-C012098009BC}" presName="nodeFirstNode" presStyleLbl="node1" presStyleIdx="0" presStyleCnt="6" custScaleX="107668" custScaleY="108196">
        <dgm:presLayoutVars>
          <dgm:bulletEnabled val="1"/>
        </dgm:presLayoutVars>
      </dgm:prSet>
      <dgm:spPr/>
    </dgm:pt>
    <dgm:pt modelId="{B18D0A69-E9C8-4629-B0DF-67A11F4DAF6D}" type="pres">
      <dgm:prSet presAssocID="{997EB12F-3DD2-43C9-A6F8-9EB66374CCB0}" presName="sibTransFirstNode" presStyleLbl="bgShp" presStyleIdx="0" presStyleCnt="1"/>
      <dgm:spPr/>
    </dgm:pt>
    <dgm:pt modelId="{66DEA44D-C437-4E60-A24A-E64B63CAA27D}" type="pres">
      <dgm:prSet presAssocID="{B4F5701E-FB62-4539-9733-0A5AA8439684}" presName="nodeFollowingNodes" presStyleLbl="node1" presStyleIdx="1" presStyleCnt="6" custScaleX="125052" custScaleY="114908" custRadScaleRad="113566" custRadScaleInc="19106">
        <dgm:presLayoutVars>
          <dgm:bulletEnabled val="1"/>
        </dgm:presLayoutVars>
      </dgm:prSet>
      <dgm:spPr/>
    </dgm:pt>
    <dgm:pt modelId="{40703E74-B42D-497B-9E54-DFA145830575}" type="pres">
      <dgm:prSet presAssocID="{ECEBA62E-16AD-44E3-8D43-C111ECB84D6B}" presName="nodeFollowingNodes" presStyleLbl="node1" presStyleIdx="2" presStyleCnt="6" custScaleX="160743" custRadScaleRad="112965" custRadScaleInc="-17033">
        <dgm:presLayoutVars>
          <dgm:bulletEnabled val="1"/>
        </dgm:presLayoutVars>
      </dgm:prSet>
      <dgm:spPr/>
    </dgm:pt>
    <dgm:pt modelId="{49BBC955-4EC2-4E73-8D3D-D328FE496A6B}" type="pres">
      <dgm:prSet presAssocID="{35D8D6CC-A30C-45B8-BC89-F64EA73B1340}" presName="nodeFollowingNodes" presStyleLbl="node1" presStyleIdx="3" presStyleCnt="6" custScaleX="97200" custScaleY="111373" custRadScaleRad="103944" custRadScaleInc="-11637">
        <dgm:presLayoutVars>
          <dgm:bulletEnabled val="1"/>
        </dgm:presLayoutVars>
      </dgm:prSet>
      <dgm:spPr/>
    </dgm:pt>
    <dgm:pt modelId="{EE6CC55D-7124-4500-856C-280D97AB5859}" type="pres">
      <dgm:prSet presAssocID="{1A2DA256-C885-43C3-BED8-17533077690F}" presName="nodeFollowingNodes" presStyleLbl="node1" presStyleIdx="4" presStyleCnt="6" custScaleX="151270" custScaleY="105426" custRadScaleRad="114397" custRadScaleInc="11763">
        <dgm:presLayoutVars>
          <dgm:bulletEnabled val="1"/>
        </dgm:presLayoutVars>
      </dgm:prSet>
      <dgm:spPr/>
    </dgm:pt>
    <dgm:pt modelId="{39FB16CA-790D-4000-9347-0C38024BE2E5}" type="pres">
      <dgm:prSet presAssocID="{CDE1EC69-09A0-421A-BEDE-910AB272A7AE}" presName="nodeFollowingNodes" presStyleLbl="node1" presStyleIdx="5" presStyleCnt="6" custScaleX="135781" custScaleY="107950" custRadScaleRad="105718" custRadScaleInc="-15196">
        <dgm:presLayoutVars>
          <dgm:bulletEnabled val="1"/>
        </dgm:presLayoutVars>
      </dgm:prSet>
      <dgm:spPr/>
    </dgm:pt>
  </dgm:ptLst>
  <dgm:cxnLst>
    <dgm:cxn modelId="{DDACC206-38B8-4CC5-929F-AB1AABC80818}" srcId="{AB1E4D3E-F131-4B04-A3AE-246CDFAF4C69}" destId="{47D63144-497F-41C6-8EE5-C012098009BC}" srcOrd="0" destOrd="0" parTransId="{8DE446F3-0539-4C51-9D13-49B09A0E767B}" sibTransId="{997EB12F-3DD2-43C9-A6F8-9EB66374CCB0}"/>
    <dgm:cxn modelId="{736A7F0B-489C-4658-950F-7D7F67635E89}" srcId="{AB1E4D3E-F131-4B04-A3AE-246CDFAF4C69}" destId="{35D8D6CC-A30C-45B8-BC89-F64EA73B1340}" srcOrd="3" destOrd="0" parTransId="{77B368CB-512E-475F-B410-EA7E07A27566}" sibTransId="{5B2A5BF9-5CA5-41FA-A84B-DA27B2051886}"/>
    <dgm:cxn modelId="{23CB7228-9591-4C1B-B06D-73890D1DFC27}" type="presOf" srcId="{35D8D6CC-A30C-45B8-BC89-F64EA73B1340}" destId="{49BBC955-4EC2-4E73-8D3D-D328FE496A6B}" srcOrd="0" destOrd="0" presId="urn:microsoft.com/office/officeart/2005/8/layout/cycle3"/>
    <dgm:cxn modelId="{E897796F-8DD7-46DB-BC0C-96CE02D192F1}" type="presOf" srcId="{47D63144-497F-41C6-8EE5-C012098009BC}" destId="{BB5458DE-D604-4A24-B905-67D353D62D03}" srcOrd="0" destOrd="0" presId="urn:microsoft.com/office/officeart/2005/8/layout/cycle3"/>
    <dgm:cxn modelId="{6B8AB476-AEF3-4C44-8523-7531C34190A8}" type="presOf" srcId="{997EB12F-3DD2-43C9-A6F8-9EB66374CCB0}" destId="{B18D0A69-E9C8-4629-B0DF-67A11F4DAF6D}" srcOrd="0" destOrd="0" presId="urn:microsoft.com/office/officeart/2005/8/layout/cycle3"/>
    <dgm:cxn modelId="{F3D79179-920F-4F5C-84A4-C6A04B36CDB2}" type="presOf" srcId="{CDE1EC69-09A0-421A-BEDE-910AB272A7AE}" destId="{39FB16CA-790D-4000-9347-0C38024BE2E5}" srcOrd="0" destOrd="0" presId="urn:microsoft.com/office/officeart/2005/8/layout/cycle3"/>
    <dgm:cxn modelId="{1925C37D-3B2F-4E5B-A6A6-067266781F4C}" srcId="{AB1E4D3E-F131-4B04-A3AE-246CDFAF4C69}" destId="{ECEBA62E-16AD-44E3-8D43-C111ECB84D6B}" srcOrd="2" destOrd="0" parTransId="{DEB1FF5E-5463-4541-86D5-6BB5F52698D2}" sibTransId="{7591CF00-974D-445D-A026-75751524B4CC}"/>
    <dgm:cxn modelId="{B031A08B-DA7F-461E-9B39-128D00B65F2F}" srcId="{AB1E4D3E-F131-4B04-A3AE-246CDFAF4C69}" destId="{B4F5701E-FB62-4539-9733-0A5AA8439684}" srcOrd="1" destOrd="0" parTransId="{9D4F8CEA-0F4C-4745-9DF7-98B957E6B1C2}" sibTransId="{6C74B4FB-3F6A-4BF9-9C8A-E18402A49B1C}"/>
    <dgm:cxn modelId="{912F46A4-F1D5-433A-9E81-9DFC0A663244}" type="presOf" srcId="{B4F5701E-FB62-4539-9733-0A5AA8439684}" destId="{66DEA44D-C437-4E60-A24A-E64B63CAA27D}" srcOrd="0" destOrd="0" presId="urn:microsoft.com/office/officeart/2005/8/layout/cycle3"/>
    <dgm:cxn modelId="{D64FFDBB-A3AA-4684-9067-D79A7D65DB48}" srcId="{AB1E4D3E-F131-4B04-A3AE-246CDFAF4C69}" destId="{CDE1EC69-09A0-421A-BEDE-910AB272A7AE}" srcOrd="5" destOrd="0" parTransId="{BF2EC0F5-9746-4098-8564-1A52D68CB429}" sibTransId="{1034D5BE-3E42-4B1A-B4A5-6285AF07C2C2}"/>
    <dgm:cxn modelId="{009CB7C9-464D-46DD-8050-5D6149138126}" type="presOf" srcId="{AB1E4D3E-F131-4B04-A3AE-246CDFAF4C69}" destId="{AA059855-E0C0-42DC-B434-5F8CB1D4B9EC}" srcOrd="0" destOrd="0" presId="urn:microsoft.com/office/officeart/2005/8/layout/cycle3"/>
    <dgm:cxn modelId="{B6EAC5D7-4429-4AD9-9EFA-D22DCC0C6144}" type="presOf" srcId="{ECEBA62E-16AD-44E3-8D43-C111ECB84D6B}" destId="{40703E74-B42D-497B-9E54-DFA145830575}" srcOrd="0" destOrd="0" presId="urn:microsoft.com/office/officeart/2005/8/layout/cycle3"/>
    <dgm:cxn modelId="{CFBEF5E6-BD8F-4AC7-A163-13AD618594A4}" type="presOf" srcId="{1A2DA256-C885-43C3-BED8-17533077690F}" destId="{EE6CC55D-7124-4500-856C-280D97AB5859}" srcOrd="0" destOrd="0" presId="urn:microsoft.com/office/officeart/2005/8/layout/cycle3"/>
    <dgm:cxn modelId="{22B784EA-0AE1-40A6-A70D-930A01FA3105}" srcId="{AB1E4D3E-F131-4B04-A3AE-246CDFAF4C69}" destId="{1A2DA256-C885-43C3-BED8-17533077690F}" srcOrd="4" destOrd="0" parTransId="{05DCBA6F-E813-4897-9B6A-4C833C8D8027}" sibTransId="{1613F4A5-981E-463C-9D39-3D4E17262F86}"/>
    <dgm:cxn modelId="{3512BB52-3243-4735-8C04-584885B9E3ED}" type="presParOf" srcId="{AA059855-E0C0-42DC-B434-5F8CB1D4B9EC}" destId="{30DF215B-A5F4-4FCB-B3EF-7F61D7A0CEF4}" srcOrd="0" destOrd="0" presId="urn:microsoft.com/office/officeart/2005/8/layout/cycle3"/>
    <dgm:cxn modelId="{D70AD115-DE76-4762-A3A2-9B0C0C28EFDB}" type="presParOf" srcId="{30DF215B-A5F4-4FCB-B3EF-7F61D7A0CEF4}" destId="{BB5458DE-D604-4A24-B905-67D353D62D03}" srcOrd="0" destOrd="0" presId="urn:microsoft.com/office/officeart/2005/8/layout/cycle3"/>
    <dgm:cxn modelId="{F2CAC1E8-6D91-477B-A62C-BBEA34A25252}" type="presParOf" srcId="{30DF215B-A5F4-4FCB-B3EF-7F61D7A0CEF4}" destId="{B18D0A69-E9C8-4629-B0DF-67A11F4DAF6D}" srcOrd="1" destOrd="0" presId="urn:microsoft.com/office/officeart/2005/8/layout/cycle3"/>
    <dgm:cxn modelId="{270DAE63-A923-4885-B9BB-7EF39958CFC1}" type="presParOf" srcId="{30DF215B-A5F4-4FCB-B3EF-7F61D7A0CEF4}" destId="{66DEA44D-C437-4E60-A24A-E64B63CAA27D}" srcOrd="2" destOrd="0" presId="urn:microsoft.com/office/officeart/2005/8/layout/cycle3"/>
    <dgm:cxn modelId="{B9368D87-7BA3-4BC7-A1E7-566E64B2EB99}" type="presParOf" srcId="{30DF215B-A5F4-4FCB-B3EF-7F61D7A0CEF4}" destId="{40703E74-B42D-497B-9E54-DFA145830575}" srcOrd="3" destOrd="0" presId="urn:microsoft.com/office/officeart/2005/8/layout/cycle3"/>
    <dgm:cxn modelId="{1999AB91-2A2E-4059-8F95-98919C914278}" type="presParOf" srcId="{30DF215B-A5F4-4FCB-B3EF-7F61D7A0CEF4}" destId="{49BBC955-4EC2-4E73-8D3D-D328FE496A6B}" srcOrd="4" destOrd="0" presId="urn:microsoft.com/office/officeart/2005/8/layout/cycle3"/>
    <dgm:cxn modelId="{AEC979F0-DA32-4AB8-8883-B08EF9F8905B}" type="presParOf" srcId="{30DF215B-A5F4-4FCB-B3EF-7F61D7A0CEF4}" destId="{EE6CC55D-7124-4500-856C-280D97AB5859}" srcOrd="5" destOrd="0" presId="urn:microsoft.com/office/officeart/2005/8/layout/cycle3"/>
    <dgm:cxn modelId="{ECF9C981-53EC-4FE4-878B-CC2D1BD26CD8}" type="presParOf" srcId="{30DF215B-A5F4-4FCB-B3EF-7F61D7A0CEF4}" destId="{39FB16CA-790D-4000-9347-0C38024BE2E5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8D0A69-E9C8-4629-B0DF-67A11F4DAF6D}">
      <dsp:nvSpPr>
        <dsp:cNvPr id="0" name=""/>
        <dsp:cNvSpPr/>
      </dsp:nvSpPr>
      <dsp:spPr>
        <a:xfrm>
          <a:off x="285816" y="-20073"/>
          <a:ext cx="2201217" cy="2201217"/>
        </a:xfrm>
        <a:prstGeom prst="circularArrow">
          <a:avLst>
            <a:gd name="adj1" fmla="val 5274"/>
            <a:gd name="adj2" fmla="val 312630"/>
            <a:gd name="adj3" fmla="val 14292803"/>
            <a:gd name="adj4" fmla="val 17089273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B5458DE-D604-4A24-B905-67D353D62D03}">
      <dsp:nvSpPr>
        <dsp:cNvPr id="0" name=""/>
        <dsp:cNvSpPr/>
      </dsp:nvSpPr>
      <dsp:spPr>
        <a:xfrm>
          <a:off x="983369" y="-17768"/>
          <a:ext cx="806110" cy="40503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Plan proposal</a:t>
          </a:r>
          <a:endParaRPr lang="en-GB" sz="1200" kern="1200" dirty="0"/>
        </a:p>
      </dsp:txBody>
      <dsp:txXfrm>
        <a:off x="1003141" y="2004"/>
        <a:ext cx="766566" cy="365487"/>
      </dsp:txXfrm>
    </dsp:sp>
    <dsp:sp modelId="{66DEA44D-C437-4E60-A24A-E64B63CAA27D}">
      <dsp:nvSpPr>
        <dsp:cNvPr id="0" name=""/>
        <dsp:cNvSpPr/>
      </dsp:nvSpPr>
      <dsp:spPr>
        <a:xfrm>
          <a:off x="1870206" y="512910"/>
          <a:ext cx="936264" cy="430158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Steering committee</a:t>
          </a:r>
          <a:endParaRPr lang="en-GB" sz="1200" kern="1200" dirty="0"/>
        </a:p>
      </dsp:txBody>
      <dsp:txXfrm>
        <a:off x="1891205" y="533909"/>
        <a:ext cx="894266" cy="388160"/>
      </dsp:txXfrm>
    </dsp:sp>
    <dsp:sp modelId="{40703E74-B42D-497B-9E54-DFA145830575}">
      <dsp:nvSpPr>
        <dsp:cNvPr id="0" name=""/>
        <dsp:cNvSpPr/>
      </dsp:nvSpPr>
      <dsp:spPr>
        <a:xfrm>
          <a:off x="1604828" y="1256014"/>
          <a:ext cx="1203483" cy="37435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(Workshops)</a:t>
          </a:r>
          <a:endParaRPr lang="en-GB" sz="1200" kern="1200" dirty="0"/>
        </a:p>
      </dsp:txBody>
      <dsp:txXfrm>
        <a:off x="1623102" y="1274288"/>
        <a:ext cx="1166935" cy="337802"/>
      </dsp:txXfrm>
    </dsp:sp>
    <dsp:sp modelId="{49BBC955-4EC2-4E73-8D3D-D328FE496A6B}">
      <dsp:nvSpPr>
        <dsp:cNvPr id="0" name=""/>
        <dsp:cNvSpPr/>
      </dsp:nvSpPr>
      <dsp:spPr>
        <a:xfrm>
          <a:off x="1119334" y="1762262"/>
          <a:ext cx="727736" cy="4169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Plan update</a:t>
          </a:r>
          <a:endParaRPr lang="en-GB" sz="1200" kern="1200" dirty="0"/>
        </a:p>
      </dsp:txBody>
      <dsp:txXfrm>
        <a:off x="1139687" y="1782615"/>
        <a:ext cx="687030" cy="376219"/>
      </dsp:txXfrm>
    </dsp:sp>
    <dsp:sp modelId="{EE6CC55D-7124-4500-856C-280D97AB5859}">
      <dsp:nvSpPr>
        <dsp:cNvPr id="0" name=""/>
        <dsp:cNvSpPr/>
      </dsp:nvSpPr>
      <dsp:spPr>
        <a:xfrm>
          <a:off x="0" y="1295100"/>
          <a:ext cx="1132559" cy="39466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Production follow-up</a:t>
          </a:r>
          <a:endParaRPr lang="en-GB" sz="1200" kern="1200" dirty="0"/>
        </a:p>
      </dsp:txBody>
      <dsp:txXfrm>
        <a:off x="19266" y="1314366"/>
        <a:ext cx="1094027" cy="356130"/>
      </dsp:txXfrm>
    </dsp:sp>
    <dsp:sp modelId="{39FB16CA-790D-4000-9347-0C38024BE2E5}">
      <dsp:nvSpPr>
        <dsp:cNvPr id="0" name=""/>
        <dsp:cNvSpPr/>
      </dsp:nvSpPr>
      <dsp:spPr>
        <a:xfrm>
          <a:off x="3966" y="519210"/>
          <a:ext cx="1016592" cy="40411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Prioritization</a:t>
          </a:r>
          <a:endParaRPr lang="en-GB" sz="1200" kern="1200" dirty="0"/>
        </a:p>
      </dsp:txBody>
      <dsp:txXfrm>
        <a:off x="23693" y="538937"/>
        <a:ext cx="977138" cy="364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11/10/2023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74962C-4132-6A44-AAE0-B8F32F2C634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39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1DDB63-C943-4771-A766-4EE832F140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2855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432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9BE077-0D92-6C41-AAA5-382B80746D7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91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8BF2F3-6623-4EC0-9B6A-1DBD0789B98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62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19B42-C51A-427D-FF45-7174BF448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01339-F82D-7E41-4B4E-4D8A40E1D2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6589A5-8C63-623F-D8F0-FAE649AEF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4/10/2023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354AD-DCF5-EDAD-B354-8ADB9146D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M.Capeans | CERN SCE Department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909D6-0003-8930-2188-05FA22985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EFE0-50E6-6F47-B4C7-9469A1E8D5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21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11/10/2023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CERN Consolidation program</a:t>
            </a:r>
            <a:br>
              <a:rPr lang="en-US" dirty="0"/>
            </a:br>
            <a:r>
              <a:rPr lang="en-GB" sz="3200" b="0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  <a:t>CERN SCE / EPFL</a:t>
            </a:r>
            <a:br>
              <a:rPr lang="en-GB" sz="1800" b="0" i="0" dirty="0">
                <a:solidFill>
                  <a:srgbClr val="F9F9F9"/>
                </a:solidFill>
                <a:effectLst/>
                <a:latin typeface="Roboto" panose="02000000000000000000" pitchFamily="2" charset="0"/>
              </a:rPr>
            </a:b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Alejandro Martínez Sellés</a:t>
            </a:r>
            <a:endParaRPr dirty="0"/>
          </a:p>
          <a:p>
            <a:pPr algn="l">
              <a:defRPr/>
            </a:pPr>
            <a:r>
              <a:rPr lang="en-US" sz="1800" dirty="0"/>
              <a:t>10/11/2021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C95E5-612B-984B-BEB2-4579286C4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3BE7DAF-4D48-16B2-D91E-EB922541B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Technical </a:t>
            </a:r>
            <a:r>
              <a:rPr lang="fr-FR" sz="3000" b="1" dirty="0" err="1">
                <a:solidFill>
                  <a:srgbClr val="4C7FAE"/>
                </a:solidFill>
              </a:rPr>
              <a:t>assessment</a:t>
            </a:r>
            <a:r>
              <a:rPr lang="fr-FR" sz="3000" b="1" dirty="0">
                <a:solidFill>
                  <a:srgbClr val="4C7FAE"/>
                </a:solidFill>
              </a:rPr>
              <a:t> – STRATUS </a:t>
            </a:r>
            <a:r>
              <a:rPr lang="fr-FR" sz="3000" b="1" dirty="0" err="1">
                <a:solidFill>
                  <a:srgbClr val="4C7FAE"/>
                </a:solidFill>
              </a:rPr>
              <a:t>tool</a:t>
            </a:r>
            <a:endParaRPr lang="fr-FR" sz="3000" b="1" dirty="0">
              <a:solidFill>
                <a:srgbClr val="4C7FAE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98C3C6-ACCF-E300-5A31-FA9F28A38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844824"/>
            <a:ext cx="5853389" cy="38511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77E2E78-F905-0B9C-A2F8-0431476EF5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0621" y="1844824"/>
            <a:ext cx="5908156" cy="3672408"/>
          </a:xfrm>
          <a:prstGeom prst="rect">
            <a:avLst/>
          </a:prstGeom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4224399D-AF2A-6B46-E29F-B70602AFB828}"/>
              </a:ext>
            </a:extLst>
          </p:cNvPr>
          <p:cNvSpPr txBox="1">
            <a:spLocks/>
          </p:cNvSpPr>
          <p:nvPr/>
        </p:nvSpPr>
        <p:spPr>
          <a:xfrm>
            <a:off x="335360" y="836712"/>
            <a:ext cx="4032448" cy="3036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u="sng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STRATUS tool - input for each building</a:t>
            </a:r>
          </a:p>
        </p:txBody>
      </p:sp>
    </p:spTree>
    <p:extLst>
      <p:ext uri="{BB962C8B-B14F-4D97-AF65-F5344CB8AC3E}">
        <p14:creationId xmlns:p14="http://schemas.microsoft.com/office/powerpoint/2010/main" val="1885121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C79B84B-082C-4276-2162-CE7602554B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15230" y="63370"/>
            <a:ext cx="10176769" cy="6759117"/>
          </a:xfrm>
          <a:prstGeom prst="rect">
            <a:avLst/>
          </a:prstGeom>
        </p:spPr>
      </p:pic>
      <p:pic>
        <p:nvPicPr>
          <p:cNvPr id="13" name="Picture 1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F3E6AC30-DAC6-E21C-95CD-F57D00C26E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150735"/>
            <a:ext cx="3524436" cy="120305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D9481F0-4585-A050-0393-4B21C06233C7}"/>
              </a:ext>
            </a:extLst>
          </p:cNvPr>
          <p:cNvSpPr txBox="1"/>
          <p:nvPr/>
        </p:nvSpPr>
        <p:spPr>
          <a:xfrm>
            <a:off x="-8878" y="2197101"/>
            <a:ext cx="3533313" cy="911294"/>
          </a:xfrm>
          <a:prstGeom prst="rect">
            <a:avLst/>
          </a:prstGeom>
          <a:solidFill>
            <a:schemeClr val="tx2">
              <a:lumMod val="20000"/>
              <a:lumOff val="80000"/>
              <a:alpha val="63000"/>
            </a:schemeClr>
          </a:solidFill>
          <a:ln>
            <a:solidFill>
              <a:schemeClr val="bg1"/>
            </a:solidFill>
          </a:ln>
          <a:effectLst/>
        </p:spPr>
        <p:txBody>
          <a:bodyPr vert="horz" wrap="square" lIns="18000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CH"/>
            </a:defPPr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>
                <a:solidFill>
                  <a:srgbClr val="4C7FAE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r>
              <a:rPr lang="en-GB" sz="2000" b="1" dirty="0"/>
              <a:t>Condition of Assets</a:t>
            </a:r>
          </a:p>
          <a:p>
            <a:r>
              <a:rPr lang="en-GB" sz="1800" dirty="0"/>
              <a:t>Stratus Update 2023</a:t>
            </a:r>
          </a:p>
          <a:p>
            <a:r>
              <a:rPr lang="en-GB" sz="1800" dirty="0"/>
              <a:t>451 buildings</a:t>
            </a:r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05604426-6B66-91BB-6E66-931157DD6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6560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18000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fr-FR" sz="3000" dirty="0">
                <a:solidFill>
                  <a:srgbClr val="4C7FAE"/>
                </a:solidFill>
              </a:rPr>
              <a:t>Site Consolidation</a:t>
            </a:r>
            <a:endParaRPr lang="fr-FR" sz="2200" spc="-80" dirty="0">
              <a:solidFill>
                <a:srgbClr val="4C7FAE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9D674-DEF1-2F3F-1B20-1C382D4BB62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05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C95E5-612B-984B-BEB2-4579286C4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3BE7DAF-4D48-16B2-D91E-EB922541B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Technical </a:t>
            </a:r>
            <a:r>
              <a:rPr lang="fr-FR" sz="3000" b="1" dirty="0" err="1">
                <a:solidFill>
                  <a:srgbClr val="4C7FAE"/>
                </a:solidFill>
              </a:rPr>
              <a:t>assessment</a:t>
            </a:r>
            <a:r>
              <a:rPr lang="fr-FR" sz="3000" b="1" dirty="0">
                <a:solidFill>
                  <a:srgbClr val="4C7FAE"/>
                </a:solidFill>
              </a:rPr>
              <a:t> – STRATUS </a:t>
            </a:r>
            <a:r>
              <a:rPr lang="fr-FR" sz="3000" b="1" dirty="0" err="1">
                <a:solidFill>
                  <a:srgbClr val="4C7FAE"/>
                </a:solidFill>
              </a:rPr>
              <a:t>tool</a:t>
            </a:r>
            <a:endParaRPr lang="fr-FR" sz="3000" b="1" dirty="0">
              <a:solidFill>
                <a:srgbClr val="4C7FAE"/>
              </a:solidFill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4224399D-AF2A-6B46-E29F-B70602AFB828}"/>
              </a:ext>
            </a:extLst>
          </p:cNvPr>
          <p:cNvSpPr txBox="1">
            <a:spLocks/>
          </p:cNvSpPr>
          <p:nvPr/>
        </p:nvSpPr>
        <p:spPr>
          <a:xfrm>
            <a:off x="335360" y="836712"/>
            <a:ext cx="5112568" cy="26793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u="sng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STRATUS tool – outcome – investment needs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2353B4-C4BE-E508-3FEE-379C1B5FE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337497"/>
            <a:ext cx="11017224" cy="483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702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C95E5-612B-984B-BEB2-4579286C4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3BE7DAF-4D48-16B2-D91E-EB922541B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Example B36 full </a:t>
            </a:r>
            <a:r>
              <a:rPr lang="fr-FR" sz="3000" b="1" dirty="0" err="1">
                <a:solidFill>
                  <a:srgbClr val="4C7FAE"/>
                </a:solidFill>
              </a:rPr>
              <a:t>renovation</a:t>
            </a:r>
            <a:endParaRPr lang="fr-FR" sz="3000" b="1" dirty="0">
              <a:solidFill>
                <a:srgbClr val="4C7FAE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B0505A-0EB3-1ADD-9B65-317025644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653887"/>
            <a:ext cx="8208912" cy="3851950"/>
          </a:xfrm>
          <a:prstGeom prst="rect">
            <a:avLst/>
          </a:prstGeom>
        </p:spPr>
      </p:pic>
      <p:pic>
        <p:nvPicPr>
          <p:cNvPr id="6" name="Picture 5" descr="A picture containing text, outdoor, road, sky&#10;&#10;Description automatically generated">
            <a:extLst>
              <a:ext uri="{FF2B5EF4-FFF2-40B4-BE49-F238E27FC236}">
                <a16:creationId xmlns:a16="http://schemas.microsoft.com/office/drawing/2014/main" id="{76D88385-A725-1CDA-E020-5E7AA59DFC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711"/>
          <a:stretch/>
        </p:blipFill>
        <p:spPr bwMode="auto">
          <a:xfrm>
            <a:off x="2351584" y="4184770"/>
            <a:ext cx="3061842" cy="2019343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C21E69-A2BA-EB28-E6B9-1479471BF9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752"/>
          <a:stretch/>
        </p:blipFill>
        <p:spPr>
          <a:xfrm>
            <a:off x="8832304" y="684048"/>
            <a:ext cx="280831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033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188F0-06D6-419D-BC34-8548BE5DA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1C8C5C-068F-55A1-5678-30646831D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617746"/>
            <a:ext cx="8712968" cy="5821036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FEF44A7B-DBC0-C62F-5C9C-48E64362C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Full consolidation plan</a:t>
            </a:r>
          </a:p>
        </p:txBody>
      </p:sp>
    </p:spTree>
    <p:extLst>
      <p:ext uri="{BB962C8B-B14F-4D97-AF65-F5344CB8AC3E}">
        <p14:creationId xmlns:p14="http://schemas.microsoft.com/office/powerpoint/2010/main" val="60062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21EFF3-629F-42C0-8213-FA4A0A813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1EFC3B-123D-3781-578B-B10C4927B0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395" y="617746"/>
            <a:ext cx="8462816" cy="6150177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9BA72ED1-ADED-D71D-6389-E458FECEB3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Full consolidation plan</a:t>
            </a:r>
          </a:p>
        </p:txBody>
      </p:sp>
    </p:spTree>
    <p:extLst>
      <p:ext uri="{BB962C8B-B14F-4D97-AF65-F5344CB8AC3E}">
        <p14:creationId xmlns:p14="http://schemas.microsoft.com/office/powerpoint/2010/main" val="2830744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188F0-06D6-419D-BC34-8548BE5DA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9E7385-1FCD-071F-A2AD-610D9A407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" y="1772816"/>
            <a:ext cx="9270965" cy="4156496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AED8C4-DEF6-AEAC-C5D1-5C9022B88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Full consolidation plan</a:t>
            </a:r>
          </a:p>
        </p:txBody>
      </p:sp>
    </p:spTree>
    <p:extLst>
      <p:ext uri="{BB962C8B-B14F-4D97-AF65-F5344CB8AC3E}">
        <p14:creationId xmlns:p14="http://schemas.microsoft.com/office/powerpoint/2010/main" val="2606338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188F0-06D6-419D-BC34-8548BE5DA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BA65C04-229E-9A5E-0907-FEA6C7970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873953"/>
            <a:ext cx="10076865" cy="571660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9D774999-A587-BEB4-7B80-67DE8F6E2F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Full consolidation plan</a:t>
            </a:r>
          </a:p>
        </p:txBody>
      </p:sp>
    </p:spTree>
    <p:extLst>
      <p:ext uri="{BB962C8B-B14F-4D97-AF65-F5344CB8AC3E}">
        <p14:creationId xmlns:p14="http://schemas.microsoft.com/office/powerpoint/2010/main" val="3322916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188F0-06D6-419D-BC34-8548BE5DA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446B2F-A1A3-86D5-96BC-06CEBE291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037068"/>
            <a:ext cx="10344472" cy="5549542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EE706D0A-0365-7307-7A5A-18B240F89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Full consolidation plan</a:t>
            </a:r>
          </a:p>
        </p:txBody>
      </p:sp>
    </p:spTree>
    <p:extLst>
      <p:ext uri="{BB962C8B-B14F-4D97-AF65-F5344CB8AC3E}">
        <p14:creationId xmlns:p14="http://schemas.microsoft.com/office/powerpoint/2010/main" val="1461448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188F0-06D6-419D-BC34-8548BE5DA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897221-590E-F4D0-6304-835F0EE94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052736"/>
            <a:ext cx="10632504" cy="270057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3DFE134A-0BC3-6D09-1FBC-A8B855C2DB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Full consolidation plan</a:t>
            </a:r>
          </a:p>
        </p:txBody>
      </p:sp>
    </p:spTree>
    <p:extLst>
      <p:ext uri="{BB962C8B-B14F-4D97-AF65-F5344CB8AC3E}">
        <p14:creationId xmlns:p14="http://schemas.microsoft.com/office/powerpoint/2010/main" val="3265374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E7CCF5-E5C8-2748-8E26-16A25AC1A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974" y="1619411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Budget profile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CONSOLIDATION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programme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 organization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Technical assessment – STRATUS tool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Exemple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 B36 renovation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Full CONSOLIDATION </a:t>
            </a:r>
            <a:r>
              <a:rPr lang="en-US" dirty="0" err="1">
                <a:solidFill>
                  <a:schemeClr val="tx1">
                    <a:lumMod val="75000"/>
                  </a:schemeClr>
                </a:solidFill>
              </a:rPr>
              <a:t>programme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Questions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45F218-8820-5180-1833-FB0899959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chemeClr val="tx1">
                    <a:lumMod val="75000"/>
                  </a:schemeClr>
                </a:solidFill>
              </a:rPr>
              <a:t>Questions?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F43A42-6F01-0B97-BD20-5B2F86E04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23367B-2118-2BAD-3A51-F8A4042A3109}"/>
              </a:ext>
            </a:extLst>
          </p:cNvPr>
          <p:cNvSpPr txBox="1"/>
          <p:nvPr/>
        </p:nvSpPr>
        <p:spPr bwMode="auto">
          <a:xfrm>
            <a:off x="386571" y="1277590"/>
            <a:ext cx="104411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When you were about to start a renovation project, what was the cost estimate given by STRATUS, for the elements you decided to renovate, and what was the actual renovation cost?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Are there elements in STRATUS that were really off when you actually made the renovations, which ones, and could you see why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How did you set the renovation cut-off years in order to make your financial plans? For example did you change all the windows when the STRATUS value was still 0.6 and budgeted based on a total change (STRATUS grade=0)?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Did you add any margin for additional transformation (and not just renovation 1:1)? And if so, was that for a change in planned use, or for other upgrades?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 your experience, does STRATUS also cover the cost of the studies that preceded your renovations?</a:t>
            </a:r>
          </a:p>
        </p:txBody>
      </p:sp>
    </p:spTree>
    <p:extLst>
      <p:ext uri="{BB962C8B-B14F-4D97-AF65-F5344CB8AC3E}">
        <p14:creationId xmlns:p14="http://schemas.microsoft.com/office/powerpoint/2010/main" val="8832964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3693D9-7309-48BD-8A5D-693B92E1C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 dirty="0"/>
          </a:p>
        </p:txBody>
      </p:sp>
      <p:pic>
        <p:nvPicPr>
          <p:cNvPr id="12" name="Content Placeholder 11" descr="Close-up of question mark on a hardwood floor against a wall">
            <a:extLst>
              <a:ext uri="{FF2B5EF4-FFF2-40B4-BE49-F238E27FC236}">
                <a16:creationId xmlns:a16="http://schemas.microsoft.com/office/drawing/2014/main" id="{53DB5906-C80F-41BC-BBF0-B116500D91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908720"/>
            <a:ext cx="9380352" cy="4608512"/>
          </a:xfrm>
        </p:spPr>
      </p:pic>
    </p:spTree>
    <p:extLst>
      <p:ext uri="{BB962C8B-B14F-4D97-AF65-F5344CB8AC3E}">
        <p14:creationId xmlns:p14="http://schemas.microsoft.com/office/powerpoint/2010/main" val="647109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9ABE555-5B72-4825-B324-4AA0E91415D3}"/>
              </a:ext>
            </a:extLst>
          </p:cNvPr>
          <p:cNvGraphicFramePr>
            <a:graphicFrameLocks/>
          </p:cNvGraphicFramePr>
          <p:nvPr/>
        </p:nvGraphicFramePr>
        <p:xfrm>
          <a:off x="194090" y="1340729"/>
          <a:ext cx="11803819" cy="4777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itle 6">
            <a:extLst>
              <a:ext uri="{FF2B5EF4-FFF2-40B4-BE49-F238E27FC236}">
                <a16:creationId xmlns:a16="http://schemas.microsoft.com/office/drawing/2014/main" id="{C2693C04-F0E6-5CFF-32CB-3F984E30C4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6560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18000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GB" sz="3000" dirty="0">
                <a:solidFill>
                  <a:srgbClr val="4C7FAE"/>
                </a:solidFill>
              </a:rPr>
              <a:t>Budget Profile (confirmed projects)</a:t>
            </a:r>
            <a:endParaRPr lang="en-GB" sz="2200" spc="-80" dirty="0">
              <a:solidFill>
                <a:srgbClr val="4C7FAE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5040E6-237E-F06D-4269-CF7861181580}"/>
              </a:ext>
            </a:extLst>
          </p:cNvPr>
          <p:cNvSpPr txBox="1"/>
          <p:nvPr/>
        </p:nvSpPr>
        <p:spPr>
          <a:xfrm>
            <a:off x="7540614" y="1253698"/>
            <a:ext cx="3416171" cy="523220"/>
          </a:xfrm>
          <a:prstGeom prst="rect">
            <a:avLst/>
          </a:prstGeom>
          <a:solidFill>
            <a:srgbClr val="6D728E"/>
          </a:solidFill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+mj-lt"/>
              </a:rPr>
              <a:t>Site consolidation </a:t>
            </a:r>
            <a:r>
              <a:rPr lang="en-GB" sz="1400" dirty="0">
                <a:solidFill>
                  <a:schemeClr val="bg1"/>
                </a:solidFill>
                <a:latin typeface="+mj-lt"/>
              </a:rPr>
              <a:t>programme: building renovations and site improvements 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299BFC-48D5-05FA-F907-FD65DDEC94E6}"/>
              </a:ext>
            </a:extLst>
          </p:cNvPr>
          <p:cNvSpPr txBox="1"/>
          <p:nvPr/>
        </p:nvSpPr>
        <p:spPr>
          <a:xfrm>
            <a:off x="7540614" y="1838685"/>
            <a:ext cx="3416171" cy="52322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+mj-lt"/>
              </a:rPr>
              <a:t>MTP allocations to </a:t>
            </a:r>
            <a:r>
              <a:rPr lang="en-GB" sz="1400" b="1" dirty="0">
                <a:solidFill>
                  <a:schemeClr val="bg1"/>
                </a:solidFill>
                <a:latin typeface="+mj-lt"/>
              </a:rPr>
              <a:t>large construction projects</a:t>
            </a:r>
            <a:r>
              <a:rPr lang="en-GB" sz="1400" dirty="0">
                <a:solidFill>
                  <a:schemeClr val="bg1"/>
                </a:solidFill>
                <a:latin typeface="+mj-lt"/>
              </a:rPr>
              <a:t> as per Masterplan 2040</a:t>
            </a:r>
            <a:endParaRPr lang="en-US" sz="1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A2EA88-1975-FA05-E65B-DC8496080619}"/>
              </a:ext>
            </a:extLst>
          </p:cNvPr>
          <p:cNvSpPr txBox="1"/>
          <p:nvPr/>
        </p:nvSpPr>
        <p:spPr>
          <a:xfrm>
            <a:off x="7540616" y="2434406"/>
            <a:ext cx="3416171" cy="523220"/>
          </a:xfrm>
          <a:prstGeom prst="rect">
            <a:avLst/>
          </a:prstGeom>
          <a:solidFill>
            <a:srgbClr val="FFE699"/>
          </a:solidFill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6D728E"/>
                </a:solidFill>
                <a:latin typeface="+mj-lt"/>
              </a:rPr>
              <a:t>Project-driven</a:t>
            </a:r>
            <a:r>
              <a:rPr lang="en-GB" sz="1400" dirty="0">
                <a:solidFill>
                  <a:srgbClr val="6D728E"/>
                </a:solidFill>
                <a:latin typeface="+mj-lt"/>
              </a:rPr>
              <a:t> transformations and new constructions</a:t>
            </a:r>
            <a:endParaRPr lang="en-US" sz="1400" dirty="0">
              <a:solidFill>
                <a:srgbClr val="6D728E"/>
              </a:solidFill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D328FE-97DD-54EB-EEF1-6417A2A32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DEFE0-50E6-6F47-B4C7-9469A1E8D594}" type="slidenum">
              <a:rPr lang="en-GB" smtClean="0"/>
              <a:t>3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9B9B6B-FCC8-2E39-9A24-3F0AD9195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4/10/2023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4959A3-FA93-8363-DDC8-0EFA2E822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M.Capeans | CERN SCE Department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D81EBF-7FD5-2144-8DDF-8F19FF2A3B12}"/>
              </a:ext>
            </a:extLst>
          </p:cNvPr>
          <p:cNvSpPr txBox="1"/>
          <p:nvPr/>
        </p:nvSpPr>
        <p:spPr>
          <a:xfrm>
            <a:off x="7515214" y="878777"/>
            <a:ext cx="15810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+mj-lt"/>
              </a:rPr>
              <a:t>Funding sources:</a:t>
            </a:r>
          </a:p>
        </p:txBody>
      </p:sp>
    </p:spTree>
    <p:extLst>
      <p:ext uri="{BB962C8B-B14F-4D97-AF65-F5344CB8AC3E}">
        <p14:creationId xmlns:p14="http://schemas.microsoft.com/office/powerpoint/2010/main" val="39547836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94D47B5-653C-104D-A78B-17E8E09256DE}"/>
              </a:ext>
            </a:extLst>
          </p:cNvPr>
          <p:cNvSpPr/>
          <p:nvPr/>
        </p:nvSpPr>
        <p:spPr>
          <a:xfrm>
            <a:off x="676822" y="1225448"/>
            <a:ext cx="48884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6A9F"/>
                </a:solidFill>
                <a:latin typeface="+mj-lt"/>
              </a:rPr>
              <a:t>590 ha (220 fenced)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6A9F"/>
                </a:solidFill>
                <a:latin typeface="+mj-lt"/>
              </a:rPr>
              <a:t>2 main sites and 15 satellite sites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6A9F"/>
                </a:solidFill>
                <a:latin typeface="+mj-lt"/>
              </a:rPr>
              <a:t>670 building from 10 m</a:t>
            </a:r>
            <a:r>
              <a:rPr lang="en-GB" baseline="30000" dirty="0">
                <a:solidFill>
                  <a:srgbClr val="1F6A9F"/>
                </a:solidFill>
                <a:latin typeface="+mj-lt"/>
              </a:rPr>
              <a:t>2</a:t>
            </a:r>
            <a:r>
              <a:rPr lang="en-GB" dirty="0">
                <a:solidFill>
                  <a:srgbClr val="1F6A9F"/>
                </a:solidFill>
                <a:latin typeface="+mj-lt"/>
              </a:rPr>
              <a:t> to 20.000 m</a:t>
            </a:r>
            <a:r>
              <a:rPr lang="en-GB" baseline="30000" dirty="0">
                <a:solidFill>
                  <a:srgbClr val="1F6A9F"/>
                </a:solidFill>
                <a:latin typeface="+mj-lt"/>
              </a:rPr>
              <a:t>2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6A9F"/>
                </a:solidFill>
                <a:latin typeface="+mj-lt"/>
              </a:rPr>
              <a:t>65% built before the 70s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6A9F"/>
                </a:solidFill>
                <a:latin typeface="+mj-lt"/>
              </a:rPr>
              <a:t>70 km tunnels and 80 caverns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6A9F"/>
                </a:solidFill>
                <a:latin typeface="+mj-lt"/>
              </a:rPr>
              <a:t>30 km roads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6A9F"/>
                </a:solidFill>
                <a:latin typeface="+mj-lt"/>
              </a:rPr>
              <a:t>1000 km technical galleries and trenches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CDB81F-B8FD-214F-8FD3-136E7A1659C3}"/>
              </a:ext>
            </a:extLst>
          </p:cNvPr>
          <p:cNvSpPr/>
          <p:nvPr/>
        </p:nvSpPr>
        <p:spPr>
          <a:xfrm>
            <a:off x="6303433" y="1225448"/>
            <a:ext cx="521174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6A9F"/>
                </a:solidFill>
                <a:latin typeface="+mj-lt"/>
              </a:rPr>
              <a:t>9000 persons/daily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6A9F"/>
                </a:solidFill>
                <a:latin typeface="+mj-lt"/>
              </a:rPr>
              <a:t>490 hostel rooms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6A9F"/>
                </a:solidFill>
                <a:latin typeface="+mj-lt"/>
              </a:rPr>
              <a:t>8500 working places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6A9F"/>
                </a:solidFill>
                <a:latin typeface="+mj-lt"/>
              </a:rPr>
              <a:t>&gt;5000 parking places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6A9F"/>
                </a:solidFill>
                <a:latin typeface="+mj-lt"/>
              </a:rPr>
              <a:t>25000 daily movements to- and inter-sites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F6A9F"/>
                </a:solidFill>
                <a:latin typeface="+mj-lt"/>
              </a:rPr>
              <a:t>Public transport links in CH, not in FR</a:t>
            </a:r>
          </a:p>
          <a:p>
            <a:pPr marL="285750" indent="-285750">
              <a:buClr>
                <a:schemeClr val="bg1">
                  <a:lumMod val="65000"/>
                </a:schemeClr>
              </a:buClr>
              <a:buFont typeface="Arial" panose="020B0604020202020204" pitchFamily="34" charset="0"/>
              <a:buChar char="•"/>
            </a:pPr>
            <a:endParaRPr lang="fr-FR" dirty="0">
              <a:solidFill>
                <a:srgbClr val="1F6A9F"/>
              </a:solidFill>
              <a:latin typeface="+mj-lt"/>
            </a:endParaRPr>
          </a:p>
        </p:txBody>
      </p:sp>
      <p:sp>
        <p:nvSpPr>
          <p:cNvPr id="12" name="Title 6">
            <a:extLst>
              <a:ext uri="{FF2B5EF4-FFF2-40B4-BE49-F238E27FC236}">
                <a16:creationId xmlns:a16="http://schemas.microsoft.com/office/drawing/2014/main" id="{6C7F5369-0D63-4B26-8FD0-14315C6B1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77318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CERN site key figures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5D5B0C-1FEA-4C6A-A32D-1DCBEE6CC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3F02C-37F3-4C45-A745-2D67749BA6A8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A picture containing text, nature, shore&#10;&#10;Description automatically generated">
            <a:extLst>
              <a:ext uri="{FF2B5EF4-FFF2-40B4-BE49-F238E27FC236}">
                <a16:creationId xmlns:a16="http://schemas.microsoft.com/office/drawing/2014/main" id="{26CEBC4C-5BF5-437C-AA70-19CFA38F1D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62111"/>
            <a:ext cx="12192000" cy="339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28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694B317E-10FE-0E79-1ACF-856C95C8BE46}"/>
              </a:ext>
            </a:extLst>
          </p:cNvPr>
          <p:cNvSpPr txBox="1"/>
          <p:nvPr/>
        </p:nvSpPr>
        <p:spPr>
          <a:xfrm>
            <a:off x="8208751" y="1552316"/>
            <a:ext cx="357473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Data-driven decisions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>
              <a:spcBef>
                <a:spcPts val="1200"/>
              </a:spcBef>
            </a:pPr>
            <a:endParaRPr lang="en-GB" sz="1600" dirty="0">
              <a:latin typeface="+mj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Standardization of requirements definition according to Masterplan, IRP approval process for execution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5 and 10 year views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D814D-C1A5-7B43-E9B9-7D6056FC966B}"/>
              </a:ext>
            </a:extLst>
          </p:cNvPr>
          <p:cNvSpPr txBox="1"/>
          <p:nvPr/>
        </p:nvSpPr>
        <p:spPr>
          <a:xfrm>
            <a:off x="408490" y="3429000"/>
            <a:ext cx="3524667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+mj-lt"/>
              </a:rPr>
              <a:t>PRIORITIES</a:t>
            </a:r>
          </a:p>
          <a:p>
            <a:endParaRPr lang="en-GB" sz="16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Safety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Strategic value with respect to scientific goals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Sustainability: durability, environmental impact, energy performance</a:t>
            </a: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4DC874-F1B8-D487-181B-79A2B69A68AE}"/>
              </a:ext>
            </a:extLst>
          </p:cNvPr>
          <p:cNvSpPr txBox="1"/>
          <p:nvPr/>
        </p:nvSpPr>
        <p:spPr>
          <a:xfrm>
            <a:off x="4077334" y="1736194"/>
            <a:ext cx="3766457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Global renovations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Regulations compliance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Energy efficiency improvement: &gt; 60%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Monitoring heating, electrical and lighting consumption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Operation of HVAC, Heating and lighting </a:t>
            </a:r>
            <a:r>
              <a:rPr lang="en-US" sz="1600" dirty="0">
                <a:latin typeface="+mj-lt"/>
              </a:rPr>
              <a:t>consumption according to the outdoor temperature, occupation of the premises, eco-mode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+mj-lt"/>
              </a:rPr>
              <a:t>Favor centralized networks</a:t>
            </a:r>
            <a:endParaRPr lang="en-GB" sz="1600" dirty="0">
              <a:latin typeface="+mj-lt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</p:txBody>
      </p:sp>
      <p:sp>
        <p:nvSpPr>
          <p:cNvPr id="32" name="Title 6">
            <a:extLst>
              <a:ext uri="{FF2B5EF4-FFF2-40B4-BE49-F238E27FC236}">
                <a16:creationId xmlns:a16="http://schemas.microsoft.com/office/drawing/2014/main" id="{9E56FE0C-FC04-4E2C-90B1-6CA351D0B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Site consolidation</a:t>
            </a:r>
            <a:endParaRPr lang="fr-FR" sz="2200" b="1" spc="-80" dirty="0">
              <a:solidFill>
                <a:srgbClr val="4C7FAE"/>
              </a:solidFill>
            </a:endParaRPr>
          </a:p>
        </p:txBody>
      </p:sp>
      <p:sp>
        <p:nvSpPr>
          <p:cNvPr id="33" name="Title 6">
            <a:extLst>
              <a:ext uri="{FF2B5EF4-FFF2-40B4-BE49-F238E27FC236}">
                <a16:creationId xmlns:a16="http://schemas.microsoft.com/office/drawing/2014/main" id="{18F00430-2564-4033-B8C8-51AA27FBC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10095"/>
            <a:ext cx="3888000" cy="396000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7030A0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r>
              <a:rPr lang="en-GB" b="0" dirty="0">
                <a:solidFill>
                  <a:srgbClr val="3078BA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Mission &amp; Priorities</a:t>
            </a:r>
          </a:p>
        </p:txBody>
      </p:sp>
      <p:sp>
        <p:nvSpPr>
          <p:cNvPr id="34" name="Title 6">
            <a:extLst>
              <a:ext uri="{FF2B5EF4-FFF2-40B4-BE49-F238E27FC236}">
                <a16:creationId xmlns:a16="http://schemas.microsoft.com/office/drawing/2014/main" id="{1F9D0FAB-012A-457C-A1A7-E7F258C6A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3466" y="910095"/>
            <a:ext cx="4170603" cy="396000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7030A0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r>
              <a:rPr lang="en-GB" b="0" dirty="0">
                <a:solidFill>
                  <a:srgbClr val="3078BA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Specifications </a:t>
            </a:r>
          </a:p>
        </p:txBody>
      </p:sp>
      <p:sp>
        <p:nvSpPr>
          <p:cNvPr id="35" name="Title 6">
            <a:extLst>
              <a:ext uri="{FF2B5EF4-FFF2-40B4-BE49-F238E27FC236}">
                <a16:creationId xmlns:a16="http://schemas.microsoft.com/office/drawing/2014/main" id="{BF539123-E42F-48E9-9421-A67758536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8751" y="910095"/>
            <a:ext cx="3724147" cy="396000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7030A0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r>
              <a:rPr lang="en-GB" b="0" dirty="0">
                <a:solidFill>
                  <a:srgbClr val="3078BA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Process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2D747A-F265-44CB-AF84-959488DA9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5728171"/>
            <a:ext cx="681254" cy="365125"/>
          </a:xfrm>
        </p:spPr>
        <p:txBody>
          <a:bodyPr/>
          <a:lstStyle/>
          <a:p>
            <a:fld id="{7C73F02C-37F3-4C45-A745-2D67749BA6A8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D25F23-1A11-845D-7A67-670CB1ECDA0A}"/>
              </a:ext>
            </a:extLst>
          </p:cNvPr>
          <p:cNvSpPr txBox="1"/>
          <p:nvPr/>
        </p:nvSpPr>
        <p:spPr>
          <a:xfrm>
            <a:off x="408490" y="1514673"/>
            <a:ext cx="34683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+mj-lt"/>
              </a:rPr>
              <a:t>Plan</a:t>
            </a:r>
            <a:r>
              <a:rPr lang="en-GB" sz="1600" dirty="0">
                <a:latin typeface="+mj-lt"/>
              </a:rPr>
              <a:t> capital investments and carry out, in a rolling time window of 10 years, the </a:t>
            </a:r>
            <a:r>
              <a:rPr lang="en-GB" sz="1600" b="1" dirty="0">
                <a:latin typeface="+mj-lt"/>
              </a:rPr>
              <a:t>corrective and pre-emptive repairs and improvement of infrastructure</a:t>
            </a:r>
            <a:r>
              <a:rPr lang="en-GB" sz="1600" dirty="0">
                <a:latin typeface="+mj-lt"/>
              </a:rPr>
              <a:t> assets that are essential for CERN’s scientific programme.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1092A72-1392-CDB8-EC56-C5679468A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040216" y="2347289"/>
            <a:ext cx="4114800" cy="18631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50531C-29B6-25EA-B0EA-38BFDF4EFC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0146282" y="1984933"/>
            <a:ext cx="1786616" cy="72471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48A2AB4-D7A1-CF26-36AF-37E20579C6C9}"/>
              </a:ext>
            </a:extLst>
          </p:cNvPr>
          <p:cNvSpPr/>
          <p:nvPr/>
        </p:nvSpPr>
        <p:spPr>
          <a:xfrm>
            <a:off x="10070824" y="1907728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3849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CD2D814D-C1A5-7B43-E9B9-7D6056FC966B}"/>
              </a:ext>
            </a:extLst>
          </p:cNvPr>
          <p:cNvSpPr txBox="1"/>
          <p:nvPr/>
        </p:nvSpPr>
        <p:spPr>
          <a:xfrm>
            <a:off x="111466" y="1461599"/>
            <a:ext cx="4400358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600" b="1" dirty="0">
                <a:latin typeface="+mj-lt"/>
              </a:rPr>
              <a:t>Entry into the SITE CONS programme</a:t>
            </a:r>
          </a:p>
          <a:p>
            <a:pPr>
              <a:spcBef>
                <a:spcPts val="1200"/>
              </a:spcBef>
            </a:pPr>
            <a:r>
              <a:rPr lang="en-GB" sz="1600" dirty="0">
                <a:latin typeface="+mj-lt"/>
              </a:rPr>
              <a:t>Stratus outcome (&lt;0.8) x 3S Factorization: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  <a:latin typeface="+mj-lt"/>
              </a:rPr>
              <a:t>S</a:t>
            </a:r>
            <a:r>
              <a:rPr lang="en-GB" sz="1600" dirty="0">
                <a:latin typeface="+mj-lt"/>
              </a:rPr>
              <a:t>trategy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  <a:latin typeface="+mj-lt"/>
              </a:rPr>
              <a:t>S</a:t>
            </a:r>
            <a:r>
              <a:rPr lang="en-GB" sz="1600" dirty="0">
                <a:latin typeface="+mj-lt"/>
              </a:rPr>
              <a:t>afety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accent1"/>
                </a:solidFill>
                <a:latin typeface="+mj-lt"/>
              </a:rPr>
              <a:t>S</a:t>
            </a:r>
            <a:r>
              <a:rPr lang="en-GB" sz="1600" dirty="0">
                <a:latin typeface="+mj-lt"/>
              </a:rPr>
              <a:t>ustainability</a:t>
            </a:r>
          </a:p>
          <a:p>
            <a:pPr>
              <a:spcBef>
                <a:spcPts val="1200"/>
              </a:spcBef>
            </a:pPr>
            <a:r>
              <a:rPr lang="en-GB" sz="1400" b="1" dirty="0">
                <a:latin typeface="+mj-lt"/>
              </a:rPr>
              <a:t>Quarterly Steering committee – Decision gate </a:t>
            </a:r>
          </a:p>
          <a:p>
            <a:pPr>
              <a:spcBef>
                <a:spcPts val="1200"/>
              </a:spcBef>
            </a:pPr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  <a:p>
            <a:endParaRPr lang="en-GB" sz="1600" dirty="0">
              <a:latin typeface="+mj-lt"/>
            </a:endParaRPr>
          </a:p>
        </p:txBody>
      </p:sp>
      <p:sp>
        <p:nvSpPr>
          <p:cNvPr id="32" name="Title 6">
            <a:extLst>
              <a:ext uri="{FF2B5EF4-FFF2-40B4-BE49-F238E27FC236}">
                <a16:creationId xmlns:a16="http://schemas.microsoft.com/office/drawing/2014/main" id="{9E56FE0C-FC04-4E2C-90B1-6CA351D0B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Site consolidation</a:t>
            </a:r>
            <a:endParaRPr lang="fr-FR" sz="2200" b="1" spc="-80" dirty="0">
              <a:solidFill>
                <a:srgbClr val="4C7FAE"/>
              </a:solidFill>
            </a:endParaRPr>
          </a:p>
        </p:txBody>
      </p:sp>
      <p:sp>
        <p:nvSpPr>
          <p:cNvPr id="33" name="Title 6">
            <a:extLst>
              <a:ext uri="{FF2B5EF4-FFF2-40B4-BE49-F238E27FC236}">
                <a16:creationId xmlns:a16="http://schemas.microsoft.com/office/drawing/2014/main" id="{18F00430-2564-4033-B8C8-51AA27FBC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17729"/>
            <a:ext cx="4223792" cy="396000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7030A0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r>
              <a:rPr lang="fr-CH" b="0" dirty="0">
                <a:solidFill>
                  <a:srgbClr val="3078BA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</a:t>
            </a:r>
            <a:r>
              <a:rPr lang="en-GB" b="0" dirty="0">
                <a:solidFill>
                  <a:srgbClr val="3078BA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trategy</a:t>
            </a:r>
          </a:p>
        </p:txBody>
      </p:sp>
      <p:sp>
        <p:nvSpPr>
          <p:cNvPr id="35" name="Title 6">
            <a:extLst>
              <a:ext uri="{FF2B5EF4-FFF2-40B4-BE49-F238E27FC236}">
                <a16:creationId xmlns:a16="http://schemas.microsoft.com/office/drawing/2014/main" id="{BF539123-E42F-48E9-9421-A67758536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1824" y="817729"/>
            <a:ext cx="7492108" cy="396000"/>
          </a:xfrm>
          <a:prstGeom prst="rect">
            <a:avLst/>
          </a:prstGeom>
          <a:solidFill>
            <a:schemeClr val="bg1">
              <a:lumMod val="95000"/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3000" b="1">
                <a:solidFill>
                  <a:srgbClr val="7030A0"/>
                </a:solidFill>
                <a:latin typeface="+mj-lt"/>
                <a:ea typeface="+mj-ea"/>
                <a:cs typeface="+mj-cs"/>
              </a:defRPr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3pPr>
            <a:lvl4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4pPr>
            <a:lvl5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5pPr>
            <a:lvl6pPr marL="457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6pPr>
            <a:lvl7pPr marL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7pPr>
            <a:lvl8pPr marL="13716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8pPr>
            <a:lvl9pPr marL="18288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latin typeface="Calibri Light"/>
              </a:defRPr>
            </a:lvl9pPr>
          </a:lstStyle>
          <a:p>
            <a:r>
              <a:rPr lang="en-GB" b="0" dirty="0">
                <a:solidFill>
                  <a:srgbClr val="3078BA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Capital investment plan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2E15253-CE56-6C7E-20D8-5E21C6B96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4038600" y="5584155"/>
            <a:ext cx="4114800" cy="365125"/>
          </a:xfrm>
        </p:spPr>
        <p:txBody>
          <a:bodyPr/>
          <a:lstStyle/>
          <a:p>
            <a:r>
              <a:rPr lang="en-US" dirty="0"/>
              <a:t>CERN Masterplan 2040 and consolidation programme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36A461-942F-4E33-2D46-972F8F8B7701}"/>
              </a:ext>
            </a:extLst>
          </p:cNvPr>
          <p:cNvSpPr txBox="1"/>
          <p:nvPr/>
        </p:nvSpPr>
        <p:spPr bwMode="auto">
          <a:xfrm>
            <a:off x="4149775" y="4565111"/>
            <a:ext cx="8007249" cy="195438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Nb of buildings renovated: 2/year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Nb of </a:t>
            </a:r>
            <a:r>
              <a:rPr lang="en-GB" sz="1600" dirty="0" err="1">
                <a:latin typeface="+mj-lt"/>
              </a:rPr>
              <a:t>fluo</a:t>
            </a:r>
            <a:r>
              <a:rPr lang="en-GB" sz="1600" dirty="0">
                <a:latin typeface="+mj-lt"/>
              </a:rPr>
              <a:t>-tubes changed: 2000 u/year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Nb of lights changed: 2500 m2/year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Nb of WC changed: 20 u/year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Nb of sink changed: 20 u/year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>
              <a:latin typeface="+mj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Nb of urinals changed: 10 u/year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Nb of WMC changed: 5 u/year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Nb of heating sub-station: 2/year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Nb of compressed air stations : 2/year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latin typeface="+mj-lt"/>
              </a:rPr>
              <a:t>Roof insulation: 3000 m2 /year</a:t>
            </a:r>
          </a:p>
          <a:p>
            <a:pPr>
              <a:spcBef>
                <a:spcPts val="600"/>
              </a:spcBef>
            </a:pPr>
            <a:endParaRPr lang="en-GB" sz="1600" dirty="0">
              <a:latin typeface="+mj-lt"/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6506EB9F-A6FA-6A67-764B-85E56C3329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5853526"/>
              </p:ext>
            </p:extLst>
          </p:nvPr>
        </p:nvGraphicFramePr>
        <p:xfrm>
          <a:off x="549989" y="3881035"/>
          <a:ext cx="2808312" cy="2161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C1A2EF32-DC03-F03A-B8A3-1692F1ED870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773"/>
          <a:stretch/>
        </p:blipFill>
        <p:spPr>
          <a:xfrm>
            <a:off x="5087888" y="1320206"/>
            <a:ext cx="5679058" cy="313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5687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C95E5-612B-984B-BEB2-4579286C4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 dirty="0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42F8F598-51B6-EB75-95FC-56F3E732F18D}"/>
              </a:ext>
            </a:extLst>
          </p:cNvPr>
          <p:cNvSpPr txBox="1">
            <a:spLocks/>
          </p:cNvSpPr>
          <p:nvPr/>
        </p:nvSpPr>
        <p:spPr>
          <a:xfrm>
            <a:off x="335360" y="980728"/>
            <a:ext cx="5616624" cy="3036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STRATUS tool - input for each building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3BE7DAF-4D48-16B2-D91E-EB922541B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Technical </a:t>
            </a:r>
            <a:r>
              <a:rPr lang="fr-FR" sz="3000" b="1" dirty="0" err="1">
                <a:solidFill>
                  <a:srgbClr val="4C7FAE"/>
                </a:solidFill>
              </a:rPr>
              <a:t>assessment</a:t>
            </a:r>
            <a:r>
              <a:rPr lang="fr-FR" sz="3000" b="1" dirty="0">
                <a:solidFill>
                  <a:srgbClr val="4C7FAE"/>
                </a:solidFill>
              </a:rPr>
              <a:t> – STRATUS </a:t>
            </a:r>
            <a:r>
              <a:rPr lang="fr-FR" sz="3000" b="1" dirty="0" err="1">
                <a:solidFill>
                  <a:srgbClr val="4C7FAE"/>
                </a:solidFill>
              </a:rPr>
              <a:t>tool</a:t>
            </a:r>
            <a:endParaRPr lang="fr-FR" sz="3000" b="1" dirty="0">
              <a:solidFill>
                <a:srgbClr val="4C7FAE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A9E4D1-C57A-045C-1D4D-018EF8213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974" y="1619411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>
                    <a:lumMod val="75000"/>
                  </a:schemeClr>
                </a:solidFill>
              </a:rPr>
              <a:t>Base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>
                    <a:lumMod val="75000"/>
                  </a:schemeClr>
                </a:solidFill>
              </a:rPr>
              <a:t>Quantities and cost-per-element evaluation sheet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>
                    <a:lumMod val="75000"/>
                  </a:schemeClr>
                </a:solidFill>
              </a:rPr>
              <a:t>GIS-STRATUS data comparison (SCRIPT)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0" dirty="0">
                <a:solidFill>
                  <a:schemeClr val="tx1">
                    <a:lumMod val="75000"/>
                  </a:schemeClr>
                </a:solidFill>
              </a:rPr>
              <a:t>STRATUS renovation costs compared to CERN past renovation costs  -  adjustment coefficient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832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C95E5-612B-984B-BEB2-4579286C4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 dirty="0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42F8F598-51B6-EB75-95FC-56F3E732F18D}"/>
              </a:ext>
            </a:extLst>
          </p:cNvPr>
          <p:cNvSpPr txBox="1">
            <a:spLocks/>
          </p:cNvSpPr>
          <p:nvPr/>
        </p:nvSpPr>
        <p:spPr>
          <a:xfrm>
            <a:off x="335360" y="836712"/>
            <a:ext cx="4032448" cy="3036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u="sng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STRATUS tool - input for each building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3BE7DAF-4D48-16B2-D91E-EB922541B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Technical </a:t>
            </a:r>
            <a:r>
              <a:rPr lang="fr-FR" sz="3000" b="1" dirty="0" err="1">
                <a:solidFill>
                  <a:srgbClr val="4C7FAE"/>
                </a:solidFill>
              </a:rPr>
              <a:t>assessment</a:t>
            </a:r>
            <a:r>
              <a:rPr lang="fr-FR" sz="3000" b="1" dirty="0">
                <a:solidFill>
                  <a:srgbClr val="4C7FAE"/>
                </a:solidFill>
              </a:rPr>
              <a:t> – STRATUS </a:t>
            </a:r>
            <a:r>
              <a:rPr lang="fr-FR" sz="3000" b="1" dirty="0" err="1">
                <a:solidFill>
                  <a:srgbClr val="4C7FAE"/>
                </a:solidFill>
              </a:rPr>
              <a:t>tool</a:t>
            </a:r>
            <a:endParaRPr lang="fr-FR" sz="3000" b="1" dirty="0">
              <a:solidFill>
                <a:srgbClr val="4C7FAE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325D81-C0B2-C76C-2482-102BD7C94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268760"/>
            <a:ext cx="6139146" cy="454117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16697BE-6DD2-A806-3FDE-64C4AF2E9167}"/>
              </a:ext>
            </a:extLst>
          </p:cNvPr>
          <p:cNvSpPr/>
          <p:nvPr/>
        </p:nvSpPr>
        <p:spPr>
          <a:xfrm>
            <a:off x="4583832" y="5177512"/>
            <a:ext cx="1584176" cy="36004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B650F63-283B-36BC-13DC-E76F59C9B22A}"/>
              </a:ext>
            </a:extLst>
          </p:cNvPr>
          <p:cNvSpPr/>
          <p:nvPr/>
        </p:nvSpPr>
        <p:spPr>
          <a:xfrm>
            <a:off x="2083872" y="3223136"/>
            <a:ext cx="576064" cy="277872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BA00293-DBE0-14EF-180C-7F66758DE6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2420"/>
          <a:stretch/>
        </p:blipFill>
        <p:spPr>
          <a:xfrm>
            <a:off x="6982982" y="1268761"/>
            <a:ext cx="4743600" cy="446449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2CAA7E51-0FE5-2F6B-6E50-C702EB3603B4}"/>
              </a:ext>
            </a:extLst>
          </p:cNvPr>
          <p:cNvSpPr/>
          <p:nvPr/>
        </p:nvSpPr>
        <p:spPr>
          <a:xfrm>
            <a:off x="2083872" y="3470119"/>
            <a:ext cx="576064" cy="277872"/>
          </a:xfrm>
          <a:prstGeom prst="rect">
            <a:avLst/>
          </a:prstGeom>
          <a:noFill/>
          <a:ln w="38100">
            <a:solidFill>
              <a:srgbClr val="92D050">
                <a:alpha val="27059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6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DC95E5-612B-984B-BEB2-4579286C4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3BE7DAF-4D48-16B2-D91E-EB922541B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65275"/>
            <a:ext cx="12192000" cy="460085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solidFill>
              <a:schemeClr val="bg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 algn="ctr">
              <a:defRPr/>
            </a:pPr>
            <a:r>
              <a:rPr lang="fr-FR" sz="3000" b="1" dirty="0">
                <a:solidFill>
                  <a:srgbClr val="4C7FAE"/>
                </a:solidFill>
              </a:rPr>
              <a:t>Technical </a:t>
            </a:r>
            <a:r>
              <a:rPr lang="fr-FR" sz="3000" b="1" dirty="0" err="1">
                <a:solidFill>
                  <a:srgbClr val="4C7FAE"/>
                </a:solidFill>
              </a:rPr>
              <a:t>assessment</a:t>
            </a:r>
            <a:r>
              <a:rPr lang="fr-FR" sz="3000" b="1" dirty="0">
                <a:solidFill>
                  <a:srgbClr val="4C7FAE"/>
                </a:solidFill>
              </a:rPr>
              <a:t> – STRATUS </a:t>
            </a:r>
            <a:r>
              <a:rPr lang="fr-FR" sz="3000" b="1" dirty="0" err="1">
                <a:solidFill>
                  <a:srgbClr val="4C7FAE"/>
                </a:solidFill>
              </a:rPr>
              <a:t>tool</a:t>
            </a:r>
            <a:endParaRPr lang="fr-FR" sz="3000" b="1" dirty="0">
              <a:solidFill>
                <a:srgbClr val="4C7FAE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CF3687-2FFE-3291-E9D5-89C1D70C99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2156"/>
          <a:stretch/>
        </p:blipFill>
        <p:spPr>
          <a:xfrm>
            <a:off x="199648" y="1219420"/>
            <a:ext cx="5414591" cy="49458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CFF0198-95C3-3C72-0584-078AFD5923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138"/>
          <a:stretch/>
        </p:blipFill>
        <p:spPr>
          <a:xfrm>
            <a:off x="5822977" y="1772816"/>
            <a:ext cx="5922829" cy="3915324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F565F29-B736-FA65-ADF0-E134D3C25C1A}"/>
              </a:ext>
            </a:extLst>
          </p:cNvPr>
          <p:cNvSpPr txBox="1">
            <a:spLocks/>
          </p:cNvSpPr>
          <p:nvPr/>
        </p:nvSpPr>
        <p:spPr>
          <a:xfrm>
            <a:off x="335360" y="836712"/>
            <a:ext cx="4032448" cy="30368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u="sng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STRATUS tool - input for each building</a:t>
            </a:r>
          </a:p>
        </p:txBody>
      </p:sp>
    </p:spTree>
    <p:extLst>
      <p:ext uri="{BB962C8B-B14F-4D97-AF65-F5344CB8AC3E}">
        <p14:creationId xmlns:p14="http://schemas.microsoft.com/office/powerpoint/2010/main" val="498877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0B09BAA51C2E43A287524CB406082A" ma:contentTypeVersion="2" ma:contentTypeDescription="Create a new document." ma:contentTypeScope="" ma:versionID="b80ec9d56d88acd1d05a3864d8928ec0">
  <xsd:schema xmlns:xsd="http://www.w3.org/2001/XMLSchema" xmlns:xs="http://www.w3.org/2001/XMLSchema" xmlns:p="http://schemas.microsoft.com/office/2006/metadata/properties" xmlns:ns3="6e90a7a4-25ab-4e86-87f0-9e55957e6a3c" targetNamespace="http://schemas.microsoft.com/office/2006/metadata/properties" ma:root="true" ma:fieldsID="0f3d00974bd7dc0638d42422a6d105d1" ns3:_="">
    <xsd:import namespace="6e90a7a4-25ab-4e86-87f0-9e55957e6a3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90a7a4-25ab-4e86-87f0-9e55957e6a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1D498F-3E44-4100-AA7D-CE9B4329F8BC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6e90a7a4-25ab-4e86-87f0-9e55957e6a3c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CCE6243-3F5A-4BFA-96B2-C2F5665B4B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874EB7-AC40-44C8-9E63-FDB32D7A2FA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e90a7a4-25ab-4e86-87f0-9e55957e6a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5267</TotalTime>
  <Words>715</Words>
  <Application>Microsoft Office PowerPoint</Application>
  <DocSecurity>0</DocSecurity>
  <PresentationFormat>Widescreen</PresentationFormat>
  <Paragraphs>158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Roboto</vt:lpstr>
      <vt:lpstr>Office Theme</vt:lpstr>
      <vt:lpstr>CERN Consolidation program CERN SCE / EPFL 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Questions?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Alejandro Martinez Selles</cp:lastModifiedBy>
  <cp:revision>437</cp:revision>
  <dcterms:created xsi:type="dcterms:W3CDTF">2020-12-02T13:10:03Z</dcterms:created>
  <dcterms:modified xsi:type="dcterms:W3CDTF">2023-11-10T08:34:28Z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0x010100470B09BAA51C2E43A287524CB406082A</vt:lpwstr>
  </property>
</Properties>
</file>