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Lst>
  <p:sldSz cy="5143500" cx="9144000"/>
  <p:notesSz cx="6858000" cy="9144000"/>
  <p:embeddedFontLst>
    <p:embeddedFont>
      <p:font typeface="Nunito"/>
      <p:regular r:id="rId48"/>
      <p:bold r:id="rId49"/>
      <p:italic r:id="rId50"/>
      <p:boldItalic r:id="rId51"/>
    </p:embeddedFont>
    <p:embeddedFont>
      <p:font typeface="Maven Pro"/>
      <p:regular r:id="rId52"/>
      <p:bold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Nunito-regular.fntdata"/><Relationship Id="rId47" Type="http://schemas.openxmlformats.org/officeDocument/2006/relationships/slide" Target="slides/slide42.xml"/><Relationship Id="rId49" Type="http://schemas.openxmlformats.org/officeDocument/2006/relationships/font" Target="fonts/Nunito-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Nunito-boldItalic.fntdata"/><Relationship Id="rId50" Type="http://schemas.openxmlformats.org/officeDocument/2006/relationships/font" Target="fonts/Nunito-italic.fntdata"/><Relationship Id="rId53" Type="http://schemas.openxmlformats.org/officeDocument/2006/relationships/font" Target="fonts/MavenPro-bold.fntdata"/><Relationship Id="rId52" Type="http://schemas.openxmlformats.org/officeDocument/2006/relationships/font" Target="fonts/MavenPro-regular.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0262b69649_0_1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30262b69649_0_1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30262b69649_0_12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30262b69649_0_1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30262b7137e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30262b7137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306a15f5b98_3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306a15f5b98_3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06a15f5b98_3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306a15f5b98_3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306a15f5b98_3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306a15f5b98_3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8b0c6f47c9_1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28b0c6f47c9_1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306a15f5b98_3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306a15f5b98_3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06a15f5b98_3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306a15f5b98_3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30262b7137e_0_5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30262b7137e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0262b69649_0_7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0262b69649_0_7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28b0c6f47c9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28b0c6f47c9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8b0c6f47c9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28b0c6f47c9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28b0c6f47c9_1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28b0c6f47c9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28b0c6f47c9_1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28b0c6f47c9_1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3069681d73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3069681d73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3069681d732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3069681d732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305dbc5b9a4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305dbc5b9a4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3069681d732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3069681d732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3069681d732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3069681d732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3069681d732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3069681d732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06a15f5b98_3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06a15f5b98_3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g3069681d732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3069681d732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3069681d732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0" name="Google Shape;520;g3069681d73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7" name="Shape 527"/>
        <p:cNvGrpSpPr/>
        <p:nvPr/>
      </p:nvGrpSpPr>
      <p:grpSpPr>
        <a:xfrm>
          <a:off x="0" y="0"/>
          <a:ext cx="0" cy="0"/>
          <a:chOff x="0" y="0"/>
          <a:chExt cx="0" cy="0"/>
        </a:xfrm>
      </p:grpSpPr>
      <p:sp>
        <p:nvSpPr>
          <p:cNvPr id="528" name="Google Shape;528;g28b0c6f47c9_1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9" name="Google Shape;529;g28b0c6f47c9_1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305dbc5b9a4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305dbc5b9a4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g306a15f5b98_3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0" name="Google Shape;540;g306a15f5b98_3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305dbc5b9a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6" name="Google Shape;546;g305dbc5b9a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06a15f5b98_3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306a15f5b98_3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28b0c6f47c9_1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28b0c6f47c9_1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1" name="Shape 561"/>
        <p:cNvGrpSpPr/>
        <p:nvPr/>
      </p:nvGrpSpPr>
      <p:grpSpPr>
        <a:xfrm>
          <a:off x="0" y="0"/>
          <a:ext cx="0" cy="0"/>
          <a:chOff x="0" y="0"/>
          <a:chExt cx="0" cy="0"/>
        </a:xfrm>
      </p:grpSpPr>
      <p:sp>
        <p:nvSpPr>
          <p:cNvPr id="562" name="Google Shape;562;g28b0c6f47c9_1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3" name="Google Shape;563;g28b0c6f47c9_1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28b0c6f47c9_1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28b0c6f47c9_1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30262b69649_0_1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0262b69649_0_1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306a15f5b98_3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306a15f5b98_3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28b0c6f47c9_1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28b0c6f47c9_1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306a15f5b98_3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306a15f5b98_3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30262b69649_0_1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0262b69649_0_1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30262b69649_0_1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30262b69649_0_1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30262b69649_0_1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30262b69649_0_1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30262b69649_0_1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30262b69649_0_1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30262b69649_0_1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30262b69649_0_1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noAutofit/>
          </a:bodyPr>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0"/>
              </a:spcBef>
              <a:spcAft>
                <a:spcPts val="0"/>
              </a:spcAft>
              <a:buClr>
                <a:schemeClr val="lt1"/>
              </a:buClr>
              <a:buSzPts val="1100"/>
              <a:buChar char="○"/>
              <a:defRPr>
                <a:solidFill>
                  <a:schemeClr val="lt1"/>
                </a:solidFill>
              </a:defRPr>
            </a:lvl2pPr>
            <a:lvl3pPr indent="-298450" lvl="2" marL="1371600" algn="ctr">
              <a:spcBef>
                <a:spcPts val="0"/>
              </a:spcBef>
              <a:spcAft>
                <a:spcPts val="0"/>
              </a:spcAft>
              <a:buClr>
                <a:schemeClr val="lt1"/>
              </a:buClr>
              <a:buSzPts val="1100"/>
              <a:buChar char="■"/>
              <a:defRPr>
                <a:solidFill>
                  <a:schemeClr val="lt1"/>
                </a:solidFill>
              </a:defRPr>
            </a:lvl3pPr>
            <a:lvl4pPr indent="-298450" lvl="3" marL="1828800" algn="ctr">
              <a:spcBef>
                <a:spcPts val="0"/>
              </a:spcBef>
              <a:spcAft>
                <a:spcPts val="0"/>
              </a:spcAft>
              <a:buClr>
                <a:schemeClr val="lt1"/>
              </a:buClr>
              <a:buSzPts val="1100"/>
              <a:buChar char="●"/>
              <a:defRPr>
                <a:solidFill>
                  <a:schemeClr val="lt1"/>
                </a:solidFill>
              </a:defRPr>
            </a:lvl4pPr>
            <a:lvl5pPr indent="-298450" lvl="4" marL="2286000" algn="ctr">
              <a:spcBef>
                <a:spcPts val="0"/>
              </a:spcBef>
              <a:spcAft>
                <a:spcPts val="0"/>
              </a:spcAft>
              <a:buClr>
                <a:schemeClr val="lt1"/>
              </a:buClr>
              <a:buSzPts val="1100"/>
              <a:buChar char="○"/>
              <a:defRPr>
                <a:solidFill>
                  <a:schemeClr val="lt1"/>
                </a:solidFill>
              </a:defRPr>
            </a:lvl5pPr>
            <a:lvl6pPr indent="-298450" lvl="5" marL="2743200" algn="ctr">
              <a:spcBef>
                <a:spcPts val="0"/>
              </a:spcBef>
              <a:spcAft>
                <a:spcPts val="0"/>
              </a:spcAft>
              <a:buClr>
                <a:schemeClr val="lt1"/>
              </a:buClr>
              <a:buSzPts val="1100"/>
              <a:buChar char="■"/>
              <a:defRPr>
                <a:solidFill>
                  <a:schemeClr val="lt1"/>
                </a:solidFill>
              </a:defRPr>
            </a:lvl6pPr>
            <a:lvl7pPr indent="-298450" lvl="6" marL="3200400" algn="ctr">
              <a:spcBef>
                <a:spcPts val="0"/>
              </a:spcBef>
              <a:spcAft>
                <a:spcPts val="0"/>
              </a:spcAft>
              <a:buClr>
                <a:schemeClr val="lt1"/>
              </a:buClr>
              <a:buSzPts val="1100"/>
              <a:buChar char="●"/>
              <a:defRPr>
                <a:solidFill>
                  <a:schemeClr val="lt1"/>
                </a:solidFill>
              </a:defRPr>
            </a:lvl7pPr>
            <a:lvl8pPr indent="-298450" lvl="7" marL="3657600" algn="ctr">
              <a:spcBef>
                <a:spcPts val="0"/>
              </a:spcBef>
              <a:spcAft>
                <a:spcPts val="0"/>
              </a:spcAft>
              <a:buClr>
                <a:schemeClr val="lt1"/>
              </a:buClr>
              <a:buSzPts val="1100"/>
              <a:buChar char="○"/>
              <a:defRPr>
                <a:solidFill>
                  <a:schemeClr val="lt1"/>
                </a:solidFill>
              </a:defRPr>
            </a:lvl8pPr>
            <a:lvl9pPr indent="-298450" lvl="8" marL="4114800" algn="ctr">
              <a:spcBef>
                <a:spcPts val="0"/>
              </a:spcBef>
              <a:spcAft>
                <a:spcPts val="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0"/>
              </a:spcBef>
              <a:spcAft>
                <a:spcPts val="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7.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4.png"/><Relationship Id="rId4" Type="http://schemas.openxmlformats.org/officeDocument/2006/relationships/image" Target="../media/image34.png"/><Relationship Id="rId5"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4.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4.png"/><Relationship Id="rId4" Type="http://schemas.openxmlformats.org/officeDocument/2006/relationships/image" Target="../media/image1.png"/><Relationship Id="rId5"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4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27.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33.png"/><Relationship Id="rId4" Type="http://schemas.openxmlformats.org/officeDocument/2006/relationships/image" Target="../media/image3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3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43.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 Id="rId3" Type="http://schemas.openxmlformats.org/officeDocument/2006/relationships/image" Target="../media/image35.pn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 Id="rId3" Type="http://schemas.openxmlformats.org/officeDocument/2006/relationships/image" Target="../media/image4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 Id="rId3" Type="http://schemas.openxmlformats.org/officeDocument/2006/relationships/image" Target="../media/image4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image" Target="../media/image3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4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6.png"/><Relationship Id="rId5"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38.png"/><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3"/>
          <p:cNvSpPr txBox="1"/>
          <p:nvPr>
            <p:ph type="ctrTitle"/>
          </p:nvPr>
        </p:nvSpPr>
        <p:spPr>
          <a:xfrm>
            <a:off x="824000" y="1613813"/>
            <a:ext cx="42555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Tape and Disk evolution for the exabyte era</a:t>
            </a:r>
            <a:endParaRPr/>
          </a:p>
        </p:txBody>
      </p:sp>
      <p:sp>
        <p:nvSpPr>
          <p:cNvPr id="278" name="Google Shape;278;p13"/>
          <p:cNvSpPr txBox="1"/>
          <p:nvPr>
            <p:ph idx="1" type="subTitle"/>
          </p:nvPr>
        </p:nvSpPr>
        <p:spPr>
          <a:xfrm>
            <a:off x="824000" y="3596300"/>
            <a:ext cx="42555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Hugo Gonzalez Labrador</a:t>
            </a:r>
            <a:endParaRPr/>
          </a:p>
          <a:p>
            <a:pPr indent="0" lvl="0" marL="0" rtl="0" algn="l">
              <a:spcBef>
                <a:spcPts val="0"/>
              </a:spcBef>
              <a:spcAft>
                <a:spcPts val="0"/>
              </a:spcAft>
              <a:buNone/>
            </a:pPr>
            <a:r>
              <a:rPr lang="en"/>
              <a:t>Storage Engineer</a:t>
            </a:r>
            <a:endParaRPr/>
          </a:p>
          <a:p>
            <a:pPr indent="0" lvl="0" marL="0" rtl="0" algn="l">
              <a:spcBef>
                <a:spcPts val="0"/>
              </a:spcBef>
              <a:spcAft>
                <a:spcPts val="0"/>
              </a:spcAft>
              <a:buNone/>
            </a:pPr>
            <a:r>
              <a:rPr lang="en"/>
              <a:t>CERN IT</a:t>
            </a:r>
            <a:endParaRPr/>
          </a:p>
          <a:p>
            <a:pPr indent="0" lvl="0" marL="0" rtl="0" algn="l">
              <a:spcBef>
                <a:spcPts val="0"/>
              </a:spcBef>
              <a:spcAft>
                <a:spcPts val="0"/>
              </a:spcAft>
              <a:buNone/>
            </a:pPr>
            <a:r>
              <a:rPr lang="en"/>
              <a:t>7th Rucio Workshop, SDSC, 30/09/2024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22"/>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Capacity: Areal Density: HAMR</a:t>
            </a:r>
            <a:endParaRPr b="0" i="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51" name="Google Shape;351;p22"/>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200"/>
              <a:t>HAMR (Heat Assisted Magnetic Recording)</a:t>
            </a:r>
            <a:endParaRPr b="1" sz="1200"/>
          </a:p>
          <a:p>
            <a:pPr indent="0" lvl="0" marL="0" rtl="0" algn="l">
              <a:spcBef>
                <a:spcPts val="1200"/>
              </a:spcBef>
              <a:spcAft>
                <a:spcPts val="0"/>
              </a:spcAft>
              <a:buNone/>
            </a:pPr>
            <a:r>
              <a:rPr lang="en"/>
              <a:t>Uses a laser to heat media grains to Curie Point to the ferromagnetic grain </a:t>
            </a:r>
            <a:r>
              <a:rPr lang="en"/>
              <a:t>loses</a:t>
            </a:r>
            <a:r>
              <a:rPr lang="en"/>
              <a:t> magnetic polarisation</a:t>
            </a:r>
            <a:endParaRPr/>
          </a:p>
          <a:p>
            <a:pPr indent="0" lvl="0" marL="0" rtl="0" algn="l">
              <a:spcBef>
                <a:spcPts val="1200"/>
              </a:spcBef>
              <a:spcAft>
                <a:spcPts val="0"/>
              </a:spcAft>
              <a:buNone/>
            </a:pPr>
            <a:r>
              <a:rPr lang="en"/>
              <a:t>When </a:t>
            </a:r>
            <a:r>
              <a:rPr lang="en"/>
              <a:t>reaching</a:t>
            </a:r>
            <a:r>
              <a:rPr lang="en"/>
              <a:t> Curie point, a small </a:t>
            </a:r>
            <a:r>
              <a:rPr lang="en"/>
              <a:t>electromagnetic</a:t>
            </a:r>
            <a:r>
              <a:rPr lang="en"/>
              <a:t> field is induced to change polarisation</a:t>
            </a:r>
            <a:endParaRPr/>
          </a:p>
          <a:p>
            <a:pPr indent="0" lvl="0" marL="0" rtl="0" algn="l">
              <a:spcBef>
                <a:spcPts val="1200"/>
              </a:spcBef>
              <a:spcAft>
                <a:spcPts val="0"/>
              </a:spcAft>
              <a:buNone/>
            </a:pPr>
            <a:r>
              <a:rPr lang="en"/>
              <a:t>Heat/Write/Cool cycle is less than 1 ns</a:t>
            </a:r>
            <a:endParaRPr/>
          </a:p>
          <a:p>
            <a:pPr indent="0" lvl="0" marL="0" rtl="0" algn="l">
              <a:spcBef>
                <a:spcPts val="1200"/>
              </a:spcBef>
              <a:spcAft>
                <a:spcPts val="1200"/>
              </a:spcAft>
              <a:buNone/>
            </a:pPr>
            <a:r>
              <a:rPr lang="en"/>
              <a:t>Reduces energy of required electromagnetic field to almost zero</a:t>
            </a:r>
            <a:endParaRPr/>
          </a:p>
        </p:txBody>
      </p:sp>
      <p:pic>
        <p:nvPicPr>
          <p:cNvPr id="352" name="Google Shape;352;p22"/>
          <p:cNvPicPr preferRelativeResize="0"/>
          <p:nvPr/>
        </p:nvPicPr>
        <p:blipFill rotWithShape="1">
          <a:blip r:embed="rId3">
            <a:alphaModFix/>
          </a:blip>
          <a:srcRect b="18686" l="21038" r="21668" t="11874"/>
          <a:stretch/>
        </p:blipFill>
        <p:spPr>
          <a:xfrm>
            <a:off x="4866000" y="2456712"/>
            <a:ext cx="2351850" cy="1608275"/>
          </a:xfrm>
          <a:prstGeom prst="rect">
            <a:avLst/>
          </a:prstGeom>
          <a:noFill/>
          <a:ln>
            <a:noFill/>
          </a:ln>
        </p:spPr>
      </p:pic>
      <p:pic>
        <p:nvPicPr>
          <p:cNvPr id="353" name="Google Shape;353;p22"/>
          <p:cNvPicPr preferRelativeResize="0"/>
          <p:nvPr/>
        </p:nvPicPr>
        <p:blipFill>
          <a:blip r:embed="rId4">
            <a:alphaModFix/>
          </a:blip>
          <a:stretch>
            <a:fillRect/>
          </a:stretch>
        </p:blipFill>
        <p:spPr>
          <a:xfrm>
            <a:off x="7467150" y="421212"/>
            <a:ext cx="1564750" cy="3444950"/>
          </a:xfrm>
          <a:prstGeom prst="rect">
            <a:avLst/>
          </a:prstGeom>
          <a:noFill/>
          <a:ln>
            <a:noFill/>
          </a:ln>
        </p:spPr>
      </p:pic>
      <p:sp>
        <p:nvSpPr>
          <p:cNvPr id="354" name="Google Shape;354;p22"/>
          <p:cNvSpPr txBox="1"/>
          <p:nvPr/>
        </p:nvSpPr>
        <p:spPr>
          <a:xfrm>
            <a:off x="5153325" y="4146750"/>
            <a:ext cx="17772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Source: Seagate</a:t>
            </a:r>
            <a:endParaRPr sz="1300">
              <a:solidFill>
                <a:schemeClr val="dk2"/>
              </a:solidFill>
              <a:latin typeface="Nunito"/>
              <a:ea typeface="Nunito"/>
              <a:cs typeface="Nunito"/>
              <a:sym typeface="Nunito"/>
            </a:endParaRPr>
          </a:p>
        </p:txBody>
      </p:sp>
      <p:sp>
        <p:nvSpPr>
          <p:cNvPr id="355" name="Google Shape;355;p22"/>
          <p:cNvSpPr txBox="1"/>
          <p:nvPr/>
        </p:nvSpPr>
        <p:spPr>
          <a:xfrm>
            <a:off x="7776875" y="3866175"/>
            <a:ext cx="9453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Source: Wikipedia</a:t>
            </a:r>
            <a:endParaRPr sz="1300">
              <a:solidFill>
                <a:schemeClr val="dk2"/>
              </a:solidFill>
              <a:latin typeface="Nunito"/>
              <a:ea typeface="Nunito"/>
              <a:cs typeface="Nunito"/>
              <a:sym typeface="Nuni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23"/>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Capacity: Areal Density: MAMR</a:t>
            </a:r>
            <a:endParaRPr b="0" i="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61" name="Google Shape;361;p23"/>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200"/>
              <a:t>M</a:t>
            </a:r>
            <a:r>
              <a:rPr b="1" lang="en" sz="1200"/>
              <a:t>AMR (Microwave Assisted Magnetic Recording)</a:t>
            </a:r>
            <a:endParaRPr b="1" sz="1200"/>
          </a:p>
          <a:p>
            <a:pPr indent="0" lvl="0" marL="0" rtl="0" algn="l">
              <a:spcBef>
                <a:spcPts val="1200"/>
              </a:spcBef>
              <a:spcAft>
                <a:spcPts val="0"/>
              </a:spcAft>
              <a:buNone/>
            </a:pPr>
            <a:r>
              <a:rPr lang="en"/>
              <a:t>Uses a microwave to “ease” the polarization of the media grains</a:t>
            </a:r>
            <a:endParaRPr/>
          </a:p>
          <a:p>
            <a:pPr indent="0" lvl="0" marL="0" rtl="0" algn="l">
              <a:spcBef>
                <a:spcPts val="1200"/>
              </a:spcBef>
              <a:spcAft>
                <a:spcPts val="1200"/>
              </a:spcAft>
              <a:buNone/>
            </a:pPr>
            <a:r>
              <a:rPr lang="en"/>
              <a:t>Potentially reducing required magnetic field to ⅓ </a:t>
            </a:r>
            <a:endParaRPr/>
          </a:p>
        </p:txBody>
      </p:sp>
      <p:pic>
        <p:nvPicPr>
          <p:cNvPr id="362" name="Google Shape;362;p23"/>
          <p:cNvPicPr preferRelativeResize="0"/>
          <p:nvPr/>
        </p:nvPicPr>
        <p:blipFill>
          <a:blip r:embed="rId3">
            <a:alphaModFix/>
          </a:blip>
          <a:stretch>
            <a:fillRect/>
          </a:stretch>
        </p:blipFill>
        <p:spPr>
          <a:xfrm>
            <a:off x="5065700" y="1789874"/>
            <a:ext cx="3495875" cy="1957700"/>
          </a:xfrm>
          <a:prstGeom prst="rect">
            <a:avLst/>
          </a:prstGeom>
          <a:noFill/>
          <a:ln>
            <a:noFill/>
          </a:ln>
        </p:spPr>
      </p:pic>
      <p:sp>
        <p:nvSpPr>
          <p:cNvPr id="363" name="Google Shape;363;p23"/>
          <p:cNvSpPr txBox="1"/>
          <p:nvPr/>
        </p:nvSpPr>
        <p:spPr>
          <a:xfrm>
            <a:off x="5454788" y="3860000"/>
            <a:ext cx="27177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Source: </a:t>
            </a:r>
            <a:r>
              <a:rPr lang="en" sz="800"/>
              <a:t>storagenewsletter.com</a:t>
            </a:r>
            <a:endParaRPr sz="8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2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Capacity: Areal Density: </a:t>
            </a:r>
            <a:endParaRPr b="0" i="1"/>
          </a:p>
          <a:p>
            <a:pPr indent="0" lvl="0" marL="0" rtl="0" algn="l">
              <a:spcBef>
                <a:spcPts val="0"/>
              </a:spcBef>
              <a:spcAft>
                <a:spcPts val="0"/>
              </a:spcAft>
              <a:buNone/>
            </a:pPr>
            <a:r>
              <a:rPr b="0" i="1" lang="en"/>
              <a:t>Future: BPM and ML-HAMR</a:t>
            </a:r>
            <a:endParaRPr b="0" i="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69" name="Google Shape;369;p24"/>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sz="1200"/>
              <a:t>BPM</a:t>
            </a:r>
            <a:r>
              <a:rPr b="1" lang="en" sz="1200"/>
              <a:t> (Bit Patterned Media)</a:t>
            </a:r>
            <a:endParaRPr/>
          </a:p>
        </p:txBody>
      </p:sp>
      <p:pic>
        <p:nvPicPr>
          <p:cNvPr id="370" name="Google Shape;370;p24"/>
          <p:cNvPicPr preferRelativeResize="0"/>
          <p:nvPr/>
        </p:nvPicPr>
        <p:blipFill>
          <a:blip r:embed="rId3">
            <a:alphaModFix/>
          </a:blip>
          <a:stretch>
            <a:fillRect/>
          </a:stretch>
        </p:blipFill>
        <p:spPr>
          <a:xfrm>
            <a:off x="653050" y="2444375"/>
            <a:ext cx="4081251" cy="2339150"/>
          </a:xfrm>
          <a:prstGeom prst="rect">
            <a:avLst/>
          </a:prstGeom>
          <a:noFill/>
          <a:ln>
            <a:noFill/>
          </a:ln>
        </p:spPr>
      </p:pic>
      <p:pic>
        <p:nvPicPr>
          <p:cNvPr id="371" name="Google Shape;371;p24"/>
          <p:cNvPicPr preferRelativeResize="0"/>
          <p:nvPr/>
        </p:nvPicPr>
        <p:blipFill>
          <a:blip r:embed="rId4">
            <a:alphaModFix/>
          </a:blip>
          <a:stretch>
            <a:fillRect/>
          </a:stretch>
        </p:blipFill>
        <p:spPr>
          <a:xfrm>
            <a:off x="4877275" y="2571750"/>
            <a:ext cx="4104902" cy="2251219"/>
          </a:xfrm>
          <a:prstGeom prst="rect">
            <a:avLst/>
          </a:prstGeom>
          <a:noFill/>
          <a:ln>
            <a:noFill/>
          </a:ln>
        </p:spPr>
      </p:pic>
      <p:sp>
        <p:nvSpPr>
          <p:cNvPr id="372" name="Google Shape;372;p24"/>
          <p:cNvSpPr txBox="1"/>
          <p:nvPr>
            <p:ph idx="1" type="body"/>
          </p:nvPr>
        </p:nvSpPr>
        <p:spPr>
          <a:xfrm>
            <a:off x="5127425"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sz="1200"/>
              <a:t>Multi-Layer HAMR</a:t>
            </a:r>
            <a:endParaRPr/>
          </a:p>
        </p:txBody>
      </p:sp>
      <p:sp>
        <p:nvSpPr>
          <p:cNvPr id="373" name="Google Shape;373;p24"/>
          <p:cNvSpPr txBox="1"/>
          <p:nvPr/>
        </p:nvSpPr>
        <p:spPr>
          <a:xfrm>
            <a:off x="1334813" y="4783525"/>
            <a:ext cx="27177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Source: Seagate</a:t>
            </a:r>
            <a:endParaRPr sz="800"/>
          </a:p>
        </p:txBody>
      </p:sp>
      <p:sp>
        <p:nvSpPr>
          <p:cNvPr id="374" name="Google Shape;374;p24"/>
          <p:cNvSpPr txBox="1"/>
          <p:nvPr/>
        </p:nvSpPr>
        <p:spPr>
          <a:xfrm>
            <a:off x="5570863" y="4822975"/>
            <a:ext cx="27177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Source: Paper, Acta Materialia 271 (2024) 119869</a:t>
            </a:r>
            <a:endParaRPr sz="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25"/>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Magnetic tapes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26"/>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Magnetic tapes</a:t>
            </a:r>
            <a:endParaRPr/>
          </a:p>
        </p:txBody>
      </p:sp>
      <p:sp>
        <p:nvSpPr>
          <p:cNvPr id="385" name="Google Shape;385;p26"/>
          <p:cNvSpPr txBox="1"/>
          <p:nvPr/>
        </p:nvSpPr>
        <p:spPr>
          <a:xfrm>
            <a:off x="1498900" y="4604550"/>
            <a:ext cx="6489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https://indico.cern.ch/event/1353243/contributions/5846917/attachments/2821388/4927105/Lantz_Future_of_Tape_CERN_18032024.pdf</a:t>
            </a:r>
            <a:endParaRPr sz="800"/>
          </a:p>
        </p:txBody>
      </p:sp>
      <p:pic>
        <p:nvPicPr>
          <p:cNvPr id="386" name="Google Shape;386;p26"/>
          <p:cNvPicPr preferRelativeResize="0"/>
          <p:nvPr/>
        </p:nvPicPr>
        <p:blipFill rotWithShape="1">
          <a:blip r:embed="rId3">
            <a:alphaModFix/>
          </a:blip>
          <a:srcRect b="22604" l="1344" r="50101" t="5679"/>
          <a:stretch/>
        </p:blipFill>
        <p:spPr>
          <a:xfrm>
            <a:off x="562075" y="1981992"/>
            <a:ext cx="3435525" cy="2484295"/>
          </a:xfrm>
          <a:prstGeom prst="rect">
            <a:avLst/>
          </a:prstGeom>
          <a:noFill/>
          <a:ln>
            <a:noFill/>
          </a:ln>
        </p:spPr>
      </p:pic>
      <p:pic>
        <p:nvPicPr>
          <p:cNvPr id="387" name="Google Shape;387;p26"/>
          <p:cNvPicPr preferRelativeResize="0"/>
          <p:nvPr/>
        </p:nvPicPr>
        <p:blipFill>
          <a:blip r:embed="rId4">
            <a:alphaModFix/>
          </a:blip>
          <a:stretch>
            <a:fillRect/>
          </a:stretch>
        </p:blipFill>
        <p:spPr>
          <a:xfrm>
            <a:off x="5040600" y="1859093"/>
            <a:ext cx="3435525" cy="226000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27"/>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Magnetic tapes</a:t>
            </a:r>
            <a:endParaRPr/>
          </a:p>
          <a:p>
            <a:pPr indent="0" lvl="0" marL="0" rtl="0" algn="l">
              <a:spcBef>
                <a:spcPts val="0"/>
              </a:spcBef>
              <a:spcAft>
                <a:spcPts val="0"/>
              </a:spcAft>
              <a:buNone/>
            </a:pPr>
            <a:r>
              <a:rPr b="0" i="1" lang="en"/>
              <a:t>Scaling</a:t>
            </a:r>
            <a:endParaRPr b="0" i="1"/>
          </a:p>
        </p:txBody>
      </p:sp>
      <p:pic>
        <p:nvPicPr>
          <p:cNvPr id="393" name="Google Shape;393;p27"/>
          <p:cNvPicPr preferRelativeResize="0"/>
          <p:nvPr/>
        </p:nvPicPr>
        <p:blipFill>
          <a:blip r:embed="rId3">
            <a:alphaModFix/>
          </a:blip>
          <a:stretch>
            <a:fillRect/>
          </a:stretch>
        </p:blipFill>
        <p:spPr>
          <a:xfrm>
            <a:off x="1201900" y="1674625"/>
            <a:ext cx="6503899" cy="3600625"/>
          </a:xfrm>
          <a:prstGeom prst="rect">
            <a:avLst/>
          </a:prstGeom>
          <a:noFill/>
          <a:ln>
            <a:noFill/>
          </a:ln>
        </p:spPr>
      </p:pic>
      <p:sp>
        <p:nvSpPr>
          <p:cNvPr id="394" name="Google Shape;394;p27"/>
          <p:cNvSpPr txBox="1"/>
          <p:nvPr/>
        </p:nvSpPr>
        <p:spPr>
          <a:xfrm>
            <a:off x="5129600" y="4826250"/>
            <a:ext cx="3862200" cy="24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
              <a:t>https://indico.cern.ch/event/1353243/contributions/5846917/attachments/2821388/4927105/Lantz_Future_of_Tape_CERN_18032024.pdf</a:t>
            </a:r>
            <a:endParaRPr sz="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28"/>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Magnetic tapes</a:t>
            </a:r>
            <a:endParaRPr/>
          </a:p>
        </p:txBody>
      </p:sp>
      <p:pic>
        <p:nvPicPr>
          <p:cNvPr id="400" name="Google Shape;400;p28"/>
          <p:cNvPicPr preferRelativeResize="0"/>
          <p:nvPr/>
        </p:nvPicPr>
        <p:blipFill>
          <a:blip r:embed="rId3">
            <a:alphaModFix/>
          </a:blip>
          <a:stretch>
            <a:fillRect/>
          </a:stretch>
        </p:blipFill>
        <p:spPr>
          <a:xfrm>
            <a:off x="984726" y="1597875"/>
            <a:ext cx="5675589" cy="31722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29"/>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Density </a:t>
            </a:r>
            <a:r>
              <a:rPr lang="en"/>
              <a:t>comparison</a:t>
            </a:r>
            <a:r>
              <a:rPr lang="en"/>
              <a:t> across media</a:t>
            </a:r>
            <a:endParaRPr/>
          </a:p>
        </p:txBody>
      </p:sp>
      <p:pic>
        <p:nvPicPr>
          <p:cNvPr id="406" name="Google Shape;406;p29"/>
          <p:cNvPicPr preferRelativeResize="0"/>
          <p:nvPr/>
        </p:nvPicPr>
        <p:blipFill rotWithShape="1">
          <a:blip r:embed="rId3">
            <a:alphaModFix/>
          </a:blip>
          <a:srcRect b="0" l="0" r="0" t="17095"/>
          <a:stretch/>
        </p:blipFill>
        <p:spPr>
          <a:xfrm>
            <a:off x="1238250" y="1404925"/>
            <a:ext cx="7030498" cy="3738575"/>
          </a:xfrm>
          <a:prstGeom prst="rect">
            <a:avLst/>
          </a:prstGeom>
          <a:noFill/>
          <a:ln>
            <a:noFill/>
          </a:ln>
        </p:spPr>
      </p:pic>
      <p:sp>
        <p:nvSpPr>
          <p:cNvPr id="407" name="Google Shape;407;p29"/>
          <p:cNvSpPr txBox="1"/>
          <p:nvPr/>
        </p:nvSpPr>
        <p:spPr>
          <a:xfrm>
            <a:off x="4929200" y="4326200"/>
            <a:ext cx="3862200" cy="24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400"/>
              <a:t>https://indico.cern.ch/event/1353243/contributions/5846917/attachments/2821388/4927105/Lantz_Future_of_Tape_CERN_18032024.pdf</a:t>
            </a:r>
            <a:endParaRPr sz="400"/>
          </a:p>
        </p:txBody>
      </p:sp>
      <p:sp>
        <p:nvSpPr>
          <p:cNvPr id="408" name="Google Shape;408;p29"/>
          <p:cNvSpPr txBox="1"/>
          <p:nvPr/>
        </p:nvSpPr>
        <p:spPr>
          <a:xfrm>
            <a:off x="4278800" y="1597875"/>
            <a:ext cx="4512600" cy="585000"/>
          </a:xfrm>
          <a:prstGeom prst="rect">
            <a:avLst/>
          </a:prstGeom>
          <a:solidFill>
            <a:srgbClr val="FF0000"/>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Extrapolating current HDD areal density techniques on tape can potentially deliver 2PB tape </a:t>
            </a:r>
            <a:r>
              <a:rPr lang="en" sz="1300">
                <a:solidFill>
                  <a:schemeClr val="dk2"/>
                </a:solidFill>
                <a:latin typeface="Nunito"/>
                <a:ea typeface="Nunito"/>
                <a:cs typeface="Nunito"/>
                <a:sym typeface="Nunito"/>
              </a:rPr>
              <a:t>cartridges</a:t>
            </a:r>
            <a:r>
              <a:rPr lang="en" sz="1300">
                <a:solidFill>
                  <a:schemeClr val="dk2"/>
                </a:solidFill>
                <a:latin typeface="Nunito"/>
                <a:ea typeface="Nunito"/>
                <a:cs typeface="Nunito"/>
                <a:sym typeface="Nunito"/>
              </a:rPr>
              <a:t>!</a:t>
            </a:r>
            <a:endParaRPr sz="1300">
              <a:solidFill>
                <a:schemeClr val="dk2"/>
              </a:solidFill>
              <a:latin typeface="Nunito"/>
              <a:ea typeface="Nunito"/>
              <a:cs typeface="Nunito"/>
              <a:sym typeface="Nuni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30"/>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Flash: SSD and arrays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31"/>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Solid State Disks</a:t>
            </a:r>
            <a:endParaRPr/>
          </a:p>
          <a:p>
            <a:pPr indent="0" lvl="0" marL="0" rtl="0" algn="l">
              <a:spcBef>
                <a:spcPts val="0"/>
              </a:spcBef>
              <a:spcAft>
                <a:spcPts val="0"/>
              </a:spcAft>
              <a:buNone/>
            </a:pPr>
            <a:r>
              <a:rPr b="0" i="1" lang="en"/>
              <a:t>Basics</a:t>
            </a:r>
            <a:endParaRPr b="0" i="1"/>
          </a:p>
        </p:txBody>
      </p:sp>
      <p:sp>
        <p:nvSpPr>
          <p:cNvPr id="419" name="Google Shape;419;p31"/>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SSDs are made of non-</a:t>
            </a:r>
            <a:r>
              <a:rPr lang="en"/>
              <a:t>volatile</a:t>
            </a:r>
            <a:r>
              <a:rPr lang="en"/>
              <a:t> flash memory (NAND cells)</a:t>
            </a:r>
            <a:endParaRPr/>
          </a:p>
          <a:p>
            <a:pPr indent="0" lvl="0" marL="0" rtl="0" algn="l">
              <a:spcBef>
                <a:spcPts val="1200"/>
              </a:spcBef>
              <a:spcAft>
                <a:spcPts val="0"/>
              </a:spcAft>
              <a:buNone/>
            </a:pPr>
            <a:r>
              <a:rPr lang="en"/>
              <a:t>NAND cells can be electrically erased and reprogrammed, known as Program/Erase (P/E) cycles. Number of these cycles determines </a:t>
            </a:r>
            <a:r>
              <a:rPr b="1" lang="en"/>
              <a:t>endurance</a:t>
            </a:r>
            <a:r>
              <a:rPr lang="en"/>
              <a:t> of the device</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457200" rtl="0" algn="l">
              <a:spcBef>
                <a:spcPts val="1200"/>
              </a:spcBef>
              <a:spcAft>
                <a:spcPts val="1200"/>
              </a:spcAft>
              <a:buNone/>
            </a:pPr>
            <a:r>
              <a:t/>
            </a:r>
            <a:endParaRPr/>
          </a:p>
        </p:txBody>
      </p:sp>
      <p:pic>
        <p:nvPicPr>
          <p:cNvPr id="420" name="Google Shape;420;p31"/>
          <p:cNvPicPr preferRelativeResize="0"/>
          <p:nvPr/>
        </p:nvPicPr>
        <p:blipFill>
          <a:blip r:embed="rId3">
            <a:alphaModFix/>
          </a:blip>
          <a:stretch>
            <a:fillRect/>
          </a:stretch>
        </p:blipFill>
        <p:spPr>
          <a:xfrm>
            <a:off x="5228350" y="347938"/>
            <a:ext cx="2454650" cy="1500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284" name="Google Shape;284;p14"/>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Storage media</a:t>
            </a:r>
            <a:endParaRPr/>
          </a:p>
          <a:p>
            <a:pPr indent="-298450" lvl="1" marL="914400" rtl="0" algn="l">
              <a:spcBef>
                <a:spcPts val="0"/>
              </a:spcBef>
              <a:spcAft>
                <a:spcPts val="0"/>
              </a:spcAft>
              <a:buSzPts val="1100"/>
              <a:buChar char="○"/>
            </a:pPr>
            <a:r>
              <a:rPr lang="en"/>
              <a:t>HDD (Hard Disk Drives)</a:t>
            </a:r>
            <a:endParaRPr/>
          </a:p>
          <a:p>
            <a:pPr indent="-298450" lvl="1" marL="914400" rtl="0" algn="l">
              <a:spcBef>
                <a:spcPts val="0"/>
              </a:spcBef>
              <a:spcAft>
                <a:spcPts val="0"/>
              </a:spcAft>
              <a:buSzPts val="1100"/>
              <a:buChar char="○"/>
            </a:pPr>
            <a:r>
              <a:rPr lang="en"/>
              <a:t>SSD (Solid State Drives)</a:t>
            </a:r>
            <a:endParaRPr/>
          </a:p>
          <a:p>
            <a:pPr indent="-298450" lvl="1" marL="914400" rtl="0" algn="l">
              <a:spcBef>
                <a:spcPts val="0"/>
              </a:spcBef>
              <a:spcAft>
                <a:spcPts val="0"/>
              </a:spcAft>
              <a:buSzPts val="1100"/>
              <a:buChar char="○"/>
            </a:pPr>
            <a:r>
              <a:rPr lang="en"/>
              <a:t>Magnetic Tapes</a:t>
            </a:r>
            <a:endParaRPr/>
          </a:p>
          <a:p>
            <a:pPr indent="-311150" lvl="0" marL="457200" rtl="0" algn="l">
              <a:spcBef>
                <a:spcPts val="0"/>
              </a:spcBef>
              <a:spcAft>
                <a:spcPts val="0"/>
              </a:spcAft>
              <a:buSzPts val="1300"/>
              <a:buChar char="●"/>
            </a:pPr>
            <a:r>
              <a:rPr lang="en"/>
              <a:t>Storage at CERN</a:t>
            </a:r>
            <a:endParaRPr/>
          </a:p>
          <a:p>
            <a:pPr indent="-311150" lvl="0" marL="457200" rtl="0" algn="l">
              <a:spcBef>
                <a:spcPts val="0"/>
              </a:spcBef>
              <a:spcAft>
                <a:spcPts val="0"/>
              </a:spcAft>
              <a:buSzPts val="1300"/>
              <a:buChar char="●"/>
            </a:pPr>
            <a:r>
              <a:rPr lang="en"/>
              <a:t>Market evolution and forecast</a:t>
            </a:r>
            <a:endParaRPr/>
          </a:p>
          <a:p>
            <a:pPr indent="-311150" lvl="0" marL="457200" rtl="0" algn="l">
              <a:spcBef>
                <a:spcPts val="0"/>
              </a:spcBef>
              <a:spcAft>
                <a:spcPts val="0"/>
              </a:spcAft>
              <a:buSzPts val="1300"/>
              <a:buChar char="●"/>
            </a:pPr>
            <a:r>
              <a:rPr lang="en"/>
              <a:t>Challenges for CERN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32"/>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Solid State Disks</a:t>
            </a:r>
            <a:endParaRPr/>
          </a:p>
          <a:p>
            <a:pPr indent="0" lvl="0" marL="0" rtl="0" algn="l">
              <a:spcBef>
                <a:spcPts val="0"/>
              </a:spcBef>
              <a:spcAft>
                <a:spcPts val="0"/>
              </a:spcAft>
              <a:buNone/>
            </a:pPr>
            <a:r>
              <a:rPr b="0" i="1" lang="en"/>
              <a:t>Basics</a:t>
            </a:r>
            <a:endParaRPr b="0" i="1"/>
          </a:p>
        </p:txBody>
      </p:sp>
      <p:sp>
        <p:nvSpPr>
          <p:cNvPr id="426" name="Google Shape;426;p32"/>
          <p:cNvSpPr txBox="1"/>
          <p:nvPr>
            <p:ph idx="1" type="body"/>
          </p:nvPr>
        </p:nvSpPr>
        <p:spPr>
          <a:xfrm>
            <a:off x="1303800" y="1990050"/>
            <a:ext cx="2065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NAND cell types</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457200" rtl="0" algn="l">
              <a:spcBef>
                <a:spcPts val="1200"/>
              </a:spcBef>
              <a:spcAft>
                <a:spcPts val="1200"/>
              </a:spcAft>
              <a:buNone/>
            </a:pPr>
            <a:r>
              <a:t/>
            </a:r>
            <a:endParaRPr/>
          </a:p>
        </p:txBody>
      </p:sp>
      <p:pic>
        <p:nvPicPr>
          <p:cNvPr id="427" name="Google Shape;427;p32"/>
          <p:cNvPicPr preferRelativeResize="0"/>
          <p:nvPr/>
        </p:nvPicPr>
        <p:blipFill>
          <a:blip r:embed="rId3">
            <a:alphaModFix/>
          </a:blip>
          <a:stretch>
            <a:fillRect/>
          </a:stretch>
        </p:blipFill>
        <p:spPr>
          <a:xfrm>
            <a:off x="5228350" y="347938"/>
            <a:ext cx="2454650" cy="1500575"/>
          </a:xfrm>
          <a:prstGeom prst="rect">
            <a:avLst/>
          </a:prstGeom>
          <a:noFill/>
          <a:ln>
            <a:noFill/>
          </a:ln>
        </p:spPr>
      </p:pic>
      <p:pic>
        <p:nvPicPr>
          <p:cNvPr id="428" name="Google Shape;428;p32"/>
          <p:cNvPicPr preferRelativeResize="0"/>
          <p:nvPr/>
        </p:nvPicPr>
        <p:blipFill>
          <a:blip r:embed="rId4">
            <a:alphaModFix/>
          </a:blip>
          <a:stretch>
            <a:fillRect/>
          </a:stretch>
        </p:blipFill>
        <p:spPr>
          <a:xfrm>
            <a:off x="434888" y="2392275"/>
            <a:ext cx="3803323" cy="2139375"/>
          </a:xfrm>
          <a:prstGeom prst="rect">
            <a:avLst/>
          </a:prstGeom>
          <a:noFill/>
          <a:ln>
            <a:noFill/>
          </a:ln>
        </p:spPr>
      </p:pic>
      <p:sp>
        <p:nvSpPr>
          <p:cNvPr id="429" name="Google Shape;429;p32"/>
          <p:cNvSpPr txBox="1"/>
          <p:nvPr>
            <p:ph idx="1" type="body"/>
          </p:nvPr>
        </p:nvSpPr>
        <p:spPr>
          <a:xfrm>
            <a:off x="5617500" y="1990050"/>
            <a:ext cx="2065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NAND layout</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457200" rtl="0" algn="l">
              <a:spcBef>
                <a:spcPts val="1200"/>
              </a:spcBef>
              <a:spcAft>
                <a:spcPts val="1200"/>
              </a:spcAft>
              <a:buNone/>
            </a:pPr>
            <a:r>
              <a:t/>
            </a:r>
            <a:endParaRPr/>
          </a:p>
        </p:txBody>
      </p:sp>
      <p:pic>
        <p:nvPicPr>
          <p:cNvPr id="430" name="Google Shape;430;p32"/>
          <p:cNvPicPr preferRelativeResize="0"/>
          <p:nvPr/>
        </p:nvPicPr>
        <p:blipFill rotWithShape="1">
          <a:blip r:embed="rId5">
            <a:alphaModFix/>
          </a:blip>
          <a:srcRect b="9295" l="0" r="0" t="9025"/>
          <a:stretch/>
        </p:blipFill>
        <p:spPr>
          <a:xfrm>
            <a:off x="4907200" y="2519850"/>
            <a:ext cx="3643274" cy="1878075"/>
          </a:xfrm>
          <a:prstGeom prst="rect">
            <a:avLst/>
          </a:prstGeom>
          <a:noFill/>
          <a:ln>
            <a:noFill/>
          </a:ln>
        </p:spPr>
      </p:pic>
      <p:sp>
        <p:nvSpPr>
          <p:cNvPr id="431" name="Google Shape;431;p32"/>
          <p:cNvSpPr txBox="1"/>
          <p:nvPr/>
        </p:nvSpPr>
        <p:spPr>
          <a:xfrm>
            <a:off x="1334813" y="4783525"/>
            <a:ext cx="27177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Source: Kingston</a:t>
            </a:r>
            <a:endParaRPr sz="800"/>
          </a:p>
        </p:txBody>
      </p:sp>
      <p:sp>
        <p:nvSpPr>
          <p:cNvPr id="432" name="Google Shape;432;p32"/>
          <p:cNvSpPr txBox="1"/>
          <p:nvPr/>
        </p:nvSpPr>
        <p:spPr>
          <a:xfrm>
            <a:off x="6030431" y="4783525"/>
            <a:ext cx="13968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Source: t</a:t>
            </a:r>
            <a:r>
              <a:rPr lang="en" sz="800"/>
              <a:t>heicttrends.com</a:t>
            </a:r>
            <a:endParaRPr sz="8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33"/>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Solid State Disks</a:t>
            </a:r>
            <a:endParaRPr/>
          </a:p>
          <a:p>
            <a:pPr indent="0" lvl="0" marL="0" rtl="0" algn="l">
              <a:spcBef>
                <a:spcPts val="0"/>
              </a:spcBef>
              <a:spcAft>
                <a:spcPts val="0"/>
              </a:spcAft>
              <a:buNone/>
            </a:pPr>
            <a:r>
              <a:rPr b="0" i="1" lang="en"/>
              <a:t>Flash Arrays</a:t>
            </a:r>
            <a:endParaRPr b="0" i="1"/>
          </a:p>
        </p:txBody>
      </p:sp>
      <p:pic>
        <p:nvPicPr>
          <p:cNvPr id="438" name="Google Shape;438;p33"/>
          <p:cNvPicPr preferRelativeResize="0"/>
          <p:nvPr/>
        </p:nvPicPr>
        <p:blipFill>
          <a:blip r:embed="rId3">
            <a:alphaModFix/>
          </a:blip>
          <a:stretch>
            <a:fillRect/>
          </a:stretch>
        </p:blipFill>
        <p:spPr>
          <a:xfrm>
            <a:off x="5228350" y="347938"/>
            <a:ext cx="2454650" cy="1500575"/>
          </a:xfrm>
          <a:prstGeom prst="rect">
            <a:avLst/>
          </a:prstGeom>
          <a:noFill/>
          <a:ln>
            <a:noFill/>
          </a:ln>
        </p:spPr>
      </p:pic>
      <p:sp>
        <p:nvSpPr>
          <p:cNvPr id="439" name="Google Shape;439;p33"/>
          <p:cNvSpPr txBox="1"/>
          <p:nvPr>
            <p:ph idx="1" type="body"/>
          </p:nvPr>
        </p:nvSpPr>
        <p:spPr>
          <a:xfrm>
            <a:off x="241288" y="4074150"/>
            <a:ext cx="5068800" cy="2742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700"/>
              <a:t>https://www.purestorage.com/knowledge/what-is-directflash-and-how-does-it-work.html?shareVideo=6330700995112</a:t>
            </a:r>
            <a:endParaRPr sz="700"/>
          </a:p>
        </p:txBody>
      </p:sp>
      <p:pic>
        <p:nvPicPr>
          <p:cNvPr id="440" name="Google Shape;440;p33"/>
          <p:cNvPicPr preferRelativeResize="0"/>
          <p:nvPr/>
        </p:nvPicPr>
        <p:blipFill>
          <a:blip r:embed="rId4">
            <a:alphaModFix/>
          </a:blip>
          <a:stretch>
            <a:fillRect/>
          </a:stretch>
        </p:blipFill>
        <p:spPr>
          <a:xfrm>
            <a:off x="793250" y="1990075"/>
            <a:ext cx="3964877" cy="2001801"/>
          </a:xfrm>
          <a:prstGeom prst="rect">
            <a:avLst/>
          </a:prstGeom>
          <a:noFill/>
          <a:ln>
            <a:noFill/>
          </a:ln>
        </p:spPr>
      </p:pic>
      <p:sp>
        <p:nvSpPr>
          <p:cNvPr id="441" name="Google Shape;441;p33"/>
          <p:cNvSpPr txBox="1"/>
          <p:nvPr>
            <p:ph idx="1" type="body"/>
          </p:nvPr>
        </p:nvSpPr>
        <p:spPr>
          <a:xfrm>
            <a:off x="5104700" y="1990075"/>
            <a:ext cx="37074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Flash arrays abstract the complexity of flash devices (the FTL, the leveling functions) to </a:t>
            </a:r>
            <a:r>
              <a:rPr lang="en"/>
              <a:t>software</a:t>
            </a:r>
            <a:r>
              <a:rPr lang="en"/>
              <a:t>, providing maximum flexibility for use-cases:</a:t>
            </a:r>
            <a:endParaRPr/>
          </a:p>
          <a:p>
            <a:pPr indent="-311150" lvl="0" marL="457200" rtl="0" algn="l">
              <a:spcBef>
                <a:spcPts val="1200"/>
              </a:spcBef>
              <a:spcAft>
                <a:spcPts val="0"/>
              </a:spcAft>
              <a:buSzPts val="1300"/>
              <a:buChar char="●"/>
            </a:pPr>
            <a:r>
              <a:rPr lang="en"/>
              <a:t>Maximise</a:t>
            </a:r>
            <a:r>
              <a:rPr lang="en"/>
              <a:t> performance (SLC)</a:t>
            </a:r>
            <a:endParaRPr/>
          </a:p>
          <a:p>
            <a:pPr indent="-311150" lvl="0" marL="457200" rtl="0" algn="l">
              <a:spcBef>
                <a:spcPts val="0"/>
              </a:spcBef>
              <a:spcAft>
                <a:spcPts val="0"/>
              </a:spcAft>
              <a:buSzPts val="1300"/>
              <a:buChar char="●"/>
            </a:pPr>
            <a:r>
              <a:rPr lang="en"/>
              <a:t>Maximise</a:t>
            </a:r>
            <a:r>
              <a:rPr lang="en"/>
              <a:t> throughput (QLC)</a:t>
            </a:r>
            <a:endParaRPr/>
          </a:p>
          <a:p>
            <a:pPr indent="-311150" lvl="0" marL="457200" rtl="0" algn="l">
              <a:spcBef>
                <a:spcPts val="0"/>
              </a:spcBef>
              <a:spcAft>
                <a:spcPts val="0"/>
              </a:spcAft>
              <a:buSzPts val="1300"/>
              <a:buChar char="●"/>
            </a:pPr>
            <a:r>
              <a:rPr lang="en"/>
              <a:t>Mix</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3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Comparison</a:t>
            </a:r>
            <a:endParaRPr/>
          </a:p>
        </p:txBody>
      </p:sp>
      <p:sp>
        <p:nvSpPr>
          <p:cNvPr id="447" name="Google Shape;447;p34"/>
          <p:cNvSpPr txBox="1"/>
          <p:nvPr>
            <p:ph idx="1" type="body"/>
          </p:nvPr>
        </p:nvSpPr>
        <p:spPr>
          <a:xfrm>
            <a:off x="156175" y="2571750"/>
            <a:ext cx="1798200" cy="253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i="1" lang="en"/>
              <a:t>Throughput</a:t>
            </a:r>
            <a:endParaRPr b="1" i="1"/>
          </a:p>
          <a:p>
            <a:pPr indent="0" lvl="0" marL="0" rtl="0" algn="l">
              <a:spcBef>
                <a:spcPts val="1200"/>
              </a:spcBef>
              <a:spcAft>
                <a:spcPts val="0"/>
              </a:spcAft>
              <a:buNone/>
            </a:pPr>
            <a:r>
              <a:rPr b="1" i="1" lang="en"/>
              <a:t>IOPS</a:t>
            </a:r>
            <a:endParaRPr b="1" i="1"/>
          </a:p>
          <a:p>
            <a:pPr indent="0" lvl="0" marL="0" rtl="0" algn="l">
              <a:spcBef>
                <a:spcPts val="1200"/>
              </a:spcBef>
              <a:spcAft>
                <a:spcPts val="0"/>
              </a:spcAft>
              <a:buNone/>
            </a:pPr>
            <a:r>
              <a:rPr b="1" i="1" lang="en"/>
              <a:t>Latency to 1st byte</a:t>
            </a:r>
            <a:endParaRPr b="1" i="1"/>
          </a:p>
          <a:p>
            <a:pPr indent="0" lvl="0" marL="0" rtl="0" algn="l">
              <a:spcBef>
                <a:spcPts val="1200"/>
              </a:spcBef>
              <a:spcAft>
                <a:spcPts val="0"/>
              </a:spcAft>
              <a:buNone/>
            </a:pPr>
            <a:r>
              <a:rPr b="1" i="1" lang="en"/>
              <a:t>Capacity</a:t>
            </a:r>
            <a:endParaRPr b="1" i="1"/>
          </a:p>
          <a:p>
            <a:pPr indent="0" lvl="0" marL="0" rtl="0" algn="l">
              <a:spcBef>
                <a:spcPts val="1200"/>
              </a:spcBef>
              <a:spcAft>
                <a:spcPts val="1200"/>
              </a:spcAft>
              <a:buNone/>
            </a:pPr>
            <a:r>
              <a:rPr b="1" i="1" lang="en"/>
              <a:t>Price</a:t>
            </a:r>
            <a:endParaRPr b="1" i="1"/>
          </a:p>
        </p:txBody>
      </p:sp>
      <p:sp>
        <p:nvSpPr>
          <p:cNvPr id="448" name="Google Shape;448;p34"/>
          <p:cNvSpPr txBox="1"/>
          <p:nvPr>
            <p:ph idx="1" type="body"/>
          </p:nvPr>
        </p:nvSpPr>
        <p:spPr>
          <a:xfrm>
            <a:off x="7152900" y="2663700"/>
            <a:ext cx="2102100" cy="253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3-12 GB/s</a:t>
            </a:r>
            <a:endParaRPr/>
          </a:p>
          <a:p>
            <a:pPr indent="0" lvl="0" marL="0" rtl="0" algn="l">
              <a:spcBef>
                <a:spcPts val="1200"/>
              </a:spcBef>
              <a:spcAft>
                <a:spcPts val="0"/>
              </a:spcAft>
              <a:buNone/>
            </a:pPr>
            <a:r>
              <a:rPr lang="en"/>
              <a:t>Thousands</a:t>
            </a:r>
            <a:endParaRPr/>
          </a:p>
          <a:p>
            <a:pPr indent="0" lvl="0" marL="0" rtl="0" algn="l">
              <a:spcBef>
                <a:spcPts val="1200"/>
              </a:spcBef>
              <a:spcAft>
                <a:spcPts val="0"/>
              </a:spcAft>
              <a:buNone/>
            </a:pPr>
            <a:r>
              <a:rPr lang="en"/>
              <a:t>&lt; 0.5ms</a:t>
            </a:r>
            <a:endParaRPr/>
          </a:p>
          <a:p>
            <a:pPr indent="0" lvl="0" marL="0" rtl="0" algn="l">
              <a:spcBef>
                <a:spcPts val="1200"/>
              </a:spcBef>
              <a:spcAft>
                <a:spcPts val="0"/>
              </a:spcAft>
              <a:buNone/>
            </a:pPr>
            <a:r>
              <a:rPr lang="en"/>
              <a:t>Up to 100 TB</a:t>
            </a:r>
            <a:endParaRPr/>
          </a:p>
          <a:p>
            <a:pPr indent="0" lvl="0" marL="0" rtl="0" algn="l">
              <a:spcBef>
                <a:spcPts val="1200"/>
              </a:spcBef>
              <a:spcAft>
                <a:spcPts val="1200"/>
              </a:spcAft>
              <a:buNone/>
            </a:pPr>
            <a:r>
              <a:rPr lang="en"/>
              <a:t>$$$</a:t>
            </a:r>
            <a:endParaRPr/>
          </a:p>
        </p:txBody>
      </p:sp>
      <p:sp>
        <p:nvSpPr>
          <p:cNvPr id="449" name="Google Shape;449;p34"/>
          <p:cNvSpPr txBox="1"/>
          <p:nvPr>
            <p:ph idx="1" type="body"/>
          </p:nvPr>
        </p:nvSpPr>
        <p:spPr>
          <a:xfrm>
            <a:off x="4436025" y="2571750"/>
            <a:ext cx="2102100" cy="253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400MB/s</a:t>
            </a:r>
            <a:endParaRPr/>
          </a:p>
          <a:p>
            <a:pPr indent="0" lvl="0" marL="0" rtl="0" algn="l">
              <a:spcBef>
                <a:spcPts val="1200"/>
              </a:spcBef>
              <a:spcAft>
                <a:spcPts val="0"/>
              </a:spcAft>
              <a:buNone/>
            </a:pPr>
            <a:r>
              <a:rPr lang="en"/>
              <a:t>-	</a:t>
            </a:r>
            <a:endParaRPr/>
          </a:p>
          <a:p>
            <a:pPr indent="0" lvl="0" marL="0" rtl="0" algn="l">
              <a:spcBef>
                <a:spcPts val="1200"/>
              </a:spcBef>
              <a:spcAft>
                <a:spcPts val="0"/>
              </a:spcAft>
              <a:buNone/>
            </a:pPr>
            <a:r>
              <a:rPr lang="en"/>
              <a:t>Minutes</a:t>
            </a:r>
            <a:endParaRPr/>
          </a:p>
          <a:p>
            <a:pPr indent="0" lvl="0" marL="0" rtl="0" algn="l">
              <a:spcBef>
                <a:spcPts val="1200"/>
              </a:spcBef>
              <a:spcAft>
                <a:spcPts val="0"/>
              </a:spcAft>
              <a:buNone/>
            </a:pPr>
            <a:r>
              <a:rPr lang="en"/>
              <a:t>~ 20/45 TB (compressed)</a:t>
            </a:r>
            <a:endParaRPr/>
          </a:p>
          <a:p>
            <a:pPr indent="0" lvl="0" marL="0" rtl="0" algn="l">
              <a:spcBef>
                <a:spcPts val="1200"/>
              </a:spcBef>
              <a:spcAft>
                <a:spcPts val="1200"/>
              </a:spcAft>
              <a:buNone/>
            </a:pPr>
            <a:r>
              <a:rPr lang="en"/>
              <a:t>$</a:t>
            </a:r>
            <a:endParaRPr/>
          </a:p>
        </p:txBody>
      </p:sp>
      <p:pic>
        <p:nvPicPr>
          <p:cNvPr id="450" name="Google Shape;450;p34"/>
          <p:cNvPicPr preferRelativeResize="0"/>
          <p:nvPr/>
        </p:nvPicPr>
        <p:blipFill>
          <a:blip r:embed="rId3">
            <a:alphaModFix/>
          </a:blip>
          <a:stretch>
            <a:fillRect/>
          </a:stretch>
        </p:blipFill>
        <p:spPr>
          <a:xfrm>
            <a:off x="6854475" y="1471584"/>
            <a:ext cx="1742000" cy="1064925"/>
          </a:xfrm>
          <a:prstGeom prst="rect">
            <a:avLst/>
          </a:prstGeom>
          <a:noFill/>
          <a:ln>
            <a:noFill/>
          </a:ln>
        </p:spPr>
      </p:pic>
      <p:pic>
        <p:nvPicPr>
          <p:cNvPr id="451" name="Google Shape;451;p34"/>
          <p:cNvPicPr preferRelativeResize="0"/>
          <p:nvPr/>
        </p:nvPicPr>
        <p:blipFill>
          <a:blip r:embed="rId4">
            <a:alphaModFix/>
          </a:blip>
          <a:stretch>
            <a:fillRect/>
          </a:stretch>
        </p:blipFill>
        <p:spPr>
          <a:xfrm>
            <a:off x="2201038" y="1471575"/>
            <a:ext cx="1272825" cy="1027300"/>
          </a:xfrm>
          <a:prstGeom prst="rect">
            <a:avLst/>
          </a:prstGeom>
          <a:noFill/>
          <a:ln>
            <a:noFill/>
          </a:ln>
        </p:spPr>
      </p:pic>
      <p:pic>
        <p:nvPicPr>
          <p:cNvPr id="452" name="Google Shape;452;p34"/>
          <p:cNvPicPr preferRelativeResize="0"/>
          <p:nvPr/>
        </p:nvPicPr>
        <p:blipFill rotWithShape="1">
          <a:blip r:embed="rId5">
            <a:alphaModFix/>
          </a:blip>
          <a:srcRect b="16077" l="0" r="48995" t="6028"/>
          <a:stretch/>
        </p:blipFill>
        <p:spPr>
          <a:xfrm>
            <a:off x="4436025" y="1379625"/>
            <a:ext cx="1045934" cy="1064925"/>
          </a:xfrm>
          <a:prstGeom prst="rect">
            <a:avLst/>
          </a:prstGeom>
          <a:noFill/>
          <a:ln>
            <a:noFill/>
          </a:ln>
        </p:spPr>
      </p:pic>
      <p:sp>
        <p:nvSpPr>
          <p:cNvPr id="453" name="Google Shape;453;p34"/>
          <p:cNvSpPr txBox="1"/>
          <p:nvPr>
            <p:ph idx="1" type="body"/>
          </p:nvPr>
        </p:nvSpPr>
        <p:spPr>
          <a:xfrm>
            <a:off x="1901600" y="2571750"/>
            <a:ext cx="2010600" cy="253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~250 MB/s</a:t>
            </a:r>
            <a:endParaRPr/>
          </a:p>
          <a:p>
            <a:pPr indent="0" lvl="0" marL="0" rtl="0" algn="l">
              <a:spcBef>
                <a:spcPts val="1200"/>
              </a:spcBef>
              <a:spcAft>
                <a:spcPts val="0"/>
              </a:spcAft>
              <a:buNone/>
            </a:pPr>
            <a:r>
              <a:rPr lang="en"/>
              <a:t>Hundreds</a:t>
            </a:r>
            <a:endParaRPr/>
          </a:p>
          <a:p>
            <a:pPr indent="0" lvl="0" marL="0" rtl="0" algn="l">
              <a:spcBef>
                <a:spcPts val="1200"/>
              </a:spcBef>
              <a:spcAft>
                <a:spcPts val="0"/>
              </a:spcAft>
              <a:buNone/>
            </a:pPr>
            <a:r>
              <a:rPr lang="en"/>
              <a:t>&lt; 5 ms</a:t>
            </a:r>
            <a:endParaRPr/>
          </a:p>
          <a:p>
            <a:pPr indent="0" lvl="0" marL="0" rtl="0" algn="l">
              <a:spcBef>
                <a:spcPts val="1200"/>
              </a:spcBef>
              <a:spcAft>
                <a:spcPts val="0"/>
              </a:spcAft>
              <a:buNone/>
            </a:pPr>
            <a:r>
              <a:rPr lang="en"/>
              <a:t>Up to 32 TB</a:t>
            </a:r>
            <a:endParaRPr/>
          </a:p>
          <a:p>
            <a:pPr indent="0" lvl="0" marL="0" rtl="0" algn="l">
              <a:spcBef>
                <a:spcPts val="1200"/>
              </a:spcBef>
              <a:spcAft>
                <a:spcPts val="1200"/>
              </a:spcAft>
              <a:buNone/>
            </a:pPr>
            <a:r>
              <a:rPr lang="en"/>
              <a:t>$$</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35"/>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Disk and Tape </a:t>
            </a:r>
            <a:r>
              <a:rPr lang="en"/>
              <a:t>Storage at CERN</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pic>
        <p:nvPicPr>
          <p:cNvPr id="463" name="Google Shape;463;p36"/>
          <p:cNvPicPr preferRelativeResize="0"/>
          <p:nvPr/>
        </p:nvPicPr>
        <p:blipFill>
          <a:blip r:embed="rId3">
            <a:alphaModFix/>
          </a:blip>
          <a:stretch>
            <a:fillRect/>
          </a:stretch>
        </p:blipFill>
        <p:spPr>
          <a:xfrm>
            <a:off x="152400" y="152400"/>
            <a:ext cx="3204106" cy="4838700"/>
          </a:xfrm>
          <a:prstGeom prst="rect">
            <a:avLst/>
          </a:prstGeom>
          <a:noFill/>
          <a:ln>
            <a:noFill/>
          </a:ln>
        </p:spPr>
      </p:pic>
      <p:sp>
        <p:nvSpPr>
          <p:cNvPr id="464" name="Google Shape;464;p36"/>
          <p:cNvSpPr txBox="1"/>
          <p:nvPr>
            <p:ph idx="4294967295" type="body"/>
          </p:nvPr>
        </p:nvSpPr>
        <p:spPr>
          <a:xfrm>
            <a:off x="3682075" y="1449300"/>
            <a:ext cx="5274300" cy="224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
            </a:r>
            <a:r>
              <a:rPr b="1" lang="en"/>
              <a:t>CERN IT Storage group</a:t>
            </a:r>
            <a:r>
              <a:rPr lang="en"/>
              <a:t> mission is to ensure coherent design, development, operation and evolution of storage and data management services at CERN for all aspects of physics, user and project data and general needs of the Laboratory.</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For this presentation, we’ll focus only on the two major open source systems </a:t>
            </a:r>
            <a:r>
              <a:rPr lang="en"/>
              <a:t>developed</a:t>
            </a:r>
            <a:r>
              <a:rPr lang="en"/>
              <a:t> in-house and used worldwide: EOS and CTA</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37"/>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access patterns</a:t>
            </a:r>
            <a:endParaRPr/>
          </a:p>
        </p:txBody>
      </p:sp>
      <p:pic>
        <p:nvPicPr>
          <p:cNvPr id="470" name="Google Shape;470;p37"/>
          <p:cNvPicPr preferRelativeResize="0"/>
          <p:nvPr/>
        </p:nvPicPr>
        <p:blipFill>
          <a:blip r:embed="rId3">
            <a:alphaModFix/>
          </a:blip>
          <a:stretch>
            <a:fillRect/>
          </a:stretch>
        </p:blipFill>
        <p:spPr>
          <a:xfrm>
            <a:off x="486550" y="1396750"/>
            <a:ext cx="8581652" cy="3620400"/>
          </a:xfrm>
          <a:prstGeom prst="rect">
            <a:avLst/>
          </a:prstGeom>
          <a:noFill/>
          <a:ln>
            <a:noFill/>
          </a:ln>
        </p:spPr>
      </p:pic>
      <p:sp>
        <p:nvSpPr>
          <p:cNvPr id="471" name="Google Shape;471;p37"/>
          <p:cNvSpPr txBox="1"/>
          <p:nvPr/>
        </p:nvSpPr>
        <p:spPr>
          <a:xfrm>
            <a:off x="6462025" y="4765975"/>
            <a:ext cx="25293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dk2"/>
                </a:solidFill>
                <a:latin typeface="Nunito"/>
                <a:ea typeface="Nunito"/>
                <a:cs typeface="Nunito"/>
                <a:sym typeface="Nunito"/>
              </a:rPr>
              <a:t>Source: https://storagelecture24.web.cern.ch/#/5/1</a:t>
            </a:r>
            <a:endParaRPr sz="800">
              <a:solidFill>
                <a:schemeClr val="dk2"/>
              </a:solidFill>
              <a:latin typeface="Nunito"/>
              <a:ea typeface="Nunito"/>
              <a:cs typeface="Nunito"/>
              <a:sym typeface="Nunito"/>
            </a:endParaRPr>
          </a:p>
        </p:txBody>
      </p:sp>
      <p:sp>
        <p:nvSpPr>
          <p:cNvPr id="472" name="Google Shape;472;p37"/>
          <p:cNvSpPr txBox="1"/>
          <p:nvPr/>
        </p:nvSpPr>
        <p:spPr>
          <a:xfrm>
            <a:off x="5244625" y="1537850"/>
            <a:ext cx="1217400" cy="384900"/>
          </a:xfrm>
          <a:prstGeom prst="rect">
            <a:avLst/>
          </a:prstGeom>
          <a:solidFill>
            <a:srgbClr val="000000"/>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lt1"/>
                </a:solidFill>
                <a:latin typeface="Nunito"/>
                <a:ea typeface="Nunito"/>
                <a:cs typeface="Nunito"/>
                <a:sym typeface="Nunito"/>
              </a:rPr>
              <a:t>Archiving</a:t>
            </a:r>
            <a:endParaRPr b="1" sz="1300">
              <a:solidFill>
                <a:schemeClr val="lt1"/>
              </a:solidFill>
              <a:latin typeface="Nunito"/>
              <a:ea typeface="Nunito"/>
              <a:cs typeface="Nunito"/>
              <a:sym typeface="Nunito"/>
            </a:endParaRPr>
          </a:p>
        </p:txBody>
      </p:sp>
      <p:sp>
        <p:nvSpPr>
          <p:cNvPr id="473" name="Google Shape;473;p37"/>
          <p:cNvSpPr txBox="1"/>
          <p:nvPr/>
        </p:nvSpPr>
        <p:spPr>
          <a:xfrm>
            <a:off x="2617050" y="4336200"/>
            <a:ext cx="1217400" cy="384900"/>
          </a:xfrm>
          <a:prstGeom prst="rect">
            <a:avLst/>
          </a:prstGeom>
          <a:solidFill>
            <a:srgbClr val="000000"/>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lt1"/>
                </a:solidFill>
                <a:latin typeface="Nunito"/>
                <a:ea typeface="Nunito"/>
                <a:cs typeface="Nunito"/>
                <a:sym typeface="Nunito"/>
              </a:rPr>
              <a:t>Data Taking</a:t>
            </a:r>
            <a:endParaRPr b="1" sz="1300">
              <a:solidFill>
                <a:schemeClr val="lt1"/>
              </a:solidFill>
              <a:latin typeface="Nunito"/>
              <a:ea typeface="Nunito"/>
              <a:cs typeface="Nunito"/>
              <a:sym typeface="Nunito"/>
            </a:endParaRPr>
          </a:p>
        </p:txBody>
      </p:sp>
      <p:sp>
        <p:nvSpPr>
          <p:cNvPr id="474" name="Google Shape;474;p37"/>
          <p:cNvSpPr txBox="1"/>
          <p:nvPr/>
        </p:nvSpPr>
        <p:spPr>
          <a:xfrm>
            <a:off x="4431850" y="4143875"/>
            <a:ext cx="1217400" cy="384900"/>
          </a:xfrm>
          <a:prstGeom prst="rect">
            <a:avLst/>
          </a:prstGeom>
          <a:solidFill>
            <a:srgbClr val="000000"/>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lt1"/>
                </a:solidFill>
                <a:latin typeface="Nunito"/>
                <a:ea typeface="Nunito"/>
                <a:cs typeface="Nunito"/>
                <a:sym typeface="Nunito"/>
              </a:rPr>
              <a:t>Analysis</a:t>
            </a:r>
            <a:endParaRPr b="1" sz="1300">
              <a:solidFill>
                <a:schemeClr val="lt1"/>
              </a:solidFill>
              <a:latin typeface="Nunito"/>
              <a:ea typeface="Nunito"/>
              <a:cs typeface="Nunito"/>
              <a:sym typeface="Nunito"/>
            </a:endParaRPr>
          </a:p>
        </p:txBody>
      </p:sp>
      <p:cxnSp>
        <p:nvCxnSpPr>
          <p:cNvPr id="475" name="Google Shape;475;p37"/>
          <p:cNvCxnSpPr>
            <a:stCxn id="473" idx="0"/>
          </p:cNvCxnSpPr>
          <p:nvPr/>
        </p:nvCxnSpPr>
        <p:spPr>
          <a:xfrm rot="10800000">
            <a:off x="2869350" y="3163200"/>
            <a:ext cx="356400" cy="1173000"/>
          </a:xfrm>
          <a:prstGeom prst="straightConnector1">
            <a:avLst/>
          </a:prstGeom>
          <a:noFill/>
          <a:ln cap="flat" cmpd="sng" w="19050">
            <a:solidFill>
              <a:schemeClr val="dk2"/>
            </a:solidFill>
            <a:prstDash val="solid"/>
            <a:round/>
            <a:headEnd len="med" w="med" type="none"/>
            <a:tailEnd len="med" w="med" type="triangle"/>
          </a:ln>
        </p:spPr>
      </p:cxnSp>
      <p:cxnSp>
        <p:nvCxnSpPr>
          <p:cNvPr id="476" name="Google Shape;476;p37"/>
          <p:cNvCxnSpPr>
            <a:stCxn id="474" idx="0"/>
          </p:cNvCxnSpPr>
          <p:nvPr/>
        </p:nvCxnSpPr>
        <p:spPr>
          <a:xfrm rot="10800000">
            <a:off x="4938850" y="3163175"/>
            <a:ext cx="101700" cy="980700"/>
          </a:xfrm>
          <a:prstGeom prst="straightConnector1">
            <a:avLst/>
          </a:prstGeom>
          <a:noFill/>
          <a:ln cap="flat" cmpd="sng" w="19050">
            <a:solidFill>
              <a:schemeClr val="dk2"/>
            </a:solidFill>
            <a:prstDash val="solid"/>
            <a:round/>
            <a:headEnd len="med" w="med" type="none"/>
            <a:tailEnd len="med" w="med" type="triangle"/>
          </a:ln>
        </p:spPr>
      </p:cxnSp>
      <p:cxnSp>
        <p:nvCxnSpPr>
          <p:cNvPr id="477" name="Google Shape;477;p37"/>
          <p:cNvCxnSpPr>
            <a:stCxn id="472" idx="2"/>
          </p:cNvCxnSpPr>
          <p:nvPr/>
        </p:nvCxnSpPr>
        <p:spPr>
          <a:xfrm flipH="1">
            <a:off x="4868425" y="1922750"/>
            <a:ext cx="984900" cy="381900"/>
          </a:xfrm>
          <a:prstGeom prst="straightConnector1">
            <a:avLst/>
          </a:prstGeom>
          <a:noFill/>
          <a:ln cap="flat" cmpd="sng" w="19050">
            <a:solidFill>
              <a:schemeClr val="dk2"/>
            </a:solidFill>
            <a:prstDash val="solid"/>
            <a:round/>
            <a:headEnd len="med" w="med" type="none"/>
            <a:tailEnd len="med" w="med" type="triangle"/>
          </a:ln>
        </p:spPr>
      </p:cxnSp>
      <p:sp>
        <p:nvSpPr>
          <p:cNvPr id="478" name="Google Shape;478;p37"/>
          <p:cNvSpPr txBox="1"/>
          <p:nvPr/>
        </p:nvSpPr>
        <p:spPr>
          <a:xfrm>
            <a:off x="6240300" y="434900"/>
            <a:ext cx="2514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Example for only one experiment!</a:t>
            </a:r>
            <a:endParaRPr sz="1300">
              <a:solidFill>
                <a:schemeClr val="dk2"/>
              </a:solidFill>
              <a:latin typeface="Nunito"/>
              <a:ea typeface="Nunito"/>
              <a:cs typeface="Nunito"/>
              <a:sym typeface="Nuni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38"/>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EOS and CTA</a:t>
            </a:r>
            <a:endParaRPr/>
          </a:p>
        </p:txBody>
      </p:sp>
      <p:sp>
        <p:nvSpPr>
          <p:cNvPr id="484" name="Google Shape;484;p38"/>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a:p>
          <a:p>
            <a:pPr indent="0" lvl="0" marL="0" rtl="0" algn="l">
              <a:spcBef>
                <a:spcPts val="1200"/>
              </a:spcBef>
              <a:spcAft>
                <a:spcPts val="0"/>
              </a:spcAft>
              <a:buNone/>
            </a:pPr>
            <a:r>
              <a:rPr lang="en"/>
              <a:t>Disk-based system with dedicated “storage pools” with defined QoS Experiments’ Data Management frameworks manage the transitions to tape</a:t>
            </a:r>
            <a:endParaRPr/>
          </a:p>
          <a:p>
            <a:pPr indent="0" lvl="0" marL="0" rtl="0" algn="l">
              <a:spcBef>
                <a:spcPts val="1200"/>
              </a:spcBef>
              <a:spcAft>
                <a:spcPts val="0"/>
              </a:spcAft>
              <a:buNone/>
            </a:pPr>
            <a:r>
              <a:rPr lang="en"/>
              <a:t>Low-Latency namespace</a:t>
            </a:r>
            <a:endParaRPr/>
          </a:p>
          <a:p>
            <a:pPr indent="0" lvl="0" marL="0" rtl="0" algn="l">
              <a:spcBef>
                <a:spcPts val="1200"/>
              </a:spcBef>
              <a:spcAft>
                <a:spcPts val="0"/>
              </a:spcAft>
              <a:buNone/>
            </a:pPr>
            <a:r>
              <a:rPr lang="en"/>
              <a:t>POSIX-like file access</a:t>
            </a:r>
            <a:endParaRPr/>
          </a:p>
          <a:p>
            <a:pPr indent="0" lvl="0" marL="0" rtl="0" algn="l">
              <a:spcBef>
                <a:spcPts val="1200"/>
              </a:spcBef>
              <a:spcAft>
                <a:spcPts val="0"/>
              </a:spcAft>
              <a:buNone/>
            </a:pPr>
            <a:r>
              <a:rPr lang="en"/>
              <a:t>From RAID to </a:t>
            </a:r>
            <a:r>
              <a:rPr b="1" lang="en"/>
              <a:t>RAIN</a:t>
            </a:r>
            <a:endParaRPr b="1"/>
          </a:p>
          <a:p>
            <a:pPr indent="0" lvl="0" marL="0" rtl="0" algn="l">
              <a:spcBef>
                <a:spcPts val="1200"/>
              </a:spcBef>
              <a:spcAft>
                <a:spcPts val="0"/>
              </a:spcAft>
              <a:buNone/>
            </a:pPr>
            <a:r>
              <a:t/>
            </a:r>
            <a:endParaRPr b="1"/>
          </a:p>
          <a:p>
            <a:pPr indent="0" lvl="0" marL="0" rtl="0" algn="l">
              <a:spcBef>
                <a:spcPts val="1200"/>
              </a:spcBef>
              <a:spcAft>
                <a:spcPts val="0"/>
              </a:spcAft>
              <a:buNone/>
            </a:pPr>
            <a:r>
              <a:t/>
            </a:r>
            <a:endParaRPr b="1"/>
          </a:p>
          <a:p>
            <a:pPr indent="0" lvl="0" marL="0" rtl="0" algn="l">
              <a:spcBef>
                <a:spcPts val="1200"/>
              </a:spcBef>
              <a:spcAft>
                <a:spcPts val="1200"/>
              </a:spcAft>
              <a:buNone/>
            </a:pPr>
            <a:r>
              <a:t/>
            </a:r>
            <a:endParaRPr b="1"/>
          </a:p>
        </p:txBody>
      </p:sp>
      <p:sp>
        <p:nvSpPr>
          <p:cNvPr id="485" name="Google Shape;485;p38"/>
          <p:cNvSpPr txBox="1"/>
          <p:nvPr>
            <p:ph idx="2" type="body"/>
          </p:nvPr>
        </p:nvSpPr>
        <p:spPr>
          <a:xfrm>
            <a:off x="4903800" y="2389325"/>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Tape-based system with fast (flash) disk buffer</a:t>
            </a:r>
            <a:endParaRPr/>
          </a:p>
          <a:p>
            <a:pPr indent="0" lvl="0" marL="0" rtl="0" algn="l">
              <a:spcBef>
                <a:spcPts val="1200"/>
              </a:spcBef>
              <a:spcAft>
                <a:spcPts val="0"/>
              </a:spcAft>
              <a:buNone/>
            </a:pPr>
            <a:r>
              <a:rPr lang="en"/>
              <a:t>Tape-backend of EOS</a:t>
            </a:r>
            <a:endParaRPr/>
          </a:p>
          <a:p>
            <a:pPr indent="0" lvl="0" marL="0" rtl="0" algn="l">
              <a:spcBef>
                <a:spcPts val="1200"/>
              </a:spcBef>
              <a:spcAft>
                <a:spcPts val="0"/>
              </a:spcAft>
              <a:buNone/>
            </a:pPr>
            <a:r>
              <a:rPr lang="en"/>
              <a:t>Supports PostgreSQL as namespace (used to be Oracle only)</a:t>
            </a:r>
            <a:endParaRPr/>
          </a:p>
          <a:p>
            <a:pPr indent="0" lvl="0" marL="0" rtl="0" algn="l">
              <a:spcBef>
                <a:spcPts val="1200"/>
              </a:spcBef>
              <a:spcAft>
                <a:spcPts val="0"/>
              </a:spcAft>
              <a:buNone/>
            </a:pPr>
            <a:r>
              <a:rPr lang="en"/>
              <a:t>Evolution of CASTOR (30+ </a:t>
            </a:r>
            <a:r>
              <a:rPr lang="en"/>
              <a:t>years</a:t>
            </a:r>
            <a:r>
              <a:rPr lang="en"/>
              <a:t> of tape experience)</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pic>
        <p:nvPicPr>
          <p:cNvPr id="486" name="Google Shape;486;p38"/>
          <p:cNvPicPr preferRelativeResize="0"/>
          <p:nvPr/>
        </p:nvPicPr>
        <p:blipFill>
          <a:blip r:embed="rId3">
            <a:alphaModFix/>
          </a:blip>
          <a:stretch>
            <a:fillRect/>
          </a:stretch>
        </p:blipFill>
        <p:spPr>
          <a:xfrm>
            <a:off x="1805925" y="1808625"/>
            <a:ext cx="1315726" cy="580700"/>
          </a:xfrm>
          <a:prstGeom prst="rect">
            <a:avLst/>
          </a:prstGeom>
          <a:noFill/>
          <a:ln>
            <a:noFill/>
          </a:ln>
        </p:spPr>
      </p:pic>
      <p:pic>
        <p:nvPicPr>
          <p:cNvPr id="487" name="Google Shape;487;p38"/>
          <p:cNvPicPr preferRelativeResize="0"/>
          <p:nvPr/>
        </p:nvPicPr>
        <p:blipFill>
          <a:blip r:embed="rId4">
            <a:alphaModFix/>
          </a:blip>
          <a:stretch>
            <a:fillRect/>
          </a:stretch>
        </p:blipFill>
        <p:spPr>
          <a:xfrm>
            <a:off x="5695525" y="1703250"/>
            <a:ext cx="1847059" cy="5807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39"/>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Tape?</a:t>
            </a:r>
            <a:endParaRPr/>
          </a:p>
        </p:txBody>
      </p:sp>
      <p:sp>
        <p:nvSpPr>
          <p:cNvPr id="493" name="Google Shape;493;p39"/>
          <p:cNvSpPr txBox="1"/>
          <p:nvPr>
            <p:ph idx="1" type="body"/>
          </p:nvPr>
        </p:nvSpPr>
        <p:spPr>
          <a:xfrm>
            <a:off x="1303800" y="1990050"/>
            <a:ext cx="3430500" cy="2482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t>Good fit for archiving use-cases</a:t>
            </a:r>
            <a:endParaRPr b="1"/>
          </a:p>
          <a:p>
            <a:pPr indent="0" lvl="0" marL="0" rtl="0" algn="l">
              <a:lnSpc>
                <a:spcPct val="100000"/>
              </a:lnSpc>
              <a:spcBef>
                <a:spcPts val="1200"/>
              </a:spcBef>
              <a:spcAft>
                <a:spcPts val="0"/>
              </a:spcAft>
              <a:buNone/>
            </a:pPr>
            <a:r>
              <a:rPr b="1" lang="en"/>
              <a:t>Reliability</a:t>
            </a:r>
            <a:endParaRPr b="1"/>
          </a:p>
          <a:p>
            <a:pPr indent="0" lvl="0" marL="0" rtl="0" algn="l">
              <a:lnSpc>
                <a:spcPct val="100000"/>
              </a:lnSpc>
              <a:spcBef>
                <a:spcPts val="1200"/>
              </a:spcBef>
              <a:spcAft>
                <a:spcPts val="0"/>
              </a:spcAft>
              <a:buNone/>
            </a:pPr>
            <a:r>
              <a:rPr i="1" lang="en"/>
              <a:t>Uncorrectable Bit Error Rate</a:t>
            </a:r>
            <a:r>
              <a:rPr lang="en"/>
              <a:t>: LTO-9 tape cartridge (10</a:t>
            </a:r>
            <a:r>
              <a:rPr baseline="30000" lang="en"/>
              <a:t>-20</a:t>
            </a:r>
            <a:r>
              <a:rPr lang="en"/>
              <a:t>) is 10 000x more reliable</a:t>
            </a:r>
            <a:br>
              <a:rPr lang="en"/>
            </a:br>
            <a:r>
              <a:rPr lang="en"/>
              <a:t>than typical 18 TB hard disk drive (10</a:t>
            </a:r>
            <a:r>
              <a:rPr baseline="30000" lang="en"/>
              <a:t>-15</a:t>
            </a:r>
            <a:r>
              <a:rPr lang="en"/>
              <a:t>)</a:t>
            </a:r>
            <a:endParaRPr/>
          </a:p>
          <a:p>
            <a:pPr indent="0" lvl="0" marL="0" rtl="0" algn="l">
              <a:lnSpc>
                <a:spcPct val="100000"/>
              </a:lnSpc>
              <a:spcBef>
                <a:spcPts val="1200"/>
              </a:spcBef>
              <a:spcAft>
                <a:spcPts val="0"/>
              </a:spcAft>
              <a:buNone/>
            </a:pPr>
            <a:r>
              <a:rPr lang="en"/>
              <a:t>Annual failures at CERN:  1% hard disks vs. 0.005% tape cartridges (~200x less)</a:t>
            </a:r>
            <a:endParaRPr/>
          </a:p>
          <a:p>
            <a:pPr indent="0" lvl="0" marL="0" rtl="0" algn="l">
              <a:lnSpc>
                <a:spcPct val="100000"/>
              </a:lnSpc>
              <a:spcBef>
                <a:spcPts val="1200"/>
              </a:spcBef>
              <a:spcAft>
                <a:spcPts val="0"/>
              </a:spcAft>
              <a:buNone/>
            </a:pPr>
            <a:r>
              <a:rPr lang="en"/>
              <a:t>Separation of media and data access device: No data loss if the drive fails</a:t>
            </a:r>
            <a:endParaRPr/>
          </a:p>
          <a:p>
            <a:pPr indent="0" lvl="0" marL="0" rtl="0" algn="l">
              <a:lnSpc>
                <a:spcPct val="100000"/>
              </a:lnSpc>
              <a:spcBef>
                <a:spcPts val="1200"/>
              </a:spcBef>
              <a:spcAft>
                <a:spcPts val="0"/>
              </a:spcAft>
              <a:buNone/>
            </a:pPr>
            <a:r>
              <a:rPr lang="en"/>
              <a:t>Long media lifetime (30+ years)</a:t>
            </a:r>
            <a:endParaRPr/>
          </a:p>
          <a:p>
            <a:pPr indent="0" lvl="0" marL="0" rtl="0" algn="l">
              <a:lnSpc>
                <a:spcPct val="100000"/>
              </a:lnSpc>
              <a:spcBef>
                <a:spcPts val="1200"/>
              </a:spcBef>
              <a:spcAft>
                <a:spcPts val="0"/>
              </a:spcAft>
              <a:buNone/>
            </a:pPr>
            <a:r>
              <a:t/>
            </a:r>
            <a:endParaRPr/>
          </a:p>
          <a:p>
            <a:pPr indent="0" lvl="0" marL="0" rtl="0" algn="l">
              <a:lnSpc>
                <a:spcPct val="100000"/>
              </a:lnSpc>
              <a:spcBef>
                <a:spcPts val="1200"/>
              </a:spcBef>
              <a:spcAft>
                <a:spcPts val="0"/>
              </a:spcAft>
              <a:buNone/>
            </a:pPr>
            <a:r>
              <a:t/>
            </a:r>
            <a:endParaRPr/>
          </a:p>
          <a:p>
            <a:pPr indent="0" lvl="0" marL="0" rtl="0" algn="l">
              <a:lnSpc>
                <a:spcPct val="100000"/>
              </a:lnSpc>
              <a:spcBef>
                <a:spcPts val="1200"/>
              </a:spcBef>
              <a:spcAft>
                <a:spcPts val="0"/>
              </a:spcAft>
              <a:buNone/>
            </a:pPr>
            <a:r>
              <a:t/>
            </a:r>
            <a:endParaRPr/>
          </a:p>
          <a:p>
            <a:pPr indent="0" lvl="0" marL="0" rtl="0" algn="l">
              <a:lnSpc>
                <a:spcPct val="100000"/>
              </a:lnSpc>
              <a:spcBef>
                <a:spcPts val="1200"/>
              </a:spcBef>
              <a:spcAft>
                <a:spcPts val="0"/>
              </a:spcAft>
              <a:buNone/>
            </a:pPr>
            <a:r>
              <a:t/>
            </a:r>
            <a:endParaRPr/>
          </a:p>
          <a:p>
            <a:pPr indent="0" lvl="0" marL="0" rtl="0" algn="l">
              <a:lnSpc>
                <a:spcPct val="100000"/>
              </a:lnSpc>
              <a:spcBef>
                <a:spcPts val="1200"/>
              </a:spcBef>
              <a:spcAft>
                <a:spcPts val="1200"/>
              </a:spcAft>
              <a:buNone/>
            </a:pPr>
            <a:r>
              <a:t/>
            </a:r>
            <a:endParaRPr/>
          </a:p>
        </p:txBody>
      </p:sp>
      <p:sp>
        <p:nvSpPr>
          <p:cNvPr id="494" name="Google Shape;494;p39"/>
          <p:cNvSpPr txBox="1"/>
          <p:nvPr>
            <p:ph idx="2" type="body"/>
          </p:nvPr>
        </p:nvSpPr>
        <p:spPr>
          <a:xfrm>
            <a:off x="490365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a:t>Energy efficiency</a:t>
            </a:r>
            <a:endParaRPr b="1"/>
          </a:p>
        </p:txBody>
      </p:sp>
      <p:pic>
        <p:nvPicPr>
          <p:cNvPr id="495" name="Google Shape;495;p39"/>
          <p:cNvPicPr preferRelativeResize="0"/>
          <p:nvPr/>
        </p:nvPicPr>
        <p:blipFill>
          <a:blip r:embed="rId3">
            <a:alphaModFix/>
          </a:blip>
          <a:stretch>
            <a:fillRect/>
          </a:stretch>
        </p:blipFill>
        <p:spPr>
          <a:xfrm>
            <a:off x="4903650" y="2571750"/>
            <a:ext cx="3831574" cy="2331100"/>
          </a:xfrm>
          <a:prstGeom prst="rect">
            <a:avLst/>
          </a:prstGeom>
          <a:noFill/>
          <a:ln>
            <a:noFill/>
          </a:ln>
        </p:spPr>
      </p:pic>
      <p:pic>
        <p:nvPicPr>
          <p:cNvPr id="496" name="Google Shape;496;p39"/>
          <p:cNvPicPr preferRelativeResize="0"/>
          <p:nvPr/>
        </p:nvPicPr>
        <p:blipFill>
          <a:blip r:embed="rId4">
            <a:alphaModFix/>
          </a:blip>
          <a:stretch>
            <a:fillRect/>
          </a:stretch>
        </p:blipFill>
        <p:spPr>
          <a:xfrm>
            <a:off x="4989209" y="328875"/>
            <a:ext cx="3660455" cy="146259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40"/>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Tape use-cases </a:t>
            </a:r>
            <a:endParaRPr/>
          </a:p>
        </p:txBody>
      </p:sp>
      <p:pic>
        <p:nvPicPr>
          <p:cNvPr id="502" name="Google Shape;502;p40"/>
          <p:cNvPicPr preferRelativeResize="0"/>
          <p:nvPr/>
        </p:nvPicPr>
        <p:blipFill>
          <a:blip r:embed="rId3">
            <a:alphaModFix/>
          </a:blip>
          <a:stretch>
            <a:fillRect/>
          </a:stretch>
        </p:blipFill>
        <p:spPr>
          <a:xfrm>
            <a:off x="392400" y="1665175"/>
            <a:ext cx="8359209" cy="324082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41"/>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Cumulative writes and reads to tape</a:t>
            </a:r>
            <a:endParaRPr/>
          </a:p>
        </p:txBody>
      </p:sp>
      <p:pic>
        <p:nvPicPr>
          <p:cNvPr id="508" name="Google Shape;508;p41"/>
          <p:cNvPicPr preferRelativeResize="0"/>
          <p:nvPr/>
        </p:nvPicPr>
        <p:blipFill>
          <a:blip r:embed="rId3">
            <a:alphaModFix/>
          </a:blip>
          <a:stretch>
            <a:fillRect/>
          </a:stretch>
        </p:blipFill>
        <p:spPr>
          <a:xfrm>
            <a:off x="769338" y="1255750"/>
            <a:ext cx="7605325" cy="38472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5"/>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HDDs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id="513" name="Google Shape;513;p42"/>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Disk?</a:t>
            </a:r>
            <a:endParaRPr/>
          </a:p>
        </p:txBody>
      </p:sp>
      <p:sp>
        <p:nvSpPr>
          <p:cNvPr id="514" name="Google Shape;514;p42"/>
          <p:cNvSpPr txBox="1"/>
          <p:nvPr>
            <p:ph idx="1" type="body"/>
          </p:nvPr>
        </p:nvSpPr>
        <p:spPr>
          <a:xfrm>
            <a:off x="717675" y="246280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Analysis use-case</a:t>
            </a:r>
            <a:endParaRPr b="1"/>
          </a:p>
          <a:p>
            <a:pPr indent="0" lvl="0" marL="0" rtl="0" algn="l">
              <a:spcBef>
                <a:spcPts val="1200"/>
              </a:spcBef>
              <a:spcAft>
                <a:spcPts val="0"/>
              </a:spcAft>
              <a:buNone/>
            </a:pPr>
            <a:r>
              <a:rPr lang="en"/>
              <a:t>100K clients streaming data from over 100k disks.</a:t>
            </a:r>
            <a:endParaRPr/>
          </a:p>
          <a:p>
            <a:pPr indent="0" lvl="0" marL="0" rtl="0" algn="l">
              <a:spcBef>
                <a:spcPts val="1200"/>
              </a:spcBef>
              <a:spcAft>
                <a:spcPts val="0"/>
              </a:spcAft>
              <a:buNone/>
            </a:pPr>
            <a:r>
              <a:rPr lang="en"/>
              <a:t>1-150MB/s throughput per stream</a:t>
            </a:r>
            <a:endParaRPr/>
          </a:p>
          <a:p>
            <a:pPr indent="0" lvl="0" marL="0" rtl="0" algn="l">
              <a:spcBef>
                <a:spcPts val="1200"/>
              </a:spcBef>
              <a:spcAft>
                <a:spcPts val="0"/>
              </a:spcAft>
              <a:buNone/>
            </a:pPr>
            <a:r>
              <a:rPr lang="en"/>
              <a:t>“Similar to having 100K people watching Netflix and skipping the boring parts”</a:t>
            </a:r>
            <a:endParaRPr/>
          </a:p>
          <a:p>
            <a:pPr indent="0" lvl="0" marL="0" rtl="0" algn="l">
              <a:spcBef>
                <a:spcPts val="1200"/>
              </a:spcBef>
              <a:spcAft>
                <a:spcPts val="1200"/>
              </a:spcAft>
              <a:buNone/>
            </a:pPr>
            <a:r>
              <a:t/>
            </a:r>
            <a:endParaRPr/>
          </a:p>
        </p:txBody>
      </p:sp>
      <p:sp>
        <p:nvSpPr>
          <p:cNvPr id="515" name="Google Shape;515;p42"/>
          <p:cNvSpPr txBox="1"/>
          <p:nvPr>
            <p:ph idx="2" type="body"/>
          </p:nvPr>
        </p:nvSpPr>
        <p:spPr>
          <a:xfrm>
            <a:off x="5319750" y="246280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Data taking use-case</a:t>
            </a:r>
            <a:endParaRPr b="1"/>
          </a:p>
          <a:p>
            <a:pPr indent="0" lvl="0" marL="0" rtl="0" algn="l">
              <a:spcBef>
                <a:spcPts val="1200"/>
              </a:spcBef>
              <a:spcAft>
                <a:spcPts val="0"/>
              </a:spcAft>
              <a:buNone/>
            </a:pPr>
            <a:r>
              <a:rPr lang="en"/>
              <a:t>100s of clients streaming as fast as possible</a:t>
            </a:r>
            <a:endParaRPr/>
          </a:p>
          <a:p>
            <a:pPr indent="0" lvl="0" marL="0" rtl="0" algn="l">
              <a:spcBef>
                <a:spcPts val="1200"/>
              </a:spcBef>
              <a:spcAft>
                <a:spcPts val="1200"/>
              </a:spcAft>
              <a:buNone/>
            </a:pPr>
            <a:r>
              <a:rPr lang="en"/>
              <a:t>0.5-1GB/s per stream</a:t>
            </a:r>
            <a:endParaRPr/>
          </a:p>
        </p:txBody>
      </p:sp>
      <p:pic>
        <p:nvPicPr>
          <p:cNvPr id="516" name="Google Shape;516;p42"/>
          <p:cNvPicPr preferRelativeResize="0"/>
          <p:nvPr/>
        </p:nvPicPr>
        <p:blipFill>
          <a:blip r:embed="rId3">
            <a:alphaModFix/>
          </a:blip>
          <a:stretch>
            <a:fillRect/>
          </a:stretch>
        </p:blipFill>
        <p:spPr>
          <a:xfrm>
            <a:off x="4332974" y="478396"/>
            <a:ext cx="4571999" cy="1866424"/>
          </a:xfrm>
          <a:prstGeom prst="rect">
            <a:avLst/>
          </a:prstGeom>
          <a:noFill/>
          <a:ln>
            <a:noFill/>
          </a:ln>
        </p:spPr>
      </p:pic>
      <p:pic>
        <p:nvPicPr>
          <p:cNvPr id="517" name="Google Shape;517;p42"/>
          <p:cNvPicPr preferRelativeResize="0"/>
          <p:nvPr/>
        </p:nvPicPr>
        <p:blipFill>
          <a:blip r:embed="rId4">
            <a:alphaModFix/>
          </a:blip>
          <a:stretch>
            <a:fillRect/>
          </a:stretch>
        </p:blipFill>
        <p:spPr>
          <a:xfrm>
            <a:off x="213100" y="4545073"/>
            <a:ext cx="4879724" cy="393152"/>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sp>
        <p:nvSpPr>
          <p:cNvPr id="522" name="Google Shape;522;p43"/>
          <p:cNvSpPr txBox="1"/>
          <p:nvPr>
            <p:ph idx="4294967295" type="body"/>
          </p:nvPr>
        </p:nvSpPr>
        <p:spPr>
          <a:xfrm>
            <a:off x="2973875" y="4272300"/>
            <a:ext cx="3430500" cy="4089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a:t>EOS data rates last 24h</a:t>
            </a:r>
            <a:endParaRPr/>
          </a:p>
        </p:txBody>
      </p:sp>
      <p:pic>
        <p:nvPicPr>
          <p:cNvPr id="523" name="Google Shape;523;p43"/>
          <p:cNvPicPr preferRelativeResize="0"/>
          <p:nvPr/>
        </p:nvPicPr>
        <p:blipFill rotWithShape="1">
          <a:blip r:embed="rId3">
            <a:alphaModFix/>
          </a:blip>
          <a:srcRect b="3956" l="0" r="0" t="0"/>
          <a:stretch/>
        </p:blipFill>
        <p:spPr>
          <a:xfrm>
            <a:off x="119375" y="142000"/>
            <a:ext cx="4703076" cy="3443050"/>
          </a:xfrm>
          <a:prstGeom prst="rect">
            <a:avLst/>
          </a:prstGeom>
          <a:noFill/>
          <a:ln>
            <a:noFill/>
          </a:ln>
        </p:spPr>
      </p:pic>
      <p:pic>
        <p:nvPicPr>
          <p:cNvPr id="524" name="Google Shape;524;p43"/>
          <p:cNvPicPr preferRelativeResize="0"/>
          <p:nvPr/>
        </p:nvPicPr>
        <p:blipFill>
          <a:blip r:embed="rId4">
            <a:alphaModFix/>
          </a:blip>
          <a:stretch>
            <a:fillRect/>
          </a:stretch>
        </p:blipFill>
        <p:spPr>
          <a:xfrm>
            <a:off x="4977100" y="142000"/>
            <a:ext cx="4071650" cy="3443050"/>
          </a:xfrm>
          <a:prstGeom prst="rect">
            <a:avLst/>
          </a:prstGeom>
          <a:noFill/>
          <a:ln>
            <a:noFill/>
          </a:ln>
        </p:spPr>
      </p:pic>
      <p:sp>
        <p:nvSpPr>
          <p:cNvPr id="525" name="Google Shape;525;p43"/>
          <p:cNvSpPr txBox="1"/>
          <p:nvPr>
            <p:ph idx="4294967295" type="body"/>
          </p:nvPr>
        </p:nvSpPr>
        <p:spPr>
          <a:xfrm>
            <a:off x="1462266" y="3638900"/>
            <a:ext cx="905400" cy="4089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a:t>WRITES</a:t>
            </a:r>
            <a:endParaRPr/>
          </a:p>
        </p:txBody>
      </p:sp>
      <p:sp>
        <p:nvSpPr>
          <p:cNvPr id="526" name="Google Shape;526;p43"/>
          <p:cNvSpPr txBox="1"/>
          <p:nvPr>
            <p:ph idx="4294967295" type="body"/>
          </p:nvPr>
        </p:nvSpPr>
        <p:spPr>
          <a:xfrm>
            <a:off x="6560216" y="3638900"/>
            <a:ext cx="905400" cy="4089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b="1" lang="en"/>
              <a:t>READS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0" name="Shape 530"/>
        <p:cNvGrpSpPr/>
        <p:nvPr/>
      </p:nvGrpSpPr>
      <p:grpSpPr>
        <a:xfrm>
          <a:off x="0" y="0"/>
          <a:ext cx="0" cy="0"/>
          <a:chOff x="0" y="0"/>
          <a:chExt cx="0" cy="0"/>
        </a:xfrm>
      </p:grpSpPr>
      <p:sp>
        <p:nvSpPr>
          <p:cNvPr id="531" name="Google Shape;531;p4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CERN’s approach</a:t>
            </a:r>
            <a:endParaRPr/>
          </a:p>
        </p:txBody>
      </p:sp>
      <p:sp>
        <p:nvSpPr>
          <p:cNvPr id="532" name="Google Shape;532;p44"/>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a:t> For </a:t>
            </a:r>
            <a:r>
              <a:rPr lang="en"/>
              <a:t>Tape: Introduce the latest tape technology as it becomes available</a:t>
            </a:r>
            <a:endParaRPr/>
          </a:p>
          <a:p>
            <a:pPr indent="0" lvl="0" marL="0" rtl="0" algn="l">
              <a:lnSpc>
                <a:spcPct val="100000"/>
              </a:lnSpc>
              <a:spcBef>
                <a:spcPts val="0"/>
              </a:spcBef>
              <a:spcAft>
                <a:spcPts val="0"/>
              </a:spcAft>
              <a:buNone/>
            </a:pPr>
            <a:r>
              <a:rPr lang="en"/>
              <a:t> For Disk: Purchase the cheapest $/TB hard disk drives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Outcomes (rough estimates): </a:t>
            </a:r>
            <a:endParaRPr/>
          </a:p>
          <a:p>
            <a:pPr indent="-311150" lvl="0" marL="457200" rtl="0" algn="l">
              <a:lnSpc>
                <a:spcPct val="100000"/>
              </a:lnSpc>
              <a:spcBef>
                <a:spcPts val="0"/>
              </a:spcBef>
              <a:spcAft>
                <a:spcPts val="0"/>
              </a:spcAft>
              <a:buSzPts val="1300"/>
              <a:buChar char="●"/>
            </a:pPr>
            <a:r>
              <a:rPr lang="en"/>
              <a:t>tape storage is ~3x cheaper than disk</a:t>
            </a:r>
            <a:endParaRPr/>
          </a:p>
          <a:p>
            <a:pPr indent="-311150" lvl="0" marL="457200" rtl="0" algn="l">
              <a:lnSpc>
                <a:spcPct val="100000"/>
              </a:lnSpc>
              <a:spcBef>
                <a:spcPts val="0"/>
              </a:spcBef>
              <a:spcAft>
                <a:spcPts val="0"/>
              </a:spcAft>
              <a:buSzPts val="1300"/>
              <a:buChar char="●"/>
            </a:pPr>
            <a:r>
              <a:rPr lang="en"/>
              <a:t>50% disk capacity and 50% tape capacity</a:t>
            </a:r>
            <a:endParaRPr/>
          </a:p>
          <a:p>
            <a:pPr indent="-311150" lvl="0" marL="457200" rtl="0" algn="l">
              <a:lnSpc>
                <a:spcPct val="100000"/>
              </a:lnSpc>
              <a:spcBef>
                <a:spcPts val="0"/>
              </a:spcBef>
              <a:spcAft>
                <a:spcPts val="0"/>
              </a:spcAft>
              <a:buSzPts val="1300"/>
              <a:buChar char="●"/>
            </a:pPr>
            <a:r>
              <a:rPr lang="en"/>
              <a:t>Tape: 0.6 reads per 1 write</a:t>
            </a:r>
            <a:endParaRPr/>
          </a:p>
          <a:p>
            <a:pPr indent="-311150" lvl="0" marL="457200" rtl="0" algn="l">
              <a:lnSpc>
                <a:spcPct val="100000"/>
              </a:lnSpc>
              <a:spcBef>
                <a:spcPts val="0"/>
              </a:spcBef>
              <a:spcAft>
                <a:spcPts val="0"/>
              </a:spcAft>
              <a:buSzPts val="1300"/>
              <a:buChar char="●"/>
            </a:pPr>
            <a:r>
              <a:rPr lang="en"/>
              <a:t>Disk: 5 reads per 1 write</a:t>
            </a:r>
            <a:endParaRPr/>
          </a:p>
          <a:p>
            <a:pPr indent="0" lvl="0" marL="0" rtl="0" algn="l">
              <a:spcBef>
                <a:spcPts val="0"/>
              </a:spcBef>
              <a:spcAft>
                <a:spcPts val="120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45"/>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Market</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pic>
        <p:nvPicPr>
          <p:cNvPr id="542" name="Google Shape;542;p46"/>
          <p:cNvPicPr preferRelativeResize="0"/>
          <p:nvPr/>
        </p:nvPicPr>
        <p:blipFill>
          <a:blip r:embed="rId3">
            <a:alphaModFix/>
          </a:blip>
          <a:stretch>
            <a:fillRect/>
          </a:stretch>
        </p:blipFill>
        <p:spPr>
          <a:xfrm>
            <a:off x="99250" y="93563"/>
            <a:ext cx="6389650" cy="4956376"/>
          </a:xfrm>
          <a:prstGeom prst="rect">
            <a:avLst/>
          </a:prstGeom>
          <a:noFill/>
          <a:ln>
            <a:noFill/>
          </a:ln>
        </p:spPr>
      </p:pic>
      <p:sp>
        <p:nvSpPr>
          <p:cNvPr id="543" name="Google Shape;543;p46"/>
          <p:cNvSpPr txBox="1"/>
          <p:nvPr/>
        </p:nvSpPr>
        <p:spPr>
          <a:xfrm>
            <a:off x="6536550" y="4372850"/>
            <a:ext cx="24408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Source: </a:t>
            </a:r>
            <a:r>
              <a:rPr lang="en" sz="800"/>
              <a:t>https://www.lto.org/wp-content/uploads/2024/07/INSIC-International-Magnetic-Tape-Storage-Technology-Roadmap-2024.pdf</a:t>
            </a:r>
            <a:endParaRPr sz="8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pic>
        <p:nvPicPr>
          <p:cNvPr id="548" name="Google Shape;548;p47"/>
          <p:cNvPicPr preferRelativeResize="0"/>
          <p:nvPr/>
        </p:nvPicPr>
        <p:blipFill>
          <a:blip r:embed="rId3">
            <a:alphaModFix/>
          </a:blip>
          <a:stretch>
            <a:fillRect/>
          </a:stretch>
        </p:blipFill>
        <p:spPr>
          <a:xfrm>
            <a:off x="1626050" y="243925"/>
            <a:ext cx="6044026" cy="4809774"/>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pic>
        <p:nvPicPr>
          <p:cNvPr id="553" name="Google Shape;553;p48"/>
          <p:cNvPicPr preferRelativeResize="0"/>
          <p:nvPr/>
        </p:nvPicPr>
        <p:blipFill>
          <a:blip r:embed="rId3">
            <a:alphaModFix/>
          </a:blip>
          <a:stretch>
            <a:fillRect/>
          </a:stretch>
        </p:blipFill>
        <p:spPr>
          <a:xfrm>
            <a:off x="152400" y="152400"/>
            <a:ext cx="4386708" cy="4838700"/>
          </a:xfrm>
          <a:prstGeom prst="rect">
            <a:avLst/>
          </a:prstGeom>
          <a:noFill/>
          <a:ln>
            <a:noFill/>
          </a:ln>
        </p:spPr>
      </p:pic>
      <p:sp>
        <p:nvSpPr>
          <p:cNvPr id="554" name="Google Shape;554;p48"/>
          <p:cNvSpPr txBox="1"/>
          <p:nvPr/>
        </p:nvSpPr>
        <p:spPr>
          <a:xfrm>
            <a:off x="4572000" y="4522850"/>
            <a:ext cx="32742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Source: DataHoarder</a:t>
            </a:r>
            <a:endParaRPr sz="1300">
              <a:solidFill>
                <a:schemeClr val="dk2"/>
              </a:solidFill>
              <a:latin typeface="Nunito"/>
              <a:ea typeface="Nunito"/>
              <a:cs typeface="Nunito"/>
              <a:sym typeface="Nunito"/>
            </a:endParaRPr>
          </a:p>
        </p:txBody>
      </p:sp>
      <p:sp>
        <p:nvSpPr>
          <p:cNvPr id="555" name="Google Shape;555;p48"/>
          <p:cNvSpPr txBox="1"/>
          <p:nvPr>
            <p:ph idx="4294967295" type="body"/>
          </p:nvPr>
        </p:nvSpPr>
        <p:spPr>
          <a:xfrm>
            <a:off x="4673275" y="297625"/>
            <a:ext cx="4161300" cy="18171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Some experts forecast there will a crossing point where flash will be more cost-effective than HDD around 2030</a:t>
            </a:r>
            <a:endParaRPr/>
          </a:p>
          <a:p>
            <a:pPr indent="-311150" lvl="0" marL="457200" rtl="0" algn="l">
              <a:spcBef>
                <a:spcPts val="0"/>
              </a:spcBef>
              <a:spcAft>
                <a:spcPts val="0"/>
              </a:spcAft>
              <a:buSzPts val="1300"/>
              <a:buChar char="●"/>
            </a:pPr>
            <a:r>
              <a:rPr lang="en"/>
              <a:t>Other experts coincide that this point will not be reached by that time</a:t>
            </a:r>
            <a:endParaRPr/>
          </a:p>
          <a:p>
            <a:pPr indent="-311150" lvl="0" marL="457200" rtl="0" algn="l">
              <a:spcBef>
                <a:spcPts val="0"/>
              </a:spcBef>
              <a:spcAft>
                <a:spcPts val="0"/>
              </a:spcAft>
              <a:buSzPts val="1300"/>
              <a:buChar char="●"/>
            </a:pPr>
            <a:r>
              <a:rPr lang="en"/>
              <a:t>Some </a:t>
            </a:r>
            <a:r>
              <a:rPr lang="en"/>
              <a:t>experts coindice that HDD market will be very small and that existing companies will create a consortium  to still benefit from this market. For example: WD created two new companies: one for HDD and one for flash</a:t>
            </a:r>
            <a:endParaRPr/>
          </a:p>
          <a:p>
            <a:pPr indent="-311150" lvl="0" marL="457200" rtl="0" algn="l">
              <a:spcBef>
                <a:spcPts val="0"/>
              </a:spcBef>
              <a:spcAft>
                <a:spcPts val="0"/>
              </a:spcAft>
              <a:buSzPts val="1300"/>
              <a:buChar char="●"/>
            </a:pPr>
            <a:r>
              <a:rPr lang="en"/>
              <a:t>Wrights’ Law: “the more efficient vendors are making flash, the cheaper it will be”</a:t>
            </a:r>
            <a:endParaRPr/>
          </a:p>
          <a:p>
            <a:pPr indent="-311150" lvl="0" marL="457200" rtl="0" algn="l">
              <a:spcBef>
                <a:spcPts val="0"/>
              </a:spcBef>
              <a:spcAft>
                <a:spcPts val="0"/>
              </a:spcAft>
              <a:buSzPts val="1300"/>
              <a:buChar char="●"/>
            </a:pPr>
            <a:r>
              <a:rPr lang="en"/>
              <a:t>Some companies will probably jump before the crosspoint is met (compounded costs, including power,cooling, … are less for flash)</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49"/>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Challenges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4" name="Shape 564"/>
        <p:cNvGrpSpPr/>
        <p:nvPr/>
      </p:nvGrpSpPr>
      <p:grpSpPr>
        <a:xfrm>
          <a:off x="0" y="0"/>
          <a:ext cx="0" cy="0"/>
          <a:chOff x="0" y="0"/>
          <a:chExt cx="0" cy="0"/>
        </a:xfrm>
      </p:grpSpPr>
      <p:sp>
        <p:nvSpPr>
          <p:cNvPr id="565" name="Google Shape;565;p50"/>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ATLAS and CMS storage predictions</a:t>
            </a:r>
            <a:endParaRPr/>
          </a:p>
        </p:txBody>
      </p:sp>
      <p:pic>
        <p:nvPicPr>
          <p:cNvPr id="566" name="Google Shape;566;p50"/>
          <p:cNvPicPr preferRelativeResize="0"/>
          <p:nvPr/>
        </p:nvPicPr>
        <p:blipFill>
          <a:blip r:embed="rId3">
            <a:alphaModFix/>
          </a:blip>
          <a:stretch>
            <a:fillRect/>
          </a:stretch>
        </p:blipFill>
        <p:spPr>
          <a:xfrm>
            <a:off x="210287" y="2089025"/>
            <a:ext cx="8723427" cy="26445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51"/>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Challenges</a:t>
            </a:r>
            <a:r>
              <a:rPr lang="en"/>
              <a:t> for tape</a:t>
            </a:r>
            <a:endParaRPr/>
          </a:p>
        </p:txBody>
      </p:sp>
      <p:pic>
        <p:nvPicPr>
          <p:cNvPr id="572" name="Google Shape;572;p51"/>
          <p:cNvPicPr preferRelativeResize="0"/>
          <p:nvPr/>
        </p:nvPicPr>
        <p:blipFill rotWithShape="1">
          <a:blip r:embed="rId3">
            <a:alphaModFix/>
          </a:blip>
          <a:srcRect b="0" l="0" r="0" t="19250"/>
          <a:stretch/>
        </p:blipFill>
        <p:spPr>
          <a:xfrm>
            <a:off x="204700" y="2154917"/>
            <a:ext cx="8878049" cy="216678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16"/>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Basics</a:t>
            </a:r>
            <a:endParaRPr b="0" i="1"/>
          </a:p>
        </p:txBody>
      </p:sp>
      <p:sp>
        <p:nvSpPr>
          <p:cNvPr id="295" name="Google Shape;295;p16"/>
          <p:cNvSpPr txBox="1"/>
          <p:nvPr>
            <p:ph idx="1" type="body"/>
          </p:nvPr>
        </p:nvSpPr>
        <p:spPr>
          <a:xfrm>
            <a:off x="2755175" y="3742288"/>
            <a:ext cx="31626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Changes in the polarization of the disk platter sections will create voltage spikes, which gets encoded to sequences of 0s and 1s: 01000111...</a:t>
            </a:r>
            <a:endParaRPr/>
          </a:p>
          <a:p>
            <a:pPr indent="0" lvl="0" marL="0" rtl="0" algn="l">
              <a:spcBef>
                <a:spcPts val="1200"/>
              </a:spcBef>
              <a:spcAft>
                <a:spcPts val="1200"/>
              </a:spcAft>
              <a:buNone/>
            </a:pPr>
            <a:r>
              <a:t/>
            </a:r>
            <a:endParaRPr/>
          </a:p>
        </p:txBody>
      </p:sp>
      <p:pic>
        <p:nvPicPr>
          <p:cNvPr id="296" name="Google Shape;296;p16"/>
          <p:cNvPicPr preferRelativeResize="0"/>
          <p:nvPr/>
        </p:nvPicPr>
        <p:blipFill>
          <a:blip r:embed="rId3">
            <a:alphaModFix/>
          </a:blip>
          <a:stretch>
            <a:fillRect/>
          </a:stretch>
        </p:blipFill>
        <p:spPr>
          <a:xfrm>
            <a:off x="37700" y="1971300"/>
            <a:ext cx="5520300" cy="2673376"/>
          </a:xfrm>
          <a:prstGeom prst="rect">
            <a:avLst/>
          </a:prstGeom>
          <a:noFill/>
          <a:ln>
            <a:noFill/>
          </a:ln>
        </p:spPr>
      </p:pic>
      <p:pic>
        <p:nvPicPr>
          <p:cNvPr id="297" name="Google Shape;297;p16"/>
          <p:cNvPicPr preferRelativeResize="0"/>
          <p:nvPr/>
        </p:nvPicPr>
        <p:blipFill>
          <a:blip r:embed="rId4">
            <a:alphaModFix/>
          </a:blip>
          <a:stretch>
            <a:fillRect/>
          </a:stretch>
        </p:blipFill>
        <p:spPr>
          <a:xfrm>
            <a:off x="6162700" y="2419150"/>
            <a:ext cx="2373449" cy="2479875"/>
          </a:xfrm>
          <a:prstGeom prst="rect">
            <a:avLst/>
          </a:prstGeom>
          <a:noFill/>
          <a:ln>
            <a:noFill/>
          </a:ln>
        </p:spPr>
      </p:pic>
      <p:pic>
        <p:nvPicPr>
          <p:cNvPr id="298" name="Google Shape;298;p16"/>
          <p:cNvPicPr preferRelativeResize="0"/>
          <p:nvPr/>
        </p:nvPicPr>
        <p:blipFill>
          <a:blip r:embed="rId5">
            <a:alphaModFix/>
          </a:blip>
          <a:stretch>
            <a:fillRect/>
          </a:stretch>
        </p:blipFill>
        <p:spPr>
          <a:xfrm>
            <a:off x="6520550" y="429150"/>
            <a:ext cx="1770675" cy="142912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52"/>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Challenges for disk</a:t>
            </a:r>
            <a:endParaRPr/>
          </a:p>
        </p:txBody>
      </p:sp>
      <p:sp>
        <p:nvSpPr>
          <p:cNvPr id="578" name="Google Shape;578;p52"/>
          <p:cNvSpPr txBox="1"/>
          <p:nvPr>
            <p:ph idx="1" type="body"/>
          </p:nvPr>
        </p:nvSpPr>
        <p:spPr>
          <a:xfrm>
            <a:off x="4572000" y="1597875"/>
            <a:ext cx="4119600" cy="357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taking account  for roughly 36% of all data the written and only for 5% of the write streams into the system</a:t>
            </a:r>
            <a:endParaRPr/>
          </a:p>
          <a:p>
            <a:pPr indent="0" lvl="0" marL="0" rtl="0" algn="l">
              <a:spcBef>
                <a:spcPts val="1200"/>
              </a:spcBef>
              <a:spcAft>
                <a:spcPts val="1200"/>
              </a:spcAft>
              <a:buNone/>
            </a:pPr>
            <a:r>
              <a:rPr lang="en"/>
              <a:t>Data taking rates are </a:t>
            </a:r>
            <a:r>
              <a:rPr i="1" lang="en"/>
              <a:t>predictable</a:t>
            </a:r>
            <a:r>
              <a:rPr lang="en"/>
              <a:t>, analysis is not</a:t>
            </a:r>
            <a:endParaRPr/>
          </a:p>
        </p:txBody>
      </p:sp>
      <p:pic>
        <p:nvPicPr>
          <p:cNvPr id="579" name="Google Shape;579;p52"/>
          <p:cNvPicPr preferRelativeResize="0"/>
          <p:nvPr/>
        </p:nvPicPr>
        <p:blipFill rotWithShape="1">
          <a:blip r:embed="rId3">
            <a:alphaModFix/>
          </a:blip>
          <a:srcRect b="2080" l="2265" r="1311" t="2472"/>
          <a:stretch/>
        </p:blipFill>
        <p:spPr>
          <a:xfrm>
            <a:off x="0" y="1726563"/>
            <a:ext cx="4436599" cy="2947863"/>
          </a:xfrm>
          <a:prstGeom prst="rect">
            <a:avLst/>
          </a:prstGeom>
          <a:noFill/>
          <a:ln>
            <a:noFill/>
          </a:ln>
        </p:spPr>
      </p:pic>
      <p:pic>
        <p:nvPicPr>
          <p:cNvPr id="580" name="Google Shape;580;p52"/>
          <p:cNvPicPr preferRelativeResize="0"/>
          <p:nvPr/>
        </p:nvPicPr>
        <p:blipFill rotWithShape="1">
          <a:blip r:embed="rId4">
            <a:alphaModFix/>
          </a:blip>
          <a:srcRect b="63656" l="0" r="0" t="0"/>
          <a:stretch/>
        </p:blipFill>
        <p:spPr>
          <a:xfrm>
            <a:off x="3536150" y="4080875"/>
            <a:ext cx="5476874" cy="84460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53"/>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Challenges</a:t>
            </a:r>
            <a:r>
              <a:rPr lang="en"/>
              <a:t> for disk</a:t>
            </a:r>
            <a:endParaRPr/>
          </a:p>
        </p:txBody>
      </p:sp>
      <p:sp>
        <p:nvSpPr>
          <p:cNvPr id="586" name="Google Shape;586;p53"/>
          <p:cNvSpPr txBox="1"/>
          <p:nvPr>
            <p:ph idx="1" type="body"/>
          </p:nvPr>
        </p:nvSpPr>
        <p:spPr>
          <a:xfrm>
            <a:off x="1056750" y="1422725"/>
            <a:ext cx="7030500" cy="357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Experiments </a:t>
            </a:r>
            <a:r>
              <a:rPr b="1" lang="en"/>
              <a:t>pledges</a:t>
            </a:r>
            <a:r>
              <a:rPr lang="en"/>
              <a:t> are on </a:t>
            </a:r>
            <a:r>
              <a:rPr b="1" lang="en"/>
              <a:t>capacity</a:t>
            </a:r>
            <a:r>
              <a:rPr lang="en"/>
              <a:t>, performance is provided for “free”, however the disk market driven towards high density disks, which have a significant penalty in performance (throughput, IOPS).</a:t>
            </a:r>
            <a:endParaRPr/>
          </a:p>
          <a:p>
            <a:pPr indent="0" lvl="0" marL="0" rtl="0" algn="l">
              <a:spcBef>
                <a:spcPts val="1200"/>
              </a:spcBef>
              <a:spcAft>
                <a:spcPts val="0"/>
              </a:spcAft>
              <a:buNone/>
            </a:pPr>
            <a:r>
              <a:rPr b="1" lang="en"/>
              <a:t>HDD throughput is stale at 250MB/s</a:t>
            </a:r>
            <a:r>
              <a:rPr lang="en"/>
              <a:t> and is not going to change any time soon</a:t>
            </a:r>
            <a:endParaRPr/>
          </a:p>
          <a:p>
            <a:pPr indent="0" lvl="0" marL="0" rtl="0" algn="l">
              <a:spcBef>
                <a:spcPts val="1200"/>
              </a:spcBef>
              <a:spcAft>
                <a:spcPts val="0"/>
              </a:spcAft>
              <a:buNone/>
            </a:pPr>
            <a:r>
              <a:rPr lang="en"/>
              <a:t> CERN disk infrastructure runs with ~1K disk </a:t>
            </a:r>
            <a:r>
              <a:rPr lang="en"/>
              <a:t>servers</a:t>
            </a:r>
            <a:r>
              <a:rPr lang="en"/>
              <a:t> accounting for 100K disks.</a:t>
            </a:r>
            <a:endParaRPr/>
          </a:p>
          <a:p>
            <a:pPr indent="0" lvl="0" marL="0" rtl="0" algn="l">
              <a:spcBef>
                <a:spcPts val="1200"/>
              </a:spcBef>
              <a:spcAft>
                <a:spcPts val="0"/>
              </a:spcAft>
              <a:buNone/>
            </a:pPr>
            <a:r>
              <a:rPr lang="en"/>
              <a:t>The </a:t>
            </a:r>
            <a:r>
              <a:rPr lang="en"/>
              <a:t>number</a:t>
            </a:r>
            <a:r>
              <a:rPr lang="en"/>
              <a:t> of </a:t>
            </a:r>
            <a:r>
              <a:rPr lang="en"/>
              <a:t>parallel</a:t>
            </a:r>
            <a:r>
              <a:rPr lang="en"/>
              <a:t> streams per disk is ~2 -&gt; 220K </a:t>
            </a:r>
            <a:r>
              <a:rPr lang="en"/>
              <a:t>parallel</a:t>
            </a:r>
            <a:r>
              <a:rPr lang="en"/>
              <a:t> streams across whole cluster</a:t>
            </a:r>
            <a:endParaRPr/>
          </a:p>
          <a:p>
            <a:pPr indent="0" lvl="0" marL="0" rtl="0" algn="l">
              <a:spcBef>
                <a:spcPts val="1200"/>
              </a:spcBef>
              <a:spcAft>
                <a:spcPts val="0"/>
              </a:spcAft>
              <a:buNone/>
            </a:pPr>
            <a:r>
              <a:rPr lang="en"/>
              <a:t>With new disk servers (2024): </a:t>
            </a:r>
            <a:r>
              <a:rPr lang="en"/>
              <a:t>120disks x 24TB drives with 100Gb interfaces, Hyper-optimized $/TB, it will result in:</a:t>
            </a:r>
            <a:endParaRPr/>
          </a:p>
          <a:p>
            <a:pPr indent="-311150" lvl="0" marL="457200" rtl="0" algn="l">
              <a:spcBef>
                <a:spcPts val="1200"/>
              </a:spcBef>
              <a:spcAft>
                <a:spcPts val="0"/>
              </a:spcAft>
              <a:buSzPts val="1300"/>
              <a:buChar char="●"/>
            </a:pPr>
            <a:r>
              <a:rPr lang="en"/>
              <a:t>~ 300 disk servers (replica) -&gt; 36K disks-&gt; 72K parallel streams -&gt; 3x times load per HDD</a:t>
            </a:r>
            <a:endParaRPr/>
          </a:p>
          <a:p>
            <a:pPr indent="-311150" lvl="0" marL="457200" rtl="0" algn="l">
              <a:spcBef>
                <a:spcPts val="0"/>
              </a:spcBef>
              <a:spcAft>
                <a:spcPts val="0"/>
              </a:spcAft>
              <a:buSzPts val="1300"/>
              <a:buChar char="●"/>
            </a:pPr>
            <a:r>
              <a:rPr lang="en"/>
              <a:t>~ 185 disk servers (EC 10+2) -&gt;  22K disks -&gt; 44K </a:t>
            </a:r>
            <a:r>
              <a:rPr lang="en"/>
              <a:t>parallel</a:t>
            </a:r>
            <a:r>
              <a:rPr lang="en"/>
              <a:t> </a:t>
            </a:r>
            <a:r>
              <a:rPr lang="en"/>
              <a:t>streams -&gt; 5x times more load per disk</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54"/>
          <p:cNvSpPr txBox="1"/>
          <p:nvPr>
            <p:ph type="title"/>
          </p:nvPr>
        </p:nvSpPr>
        <p:spPr>
          <a:xfrm>
            <a:off x="824000" y="763600"/>
            <a:ext cx="5857800" cy="3573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How to increase disk capacity without losing performance with linear budget?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17"/>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a:t>
            </a:r>
            <a:endParaRPr b="0" i="1"/>
          </a:p>
        </p:txBody>
      </p:sp>
      <p:sp>
        <p:nvSpPr>
          <p:cNvPr id="304" name="Google Shape;304;p17"/>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Market vendors optimize on two aspects with different efforts</a:t>
            </a:r>
            <a:endParaRPr/>
          </a:p>
          <a:p>
            <a:pPr indent="-311150" lvl="0" marL="457200" rtl="0" algn="l">
              <a:spcBef>
                <a:spcPts val="1200"/>
              </a:spcBef>
              <a:spcAft>
                <a:spcPts val="0"/>
              </a:spcAft>
              <a:buSzPts val="1300"/>
              <a:buChar char="●"/>
            </a:pPr>
            <a:r>
              <a:rPr lang="en"/>
              <a:t>Increase </a:t>
            </a:r>
            <a:r>
              <a:rPr lang="en"/>
              <a:t>performance</a:t>
            </a:r>
            <a:r>
              <a:rPr lang="en"/>
              <a:t> (throughput, GB/s) -&gt; little effort put</a:t>
            </a:r>
            <a:endParaRPr/>
          </a:p>
          <a:p>
            <a:pPr indent="-311150" lvl="0" marL="457200" rtl="0" algn="l">
              <a:spcBef>
                <a:spcPts val="0"/>
              </a:spcBef>
              <a:spcAft>
                <a:spcPts val="0"/>
              </a:spcAft>
              <a:buSzPts val="1300"/>
              <a:buChar char="●"/>
            </a:pPr>
            <a:r>
              <a:rPr lang="en"/>
              <a:t>Increase </a:t>
            </a:r>
            <a:r>
              <a:rPr lang="en"/>
              <a:t>capacity -&gt; most effort put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18"/>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Performance</a:t>
            </a:r>
            <a:endParaRPr b="0" i="1"/>
          </a:p>
        </p:txBody>
      </p:sp>
      <p:sp>
        <p:nvSpPr>
          <p:cNvPr id="310" name="Google Shape;310;p18"/>
          <p:cNvSpPr txBox="1"/>
          <p:nvPr>
            <p:ph idx="1" type="body"/>
          </p:nvPr>
        </p:nvSpPr>
        <p:spPr>
          <a:xfrm>
            <a:off x="703600" y="1597875"/>
            <a:ext cx="3430500" cy="1346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t>Doble actuators</a:t>
            </a:r>
            <a:endParaRPr b="1"/>
          </a:p>
          <a:p>
            <a:pPr indent="0" lvl="0" marL="0" rtl="0" algn="l">
              <a:lnSpc>
                <a:spcPct val="100000"/>
              </a:lnSpc>
              <a:spcBef>
                <a:spcPts val="0"/>
              </a:spcBef>
              <a:spcAft>
                <a:spcPts val="0"/>
              </a:spcAft>
              <a:buNone/>
            </a:pPr>
            <a:r>
              <a:rPr lang="en"/>
              <a:t>1 actuator -&gt; ~250 MB/s</a:t>
            </a:r>
            <a:endParaRPr/>
          </a:p>
          <a:p>
            <a:pPr indent="0" lvl="0" marL="0" rtl="0" algn="l">
              <a:lnSpc>
                <a:spcPct val="100000"/>
              </a:lnSpc>
              <a:spcBef>
                <a:spcPts val="0"/>
              </a:spcBef>
              <a:spcAft>
                <a:spcPts val="0"/>
              </a:spcAft>
              <a:buNone/>
            </a:pPr>
            <a:r>
              <a:rPr lang="en"/>
              <a:t>2 actuators -&gt; 500 MB/s</a:t>
            </a:r>
            <a:endParaRPr/>
          </a:p>
          <a:p>
            <a:pPr indent="0" lvl="0" marL="0" rtl="0" algn="l">
              <a:lnSpc>
                <a:spcPct val="100000"/>
              </a:lnSpc>
              <a:spcBef>
                <a:spcPts val="0"/>
              </a:spcBef>
              <a:spcAft>
                <a:spcPts val="0"/>
              </a:spcAft>
              <a:buNone/>
            </a:pPr>
            <a:r>
              <a:rPr lang="en"/>
              <a:t>Niche market</a:t>
            </a:r>
            <a:endParaRPr/>
          </a:p>
        </p:txBody>
      </p:sp>
      <p:pic>
        <p:nvPicPr>
          <p:cNvPr id="311" name="Google Shape;311;p18"/>
          <p:cNvPicPr preferRelativeResize="0"/>
          <p:nvPr/>
        </p:nvPicPr>
        <p:blipFill>
          <a:blip r:embed="rId3">
            <a:alphaModFix/>
          </a:blip>
          <a:stretch>
            <a:fillRect/>
          </a:stretch>
        </p:blipFill>
        <p:spPr>
          <a:xfrm>
            <a:off x="4397600" y="1657103"/>
            <a:ext cx="2329652" cy="1287450"/>
          </a:xfrm>
          <a:prstGeom prst="rect">
            <a:avLst/>
          </a:prstGeom>
          <a:noFill/>
          <a:ln>
            <a:noFill/>
          </a:ln>
        </p:spPr>
      </p:pic>
      <p:sp>
        <p:nvSpPr>
          <p:cNvPr id="312" name="Google Shape;312;p18"/>
          <p:cNvSpPr txBox="1"/>
          <p:nvPr/>
        </p:nvSpPr>
        <p:spPr>
          <a:xfrm>
            <a:off x="6825775" y="2142575"/>
            <a:ext cx="1777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latin typeface="Nunito"/>
                <a:ea typeface="Nunito"/>
                <a:cs typeface="Nunito"/>
                <a:sym typeface="Nunito"/>
              </a:rPr>
              <a:t>Source: Seagate</a:t>
            </a:r>
            <a:endParaRPr sz="1000">
              <a:solidFill>
                <a:schemeClr val="dk2"/>
              </a:solidFill>
              <a:latin typeface="Nunito"/>
              <a:ea typeface="Nunito"/>
              <a:cs typeface="Nunito"/>
              <a:sym typeface="Nunito"/>
            </a:endParaRPr>
          </a:p>
        </p:txBody>
      </p:sp>
      <p:sp>
        <p:nvSpPr>
          <p:cNvPr id="313" name="Google Shape;313;p18"/>
          <p:cNvSpPr txBox="1"/>
          <p:nvPr>
            <p:ph idx="1" type="body"/>
          </p:nvPr>
        </p:nvSpPr>
        <p:spPr>
          <a:xfrm>
            <a:off x="703600" y="2944575"/>
            <a:ext cx="3430500" cy="2541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t>Write cache enabled</a:t>
            </a:r>
            <a:endParaRPr b="1"/>
          </a:p>
          <a:p>
            <a:pPr indent="0" lvl="0" marL="0" rtl="0" algn="l">
              <a:lnSpc>
                <a:spcPct val="100000"/>
              </a:lnSpc>
              <a:spcBef>
                <a:spcPts val="0"/>
              </a:spcBef>
              <a:spcAft>
                <a:spcPts val="0"/>
              </a:spcAft>
              <a:buNone/>
            </a:pPr>
            <a:r>
              <a:rPr lang="en"/>
              <a:t>Allows to cache writes to the media and </a:t>
            </a:r>
            <a:r>
              <a:rPr lang="en"/>
              <a:t>transfer</a:t>
            </a:r>
            <a:r>
              <a:rPr lang="en"/>
              <a:t> them in bulk to optimize performance</a:t>
            </a:r>
            <a:endParaRPr/>
          </a:p>
          <a:p>
            <a:pPr indent="0" lvl="0" marL="0" rtl="0" algn="l">
              <a:lnSpc>
                <a:spcPct val="100000"/>
              </a:lnSpc>
              <a:spcBef>
                <a:spcPts val="0"/>
              </a:spcBef>
              <a:spcAft>
                <a:spcPts val="0"/>
              </a:spcAft>
              <a:buNone/>
            </a:pPr>
            <a:r>
              <a:rPr lang="en"/>
              <a:t> </a:t>
            </a:r>
            <a:endParaRPr/>
          </a:p>
          <a:p>
            <a:pPr indent="0" lvl="0" marL="0" rtl="0" algn="l">
              <a:lnSpc>
                <a:spcPct val="100000"/>
              </a:lnSpc>
              <a:spcBef>
                <a:spcPts val="0"/>
              </a:spcBef>
              <a:spcAft>
                <a:spcPts val="0"/>
              </a:spcAft>
              <a:buNone/>
            </a:pPr>
            <a:r>
              <a:rPr lang="en"/>
              <a:t>Data loss on power outages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n"/>
              <a:t>Alternatives: Emergy Power Off Flush </a:t>
            </a:r>
            <a:endParaRPr/>
          </a:p>
          <a:p>
            <a:pPr indent="0" lvl="0" marL="0" rtl="0" algn="l">
              <a:lnSpc>
                <a:spcPct val="100000"/>
              </a:lnSpc>
              <a:spcBef>
                <a:spcPts val="0"/>
              </a:spcBef>
              <a:spcAft>
                <a:spcPts val="0"/>
              </a:spcAft>
              <a:buNone/>
            </a:pPr>
            <a:r>
              <a:rPr lang="en"/>
              <a:t>Flash memory is used to write to the media </a:t>
            </a:r>
            <a:endParaRPr/>
          </a:p>
          <a:p>
            <a:pPr indent="0" lvl="0" marL="0" rtl="0" algn="l">
              <a:lnSpc>
                <a:spcPct val="100000"/>
              </a:lnSpc>
              <a:spcBef>
                <a:spcPts val="0"/>
              </a:spcBef>
              <a:spcAft>
                <a:spcPts val="0"/>
              </a:spcAft>
              <a:buNone/>
            </a:pPr>
            <a:r>
              <a:rPr lang="en"/>
              <a:t> TODO</a:t>
            </a:r>
            <a:endParaRPr/>
          </a:p>
        </p:txBody>
      </p:sp>
      <p:pic>
        <p:nvPicPr>
          <p:cNvPr id="314" name="Google Shape;314;p18"/>
          <p:cNvPicPr preferRelativeResize="0"/>
          <p:nvPr/>
        </p:nvPicPr>
        <p:blipFill>
          <a:blip r:embed="rId4">
            <a:alphaModFix/>
          </a:blip>
          <a:stretch>
            <a:fillRect/>
          </a:stretch>
        </p:blipFill>
        <p:spPr>
          <a:xfrm>
            <a:off x="4844450" y="3327850"/>
            <a:ext cx="4080074" cy="1666025"/>
          </a:xfrm>
          <a:prstGeom prst="rect">
            <a:avLst/>
          </a:prstGeom>
          <a:noFill/>
          <a:ln>
            <a:noFill/>
          </a:ln>
        </p:spPr>
      </p:pic>
      <p:sp>
        <p:nvSpPr>
          <p:cNvPr id="315" name="Google Shape;315;p18"/>
          <p:cNvSpPr txBox="1"/>
          <p:nvPr/>
        </p:nvSpPr>
        <p:spPr>
          <a:xfrm>
            <a:off x="7147325" y="4804800"/>
            <a:ext cx="17772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2"/>
                </a:solidFill>
                <a:latin typeface="Nunito"/>
                <a:ea typeface="Nunito"/>
                <a:cs typeface="Nunito"/>
                <a:sym typeface="Nunito"/>
              </a:rPr>
              <a:t>Source: WD</a:t>
            </a:r>
            <a:endParaRPr sz="1000">
              <a:solidFill>
                <a:schemeClr val="dk2"/>
              </a:solidFill>
              <a:latin typeface="Nunito"/>
              <a:ea typeface="Nunito"/>
              <a:cs typeface="Nunito"/>
              <a:sym typeface="Nuni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19"/>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Capacity</a:t>
            </a:r>
            <a:endParaRPr b="0" i="1"/>
          </a:p>
          <a:p>
            <a:pPr indent="0" lvl="0" marL="0" rtl="0" algn="l">
              <a:spcBef>
                <a:spcPts val="0"/>
              </a:spcBef>
              <a:spcAft>
                <a:spcPts val="0"/>
              </a:spcAft>
              <a:buNone/>
            </a:pPr>
            <a:r>
              <a:t/>
            </a:r>
            <a:endParaRPr/>
          </a:p>
        </p:txBody>
      </p:sp>
      <p:sp>
        <p:nvSpPr>
          <p:cNvPr id="321" name="Google Shape;321;p19"/>
          <p:cNvSpPr txBox="1"/>
          <p:nvPr>
            <p:ph idx="1" type="body"/>
          </p:nvPr>
        </p:nvSpPr>
        <p:spPr>
          <a:xfrm>
            <a:off x="1303800" y="1597875"/>
            <a:ext cx="3430500" cy="2541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t>Helium drives</a:t>
            </a:r>
            <a:endParaRPr b="1"/>
          </a:p>
          <a:p>
            <a:pPr indent="0" lvl="0" marL="0" rtl="0" algn="l">
              <a:lnSpc>
                <a:spcPct val="100000"/>
              </a:lnSpc>
              <a:spcBef>
                <a:spcPts val="0"/>
              </a:spcBef>
              <a:spcAft>
                <a:spcPts val="0"/>
              </a:spcAft>
              <a:buNone/>
            </a:pPr>
            <a:r>
              <a:rPr lang="en"/>
              <a:t>Replacing air with Helium</a:t>
            </a:r>
            <a:endParaRPr/>
          </a:p>
          <a:p>
            <a:pPr indent="0" lvl="0" marL="0" rtl="0" algn="l">
              <a:lnSpc>
                <a:spcPct val="100000"/>
              </a:lnSpc>
              <a:spcBef>
                <a:spcPts val="0"/>
              </a:spcBef>
              <a:spcAft>
                <a:spcPts val="0"/>
              </a:spcAft>
              <a:buNone/>
            </a:pPr>
            <a:r>
              <a:rPr lang="en"/>
              <a:t>Reduces friction between platters </a:t>
            </a:r>
            <a:endParaRPr/>
          </a:p>
          <a:p>
            <a:pPr indent="0" lvl="0" marL="0" rtl="0" algn="l">
              <a:lnSpc>
                <a:spcPct val="100000"/>
              </a:lnSpc>
              <a:spcBef>
                <a:spcPts val="0"/>
              </a:spcBef>
              <a:spcAft>
                <a:spcPts val="0"/>
              </a:spcAft>
              <a:buNone/>
            </a:pPr>
            <a:r>
              <a:rPr lang="en"/>
              <a:t>Cooler temperatures</a:t>
            </a:r>
            <a:endParaRPr/>
          </a:p>
          <a:p>
            <a:pPr indent="0" lvl="0" marL="0" rtl="0" algn="l">
              <a:lnSpc>
                <a:spcPct val="100000"/>
              </a:lnSpc>
              <a:spcBef>
                <a:spcPts val="0"/>
              </a:spcBef>
              <a:spcAft>
                <a:spcPts val="0"/>
              </a:spcAft>
              <a:buNone/>
            </a:pPr>
            <a:r>
              <a:rPr lang="en"/>
              <a:t>Less power consumption</a:t>
            </a:r>
            <a:endParaRPr/>
          </a:p>
          <a:p>
            <a:pPr indent="0" lvl="0" marL="0" rtl="0" algn="l">
              <a:lnSpc>
                <a:spcPct val="100000"/>
              </a:lnSpc>
              <a:spcBef>
                <a:spcPts val="0"/>
              </a:spcBef>
              <a:spcAft>
                <a:spcPts val="0"/>
              </a:spcAft>
              <a:buNone/>
            </a:pPr>
            <a:r>
              <a:rPr lang="en"/>
              <a:t>Thinner platters -&gt; More platters</a:t>
            </a:r>
            <a:endParaRPr/>
          </a:p>
          <a:p>
            <a:pPr indent="0" lvl="0" marL="0" rtl="0" algn="l">
              <a:lnSpc>
                <a:spcPct val="100000"/>
              </a:lnSpc>
              <a:spcBef>
                <a:spcPts val="0"/>
              </a:spcBef>
              <a:spcAft>
                <a:spcPts val="0"/>
              </a:spcAft>
              <a:buNone/>
            </a:pPr>
            <a:r>
              <a:rPr b="1" lang="en"/>
              <a:t>Today: 10 platters</a:t>
            </a:r>
            <a:endParaRPr b="1"/>
          </a:p>
        </p:txBody>
      </p:sp>
      <p:pic>
        <p:nvPicPr>
          <p:cNvPr id="322" name="Google Shape;322;p19"/>
          <p:cNvPicPr preferRelativeResize="0"/>
          <p:nvPr/>
        </p:nvPicPr>
        <p:blipFill>
          <a:blip r:embed="rId3">
            <a:alphaModFix/>
          </a:blip>
          <a:stretch>
            <a:fillRect/>
          </a:stretch>
        </p:blipFill>
        <p:spPr>
          <a:xfrm>
            <a:off x="1253100" y="3252253"/>
            <a:ext cx="2445799" cy="1460333"/>
          </a:xfrm>
          <a:prstGeom prst="rect">
            <a:avLst/>
          </a:prstGeom>
          <a:noFill/>
          <a:ln>
            <a:noFill/>
          </a:ln>
        </p:spPr>
      </p:pic>
      <p:sp>
        <p:nvSpPr>
          <p:cNvPr id="323" name="Google Shape;323;p19"/>
          <p:cNvSpPr txBox="1"/>
          <p:nvPr/>
        </p:nvSpPr>
        <p:spPr>
          <a:xfrm>
            <a:off x="1587400" y="4826050"/>
            <a:ext cx="17772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Source: Annandtech</a:t>
            </a:r>
            <a:endParaRPr sz="1300">
              <a:solidFill>
                <a:schemeClr val="dk2"/>
              </a:solidFill>
              <a:latin typeface="Nunito"/>
              <a:ea typeface="Nunito"/>
              <a:cs typeface="Nunito"/>
              <a:sym typeface="Nunito"/>
            </a:endParaRPr>
          </a:p>
        </p:txBody>
      </p:sp>
      <p:sp>
        <p:nvSpPr>
          <p:cNvPr id="324" name="Google Shape;324;p19"/>
          <p:cNvSpPr txBox="1"/>
          <p:nvPr/>
        </p:nvSpPr>
        <p:spPr>
          <a:xfrm>
            <a:off x="0" y="0"/>
            <a:ext cx="3000000" cy="461700"/>
          </a:xfrm>
          <a:prstGeom prst="rect">
            <a:avLst/>
          </a:prstGeom>
          <a:noFill/>
          <a:ln>
            <a:noFill/>
          </a:ln>
        </p:spPr>
        <p:txBody>
          <a:bodyPr anchorCtr="0" anchor="t" bIns="91425" lIns="91425" spcFirstLastPara="1" rIns="91425" wrap="square" tIns="91425">
            <a:spAutoFit/>
          </a:bodyPr>
          <a:lstStyle/>
          <a:p>
            <a:pPr indent="0" lvl="0" marL="12700" rtl="0" algn="l">
              <a:lnSpc>
                <a:spcPct val="120000"/>
              </a:lnSpc>
              <a:spcBef>
                <a:spcPts val="500"/>
              </a:spcBef>
              <a:spcAft>
                <a:spcPts val="600"/>
              </a:spcAft>
              <a:buNone/>
            </a:pPr>
            <a:r>
              <a:t/>
            </a:r>
            <a:endParaRPr sz="1800">
              <a:solidFill>
                <a:srgbClr val="FFFFFF"/>
              </a:solidFill>
            </a:endParaRPr>
          </a:p>
        </p:txBody>
      </p:sp>
      <p:sp>
        <p:nvSpPr>
          <p:cNvPr id="325" name="Google Shape;325;p19"/>
          <p:cNvSpPr txBox="1"/>
          <p:nvPr>
            <p:ph idx="1" type="body"/>
          </p:nvPr>
        </p:nvSpPr>
        <p:spPr>
          <a:xfrm>
            <a:off x="5266200" y="1597875"/>
            <a:ext cx="3430500" cy="2541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t>Areal density</a:t>
            </a:r>
            <a:endParaRPr b="1"/>
          </a:p>
          <a:p>
            <a:pPr indent="0" lvl="0" marL="0" rtl="0" algn="l">
              <a:lnSpc>
                <a:spcPct val="100000"/>
              </a:lnSpc>
              <a:spcBef>
                <a:spcPts val="0"/>
              </a:spcBef>
              <a:spcAft>
                <a:spcPts val="0"/>
              </a:spcAft>
              <a:buNone/>
            </a:pPr>
            <a:r>
              <a:rPr lang="en"/>
              <a:t>Number of bits you can store per square inch, usually measured in Tb/inch2</a:t>
            </a:r>
            <a:endParaRPr/>
          </a:p>
          <a:p>
            <a:pPr indent="0" lvl="0" marL="0" rtl="0" algn="l">
              <a:lnSpc>
                <a:spcPct val="100000"/>
              </a:lnSpc>
              <a:spcBef>
                <a:spcPts val="0"/>
              </a:spcBef>
              <a:spcAft>
                <a:spcPts val="0"/>
              </a:spcAft>
              <a:buNone/>
            </a:pPr>
            <a:r>
              <a:t/>
            </a:r>
            <a:endParaRPr b="1"/>
          </a:p>
          <a:p>
            <a:pPr indent="0" lvl="0" marL="0" rtl="0" algn="l">
              <a:lnSpc>
                <a:spcPct val="100000"/>
              </a:lnSpc>
              <a:spcBef>
                <a:spcPts val="0"/>
              </a:spcBef>
              <a:spcAft>
                <a:spcPts val="0"/>
              </a:spcAft>
              <a:buNone/>
            </a:pPr>
            <a:r>
              <a:t/>
            </a:r>
            <a:endParaRPr b="1"/>
          </a:p>
        </p:txBody>
      </p:sp>
      <p:sp>
        <p:nvSpPr>
          <p:cNvPr id="326" name="Google Shape;326;p19"/>
          <p:cNvSpPr txBox="1"/>
          <p:nvPr/>
        </p:nvSpPr>
        <p:spPr>
          <a:xfrm>
            <a:off x="6182638" y="4584675"/>
            <a:ext cx="11508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dk2"/>
                </a:solidFill>
                <a:latin typeface="Nunito"/>
                <a:ea typeface="Nunito"/>
                <a:cs typeface="Nunito"/>
                <a:sym typeface="Nunito"/>
              </a:rPr>
              <a:t>Source: WD</a:t>
            </a:r>
            <a:endParaRPr sz="1300">
              <a:solidFill>
                <a:schemeClr val="dk2"/>
              </a:solidFill>
              <a:latin typeface="Nunito"/>
              <a:ea typeface="Nunito"/>
              <a:cs typeface="Nunito"/>
              <a:sym typeface="Nunito"/>
            </a:endParaRPr>
          </a:p>
        </p:txBody>
      </p:sp>
      <p:pic>
        <p:nvPicPr>
          <p:cNvPr id="327" name="Google Shape;327;p19"/>
          <p:cNvPicPr preferRelativeResize="0"/>
          <p:nvPr/>
        </p:nvPicPr>
        <p:blipFill rotWithShape="1">
          <a:blip r:embed="rId4">
            <a:alphaModFix/>
          </a:blip>
          <a:srcRect b="4524" l="2450" r="1432" t="5174"/>
          <a:stretch/>
        </p:blipFill>
        <p:spPr>
          <a:xfrm>
            <a:off x="4878700" y="2873200"/>
            <a:ext cx="3758700" cy="1629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20"/>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Capacity: Areal Density: PMR and SMR</a:t>
            </a:r>
            <a:endParaRPr b="0" i="1"/>
          </a:p>
        </p:txBody>
      </p:sp>
      <p:sp>
        <p:nvSpPr>
          <p:cNvPr id="333" name="Google Shape;333;p20"/>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PMR (Perpendicular Magnetic Recording)</a:t>
            </a:r>
            <a:endParaRPr b="1"/>
          </a:p>
          <a:p>
            <a:pPr indent="0" lvl="0" marL="0" rtl="0" algn="l">
              <a:spcBef>
                <a:spcPts val="1200"/>
              </a:spcBef>
              <a:spcAft>
                <a:spcPts val="1200"/>
              </a:spcAft>
              <a:buNone/>
            </a:pPr>
            <a:r>
              <a:t/>
            </a:r>
            <a:endParaRPr b="1"/>
          </a:p>
        </p:txBody>
      </p:sp>
      <p:sp>
        <p:nvSpPr>
          <p:cNvPr id="334" name="Google Shape;334;p20"/>
          <p:cNvSpPr txBox="1"/>
          <p:nvPr>
            <p:ph idx="2" type="body"/>
          </p:nvPr>
        </p:nvSpPr>
        <p:spPr>
          <a:xfrm>
            <a:off x="4903650" y="1990050"/>
            <a:ext cx="3430500" cy="254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SMR (Shingled Magnetic Recording)</a:t>
            </a:r>
            <a:endParaRPr b="1"/>
          </a:p>
          <a:p>
            <a:pPr indent="0" lvl="0" marL="0" rtl="0" algn="l">
              <a:spcBef>
                <a:spcPts val="1200"/>
              </a:spcBef>
              <a:spcAft>
                <a:spcPts val="0"/>
              </a:spcAft>
              <a:buNone/>
            </a:pPr>
            <a:r>
              <a:rPr lang="en"/>
              <a:t>Tracks overlap like tiles in a roof</a:t>
            </a:r>
            <a:endParaRPr/>
          </a:p>
          <a:p>
            <a:pPr indent="0" lvl="0" marL="0" rtl="0" algn="l">
              <a:spcBef>
                <a:spcPts val="1200"/>
              </a:spcBef>
              <a:spcAft>
                <a:spcPts val="1200"/>
              </a:spcAft>
              <a:buNone/>
            </a:pPr>
            <a:r>
              <a:rPr lang="en"/>
              <a:t>Increases density but reduces performance for random writes (zone overwrite)</a:t>
            </a:r>
            <a:endParaRPr/>
          </a:p>
        </p:txBody>
      </p:sp>
      <p:sp>
        <p:nvSpPr>
          <p:cNvPr id="335" name="Google Shape;335;p20"/>
          <p:cNvSpPr txBox="1"/>
          <p:nvPr/>
        </p:nvSpPr>
        <p:spPr>
          <a:xfrm>
            <a:off x="1519063" y="4786025"/>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500"/>
              <a:t>By TyIzaeL - http://commons.wikimedia.org/w/index.php?title=File:Perpendicular-eng.jpg, Public Domain, https://commons.wikimedia.org/w/index.php?curid=5734076</a:t>
            </a:r>
            <a:endParaRPr sz="500"/>
          </a:p>
          <a:p>
            <a:pPr indent="0" lvl="0" marL="0" rtl="0" algn="l">
              <a:spcBef>
                <a:spcPts val="0"/>
              </a:spcBef>
              <a:spcAft>
                <a:spcPts val="0"/>
              </a:spcAft>
              <a:buNone/>
            </a:pPr>
            <a:r>
              <a:t/>
            </a:r>
            <a:endParaRPr sz="800"/>
          </a:p>
        </p:txBody>
      </p:sp>
      <p:pic>
        <p:nvPicPr>
          <p:cNvPr id="336" name="Google Shape;336;p20"/>
          <p:cNvPicPr preferRelativeResize="0"/>
          <p:nvPr/>
        </p:nvPicPr>
        <p:blipFill>
          <a:blip r:embed="rId3">
            <a:alphaModFix/>
          </a:blip>
          <a:stretch>
            <a:fillRect/>
          </a:stretch>
        </p:blipFill>
        <p:spPr>
          <a:xfrm>
            <a:off x="5063112" y="3421295"/>
            <a:ext cx="3111576" cy="1364730"/>
          </a:xfrm>
          <a:prstGeom prst="rect">
            <a:avLst/>
          </a:prstGeom>
          <a:noFill/>
          <a:ln>
            <a:noFill/>
          </a:ln>
        </p:spPr>
      </p:pic>
      <p:pic>
        <p:nvPicPr>
          <p:cNvPr id="337" name="Google Shape;337;p20"/>
          <p:cNvPicPr preferRelativeResize="0"/>
          <p:nvPr/>
        </p:nvPicPr>
        <p:blipFill>
          <a:blip r:embed="rId4">
            <a:alphaModFix/>
          </a:blip>
          <a:stretch>
            <a:fillRect/>
          </a:stretch>
        </p:blipFill>
        <p:spPr>
          <a:xfrm>
            <a:off x="1397830" y="2497829"/>
            <a:ext cx="3242448" cy="235077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1"/>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Hard Disk Drives</a:t>
            </a:r>
            <a:endParaRPr/>
          </a:p>
          <a:p>
            <a:pPr indent="0" lvl="0" marL="0" rtl="0" algn="l">
              <a:spcBef>
                <a:spcPts val="0"/>
              </a:spcBef>
              <a:spcAft>
                <a:spcPts val="0"/>
              </a:spcAft>
              <a:buNone/>
            </a:pPr>
            <a:r>
              <a:rPr b="0" i="1" lang="en"/>
              <a:t>Driving factors: Capacity: Areal Density: Paramagnetic trilemma</a:t>
            </a:r>
            <a:endParaRPr b="0" i="1"/>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343" name="Google Shape;343;p21"/>
          <p:cNvSpPr txBox="1"/>
          <p:nvPr>
            <p:ph idx="1" type="body"/>
          </p:nvPr>
        </p:nvSpPr>
        <p:spPr>
          <a:xfrm>
            <a:off x="1303800" y="1943025"/>
            <a:ext cx="7609800" cy="25416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To increase density we need smaller grains (less ferromagnetic molecules)</a:t>
            </a:r>
            <a:endParaRPr/>
          </a:p>
          <a:p>
            <a:pPr indent="-311150" lvl="0" marL="457200" rtl="0" algn="l">
              <a:spcBef>
                <a:spcPts val="0"/>
              </a:spcBef>
              <a:spcAft>
                <a:spcPts val="0"/>
              </a:spcAft>
              <a:buSzPts val="1300"/>
              <a:buChar char="●"/>
            </a:pPr>
            <a:r>
              <a:rPr b="1" lang="en"/>
              <a:t>The head becomes smaller</a:t>
            </a:r>
            <a:r>
              <a:rPr lang="en"/>
              <a:t> to b</a:t>
            </a:r>
            <a:r>
              <a:rPr lang="en"/>
              <a:t>e more precise, means head generates weaker magnetic field</a:t>
            </a:r>
            <a:endParaRPr/>
          </a:p>
          <a:p>
            <a:pPr indent="-311150" lvl="0" marL="457200" rtl="0" algn="l">
              <a:spcBef>
                <a:spcPts val="0"/>
              </a:spcBef>
              <a:spcAft>
                <a:spcPts val="0"/>
              </a:spcAft>
              <a:buSzPts val="1300"/>
              <a:buChar char="●"/>
            </a:pPr>
            <a:r>
              <a:rPr lang="en"/>
              <a:t>As grains become smaller, they are susceptible to thermal agitation (</a:t>
            </a:r>
            <a:r>
              <a:rPr i="1" lang="en"/>
              <a:t>bitflip</a:t>
            </a:r>
            <a:r>
              <a:rPr lang="en"/>
              <a:t>)</a:t>
            </a:r>
            <a:endParaRPr/>
          </a:p>
          <a:p>
            <a:pPr indent="-311150" lvl="0" marL="457200" rtl="0" algn="l">
              <a:spcBef>
                <a:spcPts val="0"/>
              </a:spcBef>
              <a:spcAft>
                <a:spcPts val="0"/>
              </a:spcAft>
              <a:buSzPts val="1300"/>
              <a:buChar char="●"/>
            </a:pPr>
            <a:r>
              <a:rPr lang="en"/>
              <a:t>To increase immunity to thermal agitation, the grains need to “hold” to each other stronger, requiring a stronger magnetic field, requiring a </a:t>
            </a:r>
            <a:r>
              <a:rPr b="1" lang="en"/>
              <a:t>bigger head</a:t>
            </a:r>
            <a:endParaRPr b="1"/>
          </a:p>
        </p:txBody>
      </p:sp>
      <p:pic>
        <p:nvPicPr>
          <p:cNvPr id="344" name="Google Shape;344;p21"/>
          <p:cNvPicPr preferRelativeResize="0"/>
          <p:nvPr/>
        </p:nvPicPr>
        <p:blipFill>
          <a:blip r:embed="rId3">
            <a:alphaModFix/>
          </a:blip>
          <a:stretch>
            <a:fillRect/>
          </a:stretch>
        </p:blipFill>
        <p:spPr>
          <a:xfrm>
            <a:off x="1540046" y="3256625"/>
            <a:ext cx="2512625" cy="1804550"/>
          </a:xfrm>
          <a:prstGeom prst="rect">
            <a:avLst/>
          </a:prstGeom>
          <a:noFill/>
          <a:ln>
            <a:noFill/>
          </a:ln>
        </p:spPr>
      </p:pic>
      <p:sp>
        <p:nvSpPr>
          <p:cNvPr id="345" name="Google Shape;345;p21"/>
          <p:cNvSpPr txBox="1"/>
          <p:nvPr/>
        </p:nvSpPr>
        <p:spPr>
          <a:xfrm>
            <a:off x="4712400" y="3266100"/>
            <a:ext cx="36219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2"/>
                </a:solidFill>
                <a:latin typeface="Nunito"/>
                <a:ea typeface="Nunito"/>
                <a:cs typeface="Nunito"/>
                <a:sym typeface="Nunito"/>
              </a:rPr>
              <a:t>What tricks do vendors use to avoid these constraints?</a:t>
            </a:r>
            <a:endParaRPr b="1" sz="1300">
              <a:solidFill>
                <a:schemeClr val="dk2"/>
              </a:solidFill>
              <a:latin typeface="Nunito"/>
              <a:ea typeface="Nunito"/>
              <a:cs typeface="Nunito"/>
              <a:sym typeface="Nunito"/>
            </a:endParaRPr>
          </a:p>
          <a:p>
            <a:pPr indent="0" lvl="0" marL="0" rtl="0" algn="l">
              <a:spcBef>
                <a:spcPts val="0"/>
              </a:spcBef>
              <a:spcAft>
                <a:spcPts val="0"/>
              </a:spcAft>
              <a:buNone/>
            </a:pPr>
            <a:r>
              <a:t/>
            </a:r>
            <a:endParaRPr b="1" sz="1300">
              <a:solidFill>
                <a:schemeClr val="dk2"/>
              </a:solidFill>
              <a:latin typeface="Nunito"/>
              <a:ea typeface="Nunito"/>
              <a:cs typeface="Nunito"/>
              <a:sym typeface="Nunito"/>
            </a:endParaRPr>
          </a:p>
          <a:p>
            <a:pPr indent="0" lvl="0" marL="0" rtl="0" algn="l">
              <a:spcBef>
                <a:spcPts val="0"/>
              </a:spcBef>
              <a:spcAft>
                <a:spcPts val="0"/>
              </a:spcAft>
              <a:buNone/>
            </a:pPr>
            <a:r>
              <a:rPr lang="en" sz="1300">
                <a:solidFill>
                  <a:schemeClr val="dk2"/>
                </a:solidFill>
                <a:latin typeface="Nunito"/>
                <a:ea typeface="Nunito"/>
                <a:cs typeface="Nunito"/>
                <a:sym typeface="Nunito"/>
              </a:rPr>
              <a:t>Use another source of energy to “ease” </a:t>
            </a:r>
            <a:r>
              <a:rPr lang="en" sz="1300">
                <a:solidFill>
                  <a:schemeClr val="dk2"/>
                </a:solidFill>
                <a:latin typeface="Nunito"/>
                <a:ea typeface="Nunito"/>
                <a:cs typeface="Nunito"/>
                <a:sym typeface="Nunito"/>
              </a:rPr>
              <a:t>writing</a:t>
            </a:r>
            <a:r>
              <a:rPr lang="en" sz="1300">
                <a:solidFill>
                  <a:schemeClr val="dk2"/>
                </a:solidFill>
                <a:latin typeface="Nunito"/>
                <a:ea typeface="Nunito"/>
                <a:cs typeface="Nunito"/>
                <a:sym typeface="Nunito"/>
              </a:rPr>
              <a:t> in the media grain so the </a:t>
            </a:r>
            <a:r>
              <a:rPr lang="en" sz="1300">
                <a:solidFill>
                  <a:schemeClr val="dk2"/>
                </a:solidFill>
                <a:latin typeface="Nunito"/>
                <a:ea typeface="Nunito"/>
                <a:cs typeface="Nunito"/>
                <a:sym typeface="Nunito"/>
              </a:rPr>
              <a:t>electromagnetic</a:t>
            </a:r>
            <a:r>
              <a:rPr lang="en" sz="1300">
                <a:solidFill>
                  <a:schemeClr val="dk2"/>
                </a:solidFill>
                <a:latin typeface="Nunito"/>
                <a:ea typeface="Nunito"/>
                <a:cs typeface="Nunito"/>
                <a:sym typeface="Nunito"/>
              </a:rPr>
              <a:t> field can be weaker</a:t>
            </a:r>
            <a:endParaRPr sz="1300">
              <a:solidFill>
                <a:schemeClr val="dk2"/>
              </a:solidFill>
              <a:latin typeface="Nunito"/>
              <a:ea typeface="Nunito"/>
              <a:cs typeface="Nunito"/>
              <a:sym typeface="Nunito"/>
            </a:endParaRPr>
          </a:p>
          <a:p>
            <a:pPr indent="0" lvl="0" marL="0" rtl="0" algn="l">
              <a:spcBef>
                <a:spcPts val="0"/>
              </a:spcBef>
              <a:spcAft>
                <a:spcPts val="0"/>
              </a:spcAft>
              <a:buNone/>
            </a:pPr>
            <a:r>
              <a:rPr lang="en" sz="1300">
                <a:solidFill>
                  <a:schemeClr val="dk2"/>
                </a:solidFill>
                <a:latin typeface="Nunito"/>
                <a:ea typeface="Nunito"/>
                <a:cs typeface="Nunito"/>
                <a:sym typeface="Nunito"/>
              </a:rPr>
              <a:t>These techniques are called </a:t>
            </a:r>
            <a:r>
              <a:rPr b="1" lang="en" sz="1300">
                <a:solidFill>
                  <a:schemeClr val="dk2"/>
                </a:solidFill>
                <a:latin typeface="Nunito"/>
                <a:ea typeface="Nunito"/>
                <a:cs typeface="Nunito"/>
                <a:sym typeface="Nunito"/>
              </a:rPr>
              <a:t>Energy Assisted Magnetic Recording (EAMR or ePMR)</a:t>
            </a:r>
            <a:endParaRPr b="1" sz="1300">
              <a:solidFill>
                <a:schemeClr val="dk2"/>
              </a:solidFill>
              <a:latin typeface="Nunito"/>
              <a:ea typeface="Nunito"/>
              <a:cs typeface="Nunito"/>
              <a:sym typeface="Nunito"/>
            </a:endParaRPr>
          </a:p>
        </p:txBody>
      </p:sp>
    </p:spTree>
  </p:cSld>
  <p:clrMapOvr>
    <a:masterClrMapping/>
  </p:clrMapOvr>
</p:sld>
</file>

<file path=ppt/theme/theme1.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