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9"/>
  </p:notesMasterIdLst>
  <p:sldIdLst>
    <p:sldId id="267" r:id="rId5"/>
    <p:sldId id="1082" r:id="rId6"/>
    <p:sldId id="1084" r:id="rId7"/>
    <p:sldId id="257" r:id="rId8"/>
    <p:sldId id="1056" r:id="rId9"/>
    <p:sldId id="1061" r:id="rId10"/>
    <p:sldId id="1060" r:id="rId11"/>
    <p:sldId id="1058" r:id="rId12"/>
    <p:sldId id="1063" r:id="rId13"/>
    <p:sldId id="1085" r:id="rId14"/>
    <p:sldId id="1071" r:id="rId15"/>
    <p:sldId id="1065" r:id="rId16"/>
    <p:sldId id="1064" r:id="rId17"/>
    <p:sldId id="1072" r:id="rId18"/>
    <p:sldId id="1073" r:id="rId19"/>
    <p:sldId id="1074" r:id="rId20"/>
    <p:sldId id="1075" r:id="rId21"/>
    <p:sldId id="1076" r:id="rId22"/>
    <p:sldId id="1079" r:id="rId23"/>
    <p:sldId id="1083" r:id="rId24"/>
    <p:sldId id="1080" r:id="rId25"/>
    <p:sldId id="1077" r:id="rId26"/>
    <p:sldId id="1078" r:id="rId27"/>
    <p:sldId id="269" r:id="rId28"/>
  </p:sldIdLst>
  <p:sldSz cx="12192000" cy="6858000"/>
  <p:notesSz cx="6858000" cy="9144000"/>
  <p:embeddedFontLst>
    <p:embeddedFont>
      <p:font typeface="Aptos Mono" panose="020B0009020202020204" pitchFamily="49" charset="0"/>
      <p:regular r:id="rId30"/>
      <p:bold r:id="rId31"/>
      <p:italic r:id="rId32"/>
      <p:boldItalic r:id="rId33"/>
    </p:embeddedFont>
    <p:embeddedFont>
      <p:font typeface="Assistant" pitchFamily="2" charset="-79"/>
      <p:regular r:id="rId34"/>
      <p:bold r:id="rId35"/>
    </p:embeddedFont>
    <p:embeddedFont>
      <p:font typeface="Nunito" pitchFamily="2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EF83B-C35D-913D-C33F-AB1025AB531C}" v="146" dt="2024-09-30T15:51:03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0626" autoAdjust="0"/>
    <p:restoredTop sz="94660"/>
  </p:normalViewPr>
  <p:slideViewPr>
    <p:cSldViewPr snapToGrid="0">
      <p:cViewPr varScale="1">
        <p:scale>
          <a:sx n="68" d="100"/>
          <a:sy n="68" d="100"/>
        </p:scale>
        <p:origin x="77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0.fntdata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A6017-A22C-4A62-BCD9-04BEF06929B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5CEB88-FB10-4E05-A880-305921A6901C}">
      <dgm:prSet phldrT="[Text]" phldr="0"/>
      <dgm:spPr/>
      <dgm:t>
        <a:bodyPr/>
        <a:lstStyle/>
        <a:p>
          <a:pPr rtl="0"/>
          <a:r>
            <a:rPr lang="en-US" dirty="0">
              <a:latin typeface="Nunito"/>
            </a:rPr>
            <a:t>Make changes to the development branch</a:t>
          </a:r>
          <a:endParaRPr lang="en-US" dirty="0"/>
        </a:p>
      </dgm:t>
    </dgm:pt>
    <dgm:pt modelId="{80DF05CA-E441-4132-A19D-2D339887CFC9}" type="parTrans" cxnId="{05AB51BF-4A43-4373-94BB-FEFD37E732BC}">
      <dgm:prSet/>
      <dgm:spPr/>
      <dgm:t>
        <a:bodyPr/>
        <a:lstStyle/>
        <a:p>
          <a:endParaRPr lang="en-US"/>
        </a:p>
      </dgm:t>
    </dgm:pt>
    <dgm:pt modelId="{FEDA1D00-F2BA-466F-9AD5-A0FDA285D036}" type="sibTrans" cxnId="{05AB51BF-4A43-4373-94BB-FEFD37E732BC}">
      <dgm:prSet/>
      <dgm:spPr/>
      <dgm:t>
        <a:bodyPr/>
        <a:lstStyle/>
        <a:p>
          <a:endParaRPr lang="en-US"/>
        </a:p>
      </dgm:t>
    </dgm:pt>
    <dgm:pt modelId="{9049460C-B81F-4635-9D17-E8A868B86A83}">
      <dgm:prSet phldrT="[Text]" phldr="0"/>
      <dgm:spPr/>
      <dgm:t>
        <a:bodyPr/>
        <a:lstStyle/>
        <a:p>
          <a:pPr rtl="0"/>
          <a:r>
            <a:rPr lang="en-US" dirty="0">
              <a:latin typeface="Nunito"/>
            </a:rPr>
            <a:t>Test cluster updates itself</a:t>
          </a:r>
          <a:endParaRPr lang="en-US" dirty="0"/>
        </a:p>
      </dgm:t>
    </dgm:pt>
    <dgm:pt modelId="{1D5F6DB3-4328-46DF-81A1-BA92F96FD7F7}" type="parTrans" cxnId="{E953BB6E-CB59-4CF6-BED1-23FFA0FBAAE7}">
      <dgm:prSet/>
      <dgm:spPr/>
      <dgm:t>
        <a:bodyPr/>
        <a:lstStyle/>
        <a:p>
          <a:endParaRPr lang="en-US"/>
        </a:p>
      </dgm:t>
    </dgm:pt>
    <dgm:pt modelId="{73C23D54-CC1D-4ADE-A99E-8CAFFE00D78B}" type="sibTrans" cxnId="{E953BB6E-CB59-4CF6-BED1-23FFA0FBAAE7}">
      <dgm:prSet/>
      <dgm:spPr/>
      <dgm:t>
        <a:bodyPr/>
        <a:lstStyle/>
        <a:p>
          <a:endParaRPr lang="en-US"/>
        </a:p>
      </dgm:t>
    </dgm:pt>
    <dgm:pt modelId="{A5C8535D-C27B-4535-8C81-D2CA1FF1217B}">
      <dgm:prSet phldrT="[Text]" phldr="0"/>
      <dgm:spPr/>
      <dgm:t>
        <a:bodyPr/>
        <a:lstStyle/>
        <a:p>
          <a:pPr rtl="0"/>
          <a:r>
            <a:rPr lang="en-US" dirty="0">
              <a:latin typeface="Nunito"/>
            </a:rPr>
            <a:t>Verify and test changes</a:t>
          </a:r>
          <a:endParaRPr lang="en-US" dirty="0"/>
        </a:p>
      </dgm:t>
    </dgm:pt>
    <dgm:pt modelId="{35F657B0-E765-40BB-A50C-D34C0193540E}" type="parTrans" cxnId="{45E589FF-82B2-4ABA-95BE-663F2CF3554C}">
      <dgm:prSet/>
      <dgm:spPr/>
      <dgm:t>
        <a:bodyPr/>
        <a:lstStyle/>
        <a:p>
          <a:endParaRPr lang="en-US"/>
        </a:p>
      </dgm:t>
    </dgm:pt>
    <dgm:pt modelId="{B1B57A67-0BBB-4BB2-8DC8-88825FE4123A}" type="sibTrans" cxnId="{45E589FF-82B2-4ABA-95BE-663F2CF3554C}">
      <dgm:prSet/>
      <dgm:spPr/>
      <dgm:t>
        <a:bodyPr/>
        <a:lstStyle/>
        <a:p>
          <a:endParaRPr lang="en-US"/>
        </a:p>
      </dgm:t>
    </dgm:pt>
    <dgm:pt modelId="{E1162A72-8D40-4DAD-8170-223A878F7077}">
      <dgm:prSet phldrT="[Text]" phldr="0"/>
      <dgm:spPr/>
      <dgm:t>
        <a:bodyPr/>
        <a:lstStyle/>
        <a:p>
          <a:pPr rtl="0"/>
          <a:r>
            <a:rPr lang="en-US" dirty="0">
              <a:latin typeface="Nunito"/>
            </a:rPr>
            <a:t>Merge changes to the main branch</a:t>
          </a:r>
          <a:endParaRPr lang="en-US" dirty="0"/>
        </a:p>
      </dgm:t>
    </dgm:pt>
    <dgm:pt modelId="{3F4D1708-6184-4C56-8ED7-A9A7F4ECF687}" type="parTrans" cxnId="{EC6235AF-D8A8-4AD7-B48F-3086814B7F5D}">
      <dgm:prSet/>
      <dgm:spPr/>
      <dgm:t>
        <a:bodyPr/>
        <a:lstStyle/>
        <a:p>
          <a:endParaRPr lang="en-US"/>
        </a:p>
      </dgm:t>
    </dgm:pt>
    <dgm:pt modelId="{0CF22A07-A652-4510-AC45-1AE00C18A6A9}" type="sibTrans" cxnId="{EC6235AF-D8A8-4AD7-B48F-3086814B7F5D}">
      <dgm:prSet/>
      <dgm:spPr/>
      <dgm:t>
        <a:bodyPr/>
        <a:lstStyle/>
        <a:p>
          <a:endParaRPr lang="en-US"/>
        </a:p>
      </dgm:t>
    </dgm:pt>
    <dgm:pt modelId="{1ACF8715-4C30-477F-8FF1-BFECEBAD1DA4}">
      <dgm:prSet phldrT="[Text]" phldr="0"/>
      <dgm:spPr/>
      <dgm:t>
        <a:bodyPr/>
        <a:lstStyle/>
        <a:p>
          <a:pPr rtl="0"/>
          <a:r>
            <a:rPr lang="en-US" dirty="0">
              <a:latin typeface="Nunito"/>
            </a:rPr>
            <a:t>Production cluster updates itself</a:t>
          </a:r>
          <a:endParaRPr lang="en-US" dirty="0"/>
        </a:p>
      </dgm:t>
    </dgm:pt>
    <dgm:pt modelId="{2DD1C5AB-A511-455B-87E3-BBC9D007B169}" type="parTrans" cxnId="{318C0480-2797-4FF2-8D28-CBF94D8475C2}">
      <dgm:prSet/>
      <dgm:spPr/>
      <dgm:t>
        <a:bodyPr/>
        <a:lstStyle/>
        <a:p>
          <a:endParaRPr lang="en-US"/>
        </a:p>
      </dgm:t>
    </dgm:pt>
    <dgm:pt modelId="{057055B2-738F-4ECD-901E-983E00A2690F}" type="sibTrans" cxnId="{318C0480-2797-4FF2-8D28-CBF94D8475C2}">
      <dgm:prSet/>
      <dgm:spPr/>
      <dgm:t>
        <a:bodyPr/>
        <a:lstStyle/>
        <a:p>
          <a:endParaRPr lang="en-US"/>
        </a:p>
      </dgm:t>
    </dgm:pt>
    <dgm:pt modelId="{C66FE547-D295-430B-A825-51A1B7726BC3}" type="pres">
      <dgm:prSet presAssocID="{96AA6017-A22C-4A62-BCD9-04BEF06929B6}" presName="cycle" presStyleCnt="0">
        <dgm:presLayoutVars>
          <dgm:dir/>
          <dgm:resizeHandles val="exact"/>
        </dgm:presLayoutVars>
      </dgm:prSet>
      <dgm:spPr/>
    </dgm:pt>
    <dgm:pt modelId="{49D4DAE8-4C1E-449E-8F2F-C617596A3EAA}" type="pres">
      <dgm:prSet presAssocID="{2D5CEB88-FB10-4E05-A880-305921A6901C}" presName="node" presStyleLbl="node1" presStyleIdx="0" presStyleCnt="5">
        <dgm:presLayoutVars>
          <dgm:bulletEnabled val="1"/>
        </dgm:presLayoutVars>
      </dgm:prSet>
      <dgm:spPr/>
    </dgm:pt>
    <dgm:pt modelId="{6DFC6775-EA33-42F9-8F8A-C6CB2638848A}" type="pres">
      <dgm:prSet presAssocID="{FEDA1D00-F2BA-466F-9AD5-A0FDA285D036}" presName="sibTrans" presStyleLbl="sibTrans2D1" presStyleIdx="0" presStyleCnt="5"/>
      <dgm:spPr/>
    </dgm:pt>
    <dgm:pt modelId="{E09285D7-85C3-4FD9-B54D-3DCE964BF250}" type="pres">
      <dgm:prSet presAssocID="{FEDA1D00-F2BA-466F-9AD5-A0FDA285D036}" presName="connectorText" presStyleLbl="sibTrans2D1" presStyleIdx="0" presStyleCnt="5"/>
      <dgm:spPr/>
    </dgm:pt>
    <dgm:pt modelId="{B9A04415-123D-4AEB-89E3-B5BDFFD5912B}" type="pres">
      <dgm:prSet presAssocID="{9049460C-B81F-4635-9D17-E8A868B86A83}" presName="node" presStyleLbl="node1" presStyleIdx="1" presStyleCnt="5">
        <dgm:presLayoutVars>
          <dgm:bulletEnabled val="1"/>
        </dgm:presLayoutVars>
      </dgm:prSet>
      <dgm:spPr/>
    </dgm:pt>
    <dgm:pt modelId="{47625468-0BC1-400D-A3BA-7B699CA91253}" type="pres">
      <dgm:prSet presAssocID="{73C23D54-CC1D-4ADE-A99E-8CAFFE00D78B}" presName="sibTrans" presStyleLbl="sibTrans2D1" presStyleIdx="1" presStyleCnt="5"/>
      <dgm:spPr/>
    </dgm:pt>
    <dgm:pt modelId="{84B7CC23-A798-4CF2-93D3-EE23897F377F}" type="pres">
      <dgm:prSet presAssocID="{73C23D54-CC1D-4ADE-A99E-8CAFFE00D78B}" presName="connectorText" presStyleLbl="sibTrans2D1" presStyleIdx="1" presStyleCnt="5"/>
      <dgm:spPr/>
    </dgm:pt>
    <dgm:pt modelId="{154E35B7-C03D-4A0D-ABED-A5F0659F4C8D}" type="pres">
      <dgm:prSet presAssocID="{A5C8535D-C27B-4535-8C81-D2CA1FF1217B}" presName="node" presStyleLbl="node1" presStyleIdx="2" presStyleCnt="5">
        <dgm:presLayoutVars>
          <dgm:bulletEnabled val="1"/>
        </dgm:presLayoutVars>
      </dgm:prSet>
      <dgm:spPr/>
    </dgm:pt>
    <dgm:pt modelId="{1F69C8C8-F95E-4603-B4C9-D6D33111F582}" type="pres">
      <dgm:prSet presAssocID="{B1B57A67-0BBB-4BB2-8DC8-88825FE4123A}" presName="sibTrans" presStyleLbl="sibTrans2D1" presStyleIdx="2" presStyleCnt="5"/>
      <dgm:spPr/>
    </dgm:pt>
    <dgm:pt modelId="{C468CF2C-D088-45DE-9430-6EEC426D2AF9}" type="pres">
      <dgm:prSet presAssocID="{B1B57A67-0BBB-4BB2-8DC8-88825FE4123A}" presName="connectorText" presStyleLbl="sibTrans2D1" presStyleIdx="2" presStyleCnt="5"/>
      <dgm:spPr/>
    </dgm:pt>
    <dgm:pt modelId="{35C6B21B-8B18-4319-9864-A1767F4CB861}" type="pres">
      <dgm:prSet presAssocID="{E1162A72-8D40-4DAD-8170-223A878F7077}" presName="node" presStyleLbl="node1" presStyleIdx="3" presStyleCnt="5">
        <dgm:presLayoutVars>
          <dgm:bulletEnabled val="1"/>
        </dgm:presLayoutVars>
      </dgm:prSet>
      <dgm:spPr/>
    </dgm:pt>
    <dgm:pt modelId="{F0DA669D-AD4F-4B6F-B108-7E9B4C641C0A}" type="pres">
      <dgm:prSet presAssocID="{0CF22A07-A652-4510-AC45-1AE00C18A6A9}" presName="sibTrans" presStyleLbl="sibTrans2D1" presStyleIdx="3" presStyleCnt="5"/>
      <dgm:spPr/>
    </dgm:pt>
    <dgm:pt modelId="{FCABF94A-5F01-47F7-A4F8-6BECBA46A73E}" type="pres">
      <dgm:prSet presAssocID="{0CF22A07-A652-4510-AC45-1AE00C18A6A9}" presName="connectorText" presStyleLbl="sibTrans2D1" presStyleIdx="3" presStyleCnt="5"/>
      <dgm:spPr/>
    </dgm:pt>
    <dgm:pt modelId="{7F50798A-C6E5-4352-B028-3799D7EC824B}" type="pres">
      <dgm:prSet presAssocID="{1ACF8715-4C30-477F-8FF1-BFECEBAD1DA4}" presName="node" presStyleLbl="node1" presStyleIdx="4" presStyleCnt="5">
        <dgm:presLayoutVars>
          <dgm:bulletEnabled val="1"/>
        </dgm:presLayoutVars>
      </dgm:prSet>
      <dgm:spPr/>
    </dgm:pt>
    <dgm:pt modelId="{BD1041B0-6A21-44CE-8D70-BA82415DD03E}" type="pres">
      <dgm:prSet presAssocID="{057055B2-738F-4ECD-901E-983E00A2690F}" presName="sibTrans" presStyleLbl="sibTrans2D1" presStyleIdx="4" presStyleCnt="5"/>
      <dgm:spPr/>
    </dgm:pt>
    <dgm:pt modelId="{77898A9F-E625-4FBE-8C32-7B21E6D3FDF6}" type="pres">
      <dgm:prSet presAssocID="{057055B2-738F-4ECD-901E-983E00A2690F}" presName="connectorText" presStyleLbl="sibTrans2D1" presStyleIdx="4" presStyleCnt="5"/>
      <dgm:spPr/>
    </dgm:pt>
  </dgm:ptLst>
  <dgm:cxnLst>
    <dgm:cxn modelId="{8B903009-A112-4894-AD1E-278034009FBC}" type="presOf" srcId="{057055B2-738F-4ECD-901E-983E00A2690F}" destId="{77898A9F-E625-4FBE-8C32-7B21E6D3FDF6}" srcOrd="1" destOrd="0" presId="urn:microsoft.com/office/officeart/2005/8/layout/cycle2"/>
    <dgm:cxn modelId="{26C84D15-817E-4BDA-8312-0B9BC9E17EF0}" type="presOf" srcId="{FEDA1D00-F2BA-466F-9AD5-A0FDA285D036}" destId="{E09285D7-85C3-4FD9-B54D-3DCE964BF250}" srcOrd="1" destOrd="0" presId="urn:microsoft.com/office/officeart/2005/8/layout/cycle2"/>
    <dgm:cxn modelId="{8741FB1B-0634-4C5E-86FB-152175CA47B7}" type="presOf" srcId="{73C23D54-CC1D-4ADE-A99E-8CAFFE00D78B}" destId="{47625468-0BC1-400D-A3BA-7B699CA91253}" srcOrd="0" destOrd="0" presId="urn:microsoft.com/office/officeart/2005/8/layout/cycle2"/>
    <dgm:cxn modelId="{9597162D-634C-49A9-9246-329FB9C68747}" type="presOf" srcId="{A5C8535D-C27B-4535-8C81-D2CA1FF1217B}" destId="{154E35B7-C03D-4A0D-ABED-A5F0659F4C8D}" srcOrd="0" destOrd="0" presId="urn:microsoft.com/office/officeart/2005/8/layout/cycle2"/>
    <dgm:cxn modelId="{CE991845-522C-44BD-B041-0034896E0F3F}" type="presOf" srcId="{2D5CEB88-FB10-4E05-A880-305921A6901C}" destId="{49D4DAE8-4C1E-449E-8F2F-C617596A3EAA}" srcOrd="0" destOrd="0" presId="urn:microsoft.com/office/officeart/2005/8/layout/cycle2"/>
    <dgm:cxn modelId="{AC460A4E-4593-451A-983D-07B87BF1A2EB}" type="presOf" srcId="{1ACF8715-4C30-477F-8FF1-BFECEBAD1DA4}" destId="{7F50798A-C6E5-4352-B028-3799D7EC824B}" srcOrd="0" destOrd="0" presId="urn:microsoft.com/office/officeart/2005/8/layout/cycle2"/>
    <dgm:cxn modelId="{E953BB6E-CB59-4CF6-BED1-23FFA0FBAAE7}" srcId="{96AA6017-A22C-4A62-BCD9-04BEF06929B6}" destId="{9049460C-B81F-4635-9D17-E8A868B86A83}" srcOrd="1" destOrd="0" parTransId="{1D5F6DB3-4328-46DF-81A1-BA92F96FD7F7}" sibTransId="{73C23D54-CC1D-4ADE-A99E-8CAFFE00D78B}"/>
    <dgm:cxn modelId="{96096D51-1D95-4C7D-8ED5-AD775C4A7BE5}" type="presOf" srcId="{057055B2-738F-4ECD-901E-983E00A2690F}" destId="{BD1041B0-6A21-44CE-8D70-BA82415DD03E}" srcOrd="0" destOrd="0" presId="urn:microsoft.com/office/officeart/2005/8/layout/cycle2"/>
    <dgm:cxn modelId="{318C0480-2797-4FF2-8D28-CBF94D8475C2}" srcId="{96AA6017-A22C-4A62-BCD9-04BEF06929B6}" destId="{1ACF8715-4C30-477F-8FF1-BFECEBAD1DA4}" srcOrd="4" destOrd="0" parTransId="{2DD1C5AB-A511-455B-87E3-BBC9D007B169}" sibTransId="{057055B2-738F-4ECD-901E-983E00A2690F}"/>
    <dgm:cxn modelId="{649E6692-0356-4230-9EF0-401BC947526E}" type="presOf" srcId="{B1B57A67-0BBB-4BB2-8DC8-88825FE4123A}" destId="{C468CF2C-D088-45DE-9430-6EEC426D2AF9}" srcOrd="1" destOrd="0" presId="urn:microsoft.com/office/officeart/2005/8/layout/cycle2"/>
    <dgm:cxn modelId="{5F90059D-97A3-41C0-AF9E-972E44F318EE}" type="presOf" srcId="{96AA6017-A22C-4A62-BCD9-04BEF06929B6}" destId="{C66FE547-D295-430B-A825-51A1B7726BC3}" srcOrd="0" destOrd="0" presId="urn:microsoft.com/office/officeart/2005/8/layout/cycle2"/>
    <dgm:cxn modelId="{EC6235AF-D8A8-4AD7-B48F-3086814B7F5D}" srcId="{96AA6017-A22C-4A62-BCD9-04BEF06929B6}" destId="{E1162A72-8D40-4DAD-8170-223A878F7077}" srcOrd="3" destOrd="0" parTransId="{3F4D1708-6184-4C56-8ED7-A9A7F4ECF687}" sibTransId="{0CF22A07-A652-4510-AC45-1AE00C18A6A9}"/>
    <dgm:cxn modelId="{78363FAF-4B4C-4E41-981B-D466FB10CE78}" type="presOf" srcId="{9049460C-B81F-4635-9D17-E8A868B86A83}" destId="{B9A04415-123D-4AEB-89E3-B5BDFFD5912B}" srcOrd="0" destOrd="0" presId="urn:microsoft.com/office/officeart/2005/8/layout/cycle2"/>
    <dgm:cxn modelId="{990884B5-3C65-4015-AF5E-B9D02DC43104}" type="presOf" srcId="{B1B57A67-0BBB-4BB2-8DC8-88825FE4123A}" destId="{1F69C8C8-F95E-4603-B4C9-D6D33111F582}" srcOrd="0" destOrd="0" presId="urn:microsoft.com/office/officeart/2005/8/layout/cycle2"/>
    <dgm:cxn modelId="{F0FA02BE-020F-4EA0-9968-2632B8474845}" type="presOf" srcId="{FEDA1D00-F2BA-466F-9AD5-A0FDA285D036}" destId="{6DFC6775-EA33-42F9-8F8A-C6CB2638848A}" srcOrd="0" destOrd="0" presId="urn:microsoft.com/office/officeart/2005/8/layout/cycle2"/>
    <dgm:cxn modelId="{05AB51BF-4A43-4373-94BB-FEFD37E732BC}" srcId="{96AA6017-A22C-4A62-BCD9-04BEF06929B6}" destId="{2D5CEB88-FB10-4E05-A880-305921A6901C}" srcOrd="0" destOrd="0" parTransId="{80DF05CA-E441-4132-A19D-2D339887CFC9}" sibTransId="{FEDA1D00-F2BA-466F-9AD5-A0FDA285D036}"/>
    <dgm:cxn modelId="{07686FCD-23AF-46A3-95E5-2EF744ED8E73}" type="presOf" srcId="{E1162A72-8D40-4DAD-8170-223A878F7077}" destId="{35C6B21B-8B18-4319-9864-A1767F4CB861}" srcOrd="0" destOrd="0" presId="urn:microsoft.com/office/officeart/2005/8/layout/cycle2"/>
    <dgm:cxn modelId="{6C89D7D5-7786-4DD6-860C-84171F0753FD}" type="presOf" srcId="{73C23D54-CC1D-4ADE-A99E-8CAFFE00D78B}" destId="{84B7CC23-A798-4CF2-93D3-EE23897F377F}" srcOrd="1" destOrd="0" presId="urn:microsoft.com/office/officeart/2005/8/layout/cycle2"/>
    <dgm:cxn modelId="{E5CDACD7-17D6-4B68-A5FF-504FB61FE147}" type="presOf" srcId="{0CF22A07-A652-4510-AC45-1AE00C18A6A9}" destId="{FCABF94A-5F01-47F7-A4F8-6BECBA46A73E}" srcOrd="1" destOrd="0" presId="urn:microsoft.com/office/officeart/2005/8/layout/cycle2"/>
    <dgm:cxn modelId="{8BA393F0-48DE-4769-9B09-947662CED0B0}" type="presOf" srcId="{0CF22A07-A652-4510-AC45-1AE00C18A6A9}" destId="{F0DA669D-AD4F-4B6F-B108-7E9B4C641C0A}" srcOrd="0" destOrd="0" presId="urn:microsoft.com/office/officeart/2005/8/layout/cycle2"/>
    <dgm:cxn modelId="{45E589FF-82B2-4ABA-95BE-663F2CF3554C}" srcId="{96AA6017-A22C-4A62-BCD9-04BEF06929B6}" destId="{A5C8535D-C27B-4535-8C81-D2CA1FF1217B}" srcOrd="2" destOrd="0" parTransId="{35F657B0-E765-40BB-A50C-D34C0193540E}" sibTransId="{B1B57A67-0BBB-4BB2-8DC8-88825FE4123A}"/>
    <dgm:cxn modelId="{0A71149B-346B-45E1-90CA-20E7F025B46B}" type="presParOf" srcId="{C66FE547-D295-430B-A825-51A1B7726BC3}" destId="{49D4DAE8-4C1E-449E-8F2F-C617596A3EAA}" srcOrd="0" destOrd="0" presId="urn:microsoft.com/office/officeart/2005/8/layout/cycle2"/>
    <dgm:cxn modelId="{F6DA7816-6492-41B9-BABB-63B04DFBFE4D}" type="presParOf" srcId="{C66FE547-D295-430B-A825-51A1B7726BC3}" destId="{6DFC6775-EA33-42F9-8F8A-C6CB2638848A}" srcOrd="1" destOrd="0" presId="urn:microsoft.com/office/officeart/2005/8/layout/cycle2"/>
    <dgm:cxn modelId="{35A0CCF1-E1A2-4993-90BD-A168F96B4307}" type="presParOf" srcId="{6DFC6775-EA33-42F9-8F8A-C6CB2638848A}" destId="{E09285D7-85C3-4FD9-B54D-3DCE964BF250}" srcOrd="0" destOrd="0" presId="urn:microsoft.com/office/officeart/2005/8/layout/cycle2"/>
    <dgm:cxn modelId="{A2D12B78-7336-47E8-97DF-3310AE7ADE0D}" type="presParOf" srcId="{C66FE547-D295-430B-A825-51A1B7726BC3}" destId="{B9A04415-123D-4AEB-89E3-B5BDFFD5912B}" srcOrd="2" destOrd="0" presId="urn:microsoft.com/office/officeart/2005/8/layout/cycle2"/>
    <dgm:cxn modelId="{7A56FF6B-806F-4281-83FC-C0C2BC16CCBE}" type="presParOf" srcId="{C66FE547-D295-430B-A825-51A1B7726BC3}" destId="{47625468-0BC1-400D-A3BA-7B699CA91253}" srcOrd="3" destOrd="0" presId="urn:microsoft.com/office/officeart/2005/8/layout/cycle2"/>
    <dgm:cxn modelId="{20CE825E-4114-4870-B823-00402AC919FA}" type="presParOf" srcId="{47625468-0BC1-400D-A3BA-7B699CA91253}" destId="{84B7CC23-A798-4CF2-93D3-EE23897F377F}" srcOrd="0" destOrd="0" presId="urn:microsoft.com/office/officeart/2005/8/layout/cycle2"/>
    <dgm:cxn modelId="{C5360AD8-6432-4A96-8765-8858F71CF479}" type="presParOf" srcId="{C66FE547-D295-430B-A825-51A1B7726BC3}" destId="{154E35B7-C03D-4A0D-ABED-A5F0659F4C8D}" srcOrd="4" destOrd="0" presId="urn:microsoft.com/office/officeart/2005/8/layout/cycle2"/>
    <dgm:cxn modelId="{4C4056BD-296A-4BA4-BF9D-EA2FFC15E24B}" type="presParOf" srcId="{C66FE547-D295-430B-A825-51A1B7726BC3}" destId="{1F69C8C8-F95E-4603-B4C9-D6D33111F582}" srcOrd="5" destOrd="0" presId="urn:microsoft.com/office/officeart/2005/8/layout/cycle2"/>
    <dgm:cxn modelId="{610BFDD9-5C51-477D-B87D-AADE695BE99E}" type="presParOf" srcId="{1F69C8C8-F95E-4603-B4C9-D6D33111F582}" destId="{C468CF2C-D088-45DE-9430-6EEC426D2AF9}" srcOrd="0" destOrd="0" presId="urn:microsoft.com/office/officeart/2005/8/layout/cycle2"/>
    <dgm:cxn modelId="{7CCD75ED-01EF-4013-8AC4-6E72DED46561}" type="presParOf" srcId="{C66FE547-D295-430B-A825-51A1B7726BC3}" destId="{35C6B21B-8B18-4319-9864-A1767F4CB861}" srcOrd="6" destOrd="0" presId="urn:microsoft.com/office/officeart/2005/8/layout/cycle2"/>
    <dgm:cxn modelId="{A0D202E5-ED73-43B5-81EA-AEEAB50492F0}" type="presParOf" srcId="{C66FE547-D295-430B-A825-51A1B7726BC3}" destId="{F0DA669D-AD4F-4B6F-B108-7E9B4C641C0A}" srcOrd="7" destOrd="0" presId="urn:microsoft.com/office/officeart/2005/8/layout/cycle2"/>
    <dgm:cxn modelId="{84DD06EB-70C7-4B8B-AF34-E1F1D679DF5F}" type="presParOf" srcId="{F0DA669D-AD4F-4B6F-B108-7E9B4C641C0A}" destId="{FCABF94A-5F01-47F7-A4F8-6BECBA46A73E}" srcOrd="0" destOrd="0" presId="urn:microsoft.com/office/officeart/2005/8/layout/cycle2"/>
    <dgm:cxn modelId="{682E2089-EA05-4D1A-83F7-E696CCA00BAB}" type="presParOf" srcId="{C66FE547-D295-430B-A825-51A1B7726BC3}" destId="{7F50798A-C6E5-4352-B028-3799D7EC824B}" srcOrd="8" destOrd="0" presId="urn:microsoft.com/office/officeart/2005/8/layout/cycle2"/>
    <dgm:cxn modelId="{697C7BC1-D53E-4D0E-B525-B166447BAABE}" type="presParOf" srcId="{C66FE547-D295-430B-A825-51A1B7726BC3}" destId="{BD1041B0-6A21-44CE-8D70-BA82415DD03E}" srcOrd="9" destOrd="0" presId="urn:microsoft.com/office/officeart/2005/8/layout/cycle2"/>
    <dgm:cxn modelId="{681CC206-B46B-43DA-B389-1A2F9F5DD6E4}" type="presParOf" srcId="{BD1041B0-6A21-44CE-8D70-BA82415DD03E}" destId="{77898A9F-E625-4FBE-8C32-7B21E6D3FD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4DAE8-4C1E-449E-8F2F-C617596A3EAA}">
      <dsp:nvSpPr>
        <dsp:cNvPr id="0" name=""/>
        <dsp:cNvSpPr/>
      </dsp:nvSpPr>
      <dsp:spPr>
        <a:xfrm>
          <a:off x="5199788" y="135"/>
          <a:ext cx="1572504" cy="1572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Nunito"/>
            </a:rPr>
            <a:t>Make changes to the development branch</a:t>
          </a:r>
          <a:endParaRPr lang="en-US" sz="1300" kern="1200" dirty="0"/>
        </a:p>
      </dsp:txBody>
      <dsp:txXfrm>
        <a:off x="5430076" y="230423"/>
        <a:ext cx="1111928" cy="1111928"/>
      </dsp:txXfrm>
    </dsp:sp>
    <dsp:sp modelId="{6DFC6775-EA33-42F9-8F8A-C6CB2638848A}">
      <dsp:nvSpPr>
        <dsp:cNvPr id="0" name=""/>
        <dsp:cNvSpPr/>
      </dsp:nvSpPr>
      <dsp:spPr>
        <a:xfrm rot="2160000">
          <a:off x="6722880" y="1208662"/>
          <a:ext cx="419215" cy="5307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6734889" y="1277845"/>
        <a:ext cx="293451" cy="318432"/>
      </dsp:txXfrm>
    </dsp:sp>
    <dsp:sp modelId="{B9A04415-123D-4AEB-89E3-B5BDFFD5912B}">
      <dsp:nvSpPr>
        <dsp:cNvPr id="0" name=""/>
        <dsp:cNvSpPr/>
      </dsp:nvSpPr>
      <dsp:spPr>
        <a:xfrm>
          <a:off x="7111881" y="1389352"/>
          <a:ext cx="1572504" cy="1572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Nunito"/>
            </a:rPr>
            <a:t>Test cluster updates itself</a:t>
          </a:r>
          <a:endParaRPr lang="en-US" sz="1300" kern="1200" dirty="0"/>
        </a:p>
      </dsp:txBody>
      <dsp:txXfrm>
        <a:off x="7342169" y="1619640"/>
        <a:ext cx="1111928" cy="1111928"/>
      </dsp:txXfrm>
    </dsp:sp>
    <dsp:sp modelId="{47625468-0BC1-400D-A3BA-7B699CA91253}">
      <dsp:nvSpPr>
        <dsp:cNvPr id="0" name=""/>
        <dsp:cNvSpPr/>
      </dsp:nvSpPr>
      <dsp:spPr>
        <a:xfrm rot="6480000">
          <a:off x="7327015" y="3022861"/>
          <a:ext cx="419215" cy="5307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7409329" y="3069201"/>
        <a:ext cx="293451" cy="318432"/>
      </dsp:txXfrm>
    </dsp:sp>
    <dsp:sp modelId="{154E35B7-C03D-4A0D-ABED-A5F0659F4C8D}">
      <dsp:nvSpPr>
        <dsp:cNvPr id="0" name=""/>
        <dsp:cNvSpPr/>
      </dsp:nvSpPr>
      <dsp:spPr>
        <a:xfrm>
          <a:off x="6381526" y="3637153"/>
          <a:ext cx="1572504" cy="1572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Nunito"/>
            </a:rPr>
            <a:t>Verify and test changes</a:t>
          </a:r>
          <a:endParaRPr lang="en-US" sz="1300" kern="1200" dirty="0"/>
        </a:p>
      </dsp:txBody>
      <dsp:txXfrm>
        <a:off x="6611814" y="3867441"/>
        <a:ext cx="1111928" cy="1111928"/>
      </dsp:txXfrm>
    </dsp:sp>
    <dsp:sp modelId="{1F69C8C8-F95E-4603-B4C9-D6D33111F582}">
      <dsp:nvSpPr>
        <dsp:cNvPr id="0" name=""/>
        <dsp:cNvSpPr/>
      </dsp:nvSpPr>
      <dsp:spPr>
        <a:xfrm rot="10800000">
          <a:off x="5788297" y="4158045"/>
          <a:ext cx="419215" cy="5307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5914061" y="4264189"/>
        <a:ext cx="293451" cy="318432"/>
      </dsp:txXfrm>
    </dsp:sp>
    <dsp:sp modelId="{35C6B21B-8B18-4319-9864-A1767F4CB861}">
      <dsp:nvSpPr>
        <dsp:cNvPr id="0" name=""/>
        <dsp:cNvSpPr/>
      </dsp:nvSpPr>
      <dsp:spPr>
        <a:xfrm>
          <a:off x="4018049" y="3637153"/>
          <a:ext cx="1572504" cy="1572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Nunito"/>
            </a:rPr>
            <a:t>Merge changes to the main branch</a:t>
          </a:r>
          <a:endParaRPr lang="en-US" sz="1300" kern="1200" dirty="0"/>
        </a:p>
      </dsp:txBody>
      <dsp:txXfrm>
        <a:off x="4248337" y="3867441"/>
        <a:ext cx="1111928" cy="1111928"/>
      </dsp:txXfrm>
    </dsp:sp>
    <dsp:sp modelId="{F0DA669D-AD4F-4B6F-B108-7E9B4C641C0A}">
      <dsp:nvSpPr>
        <dsp:cNvPr id="0" name=""/>
        <dsp:cNvSpPr/>
      </dsp:nvSpPr>
      <dsp:spPr>
        <a:xfrm rot="15120000">
          <a:off x="4233183" y="3045428"/>
          <a:ext cx="419215" cy="5307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4315497" y="3211376"/>
        <a:ext cx="293451" cy="318432"/>
      </dsp:txXfrm>
    </dsp:sp>
    <dsp:sp modelId="{7F50798A-C6E5-4352-B028-3799D7EC824B}">
      <dsp:nvSpPr>
        <dsp:cNvPr id="0" name=""/>
        <dsp:cNvSpPr/>
      </dsp:nvSpPr>
      <dsp:spPr>
        <a:xfrm>
          <a:off x="3287694" y="1389352"/>
          <a:ext cx="1572504" cy="1572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Nunito"/>
            </a:rPr>
            <a:t>Production cluster updates itself</a:t>
          </a:r>
          <a:endParaRPr lang="en-US" sz="1300" kern="1200" dirty="0"/>
        </a:p>
      </dsp:txBody>
      <dsp:txXfrm>
        <a:off x="3517982" y="1619640"/>
        <a:ext cx="1111928" cy="1111928"/>
      </dsp:txXfrm>
    </dsp:sp>
    <dsp:sp modelId="{BD1041B0-6A21-44CE-8D70-BA82415DD03E}">
      <dsp:nvSpPr>
        <dsp:cNvPr id="0" name=""/>
        <dsp:cNvSpPr/>
      </dsp:nvSpPr>
      <dsp:spPr>
        <a:xfrm rot="19440000">
          <a:off x="4810787" y="1222609"/>
          <a:ext cx="419215" cy="5307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4822796" y="1365714"/>
        <a:ext cx="293451" cy="318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6B59D-4E18-4526-BFB6-F66B8121CE9F}" type="datetimeFigureOut">
              <a:t>9/30/2024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98E14-EA6F-4F57-A1BF-B6FA52956D6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92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Left picture shows how we define the values for our custom helm chart (</a:t>
            </a:r>
            <a:r>
              <a:rPr lang="en-US" dirty="0" err="1">
                <a:ea typeface="Calibri"/>
                <a:cs typeface="Calibri"/>
              </a:rPr>
              <a:t>rucio</a:t>
            </a:r>
            <a:r>
              <a:rPr lang="en-US" dirty="0">
                <a:ea typeface="Calibri"/>
                <a:cs typeface="Calibri"/>
              </a:rPr>
              <a:t>-deployment-chart)</a:t>
            </a:r>
          </a:p>
          <a:p>
            <a:r>
              <a:rPr lang="en-US" dirty="0">
                <a:ea typeface="Calibri"/>
                <a:cs typeface="Calibri"/>
              </a:rPr>
              <a:t>Right picture shows the template of the </a:t>
            </a:r>
            <a:r>
              <a:rPr lang="en-US" dirty="0" err="1">
                <a:ea typeface="Calibri"/>
                <a:cs typeface="Calibri"/>
              </a:rPr>
              <a:t>ui</a:t>
            </a:r>
            <a:r>
              <a:rPr lang="en-US" dirty="0">
                <a:ea typeface="Calibri"/>
                <a:cs typeface="Calibri"/>
              </a:rPr>
              <a:t> helm chart as defined in </a:t>
            </a:r>
            <a:r>
              <a:rPr lang="en-US" dirty="0" err="1">
                <a:ea typeface="Calibri"/>
                <a:cs typeface="Calibri"/>
              </a:rPr>
              <a:t>rucio</a:t>
            </a:r>
            <a:r>
              <a:rPr lang="en-US" dirty="0">
                <a:ea typeface="Calibri"/>
                <a:cs typeface="Calibri"/>
              </a:rPr>
              <a:t>-deployment-chart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98E14-EA6F-4F57-A1BF-B6FA52956D69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42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DFD75-F66A-4849-8F04-1D4BCBEA8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4376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CFDA3F-E1B8-40BD-8CBB-3BE733B71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4240"/>
            <a:ext cx="9144000" cy="54356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A13D7-779E-4E56-AAA8-196B6D23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F56F3-B404-4155-829A-16CCD5902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0715F-5DAA-42CE-ADD5-D4D62E9E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3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2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654" y="1690688"/>
            <a:ext cx="473198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654" y="3184071"/>
            <a:ext cx="4751615" cy="207690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1866999-EA1A-5D4E-A54C-32B05219E4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29114" y="1700647"/>
            <a:ext cx="3334964" cy="3559268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8582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670" y="2022475"/>
            <a:ext cx="460248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Afbeelding 1">
            <a:extLst>
              <a:ext uri="{FF2B5EF4-FFF2-40B4-BE49-F238E27FC236}">
                <a16:creationId xmlns:a16="http://schemas.microsoft.com/office/drawing/2014/main" id="{071BA0D4-0B93-479D-85E8-08D60C5174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71044" y="1925617"/>
            <a:ext cx="191697" cy="191697"/>
          </a:xfrm>
          <a:prstGeom prst="rect">
            <a:avLst/>
          </a:prstGeom>
        </p:spPr>
      </p:pic>
      <p:pic>
        <p:nvPicPr>
          <p:cNvPr id="13" name="Afbeelding 11">
            <a:extLst>
              <a:ext uri="{FF2B5EF4-FFF2-40B4-BE49-F238E27FC236}">
                <a16:creationId xmlns:a16="http://schemas.microsoft.com/office/drawing/2014/main" id="{FA5003EA-07F9-4F25-A16B-DD53E728F8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71044" y="3162746"/>
            <a:ext cx="191697" cy="191697"/>
          </a:xfrm>
          <a:prstGeom prst="rect">
            <a:avLst/>
          </a:prstGeom>
        </p:spPr>
      </p:pic>
      <p:pic>
        <p:nvPicPr>
          <p:cNvPr id="14" name="Afbeelding 12">
            <a:extLst>
              <a:ext uri="{FF2B5EF4-FFF2-40B4-BE49-F238E27FC236}">
                <a16:creationId xmlns:a16="http://schemas.microsoft.com/office/drawing/2014/main" id="{EA323091-C82C-4E4C-90C9-DB5E85A1AC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71044" y="4389118"/>
            <a:ext cx="191697" cy="191697"/>
          </a:xfrm>
          <a:prstGeom prst="rect">
            <a:avLst/>
          </a:prstGeom>
        </p:spPr>
      </p:pic>
      <p:sp>
        <p:nvSpPr>
          <p:cNvPr id="15" name="Tijdelijke aanduiding voor tekst 8">
            <a:extLst>
              <a:ext uri="{FF2B5EF4-FFF2-40B4-BE49-F238E27FC236}">
                <a16:creationId xmlns:a16="http://schemas.microsoft.com/office/drawing/2014/main" id="{4E29CA66-CB24-0949-A555-88562E3621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19852" y="1858211"/>
            <a:ext cx="4602478" cy="9247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0C5C2877-54AF-AF42-BEE7-797EFC6326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9852" y="3100603"/>
            <a:ext cx="4602478" cy="9247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2E443700-FF5F-1A4A-95F6-0E656D4F86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19852" y="4326938"/>
            <a:ext cx="4602478" cy="9247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788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FCDD82BE-D135-C544-8C46-204EE67B6B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60963" y="1543050"/>
            <a:ext cx="5938837" cy="3602038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0864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6DCD4-D09A-424D-BCF1-10D9CEB3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81BBE-0237-4A1F-BA6E-13DF7555F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C6D35-11CD-4922-8A60-58D2E1AB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92AEA3-9819-8946-A9C8-BDDE9DB694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980" y="2821303"/>
            <a:ext cx="3034539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Let’s stay</a:t>
            </a:r>
            <a:br>
              <a:rPr lang="en-US" dirty="0"/>
            </a:br>
            <a:r>
              <a:rPr lang="en-US" dirty="0"/>
              <a:t>in touch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7EA6672-B697-1F45-B601-485816F12E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41850" y="2411300"/>
            <a:ext cx="3334964" cy="45407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 err="1"/>
              <a:t>www.eScienceCenter.nl</a:t>
            </a:r>
            <a:endParaRPr lang="nl-NL" dirty="0"/>
          </a:p>
        </p:txBody>
      </p:sp>
      <p:sp>
        <p:nvSpPr>
          <p:cNvPr id="9" name="Tijdelijke aanduiding voor tekst 7">
            <a:extLst>
              <a:ext uri="{FF2B5EF4-FFF2-40B4-BE49-F238E27FC236}">
                <a16:creationId xmlns:a16="http://schemas.microsoft.com/office/drawing/2014/main" id="{8044E8D2-73A1-754B-A79F-38C8566011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41850" y="3138788"/>
            <a:ext cx="3334964" cy="45407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 err="1"/>
              <a:t>info@esciencecenter.com</a:t>
            </a:r>
            <a:endParaRPr lang="nl-NL" dirty="0"/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5F583079-5811-6140-9BA6-DF65FDE86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850" y="3865901"/>
            <a:ext cx="3334964" cy="45407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+31 (0)20 460 4770</a:t>
            </a:r>
          </a:p>
        </p:txBody>
      </p:sp>
    </p:spTree>
    <p:extLst>
      <p:ext uri="{BB962C8B-B14F-4D97-AF65-F5344CB8AC3E}">
        <p14:creationId xmlns:p14="http://schemas.microsoft.com/office/powerpoint/2010/main" val="41801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635F526D-147F-49E0-8555-4FFC0720CE3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690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DFD75-F66A-4849-8F04-1D4BCBEA8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4376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CFDA3F-E1B8-40BD-8CBB-3BE733B71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4240"/>
            <a:ext cx="9144000" cy="54356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A13D7-779E-4E56-AAA8-196B6D23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F56F3-B404-4155-829A-16CCD5902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0715F-5DAA-42CE-ADD5-D4D62E9E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6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654" y="1690688"/>
            <a:ext cx="473198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654" y="3184071"/>
            <a:ext cx="4751615" cy="207690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20C0D452-4650-C54D-8A93-1855E1E9F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25549" y="2126754"/>
            <a:ext cx="3288834" cy="28007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766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654" y="1690688"/>
            <a:ext cx="473198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654" y="3184071"/>
            <a:ext cx="4751615" cy="207690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2FC0228-9E95-8343-95E7-721F4D7F79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25549" y="2126754"/>
            <a:ext cx="3288834" cy="28007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41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1054" y="2457485"/>
            <a:ext cx="5172860" cy="52511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1054" y="2988125"/>
            <a:ext cx="5172860" cy="538843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82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9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0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8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0B84-5DEE-4871-BF64-E2FB63FD8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D5CE-1BC5-4E2D-AA5B-AC594DDEB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F9CD-09B2-4288-8B0F-DFE0E5E61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7B25-8A83-4C70-B2F1-C1832EC7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8EA61-ADEF-44A4-A550-82FA30A0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0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953DF0-B3E3-4CA0-901B-3E9940F70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7C2B6-AE5B-4C95-AFBB-4E4C0CAEA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9343F-3D17-496B-B837-C1FFB896E4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30EFB-AB28-4A68-9CF2-24FEA7CF3D98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C3BB4-6034-4D3F-9DBD-013180527E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1F1FB-D371-4F1E-A37C-3BD40CF8F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0EB9D-8EC8-4EF4-9A95-65EE5F6F8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0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7" r:id="rId4"/>
    <p:sldLayoutId id="2147483663" r:id="rId5"/>
    <p:sldLayoutId id="2147483650" r:id="rId6"/>
    <p:sldLayoutId id="2147483671" r:id="rId7"/>
    <p:sldLayoutId id="2147483670" r:id="rId8"/>
    <p:sldLayoutId id="2147483661" r:id="rId9"/>
    <p:sldLayoutId id="2147483664" r:id="rId10"/>
    <p:sldLayoutId id="2147483668" r:id="rId11"/>
    <p:sldLayoutId id="2147483665" r:id="rId12"/>
    <p:sldLayoutId id="2147483669" r:id="rId13"/>
    <p:sldLayoutId id="2147483666" r:id="rId14"/>
    <p:sldLayoutId id="214748367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cio.pages.km3net.de/rucio-documentation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km3net.de/rucio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fluxcd.io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v.azizi@esciencenter.nl" TargetMode="External"/><Relationship Id="rId2" Type="http://schemas.openxmlformats.org/officeDocument/2006/relationships/hyperlink" Target="https://rucio.pages.km3net.de/rucio-documentation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b.andela@esciencecenter.n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D5B28-127B-ED49-9A36-ACDB07742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7853" y="780181"/>
            <a:ext cx="9144000" cy="2387600"/>
          </a:xfrm>
        </p:spPr>
        <p:txBody>
          <a:bodyPr/>
          <a:lstStyle/>
          <a:p>
            <a:r>
              <a:rPr lang="nl-NL" dirty="0" err="1"/>
              <a:t>Creating</a:t>
            </a:r>
            <a:r>
              <a:rPr lang="nl-NL" dirty="0"/>
              <a:t> a </a:t>
            </a:r>
            <a:r>
              <a:rPr lang="nl-NL" dirty="0" err="1"/>
              <a:t>rucio</a:t>
            </a:r>
            <a:r>
              <a:rPr lang="nl-NL" dirty="0"/>
              <a:t> service </a:t>
            </a:r>
            <a:r>
              <a:rPr lang="nl-NL" dirty="0" err="1"/>
              <a:t>for</a:t>
            </a:r>
            <a:r>
              <a:rPr lang="nl-NL" dirty="0"/>
              <a:t> km3net</a:t>
            </a:r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0C25BD-626E-7645-8979-9474FF64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7853" y="3350661"/>
            <a:ext cx="9144000" cy="54356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dirty="0">
                <a:cs typeface="Assistant"/>
              </a:rPr>
              <a:t>7th </a:t>
            </a:r>
            <a:r>
              <a:rPr lang="nl-NL" dirty="0" err="1">
                <a:cs typeface="Assistant"/>
              </a:rPr>
              <a:t>Rucio</a:t>
            </a:r>
            <a:r>
              <a:rPr lang="nl-NL" dirty="0">
                <a:cs typeface="Assistant"/>
              </a:rPr>
              <a:t> Community Workshop</a:t>
            </a:r>
          </a:p>
        </p:txBody>
      </p:sp>
      <p:sp>
        <p:nvSpPr>
          <p:cNvPr id="5" name="Tijdelijke aanduiding voor tekst 8">
            <a:extLst>
              <a:ext uri="{FF2B5EF4-FFF2-40B4-BE49-F238E27FC236}">
                <a16:creationId xmlns:a16="http://schemas.microsoft.com/office/drawing/2014/main" id="{100C8DD1-7969-1C80-2BB3-DA57CF73CA22}"/>
              </a:ext>
            </a:extLst>
          </p:cNvPr>
          <p:cNvSpPr/>
          <p:nvPr/>
        </p:nvSpPr>
        <p:spPr>
          <a:xfrm>
            <a:off x="8943928" y="4382141"/>
            <a:ext cx="3591360" cy="97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spcBef>
                <a:spcPts val="601"/>
              </a:spcBef>
              <a:tabLst>
                <a:tab pos="0" algn="l"/>
              </a:tabLst>
            </a:pPr>
            <a:r>
              <a:rPr lang="nl-NL" sz="1600" spc="-1" dirty="0">
                <a:solidFill>
                  <a:schemeClr val="dk1"/>
                </a:solidFill>
                <a:latin typeface="Assistant"/>
              </a:rPr>
              <a:t>Bouwe Andela</a:t>
            </a:r>
            <a:endParaRPr lang="en-US" dirty="0"/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 dirty="0">
                <a:solidFill>
                  <a:schemeClr val="dk1"/>
                </a:solidFill>
                <a:latin typeface="Assistant"/>
              </a:rPr>
              <a:t>Senior Research Software Engineer</a:t>
            </a:r>
            <a:endParaRPr lang="en-US" sz="1600" b="0" strike="noStrike" spc="-1" dirty="0">
              <a:solidFill>
                <a:schemeClr val="dk1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spc="-1" dirty="0">
                <a:solidFill>
                  <a:schemeClr val="dk1"/>
                </a:solidFill>
                <a:latin typeface="Assistant"/>
              </a:rPr>
              <a:t>b.andela@</a:t>
            </a:r>
            <a:r>
              <a:rPr lang="nl-NL" sz="1600" b="0" strike="noStrike" spc="-1" dirty="0">
                <a:solidFill>
                  <a:schemeClr val="dk1"/>
                </a:solidFill>
                <a:latin typeface="Assistant"/>
              </a:rPr>
              <a:t>esciencecenter.nl</a:t>
            </a:r>
            <a:endParaRPr lang="en-US" sz="1600" b="0" strike="noStrike" spc="-1" dirty="0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7" name="Tijdelijke aanduiding voor tekst 8">
            <a:extLst>
              <a:ext uri="{FF2B5EF4-FFF2-40B4-BE49-F238E27FC236}">
                <a16:creationId xmlns:a16="http://schemas.microsoft.com/office/drawing/2014/main" id="{3498F506-E74F-B575-0E6B-2F95057D6E6E}"/>
              </a:ext>
            </a:extLst>
          </p:cNvPr>
          <p:cNvSpPr/>
          <p:nvPr/>
        </p:nvSpPr>
        <p:spPr>
          <a:xfrm>
            <a:off x="7529488" y="3836381"/>
            <a:ext cx="4114440" cy="41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nl-NL" sz="2200" b="1" strike="noStrike" spc="-1" dirty="0">
                <a:solidFill>
                  <a:schemeClr val="dk1"/>
                </a:solidFill>
                <a:latin typeface="Assistant"/>
              </a:rPr>
              <a:t>Contact </a:t>
            </a:r>
            <a:r>
              <a:rPr lang="nl-NL" sz="2200" b="1" spc="-1" dirty="0">
                <a:solidFill>
                  <a:schemeClr val="dk1"/>
                </a:solidFill>
                <a:latin typeface="Assistant"/>
              </a:rPr>
              <a:t>Persons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9FA9D3BB-3025-528C-214B-C31458AAA1D0}"/>
              </a:ext>
            </a:extLst>
          </p:cNvPr>
          <p:cNvSpPr/>
          <p:nvPr/>
        </p:nvSpPr>
        <p:spPr>
          <a:xfrm>
            <a:off x="8943928" y="5631341"/>
            <a:ext cx="3591360" cy="97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Victor Azizi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Research Software Engineer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v.azizi@esciencecenter.nl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0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B5799B44-7E38-146A-8C4B-B5A4ACD23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535217" y="4288140"/>
            <a:ext cx="1163254" cy="1168838"/>
          </a:xfrm>
          <a:prstGeom prst="rect">
            <a:avLst/>
          </a:prstGeom>
        </p:spPr>
      </p:pic>
      <p:pic>
        <p:nvPicPr>
          <p:cNvPr id="13" name="Picture 12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32E9CA0B-4A8F-1627-4D41-4925C124F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276" y="5539088"/>
            <a:ext cx="1153621" cy="117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15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B6061-6807-AC56-8005-1724A0FB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of </a:t>
            </a:r>
            <a:r>
              <a:rPr lang="en-US" dirty="0" err="1"/>
              <a:t>rucio</a:t>
            </a:r>
            <a:r>
              <a:rPr lang="en-US" dirty="0"/>
              <a:t> for KM3NeT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AA114-3ED0-C37C-66DE-270CC26BA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13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8B204-144A-2E9C-D6A3-1EB68401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everything</a:t>
            </a:r>
          </a:p>
        </p:txBody>
      </p:sp>
      <p:pic>
        <p:nvPicPr>
          <p:cNvPr id="4" name="Content Placeholder 3" descr="A screenshot of a computer instructions&#10;&#10;Description automatically generated">
            <a:extLst>
              <a:ext uri="{FF2B5EF4-FFF2-40B4-BE49-F238E27FC236}">
                <a16:creationId xmlns:a16="http://schemas.microsoft.com/office/drawing/2014/main" id="{35C9FF63-E0F0-C08F-84CC-F61265F7A6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8715" y="1409827"/>
            <a:ext cx="7945935" cy="619901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97438D-C133-20A3-F22A-3475316B2938}"/>
              </a:ext>
            </a:extLst>
          </p:cNvPr>
          <p:cNvSpPr txBox="1"/>
          <p:nvPr/>
        </p:nvSpPr>
        <p:spPr>
          <a:xfrm>
            <a:off x="639584" y="1799931"/>
            <a:ext cx="32012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https://rucio.pages.km3net.de/rucio-documentation/</a:t>
            </a:r>
            <a:endParaRPr lang="en-US" dirty="0">
              <a:solidFill>
                <a:srgbClr val="0070C0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442420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E4502-F3B2-300F-666C-4697C7D7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Repositories</a:t>
            </a:r>
          </a:p>
        </p:txBody>
      </p:sp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B95BFF2B-E929-3321-99EF-AB85821B9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6080" y="1588652"/>
            <a:ext cx="8131968" cy="526967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DB7892-9EE3-C99E-B96E-461E4FFE3927}"/>
              </a:ext>
            </a:extLst>
          </p:cNvPr>
          <p:cNvSpPr txBox="1"/>
          <p:nvPr/>
        </p:nvSpPr>
        <p:spPr>
          <a:xfrm>
            <a:off x="639584" y="1799931"/>
            <a:ext cx="32012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https://git.km3net.de/rucio</a:t>
            </a:r>
            <a:endParaRPr lang="en-US" dirty="0">
              <a:solidFill>
                <a:srgbClr val="0070C0"/>
              </a:solidFill>
              <a:cs typeface="Assistant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E9DC68-ECF7-1684-8BD0-72507128BB30}"/>
              </a:ext>
            </a:extLst>
          </p:cNvPr>
          <p:cNvSpPr txBox="1"/>
          <p:nvPr/>
        </p:nvSpPr>
        <p:spPr>
          <a:xfrm>
            <a:off x="637166" y="2706413"/>
            <a:ext cx="273794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ssistant"/>
              </a:rPr>
              <a:t>Everything is publicly accessible, except the Secrets repository.</a:t>
            </a:r>
          </a:p>
        </p:txBody>
      </p:sp>
    </p:spTree>
    <p:extLst>
      <p:ext uri="{BB962C8B-B14F-4D97-AF65-F5344CB8AC3E}">
        <p14:creationId xmlns:p14="http://schemas.microsoft.com/office/powerpoint/2010/main" val="1250195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software system&#10;&#10;Description automatically generated">
            <a:extLst>
              <a:ext uri="{FF2B5EF4-FFF2-40B4-BE49-F238E27FC236}">
                <a16:creationId xmlns:a16="http://schemas.microsoft.com/office/drawing/2014/main" id="{C3353B75-233F-F019-CA2E-94253002F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637" y="4000169"/>
            <a:ext cx="6044513" cy="3753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98751B-73CC-4F26-BABE-4927E9CA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the data management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AC966-BBB2-EE6B-0B17-7FE452E7B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3684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ssistant"/>
              </a:rPr>
              <a:t>We got 2 very nice (virtual) servers from </a:t>
            </a:r>
            <a:r>
              <a:rPr lang="en-US" dirty="0" err="1">
                <a:cs typeface="Assistant"/>
              </a:rPr>
              <a:t>Nikhef</a:t>
            </a:r>
            <a:endParaRPr lang="en-US" dirty="0">
              <a:cs typeface="Assistant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Assistant"/>
              </a:rPr>
              <a:t>One for testing, one for production</a:t>
            </a:r>
          </a:p>
          <a:p>
            <a:endParaRPr lang="en-US" dirty="0">
              <a:cs typeface="Assistant"/>
            </a:endParaRPr>
          </a:p>
          <a:p>
            <a:r>
              <a:rPr lang="en-US" dirty="0">
                <a:cs typeface="Assistant"/>
              </a:rPr>
              <a:t>On these servers we installed                      with </a:t>
            </a:r>
            <a:endParaRPr lang="en-US" dirty="0"/>
          </a:p>
          <a:p>
            <a:r>
              <a:rPr lang="en-US" dirty="0">
                <a:cs typeface="Assistant"/>
              </a:rPr>
              <a:t>We auto update this cluster from a public </a:t>
            </a:r>
            <a:r>
              <a:rPr lang="en-US" dirty="0" err="1">
                <a:cs typeface="Assistant"/>
              </a:rPr>
              <a:t>gitlab</a:t>
            </a:r>
            <a:r>
              <a:rPr lang="en-US" dirty="0">
                <a:cs typeface="Assistant"/>
              </a:rPr>
              <a:t> repository with flux</a:t>
            </a:r>
          </a:p>
          <a:p>
            <a:pPr marL="0" indent="0">
              <a:buNone/>
            </a:pPr>
            <a:endParaRPr lang="en-US" dirty="0">
              <a:cs typeface="Assistant"/>
            </a:endParaRPr>
          </a:p>
        </p:txBody>
      </p:sp>
      <p:pic>
        <p:nvPicPr>
          <p:cNvPr id="6" name="Graphic 5" descr="Computer with solid fill">
            <a:extLst>
              <a:ext uri="{FF2B5EF4-FFF2-40B4-BE49-F238E27FC236}">
                <a16:creationId xmlns:a16="http://schemas.microsoft.com/office/drawing/2014/main" id="{77DBE996-66C1-0EEB-A5CE-4C7AA5B42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14056" y="1350411"/>
            <a:ext cx="1192426" cy="1132895"/>
          </a:xfrm>
          <a:prstGeom prst="rect">
            <a:avLst/>
          </a:prstGeom>
        </p:spPr>
      </p:pic>
      <p:pic>
        <p:nvPicPr>
          <p:cNvPr id="7" name="Picture 6" descr="A blue hexagon with a white wheel on it&#10;&#10;Description automatically generated">
            <a:extLst>
              <a:ext uri="{FF2B5EF4-FFF2-40B4-BE49-F238E27FC236}">
                <a16:creationId xmlns:a16="http://schemas.microsoft.com/office/drawing/2014/main" id="{EBBF8150-E384-4654-78F9-5094576DA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9112" y="2969097"/>
            <a:ext cx="1524001" cy="771526"/>
          </a:xfrm>
          <a:prstGeom prst="rect">
            <a:avLst/>
          </a:prstGeom>
        </p:spPr>
      </p:pic>
      <p:pic>
        <p:nvPicPr>
          <p:cNvPr id="8" name="Graphic 4">
            <a:extLst>
              <a:ext uri="{FF2B5EF4-FFF2-40B4-BE49-F238E27FC236}">
                <a16:creationId xmlns:a16="http://schemas.microsoft.com/office/drawing/2014/main" id="{BF75C119-0D30-E66E-24B6-7708F11E1E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86858" y="2942000"/>
            <a:ext cx="2015713" cy="131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6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E8604-7EB3-83E4-A66F-66B740F9C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rucio</a:t>
            </a:r>
            <a:r>
              <a:rPr lang="en-US" dirty="0"/>
              <a:t> helm charts to get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E8077-9D5B-F6C4-A3FF-6E25D5303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ssistant"/>
              </a:rPr>
              <a:t>Update the documentation to include easy database generation</a:t>
            </a:r>
          </a:p>
          <a:p>
            <a:endParaRPr lang="en-US" dirty="0">
              <a:cs typeface="Assistant"/>
            </a:endParaRPr>
          </a:p>
          <a:p>
            <a:r>
              <a:rPr lang="en-US" dirty="0">
                <a:cs typeface="Assistant"/>
              </a:rPr>
              <a:t>How to manage the helm charts?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Assistant"/>
              </a:rPr>
              <a:t>There are many helm charts that need the same values</a:t>
            </a:r>
          </a:p>
          <a:p>
            <a:r>
              <a:rPr lang="en-US" b="1" dirty="0">
                <a:cs typeface="Assistant"/>
              </a:rPr>
              <a:t>Solution</a:t>
            </a:r>
            <a:r>
              <a:rPr lang="en-US" dirty="0">
                <a:cs typeface="Assistant"/>
              </a:rPr>
              <a:t>: Just put the helm charts in a helm chart!</a:t>
            </a:r>
          </a:p>
          <a:p>
            <a:endParaRPr lang="en-US" dirty="0">
              <a:cs typeface="Assistant"/>
            </a:endParaRPr>
          </a:p>
          <a:p>
            <a:r>
              <a:rPr lang="en-US" dirty="0">
                <a:cs typeface="Assistant"/>
              </a:rPr>
              <a:t>We created a helm chart that generates all our </a:t>
            </a:r>
            <a:r>
              <a:rPr lang="en-US" dirty="0" err="1">
                <a:cs typeface="Assistant"/>
              </a:rPr>
              <a:t>rucio</a:t>
            </a:r>
            <a:r>
              <a:rPr lang="en-US" dirty="0">
                <a:cs typeface="Assistant"/>
              </a:rPr>
              <a:t> </a:t>
            </a:r>
            <a:r>
              <a:rPr lang="en-US" dirty="0" err="1">
                <a:cs typeface="Assistant"/>
              </a:rPr>
              <a:t>helmcharts</a:t>
            </a:r>
            <a:br>
              <a:rPr lang="en-US" dirty="0">
                <a:cs typeface="Assistant"/>
              </a:rPr>
            </a:br>
            <a:r>
              <a:rPr lang="en-US" dirty="0">
                <a:cs typeface="Assistant"/>
              </a:rPr>
              <a:t>(and everything else we need)</a:t>
            </a:r>
          </a:p>
          <a:p>
            <a:endParaRPr lang="en-US" dirty="0">
              <a:cs typeface="Assistant"/>
            </a:endParaRPr>
          </a:p>
        </p:txBody>
      </p:sp>
      <p:pic>
        <p:nvPicPr>
          <p:cNvPr id="4" name="Picture 3" descr="A screenshot of a phone&#10;&#10;Description automatically generated">
            <a:extLst>
              <a:ext uri="{FF2B5EF4-FFF2-40B4-BE49-F238E27FC236}">
                <a16:creationId xmlns:a16="http://schemas.microsoft.com/office/drawing/2014/main" id="{85E995EF-BC3B-D52A-924A-7ABEA2E4C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731" y="2639123"/>
            <a:ext cx="30861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E0B36-AB8E-FADB-DAA6-6B7FFDC34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</a:t>
            </a:r>
            <a:r>
              <a:rPr lang="en-US" dirty="0" err="1"/>
              <a:t>rucio</a:t>
            </a:r>
            <a:r>
              <a:rPr lang="en-US" dirty="0"/>
              <a:t> </a:t>
            </a:r>
            <a:r>
              <a:rPr lang="en-US" dirty="0" err="1"/>
              <a:t>helmcharts</a:t>
            </a:r>
            <a:r>
              <a:rPr lang="en-US" dirty="0"/>
              <a:t> chart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CA858-7BDC-9617-6520-8B96A2258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7102" y="7745064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US" dirty="0">
              <a:solidFill>
                <a:srgbClr val="0070C0"/>
              </a:solidFill>
              <a:ea typeface="+mn-lt"/>
              <a:cs typeface="+mn-lt"/>
            </a:endParaRPr>
          </a:p>
          <a:p>
            <a:endParaRPr lang="en-US" dirty="0">
              <a:cs typeface="Assistant"/>
            </a:endParaRPr>
          </a:p>
        </p:txBody>
      </p:sp>
      <p:pic>
        <p:nvPicPr>
          <p:cNvPr id="4" name="Picture 3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1C343B53-A61F-051F-37BE-284C7496E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342" y="2776422"/>
            <a:ext cx="4171950" cy="3981450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1360307-ED45-683D-7861-48E389688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906" y="1371600"/>
            <a:ext cx="6113104" cy="5387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37EFF2-B1E0-EB19-5575-163003DCC4EC}"/>
              </a:ext>
            </a:extLst>
          </p:cNvPr>
          <p:cNvSpPr txBox="1"/>
          <p:nvPr/>
        </p:nvSpPr>
        <p:spPr>
          <a:xfrm>
            <a:off x="8117964" y="2197781"/>
            <a:ext cx="37185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cs typeface="Assistant"/>
              </a:rPr>
              <a:t>ui</a:t>
            </a:r>
            <a:r>
              <a:rPr lang="en-US" dirty="0">
                <a:cs typeface="Assistant"/>
              </a:rPr>
              <a:t> helm-chart as template: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733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CA032-0BE4-6BBA-9806-38B45ADE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automatic deployments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957AE-2C29-5039-9EFD-BC5DDC8B3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b="1" dirty="0">
                <a:ea typeface="+mn-lt"/>
                <a:cs typeface="+mn-lt"/>
              </a:rPr>
              <a:t>Candidates:</a:t>
            </a:r>
            <a:endParaRPr lang="en-US" b="1" dirty="0">
              <a:cs typeface="Assistant"/>
            </a:endParaRPr>
          </a:p>
          <a:p>
            <a:r>
              <a:rPr lang="en-US" dirty="0" err="1">
                <a:cs typeface="Assistant"/>
              </a:rPr>
              <a:t>gitlab</a:t>
            </a:r>
            <a:r>
              <a:rPr lang="en-US" dirty="0">
                <a:cs typeface="Assistant"/>
              </a:rPr>
              <a:t> actions (push approach) </a:t>
            </a:r>
          </a:p>
          <a:p>
            <a:r>
              <a:rPr lang="en-US" dirty="0">
                <a:cs typeface="Assistant"/>
              </a:rPr>
              <a:t>via </a:t>
            </a:r>
            <a:r>
              <a:rPr lang="en-US" dirty="0">
                <a:solidFill>
                  <a:srgbClr val="0070C0"/>
                </a:solidFill>
                <a:cs typeface="Assistan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flux</a:t>
            </a:r>
            <a:r>
              <a:rPr lang="en-US" dirty="0">
                <a:cs typeface="Assistant"/>
              </a:rPr>
              <a:t> (pull approach)</a:t>
            </a:r>
          </a:p>
          <a:p>
            <a:endParaRPr lang="en-US" dirty="0">
              <a:cs typeface="Assistant"/>
            </a:endParaRPr>
          </a:p>
          <a:p>
            <a:endParaRPr lang="en-US" dirty="0">
              <a:cs typeface="Assistant"/>
            </a:endParaRPr>
          </a:p>
          <a:p>
            <a:pPr marL="0" indent="0">
              <a:buNone/>
            </a:pPr>
            <a:endParaRPr lang="en-US" dirty="0">
              <a:cs typeface="Assistant"/>
            </a:endParaRPr>
          </a:p>
          <a:p>
            <a:pPr marL="0" indent="0">
              <a:buNone/>
            </a:pPr>
            <a:endParaRPr lang="en-US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3768604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A35D2-E904-01DD-DA06-52A954A9F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flux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2743C4-4DE9-F001-BD7D-4AE8FEB91482}"/>
              </a:ext>
            </a:extLst>
          </p:cNvPr>
          <p:cNvSpPr txBox="1"/>
          <p:nvPr/>
        </p:nvSpPr>
        <p:spPr>
          <a:xfrm>
            <a:off x="928396" y="1528355"/>
            <a:ext cx="741468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cs typeface="Assistant"/>
              </a:rPr>
              <a:t>Run </a:t>
            </a:r>
            <a:r>
              <a:rPr lang="en-US" dirty="0">
                <a:highlight>
                  <a:srgbClr val="C0C0C0"/>
                </a:highlight>
                <a:latin typeface="Aptos Mono"/>
                <a:cs typeface="Assistant"/>
              </a:rPr>
              <a:t>flux bootstrap</a:t>
            </a:r>
            <a:r>
              <a:rPr lang="en-US" dirty="0">
                <a:latin typeface="Aptos Mono"/>
                <a:cs typeface="Assistant"/>
              </a:rPr>
              <a:t> </a:t>
            </a:r>
            <a:r>
              <a:rPr lang="en-US" dirty="0">
                <a:latin typeface="Assistant"/>
                <a:cs typeface="Assistant"/>
              </a:rPr>
              <a:t>to install flux in the cluster</a:t>
            </a:r>
          </a:p>
          <a:p>
            <a:pPr marL="342900" indent="-342900">
              <a:buAutoNum type="arabicPeriod"/>
            </a:pPr>
            <a:r>
              <a:rPr lang="en-US" dirty="0">
                <a:latin typeface="Assistant"/>
                <a:cs typeface="Assistant"/>
              </a:rPr>
              <a:t>Flux will apply our </a:t>
            </a:r>
            <a:r>
              <a:rPr lang="en-US" dirty="0" err="1">
                <a:latin typeface="Assistant"/>
                <a:cs typeface="Assistant"/>
              </a:rPr>
              <a:t>helmrelease</a:t>
            </a:r>
            <a:r>
              <a:rPr lang="en-US" dirty="0">
                <a:latin typeface="Assistant"/>
                <a:cs typeface="Assistant"/>
              </a:rPr>
              <a:t> and check for updates every 5 minutes</a:t>
            </a:r>
          </a:p>
          <a:p>
            <a:pPr marL="342900" indent="-342900">
              <a:buAutoNum type="arabicPeriod"/>
            </a:pPr>
            <a:r>
              <a:rPr lang="en-US" dirty="0">
                <a:latin typeface="Assistant"/>
                <a:cs typeface="Assistant"/>
              </a:rPr>
              <a:t>Our </a:t>
            </a:r>
            <a:r>
              <a:rPr lang="en-US" dirty="0" err="1">
                <a:latin typeface="Assistant"/>
                <a:cs typeface="Assistant"/>
              </a:rPr>
              <a:t>helmrelease</a:t>
            </a:r>
            <a:r>
              <a:rPr lang="en-US" dirty="0">
                <a:latin typeface="Assistant"/>
                <a:cs typeface="Assistant"/>
              </a:rPr>
              <a:t> installs all our services, including </a:t>
            </a:r>
            <a:r>
              <a:rPr lang="en-US" dirty="0" err="1">
                <a:latin typeface="Assistant"/>
                <a:cs typeface="Assistant"/>
              </a:rPr>
              <a:t>rucio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3130B4-399B-3E8D-7ADA-5D444F228A8D}"/>
              </a:ext>
            </a:extLst>
          </p:cNvPr>
          <p:cNvSpPr txBox="1"/>
          <p:nvPr/>
        </p:nvSpPr>
        <p:spPr>
          <a:xfrm>
            <a:off x="284879" y="3252148"/>
            <a:ext cx="7424852" cy="203132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cs typeface="Assistant"/>
              </a:rPr>
              <a:t>Benefits</a:t>
            </a:r>
          </a:p>
          <a:p>
            <a:pPr marL="285750" indent="-285750">
              <a:buFont typeface="Calibri"/>
              <a:buChar char="-"/>
            </a:pPr>
            <a:r>
              <a:rPr lang="en-US" dirty="0">
                <a:cs typeface="Assistant"/>
              </a:rPr>
              <a:t>If we push to our deployment repository, the cluster tries to update</a:t>
            </a:r>
          </a:p>
          <a:p>
            <a:pPr marL="285750" indent="-285750">
              <a:buFont typeface="Calibri"/>
              <a:buChar char="-"/>
            </a:pPr>
            <a:r>
              <a:rPr lang="en-US" dirty="0">
                <a:cs typeface="Assistant"/>
              </a:rPr>
              <a:t>If the upgrade fails, the cluster stays at the latest working version</a:t>
            </a:r>
          </a:p>
          <a:p>
            <a:pPr marL="285750" indent="-285750">
              <a:buFont typeface="Calibri"/>
              <a:buChar char="-"/>
            </a:pPr>
            <a:r>
              <a:rPr lang="en-US" dirty="0">
                <a:cs typeface="Assistant"/>
              </a:rPr>
              <a:t>We can easily create multiple deployments in the same git repository</a:t>
            </a:r>
          </a:p>
          <a:p>
            <a:pPr marL="285750" indent="-285750">
              <a:buFont typeface="Calibri"/>
              <a:buChar char="-"/>
            </a:pPr>
            <a:r>
              <a:rPr lang="en-US" dirty="0">
                <a:cs typeface="Assistant"/>
              </a:rPr>
              <a:t>Flux can follow a specific branch,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ssistant"/>
              </a:rPr>
              <a:t>We can test on a </a:t>
            </a:r>
            <a:r>
              <a:rPr lang="en-US" dirty="0">
                <a:highlight>
                  <a:srgbClr val="C0C0C0"/>
                </a:highlight>
                <a:latin typeface="Aptos Mono"/>
                <a:cs typeface="Assistant"/>
              </a:rPr>
              <a:t>develop</a:t>
            </a:r>
            <a:r>
              <a:rPr lang="en-US" dirty="0">
                <a:cs typeface="Assistant"/>
              </a:rPr>
              <a:t> branch and a test deployment before merging to </a:t>
            </a:r>
            <a:r>
              <a:rPr lang="en-US" dirty="0">
                <a:highlight>
                  <a:srgbClr val="C0C0C0"/>
                </a:highlight>
                <a:cs typeface="Assistant"/>
              </a:rPr>
              <a:t>main</a:t>
            </a:r>
            <a:endParaRPr lang="en-US">
              <a:cs typeface="Assistant"/>
            </a:endParaRPr>
          </a:p>
        </p:txBody>
      </p:sp>
      <p:pic>
        <p:nvPicPr>
          <p:cNvPr id="6" name="Picture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AB894979-CB81-3CC7-B943-245383DD4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4629" y="-3717"/>
            <a:ext cx="4041719" cy="686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85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CDA25-9F26-173A-2581-2E58B0ACD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Secrets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BDF28-9E77-915B-49C1-44AF956A8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2789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ssistant"/>
              </a:rPr>
              <a:t>Separate private repository with all sensitive information.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Assistant"/>
              </a:rPr>
              <a:t>FTS certificate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Assistant"/>
              </a:rPr>
              <a:t>SSL certificate renewal credentials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cs typeface="Assistant"/>
              </a:rPr>
              <a:t>Database passwords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 err="1">
                <a:cs typeface="Assistant"/>
              </a:rPr>
              <a:t>Etc</a:t>
            </a:r>
            <a:r>
              <a:rPr lang="en-US" dirty="0">
                <a:cs typeface="Assistant"/>
              </a:rPr>
              <a:t> ...</a:t>
            </a:r>
          </a:p>
          <a:p>
            <a:r>
              <a:rPr lang="en-US" dirty="0">
                <a:cs typeface="Assistant"/>
              </a:rPr>
              <a:t>Script to push these secrets to the </a:t>
            </a:r>
            <a:r>
              <a:rPr lang="en-US" dirty="0" err="1">
                <a:cs typeface="Assistant"/>
              </a:rPr>
              <a:t>kubernetes</a:t>
            </a:r>
            <a:r>
              <a:rPr lang="en-US" dirty="0">
                <a:cs typeface="Assistant"/>
              </a:rPr>
              <a:t> cluster, separate from flux.</a:t>
            </a:r>
          </a:p>
        </p:txBody>
      </p:sp>
    </p:spTree>
    <p:extLst>
      <p:ext uri="{BB962C8B-B14F-4D97-AF65-F5344CB8AC3E}">
        <p14:creationId xmlns:p14="http://schemas.microsoft.com/office/powerpoint/2010/main" val="3450280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D44C-33D4-4BA4-CC76-525767B0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flow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CBB7166-B974-2453-CF33-A4D2A2E4BF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366267"/>
              </p:ext>
            </p:extLst>
          </p:nvPr>
        </p:nvGraphicFramePr>
        <p:xfrm>
          <a:off x="737248" y="1279395"/>
          <a:ext cx="11972081" cy="5209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91" name="Arrow: Right 1190">
            <a:extLst>
              <a:ext uri="{FF2B5EF4-FFF2-40B4-BE49-F238E27FC236}">
                <a16:creationId xmlns:a16="http://schemas.microsoft.com/office/drawing/2014/main" id="{775DD99A-BC35-2BF4-CD19-0151A1EB7D4D}"/>
              </a:ext>
            </a:extLst>
          </p:cNvPr>
          <p:cNvSpPr/>
          <p:nvPr/>
        </p:nvSpPr>
        <p:spPr>
          <a:xfrm rot="15120000">
            <a:off x="6375827" y="3640065"/>
            <a:ext cx="1567792" cy="674414"/>
          </a:xfrm>
          <a:prstGeom prst="rightArrow">
            <a:avLst/>
          </a:prstGeom>
          <a:solidFill>
            <a:srgbClr val="AACCEB"/>
          </a:solidFill>
          <a:ln>
            <a:solidFill>
              <a:srgbClr val="AACCE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4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D4DAE8-4C1E-449E-8F2F-C617596A3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FC6775-EA33-42F9-8F8A-C6CB26388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A04415-123D-4AEB-89E3-B5BDFFD591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625468-0BC1-400D-A3BA-7B699CA91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4E35B7-C03D-4A0D-ABED-A5F0659F4C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69C8C8-F95E-4603-B4C9-D6D33111F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C6B21B-8B18-4319-9864-A1767F4CB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DA669D-AD4F-4B6F-B108-7E9B4C641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50798A-C6E5-4352-B028-3799D7EC82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041B0-6A21-44CE-8D70-BA82415DD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11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C5EA6-9945-27C5-D44D-5BC21484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8E322-4452-B756-9DB6-B212C5243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AutoNum type="arabicPeriod"/>
            </a:pPr>
            <a:r>
              <a:rPr lang="en-US" dirty="0">
                <a:cs typeface="Assistant"/>
              </a:rPr>
              <a:t>What is KM3NeT?</a:t>
            </a:r>
            <a:endParaRPr lang="en-US" dirty="0"/>
          </a:p>
          <a:p>
            <a:pPr lvl="1"/>
            <a:r>
              <a:rPr lang="en-US" dirty="0">
                <a:cs typeface="Assistant"/>
              </a:rPr>
              <a:t>How does KM3NET want to use </a:t>
            </a:r>
            <a:r>
              <a:rPr lang="en-US" dirty="0" err="1">
                <a:cs typeface="Assistant"/>
              </a:rPr>
              <a:t>rucio</a:t>
            </a:r>
            <a:endParaRPr lang="en-US" dirty="0">
              <a:cs typeface="Assistant"/>
            </a:endParaRPr>
          </a:p>
          <a:p>
            <a:pPr>
              <a:buAutoNum type="arabicPeriod"/>
            </a:pPr>
            <a:r>
              <a:rPr lang="en-US" dirty="0">
                <a:cs typeface="Assistant"/>
              </a:rPr>
              <a:t>    Set up of </a:t>
            </a:r>
            <a:r>
              <a:rPr lang="en-US" dirty="0" err="1">
                <a:cs typeface="Assistant"/>
              </a:rPr>
              <a:t>rucio</a:t>
            </a:r>
            <a:r>
              <a:rPr lang="en-US" dirty="0">
                <a:cs typeface="Assistant"/>
              </a:rPr>
              <a:t> for KM3NeT</a:t>
            </a:r>
          </a:p>
          <a:p>
            <a:pPr>
              <a:buAutoNum type="arabicPeriod"/>
            </a:pPr>
            <a:r>
              <a:rPr lang="en-US" dirty="0">
                <a:cs typeface="Assistant"/>
              </a:rPr>
              <a:t>    Future work for </a:t>
            </a:r>
            <a:r>
              <a:rPr lang="en-US" dirty="0" err="1">
                <a:cs typeface="Assistant"/>
              </a:rPr>
              <a:t>rucio</a:t>
            </a:r>
            <a:r>
              <a:rPr lang="en-US" dirty="0">
                <a:cs typeface="Assistant"/>
              </a:rPr>
              <a:t> with KM3NeT</a:t>
            </a:r>
          </a:p>
          <a:p>
            <a:pPr>
              <a:buAutoNum type="arabicPeriod"/>
            </a:pPr>
            <a:r>
              <a:rPr lang="en-US" dirty="0">
                <a:cs typeface="Assistant"/>
              </a:rPr>
              <a:t>    Questions</a:t>
            </a:r>
          </a:p>
        </p:txBody>
      </p:sp>
    </p:spTree>
    <p:extLst>
      <p:ext uri="{BB962C8B-B14F-4D97-AF65-F5344CB8AC3E}">
        <p14:creationId xmlns:p14="http://schemas.microsoft.com/office/powerpoint/2010/main" val="290767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7986-F95B-78F0-8D60-39ABCEC28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EF601-850F-1426-FE84-30EE3E1C6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27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6D5AA-E710-E99B-0D80-26C171971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(possible) Integration with DIRAC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FC9FD-EDFC-1DED-7072-9BA36B2A6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Assistant"/>
              </a:rPr>
              <a:t>DIRAC (the grid) will be used to distribute compute necessary for KM3NeT</a:t>
            </a:r>
          </a:p>
          <a:p>
            <a:r>
              <a:rPr lang="en-US">
                <a:cs typeface="Assistant"/>
              </a:rPr>
              <a:t>Currently there is a workflow to make data available on the grid via rucio, </a:t>
            </a:r>
            <a:r>
              <a:rPr lang="en-US" b="1">
                <a:cs typeface="Assistant"/>
              </a:rPr>
              <a:t>but not necessarily on the compute site!</a:t>
            </a:r>
          </a:p>
          <a:p>
            <a:r>
              <a:rPr lang="en-US" b="1">
                <a:cs typeface="Assistant"/>
              </a:rPr>
              <a:t>Benefit:</a:t>
            </a:r>
            <a:r>
              <a:rPr lang="en-US">
                <a:cs typeface="Assistant"/>
              </a:rPr>
              <a:t> Easy to implement</a:t>
            </a:r>
            <a:endParaRPr lang="en-US" dirty="0">
              <a:cs typeface="Assistant"/>
            </a:endParaRPr>
          </a:p>
          <a:p>
            <a:r>
              <a:rPr lang="en-US" b="1">
                <a:cs typeface="Assistant"/>
              </a:rPr>
              <a:t>Drawback: </a:t>
            </a:r>
            <a:r>
              <a:rPr lang="en-US">
                <a:cs typeface="Assistant"/>
              </a:rPr>
              <a:t>Extra file transfers between compute sites. Extra energy and time spent.</a:t>
            </a:r>
            <a:endParaRPr lang="en-US" dirty="0">
              <a:cs typeface="Assistant"/>
            </a:endParaRPr>
          </a:p>
          <a:p>
            <a:r>
              <a:rPr lang="en-US" b="1">
                <a:cs typeface="Assistant"/>
              </a:rPr>
              <a:t>Solution: </a:t>
            </a:r>
            <a:r>
              <a:rPr lang="en-US">
                <a:cs typeface="Assistant"/>
              </a:rPr>
              <a:t>Make DIRAC rucio-aware. But we have no DIRAC access, so must be done by DIRAC owner (currently EGI)</a:t>
            </a:r>
            <a:endParaRPr lang="en-US" b="1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76097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3A14A-90E2-64CE-9490-607DDB69B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more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403F4-C86B-C76F-340D-498DEE3F9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cs typeface="Assistant"/>
              </a:rPr>
              <a:t>Documentation available: </a:t>
            </a:r>
            <a:r>
              <a:rPr lang="en-US" sz="2000" dirty="0">
                <a:solidFill>
                  <a:srgbClr val="0070C0"/>
                </a:solidFill>
                <a:cs typeface="Assistan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https://rucio.pages.km3net.de/rucio-documentation/</a:t>
            </a:r>
            <a:endParaRPr lang="en-US" sz="2000">
              <a:solidFill>
                <a:srgbClr val="0070C0"/>
              </a:solidFill>
              <a:cs typeface="Assistant"/>
            </a:endParaRPr>
          </a:p>
          <a:p>
            <a:r>
              <a:rPr lang="en-US" sz="2000" dirty="0">
                <a:solidFill>
                  <a:srgbClr val="000000"/>
                </a:solidFill>
                <a:cs typeface="Assistant"/>
              </a:rPr>
              <a:t>Send us an email: </a:t>
            </a:r>
            <a:r>
              <a:rPr lang="en-US" sz="2000" dirty="0">
                <a:cs typeface="Assistan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v.azizi@esciencenter.nl</a:t>
            </a:r>
            <a:r>
              <a:rPr lang="en-US" sz="2000" dirty="0">
                <a:cs typeface="Assistant"/>
              </a:rPr>
              <a:t> &amp; </a:t>
            </a:r>
            <a:r>
              <a:rPr lang="en-US" sz="2000" dirty="0">
                <a:cs typeface="Assistan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b.andela@esciencecenter.nl</a:t>
            </a:r>
            <a:r>
              <a:rPr lang="en-US" sz="2000" dirty="0">
                <a:cs typeface="Assistan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909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C8BC-C47F-BC94-2B04-FF4D9F17B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5299D-100F-6C59-DB8D-1F48A15EA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33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ijdelijke aanduiding voor tekst 8"/>
          <p:cNvSpPr/>
          <p:nvPr/>
        </p:nvSpPr>
        <p:spPr>
          <a:xfrm>
            <a:off x="7965360" y="4221720"/>
            <a:ext cx="3591360" cy="97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spcBef>
                <a:spcPts val="601"/>
              </a:spcBef>
              <a:tabLst>
                <a:tab pos="0" algn="l"/>
              </a:tabLst>
            </a:pPr>
            <a:r>
              <a:rPr lang="nl-NL" sz="1600" spc="-1" dirty="0">
                <a:solidFill>
                  <a:schemeClr val="dk1"/>
                </a:solidFill>
                <a:latin typeface="Assistant"/>
              </a:rPr>
              <a:t>Bouwe Andela</a:t>
            </a:r>
            <a:endParaRPr lang="en-US" dirty="0"/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 dirty="0">
                <a:solidFill>
                  <a:schemeClr val="dk1"/>
                </a:solidFill>
                <a:latin typeface="Assistant"/>
              </a:rPr>
              <a:t>Senior Research Software Engineer</a:t>
            </a:r>
            <a:endParaRPr lang="en-US" sz="1600" b="0" strike="noStrike" spc="-1" dirty="0">
              <a:solidFill>
                <a:schemeClr val="dk1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spc="-1" dirty="0">
                <a:solidFill>
                  <a:schemeClr val="dk1"/>
                </a:solidFill>
                <a:latin typeface="Assistant"/>
              </a:rPr>
              <a:t>b.andela@</a:t>
            </a:r>
            <a:r>
              <a:rPr lang="nl-NL" sz="1600" b="0" strike="noStrike" spc="-1" dirty="0">
                <a:solidFill>
                  <a:schemeClr val="dk1"/>
                </a:solidFill>
                <a:latin typeface="Assistant"/>
              </a:rPr>
              <a:t>esciencecenter.nl</a:t>
            </a:r>
            <a:endParaRPr lang="en-US" sz="1600" b="0" strike="noStrike" spc="-1" dirty="0">
              <a:solidFill>
                <a:schemeClr val="dk1"/>
              </a:solidFill>
              <a:latin typeface="Arial"/>
              <a:cs typeface="Arial"/>
            </a:endParaRPr>
          </a:p>
        </p:txBody>
      </p:sp>
      <p:sp>
        <p:nvSpPr>
          <p:cNvPr id="620" name="Tijdelijke aanduiding voor tekst 8"/>
          <p:cNvSpPr/>
          <p:nvPr/>
        </p:nvSpPr>
        <p:spPr>
          <a:xfrm>
            <a:off x="6550920" y="3675960"/>
            <a:ext cx="4114440" cy="41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nl-NL" sz="2200" b="1" strike="noStrike" spc="-1" dirty="0">
                <a:solidFill>
                  <a:schemeClr val="dk1"/>
                </a:solidFill>
                <a:latin typeface="Assistant"/>
              </a:rPr>
              <a:t>Contact </a:t>
            </a:r>
            <a:r>
              <a:rPr lang="nl-NL" sz="2200" b="1" spc="-1" dirty="0">
                <a:solidFill>
                  <a:schemeClr val="dk1"/>
                </a:solidFill>
                <a:latin typeface="Assistant"/>
              </a:rPr>
              <a:t>Persons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1" name="Title 1"/>
          <p:cNvSpPr/>
          <p:nvPr/>
        </p:nvSpPr>
        <p:spPr>
          <a:xfrm>
            <a:off x="635040" y="2942280"/>
            <a:ext cx="4114440" cy="212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sz="3200" b="1" strike="noStrike" spc="-1">
                <a:solidFill>
                  <a:schemeClr val="lt1"/>
                </a:solidFill>
                <a:latin typeface="Nunito"/>
              </a:rPr>
              <a:t>“Empowering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en-US" sz="3200" b="1" strike="noStrike" spc="-1">
                <a:solidFill>
                  <a:schemeClr val="lt1"/>
                </a:solidFill>
                <a:latin typeface="Nunito"/>
              </a:rPr>
              <a:t>researchers across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en-US" sz="3200" b="1" strike="noStrike" spc="-1">
                <a:solidFill>
                  <a:schemeClr val="lt1"/>
                </a:solidFill>
                <a:latin typeface="Nunito"/>
              </a:rPr>
              <a:t>all disciplines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en-US" sz="3200" b="1" strike="noStrike" spc="-1">
                <a:solidFill>
                  <a:schemeClr val="lt1"/>
                </a:solidFill>
                <a:latin typeface="Nunito"/>
              </a:rPr>
              <a:t>through innovative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r>
              <a:rPr lang="en-US" sz="3200" b="1" strike="noStrike" spc="-1">
                <a:solidFill>
                  <a:schemeClr val="lt1"/>
                </a:solidFill>
                <a:latin typeface="Nunito"/>
              </a:rPr>
              <a:t>research software”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2" name="Tijdelijke aanduiding voor tekst 8"/>
          <p:cNvSpPr/>
          <p:nvPr/>
        </p:nvSpPr>
        <p:spPr>
          <a:xfrm>
            <a:off x="7965360" y="5470920"/>
            <a:ext cx="3591360" cy="97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Victor Azizi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Research Software Engineer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nl-NL" sz="1600" b="0" strike="noStrike" spc="-1">
                <a:solidFill>
                  <a:schemeClr val="dk1"/>
                </a:solidFill>
                <a:latin typeface="Assistant"/>
              </a:rPr>
              <a:t>v.azizi@esciencecenter.nl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6E402621-B2D5-4B33-A22F-B8076A01C897}" type="slidenum">
              <a:t>24</a:t>
            </a:fld>
            <a:endParaRPr/>
          </a:p>
        </p:txBody>
      </p:sp>
      <p:pic>
        <p:nvPicPr>
          <p:cNvPr id="3" name="Picture 2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3CDC7F3E-566A-A155-8139-4767102E5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56649" y="4127719"/>
            <a:ext cx="1163254" cy="1168838"/>
          </a:xfrm>
          <a:prstGeom prst="rect">
            <a:avLst/>
          </a:prstGeom>
        </p:spPr>
      </p:pic>
      <p:pic>
        <p:nvPicPr>
          <p:cNvPr id="5" name="Picture 4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738B732A-F501-8107-705E-9234D3081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708" y="5378667"/>
            <a:ext cx="1153621" cy="11719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33981-D84F-BFA6-FB4A-62FBECBA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KM3NeT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DD98B-C795-CAE6-378A-09A239453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96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132B93-8BC9-4273-9E26-3B3A119320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5255"/>
          <a:stretch/>
        </p:blipFill>
        <p:spPr>
          <a:xfrm>
            <a:off x="969780" y="1366471"/>
            <a:ext cx="7413753" cy="514572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BDB28-9FF3-40AF-BB6D-51A92B1D3FC1}"/>
              </a:ext>
            </a:extLst>
          </p:cNvPr>
          <p:cNvSpPr txBox="1">
            <a:spLocks/>
          </p:cNvSpPr>
          <p:nvPr/>
        </p:nvSpPr>
        <p:spPr>
          <a:xfrm>
            <a:off x="8387483" y="1766743"/>
            <a:ext cx="3684444" cy="4745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/>
            <a:r>
              <a:rPr lang="en-GB" sz="2400" dirty="0"/>
              <a:t>Distributed infrastructure in the Mediterranean Sea </a:t>
            </a:r>
          </a:p>
          <a:p>
            <a:pPr lvl="1" defTabSz="1254125"/>
            <a:r>
              <a:rPr lang="en-GB" sz="2000" dirty="0"/>
              <a:t>FR:	10</a:t>
            </a:r>
            <a:r>
              <a:rPr lang="en-GB" sz="2000" baseline="30000" dirty="0"/>
              <a:t>7</a:t>
            </a:r>
            <a:r>
              <a:rPr lang="en-GB" sz="2000" dirty="0"/>
              <a:t> m</a:t>
            </a:r>
            <a:r>
              <a:rPr lang="en-GB" sz="2000" baseline="30000" dirty="0"/>
              <a:t>3</a:t>
            </a:r>
          </a:p>
          <a:p>
            <a:pPr lvl="1" defTabSz="1254125"/>
            <a:r>
              <a:rPr lang="en-GB" sz="2000" dirty="0"/>
              <a:t>IT: 	  1 km</a:t>
            </a:r>
            <a:r>
              <a:rPr lang="en-GB" sz="2000" baseline="30000" dirty="0"/>
              <a:t>3</a:t>
            </a:r>
          </a:p>
          <a:p>
            <a:pPr marL="269875" indent="-269875"/>
            <a:r>
              <a:rPr lang="en-US" sz="2400" dirty="0"/>
              <a:t>Modular telescope array</a:t>
            </a:r>
          </a:p>
          <a:p>
            <a:pPr marL="727075" lvl="1" indent="-269875"/>
            <a:r>
              <a:rPr lang="en-US" sz="2000" dirty="0"/>
              <a:t>345 vertical strings </a:t>
            </a:r>
          </a:p>
          <a:p>
            <a:pPr marL="727075" lvl="1" indent="-269875"/>
            <a:r>
              <a:rPr lang="en-US" sz="2000" dirty="0"/>
              <a:t>200.000 light-sensitive photo-multiplier tubes</a:t>
            </a:r>
          </a:p>
          <a:p>
            <a:pPr marL="269875" indent="-269875"/>
            <a:r>
              <a:rPr lang="en-US" sz="2400" dirty="0"/>
              <a:t>Today:</a:t>
            </a:r>
            <a:endParaRPr lang="en-GB" sz="2400" dirty="0"/>
          </a:p>
          <a:p>
            <a:pPr marL="727075" lvl="1" indent="-269875" defTabSz="1254125"/>
            <a:r>
              <a:rPr lang="en-GB" sz="2000" dirty="0"/>
              <a:t>FR:	10% operational</a:t>
            </a:r>
          </a:p>
          <a:p>
            <a:pPr marL="727075" lvl="1" indent="-269875" defTabSz="1254125"/>
            <a:r>
              <a:rPr lang="en-US" sz="2000" dirty="0"/>
              <a:t>IT:	  5% operational</a:t>
            </a:r>
            <a:endParaRPr lang="en-GB" sz="2000" dirty="0"/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45B0E2B1-1501-4D07-84FE-7014FB1F545E}"/>
              </a:ext>
            </a:extLst>
          </p:cNvPr>
          <p:cNvSpPr txBox="1"/>
          <p:nvPr/>
        </p:nvSpPr>
        <p:spPr>
          <a:xfrm>
            <a:off x="1813532" y="1293092"/>
            <a:ext cx="5726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bg1"/>
                </a:solidFill>
              </a:rPr>
              <a:t>The KM3NeT Neutrino Telescope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80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9BE46E59-AE51-4AC4-93A1-7CB96BA3108D}"/>
              </a:ext>
            </a:extLst>
          </p:cNvPr>
          <p:cNvSpPr txBox="1">
            <a:spLocks/>
          </p:cNvSpPr>
          <p:nvPr/>
        </p:nvSpPr>
        <p:spPr>
          <a:xfrm>
            <a:off x="1866603" y="115503"/>
            <a:ext cx="6923713" cy="90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dirty="0"/>
              <a:t>Simulations in KM3NeT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159CF8-C545-4DF6-8778-6389B58CD0A1}"/>
              </a:ext>
            </a:extLst>
          </p:cNvPr>
          <p:cNvSpPr txBox="1">
            <a:spLocks/>
          </p:cNvSpPr>
          <p:nvPr/>
        </p:nvSpPr>
        <p:spPr>
          <a:xfrm>
            <a:off x="731459" y="1023636"/>
            <a:ext cx="5836578" cy="5043340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indent="-360045"/>
            <a:r>
              <a:rPr lang="en-GB" sz="2400" dirty="0"/>
              <a:t>Events are</a:t>
            </a:r>
            <a:endParaRPr lang="en-US" sz="2400" dirty="0">
              <a:cs typeface="Assistant"/>
            </a:endParaRPr>
          </a:p>
          <a:p>
            <a:pPr lvl="1"/>
            <a:r>
              <a:rPr lang="en-US" sz="2000" dirty="0"/>
              <a:t>Atmospheric muons	 200 Hz</a:t>
            </a:r>
            <a:endParaRPr lang="en-US" sz="2000">
              <a:cs typeface="Assistant"/>
            </a:endParaRPr>
          </a:p>
          <a:p>
            <a:pPr lvl="1"/>
            <a:r>
              <a:rPr lang="en-US" sz="2000" dirty="0"/>
              <a:t>Atmospheric neutrinos	10-100 day</a:t>
            </a:r>
            <a:r>
              <a:rPr lang="en-US" sz="2000" baseline="30000" dirty="0"/>
              <a:t>-1</a:t>
            </a:r>
            <a:endParaRPr lang="en-US" sz="2000" baseline="30000">
              <a:cs typeface="Assistant"/>
            </a:endParaRPr>
          </a:p>
          <a:p>
            <a:pPr lvl="1"/>
            <a:r>
              <a:rPr lang="en-US" sz="2000" dirty="0"/>
              <a:t>Cosmic neutrinos		10-100 year</a:t>
            </a:r>
            <a:r>
              <a:rPr lang="en-US" sz="2000" baseline="30000" dirty="0"/>
              <a:t>-1</a:t>
            </a:r>
            <a:endParaRPr lang="en-US" sz="2000" dirty="0">
              <a:cs typeface="Assistant"/>
            </a:endParaRPr>
          </a:p>
          <a:p>
            <a:pPr indent="-360045"/>
            <a:r>
              <a:rPr lang="en-GB" sz="2400" dirty="0">
                <a:cs typeface="Assistant"/>
              </a:rPr>
              <a:t>Expected "raw" data volume 0.5PB </a:t>
            </a:r>
            <a:r>
              <a:rPr lang="en-US" sz="2400" dirty="0">
                <a:cs typeface="Assistant"/>
              </a:rPr>
              <a:t>year</a:t>
            </a:r>
            <a:r>
              <a:rPr lang="en-US" sz="2400" baseline="30000" dirty="0"/>
              <a:t>-1</a:t>
            </a:r>
            <a:endParaRPr lang="en-US" sz="2400" dirty="0"/>
          </a:p>
          <a:p>
            <a:pPr indent="-360045"/>
            <a:r>
              <a:rPr lang="en-US" sz="2400" dirty="0"/>
              <a:t>Simulations 10x data volume</a:t>
            </a:r>
            <a:endParaRPr lang="en-US" sz="2400" dirty="0">
              <a:cs typeface="Assistant"/>
            </a:endParaRPr>
          </a:p>
          <a:p>
            <a:pPr lvl="1"/>
            <a:r>
              <a:rPr lang="en-US" sz="2000" dirty="0">
                <a:cs typeface="Assistant"/>
              </a:rPr>
              <a:t>Expected data volume of 2PB </a:t>
            </a:r>
            <a:r>
              <a:rPr lang="en-US" dirty="0">
                <a:cs typeface="Assistant"/>
              </a:rPr>
              <a:t>year</a:t>
            </a:r>
            <a:r>
              <a:rPr lang="en-US" sz="1600" baseline="30000" dirty="0"/>
              <a:t>-1</a:t>
            </a:r>
            <a:endParaRPr lang="en-US" sz="1600" dirty="0">
              <a:cs typeface="Assistant"/>
            </a:endParaRPr>
          </a:p>
          <a:p>
            <a:pPr indent="-360045"/>
            <a:r>
              <a:rPr lang="en-US" sz="2400" dirty="0" err="1"/>
              <a:t>Rucio</a:t>
            </a:r>
            <a:r>
              <a:rPr lang="en-US" sz="2400" dirty="0"/>
              <a:t> will be used for data management of real data and simulated data on the grid</a:t>
            </a:r>
            <a:endParaRPr lang="en-US" sz="2400" dirty="0">
              <a:cs typeface="Assistant"/>
            </a:endParaRPr>
          </a:p>
          <a:p>
            <a:endParaRPr lang="en-GB" sz="2400" dirty="0">
              <a:cs typeface="Assistant"/>
            </a:endParaRPr>
          </a:p>
          <a:p>
            <a:endParaRPr lang="en-GB" sz="2400" dirty="0">
              <a:cs typeface="Assistant"/>
            </a:endParaRPr>
          </a:p>
        </p:txBody>
      </p:sp>
      <p:pic>
        <p:nvPicPr>
          <p:cNvPr id="7" name="Picture Placeholder 7">
            <a:extLst>
              <a:ext uri="{FF2B5EF4-FFF2-40B4-BE49-F238E27FC236}">
                <a16:creationId xmlns:a16="http://schemas.microsoft.com/office/drawing/2014/main" id="{04A49493-024A-4AF1-BB7F-2769DE2DD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0" r="13690"/>
          <a:stretch>
            <a:fillRect/>
          </a:stretch>
        </p:blipFill>
        <p:spPr>
          <a:xfrm>
            <a:off x="6751932" y="674265"/>
            <a:ext cx="5330618" cy="550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3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2E9-9FD9-BA21-AC7C-8387FE7A2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31A25-7677-3C17-E83D-A952A95BD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522"/>
            <a:ext cx="10515600" cy="50257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ea typeface="+mn-lt"/>
                <a:cs typeface="+mn-lt"/>
              </a:rPr>
              <a:t>Once detector is fully built, computing needs expected to grow into an average of 1-2k cores / jobs running simultaneously, with peaks when doing mass-</a:t>
            </a:r>
            <a:r>
              <a:rPr lang="en-US" sz="2400" dirty="0" err="1">
                <a:ea typeface="+mn-lt"/>
                <a:cs typeface="+mn-lt"/>
              </a:rPr>
              <a:t>reprocessings</a:t>
            </a:r>
            <a:r>
              <a:rPr lang="en-US" sz="2400" dirty="0">
                <a:ea typeface="+mn-lt"/>
                <a:cs typeface="+mn-lt"/>
              </a:rPr>
              <a:t> of data.</a:t>
            </a:r>
            <a:endParaRPr lang="en-US" sz="2400" dirty="0">
              <a:cs typeface="Assistant"/>
            </a:endParaRPr>
          </a:p>
          <a:p>
            <a:r>
              <a:rPr lang="en-US" sz="2400" dirty="0">
                <a:cs typeface="Assistant"/>
              </a:rPr>
              <a:t>The new version of the data processing, which uses </a:t>
            </a:r>
            <a:r>
              <a:rPr lang="en-US" sz="2400" dirty="0" err="1">
                <a:cs typeface="Assistant"/>
              </a:rPr>
              <a:t>snakemake</a:t>
            </a:r>
            <a:r>
              <a:rPr lang="en-US" sz="2400" dirty="0">
                <a:cs typeface="Assistant"/>
              </a:rPr>
              <a:t> as a workflow manager, is integrated with </a:t>
            </a:r>
            <a:r>
              <a:rPr lang="en-US" sz="2400" dirty="0" err="1">
                <a:cs typeface="Assistant"/>
              </a:rPr>
              <a:t>Rucio</a:t>
            </a:r>
            <a:r>
              <a:rPr lang="en-US" sz="2400" dirty="0">
                <a:cs typeface="Assistant"/>
              </a:rPr>
              <a:t> for input and output handling on the Grid.</a:t>
            </a:r>
          </a:p>
        </p:txBody>
      </p:sp>
    </p:spTree>
    <p:extLst>
      <p:ext uri="{BB962C8B-B14F-4D97-AF65-F5344CB8AC3E}">
        <p14:creationId xmlns:p14="http://schemas.microsoft.com/office/powerpoint/2010/main" val="389132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9BE46E59-AE51-4AC4-93A1-7CB96BA3108D}"/>
              </a:ext>
            </a:extLst>
          </p:cNvPr>
          <p:cNvSpPr txBox="1">
            <a:spLocks/>
          </p:cNvSpPr>
          <p:nvPr/>
        </p:nvSpPr>
        <p:spPr>
          <a:xfrm>
            <a:off x="1866603" y="115503"/>
            <a:ext cx="6923713" cy="90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dirty="0"/>
              <a:t>The KM3NeT Computing Model</a:t>
            </a:r>
          </a:p>
        </p:txBody>
      </p:sp>
      <p:sp>
        <p:nvSpPr>
          <p:cNvPr id="6" name="Rounded Rectangle 165">
            <a:extLst>
              <a:ext uri="{FF2B5EF4-FFF2-40B4-BE49-F238E27FC236}">
                <a16:creationId xmlns:a16="http://schemas.microsoft.com/office/drawing/2014/main" id="{CA99B034-C79E-40F5-998D-5CDEE562ACC7}"/>
              </a:ext>
            </a:extLst>
          </p:cNvPr>
          <p:cNvSpPr/>
          <p:nvPr/>
        </p:nvSpPr>
        <p:spPr>
          <a:xfrm>
            <a:off x="6092150" y="1908128"/>
            <a:ext cx="2071888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le 164">
            <a:extLst>
              <a:ext uri="{FF2B5EF4-FFF2-40B4-BE49-F238E27FC236}">
                <a16:creationId xmlns:a16="http://schemas.microsoft.com/office/drawing/2014/main" id="{22FD8733-39C6-4224-A0C2-F68A35A7845C}"/>
              </a:ext>
            </a:extLst>
          </p:cNvPr>
          <p:cNvSpPr/>
          <p:nvPr/>
        </p:nvSpPr>
        <p:spPr>
          <a:xfrm>
            <a:off x="5591657" y="1839933"/>
            <a:ext cx="2071888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163">
            <a:extLst>
              <a:ext uri="{FF2B5EF4-FFF2-40B4-BE49-F238E27FC236}">
                <a16:creationId xmlns:a16="http://schemas.microsoft.com/office/drawing/2014/main" id="{5AADB10A-675C-44D5-8BD3-37E0E508AEDB}"/>
              </a:ext>
            </a:extLst>
          </p:cNvPr>
          <p:cNvSpPr/>
          <p:nvPr/>
        </p:nvSpPr>
        <p:spPr>
          <a:xfrm>
            <a:off x="5077753" y="1761964"/>
            <a:ext cx="2071888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6C034E-EA42-493E-9976-5B224F2A93BB}"/>
              </a:ext>
            </a:extLst>
          </p:cNvPr>
          <p:cNvCxnSpPr/>
          <p:nvPr/>
        </p:nvCxnSpPr>
        <p:spPr>
          <a:xfrm>
            <a:off x="20140" y="4726369"/>
            <a:ext cx="12168000" cy="0"/>
          </a:xfrm>
          <a:prstGeom prst="line">
            <a:avLst/>
          </a:prstGeom>
          <a:ln w="19050">
            <a:solidFill>
              <a:srgbClr val="00A0E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ent-Up Arrow 118">
            <a:extLst>
              <a:ext uri="{FF2B5EF4-FFF2-40B4-BE49-F238E27FC236}">
                <a16:creationId xmlns:a16="http://schemas.microsoft.com/office/drawing/2014/main" id="{B35B00B6-48DE-4D59-8635-B76295A4DEA9}"/>
              </a:ext>
            </a:extLst>
          </p:cNvPr>
          <p:cNvSpPr/>
          <p:nvPr/>
        </p:nvSpPr>
        <p:spPr>
          <a:xfrm>
            <a:off x="5792212" y="4705101"/>
            <a:ext cx="771865" cy="641733"/>
          </a:xfrm>
          <a:prstGeom prst="ben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Bent-Up Arrow 140">
            <a:extLst>
              <a:ext uri="{FF2B5EF4-FFF2-40B4-BE49-F238E27FC236}">
                <a16:creationId xmlns:a16="http://schemas.microsoft.com/office/drawing/2014/main" id="{5D149B88-CB9F-46F1-9F24-2EBC9FC4AC8C}"/>
              </a:ext>
            </a:extLst>
          </p:cNvPr>
          <p:cNvSpPr/>
          <p:nvPr/>
        </p:nvSpPr>
        <p:spPr>
          <a:xfrm flipH="1">
            <a:off x="6518776" y="4705101"/>
            <a:ext cx="771865" cy="641733"/>
          </a:xfrm>
          <a:prstGeom prst="ben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35">
            <a:extLst>
              <a:ext uri="{FF2B5EF4-FFF2-40B4-BE49-F238E27FC236}">
                <a16:creationId xmlns:a16="http://schemas.microsoft.com/office/drawing/2014/main" id="{3ED3C207-7F0F-4747-9726-785C1144C4CE}"/>
              </a:ext>
            </a:extLst>
          </p:cNvPr>
          <p:cNvSpPr/>
          <p:nvPr/>
        </p:nvSpPr>
        <p:spPr>
          <a:xfrm>
            <a:off x="5990293" y="3858894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CC-FR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CC-IT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3" name="Picture Placeholder 50">
            <a:extLst>
              <a:ext uri="{FF2B5EF4-FFF2-40B4-BE49-F238E27FC236}">
                <a16:creationId xmlns:a16="http://schemas.microsoft.com/office/drawing/2014/main" id="{32BE574B-25EC-4CCC-8B12-0CE75ED5D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t="25096" r="39586" b="5475"/>
          <a:stretch/>
        </p:blipFill>
        <p:spPr>
          <a:xfrm>
            <a:off x="10645254" y="4701560"/>
            <a:ext cx="1546746" cy="213715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2930F90-D86E-41F7-B297-13CB26707462}"/>
              </a:ext>
            </a:extLst>
          </p:cNvPr>
          <p:cNvGrpSpPr/>
          <p:nvPr/>
        </p:nvGrpSpPr>
        <p:grpSpPr>
          <a:xfrm>
            <a:off x="10652599" y="6660000"/>
            <a:ext cx="1255864" cy="144000"/>
            <a:chOff x="6216868" y="1384087"/>
            <a:chExt cx="5364479" cy="3287880"/>
          </a:xfrm>
        </p:grpSpPr>
        <p:sp>
          <p:nvSpPr>
            <p:cNvPr id="15" name="Freeform: Shape 51">
              <a:extLst>
                <a:ext uri="{FF2B5EF4-FFF2-40B4-BE49-F238E27FC236}">
                  <a16:creationId xmlns:a16="http://schemas.microsoft.com/office/drawing/2014/main" id="{AD44E7D4-39EE-4349-BC3D-B2558B02175D}"/>
                </a:ext>
              </a:extLst>
            </p:cNvPr>
            <p:cNvSpPr/>
            <p:nvPr/>
          </p:nvSpPr>
          <p:spPr>
            <a:xfrm>
              <a:off x="7419291" y="2677830"/>
              <a:ext cx="3317020" cy="522073"/>
            </a:xfrm>
            <a:custGeom>
              <a:avLst/>
              <a:gdLst>
                <a:gd name="connsiteX0" fmla="*/ 2490281 w 3317020"/>
                <a:gd name="connsiteY0" fmla="*/ 0 h 522073"/>
                <a:gd name="connsiteX1" fmla="*/ 3171217 w 3317020"/>
                <a:gd name="connsiteY1" fmla="*/ 486383 h 522073"/>
                <a:gd name="connsiteX2" fmla="*/ 0 w 3317020"/>
                <a:gd name="connsiteY2" fmla="*/ 447473 h 52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7020" h="522073">
                  <a:moveTo>
                    <a:pt x="2490281" y="0"/>
                  </a:moveTo>
                  <a:cubicBezTo>
                    <a:pt x="3038272" y="205902"/>
                    <a:pt x="3586264" y="411804"/>
                    <a:pt x="3171217" y="486383"/>
                  </a:cubicBezTo>
                  <a:cubicBezTo>
                    <a:pt x="2756170" y="560962"/>
                    <a:pt x="1378085" y="504217"/>
                    <a:pt x="0" y="447473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6" name="Freeform: Shape 3">
              <a:extLst>
                <a:ext uri="{FF2B5EF4-FFF2-40B4-BE49-F238E27FC236}">
                  <a16:creationId xmlns:a16="http://schemas.microsoft.com/office/drawing/2014/main" id="{5B05A600-33BF-4C1E-AA75-AECF25007904}"/>
                </a:ext>
              </a:extLst>
            </p:cNvPr>
            <p:cNvSpPr/>
            <p:nvPr/>
          </p:nvSpPr>
          <p:spPr>
            <a:xfrm>
              <a:off x="7447628" y="2541643"/>
              <a:ext cx="2137311" cy="457200"/>
            </a:xfrm>
            <a:custGeom>
              <a:avLst/>
              <a:gdLst>
                <a:gd name="connsiteX0" fmla="*/ 1451114 w 2137311"/>
                <a:gd name="connsiteY0" fmla="*/ 0 h 457200"/>
                <a:gd name="connsiteX1" fmla="*/ 2067340 w 2137311"/>
                <a:gd name="connsiteY1" fmla="*/ 298174 h 457200"/>
                <a:gd name="connsiteX2" fmla="*/ 0 w 213731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37311" h="457200">
                  <a:moveTo>
                    <a:pt x="1451114" y="0"/>
                  </a:moveTo>
                  <a:cubicBezTo>
                    <a:pt x="1880153" y="110987"/>
                    <a:pt x="2309192" y="221974"/>
                    <a:pt x="2067340" y="298174"/>
                  </a:cubicBezTo>
                  <a:cubicBezTo>
                    <a:pt x="1825488" y="374374"/>
                    <a:pt x="912744" y="415787"/>
                    <a:pt x="0" y="457200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1BB5D9BC-59B1-42F6-857C-78008B522BCB}"/>
                </a:ext>
              </a:extLst>
            </p:cNvPr>
            <p:cNvSpPr/>
            <p:nvPr/>
          </p:nvSpPr>
          <p:spPr>
            <a:xfrm>
              <a:off x="7418112" y="2126007"/>
              <a:ext cx="3983729" cy="886691"/>
            </a:xfrm>
            <a:custGeom>
              <a:avLst/>
              <a:gdLst>
                <a:gd name="connsiteX0" fmla="*/ 2216728 w 3983729"/>
                <a:gd name="connsiteY0" fmla="*/ 0 h 886691"/>
                <a:gd name="connsiteX1" fmla="*/ 3906982 w 3983729"/>
                <a:gd name="connsiteY1" fmla="*/ 581891 h 886691"/>
                <a:gd name="connsiteX2" fmla="*/ 0 w 3983729"/>
                <a:gd name="connsiteY2" fmla="*/ 886691 h 88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83729" h="886691">
                  <a:moveTo>
                    <a:pt x="2216728" y="0"/>
                  </a:moveTo>
                  <a:cubicBezTo>
                    <a:pt x="3246582" y="217054"/>
                    <a:pt x="4276437" y="434109"/>
                    <a:pt x="3906982" y="581891"/>
                  </a:cubicBezTo>
                  <a:cubicBezTo>
                    <a:pt x="3537527" y="729673"/>
                    <a:pt x="1768763" y="808182"/>
                    <a:pt x="0" y="886691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: Shape 6">
              <a:extLst>
                <a:ext uri="{FF2B5EF4-FFF2-40B4-BE49-F238E27FC236}">
                  <a16:creationId xmlns:a16="http://schemas.microsoft.com/office/drawing/2014/main" id="{4067A2E5-D347-4249-9D62-EE0F252C32C4}"/>
                </a:ext>
              </a:extLst>
            </p:cNvPr>
            <p:cNvSpPr/>
            <p:nvPr/>
          </p:nvSpPr>
          <p:spPr>
            <a:xfrm>
              <a:off x="7501240" y="1682661"/>
              <a:ext cx="4080107" cy="1357746"/>
            </a:xfrm>
            <a:custGeom>
              <a:avLst/>
              <a:gdLst>
                <a:gd name="connsiteX0" fmla="*/ 2854036 w 4080107"/>
                <a:gd name="connsiteY0" fmla="*/ 0 h 1357746"/>
                <a:gd name="connsiteX1" fmla="*/ 3934690 w 4080107"/>
                <a:gd name="connsiteY1" fmla="*/ 443346 h 1357746"/>
                <a:gd name="connsiteX2" fmla="*/ 0 w 4080107"/>
                <a:gd name="connsiteY2" fmla="*/ 1357746 h 1357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80107" h="1357746">
                  <a:moveTo>
                    <a:pt x="2854036" y="0"/>
                  </a:moveTo>
                  <a:cubicBezTo>
                    <a:pt x="3632199" y="108527"/>
                    <a:pt x="4410363" y="217055"/>
                    <a:pt x="3934690" y="443346"/>
                  </a:cubicBezTo>
                  <a:cubicBezTo>
                    <a:pt x="3459017" y="669637"/>
                    <a:pt x="1729508" y="1013691"/>
                    <a:pt x="0" y="1357746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9" name="Freeform: Shape 9">
              <a:extLst>
                <a:ext uri="{FF2B5EF4-FFF2-40B4-BE49-F238E27FC236}">
                  <a16:creationId xmlns:a16="http://schemas.microsoft.com/office/drawing/2014/main" id="{79F89AB2-88BF-4965-9390-29E13436090C}"/>
                </a:ext>
              </a:extLst>
            </p:cNvPr>
            <p:cNvSpPr/>
            <p:nvPr/>
          </p:nvSpPr>
          <p:spPr>
            <a:xfrm>
              <a:off x="7251858" y="1599534"/>
              <a:ext cx="4127445" cy="1440873"/>
            </a:xfrm>
            <a:custGeom>
              <a:avLst/>
              <a:gdLst>
                <a:gd name="connsiteX0" fmla="*/ 1967345 w 4127445"/>
                <a:gd name="connsiteY0" fmla="*/ 0 h 1440873"/>
                <a:gd name="connsiteX1" fmla="*/ 4073236 w 4127445"/>
                <a:gd name="connsiteY1" fmla="*/ 1080654 h 1440873"/>
                <a:gd name="connsiteX2" fmla="*/ 0 w 4127445"/>
                <a:gd name="connsiteY2" fmla="*/ 1440873 h 14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7445" h="1440873">
                  <a:moveTo>
                    <a:pt x="1967345" y="0"/>
                  </a:moveTo>
                  <a:cubicBezTo>
                    <a:pt x="3184236" y="420254"/>
                    <a:pt x="4401127" y="840509"/>
                    <a:pt x="4073236" y="1080654"/>
                  </a:cubicBezTo>
                  <a:cubicBezTo>
                    <a:pt x="3745345" y="1320800"/>
                    <a:pt x="1872672" y="1380836"/>
                    <a:pt x="0" y="1440873"/>
                  </a:cubicBezTo>
                </a:path>
              </a:pathLst>
            </a:cu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161E73F-FF0D-4B6A-BAA6-A449EE0442F6}"/>
                </a:ext>
              </a:extLst>
            </p:cNvPr>
            <p:cNvSpPr/>
            <p:nvPr/>
          </p:nvSpPr>
          <p:spPr>
            <a:xfrm>
              <a:off x="6216868" y="1384087"/>
              <a:ext cx="1556427" cy="3287880"/>
            </a:xfrm>
            <a:prstGeom prst="cube">
              <a:avLst/>
            </a:prstGeom>
            <a:solidFill>
              <a:srgbClr val="C8B53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pic>
        <p:nvPicPr>
          <p:cNvPr id="21" name="Picture Placeholder 50">
            <a:extLst>
              <a:ext uri="{FF2B5EF4-FFF2-40B4-BE49-F238E27FC236}">
                <a16:creationId xmlns:a16="http://schemas.microsoft.com/office/drawing/2014/main" id="{35A4980C-A93C-4DE5-9782-6C3873233A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t="25442" r="39586" b="5474"/>
          <a:stretch/>
        </p:blipFill>
        <p:spPr>
          <a:xfrm>
            <a:off x="1812800" y="4712193"/>
            <a:ext cx="1546746" cy="212651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A8286B9-4279-46AF-B712-43452ED8275B}"/>
              </a:ext>
            </a:extLst>
          </p:cNvPr>
          <p:cNvGrpSpPr/>
          <p:nvPr/>
        </p:nvGrpSpPr>
        <p:grpSpPr>
          <a:xfrm flipH="1">
            <a:off x="2096590" y="6660000"/>
            <a:ext cx="1255864" cy="144000"/>
            <a:chOff x="6216868" y="1384087"/>
            <a:chExt cx="5364479" cy="3287880"/>
          </a:xfrm>
        </p:grpSpPr>
        <p:sp>
          <p:nvSpPr>
            <p:cNvPr id="23" name="Freeform: Shape 51">
              <a:extLst>
                <a:ext uri="{FF2B5EF4-FFF2-40B4-BE49-F238E27FC236}">
                  <a16:creationId xmlns:a16="http://schemas.microsoft.com/office/drawing/2014/main" id="{016F9749-7BBC-4D5C-8723-5CFB2A110BAF}"/>
                </a:ext>
              </a:extLst>
            </p:cNvPr>
            <p:cNvSpPr/>
            <p:nvPr/>
          </p:nvSpPr>
          <p:spPr>
            <a:xfrm>
              <a:off x="7419291" y="2677830"/>
              <a:ext cx="3317020" cy="522073"/>
            </a:xfrm>
            <a:custGeom>
              <a:avLst/>
              <a:gdLst>
                <a:gd name="connsiteX0" fmla="*/ 2490281 w 3317020"/>
                <a:gd name="connsiteY0" fmla="*/ 0 h 522073"/>
                <a:gd name="connsiteX1" fmla="*/ 3171217 w 3317020"/>
                <a:gd name="connsiteY1" fmla="*/ 486383 h 522073"/>
                <a:gd name="connsiteX2" fmla="*/ 0 w 3317020"/>
                <a:gd name="connsiteY2" fmla="*/ 447473 h 52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7020" h="522073">
                  <a:moveTo>
                    <a:pt x="2490281" y="0"/>
                  </a:moveTo>
                  <a:cubicBezTo>
                    <a:pt x="3038272" y="205902"/>
                    <a:pt x="3586264" y="411804"/>
                    <a:pt x="3171217" y="486383"/>
                  </a:cubicBezTo>
                  <a:cubicBezTo>
                    <a:pt x="2756170" y="560962"/>
                    <a:pt x="1378085" y="504217"/>
                    <a:pt x="0" y="447473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4" name="Freeform: Shape 3">
              <a:extLst>
                <a:ext uri="{FF2B5EF4-FFF2-40B4-BE49-F238E27FC236}">
                  <a16:creationId xmlns:a16="http://schemas.microsoft.com/office/drawing/2014/main" id="{CC1DE920-DC6F-4BBD-86D6-F35B81690721}"/>
                </a:ext>
              </a:extLst>
            </p:cNvPr>
            <p:cNvSpPr/>
            <p:nvPr/>
          </p:nvSpPr>
          <p:spPr>
            <a:xfrm>
              <a:off x="7447628" y="2541643"/>
              <a:ext cx="2137311" cy="457200"/>
            </a:xfrm>
            <a:custGeom>
              <a:avLst/>
              <a:gdLst>
                <a:gd name="connsiteX0" fmla="*/ 1451114 w 2137311"/>
                <a:gd name="connsiteY0" fmla="*/ 0 h 457200"/>
                <a:gd name="connsiteX1" fmla="*/ 2067340 w 2137311"/>
                <a:gd name="connsiteY1" fmla="*/ 298174 h 457200"/>
                <a:gd name="connsiteX2" fmla="*/ 0 w 2137311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37311" h="457200">
                  <a:moveTo>
                    <a:pt x="1451114" y="0"/>
                  </a:moveTo>
                  <a:cubicBezTo>
                    <a:pt x="1880153" y="110987"/>
                    <a:pt x="2309192" y="221974"/>
                    <a:pt x="2067340" y="298174"/>
                  </a:cubicBezTo>
                  <a:cubicBezTo>
                    <a:pt x="1825488" y="374374"/>
                    <a:pt x="912744" y="415787"/>
                    <a:pt x="0" y="457200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5" name="Freeform: Shape 5">
              <a:extLst>
                <a:ext uri="{FF2B5EF4-FFF2-40B4-BE49-F238E27FC236}">
                  <a16:creationId xmlns:a16="http://schemas.microsoft.com/office/drawing/2014/main" id="{43E1A871-1383-456D-A446-49A446644180}"/>
                </a:ext>
              </a:extLst>
            </p:cNvPr>
            <p:cNvSpPr/>
            <p:nvPr/>
          </p:nvSpPr>
          <p:spPr>
            <a:xfrm>
              <a:off x="7418112" y="2126007"/>
              <a:ext cx="3983729" cy="886691"/>
            </a:xfrm>
            <a:custGeom>
              <a:avLst/>
              <a:gdLst>
                <a:gd name="connsiteX0" fmla="*/ 2216728 w 3983729"/>
                <a:gd name="connsiteY0" fmla="*/ 0 h 886691"/>
                <a:gd name="connsiteX1" fmla="*/ 3906982 w 3983729"/>
                <a:gd name="connsiteY1" fmla="*/ 581891 h 886691"/>
                <a:gd name="connsiteX2" fmla="*/ 0 w 3983729"/>
                <a:gd name="connsiteY2" fmla="*/ 886691 h 88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83729" h="886691">
                  <a:moveTo>
                    <a:pt x="2216728" y="0"/>
                  </a:moveTo>
                  <a:cubicBezTo>
                    <a:pt x="3246582" y="217054"/>
                    <a:pt x="4276437" y="434109"/>
                    <a:pt x="3906982" y="581891"/>
                  </a:cubicBezTo>
                  <a:cubicBezTo>
                    <a:pt x="3537527" y="729673"/>
                    <a:pt x="1768763" y="808182"/>
                    <a:pt x="0" y="886691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6" name="Freeform: Shape 6">
              <a:extLst>
                <a:ext uri="{FF2B5EF4-FFF2-40B4-BE49-F238E27FC236}">
                  <a16:creationId xmlns:a16="http://schemas.microsoft.com/office/drawing/2014/main" id="{404AE970-72BA-4419-A32E-9B9FE0D362ED}"/>
                </a:ext>
              </a:extLst>
            </p:cNvPr>
            <p:cNvSpPr/>
            <p:nvPr/>
          </p:nvSpPr>
          <p:spPr>
            <a:xfrm>
              <a:off x="7501240" y="1682661"/>
              <a:ext cx="4080107" cy="1357746"/>
            </a:xfrm>
            <a:custGeom>
              <a:avLst/>
              <a:gdLst>
                <a:gd name="connsiteX0" fmla="*/ 2854036 w 4080107"/>
                <a:gd name="connsiteY0" fmla="*/ 0 h 1357746"/>
                <a:gd name="connsiteX1" fmla="*/ 3934690 w 4080107"/>
                <a:gd name="connsiteY1" fmla="*/ 443346 h 1357746"/>
                <a:gd name="connsiteX2" fmla="*/ 0 w 4080107"/>
                <a:gd name="connsiteY2" fmla="*/ 1357746 h 1357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80107" h="1357746">
                  <a:moveTo>
                    <a:pt x="2854036" y="0"/>
                  </a:moveTo>
                  <a:cubicBezTo>
                    <a:pt x="3632199" y="108527"/>
                    <a:pt x="4410363" y="217055"/>
                    <a:pt x="3934690" y="443346"/>
                  </a:cubicBezTo>
                  <a:cubicBezTo>
                    <a:pt x="3459017" y="669637"/>
                    <a:pt x="1729508" y="1013691"/>
                    <a:pt x="0" y="1357746"/>
                  </a:cubicBezTo>
                </a:path>
              </a:pathLst>
            </a:custGeom>
            <a:noFill/>
            <a:ln w="12700" cap="flat">
              <a:solidFill>
                <a:srgbClr val="C8B53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7" name="Freeform: Shape 9">
              <a:extLst>
                <a:ext uri="{FF2B5EF4-FFF2-40B4-BE49-F238E27FC236}">
                  <a16:creationId xmlns:a16="http://schemas.microsoft.com/office/drawing/2014/main" id="{877370A5-EF97-428C-9FD5-6D15FC76B95F}"/>
                </a:ext>
              </a:extLst>
            </p:cNvPr>
            <p:cNvSpPr/>
            <p:nvPr/>
          </p:nvSpPr>
          <p:spPr>
            <a:xfrm>
              <a:off x="7251858" y="1599534"/>
              <a:ext cx="4127445" cy="1440873"/>
            </a:xfrm>
            <a:custGeom>
              <a:avLst/>
              <a:gdLst>
                <a:gd name="connsiteX0" fmla="*/ 1967345 w 4127445"/>
                <a:gd name="connsiteY0" fmla="*/ 0 h 1440873"/>
                <a:gd name="connsiteX1" fmla="*/ 4073236 w 4127445"/>
                <a:gd name="connsiteY1" fmla="*/ 1080654 h 1440873"/>
                <a:gd name="connsiteX2" fmla="*/ 0 w 4127445"/>
                <a:gd name="connsiteY2" fmla="*/ 1440873 h 14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7445" h="1440873">
                  <a:moveTo>
                    <a:pt x="1967345" y="0"/>
                  </a:moveTo>
                  <a:cubicBezTo>
                    <a:pt x="3184236" y="420254"/>
                    <a:pt x="4401127" y="840509"/>
                    <a:pt x="4073236" y="1080654"/>
                  </a:cubicBezTo>
                  <a:cubicBezTo>
                    <a:pt x="3745345" y="1320800"/>
                    <a:pt x="1872672" y="1380836"/>
                    <a:pt x="0" y="1440873"/>
                  </a:cubicBezTo>
                </a:path>
              </a:pathLst>
            </a:cu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0B232096-7969-46DE-9F7F-D08A6F6107FE}"/>
                </a:ext>
              </a:extLst>
            </p:cNvPr>
            <p:cNvSpPr/>
            <p:nvPr/>
          </p:nvSpPr>
          <p:spPr>
            <a:xfrm>
              <a:off x="6216868" y="1384087"/>
              <a:ext cx="1556427" cy="3287880"/>
            </a:xfrm>
            <a:prstGeom prst="cube">
              <a:avLst/>
            </a:prstGeom>
            <a:solidFill>
              <a:srgbClr val="C8B53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8030DFE-728B-4291-8121-DE98CFAE3B83}"/>
              </a:ext>
            </a:extLst>
          </p:cNvPr>
          <p:cNvSpPr txBox="1"/>
          <p:nvPr/>
        </p:nvSpPr>
        <p:spPr>
          <a:xfrm>
            <a:off x="4886594" y="510891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CA9A873-444B-44B5-B492-8DA28F72C90A}"/>
              </a:ext>
            </a:extLst>
          </p:cNvPr>
          <p:cNvGrpSpPr/>
          <p:nvPr/>
        </p:nvGrpSpPr>
        <p:grpSpPr>
          <a:xfrm>
            <a:off x="3918325" y="4885495"/>
            <a:ext cx="2352037" cy="1678369"/>
            <a:chOff x="3280367" y="3873428"/>
            <a:chExt cx="2352037" cy="1678369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4D02C9F-F5FC-479A-B2CE-34C3A3735743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0367" y="3873428"/>
              <a:ext cx="2352037" cy="1678369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092D686-AD36-4E80-9B10-9B85711EDFA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01359" y="4482246"/>
              <a:ext cx="1316450" cy="972000"/>
              <a:chOff x="4311385" y="2863697"/>
              <a:chExt cx="4266912" cy="315047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E8911612-D475-4F72-BDC1-D0552E44AE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11371" b="24633"/>
              <a:stretch/>
            </p:blipFill>
            <p:spPr>
              <a:xfrm>
                <a:off x="6124251" y="4412353"/>
                <a:ext cx="2454046" cy="1601821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5318368E-205C-46DD-9730-22E57DC3D0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58414" b="24633"/>
              <a:stretch/>
            </p:blipFill>
            <p:spPr>
              <a:xfrm>
                <a:off x="4311385" y="2863697"/>
                <a:ext cx="957914" cy="1601821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7BB474CF-1F3F-4610-83CB-4F482413BE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58414" b="24633"/>
              <a:stretch/>
            </p:blipFill>
            <p:spPr>
              <a:xfrm>
                <a:off x="5213712" y="2863697"/>
                <a:ext cx="957914" cy="1601821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E659585-EE01-4CC6-B719-D56BD5FF4F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58414" b="24633"/>
              <a:stretch/>
            </p:blipFill>
            <p:spPr>
              <a:xfrm>
                <a:off x="6124251" y="2863697"/>
                <a:ext cx="957914" cy="1601821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F2C2BF1A-C9F5-4EB1-9882-22D6B84F20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58414" b="24633"/>
              <a:stretch/>
            </p:blipFill>
            <p:spPr>
              <a:xfrm>
                <a:off x="4311385" y="4412353"/>
                <a:ext cx="957914" cy="1601821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1216317-22E3-42AB-BB16-4D56900B2C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66" t="25000" r="58414" b="24633"/>
              <a:stretch/>
            </p:blipFill>
            <p:spPr>
              <a:xfrm>
                <a:off x="5213712" y="4412353"/>
                <a:ext cx="957914" cy="1601821"/>
              </a:xfrm>
              <a:prstGeom prst="rect">
                <a:avLst/>
              </a:prstGeom>
            </p:spPr>
          </p:pic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263D467-FE69-48FA-92CE-0C4BF8CA101E}"/>
              </a:ext>
            </a:extLst>
          </p:cNvPr>
          <p:cNvSpPr txBox="1"/>
          <p:nvPr/>
        </p:nvSpPr>
        <p:spPr>
          <a:xfrm>
            <a:off x="7791396" y="5108919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</a:t>
            </a:r>
            <a:endParaRPr lang="en-GB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ACA0867-3F9F-4962-B812-5E983D0A5F6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70" y="4885495"/>
            <a:ext cx="2352037" cy="1678369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C4E7D43C-0A0E-4F8D-8E1A-10B43CA5A5DB}"/>
              </a:ext>
            </a:extLst>
          </p:cNvPr>
          <p:cNvGrpSpPr>
            <a:grpSpLocks noChangeAspect="1"/>
          </p:cNvGrpSpPr>
          <p:nvPr/>
        </p:nvGrpSpPr>
        <p:grpSpPr>
          <a:xfrm>
            <a:off x="7313662" y="5494313"/>
            <a:ext cx="1316450" cy="972000"/>
            <a:chOff x="4311385" y="2863697"/>
            <a:chExt cx="4266912" cy="3150477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42139824-AB7A-4195-B280-2F834DF221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11371" b="24633"/>
            <a:stretch/>
          </p:blipFill>
          <p:spPr>
            <a:xfrm>
              <a:off x="6124251" y="4412353"/>
              <a:ext cx="2454046" cy="1601821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933AA21-FAA5-4926-AD80-FC0E1A5900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58414" b="24633"/>
            <a:stretch/>
          </p:blipFill>
          <p:spPr>
            <a:xfrm>
              <a:off x="4311385" y="2863697"/>
              <a:ext cx="957914" cy="1601821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EABC83D-BB37-40D1-9BFC-57625B6B87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58414" b="24633"/>
            <a:stretch/>
          </p:blipFill>
          <p:spPr>
            <a:xfrm>
              <a:off x="5213712" y="2863697"/>
              <a:ext cx="957914" cy="1601821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02DF2763-D9BB-421D-ABDE-B1D2C69ABF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58414" b="24633"/>
            <a:stretch/>
          </p:blipFill>
          <p:spPr>
            <a:xfrm>
              <a:off x="6124251" y="2863697"/>
              <a:ext cx="957914" cy="1601821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3CA4713-9089-4900-9A14-E133AB2D18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58414" b="24633"/>
            <a:stretch/>
          </p:blipFill>
          <p:spPr>
            <a:xfrm>
              <a:off x="4311385" y="4412353"/>
              <a:ext cx="957914" cy="1601821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C70B9BA-DA74-407D-B9D9-DE6716305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6" t="25000" r="58414" b="24633"/>
            <a:stretch/>
          </p:blipFill>
          <p:spPr>
            <a:xfrm>
              <a:off x="5213712" y="4412353"/>
              <a:ext cx="957914" cy="1601821"/>
            </a:xfrm>
            <a:prstGeom prst="rect">
              <a:avLst/>
            </a:prstGeom>
          </p:spPr>
        </p:pic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90DF815-8914-4A82-AC0E-CD45FC082169}"/>
              </a:ext>
            </a:extLst>
          </p:cNvPr>
          <p:cNvSpPr txBox="1"/>
          <p:nvPr/>
        </p:nvSpPr>
        <p:spPr>
          <a:xfrm>
            <a:off x="4104163" y="6486125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onshore computing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149812-4EEC-4E67-9E8E-55CC49AB8A6A}"/>
              </a:ext>
            </a:extLst>
          </p:cNvPr>
          <p:cNvSpPr txBox="1"/>
          <p:nvPr/>
        </p:nvSpPr>
        <p:spPr>
          <a:xfrm>
            <a:off x="6989140" y="6486125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onshore computing</a:t>
            </a:r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ADE75E-DC10-4C59-B51A-5211659532BF}"/>
              </a:ext>
            </a:extLst>
          </p:cNvPr>
          <p:cNvSpPr txBox="1"/>
          <p:nvPr/>
        </p:nvSpPr>
        <p:spPr>
          <a:xfrm>
            <a:off x="137720" y="5547288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</a:t>
            </a:r>
          </a:p>
          <a:p>
            <a:r>
              <a:rPr lang="en-US" dirty="0"/>
              <a:t>acquisition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917C30-9718-427F-826D-71028B3068F7}"/>
              </a:ext>
            </a:extLst>
          </p:cNvPr>
          <p:cNvSpPr txBox="1"/>
          <p:nvPr/>
        </p:nvSpPr>
        <p:spPr>
          <a:xfrm>
            <a:off x="137720" y="3034907"/>
            <a:ext cx="1221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</a:t>
            </a:r>
          </a:p>
          <a:p>
            <a:r>
              <a:rPr lang="en-US" dirty="0"/>
              <a:t>processing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979D42-AD6B-4DD3-87DB-A671873230B1}"/>
              </a:ext>
            </a:extLst>
          </p:cNvPr>
          <p:cNvSpPr txBox="1"/>
          <p:nvPr/>
        </p:nvSpPr>
        <p:spPr>
          <a:xfrm>
            <a:off x="137720" y="1886732"/>
            <a:ext cx="952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</a:t>
            </a:r>
          </a:p>
          <a:p>
            <a:r>
              <a:rPr lang="en-US" dirty="0"/>
              <a:t>analysis</a:t>
            </a:r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2760F3A-1505-4E9E-8646-88CC4B6462F9}"/>
              </a:ext>
            </a:extLst>
          </p:cNvPr>
          <p:cNvSpPr txBox="1"/>
          <p:nvPr/>
        </p:nvSpPr>
        <p:spPr>
          <a:xfrm>
            <a:off x="137720" y="3879031"/>
            <a:ext cx="90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</a:t>
            </a:r>
          </a:p>
          <a:p>
            <a:r>
              <a:rPr lang="en-US" dirty="0"/>
              <a:t>storage</a:t>
            </a:r>
            <a:endParaRPr lang="en-GB" dirty="0"/>
          </a:p>
        </p:txBody>
      </p:sp>
      <p:sp>
        <p:nvSpPr>
          <p:cNvPr id="57" name="Rounded Rectangle 134">
            <a:extLst>
              <a:ext uri="{FF2B5EF4-FFF2-40B4-BE49-F238E27FC236}">
                <a16:creationId xmlns:a16="http://schemas.microsoft.com/office/drawing/2014/main" id="{A067173C-A58E-4508-9B7D-A364E567508B}"/>
              </a:ext>
            </a:extLst>
          </p:cNvPr>
          <p:cNvSpPr/>
          <p:nvPr/>
        </p:nvSpPr>
        <p:spPr>
          <a:xfrm>
            <a:off x="5799722" y="3728022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CC-FR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CC-IT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69F8354-A602-4A31-8686-E70952A0497E}"/>
              </a:ext>
            </a:extLst>
          </p:cNvPr>
          <p:cNvCxnSpPr/>
          <p:nvPr/>
        </p:nvCxnSpPr>
        <p:spPr>
          <a:xfrm>
            <a:off x="23683" y="2805422"/>
            <a:ext cx="12168000" cy="0"/>
          </a:xfrm>
          <a:prstGeom prst="line">
            <a:avLst/>
          </a:prstGeom>
          <a:ln w="19050">
            <a:solidFill>
              <a:srgbClr val="00A0E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142">
            <a:extLst>
              <a:ext uri="{FF2B5EF4-FFF2-40B4-BE49-F238E27FC236}">
                <a16:creationId xmlns:a16="http://schemas.microsoft.com/office/drawing/2014/main" id="{EE34455F-F393-4F15-8F94-2EE1D5C24299}"/>
              </a:ext>
            </a:extLst>
          </p:cNvPr>
          <p:cNvSpPr/>
          <p:nvPr/>
        </p:nvSpPr>
        <p:spPr>
          <a:xfrm>
            <a:off x="2661481" y="3177754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Computer Centre FR</a:t>
            </a:r>
          </a:p>
        </p:txBody>
      </p:sp>
      <p:sp>
        <p:nvSpPr>
          <p:cNvPr id="60" name="Rounded Rectangle 143">
            <a:extLst>
              <a:ext uri="{FF2B5EF4-FFF2-40B4-BE49-F238E27FC236}">
                <a16:creationId xmlns:a16="http://schemas.microsoft.com/office/drawing/2014/main" id="{7FFCB652-A419-4D45-926C-DB1D3C491C34}"/>
              </a:ext>
            </a:extLst>
          </p:cNvPr>
          <p:cNvSpPr/>
          <p:nvPr/>
        </p:nvSpPr>
        <p:spPr>
          <a:xfrm>
            <a:off x="3733920" y="2956590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Computer Centre IT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1" name="Rounded Rectangle 144">
            <a:extLst>
              <a:ext uri="{FF2B5EF4-FFF2-40B4-BE49-F238E27FC236}">
                <a16:creationId xmlns:a16="http://schemas.microsoft.com/office/drawing/2014/main" id="{B197E393-079E-4E31-B93D-027B8AD74C4E}"/>
              </a:ext>
            </a:extLst>
          </p:cNvPr>
          <p:cNvSpPr/>
          <p:nvPr/>
        </p:nvSpPr>
        <p:spPr>
          <a:xfrm>
            <a:off x="7443716" y="2938020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Computer Centre PL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2" name="Rounded Rectangle 145">
            <a:extLst>
              <a:ext uri="{FF2B5EF4-FFF2-40B4-BE49-F238E27FC236}">
                <a16:creationId xmlns:a16="http://schemas.microsoft.com/office/drawing/2014/main" id="{E95872CE-D049-4844-A1F2-42C89EDA1160}"/>
              </a:ext>
            </a:extLst>
          </p:cNvPr>
          <p:cNvSpPr/>
          <p:nvPr/>
        </p:nvSpPr>
        <p:spPr>
          <a:xfrm>
            <a:off x="8496579" y="3073317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Computer Centre NL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3" name="Rounded Rectangle 146">
            <a:extLst>
              <a:ext uri="{FF2B5EF4-FFF2-40B4-BE49-F238E27FC236}">
                <a16:creationId xmlns:a16="http://schemas.microsoft.com/office/drawing/2014/main" id="{32EBD5ED-3D99-4B1A-80F3-D3B6737D8497}"/>
              </a:ext>
            </a:extLst>
          </p:cNvPr>
          <p:cNvSpPr/>
          <p:nvPr/>
        </p:nvSpPr>
        <p:spPr>
          <a:xfrm>
            <a:off x="9519003" y="3350728"/>
            <a:ext cx="1345324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Computer Centre  …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4" name="Left-Up Arrow 149">
            <a:extLst>
              <a:ext uri="{FF2B5EF4-FFF2-40B4-BE49-F238E27FC236}">
                <a16:creationId xmlns:a16="http://schemas.microsoft.com/office/drawing/2014/main" id="{9776A4D3-5AFE-41A0-B176-9A05442CD768}"/>
              </a:ext>
            </a:extLst>
          </p:cNvPr>
          <p:cNvSpPr/>
          <p:nvPr/>
        </p:nvSpPr>
        <p:spPr>
          <a:xfrm>
            <a:off x="7365017" y="3723972"/>
            <a:ext cx="799954" cy="402563"/>
          </a:xfrm>
          <a:prstGeom prst="lef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-Up Arrow 151">
            <a:extLst>
              <a:ext uri="{FF2B5EF4-FFF2-40B4-BE49-F238E27FC236}">
                <a16:creationId xmlns:a16="http://schemas.microsoft.com/office/drawing/2014/main" id="{60ED7663-8C43-482C-8408-186E0A6C6C81}"/>
              </a:ext>
            </a:extLst>
          </p:cNvPr>
          <p:cNvSpPr/>
          <p:nvPr/>
        </p:nvSpPr>
        <p:spPr>
          <a:xfrm>
            <a:off x="7365017" y="4176769"/>
            <a:ext cx="3001727" cy="435324"/>
          </a:xfrm>
          <a:prstGeom prst="leftUpArrow">
            <a:avLst>
              <a:gd name="adj1" fmla="val 25000"/>
              <a:gd name="adj2" fmla="val 23779"/>
              <a:gd name="adj3" fmla="val 27443"/>
            </a:avLst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-Up Arrow 153">
            <a:extLst>
              <a:ext uri="{FF2B5EF4-FFF2-40B4-BE49-F238E27FC236}">
                <a16:creationId xmlns:a16="http://schemas.microsoft.com/office/drawing/2014/main" id="{56463B2C-9E15-487F-B38C-68265A73F8E1}"/>
              </a:ext>
            </a:extLst>
          </p:cNvPr>
          <p:cNvSpPr/>
          <p:nvPr/>
        </p:nvSpPr>
        <p:spPr>
          <a:xfrm>
            <a:off x="7365018" y="3961434"/>
            <a:ext cx="1822378" cy="402563"/>
          </a:xfrm>
          <a:prstGeom prst="lef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-Up Arrow 157">
            <a:extLst>
              <a:ext uri="{FF2B5EF4-FFF2-40B4-BE49-F238E27FC236}">
                <a16:creationId xmlns:a16="http://schemas.microsoft.com/office/drawing/2014/main" id="{AD6C5B7C-27E6-4FA8-AF48-15B88D2D0EAB}"/>
              </a:ext>
            </a:extLst>
          </p:cNvPr>
          <p:cNvSpPr/>
          <p:nvPr/>
        </p:nvSpPr>
        <p:spPr>
          <a:xfrm flipH="1">
            <a:off x="3236599" y="4068266"/>
            <a:ext cx="2502576" cy="402563"/>
          </a:xfrm>
          <a:prstGeom prst="lef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-Up Arrow 158">
            <a:extLst>
              <a:ext uri="{FF2B5EF4-FFF2-40B4-BE49-F238E27FC236}">
                <a16:creationId xmlns:a16="http://schemas.microsoft.com/office/drawing/2014/main" id="{B6EE2CFE-DF66-4C43-9B29-34929AEF6C72}"/>
              </a:ext>
            </a:extLst>
          </p:cNvPr>
          <p:cNvSpPr/>
          <p:nvPr/>
        </p:nvSpPr>
        <p:spPr>
          <a:xfrm flipH="1">
            <a:off x="4338083" y="3891055"/>
            <a:ext cx="1401091" cy="402563"/>
          </a:xfrm>
          <a:prstGeom prst="leftUp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le 159">
            <a:extLst>
              <a:ext uri="{FF2B5EF4-FFF2-40B4-BE49-F238E27FC236}">
                <a16:creationId xmlns:a16="http://schemas.microsoft.com/office/drawing/2014/main" id="{30A9C1AB-FFD3-4481-BD61-EE8E1757C373}"/>
              </a:ext>
            </a:extLst>
          </p:cNvPr>
          <p:cNvSpPr/>
          <p:nvPr/>
        </p:nvSpPr>
        <p:spPr>
          <a:xfrm>
            <a:off x="4638272" y="1705261"/>
            <a:ext cx="2071888" cy="788276"/>
          </a:xfrm>
          <a:prstGeom prst="roundRect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Local computing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0" name="Left-Up Arrow 167">
            <a:extLst>
              <a:ext uri="{FF2B5EF4-FFF2-40B4-BE49-F238E27FC236}">
                <a16:creationId xmlns:a16="http://schemas.microsoft.com/office/drawing/2014/main" id="{71BD6138-7147-4CF5-B0A3-E1D76237775B}"/>
              </a:ext>
            </a:extLst>
          </p:cNvPr>
          <p:cNvSpPr/>
          <p:nvPr/>
        </p:nvSpPr>
        <p:spPr>
          <a:xfrm flipV="1">
            <a:off x="8289514" y="2010773"/>
            <a:ext cx="1086864" cy="980153"/>
          </a:xfrm>
          <a:prstGeom prst="leftUpArrow">
            <a:avLst>
              <a:gd name="adj1" fmla="val 12709"/>
              <a:gd name="adj2" fmla="val 13222"/>
              <a:gd name="adj3" fmla="val 19879"/>
            </a:avLst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Up-Down Arrow 168">
            <a:extLst>
              <a:ext uri="{FF2B5EF4-FFF2-40B4-BE49-F238E27FC236}">
                <a16:creationId xmlns:a16="http://schemas.microsoft.com/office/drawing/2014/main" id="{E6ABC762-349D-42B1-A178-FF083DD9658C}"/>
              </a:ext>
            </a:extLst>
          </p:cNvPr>
          <p:cNvSpPr/>
          <p:nvPr/>
        </p:nvSpPr>
        <p:spPr>
          <a:xfrm>
            <a:off x="6432698" y="2760201"/>
            <a:ext cx="277462" cy="909890"/>
          </a:xfrm>
          <a:prstGeom prst="upDownArrow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-Up Arrow 169">
            <a:extLst>
              <a:ext uri="{FF2B5EF4-FFF2-40B4-BE49-F238E27FC236}">
                <a16:creationId xmlns:a16="http://schemas.microsoft.com/office/drawing/2014/main" id="{539AA955-D24F-4D23-AE1B-FAB82762C6E8}"/>
              </a:ext>
            </a:extLst>
          </p:cNvPr>
          <p:cNvSpPr/>
          <p:nvPr/>
        </p:nvSpPr>
        <p:spPr>
          <a:xfrm flipH="1" flipV="1">
            <a:off x="3455230" y="2014315"/>
            <a:ext cx="1086864" cy="980153"/>
          </a:xfrm>
          <a:prstGeom prst="leftUpArrow">
            <a:avLst>
              <a:gd name="adj1" fmla="val 12709"/>
              <a:gd name="adj2" fmla="val 13222"/>
              <a:gd name="adj3" fmla="val 19879"/>
            </a:avLst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reeform 170">
            <a:extLst>
              <a:ext uri="{FF2B5EF4-FFF2-40B4-BE49-F238E27FC236}">
                <a16:creationId xmlns:a16="http://schemas.microsoft.com/office/drawing/2014/main" id="{7EA2E5AF-FB8F-4E64-86F6-806F2BD5E098}"/>
              </a:ext>
            </a:extLst>
          </p:cNvPr>
          <p:cNvSpPr/>
          <p:nvPr/>
        </p:nvSpPr>
        <p:spPr>
          <a:xfrm>
            <a:off x="8750595" y="6466565"/>
            <a:ext cx="1903228" cy="287079"/>
          </a:xfrm>
          <a:custGeom>
            <a:avLst/>
            <a:gdLst>
              <a:gd name="connsiteX0" fmla="*/ 1903228 w 1903228"/>
              <a:gd name="connsiteY0" fmla="*/ 287079 h 287079"/>
              <a:gd name="connsiteX1" fmla="*/ 861237 w 1903228"/>
              <a:gd name="connsiteY1" fmla="*/ 180753 h 287079"/>
              <a:gd name="connsiteX2" fmla="*/ 1637414 w 1903228"/>
              <a:gd name="connsiteY2" fmla="*/ 74428 h 287079"/>
              <a:gd name="connsiteX3" fmla="*/ 0 w 1903228"/>
              <a:gd name="connsiteY3" fmla="*/ 0 h 287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3228" h="287079">
                <a:moveTo>
                  <a:pt x="1903228" y="287079"/>
                </a:moveTo>
                <a:cubicBezTo>
                  <a:pt x="1404383" y="251637"/>
                  <a:pt x="905539" y="216195"/>
                  <a:pt x="861237" y="180753"/>
                </a:cubicBezTo>
                <a:cubicBezTo>
                  <a:pt x="816935" y="145311"/>
                  <a:pt x="1780953" y="104553"/>
                  <a:pt x="1637414" y="74428"/>
                </a:cubicBezTo>
                <a:cubicBezTo>
                  <a:pt x="1493874" y="44302"/>
                  <a:pt x="746937" y="22151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reeform 171">
            <a:extLst>
              <a:ext uri="{FF2B5EF4-FFF2-40B4-BE49-F238E27FC236}">
                <a16:creationId xmlns:a16="http://schemas.microsoft.com/office/drawing/2014/main" id="{0AE34DFA-26FD-4054-9CBA-243C5CDABE2B}"/>
              </a:ext>
            </a:extLst>
          </p:cNvPr>
          <p:cNvSpPr/>
          <p:nvPr/>
        </p:nvSpPr>
        <p:spPr>
          <a:xfrm>
            <a:off x="3338623" y="6488825"/>
            <a:ext cx="1010093" cy="275451"/>
          </a:xfrm>
          <a:custGeom>
            <a:avLst/>
            <a:gdLst>
              <a:gd name="connsiteX0" fmla="*/ 0 w 1010093"/>
              <a:gd name="connsiteY0" fmla="*/ 275451 h 275451"/>
              <a:gd name="connsiteX1" fmla="*/ 733647 w 1010093"/>
              <a:gd name="connsiteY1" fmla="*/ 190391 h 275451"/>
              <a:gd name="connsiteX2" fmla="*/ 106326 w 1010093"/>
              <a:gd name="connsiteY2" fmla="*/ 20270 h 275451"/>
              <a:gd name="connsiteX3" fmla="*/ 1010093 w 1010093"/>
              <a:gd name="connsiteY3" fmla="*/ 9637 h 27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0093" h="275451">
                <a:moveTo>
                  <a:pt x="0" y="275451"/>
                </a:moveTo>
                <a:cubicBezTo>
                  <a:pt x="357963" y="254186"/>
                  <a:pt x="715926" y="232921"/>
                  <a:pt x="733647" y="190391"/>
                </a:cubicBezTo>
                <a:cubicBezTo>
                  <a:pt x="751368" y="147861"/>
                  <a:pt x="60252" y="50396"/>
                  <a:pt x="106326" y="20270"/>
                </a:cubicBezTo>
                <a:cubicBezTo>
                  <a:pt x="152400" y="-9856"/>
                  <a:pt x="581246" y="-110"/>
                  <a:pt x="1010093" y="963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EB3E1D4-D836-405C-A026-EE92CB3E036E}"/>
              </a:ext>
            </a:extLst>
          </p:cNvPr>
          <p:cNvSpPr txBox="1"/>
          <p:nvPr/>
        </p:nvSpPr>
        <p:spPr>
          <a:xfrm>
            <a:off x="-19729" y="154484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A0E1"/>
                </a:solidFill>
              </a:rPr>
              <a:t>Tier-2</a:t>
            </a:r>
            <a:endParaRPr lang="nl-NL" dirty="0">
              <a:solidFill>
                <a:srgbClr val="00A0E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59CE454-667E-46AD-80EF-C553194140E1}"/>
              </a:ext>
            </a:extLst>
          </p:cNvPr>
          <p:cNvSpPr txBox="1"/>
          <p:nvPr/>
        </p:nvSpPr>
        <p:spPr>
          <a:xfrm>
            <a:off x="-19729" y="2771924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A0E1"/>
                </a:solidFill>
              </a:rPr>
              <a:t>Tier-1</a:t>
            </a:r>
            <a:endParaRPr lang="nl-NL" dirty="0">
              <a:solidFill>
                <a:srgbClr val="00A0E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C7B5F61-43FC-4DCB-9F3F-7424B2012531}"/>
              </a:ext>
            </a:extLst>
          </p:cNvPr>
          <p:cNvSpPr txBox="1"/>
          <p:nvPr/>
        </p:nvSpPr>
        <p:spPr>
          <a:xfrm>
            <a:off x="-19729" y="4825703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Tier-0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5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9BE46E59-AE51-4AC4-93A1-7CB96BA3108D}"/>
              </a:ext>
            </a:extLst>
          </p:cNvPr>
          <p:cNvSpPr txBox="1">
            <a:spLocks/>
          </p:cNvSpPr>
          <p:nvPr/>
        </p:nvSpPr>
        <p:spPr>
          <a:xfrm>
            <a:off x="1866603" y="115503"/>
            <a:ext cx="6923713" cy="905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dirty="0"/>
              <a:t>KM3NeT Tier-1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4A2F520-852C-4CA3-AED9-74DC348E0EBC}"/>
              </a:ext>
            </a:extLst>
          </p:cNvPr>
          <p:cNvSpPr txBox="1">
            <a:spLocks/>
          </p:cNvSpPr>
          <p:nvPr/>
        </p:nvSpPr>
        <p:spPr>
          <a:xfrm>
            <a:off x="191466" y="1200372"/>
            <a:ext cx="7146758" cy="4464211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sz="2400" dirty="0"/>
              <a:t> Calibration of raw events</a:t>
            </a:r>
          </a:p>
          <a:p>
            <a:pPr marL="361950" indent="-361950"/>
            <a:r>
              <a:rPr lang="en-GB" sz="2400" dirty="0"/>
              <a:t> “Reconstruction” of calibrated events</a:t>
            </a:r>
            <a:endParaRPr lang="en-GB" sz="2400" dirty="0">
              <a:cs typeface="Assistant"/>
            </a:endParaRPr>
          </a:p>
          <a:p>
            <a:pPr marL="361950" indent="-361950"/>
            <a:r>
              <a:rPr lang="en-US" sz="2400" dirty="0" err="1"/>
              <a:t>Rucio</a:t>
            </a:r>
            <a:r>
              <a:rPr lang="en-US" sz="2400" dirty="0"/>
              <a:t> should handle storage of calibrated and reconstructed data</a:t>
            </a:r>
            <a:endParaRPr lang="en-US" sz="2400" dirty="0">
              <a:cs typeface="Assistant"/>
            </a:endParaRPr>
          </a:p>
          <a:p>
            <a:pPr marL="819150" lvl="1" indent="-361950"/>
            <a:r>
              <a:rPr lang="en-US" sz="2000" dirty="0"/>
              <a:t>Accessible to all KM3NeT partners</a:t>
            </a:r>
          </a:p>
          <a:p>
            <a:pPr marL="819150" lvl="1" indent="-361950"/>
            <a:r>
              <a:rPr lang="en-US" sz="2000" dirty="0"/>
              <a:t>Distribution of the data processing</a:t>
            </a:r>
          </a:p>
          <a:p>
            <a:pPr marL="819150" lvl="1" indent="-361950"/>
            <a:r>
              <a:rPr lang="en-US" sz="2000" dirty="0"/>
              <a:t>Organization in data sets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C1D979-9C85-4F36-8CEF-62BFF64F9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312" y="1952773"/>
            <a:ext cx="1097747" cy="1282465"/>
          </a:xfrm>
          <a:prstGeom prst="rect">
            <a:avLst/>
          </a:prstGeom>
          <a:ln>
            <a:noFill/>
          </a:ln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98D7567-0B05-47E7-9AB5-75E52F79C735}"/>
              </a:ext>
            </a:extLst>
          </p:cNvPr>
          <p:cNvSpPr/>
          <p:nvPr/>
        </p:nvSpPr>
        <p:spPr>
          <a:xfrm>
            <a:off x="7774866" y="1358177"/>
            <a:ext cx="4320000" cy="2721935"/>
          </a:xfrm>
          <a:prstGeom prst="roundRect">
            <a:avLst/>
          </a:prstGeom>
          <a:noFill/>
          <a:ln w="25400">
            <a:solidFill>
              <a:srgbClr val="00A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3323226E-90F9-473B-B0AE-54A97E61A3A8}"/>
              </a:ext>
            </a:extLst>
          </p:cNvPr>
          <p:cNvSpPr/>
          <p:nvPr/>
        </p:nvSpPr>
        <p:spPr>
          <a:xfrm>
            <a:off x="8205438" y="1549563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46B3B456-753A-46A5-8C08-37BE64D06476}"/>
              </a:ext>
            </a:extLst>
          </p:cNvPr>
          <p:cNvSpPr/>
          <p:nvPr/>
        </p:nvSpPr>
        <p:spPr>
          <a:xfrm>
            <a:off x="9697545" y="1414890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03C6C25E-1600-496E-8B84-F270AA839F51}"/>
              </a:ext>
            </a:extLst>
          </p:cNvPr>
          <p:cNvSpPr/>
          <p:nvPr/>
        </p:nvSpPr>
        <p:spPr>
          <a:xfrm>
            <a:off x="10870671" y="1769311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55845901-44B0-4E5C-82AE-DBF34DCE6B5A}"/>
              </a:ext>
            </a:extLst>
          </p:cNvPr>
          <p:cNvSpPr/>
          <p:nvPr/>
        </p:nvSpPr>
        <p:spPr>
          <a:xfrm>
            <a:off x="9816731" y="3288389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B1EC11C5-BB7B-4F2E-B850-E88FD8B737FE}"/>
              </a:ext>
            </a:extLst>
          </p:cNvPr>
          <p:cNvSpPr/>
          <p:nvPr/>
        </p:nvSpPr>
        <p:spPr>
          <a:xfrm>
            <a:off x="10945098" y="3215340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FB2248B3-0B57-4BB4-9C07-C3646DAD6BEF}"/>
              </a:ext>
            </a:extLst>
          </p:cNvPr>
          <p:cNvSpPr/>
          <p:nvPr/>
        </p:nvSpPr>
        <p:spPr>
          <a:xfrm>
            <a:off x="8690992" y="3002691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6AEA4E1D-8EF7-448E-91B3-0D94832E5310}"/>
              </a:ext>
            </a:extLst>
          </p:cNvPr>
          <p:cNvSpPr/>
          <p:nvPr/>
        </p:nvSpPr>
        <p:spPr>
          <a:xfrm>
            <a:off x="8021141" y="3544951"/>
            <a:ext cx="1056663" cy="489098"/>
          </a:xfrm>
          <a:prstGeom prst="flowChartMagneticDisk">
            <a:avLst/>
          </a:prstGeom>
          <a:solidFill>
            <a:srgbClr val="00A0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83EFDCEF-22F1-4427-B37F-6510F47213A6}"/>
              </a:ext>
            </a:extLst>
          </p:cNvPr>
          <p:cNvSpPr/>
          <p:nvPr/>
        </p:nvSpPr>
        <p:spPr>
          <a:xfrm>
            <a:off x="8298793" y="1760866"/>
            <a:ext cx="250680" cy="177420"/>
          </a:xfrm>
          <a:prstGeom prst="flowChartDocument">
            <a:avLst/>
          </a:prstGeom>
          <a:solidFill>
            <a:srgbClr val="45B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Document 16">
            <a:extLst>
              <a:ext uri="{FF2B5EF4-FFF2-40B4-BE49-F238E27FC236}">
                <a16:creationId xmlns:a16="http://schemas.microsoft.com/office/drawing/2014/main" id="{30CAAB26-7C35-4C7A-A65E-FDA71905280A}"/>
              </a:ext>
            </a:extLst>
          </p:cNvPr>
          <p:cNvSpPr/>
          <p:nvPr/>
        </p:nvSpPr>
        <p:spPr>
          <a:xfrm>
            <a:off x="8695744" y="1785672"/>
            <a:ext cx="250680" cy="177420"/>
          </a:xfrm>
          <a:prstGeom prst="flowChartDocument">
            <a:avLst/>
          </a:prstGeom>
          <a:solidFill>
            <a:srgbClr val="45B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ADBD6326-2BF2-4CCE-AA61-C7EBA5EEE8CD}"/>
              </a:ext>
            </a:extLst>
          </p:cNvPr>
          <p:cNvSpPr/>
          <p:nvPr/>
        </p:nvSpPr>
        <p:spPr>
          <a:xfrm>
            <a:off x="10428851" y="1636814"/>
            <a:ext cx="250680" cy="177420"/>
          </a:xfrm>
          <a:prstGeom prst="flowChartDocument">
            <a:avLst/>
          </a:prstGeom>
          <a:solidFill>
            <a:srgbClr val="FFB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Document 18">
            <a:extLst>
              <a:ext uri="{FF2B5EF4-FFF2-40B4-BE49-F238E27FC236}">
                <a16:creationId xmlns:a16="http://schemas.microsoft.com/office/drawing/2014/main" id="{32AF8C3E-BDE8-424E-9DF9-52E521D6CB48}"/>
              </a:ext>
            </a:extLst>
          </p:cNvPr>
          <p:cNvSpPr/>
          <p:nvPr/>
        </p:nvSpPr>
        <p:spPr>
          <a:xfrm>
            <a:off x="10088611" y="1689981"/>
            <a:ext cx="250680" cy="177420"/>
          </a:xfrm>
          <a:prstGeom prst="flowChartDocument">
            <a:avLst/>
          </a:prstGeom>
          <a:solidFill>
            <a:srgbClr val="CBC8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013A763C-2E5B-4022-B906-DFCC766E2EF7}"/>
              </a:ext>
            </a:extLst>
          </p:cNvPr>
          <p:cNvSpPr/>
          <p:nvPr/>
        </p:nvSpPr>
        <p:spPr>
          <a:xfrm>
            <a:off x="10971112" y="1998328"/>
            <a:ext cx="250680" cy="177420"/>
          </a:xfrm>
          <a:prstGeom prst="flowChartDocument">
            <a:avLst/>
          </a:prstGeom>
          <a:solidFill>
            <a:srgbClr val="FF0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42338768-5905-4754-9CA1-1641EF9451A2}"/>
              </a:ext>
            </a:extLst>
          </p:cNvPr>
          <p:cNvSpPr/>
          <p:nvPr/>
        </p:nvSpPr>
        <p:spPr>
          <a:xfrm>
            <a:off x="9801531" y="1615550"/>
            <a:ext cx="250680" cy="177420"/>
          </a:xfrm>
          <a:prstGeom prst="flowChartDocument">
            <a:avLst/>
          </a:prstGeom>
          <a:solidFill>
            <a:srgbClr val="CBC82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B304696B-2C1C-443E-8461-14AE6E9A7596}"/>
              </a:ext>
            </a:extLst>
          </p:cNvPr>
          <p:cNvSpPr/>
          <p:nvPr/>
        </p:nvSpPr>
        <p:spPr>
          <a:xfrm>
            <a:off x="8748907" y="3784598"/>
            <a:ext cx="250680" cy="177420"/>
          </a:xfrm>
          <a:prstGeom prst="flowChartDocument">
            <a:avLst/>
          </a:prstGeom>
          <a:solidFill>
            <a:srgbClr val="FF38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Document 22">
            <a:extLst>
              <a:ext uri="{FF2B5EF4-FFF2-40B4-BE49-F238E27FC236}">
                <a16:creationId xmlns:a16="http://schemas.microsoft.com/office/drawing/2014/main" id="{C6AE6C07-13BA-4DCE-8B8B-23B681B3EEB8}"/>
              </a:ext>
            </a:extLst>
          </p:cNvPr>
          <p:cNvSpPr/>
          <p:nvPr/>
        </p:nvSpPr>
        <p:spPr>
          <a:xfrm>
            <a:off x="8451193" y="3742066"/>
            <a:ext cx="250680" cy="177420"/>
          </a:xfrm>
          <a:prstGeom prst="flowChartDocument">
            <a:avLst/>
          </a:prstGeom>
          <a:solidFill>
            <a:srgbClr val="FFB2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lowchart: Document 23">
            <a:extLst>
              <a:ext uri="{FF2B5EF4-FFF2-40B4-BE49-F238E27FC236}">
                <a16:creationId xmlns:a16="http://schemas.microsoft.com/office/drawing/2014/main" id="{D0AA1355-50F8-4681-9A67-9B53212BD710}"/>
              </a:ext>
            </a:extLst>
          </p:cNvPr>
          <p:cNvSpPr/>
          <p:nvPr/>
        </p:nvSpPr>
        <p:spPr>
          <a:xfrm>
            <a:off x="8174749" y="3805862"/>
            <a:ext cx="250680" cy="177420"/>
          </a:xfrm>
          <a:prstGeom prst="flowChartDocument">
            <a:avLst/>
          </a:prstGeom>
          <a:solidFill>
            <a:srgbClr val="FF67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id="{BA27E304-8588-4CCD-8354-C0E6BCFFF331}"/>
              </a:ext>
            </a:extLst>
          </p:cNvPr>
          <p:cNvSpPr/>
          <p:nvPr/>
        </p:nvSpPr>
        <p:spPr>
          <a:xfrm>
            <a:off x="8865867" y="3221079"/>
            <a:ext cx="250680" cy="177420"/>
          </a:xfrm>
          <a:prstGeom prst="flowChartDocument">
            <a:avLst/>
          </a:prstGeom>
          <a:solidFill>
            <a:srgbClr val="09B2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Document 25">
            <a:extLst>
              <a:ext uri="{FF2B5EF4-FFF2-40B4-BE49-F238E27FC236}">
                <a16:creationId xmlns:a16="http://schemas.microsoft.com/office/drawing/2014/main" id="{2A11A823-D935-433D-B2BB-4F09280B9AF3}"/>
              </a:ext>
            </a:extLst>
          </p:cNvPr>
          <p:cNvSpPr/>
          <p:nvPr/>
        </p:nvSpPr>
        <p:spPr>
          <a:xfrm>
            <a:off x="9418756" y="3252965"/>
            <a:ext cx="250680" cy="177420"/>
          </a:xfrm>
          <a:prstGeom prst="flowChartDocument">
            <a:avLst/>
          </a:prstGeom>
          <a:solidFill>
            <a:srgbClr val="0BB2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Document 26">
            <a:extLst>
              <a:ext uri="{FF2B5EF4-FFF2-40B4-BE49-F238E27FC236}">
                <a16:creationId xmlns:a16="http://schemas.microsoft.com/office/drawing/2014/main" id="{842FAE08-282F-4C23-AB58-57878E8E2715}"/>
              </a:ext>
            </a:extLst>
          </p:cNvPr>
          <p:cNvSpPr/>
          <p:nvPr/>
        </p:nvSpPr>
        <p:spPr>
          <a:xfrm>
            <a:off x="10216199" y="3518781"/>
            <a:ext cx="250680" cy="177420"/>
          </a:xfrm>
          <a:prstGeom prst="flowChartDocument">
            <a:avLst/>
          </a:prstGeom>
          <a:solidFill>
            <a:srgbClr val="85CD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Document 27">
            <a:extLst>
              <a:ext uri="{FF2B5EF4-FFF2-40B4-BE49-F238E27FC236}">
                <a16:creationId xmlns:a16="http://schemas.microsoft.com/office/drawing/2014/main" id="{5629DEDC-CA60-40E4-83A2-55C16D78502F}"/>
              </a:ext>
            </a:extLst>
          </p:cNvPr>
          <p:cNvSpPr/>
          <p:nvPr/>
        </p:nvSpPr>
        <p:spPr>
          <a:xfrm>
            <a:off x="11619706" y="3465616"/>
            <a:ext cx="250680" cy="177420"/>
          </a:xfrm>
          <a:prstGeom prst="flowChartDocument">
            <a:avLst/>
          </a:prstGeom>
          <a:solidFill>
            <a:srgbClr val="FF08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9">
            <a:extLst>
              <a:ext uri="{FF2B5EF4-FFF2-40B4-BE49-F238E27FC236}">
                <a16:creationId xmlns:a16="http://schemas.microsoft.com/office/drawing/2014/main" id="{C79A4FB0-1D69-4907-A803-B8D2247523D2}"/>
              </a:ext>
            </a:extLst>
          </p:cNvPr>
          <p:cNvSpPr/>
          <p:nvPr/>
        </p:nvSpPr>
        <p:spPr>
          <a:xfrm>
            <a:off x="7774866" y="4228968"/>
            <a:ext cx="4320000" cy="233916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67000">
                <a:srgbClr val="FFC000"/>
              </a:gs>
              <a:gs pos="36000">
                <a:srgbClr val="92D050"/>
              </a:gs>
              <a:gs pos="100000">
                <a:srgbClr val="FF0000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663668-2B6C-499D-9DC3-A9873051D787}"/>
              </a:ext>
            </a:extLst>
          </p:cNvPr>
          <p:cNvSpPr txBox="1"/>
          <p:nvPr/>
        </p:nvSpPr>
        <p:spPr>
          <a:xfrm>
            <a:off x="7689807" y="4409717"/>
            <a:ext cx="734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raw </a:t>
            </a:r>
            <a:br>
              <a:rPr lang="en-US" sz="1600" dirty="0"/>
            </a:br>
            <a:r>
              <a:rPr lang="en-US" sz="1600" dirty="0"/>
              <a:t>events</a:t>
            </a:r>
            <a:endParaRPr lang="en-GB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D63548-B1E2-4548-BABB-07A62D292F3A}"/>
              </a:ext>
            </a:extLst>
          </p:cNvPr>
          <p:cNvSpPr txBox="1"/>
          <p:nvPr/>
        </p:nvSpPr>
        <p:spPr>
          <a:xfrm>
            <a:off x="10844452" y="4413988"/>
            <a:ext cx="1347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reconstructed</a:t>
            </a:r>
            <a:br>
              <a:rPr lang="en-US" sz="1600" dirty="0"/>
            </a:br>
            <a:r>
              <a:rPr lang="en-US" sz="1600" dirty="0"/>
              <a:t>events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41559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4718F-BFCF-F28E-6787-AC49D53E0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the eScience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C4279-9290-4EEF-52A5-9E8B563E3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457200" indent="-457200"/>
            <a:r>
              <a:rPr lang="en-US" dirty="0">
                <a:cs typeface="Assistant"/>
              </a:rPr>
              <a:t>Set up a data management service</a:t>
            </a:r>
            <a:endParaRPr lang="en-US">
              <a:cs typeface="Assistant"/>
            </a:endParaRPr>
          </a:p>
          <a:p>
            <a:pPr marL="457200" indent="-457200"/>
            <a:r>
              <a:rPr lang="en-US" dirty="0">
                <a:cs typeface="Assistant"/>
              </a:rPr>
              <a:t>Help with integration into their processing workflows</a:t>
            </a:r>
          </a:p>
          <a:p>
            <a:pPr marL="457200" indent="-457200"/>
            <a:r>
              <a:rPr lang="en-US" dirty="0">
                <a:ea typeface="+mn-lt"/>
                <a:cs typeface="+mn-lt"/>
              </a:rPr>
              <a:t>Develop training material and deliver user trainings</a:t>
            </a:r>
            <a:endParaRPr lang="en-US" dirty="0">
              <a:cs typeface="Assistant"/>
            </a:endParaRPr>
          </a:p>
          <a:p>
            <a:pPr marL="457200" indent="-457200"/>
            <a:r>
              <a:rPr lang="en-US" dirty="0">
                <a:cs typeface="Assistant"/>
              </a:rPr>
              <a:t>Project runs until end of 2025</a:t>
            </a:r>
          </a:p>
        </p:txBody>
      </p:sp>
    </p:spTree>
    <p:extLst>
      <p:ext uri="{BB962C8B-B14F-4D97-AF65-F5344CB8AC3E}">
        <p14:creationId xmlns:p14="http://schemas.microsoft.com/office/powerpoint/2010/main" val="254101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eScience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DDD"/>
      </a:accent1>
      <a:accent2>
        <a:srgbClr val="380338"/>
      </a:accent2>
      <a:accent3>
        <a:srgbClr val="FFB213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DDD"/>
      </a:folHlink>
    </a:clrScheme>
    <a:fontScheme name="Custom 2">
      <a:majorFont>
        <a:latin typeface="Nunito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4F217B6DCBAE46AC4A63ED982DCB03" ma:contentTypeVersion="16" ma:contentTypeDescription="Create a new document." ma:contentTypeScope="" ma:versionID="d5d7d2bf4a134b776eeaf0d3f79e5e8e">
  <xsd:schema xmlns:xsd="http://www.w3.org/2001/XMLSchema" xmlns:xs="http://www.w3.org/2001/XMLSchema" xmlns:p="http://schemas.microsoft.com/office/2006/metadata/properties" xmlns:ns2="d524e8e6-9967-4aee-9f44-a119181d2657" xmlns:ns3="d0ce14b4-296e-49b5-89d1-87b1b19d123a" xmlns:ns4="6f35d0f1-6b87-42ba-ba3e-91c0d4d98947" targetNamespace="http://schemas.microsoft.com/office/2006/metadata/properties" ma:root="true" ma:fieldsID="972f85ab8906d8099f675232d10e92d7" ns2:_="" ns3:_="" ns4:_="">
    <xsd:import namespace="d524e8e6-9967-4aee-9f44-a119181d2657"/>
    <xsd:import namespace="d0ce14b4-296e-49b5-89d1-87b1b19d123a"/>
    <xsd:import namespace="6f35d0f1-6b87-42ba-ba3e-91c0d4d989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  <xsd:element ref="ns4:MediaServiceMetadata" minOccurs="0"/>
                <xsd:element ref="ns4:MediaServiceFastMetadata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24e8e6-9967-4aee-9f44-a119181d265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9e49f80-fd85-4eb3-9fb5-881a5d1ce61b}" ma:internalName="TaxCatchAll" ma:showField="CatchAllData" ma:web="d524e8e6-9967-4aee-9f44-a119181d26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ce14b4-296e-49b5-89d1-87b1b19d123a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35d0f1-6b87-42ba-ba3e-91c0d4d989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0ad629c-0c64-4cfd-a7c6-02f1c6e495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524e8e6-9967-4aee-9f44-a119181d2657" xsi:nil="true"/>
    <lcf76f155ced4ddcb4097134ff3c332f xmlns="6f35d0f1-6b87-42ba-ba3e-91c0d4d9894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7E607C3-0DCA-4A9B-9587-D0930EC010E0}">
  <ds:schemaRefs>
    <ds:schemaRef ds:uri="6f35d0f1-6b87-42ba-ba3e-91c0d4d98947"/>
    <ds:schemaRef ds:uri="d0ce14b4-296e-49b5-89d1-87b1b19d123a"/>
    <ds:schemaRef ds:uri="d524e8e6-9967-4aee-9f44-a119181d265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72CECC3-7DC2-48A3-A34C-CF77ADEDD2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FF6FBF-B4F4-49AD-A88B-091F94ABFAFA}">
  <ds:schemaRefs>
    <ds:schemaRef ds:uri="6f35d0f1-6b87-42ba-ba3e-91c0d4d98947"/>
    <ds:schemaRef ds:uri="d524e8e6-9967-4aee-9f44-a119181d2657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Widescreen</PresentationFormat>
  <Paragraphs>12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Creating a rucio service for km3net</vt:lpstr>
      <vt:lpstr>Overview </vt:lpstr>
      <vt:lpstr>What is KM3NeT</vt:lpstr>
      <vt:lpstr>PowerPoint Presentation</vt:lpstr>
      <vt:lpstr>PowerPoint Presentation</vt:lpstr>
      <vt:lpstr>Some More Numbers</vt:lpstr>
      <vt:lpstr>PowerPoint Presentation</vt:lpstr>
      <vt:lpstr>PowerPoint Presentation</vt:lpstr>
      <vt:lpstr>The role of the eScience Center</vt:lpstr>
      <vt:lpstr>Set up of rucio for KM3NeT</vt:lpstr>
      <vt:lpstr>Document everything</vt:lpstr>
      <vt:lpstr>Repositories</vt:lpstr>
      <vt:lpstr>Setting up the data management service</vt:lpstr>
      <vt:lpstr>Using rucio helm charts to get started</vt:lpstr>
      <vt:lpstr>Our rucio helmcharts chart values</vt:lpstr>
      <vt:lpstr>What about automatic deployments</vt:lpstr>
      <vt:lpstr>Setting up flux</vt:lpstr>
      <vt:lpstr>Secrets management</vt:lpstr>
      <vt:lpstr>Development flow</vt:lpstr>
      <vt:lpstr>Future work</vt:lpstr>
      <vt:lpstr>(possible) Integration with DIRAC</vt:lpstr>
      <vt:lpstr>Learn more</vt:lpstr>
      <vt:lpstr>Questions?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Netherlands eScience Center</dc:title>
  <dc:creator>Ben van Werkhoven</dc:creator>
  <cp:lastModifiedBy>Elena Ranguelova</cp:lastModifiedBy>
  <cp:revision>940</cp:revision>
  <dcterms:created xsi:type="dcterms:W3CDTF">2021-07-14T12:30:17Z</dcterms:created>
  <dcterms:modified xsi:type="dcterms:W3CDTF">2024-09-30T15:52:16Z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0x010100B34F217B6DCBAE46AC4A63ED982DCB03</vt:lpwstr>
  </property>
  <property fmtid="{D5CDD505-2E9C-101B-9397-08002B2CF9AE}" pid="3" name="MediaServiceImageTags">
    <vt:lpwstr/>
  </property>
</Properties>
</file>