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922" r:id="rId3"/>
    <p:sldId id="958" r:id="rId4"/>
    <p:sldId id="960" r:id="rId5"/>
    <p:sldId id="961" r:id="rId6"/>
    <p:sldId id="957" r:id="rId7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1" autoAdjust="0"/>
    <p:restoredTop sz="99632" autoAdjust="0"/>
  </p:normalViewPr>
  <p:slideViewPr>
    <p:cSldViewPr snapToGrid="0" snapToObjects="1">
      <p:cViewPr varScale="1">
        <p:scale>
          <a:sx n="145" d="100"/>
          <a:sy n="145" d="100"/>
        </p:scale>
        <p:origin x="2292" y="10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F4F31D-E0D8-C142-85CC-A2B9B45285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BE79A-5CCC-6749-B39C-990D0CD0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C743D6-C988-2A42-9864-0141B341C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3D824FF-8337-0F4D-BE9A-E253AD02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66A3278E-83C5-2643-9C82-E200A017D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3D4397-12F1-2C40-8CCD-50326F061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10" name="Image 8" descr="MUON-Slide-graphBase-pagebottom.jpg">
            <a:extLst>
              <a:ext uri="{FF2B5EF4-FFF2-40B4-BE49-F238E27FC236}">
                <a16:creationId xmlns:a16="http://schemas.microsoft.com/office/drawing/2014/main" id="{726B7765-B57A-FB4C-BCE4-57BC4B9277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F4C628-DB8D-6A44-9AA3-6B48FCA0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95AF1C7C-07D4-1044-AFB7-9599D430FB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C7CAB63-F160-D34B-9204-3C8727E0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096CF16F-6C42-DD48-A9C5-5B6C43FA5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EA7-04C0-F245-B743-47B1D979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AA1D0C67-E0CE-2947-A141-00755D970F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D3EC74-02B1-4F4F-9155-11943E3D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F52ACD8E-AAEC-244E-93A8-535C71051C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08EF3F-F884-6740-BC9B-FBFB18E6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929" y="949962"/>
            <a:ext cx="9185504" cy="5788834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04F0A8-E2D0-6541-B4C3-0626628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63/1.4965683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jfe-steel.co.jp/en/products/electrical/catalog/f2e-001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3037" y="2273932"/>
            <a:ext cx="8336779" cy="2662070"/>
          </a:xfrm>
        </p:spPr>
        <p:txBody>
          <a:bodyPr>
            <a:normAutofit/>
          </a:bodyPr>
          <a:lstStyle/>
          <a:p>
            <a:r>
              <a:rPr lang="en-GB" sz="4400" dirty="0"/>
              <a:t>Task3 of the </a:t>
            </a:r>
            <a:r>
              <a:rPr lang="en-GB" sz="4400" dirty="0" err="1"/>
              <a:t>mmWG</a:t>
            </a:r>
            <a:r>
              <a:rPr lang="en-GB" sz="4400" dirty="0"/>
              <a:t>:</a:t>
            </a:r>
            <a:br>
              <a:rPr lang="en-GB" sz="4400" dirty="0"/>
            </a:br>
            <a:r>
              <a:rPr lang="en-GB" sz="4400" dirty="0"/>
              <a:t>Proposal for next studies 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944B899-E0CF-D941-FFE5-E1AD028A0E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6335" y="4239319"/>
            <a:ext cx="2911640" cy="57276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F. </a:t>
            </a:r>
            <a:r>
              <a:rPr lang="en-US" sz="1800" b="1">
                <a:solidFill>
                  <a:schemeClr val="tx1"/>
                </a:solidFill>
              </a:rPr>
              <a:t>Boattini</a:t>
            </a:r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11.December.23</a:t>
            </a:r>
          </a:p>
          <a:p>
            <a:pPr algn="l"/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8FCCF88B-AED2-D33A-BF20-3A6A54E86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EA586-93CB-25F3-8D7B-793CD40B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Proposal for </a:t>
            </a:r>
            <a:r>
              <a:rPr lang="en-US" sz="3600" dirty="0" err="1"/>
              <a:t>ext</a:t>
            </a:r>
            <a:r>
              <a:rPr lang="en-US" sz="3600" dirty="0"/>
              <a:t> steps for TUD university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63B4C-05B6-2658-9790-4AE7B2623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Run calculations for MAP dipole at 1.5T and 1.8T</a:t>
            </a:r>
          </a:p>
          <a:p>
            <a:r>
              <a:rPr lang="en-US" sz="2800" dirty="0"/>
              <a:t>Run calculations for H-type dipole at 1.8T with hollow conductors</a:t>
            </a:r>
          </a:p>
          <a:p>
            <a:r>
              <a:rPr lang="en-US" sz="2800" dirty="0"/>
              <a:t>Consider materials without Co and high saturation</a:t>
            </a:r>
          </a:p>
          <a:p>
            <a:r>
              <a:rPr lang="en-US" sz="2800" dirty="0"/>
              <a:t>Check both solutions thermally</a:t>
            </a:r>
          </a:p>
          <a:p>
            <a:endParaRPr lang="en-US" sz="2800" dirty="0"/>
          </a:p>
          <a:p>
            <a:r>
              <a:rPr lang="en-US" sz="2800" dirty="0"/>
              <a:t>Meet again to discuss results</a:t>
            </a:r>
          </a:p>
          <a:p>
            <a:endParaRPr lang="en-US" sz="2800" dirty="0"/>
          </a:p>
          <a:p>
            <a:r>
              <a:rPr lang="en-US" sz="2800" dirty="0"/>
              <a:t>Start coupled magneto-dynamic simulations on the selected layout with the two resonance circuits (and different dimensioning of them)</a:t>
            </a:r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D0909-1D00-D1D7-F81E-D5C6C182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3EA1558-2DBA-ABD9-83EC-9384B62BB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DE82B24-45C7-BCAE-57AF-E9E2DCA19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32" y="1136719"/>
            <a:ext cx="4482057" cy="2578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4EA586-93CB-25F3-8D7B-793CD40B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MAP dipole study </a:t>
            </a:r>
            <a:r>
              <a:rPr lang="en-US" sz="1000" dirty="0"/>
              <a:t>(</a:t>
            </a:r>
            <a:r>
              <a:rPr lang="en-US" sz="1000" dirty="0">
                <a:hlinkClick r:id="rId3"/>
              </a:rPr>
              <a:t>https://doi.org/10.1063/1.4965683</a:t>
            </a:r>
            <a:r>
              <a:rPr lang="en-US" sz="1000" dirty="0"/>
              <a:t>) </a:t>
            </a:r>
            <a:endParaRPr lang="en-GB" sz="1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D0909-1D00-D1D7-F81E-D5C6C182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3EA1558-2DBA-ABD9-83EC-9384B62BB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FD6137-8EC9-7F18-10BB-57C432EA4B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75439" y="1202868"/>
                <a:ext cx="5677108" cy="1723212"/>
              </a:xfrm>
              <a:prstGeom prst="rect">
                <a:avLst/>
              </a:prstGeom>
            </p:spPr>
            <p:txBody>
              <a:bodyPr vert="horz" lIns="100381" tIns="50191" rIns="100381" bIns="50191" rtlCol="0">
                <a:noAutofit/>
              </a:bodyPr>
              <a:lstStyle>
                <a:lvl1pPr marL="376435" indent="-37643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3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815610" indent="-313697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3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5478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756699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58613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»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60518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6244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76435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6626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1800" dirty="0"/>
                  <a:t>Back-Joke material</a:t>
                </a:r>
                <a:r>
                  <a:rPr lang="en-US" sz="1800" dirty="0">
                    <a:sym typeface="Wingdings" panose="05000000000000000000" pitchFamily="2" charset="2"/>
                  </a:rPr>
                  <a:t>0.1mm NO 6.5%Si (JFE-JNEX)</a:t>
                </a: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sym typeface="Wingdings" panose="05000000000000000000" pitchFamily="2" charset="2"/>
                  </a:rPr>
                  <a:t>Poles material 0.178mm NO 3%Si (Arnold Magnetics </a:t>
                </a:r>
                <a:r>
                  <a:rPr lang="en-US" sz="1800" dirty="0" err="1">
                    <a:sym typeface="Wingdings" panose="05000000000000000000" pitchFamily="2" charset="2"/>
                  </a:rPr>
                  <a:t>Arnon</a:t>
                </a:r>
                <a:r>
                  <a:rPr lang="en-US" sz="1800" dirty="0">
                    <a:sym typeface="Wingdings" panose="05000000000000000000" pitchFamily="2" charset="2"/>
                  </a:rPr>
                  <a:t> 5)</a:t>
                </a: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Calculated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mmf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for the airgap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mmF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05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1.</m:t>
                        </m:r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∙0.025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n-GB" sz="105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:r>
                  <a:rPr lang="en-US" sz="18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29.8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kAt</a:t>
                </a:r>
                <a:endParaRPr lang="en-US" sz="1800" dirty="0">
                  <a:sym typeface="Wingdings" panose="05000000000000000000" pitchFamily="2" charset="2"/>
                </a:endParaRP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sym typeface="Wingdings" panose="05000000000000000000" pitchFamily="2" charset="2"/>
                  </a:rPr>
                  <a:t>Bag=1.5T</a:t>
                </a:r>
                <a:endParaRPr lang="en-US" sz="1800" dirty="0"/>
              </a:p>
              <a:p>
                <a:pPr marL="0" indent="0">
                  <a:buFont typeface="Arial"/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FD6137-8EC9-7F18-10BB-57C432EA4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439" y="1202868"/>
                <a:ext cx="5677108" cy="1723212"/>
              </a:xfrm>
              <a:prstGeom prst="rect">
                <a:avLst/>
              </a:prstGeom>
              <a:blipFill>
                <a:blip r:embed="rId5"/>
                <a:stretch>
                  <a:fillRect l="-751" t="-1767" b="-3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072F43AE-FA97-82CE-63AE-13C4F815F2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105596"/>
              </p:ext>
            </p:extLst>
          </p:nvPr>
        </p:nvGraphicFramePr>
        <p:xfrm>
          <a:off x="443402" y="3732215"/>
          <a:ext cx="7938596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7023">
                  <a:extLst>
                    <a:ext uri="{9D8B030D-6E8A-4147-A177-3AD203B41FA5}">
                      <a16:colId xmlns:a16="http://schemas.microsoft.com/office/drawing/2014/main" val="2074076222"/>
                    </a:ext>
                  </a:extLst>
                </a:gridCol>
                <a:gridCol w="2476500">
                  <a:extLst>
                    <a:ext uri="{9D8B030D-6E8A-4147-A177-3AD203B41FA5}">
                      <a16:colId xmlns:a16="http://schemas.microsoft.com/office/drawing/2014/main" val="45322528"/>
                    </a:ext>
                  </a:extLst>
                </a:gridCol>
                <a:gridCol w="2505073">
                  <a:extLst>
                    <a:ext uri="{9D8B030D-6E8A-4147-A177-3AD203B41FA5}">
                      <a16:colId xmlns:a16="http://schemas.microsoft.com/office/drawing/2014/main" val="4421399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Map Dipole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CERN (Maxwell2D)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458775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External Dimensions [mm x mm]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28531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Bgap</a:t>
                      </a:r>
                      <a:r>
                        <a:rPr lang="en-US" sz="1200" dirty="0"/>
                        <a:t> [T]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14604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Gap size [</a:t>
                      </a:r>
                      <a:r>
                        <a:rPr lang="en-US" sz="1200" dirty="0" err="1"/>
                        <a:t>mmxmm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308902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Mmf</a:t>
                      </a:r>
                      <a:r>
                        <a:rPr lang="en-US" sz="1200" dirty="0"/>
                        <a:t> [</a:t>
                      </a:r>
                      <a:r>
                        <a:rPr lang="en-US" sz="1200" dirty="0" err="1"/>
                        <a:t>kAt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7098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(joke)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ym typeface="Symbol" panose="05050102010706020507" pitchFamily="18" charset="2"/>
                        </a:rPr>
                        <a:t>1.1E6</a:t>
                      </a:r>
                      <a:r>
                        <a:rPr lang="en-US" sz="1200" dirty="0"/>
                        <a:t>/(2200x15)=33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59085x2x0.001=59 (pole and Joke have the same material M235-35A)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616001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(pole)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2.1E6</a:t>
                      </a:r>
                      <a:r>
                        <a:rPr lang="en-US" sz="1200" dirty="0"/>
                        <a:t>/(2200x15)=63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61167x2x0.001=61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836574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Coil Losses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0.55E6</a:t>
                      </a:r>
                      <a:r>
                        <a:rPr lang="en-US" sz="1200" dirty="0"/>
                        <a:t>/(2200x15)=16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4*(3174+5106)x0.001=33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71463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Total losses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61352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Stored energy (total / gap) [J/m]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4200 / 3490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4900 / 3490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0345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F0FCE82-05C3-D518-6057-7E1B64CB4705}"/>
              </a:ext>
            </a:extLst>
          </p:cNvPr>
          <p:cNvSpPr txBox="1"/>
          <p:nvPr/>
        </p:nvSpPr>
        <p:spPr>
          <a:xfrm>
            <a:off x="360929" y="6679926"/>
            <a:ext cx="21822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(*) with 1kHz sinus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040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9BA241-5A32-8ED7-52CD-5BB485294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53D1CD-54BE-0E8F-995F-84C9FEC04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19" y="1463751"/>
            <a:ext cx="3228063" cy="193285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4CB55C7-B28C-A9D8-4B05-9D879C5941D1}"/>
              </a:ext>
            </a:extLst>
          </p:cNvPr>
          <p:cNvCxnSpPr>
            <a:cxnSpLocks/>
          </p:cNvCxnSpPr>
          <p:nvPr/>
        </p:nvCxnSpPr>
        <p:spPr>
          <a:xfrm flipV="1">
            <a:off x="646579" y="1326848"/>
            <a:ext cx="3126503" cy="35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882906F-CCF7-13DD-6689-495B2889034F}"/>
              </a:ext>
            </a:extLst>
          </p:cNvPr>
          <p:cNvSpPr txBox="1"/>
          <p:nvPr/>
        </p:nvSpPr>
        <p:spPr>
          <a:xfrm>
            <a:off x="1142420" y="996955"/>
            <a:ext cx="894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0.64m</a:t>
            </a:r>
            <a:endParaRPr lang="en-GB" sz="16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014C35-2629-D3DA-5DBE-2726A9033E38}"/>
              </a:ext>
            </a:extLst>
          </p:cNvPr>
          <p:cNvCxnSpPr>
            <a:cxnSpLocks/>
          </p:cNvCxnSpPr>
          <p:nvPr/>
        </p:nvCxnSpPr>
        <p:spPr>
          <a:xfrm flipH="1">
            <a:off x="338555" y="1463751"/>
            <a:ext cx="30778" cy="19328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DC1ED57-CCAC-CBD6-3F34-26323F682873}"/>
              </a:ext>
            </a:extLst>
          </p:cNvPr>
          <p:cNvSpPr txBox="1"/>
          <p:nvPr/>
        </p:nvSpPr>
        <p:spPr>
          <a:xfrm rot="16200000">
            <a:off x="-421288" y="1751690"/>
            <a:ext cx="1181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0.37m</a:t>
            </a:r>
            <a:endParaRPr lang="en-GB" sz="1600" dirty="0"/>
          </a:p>
        </p:txBody>
      </p:sp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18DD860A-1055-B263-4AC7-E829E0799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147163"/>
              </p:ext>
            </p:extLst>
          </p:nvPr>
        </p:nvGraphicFramePr>
        <p:xfrm>
          <a:off x="360929" y="3712205"/>
          <a:ext cx="7938596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736">
                  <a:extLst>
                    <a:ext uri="{9D8B030D-6E8A-4147-A177-3AD203B41FA5}">
                      <a16:colId xmlns:a16="http://schemas.microsoft.com/office/drawing/2014/main" val="2074076222"/>
                    </a:ext>
                  </a:extLst>
                </a:gridCol>
                <a:gridCol w="1882474">
                  <a:extLst>
                    <a:ext uri="{9D8B030D-6E8A-4147-A177-3AD203B41FA5}">
                      <a16:colId xmlns:a16="http://schemas.microsoft.com/office/drawing/2014/main" val="45322528"/>
                    </a:ext>
                  </a:extLst>
                </a:gridCol>
                <a:gridCol w="1904193">
                  <a:extLst>
                    <a:ext uri="{9D8B030D-6E8A-4147-A177-3AD203B41FA5}">
                      <a16:colId xmlns:a16="http://schemas.microsoft.com/office/drawing/2014/main" val="442139903"/>
                    </a:ext>
                  </a:extLst>
                </a:gridCol>
                <a:gridCol w="1904193">
                  <a:extLst>
                    <a:ext uri="{9D8B030D-6E8A-4147-A177-3AD203B41FA5}">
                      <a16:colId xmlns:a16="http://schemas.microsoft.com/office/drawing/2014/main" val="730344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Map Dipole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UNIBO HM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Hollow conductors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458775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External Dimensions [mm x mm]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500 x 380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640 x 370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28531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Bgap</a:t>
                      </a:r>
                      <a:r>
                        <a:rPr lang="en-US" sz="1200" dirty="0"/>
                        <a:t> [T]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(1.8 is the design value)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14604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Gap size [</a:t>
                      </a:r>
                      <a:r>
                        <a:rPr lang="en-US" sz="1200" dirty="0" err="1"/>
                        <a:t>mmxmm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x 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x 30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308902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Mmf</a:t>
                      </a:r>
                      <a:r>
                        <a:rPr lang="en-US" sz="1200" dirty="0"/>
                        <a:t> [</a:t>
                      </a:r>
                      <a:r>
                        <a:rPr lang="en-US" sz="1200" dirty="0" err="1"/>
                        <a:t>kAt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47.8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44.9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7098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 [J/cycle-m]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ym typeface="Symbol" panose="05050102010706020507" pitchFamily="18" charset="2"/>
                        </a:rPr>
                        <a:t>1.1E6</a:t>
                      </a:r>
                      <a:r>
                        <a:rPr lang="en-US" sz="1200" dirty="0"/>
                        <a:t>/(2200x15)=96 @1kHz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128 @ 500Hz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133 @454Hz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616001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Coil Losses [J/cycle-m]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0.55E6</a:t>
                      </a:r>
                      <a:r>
                        <a:rPr lang="en-US" sz="1200" dirty="0"/>
                        <a:t>/(2200x15)=16 @1kHz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295 @ 500Hz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125 @ (Fourier of current)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71463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Total losses [J/cycle-m]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61352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Stored energy (total / gap) [J/m]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4200 / 3490 (1.2)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5740 / 4775 (1.2)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7630 / 3867 (1.97)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034582"/>
                  </a:ext>
                </a:extLst>
              </a:tr>
            </a:tbl>
          </a:graphicData>
        </a:graphic>
      </p:graphicFrame>
      <p:sp>
        <p:nvSpPr>
          <p:cNvPr id="26" name="Title 1">
            <a:extLst>
              <a:ext uri="{FF2B5EF4-FFF2-40B4-BE49-F238E27FC236}">
                <a16:creationId xmlns:a16="http://schemas.microsoft.com/office/drawing/2014/main" id="{1D1189AE-4C45-1728-1FE2-DC9027A92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Autofit/>
          </a:bodyPr>
          <a:lstStyle/>
          <a:p>
            <a:r>
              <a:rPr lang="en-US" sz="3200" dirty="0"/>
              <a:t>Ideas for the full power-converters/magnets system</a:t>
            </a:r>
            <a:endParaRPr lang="en-GB" sz="3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57ED004-A0AD-9105-1A3F-DD4A2936E566}"/>
              </a:ext>
            </a:extLst>
          </p:cNvPr>
          <p:cNvSpPr/>
          <p:nvPr/>
        </p:nvSpPr>
        <p:spPr>
          <a:xfrm>
            <a:off x="4592555" y="1358626"/>
            <a:ext cx="338550" cy="57459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33388E-EAA8-0403-1180-F7E6AA70A5C2}"/>
              </a:ext>
            </a:extLst>
          </p:cNvPr>
          <p:cNvSpPr/>
          <p:nvPr/>
        </p:nvSpPr>
        <p:spPr>
          <a:xfrm>
            <a:off x="4623333" y="1396651"/>
            <a:ext cx="277197" cy="501650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617598-C7C6-66F2-BB29-26C8BD001625}"/>
              </a:ext>
            </a:extLst>
          </p:cNvPr>
          <p:cNvCxnSpPr>
            <a:cxnSpLocks/>
          </p:cNvCxnSpPr>
          <p:nvPr/>
        </p:nvCxnSpPr>
        <p:spPr>
          <a:xfrm flipH="1">
            <a:off x="4462725" y="1350817"/>
            <a:ext cx="1" cy="5824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3A49499-FAD4-F86C-D3A8-FC8F03BA5066}"/>
              </a:ext>
            </a:extLst>
          </p:cNvPr>
          <p:cNvSpPr txBox="1"/>
          <p:nvPr/>
        </p:nvSpPr>
        <p:spPr>
          <a:xfrm rot="16200000">
            <a:off x="3861222" y="1418784"/>
            <a:ext cx="833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0.039m</a:t>
            </a:r>
            <a:endParaRPr lang="en-GB" sz="16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7B1C636-7B76-BC49-2ACB-A6659957F794}"/>
              </a:ext>
            </a:extLst>
          </p:cNvPr>
          <p:cNvCxnSpPr>
            <a:cxnSpLocks/>
          </p:cNvCxnSpPr>
          <p:nvPr/>
        </p:nvCxnSpPr>
        <p:spPr>
          <a:xfrm>
            <a:off x="4592555" y="1326848"/>
            <a:ext cx="3385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065185E-E6EE-6BF3-D3FD-1336B401D970}"/>
              </a:ext>
            </a:extLst>
          </p:cNvPr>
          <p:cNvSpPr txBox="1"/>
          <p:nvPr/>
        </p:nvSpPr>
        <p:spPr>
          <a:xfrm>
            <a:off x="4447336" y="1021982"/>
            <a:ext cx="894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0.019m</a:t>
            </a:r>
            <a:endParaRPr lang="en-GB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ECA4E06-A76D-6254-7324-B289E3D27C88}"/>
              </a:ext>
            </a:extLst>
          </p:cNvPr>
          <p:cNvSpPr txBox="1"/>
          <p:nvPr/>
        </p:nvSpPr>
        <p:spPr>
          <a:xfrm>
            <a:off x="5034710" y="1489501"/>
            <a:ext cx="2449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Sc=0.003m</a:t>
            </a:r>
          </a:p>
          <a:p>
            <a:r>
              <a:rPr lang="en-US" sz="1600" dirty="0" err="1"/>
              <a:t>Sigmarms</a:t>
            </a:r>
            <a:r>
              <a:rPr lang="en-US" sz="1600" dirty="0"/>
              <a:t>=5A/mm2</a:t>
            </a:r>
          </a:p>
          <a:p>
            <a:r>
              <a:rPr lang="en-US" sz="1600" dirty="0" err="1"/>
              <a:t>Sigmapk</a:t>
            </a:r>
            <a:r>
              <a:rPr lang="en-US" sz="1600" dirty="0"/>
              <a:t>=18A/mm2</a:t>
            </a:r>
            <a:endParaRPr lang="en-GB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B20AC1C-CC2E-6508-1ED6-035629487F34}"/>
              </a:ext>
            </a:extLst>
          </p:cNvPr>
          <p:cNvSpPr txBox="1"/>
          <p:nvPr/>
        </p:nvSpPr>
        <p:spPr>
          <a:xfrm>
            <a:off x="4108782" y="2569207"/>
            <a:ext cx="5570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Hollow water-cooled conductors</a:t>
            </a:r>
          </a:p>
          <a:p>
            <a:r>
              <a:rPr lang="en-US" sz="1600" dirty="0"/>
              <a:t>Single turn with straight conductors connecting magnet to magnet via the power cell (or directly)</a:t>
            </a:r>
            <a:endParaRPr lang="en-GB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0B3185-C785-E75D-40FA-C40AFF08077E}"/>
              </a:ext>
            </a:extLst>
          </p:cNvPr>
          <p:cNvSpPr txBox="1"/>
          <p:nvPr/>
        </p:nvSpPr>
        <p:spPr>
          <a:xfrm>
            <a:off x="7065817" y="1068148"/>
            <a:ext cx="2978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Just an example not the one to consider for the </a:t>
            </a:r>
            <a:r>
              <a:rPr lang="en-US" sz="1600" dirty="0" err="1">
                <a:highlight>
                  <a:srgbClr val="FFFF00"/>
                </a:highlight>
              </a:rPr>
              <a:t>calculaitons</a:t>
            </a:r>
            <a:endParaRPr lang="en-GB" sz="1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08915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382C0-CFE8-6CD8-E6CC-612033093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44330"/>
            <a:ext cx="8738887" cy="805005"/>
          </a:xfrm>
        </p:spPr>
        <p:txBody>
          <a:bodyPr>
            <a:noAutofit/>
          </a:bodyPr>
          <a:lstStyle/>
          <a:p>
            <a:r>
              <a:rPr lang="en-US" sz="3600" dirty="0"/>
              <a:t>High-saturation magnetic flux density  steels</a:t>
            </a:r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DABAF-BD11-5F11-58BF-683159D46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183808-F22C-9C10-EACD-B63059BE6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29" y="1684073"/>
            <a:ext cx="4101500" cy="36649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EE7AF2-1DD2-5312-4463-1F30737A8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37" y="1799655"/>
            <a:ext cx="4896295" cy="267212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AF783FF-8EED-2829-85F3-837E4CA02579}"/>
              </a:ext>
            </a:extLst>
          </p:cNvPr>
          <p:cNvSpPr/>
          <p:nvPr/>
        </p:nvSpPr>
        <p:spPr>
          <a:xfrm>
            <a:off x="582879" y="3137204"/>
            <a:ext cx="1680097" cy="163214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3FE5645-D318-1D24-1F0E-7F1B38A9CB2F}"/>
              </a:ext>
            </a:extLst>
          </p:cNvPr>
          <p:cNvCxnSpPr>
            <a:stCxn id="8" idx="1"/>
            <a:endCxn id="9" idx="3"/>
          </p:cNvCxnSpPr>
          <p:nvPr/>
        </p:nvCxnSpPr>
        <p:spPr>
          <a:xfrm flipH="1">
            <a:off x="2262976" y="3135719"/>
            <a:ext cx="2761461" cy="8175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33005D7-8EC7-4922-ACA1-12F2E8671E5C}"/>
              </a:ext>
            </a:extLst>
          </p:cNvPr>
          <p:cNvSpPr txBox="1"/>
          <p:nvPr/>
        </p:nvSpPr>
        <p:spPr>
          <a:xfrm>
            <a:off x="582878" y="5459085"/>
            <a:ext cx="80808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4"/>
              </a:rPr>
              <a:t>https://www.jfe-steel.co.jp/en/products/electrical/catalog/f2e-001.pdf</a:t>
            </a:r>
            <a:r>
              <a:rPr lang="en-US" sz="2000" dirty="0"/>
              <a:t> 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0815E5-6D17-DBA6-6F92-71AFDD3A4CCD}"/>
              </a:ext>
            </a:extLst>
          </p:cNvPr>
          <p:cNvSpPr txBox="1"/>
          <p:nvPr/>
        </p:nvSpPr>
        <p:spPr>
          <a:xfrm>
            <a:off x="516966" y="1021145"/>
            <a:ext cx="5570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highlight>
                  <a:srgbClr val="FFFF00"/>
                </a:highlight>
              </a:rPr>
              <a:t>No cobalt content- Non oriented</a:t>
            </a:r>
            <a:endParaRPr lang="en-GB" sz="28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33976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209" y="2258586"/>
            <a:ext cx="6842456" cy="2662070"/>
          </a:xfrm>
        </p:spPr>
        <p:txBody>
          <a:bodyPr>
            <a:normAutofit/>
          </a:bodyPr>
          <a:lstStyle/>
          <a:p>
            <a:r>
              <a:rPr lang="en-US" sz="4400" dirty="0"/>
              <a:t>Thank you for your attention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2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225994</TotalTime>
  <Words>514</Words>
  <Application>Microsoft Office PowerPoint</Application>
  <PresentationFormat>Custom</PresentationFormat>
  <Paragraphs>106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 Math</vt:lpstr>
      <vt:lpstr>Symbol</vt:lpstr>
      <vt:lpstr>Office Theme</vt:lpstr>
      <vt:lpstr>Task3 of the mmWG: Proposal for next studies  </vt:lpstr>
      <vt:lpstr>Proposal for ext steps for TUD university</vt:lpstr>
      <vt:lpstr>MAP dipole study (https://doi.org/10.1063/1.4965683) </vt:lpstr>
      <vt:lpstr>Ideas for the full power-converters/magnets system</vt:lpstr>
      <vt:lpstr>High-saturation magnetic flux density  steels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Fulvio Boattini</cp:lastModifiedBy>
  <cp:revision>1023</cp:revision>
  <cp:lastPrinted>2021-09-29T09:15:00Z</cp:lastPrinted>
  <dcterms:created xsi:type="dcterms:W3CDTF">2019-06-07T07:36:38Z</dcterms:created>
  <dcterms:modified xsi:type="dcterms:W3CDTF">2023-12-11T08:54:42Z</dcterms:modified>
</cp:coreProperties>
</file>