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0" r:id="rId2"/>
  </p:sldMasterIdLst>
  <p:notesMasterIdLst>
    <p:notesMasterId r:id="rId8"/>
  </p:notesMasterIdLst>
  <p:sldIdLst>
    <p:sldId id="407" r:id="rId3"/>
    <p:sldId id="587" r:id="rId4"/>
    <p:sldId id="585" r:id="rId5"/>
    <p:sldId id="582" r:id="rId6"/>
    <p:sldId id="583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6633"/>
    <a:srgbClr val="FF00FF"/>
    <a:srgbClr val="F3900D"/>
    <a:srgbClr val="000000"/>
    <a:srgbClr val="008000"/>
    <a:srgbClr val="F9B223"/>
    <a:srgbClr val="FFFF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49" autoAdjust="0"/>
    <p:restoredTop sz="96568" autoAdjust="0"/>
  </p:normalViewPr>
  <p:slideViewPr>
    <p:cSldViewPr snapToGrid="0" snapToObjects="1">
      <p:cViewPr>
        <p:scale>
          <a:sx n="125" d="100"/>
          <a:sy n="125" d="100"/>
        </p:scale>
        <p:origin x="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8A5FA-251B-BAEC-1690-FE1492C94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AE0EB9-9962-E815-84A2-26191F5C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EA7B0-853D-31FC-F6E0-538E9C7A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0E863-5525-6363-497D-A169D435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5BFE1-8C8A-1767-8915-3000E8179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162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8FD4E-E6CF-A214-BAFB-4EBC26F40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D85A4-378F-C3E0-2F65-12CBD02A5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547AB-85D6-0CD9-0D5E-FC41CA2F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375BF-26F0-1ECB-21C6-AE4EE751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1598D-B0A4-DA5C-5D24-F58A35B5F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9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207AC-F24E-D3F6-FAE3-E71889EA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1ED8C-2E34-C448-A16F-F8E5ECEEC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E4B07-9230-6DB6-A023-134B22467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2E08E-6935-C547-4100-CD18CCB3F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813E5-C464-A7FE-DB4E-7DCF1534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80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46DA2-EB55-D9EC-31D1-3C25C70B1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76E61-A727-8CDF-8B8B-5F8CA44AD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54A63-82EC-2BA2-34B4-7DB4BF3F9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1DAC6-5326-3952-BCFF-DD8ADA47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47A09-530F-CFA1-6B76-93BC30CF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07641-7335-3921-CA3A-EAB29CC14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90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2920A-2CA6-EC8F-81BE-5A7D4F51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34847-5811-7D57-07B4-8EC09FB2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97D33-CC54-468A-FB99-C883E838B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B330F-A995-B670-7B5F-154E6522C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1E8249-B1CB-DB43-90EF-E20E735DE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B637BF-F70C-D462-0C1C-EEAF1A92F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7C1DF1-1E64-AD0F-63E9-08EBD2D4F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FAE9C-AA91-5CF7-0D32-48377C9C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539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4D3AD-2D01-5177-9454-35D00FF9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5C440-1E2C-6588-4F5E-C692AA404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F99ED3-497F-2285-45F3-905B2D2B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FF21A-7F38-C1DB-D55C-149F859A6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15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20BE63-05C8-A88B-C354-27EFAF63F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050B82-BD0F-33D3-596F-C99FD7892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9D26-01C0-880F-E70C-1ED35E89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60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5B92-59A9-3270-9F67-1F023D34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E5FCF-FAC4-3309-734C-81E7EC523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CE06E-DD75-F356-3413-BA8B29633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E312E-0313-6E79-DF26-526E743F3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43B5BA-8C98-1359-B119-AC2B8BBC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8DC56A-8A11-A44B-3738-44028A95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23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8B5F-4F44-0B66-2D0A-7E6EDDC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B8EA8-03AC-B6C8-25BA-F463282A3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4D7DA-AC30-6F2B-324C-0865878B2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DF05E0-41C5-9B76-1962-814EBB383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D9950-97D3-39A5-6374-BEF237786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32488-F703-76F8-BFE2-B3E865E4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160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3F39-133C-629A-FFAE-57151805E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F3968-208F-708E-5DBC-6B5CE9F5E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F7E70-F8B5-FCB6-F4C3-C91FE00E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EBD0C-A677-DECE-33A7-B025928F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80039-25E2-1D02-960B-AFF682307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4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3159F5-4A18-C1DC-021B-C25D7E437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6CE2F3-9750-5DD1-0479-AC05D2334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15683-669E-F5FF-8644-14E6506B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9F627-909E-96D0-4DDE-C8FE2C14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48F40-A8CA-3981-D340-80FBD4BB5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4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D0CB8835-D5AF-A392-6888-0598121FBA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Espace réservé du contenu 4">
            <a:extLst>
              <a:ext uri="{FF2B5EF4-FFF2-40B4-BE49-F238E27FC236}">
                <a16:creationId xmlns:a16="http://schemas.microsoft.com/office/drawing/2014/main" id="{BE2EBC5B-146D-6B2B-7AD8-19ED61B39F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6705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E8F8FF50-978D-74A3-C70C-488A5A9DDAC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06705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3" name="Espace réservé du contenu 4">
            <a:extLst>
              <a:ext uri="{FF2B5EF4-FFF2-40B4-BE49-F238E27FC236}">
                <a16:creationId xmlns:a16="http://schemas.microsoft.com/office/drawing/2014/main" id="{F1E4645F-A48D-E631-8116-79963754C3B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3410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E77F0B9F-D693-7E74-7FF5-C95D21CF0AA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3410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224C1-DB80-16B9-94F2-29D75B1D4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175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DA125-3782-9BF3-61F2-473B73390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CCBDC-E5CB-4B1C-AE35-F772439BFD7B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C3C01-7792-38C2-A151-F703E08D8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BC0EC-4855-C1AF-35F3-0E3919CCF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986D65A-E1BA-9325-AD87-EE0AD206C16D}"/>
              </a:ext>
            </a:extLst>
          </p:cNvPr>
          <p:cNvSpPr txBox="1">
            <a:spLocks/>
          </p:cNvSpPr>
          <p:nvPr userDrawn="1"/>
        </p:nvSpPr>
        <p:spPr>
          <a:xfrm>
            <a:off x="0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1D78BED-E671-EF51-CD53-B9648056C210}"/>
              </a:ext>
            </a:extLst>
          </p:cNvPr>
          <p:cNvSpPr txBox="1">
            <a:spLocks/>
          </p:cNvSpPr>
          <p:nvPr userDrawn="1"/>
        </p:nvSpPr>
        <p:spPr>
          <a:xfrm>
            <a:off x="3343275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C4AEE73-461A-0477-56F3-B8DF71C8EEE7}"/>
              </a:ext>
            </a:extLst>
          </p:cNvPr>
          <p:cNvSpPr txBox="1">
            <a:spLocks/>
          </p:cNvSpPr>
          <p:nvPr userDrawn="1"/>
        </p:nvSpPr>
        <p:spPr>
          <a:xfrm>
            <a:off x="3086100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C146413-D776-A071-1587-C3E5A6C91CD5}"/>
              </a:ext>
            </a:extLst>
          </p:cNvPr>
          <p:cNvSpPr txBox="1">
            <a:spLocks/>
          </p:cNvSpPr>
          <p:nvPr userDrawn="1"/>
        </p:nvSpPr>
        <p:spPr>
          <a:xfrm>
            <a:off x="6286501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01931BB-4F51-9DAF-A9C1-C70DB3A52319}"/>
              </a:ext>
            </a:extLst>
          </p:cNvPr>
          <p:cNvSpPr txBox="1">
            <a:spLocks/>
          </p:cNvSpPr>
          <p:nvPr userDrawn="1"/>
        </p:nvSpPr>
        <p:spPr>
          <a:xfrm>
            <a:off x="6029326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2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\dfs\Workspaces\m\MDT_Mechanics\14T\SIB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299122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234911"/>
            <a:ext cx="8226854" cy="206550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14 T: Model status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903751" y="3729174"/>
            <a:ext cx="5666796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sz="1800" dirty="0"/>
              <a:t>Susana Izquierdo Bermudez</a:t>
            </a:r>
          </a:p>
          <a:p>
            <a:pPr algn="ctr"/>
            <a:r>
              <a:rPr lang="en-US" sz="1800" dirty="0"/>
              <a:t>November 2023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D3C5-77C9-ACEC-1A8B-8528C14B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BADEE-C1E7-30C5-47E9-015E3CE17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8146" y="1325607"/>
            <a:ext cx="3924766" cy="940443"/>
          </a:xfrm>
        </p:spPr>
        <p:txBody>
          <a:bodyPr>
            <a:normAutofit/>
          </a:bodyPr>
          <a:lstStyle/>
          <a:p>
            <a:r>
              <a:rPr lang="en-US" sz="2000" dirty="0"/>
              <a:t>Reference design: 40 strands ‘available’ cable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F6992-5D37-752D-5DCA-38F3E18169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98538-6820-38FE-2DC2-4B7A9CE4C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table">
            <a:extLst>
              <a:ext uri="{FF2B5EF4-FFF2-40B4-BE49-F238E27FC236}">
                <a16:creationId xmlns:a16="http://schemas.microsoft.com/office/drawing/2014/main" id="{1F8CA4F6-3037-C8D3-C8E8-922B35136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30" y="1439487"/>
            <a:ext cx="4400946" cy="3761783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00EEF506-A589-E58D-BAB1-0539A9DA181B}"/>
              </a:ext>
            </a:extLst>
          </p:cNvPr>
          <p:cNvSpPr txBox="1"/>
          <p:nvPr/>
        </p:nvSpPr>
        <p:spPr>
          <a:xfrm>
            <a:off x="155056" y="5253825"/>
            <a:ext cx="6094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i="0" u="none" strike="noStrike" baseline="30000" dirty="0">
                <a:solidFill>
                  <a:srgbClr val="0055A0"/>
                </a:solidFill>
                <a:effectLst/>
                <a:latin typeface="Calibri" panose="020F0502020204030204" pitchFamily="34" charset="0"/>
              </a:rPr>
              <a:t>1</a:t>
            </a:r>
            <a:r>
              <a:rPr lang="en-GB" sz="1200" dirty="0">
                <a:solidFill>
                  <a:srgbClr val="0055A0"/>
                </a:solidFill>
                <a:latin typeface="Calibri" panose="020F0502020204030204" pitchFamily="34" charset="0"/>
              </a:rPr>
              <a:t> Based on extracted samples reacted with the coil</a:t>
            </a:r>
          </a:p>
          <a:p>
            <a:r>
              <a:rPr lang="en-GB" sz="1200" baseline="-25000" dirty="0">
                <a:solidFill>
                  <a:srgbClr val="0055A0"/>
                </a:solidFill>
                <a:latin typeface="Calibri" panose="020F0502020204030204" pitchFamily="34" charset="0"/>
              </a:rPr>
              <a:t>2</a:t>
            </a:r>
            <a:r>
              <a:rPr lang="en-GB" sz="1200" dirty="0">
                <a:solidFill>
                  <a:srgbClr val="0055A0"/>
                </a:solidFill>
                <a:latin typeface="Calibri" panose="020F0502020204030204" pitchFamily="34" charset="0"/>
              </a:rPr>
              <a:t> Reference HFM </a:t>
            </a:r>
            <a:r>
              <a:rPr lang="en-GB" sz="1200" dirty="0" err="1">
                <a:solidFill>
                  <a:srgbClr val="0055A0"/>
                </a:solidFill>
                <a:latin typeface="Calibri" panose="020F0502020204030204" pitchFamily="34" charset="0"/>
              </a:rPr>
              <a:t>Jc</a:t>
            </a:r>
            <a:r>
              <a:rPr lang="en-GB" sz="1200" dirty="0">
                <a:solidFill>
                  <a:srgbClr val="0055A0"/>
                </a:solidFill>
                <a:latin typeface="Calibri" panose="020F0502020204030204" pitchFamily="34" charset="0"/>
              </a:rPr>
              <a:t>, including 5 % cabling degradation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80A869-22D5-072C-FBC4-31F42D028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034" y="2360528"/>
            <a:ext cx="4020878" cy="291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6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FB21-D63D-7DA7-1626-611E0345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principle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3115E-4FB4-1972-3A43-67E3F7B77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copy of the models I developed so far is available here:</a:t>
            </a:r>
          </a:p>
          <a:p>
            <a:pPr lvl="1"/>
            <a:r>
              <a:rPr lang="en-GB" sz="1600" dirty="0">
                <a:hlinkClick r:id="rId2" action="ppaction://hlinkfile"/>
              </a:rPr>
              <a:t>\\CERN\dfs\Workspaces\m\MDT_Mechanics\14T\SIB</a:t>
            </a:r>
            <a:endParaRPr lang="en-US" sz="1600" dirty="0"/>
          </a:p>
          <a:p>
            <a:r>
              <a:rPr lang="en-GB" sz="2400" dirty="0"/>
              <a:t>Typically, in my folders:</a:t>
            </a:r>
          </a:p>
          <a:p>
            <a:pPr lvl="1"/>
            <a:r>
              <a:rPr lang="en-GB" sz="2000" dirty="0"/>
              <a:t>you will always find a *.history text file to follow the evolution of the design/studies</a:t>
            </a:r>
          </a:p>
          <a:p>
            <a:pPr lvl="1"/>
            <a:r>
              <a:rPr lang="en-GB" sz="2000" dirty="0"/>
              <a:t>a ‘Reference’ file with the latest reference model</a:t>
            </a:r>
          </a:p>
          <a:p>
            <a:pPr lvl="1"/>
            <a:r>
              <a:rPr lang="en-GB" sz="2000" dirty="0"/>
              <a:t>Note: </a:t>
            </a:r>
          </a:p>
          <a:p>
            <a:pPr lvl="2"/>
            <a:r>
              <a:rPr lang="en-GB" sz="1800" dirty="0"/>
              <a:t>the reference file is verified, if you go through the full history, you can find models with errors/modifications that are not ok, so be careful!</a:t>
            </a:r>
          </a:p>
          <a:p>
            <a:pPr lvl="2"/>
            <a:r>
              <a:rPr lang="en-GB" sz="1800" dirty="0"/>
              <a:t>if you have a doubt or find something wrong, please ask!</a:t>
            </a:r>
          </a:p>
          <a:p>
            <a:pPr lvl="1"/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41E83-E542-28CA-7F81-22EF56D1A8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41D39-B838-DF5D-62C4-DF73B4B67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5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8D286-26D8-F795-C19C-E4036F29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3FBD5-4F59-B91E-46B3-650BF4C13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4" y="4889671"/>
            <a:ext cx="4957126" cy="1234709"/>
          </a:xfrm>
        </p:spPr>
        <p:txBody>
          <a:bodyPr>
            <a:normAutofit fontScale="77500" lnSpcReduction="20000"/>
          </a:bodyPr>
          <a:lstStyle/>
          <a:p>
            <a:r>
              <a:rPr lang="en-US" sz="1600" dirty="0"/>
              <a:t>Studies performed so far (all in 2D):</a:t>
            </a:r>
          </a:p>
          <a:p>
            <a:pPr lvl="1"/>
            <a:r>
              <a:rPr lang="en-US" sz="1200" dirty="0"/>
              <a:t>Geometric coil field quality optimization</a:t>
            </a:r>
          </a:p>
          <a:p>
            <a:pPr lvl="1"/>
            <a:r>
              <a:rPr lang="en-US" sz="1200" dirty="0"/>
              <a:t>The role of the iron (</a:t>
            </a:r>
            <a:r>
              <a:rPr lang="en-US" sz="1200" dirty="0">
                <a:hlinkClick r:id="rId2"/>
              </a:rPr>
              <a:t>https://indico.cern.ch/event/1299122/</a:t>
            </a:r>
            <a:r>
              <a:rPr lang="en-US" sz="1200" dirty="0"/>
              <a:t>)</a:t>
            </a:r>
          </a:p>
          <a:p>
            <a:r>
              <a:rPr lang="en-US" sz="1600" dirty="0"/>
              <a:t>Next step: </a:t>
            </a:r>
          </a:p>
          <a:p>
            <a:pPr lvl="1"/>
            <a:r>
              <a:rPr lang="en-US" sz="1200" dirty="0"/>
              <a:t>Update coil geometry based on winding tests</a:t>
            </a:r>
          </a:p>
          <a:p>
            <a:pPr lvl="1"/>
            <a:r>
              <a:rPr lang="en-US" sz="1200" dirty="0"/>
              <a:t>Fine tuning of the iron geometry close to the pole in the 1in1</a:t>
            </a:r>
          </a:p>
          <a:p>
            <a:pPr lvl="1"/>
            <a:r>
              <a:rPr lang="en-US" sz="1200" dirty="0"/>
              <a:t>For the 2in1, the geometry of the iron needs to be updated once we have an idea of the mechanical design</a:t>
            </a:r>
          </a:p>
          <a:p>
            <a:pPr lvl="1"/>
            <a:endParaRPr lang="en-US" sz="1200" dirty="0"/>
          </a:p>
          <a:p>
            <a:pPr lvl="1"/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3A68E-D2DD-067C-7A6D-CCB6D6B607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06483-D4B9-8B9C-FD9F-A8A431800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DE1294-1495-052B-3869-635B440426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16" t="54751" r="63084" b="22656"/>
          <a:stretch/>
        </p:blipFill>
        <p:spPr>
          <a:xfrm>
            <a:off x="590407" y="1173935"/>
            <a:ext cx="7963186" cy="36345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B169CA8-2F11-254F-7BF2-F509D8AC333D}"/>
              </a:ext>
            </a:extLst>
          </p:cNvPr>
          <p:cNvSpPr/>
          <p:nvPr/>
        </p:nvSpPr>
        <p:spPr>
          <a:xfrm>
            <a:off x="590407" y="3894134"/>
            <a:ext cx="7642861" cy="457200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3E05C6-ABD3-87B4-1B59-FB2E98C90D29}"/>
              </a:ext>
            </a:extLst>
          </p:cNvPr>
          <p:cNvSpPr txBox="1"/>
          <p:nvPr/>
        </p:nvSpPr>
        <p:spPr>
          <a:xfrm>
            <a:off x="6936316" y="393052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Reference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EB9887-09C7-626E-5952-B5C168340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98" t="22646" r="20333" b="13750"/>
          <a:stretch/>
        </p:blipFill>
        <p:spPr>
          <a:xfrm>
            <a:off x="7009802" y="4757061"/>
            <a:ext cx="1674252" cy="1367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32FADC-F9B0-AB38-C114-156E8BB572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167" t="19444" r="30423" b="9444"/>
          <a:stretch/>
        </p:blipFill>
        <p:spPr>
          <a:xfrm>
            <a:off x="5324550" y="4808534"/>
            <a:ext cx="1320090" cy="126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6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4BD4-1B60-B077-2499-D8EFD213A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Mechanical design – ANSYS models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80FDB-0C7A-2C6B-95A8-AB3B9FB525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11/6/2023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7E2C9-BE5C-C7EA-CBDD-06D2FBAC38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1CB9B9-9450-FCDB-266B-C2EE96CEB5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16" t="23250" r="14000" b="50000"/>
          <a:stretch/>
        </p:blipFill>
        <p:spPr>
          <a:xfrm>
            <a:off x="460629" y="1325606"/>
            <a:ext cx="8226171" cy="286710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94C0D75-809E-DD2C-07B5-AC13F774A195}"/>
              </a:ext>
            </a:extLst>
          </p:cNvPr>
          <p:cNvSpPr/>
          <p:nvPr/>
        </p:nvSpPr>
        <p:spPr>
          <a:xfrm>
            <a:off x="384667" y="2873054"/>
            <a:ext cx="7642861" cy="235906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2C682E-27BF-F645-857A-A6F6250FA926}"/>
              </a:ext>
            </a:extLst>
          </p:cNvPr>
          <p:cNvSpPr txBox="1"/>
          <p:nvPr/>
        </p:nvSpPr>
        <p:spPr>
          <a:xfrm>
            <a:off x="6811837" y="280634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Reference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4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2B7875D-8466-B7C8-C623-E306801140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5" t="4305" r="27572" b="4854"/>
          <a:stretch/>
        </p:blipFill>
        <p:spPr>
          <a:xfrm>
            <a:off x="6539849" y="3831708"/>
            <a:ext cx="2216738" cy="2161319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7B18BA0-C30D-67B8-E26A-6BF7E36F0234}"/>
              </a:ext>
            </a:extLst>
          </p:cNvPr>
          <p:cNvSpPr txBox="1">
            <a:spLocks/>
          </p:cNvSpPr>
          <p:nvPr/>
        </p:nvSpPr>
        <p:spPr>
          <a:xfrm>
            <a:off x="282969" y="3933639"/>
            <a:ext cx="4957126" cy="150704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Studies performed so far (1in1):</a:t>
            </a:r>
          </a:p>
          <a:p>
            <a:pPr lvl="1"/>
            <a:r>
              <a:rPr lang="en-US" sz="1200" dirty="0"/>
              <a:t>Main structural components optimization</a:t>
            </a:r>
          </a:p>
          <a:p>
            <a:pPr lvl="1"/>
            <a:r>
              <a:rPr lang="en-US" sz="1200" dirty="0"/>
              <a:t>Vertical vs horizontal split yoke, closed vs open yoke</a:t>
            </a:r>
          </a:p>
          <a:p>
            <a:r>
              <a:rPr lang="en-US" sz="1600" dirty="0"/>
              <a:t>Next step (1in1): </a:t>
            </a:r>
          </a:p>
          <a:p>
            <a:pPr lvl="1"/>
            <a:r>
              <a:rPr lang="en-US" sz="1200" dirty="0"/>
              <a:t>Reduce the aperture and update the coil geometry from the reference 1in1 magnetic design (now it is 50 mm)</a:t>
            </a:r>
          </a:p>
          <a:p>
            <a:pPr lvl="1"/>
            <a:r>
              <a:rPr lang="en-US" sz="1200" dirty="0"/>
              <a:t>Implement the detailed iron geometry (</a:t>
            </a:r>
            <a:r>
              <a:rPr lang="en-US" sz="1200" dirty="0" err="1"/>
              <a:t>vpad</a:t>
            </a:r>
            <a:r>
              <a:rPr lang="en-US" sz="1200" dirty="0"/>
              <a:t> is missing the ‘insert’)</a:t>
            </a:r>
          </a:p>
          <a:p>
            <a:r>
              <a:rPr lang="en-US" sz="1600" dirty="0"/>
              <a:t>For the 2in1, we need to see with Emma once she is back</a:t>
            </a: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7547012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176510</TotalTime>
  <Words>321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CERNCorporate4-3</vt:lpstr>
      <vt:lpstr>Custom Design</vt:lpstr>
      <vt:lpstr>14 T: Model status</vt:lpstr>
      <vt:lpstr>Reference design</vt:lpstr>
      <vt:lpstr>Working principle</vt:lpstr>
      <vt:lpstr>Electromagnetic design</vt:lpstr>
      <vt:lpstr>Mechanical design – ANSYS models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826</cp:revision>
  <cp:lastPrinted>2023-02-08T13:42:41Z</cp:lastPrinted>
  <dcterms:created xsi:type="dcterms:W3CDTF">2015-01-22T10:26:45Z</dcterms:created>
  <dcterms:modified xsi:type="dcterms:W3CDTF">2023-11-06T14:35:37Z</dcterms:modified>
</cp:coreProperties>
</file>