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535" r:id="rId2"/>
    <p:sldId id="536" r:id="rId3"/>
    <p:sldId id="275" r:id="rId4"/>
    <p:sldId id="261" r:id="rId5"/>
    <p:sldId id="263" r:id="rId6"/>
    <p:sldId id="258" r:id="rId7"/>
    <p:sldId id="260" r:id="rId8"/>
    <p:sldId id="265" r:id="rId9"/>
    <p:sldId id="269" r:id="rId10"/>
    <p:sldId id="267" r:id="rId11"/>
    <p:sldId id="266" r:id="rId12"/>
    <p:sldId id="272" r:id="rId13"/>
    <p:sldId id="277" r:id="rId14"/>
    <p:sldId id="276" r:id="rId15"/>
    <p:sldId id="53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0905" autoAdjust="0"/>
    <p:restoredTop sz="94660"/>
  </p:normalViewPr>
  <p:slideViewPr>
    <p:cSldViewPr snapToGrid="0">
      <p:cViewPr varScale="1">
        <p:scale>
          <a:sx n="57" d="100"/>
          <a:sy n="57" d="100"/>
        </p:scale>
        <p:origin x="168" y="15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20D109-49B6-4141-BC61-BBE7B1902114}" type="datetimeFigureOut">
              <a:rPr lang="en-US" smtClean="0"/>
              <a:t>3/8/24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DDF8EE-2FE9-6848-9207-05DA1E5F9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0396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6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fld id="{D15BB1D7-495B-5846-AF18-487126E9D24D}" type="slidenum">
              <a:rPr lang="pl-PL" altLang="en-US"/>
              <a:pPr/>
              <a:t>4</a:t>
            </a:fld>
            <a:endParaRPr lang="pl-PL" altLang="en-US"/>
          </a:p>
        </p:txBody>
      </p:sp>
      <p:sp>
        <p:nvSpPr>
          <p:cNvPr id="58371" name="Text Box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2588" y="695325"/>
            <a:ext cx="6091237" cy="3427413"/>
          </a:xfrm>
          <a:solidFill>
            <a:srgbClr val="FFFFFF"/>
          </a:solidFill>
          <a:ln/>
        </p:spPr>
      </p:sp>
      <p:sp>
        <p:nvSpPr>
          <p:cNvPr id="58372" name="Text Box 2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891168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5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8786" name="Notizenplatzhalter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 altLang="de-DE">
              <a:ea typeface="ＭＳ Ｐゴシック" charset="-128"/>
            </a:endParaRPr>
          </a:p>
        </p:txBody>
      </p:sp>
      <p:sp>
        <p:nvSpPr>
          <p:cNvPr id="118787" name="Foliennummernplatzhalter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F284C1CC-91F8-2A4D-A47A-EA7F1A84CC04}" type="slidenum">
              <a:rPr lang="de-DE" altLang="de-DE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5</a:t>
            </a:fld>
            <a:endParaRPr lang="de-DE" altLang="de-DE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6203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5B5DC6-5AD3-A34C-A7AB-1CEA4976C04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234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255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39189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45432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641" y="273629"/>
            <a:ext cx="10968960" cy="114348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60864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4170240" y="6247376"/>
            <a:ext cx="3863040" cy="470930"/>
          </a:xfrm>
        </p:spPr>
        <p:txBody>
          <a:bodyPr/>
          <a:lstStyle>
            <a:lvl1pPr>
              <a:defRPr/>
            </a:lvl1pPr>
          </a:lstStyle>
          <a:p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8741761" y="6247376"/>
            <a:ext cx="2837760" cy="470930"/>
          </a:xfrm>
        </p:spPr>
        <p:txBody>
          <a:bodyPr/>
          <a:lstStyle>
            <a:lvl1pPr>
              <a:defRPr/>
            </a:lvl1pPr>
          </a:lstStyle>
          <a:p>
            <a:fld id="{C8640BA9-2C41-FA4F-BEFB-280E36AA144B}" type="slidenum">
              <a:rPr lang="pl-PL"/>
              <a:pPr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49396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1673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528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13565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21378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25479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77013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28036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63300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9A8C0-BD71-42DF-BE01-866A5063C549}" type="datetimeFigureOut">
              <a:rPr lang="en-GB" smtClean="0"/>
              <a:t>08/03/2024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078873-023D-4186-9D9C-30B4D64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3867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dropbox.com/scl/fo/y32povwa5jdj7gwrdmmu2/h?dl=0&amp;preview=05-20210609_virtual-visit_therapie_en.mp4&amp;rlkey=cqplic473dlrjy1dyi95mfoje" TargetMode="Externa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Εικόνα 4">
            <a:extLst>
              <a:ext uri="{FF2B5EF4-FFF2-40B4-BE49-F238E27FC236}">
                <a16:creationId xmlns:a16="http://schemas.microsoft.com/office/drawing/2014/main" id="{D504263C-5C68-8A77-5E2E-94939F90F0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433"/>
          <a:stretch/>
        </p:blipFill>
        <p:spPr>
          <a:xfrm>
            <a:off x="0" y="0"/>
            <a:ext cx="12192000" cy="2991293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0FB295F6-EF7C-EF5D-444E-95967978C9E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0633" r="62029"/>
          <a:stretch/>
        </p:blipFill>
        <p:spPr>
          <a:xfrm>
            <a:off x="8347374" y="2561793"/>
            <a:ext cx="3773605" cy="365842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D3AFF24-673D-9FE2-37FB-F96BCF80846C}"/>
              </a:ext>
            </a:extLst>
          </p:cNvPr>
          <p:cNvSpPr txBox="1"/>
          <p:nvPr/>
        </p:nvSpPr>
        <p:spPr>
          <a:xfrm>
            <a:off x="1307606" y="812989"/>
            <a:ext cx="957678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</a:t>
            </a:r>
            <a:r>
              <a:rPr lang="el-GR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March 2024</a:t>
            </a:r>
            <a:endParaRPr lang="el-GR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" name="Εικόνα 30">
            <a:extLst>
              <a:ext uri="{FF2B5EF4-FFF2-40B4-BE49-F238E27FC236}">
                <a16:creationId xmlns:a16="http://schemas.microsoft.com/office/drawing/2014/main" id="{D7B4FD4F-2E8E-5EC0-690D-05F595D4D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228742"/>
            <a:ext cx="12191999" cy="635033"/>
          </a:xfrm>
          <a:prstGeom prst="rect">
            <a:avLst/>
          </a:prstGeom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4E9928E1-D7AD-5CE6-E35F-414F7EC23B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70800"/>
            <a:ext cx="3515558" cy="3337851"/>
          </a:xfrm>
          <a:prstGeom prst="rect">
            <a:avLst/>
          </a:prstGeom>
        </p:spPr>
      </p:pic>
      <p:pic>
        <p:nvPicPr>
          <p:cNvPr id="9" name="Εικόνα 8">
            <a:extLst>
              <a:ext uri="{FF2B5EF4-FFF2-40B4-BE49-F238E27FC236}">
                <a16:creationId xmlns:a16="http://schemas.microsoft.com/office/drawing/2014/main" id="{A919E8B0-1FFE-B666-AF08-3A77A83C86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573"/>
          <a:stretch/>
        </p:blipFill>
        <p:spPr>
          <a:xfrm>
            <a:off x="4167688" y="2927636"/>
            <a:ext cx="7825837" cy="3487342"/>
          </a:xfrm>
          <a:prstGeom prst="rect">
            <a:avLst/>
          </a:prstGeom>
        </p:spPr>
      </p:pic>
      <p:pic>
        <p:nvPicPr>
          <p:cNvPr id="1030" name="Picture 6" descr="206,600+ Map Pin Stock Photos, Pictures &amp; Royalty-Free Images - iStock | Map,  Map icon, Map pin vector">
            <a:extLst>
              <a:ext uri="{FF2B5EF4-FFF2-40B4-BE49-F238E27FC236}">
                <a16:creationId xmlns:a16="http://schemas.microsoft.com/office/drawing/2014/main" id="{46B93DA6-942E-9E35-3A92-239AB5F9C6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0971" y="2945352"/>
            <a:ext cx="636182" cy="63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206,600+ Map Pin Stock Photos, Pictures &amp; Royalty-Free Images - iStock | Map,  Map icon, Map pin vector">
            <a:extLst>
              <a:ext uri="{FF2B5EF4-FFF2-40B4-BE49-F238E27FC236}">
                <a16:creationId xmlns:a16="http://schemas.microsoft.com/office/drawing/2014/main" id="{C60A72BB-E7A5-1793-836D-206B5B7AB9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7905" y="2833943"/>
            <a:ext cx="636182" cy="63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206,600+ Map Pin Stock Photos, Pictures &amp; Royalty-Free Images - iStock | Map,  Map icon, Map pin vector">
            <a:extLst>
              <a:ext uri="{FF2B5EF4-FFF2-40B4-BE49-F238E27FC236}">
                <a16:creationId xmlns:a16="http://schemas.microsoft.com/office/drawing/2014/main" id="{204561C9-B2DA-22D3-48BC-6082BC4DDD2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5833" y="2991293"/>
            <a:ext cx="636182" cy="63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6" descr="206,600+ Map Pin Stock Photos, Pictures &amp; Royalty-Free Images - iStock | Map,  Map icon, Map pin vector">
            <a:extLst>
              <a:ext uri="{FF2B5EF4-FFF2-40B4-BE49-F238E27FC236}">
                <a16:creationId xmlns:a16="http://schemas.microsoft.com/office/drawing/2014/main" id="{B68F50E5-9FE9-0897-C5E3-234A1ABAD9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17248" y="2897601"/>
            <a:ext cx="636182" cy="63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6" descr="206,600+ Map Pin Stock Photos, Pictures &amp; Royalty-Free Images - iStock | Map,  Map icon, Map pin vector">
            <a:extLst>
              <a:ext uri="{FF2B5EF4-FFF2-40B4-BE49-F238E27FC236}">
                <a16:creationId xmlns:a16="http://schemas.microsoft.com/office/drawing/2014/main" id="{692CDB05-540A-7317-8A1F-AF045707D4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2422" y="4639725"/>
            <a:ext cx="636182" cy="63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206,600+ Map Pin Stock Photos, Pictures &amp; Royalty-Free Images - iStock | Map,  Map icon, Map pin vector">
            <a:extLst>
              <a:ext uri="{FF2B5EF4-FFF2-40B4-BE49-F238E27FC236}">
                <a16:creationId xmlns:a16="http://schemas.microsoft.com/office/drawing/2014/main" id="{B153CDD7-5D51-466B-7509-D6F5DDCD19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6757" y="5638501"/>
            <a:ext cx="636182" cy="63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843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5080"/>
            <a:ext cx="12192000" cy="6152920"/>
          </a:xfrm>
          <a:prstGeom prst="rect">
            <a:avLst/>
          </a:prstGeom>
        </p:spPr>
      </p:pic>
      <p:sp>
        <p:nvSpPr>
          <p:cNvPr id="3" name="Title 4"/>
          <p:cNvSpPr txBox="1">
            <a:spLocks/>
          </p:cNvSpPr>
          <p:nvPr/>
        </p:nvSpPr>
        <p:spPr>
          <a:xfrm>
            <a:off x="2764482" y="44451"/>
            <a:ext cx="6046912" cy="646331"/>
          </a:xfrm>
          <a:prstGeom prst="rect">
            <a:avLst/>
          </a:prstGeom>
        </p:spPr>
        <p:txBody>
          <a:bodyPr wrap="non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altLang="de-DE" sz="3600" b="1">
                <a:solidFill>
                  <a:srgbClr val="0000FF"/>
                </a:solidFill>
                <a:latin typeface="+mn-lt"/>
              </a:rPr>
              <a:t>Virtual Hadron </a:t>
            </a:r>
            <a:r>
              <a:rPr lang="en-US" altLang="de-DE" sz="3600" b="1" dirty="0">
                <a:solidFill>
                  <a:srgbClr val="0000FF"/>
                </a:solidFill>
                <a:latin typeface="+mn-lt"/>
              </a:rPr>
              <a:t>Therapy Center</a:t>
            </a:r>
            <a:endParaRPr lang="en-US" altLang="de-DE" sz="3600" b="1" dirty="0">
              <a:latin typeface="+mn-l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7184" y="44451"/>
            <a:ext cx="1934816" cy="1453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28545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667" y="2655518"/>
            <a:ext cx="6168643" cy="4202482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3091" y="0"/>
            <a:ext cx="6098086" cy="2437212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454664" y="2655612"/>
            <a:ext cx="46823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>
                <a:solidFill>
                  <a:srgbClr val="0070C0"/>
                </a:solidFill>
              </a:rPr>
              <a:t>https://</a:t>
            </a:r>
            <a:r>
              <a:rPr lang="en-US" sz="1400" dirty="0" err="1">
                <a:solidFill>
                  <a:srgbClr val="0070C0"/>
                </a:solidFill>
              </a:rPr>
              <a:t>indico.cern.ch</a:t>
            </a:r>
            <a:r>
              <a:rPr lang="en-US" sz="1400" dirty="0">
                <a:solidFill>
                  <a:srgbClr val="0070C0"/>
                </a:solidFill>
              </a:rPr>
              <a:t>/event/840212/page/18000-animations</a:t>
            </a:r>
          </a:p>
        </p:txBody>
      </p:sp>
    </p:spTree>
    <p:extLst>
      <p:ext uri="{BB962C8B-B14F-4D97-AF65-F5344CB8AC3E}">
        <p14:creationId xmlns:p14="http://schemas.microsoft.com/office/powerpoint/2010/main" val="19576925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3D6953-49BA-4AC7-8BD8-F772E8FCA1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69D5A43-87E0-3997-F7DD-BE27E046629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8563" y="0"/>
            <a:ext cx="6440793" cy="27431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3D82062-6CFD-B94B-C2A3-AC0F6D87435C}"/>
              </a:ext>
            </a:extLst>
          </p:cNvPr>
          <p:cNvSpPr txBox="1"/>
          <p:nvPr/>
        </p:nvSpPr>
        <p:spPr>
          <a:xfrm>
            <a:off x="2725590" y="0"/>
            <a:ext cx="644079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Training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 January </a:t>
            </a:r>
            <a:r>
              <a:rPr lang="el-GR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</a:t>
            </a:r>
            <a:r>
              <a:rPr lang="en-US" sz="28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</a:t>
            </a:r>
            <a:endParaRPr lang="en-GB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A4EF29-8E6D-9600-03E1-CDF361C0607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sp>
        <p:nvSpPr>
          <p:cNvPr id="5" name="Titel 1">
            <a:extLst>
              <a:ext uri="{FF2B5EF4-FFF2-40B4-BE49-F238E27FC236}">
                <a16:creationId xmlns:a16="http://schemas.microsoft.com/office/drawing/2014/main" id="{0C8D12DA-F496-85D2-E41D-94D65720D9AB}"/>
              </a:ext>
            </a:extLst>
          </p:cNvPr>
          <p:cNvSpPr txBox="1">
            <a:spLocks/>
          </p:cNvSpPr>
          <p:nvPr/>
        </p:nvSpPr>
        <p:spPr bwMode="auto">
          <a:xfrm>
            <a:off x="356507" y="2968989"/>
            <a:ext cx="11441315" cy="2918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Many thanks to the PTMC core team,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all moderators and local </a:t>
            </a:r>
            <a:r>
              <a:rPr lang="en-US" altLang="en-US" sz="3600" b="1" dirty="0" err="1">
                <a:solidFill>
                  <a:srgbClr val="0000FF"/>
                </a:solidFill>
              </a:rPr>
              <a:t>organisers</a:t>
            </a:r>
            <a:r>
              <a:rPr lang="en-US" altLang="en-US" sz="3600" b="1" dirty="0">
                <a:solidFill>
                  <a:srgbClr val="0000FF"/>
                </a:solidFill>
              </a:rPr>
              <a:t>,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the </a:t>
            </a:r>
            <a:r>
              <a:rPr lang="en-US" altLang="en-US" sz="3600" b="1" dirty="0" err="1">
                <a:solidFill>
                  <a:srgbClr val="0000FF"/>
                </a:solidFill>
              </a:rPr>
              <a:t>HITRIplus</a:t>
            </a:r>
            <a:r>
              <a:rPr lang="en-US" altLang="en-US" sz="3600" b="1" dirty="0">
                <a:solidFill>
                  <a:srgbClr val="0000FF"/>
                </a:solidFill>
              </a:rPr>
              <a:t> project </a:t>
            </a:r>
          </a:p>
          <a:p>
            <a:pPr algn="ctr"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for contributions and support 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6369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close-up of a company logo&#10;&#10;Description automatically generated">
            <a:extLst>
              <a:ext uri="{FF2B5EF4-FFF2-40B4-BE49-F238E27FC236}">
                <a16:creationId xmlns:a16="http://schemas.microsoft.com/office/drawing/2014/main" id="{A5C52DE0-DA79-C6E6-987F-F9BD14E1449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3022" y="31750"/>
            <a:ext cx="9173970" cy="6826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62593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8C33B0-55C8-3BBF-0B17-F2231FE6C4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8785596-8EE6-D2BF-3EAF-AA5EA416F62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7" name="Picture 6" descr="A screenshot of a video&#10;&#10;Description automatically generated">
            <a:extLst>
              <a:ext uri="{FF2B5EF4-FFF2-40B4-BE49-F238E27FC236}">
                <a16:creationId xmlns:a16="http://schemas.microsoft.com/office/drawing/2014/main" id="{3BDEF7FE-ACB1-5304-CF67-6365514AE9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6267" y="44970"/>
            <a:ext cx="868508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6581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CF8F4B-E166-D9C1-8C84-59576E88E0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71B597B-EAF6-47D6-4FD1-806AC47A17A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765099"/>
            <a:ext cx="12277618" cy="1092902"/>
          </a:xfrm>
          <a:prstGeom prst="rect">
            <a:avLst/>
          </a:prstGeom>
        </p:spPr>
      </p:pic>
      <p:pic>
        <p:nvPicPr>
          <p:cNvPr id="4" name="Picture 3" descr="A group of people with different colored squares&#10;&#10;Description automatically generated">
            <a:extLst>
              <a:ext uri="{FF2B5EF4-FFF2-40B4-BE49-F238E27FC236}">
                <a16:creationId xmlns:a16="http://schemas.microsoft.com/office/drawing/2014/main" id="{E0E05D63-12D6-A231-8594-33936D1C76C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935" y="177072"/>
            <a:ext cx="8825061" cy="6503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7919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0B9CE13-1927-FB4B-46A7-74F5F58AA2EA}"/>
              </a:ext>
            </a:extLst>
          </p:cNvPr>
          <p:cNvSpPr txBox="1"/>
          <p:nvPr/>
        </p:nvSpPr>
        <p:spPr>
          <a:xfrm>
            <a:off x="2540407" y="0"/>
            <a:ext cx="8404934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PTMC Video Conference 8 March 2024</a:t>
            </a:r>
            <a:endParaRPr lang="el-GR" sz="3200" b="1" dirty="0">
              <a:solidFill>
                <a:schemeClr val="tx2">
                  <a:lumMod val="75000"/>
                  <a:lumOff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Ορθογώνιο 10">
            <a:extLst>
              <a:ext uri="{FF2B5EF4-FFF2-40B4-BE49-F238E27FC236}">
                <a16:creationId xmlns:a16="http://schemas.microsoft.com/office/drawing/2014/main" id="{57AA417C-C19E-FF82-4E25-BB9DFAC05607}"/>
              </a:ext>
            </a:extLst>
          </p:cNvPr>
          <p:cNvSpPr/>
          <p:nvPr/>
        </p:nvSpPr>
        <p:spPr>
          <a:xfrm>
            <a:off x="392823" y="4887883"/>
            <a:ext cx="439280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000" b="0" cap="none" spc="0" dirty="0">
                <a:ln w="0"/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https://indico.cern.ch/event/1345194/</a:t>
            </a:r>
            <a:endParaRPr lang="el-GR" sz="2000" b="0" cap="none" spc="0" dirty="0">
              <a:ln w="0"/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Ορθογώνιο 21">
            <a:extLst>
              <a:ext uri="{FF2B5EF4-FFF2-40B4-BE49-F238E27FC236}">
                <a16:creationId xmlns:a16="http://schemas.microsoft.com/office/drawing/2014/main" id="{BA7810F8-9637-43A3-17E5-2C210C8A2E3E}"/>
              </a:ext>
            </a:extLst>
          </p:cNvPr>
          <p:cNvSpPr/>
          <p:nvPr/>
        </p:nvSpPr>
        <p:spPr>
          <a:xfrm>
            <a:off x="392823" y="5447245"/>
            <a:ext cx="5332742" cy="3539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7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Moderators: </a:t>
            </a:r>
            <a:r>
              <a:rPr lang="en-US" sz="1700" b="1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Yiota</a:t>
            </a:r>
            <a:r>
              <a:rPr lang="en-US" sz="17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1700" b="1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Foka</a:t>
            </a:r>
            <a:r>
              <a:rPr lang="en-US" sz="17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(GSI), Simone </a:t>
            </a:r>
            <a:r>
              <a:rPr lang="en-US" sz="1700" b="1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Savazz</a:t>
            </a:r>
            <a:r>
              <a:rPr lang="en-US" sz="17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(CNAO)</a:t>
            </a:r>
            <a:endParaRPr lang="el-GR" sz="17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24" name="Εικόνα 23">
            <a:extLst>
              <a:ext uri="{FF2B5EF4-FFF2-40B4-BE49-F238E27FC236}">
                <a16:creationId xmlns:a16="http://schemas.microsoft.com/office/drawing/2014/main" id="{603FACA9-E604-E698-D2D2-A3BC3341FC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22967"/>
            <a:ext cx="12103722" cy="635033"/>
          </a:xfrm>
          <a:prstGeom prst="rect">
            <a:avLst/>
          </a:prstGeom>
        </p:spPr>
      </p:pic>
      <p:pic>
        <p:nvPicPr>
          <p:cNvPr id="6" name="Εικόνα 5">
            <a:extLst>
              <a:ext uri="{FF2B5EF4-FFF2-40B4-BE49-F238E27FC236}">
                <a16:creationId xmlns:a16="http://schemas.microsoft.com/office/drawing/2014/main" id="{21668E44-3CFE-6E19-E3C4-21B4AD746A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6639" y="584775"/>
            <a:ext cx="6283418" cy="5419076"/>
          </a:xfrm>
          <a:prstGeom prst="rect">
            <a:avLst/>
          </a:prstGeom>
        </p:spPr>
      </p:pic>
      <p:pic>
        <p:nvPicPr>
          <p:cNvPr id="7" name="Εικόνα 6">
            <a:extLst>
              <a:ext uri="{FF2B5EF4-FFF2-40B4-BE49-F238E27FC236}">
                <a16:creationId xmlns:a16="http://schemas.microsoft.com/office/drawing/2014/main" id="{EE491072-4F93-55FC-4B49-B8E58A3A7D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1944" y="928213"/>
            <a:ext cx="6131176" cy="38004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2141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people on a video conference&#10;&#10;Description automatically generated">
            <a:extLst>
              <a:ext uri="{FF2B5EF4-FFF2-40B4-BE49-F238E27FC236}">
                <a16:creationId xmlns:a16="http://schemas.microsoft.com/office/drawing/2014/main" id="{81E21B66-A426-9C6A-D724-FF88AE9824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5915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268" y="953943"/>
            <a:ext cx="6638811" cy="4433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7351" name="Rectangle 3"/>
          <p:cNvSpPr>
            <a:spLocks noChangeArrowheads="1"/>
          </p:cNvSpPr>
          <p:nvPr/>
        </p:nvSpPr>
        <p:spPr bwMode="auto">
          <a:xfrm>
            <a:off x="258812" y="5650721"/>
            <a:ext cx="1088631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7030A0"/>
                </a:solidFill>
              </a:rPr>
              <a:t>Pioneered heavy-ion (carbon) therapy for cancer </a:t>
            </a:r>
            <a:r>
              <a:rPr lang="en-US" altLang="en-US" sz="2400" b="1" dirty="0" err="1">
                <a:solidFill>
                  <a:srgbClr val="7030A0"/>
                </a:solidFill>
              </a:rPr>
              <a:t>tumours</a:t>
            </a:r>
            <a:r>
              <a:rPr lang="en-US" altLang="en-US" sz="2400" b="1" dirty="0">
                <a:solidFill>
                  <a:srgbClr val="7030A0"/>
                </a:solidFill>
              </a:rPr>
              <a:t> in Europe (90s).</a:t>
            </a:r>
          </a:p>
        </p:txBody>
      </p:sp>
      <p:sp>
        <p:nvSpPr>
          <p:cNvPr id="15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  <p:pic>
        <p:nvPicPr>
          <p:cNvPr id="1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2329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</p:spTree>
    <p:extLst>
      <p:ext uri="{BB962C8B-B14F-4D97-AF65-F5344CB8AC3E}">
        <p14:creationId xmlns:p14="http://schemas.microsoft.com/office/powerpoint/2010/main" val="169090040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7761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1464" y="908050"/>
            <a:ext cx="6137275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7762" name="Text Box 4"/>
          <p:cNvSpPr txBox="1">
            <a:spLocks noChangeArrowheads="1"/>
          </p:cNvSpPr>
          <p:nvPr/>
        </p:nvSpPr>
        <p:spPr bwMode="auto">
          <a:xfrm>
            <a:off x="1774825" y="1144588"/>
            <a:ext cx="2089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GB" altLang="de-DE" sz="1800">
              <a:solidFill>
                <a:srgbClr val="000000"/>
              </a:solidFill>
            </a:endParaRPr>
          </a:p>
        </p:txBody>
      </p:sp>
      <p:sp>
        <p:nvSpPr>
          <p:cNvPr id="117763" name="Text Box 6"/>
          <p:cNvSpPr txBox="1">
            <a:spLocks noChangeArrowheads="1"/>
          </p:cNvSpPr>
          <p:nvPr/>
        </p:nvSpPr>
        <p:spPr bwMode="auto">
          <a:xfrm>
            <a:off x="1703389" y="6488113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i="1" dirty="0">
                <a:solidFill>
                  <a:srgbClr val="FFFFFF"/>
                </a:solidFill>
              </a:rPr>
              <a:t>Haberer</a:t>
            </a:r>
            <a:r>
              <a:rPr lang="de-DE" altLang="de-DE" sz="1800" i="1" dirty="0">
                <a:solidFill>
                  <a:srgbClr val="FFFFFF"/>
                </a:solidFill>
              </a:rPr>
              <a:t> et al., NIM A , 1993</a:t>
            </a:r>
          </a:p>
        </p:txBody>
      </p:sp>
      <p:sp>
        <p:nvSpPr>
          <p:cNvPr id="117764" name="Text Box 6"/>
          <p:cNvSpPr txBox="1">
            <a:spLocks noChangeArrowheads="1"/>
          </p:cNvSpPr>
          <p:nvPr/>
        </p:nvSpPr>
        <p:spPr bwMode="auto">
          <a:xfrm>
            <a:off x="1395414" y="5313415"/>
            <a:ext cx="32146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2000" b="1" i="1">
                <a:solidFill>
                  <a:srgbClr val="2B4FCD"/>
                </a:solidFill>
              </a:rPr>
              <a:t>Haberer</a:t>
            </a:r>
            <a:r>
              <a:rPr lang="de-DE" altLang="de-DE" sz="1800" b="1" i="1">
                <a:solidFill>
                  <a:srgbClr val="2B4FCD"/>
                </a:solidFill>
              </a:rPr>
              <a:t> et al., NIM A , 1993</a:t>
            </a:r>
          </a:p>
        </p:txBody>
      </p:sp>
      <p:sp>
        <p:nvSpPr>
          <p:cNvPr id="10" name="Title 4"/>
          <p:cNvSpPr txBox="1">
            <a:spLocks/>
          </p:cNvSpPr>
          <p:nvPr/>
        </p:nvSpPr>
        <p:spPr bwMode="auto">
          <a:xfrm>
            <a:off x="1490163" y="4865094"/>
            <a:ext cx="302518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none" anchor="ctr">
            <a:sp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charset="0"/>
                <a:ea typeface="ＭＳ Ｐゴシック" charset="0"/>
                <a:cs typeface="Arial" charset="0"/>
              </a:defRPr>
            </a:lvl9pPr>
          </a:lstStyle>
          <a:p>
            <a:pPr>
              <a:defRPr/>
            </a:pPr>
            <a:r>
              <a:rPr lang="en-US" sz="2400" b="1" kern="0" dirty="0" err="1">
                <a:solidFill>
                  <a:schemeClr val="bg1"/>
                </a:solidFill>
                <a:latin typeface="ArialMT" charset="0"/>
              </a:rPr>
              <a:t>Rasterscan</a:t>
            </a:r>
            <a:r>
              <a:rPr lang="en-US" sz="2400" b="1" kern="0" dirty="0">
                <a:solidFill>
                  <a:schemeClr val="bg1"/>
                </a:solidFill>
                <a:latin typeface="ArialMT" charset="0"/>
              </a:rPr>
              <a:t> Method</a:t>
            </a:r>
          </a:p>
        </p:txBody>
      </p:sp>
      <p:pic>
        <p:nvPicPr>
          <p:cNvPr id="117766" name="Content Placeholder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150" y="908050"/>
            <a:ext cx="2990850" cy="446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pic>
      <p:sp>
        <p:nvSpPr>
          <p:cNvPr id="13" name="Rectangle 3"/>
          <p:cNvSpPr>
            <a:spLocks noChangeArrowheads="1"/>
          </p:cNvSpPr>
          <p:nvPr/>
        </p:nvSpPr>
        <p:spPr bwMode="auto">
          <a:xfrm>
            <a:off x="923132" y="5864851"/>
            <a:ext cx="10840278" cy="703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Implemented in the Heidelberg and Marburg Ion Treatment centers </a:t>
            </a:r>
          </a:p>
          <a:p>
            <a:pPr lvl="1">
              <a:lnSpc>
                <a:spcPct val="50000"/>
              </a:lnSpc>
              <a:spcBef>
                <a:spcPts val="1688"/>
              </a:spcBef>
              <a:buNone/>
            </a:pPr>
            <a:r>
              <a:rPr lang="en-US" altLang="en-US" sz="2400" b="1" dirty="0">
                <a:solidFill>
                  <a:srgbClr val="A40000"/>
                </a:solidFill>
                <a:ea typeface="ＭＳ Ｐゴシック" charset="-128"/>
              </a:rPr>
              <a:t>(HIT and MIT) in Germany</a:t>
            </a: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975360" y="119857"/>
            <a:ext cx="11441315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Heavy-ion research and </a:t>
            </a:r>
            <a:r>
              <a:rPr lang="en-US" altLang="en-US" sz="3600" b="1">
                <a:solidFill>
                  <a:srgbClr val="0000FF"/>
                </a:solidFill>
              </a:rPr>
              <a:t>heavy-ion therapy at GSI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3296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82" y="3398665"/>
            <a:ext cx="5835748" cy="3459335"/>
          </a:xfr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382" y="155903"/>
            <a:ext cx="11646826" cy="368112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9130" y="3541577"/>
            <a:ext cx="5811078" cy="3316423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A8B259F-002E-B333-B17A-E0BC78CD4A1F}"/>
              </a:ext>
            </a:extLst>
          </p:cNvPr>
          <p:cNvSpPr/>
          <p:nvPr/>
        </p:nvSpPr>
        <p:spPr>
          <a:xfrm>
            <a:off x="2293063" y="5775171"/>
            <a:ext cx="6325643" cy="926926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7798A8F-6B58-78FF-BCDB-939904E23372}"/>
              </a:ext>
            </a:extLst>
          </p:cNvPr>
          <p:cNvSpPr/>
          <p:nvPr/>
        </p:nvSpPr>
        <p:spPr>
          <a:xfrm>
            <a:off x="2293063" y="5778767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hlinkClick r:id="rId5"/>
              </a:rPr>
              <a:t>https://www.dropbox.com/scl/fo/y32povwa5jdj7gwrdmmu2/h?dl=0&amp;preview=05-20210609_virtual-visit_therapie_en.mp4&amp;rlkey=cqplic473dlrjy1dyi95mfoje</a:t>
            </a:r>
            <a:endParaRPr lang="en-US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CE5694BA-227A-BF34-F363-5B73E3D6614D}"/>
              </a:ext>
            </a:extLst>
          </p:cNvPr>
          <p:cNvSpPr txBox="1">
            <a:spLocks/>
          </p:cNvSpPr>
          <p:nvPr/>
        </p:nvSpPr>
        <p:spPr bwMode="auto">
          <a:xfrm>
            <a:off x="1152393" y="29897"/>
            <a:ext cx="11400023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chemeClr val="bg1"/>
                </a:solidFill>
              </a:rPr>
              <a:t>From the historic GSI therapy room Cave M</a:t>
            </a:r>
            <a:endParaRPr lang="de-DE" alt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71732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7110241" y="1954632"/>
            <a:ext cx="5247345" cy="393550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13" y="1298713"/>
            <a:ext cx="6996461" cy="5247346"/>
          </a:xfrm>
          <a:prstGeom prst="rect">
            <a:avLst/>
          </a:prstGeom>
        </p:spPr>
      </p:pic>
      <p:sp>
        <p:nvSpPr>
          <p:cNvPr id="6" name="Titel 1"/>
          <p:cNvSpPr txBox="1">
            <a:spLocks/>
          </p:cNvSpPr>
          <p:nvPr/>
        </p:nvSpPr>
        <p:spPr bwMode="auto">
          <a:xfrm>
            <a:off x="2923430" y="331891"/>
            <a:ext cx="567723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What </a:t>
            </a:r>
            <a:r>
              <a:rPr lang="en-US" altLang="en-US" sz="3600" b="1">
                <a:solidFill>
                  <a:srgbClr val="0000FF"/>
                </a:solidFill>
              </a:rPr>
              <a:t>is behind </a:t>
            </a:r>
            <a:r>
              <a:rPr lang="en-US" altLang="en-US" sz="3600" b="1" dirty="0">
                <a:solidFill>
                  <a:srgbClr val="0000FF"/>
                </a:solidFill>
              </a:rPr>
              <a:t>the wall?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717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016" y="1182671"/>
            <a:ext cx="5526157" cy="4624093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84" y="3631095"/>
            <a:ext cx="6568525" cy="25326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684" y="1169746"/>
            <a:ext cx="6462507" cy="2331034"/>
          </a:xfrm>
          <a:prstGeom prst="rect">
            <a:avLst/>
          </a:prstGeom>
        </p:spPr>
      </p:pic>
      <p:sp>
        <p:nvSpPr>
          <p:cNvPr id="7" name="Titel 1"/>
          <p:cNvSpPr txBox="1">
            <a:spLocks/>
          </p:cNvSpPr>
          <p:nvPr/>
        </p:nvSpPr>
        <p:spPr bwMode="auto">
          <a:xfrm>
            <a:off x="2923430" y="331891"/>
            <a:ext cx="5677231" cy="570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3600" b="1" dirty="0">
                <a:solidFill>
                  <a:srgbClr val="0000FF"/>
                </a:solidFill>
              </a:rPr>
              <a:t>What </a:t>
            </a:r>
            <a:r>
              <a:rPr lang="en-US" altLang="en-US" sz="3600" b="1">
                <a:solidFill>
                  <a:srgbClr val="0000FF"/>
                </a:solidFill>
              </a:rPr>
              <a:t>is behind </a:t>
            </a:r>
            <a:r>
              <a:rPr lang="en-US" altLang="en-US" sz="3600" b="1" dirty="0">
                <a:solidFill>
                  <a:srgbClr val="0000FF"/>
                </a:solidFill>
              </a:rPr>
              <a:t>the wall?</a:t>
            </a: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3714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327793"/>
            <a:ext cx="3601430" cy="220191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2663866"/>
            <a:ext cx="3664527" cy="20404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2458" y="1254600"/>
            <a:ext cx="5151698" cy="28185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82458" y="4145201"/>
            <a:ext cx="5151698" cy="253116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614" y="4802650"/>
            <a:ext cx="3664527" cy="1873717"/>
          </a:xfrm>
          <a:prstGeom prst="rect">
            <a:avLst/>
          </a:prstGeom>
        </p:spPr>
      </p:pic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8981131" y="866865"/>
            <a:ext cx="2721579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MedAustron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, </a:t>
            </a:r>
            <a:r>
              <a:rPr lang="el-GR" altLang="de-DE" sz="2133" dirty="0">
                <a:solidFill>
                  <a:srgbClr val="0000FF"/>
                </a:solidFill>
                <a:latin typeface="ArialMT"/>
              </a:rPr>
              <a:t>Α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ustria</a:t>
            </a: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 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68596" y="4316606"/>
            <a:ext cx="1869807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HIT, Germany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6288632"/>
            <a:ext cx="1900264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MIT, Germany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7D500144-3611-F844-AC2B-CDFF2D2D857C}"/>
              </a:ext>
            </a:extLst>
          </p:cNvPr>
          <p:cNvSpPr txBox="1">
            <a:spLocks/>
          </p:cNvSpPr>
          <p:nvPr/>
        </p:nvSpPr>
        <p:spPr>
          <a:xfrm>
            <a:off x="4138140" y="2127065"/>
            <a:ext cx="1625766" cy="387735"/>
          </a:xfrm>
          <a:prstGeom prst="rect">
            <a:avLst/>
          </a:prstGeom>
        </p:spPr>
        <p:txBody>
          <a:bodyPr vert="horz" wrap="none" lIns="91440" tIns="45720" rIns="91440" bIns="45720" rtlCol="0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altLang="de-DE" sz="2133" dirty="0">
                <a:solidFill>
                  <a:srgbClr val="0000FF"/>
                </a:solidFill>
                <a:latin typeface="ArialMT"/>
              </a:rPr>
              <a:t>CNAO, </a:t>
            </a:r>
            <a:r>
              <a:rPr lang="el-GR" altLang="de-DE" sz="2133" dirty="0">
                <a:solidFill>
                  <a:srgbClr val="0000FF"/>
                </a:solidFill>
                <a:latin typeface="ArialMT"/>
              </a:rPr>
              <a:t>Ι</a:t>
            </a:r>
            <a:r>
              <a:rPr lang="en-US" altLang="de-DE" sz="2133" dirty="0" err="1">
                <a:solidFill>
                  <a:srgbClr val="0000FF"/>
                </a:solidFill>
                <a:latin typeface="ArialMT"/>
              </a:rPr>
              <a:t>taly</a:t>
            </a:r>
            <a:endParaRPr lang="en-US" altLang="de-DE" sz="2133" dirty="0">
              <a:solidFill>
                <a:srgbClr val="0000FF"/>
              </a:solidFill>
              <a:latin typeface="ArialMT"/>
            </a:endParaRPr>
          </a:p>
        </p:txBody>
      </p:sp>
      <p:sp>
        <p:nvSpPr>
          <p:cNvPr id="14" name="Titel 1"/>
          <p:cNvSpPr txBox="1">
            <a:spLocks/>
          </p:cNvSpPr>
          <p:nvPr/>
        </p:nvSpPr>
        <p:spPr bwMode="auto">
          <a:xfrm>
            <a:off x="4168596" y="253133"/>
            <a:ext cx="10799011" cy="88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  <a:ea typeface="ＭＳ Ｐゴシック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0000FF"/>
                </a:solidFill>
              </a:rPr>
              <a:t>Four carbon-ion cancer therapy centers in Europe</a:t>
            </a:r>
            <a:endParaRPr lang="de-DE" altLang="en-US" sz="2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9227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3156</TotalTime>
  <Words>225</Words>
  <Application>Microsoft Macintosh PowerPoint</Application>
  <PresentationFormat>Widescreen</PresentationFormat>
  <Paragraphs>31</Paragraphs>
  <Slides>15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1" baseType="lpstr">
      <vt:lpstr>ＭＳ Ｐゴシック</vt:lpstr>
      <vt:lpstr>Arial</vt:lpstr>
      <vt:lpstr>ArialMT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taiwu tata</dc:creator>
  <cp:lastModifiedBy>Yiota Foka</cp:lastModifiedBy>
  <cp:revision>22</cp:revision>
  <dcterms:created xsi:type="dcterms:W3CDTF">2022-01-31T18:48:40Z</dcterms:created>
  <dcterms:modified xsi:type="dcterms:W3CDTF">2024-03-08T04:56:35Z</dcterms:modified>
</cp:coreProperties>
</file>