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5" r:id="rId2"/>
    <p:sldId id="537" r:id="rId3"/>
    <p:sldId id="555" r:id="rId4"/>
    <p:sldId id="582" r:id="rId5"/>
    <p:sldId id="584" r:id="rId6"/>
    <p:sldId id="595" r:id="rId7"/>
    <p:sldId id="596" r:id="rId8"/>
    <p:sldId id="583" r:id="rId9"/>
    <p:sldId id="598" r:id="rId10"/>
    <p:sldId id="599" r:id="rId11"/>
    <p:sldId id="600" r:id="rId12"/>
    <p:sldId id="601" r:id="rId13"/>
    <p:sldId id="581" r:id="rId14"/>
    <p:sldId id="602" r:id="rId15"/>
    <p:sldId id="603" r:id="rId16"/>
    <p:sldId id="587" r:id="rId17"/>
    <p:sldId id="606" r:id="rId18"/>
    <p:sldId id="586" r:id="rId19"/>
    <p:sldId id="604" r:id="rId20"/>
    <p:sldId id="589" r:id="rId21"/>
    <p:sldId id="588" r:id="rId22"/>
    <p:sldId id="605" r:id="rId23"/>
    <p:sldId id="593" r:id="rId24"/>
    <p:sldId id="609" r:id="rId25"/>
    <p:sldId id="608" r:id="rId26"/>
    <p:sldId id="592" r:id="rId27"/>
    <p:sldId id="594" r:id="rId28"/>
    <p:sldId id="607" r:id="rId29"/>
    <p:sldId id="333" r:id="rId30"/>
    <p:sldId id="610" r:id="rId31"/>
    <p:sldId id="561" r:id="rId32"/>
    <p:sldId id="559" r:id="rId33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CB4"/>
    <a:srgbClr val="007B00"/>
    <a:srgbClr val="92D050"/>
    <a:srgbClr val="FFFFCC"/>
    <a:srgbClr val="C2E49C"/>
    <a:srgbClr val="FFFF00"/>
    <a:srgbClr val="F8D8CE"/>
    <a:srgbClr val="FF0000"/>
    <a:srgbClr val="F3C1A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1" autoAdjust="0"/>
    <p:restoredTop sz="95481" autoAdjust="0"/>
  </p:normalViewPr>
  <p:slideViewPr>
    <p:cSldViewPr>
      <p:cViewPr varScale="1">
        <p:scale>
          <a:sx n="85" d="100"/>
          <a:sy n="85" d="100"/>
        </p:scale>
        <p:origin x="75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57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2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9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07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17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05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4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2" y="2169046"/>
            <a:ext cx="2520000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545459" y="1041401"/>
            <a:ext cx="9144000" cy="23875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572059" y="3645024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E370321-A270-60B6-64F5-CDF19BA82EA1}"/>
              </a:ext>
            </a:extLst>
          </p:cNvPr>
          <p:cNvSpPr/>
          <p:nvPr userDrawn="1"/>
        </p:nvSpPr>
        <p:spPr bwMode="auto">
          <a:xfrm>
            <a:off x="-1" y="6332741"/>
            <a:ext cx="12191999" cy="515218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18" name="Image 2" descr="logooutline.eps">
            <a:extLst>
              <a:ext uri="{FF2B5EF4-FFF2-40B4-BE49-F238E27FC236}">
                <a16:creationId xmlns:a16="http://schemas.microsoft.com/office/drawing/2014/main" id="{E7D0860F-25FE-1E25-A1D4-56AB36C872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821" y="6383901"/>
            <a:ext cx="468307" cy="463601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45D4E30-5EC8-E1D2-8CB4-D7C5096786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67408" y="6408720"/>
            <a:ext cx="1512168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>
              <a:defRPr sz="1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0" dirty="0"/>
              <a:t>07 November, 2023</a:t>
            </a:r>
          </a:p>
        </p:txBody>
      </p:sp>
      <p:sp>
        <p:nvSpPr>
          <p:cNvPr id="22" name="Footer Placeholder 6">
            <a:extLst>
              <a:ext uri="{FF2B5EF4-FFF2-40B4-BE49-F238E27FC236}">
                <a16:creationId xmlns:a16="http://schemas.microsoft.com/office/drawing/2014/main" id="{3A15A185-5230-193C-2829-CA95FED09C8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957432" y="6407788"/>
            <a:ext cx="4103523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400" b="0" i="0" dirty="0"/>
              <a:t>EMWSD meeting #18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7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928788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411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intr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4999436-0B50-126D-9A7D-56ED8786EE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767408" y="6454548"/>
            <a:ext cx="2292495" cy="3174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method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C0FD364-A978-A93F-AE8B-7D7AE40CB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408" y="6438962"/>
            <a:ext cx="2292495" cy="31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95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resul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B19392C-2EF6-97C0-9E27-82190E4BE2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0232" y="6437922"/>
            <a:ext cx="2226846" cy="31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24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conclusion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3FD4A9F-C6BC-2BAF-6527-2BFC1013B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7408" y="6438270"/>
            <a:ext cx="2292495" cy="31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7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2138" y="233843"/>
            <a:ext cx="11376024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GB" noProof="0"/>
              <a:t>Haga</a:t>
            </a:r>
            <a:r>
              <a:rPr lang="en-GB" noProof="0" dirty="0"/>
              <a:t> </a:t>
            </a:r>
            <a:r>
              <a:rPr lang="en-GB" noProof="0" dirty="0" err="1"/>
              <a:t>clic</a:t>
            </a:r>
            <a:r>
              <a:rPr lang="en-GB" noProof="0" dirty="0"/>
              <a:t> para </a:t>
            </a:r>
            <a:r>
              <a:rPr lang="en-GB" noProof="0" dirty="0" err="1"/>
              <a:t>modificar</a:t>
            </a:r>
            <a:r>
              <a:rPr lang="en-GB" noProof="0" dirty="0"/>
              <a:t> </a:t>
            </a:r>
            <a:r>
              <a:rPr lang="en-GB" noProof="0" dirty="0" err="1"/>
              <a:t>el</a:t>
            </a:r>
            <a:r>
              <a:rPr lang="en-GB" noProof="0" dirty="0"/>
              <a:t> </a:t>
            </a:r>
            <a:r>
              <a:rPr lang="en-GB" noProof="0" dirty="0" err="1"/>
              <a:t>estilo</a:t>
            </a:r>
            <a:r>
              <a:rPr lang="en-GB" noProof="0" dirty="0"/>
              <a:t> de </a:t>
            </a:r>
            <a:r>
              <a:rPr lang="en-GB" noProof="0" dirty="0" err="1"/>
              <a:t>título</a:t>
            </a:r>
            <a:r>
              <a:rPr lang="en-GB" noProof="0" dirty="0"/>
              <a:t> del </a:t>
            </a:r>
            <a:r>
              <a:rPr lang="en-GB" noProof="0" dirty="0" err="1"/>
              <a:t>patrón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1592263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pic>
        <p:nvPicPr>
          <p:cNvPr id="17" name="Image 2" descr="logooutline.eps">
            <a:extLst>
              <a:ext uri="{FF2B5EF4-FFF2-40B4-BE49-F238E27FC236}">
                <a16:creationId xmlns:a16="http://schemas.microsoft.com/office/drawing/2014/main" id="{FCC2C490-4846-3C39-ECD6-0173EF96B336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-61874" y="4982280"/>
            <a:ext cx="468307" cy="463601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9052A12-E09C-BB43-EB8B-1EC704112040}"/>
              </a:ext>
            </a:extLst>
          </p:cNvPr>
          <p:cNvSpPr/>
          <p:nvPr userDrawn="1"/>
        </p:nvSpPr>
        <p:spPr bwMode="auto">
          <a:xfrm>
            <a:off x="0" y="6342782"/>
            <a:ext cx="12191999" cy="515218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32600AFA-DC74-4D1C-2156-4C9066D3CAE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06822" y="6393942"/>
            <a:ext cx="468307" cy="463601"/>
          </a:xfrm>
          <a:prstGeom prst="rect">
            <a:avLst/>
          </a:prstGeom>
        </p:spPr>
      </p:pic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C0592B6C-FC03-5F81-9197-4F4088DC3FA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870457" y="6414573"/>
            <a:ext cx="6523713" cy="371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b="0" i="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EMWSD / Wakis meeting #18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55246" y="641797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75" r:id="rId4"/>
    <p:sldLayoutId id="2147483668" r:id="rId5"/>
    <p:sldLayoutId id="2147483672" r:id="rId6"/>
    <p:sldLayoutId id="2147483673" r:id="rId7"/>
    <p:sldLayoutId id="2147483674" r:id="rId8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rgbClr val="385CB4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2" Type="http://schemas.openxmlformats.org/officeDocument/2006/relationships/hyperlink" Target="https://pyvista.org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hyperlink" Target="https://docs.pyvista.org/version/stable/#statu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png"/><Relationship Id="rId4" Type="http://schemas.openxmlformats.org/officeDocument/2006/relationships/hyperlink" Target="https://github.com/elenafuengar/PyFIT/tree/mai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lenafuengar/PyFIT/tree/main" TargetMode="External"/><Relationship Id="rId7" Type="http://schemas.openxmlformats.org/officeDocument/2006/relationships/image" Target="../media/image99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8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gif"/><Relationship Id="rId13" Type="http://schemas.openxmlformats.org/officeDocument/2006/relationships/image" Target="../media/image112.png"/><Relationship Id="rId3" Type="http://schemas.openxmlformats.org/officeDocument/2006/relationships/image" Target="../media/image103.png"/><Relationship Id="rId7" Type="http://schemas.openxmlformats.org/officeDocument/2006/relationships/image" Target="../media/image102.png"/><Relationship Id="rId12" Type="http://schemas.openxmlformats.org/officeDocument/2006/relationships/image" Target="../media/image111.png"/><Relationship Id="rId2" Type="http://schemas.openxmlformats.org/officeDocument/2006/relationships/image" Target="../media/image100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ext2stl.mestres.fr/en-us" TargetMode="External"/><Relationship Id="rId11" Type="http://schemas.openxmlformats.org/officeDocument/2006/relationships/image" Target="../media/image109.png"/><Relationship Id="rId5" Type="http://schemas.microsoft.com/office/2007/relationships/hdphoto" Target="../media/hdphoto1.wdp"/><Relationship Id="rId10" Type="http://schemas.openxmlformats.org/officeDocument/2006/relationships/image" Target="../media/image108.png"/><Relationship Id="rId4" Type="http://schemas.openxmlformats.org/officeDocument/2006/relationships/image" Target="../media/image101.png"/><Relationship Id="rId9" Type="http://schemas.openxmlformats.org/officeDocument/2006/relationships/image" Target="../media/image10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14.png"/><Relationship Id="rId7" Type="http://schemas.openxmlformats.org/officeDocument/2006/relationships/hyperlink" Target="https://github.com/elenafuengar/PyFIT/blob/main/examples/script_2solids_fit.py" TargetMode="External"/><Relationship Id="rId2" Type="http://schemas.openxmlformats.org/officeDocument/2006/relationships/image" Target="../media/image10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6.png"/><Relationship Id="rId5" Type="http://schemas.microsoft.com/office/2007/relationships/hdphoto" Target="../media/hdphoto2.wdp"/><Relationship Id="rId4" Type="http://schemas.openxmlformats.org/officeDocument/2006/relationships/image" Target="../media/image10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hyperlink" Target="http://www.denim.upm.es/es/inicio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hyperlink" Target="https://amrex-codes.github.io/amrex/doxygen/AMReX__BC__TYPES_8H_source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0.gi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9.gif"/><Relationship Id="rId5" Type="http://schemas.openxmlformats.org/officeDocument/2006/relationships/image" Target="../media/image118.png"/><Relationship Id="rId4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2.gif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1.gif"/><Relationship Id="rId5" Type="http://schemas.openxmlformats.org/officeDocument/2006/relationships/image" Target="../media/image118.png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gif"/><Relationship Id="rId2" Type="http://schemas.openxmlformats.org/officeDocument/2006/relationships/image" Target="../media/image123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image" Target="../media/image8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10.png"/><Relationship Id="rId4" Type="http://schemas.openxmlformats.org/officeDocument/2006/relationships/image" Target="../media/image12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tuprints.ulb.tu-darmstadt.de/4210/1/Dissertation_Klopfer.pdf" TargetMode="External"/><Relationship Id="rId3" Type="http://schemas.openxmlformats.org/officeDocument/2006/relationships/hyperlink" Target="https://journals.aps.org/prab/pdf/10.1103/PhysRevSTAB.8.042001" TargetMode="External"/><Relationship Id="rId7" Type="http://schemas.openxmlformats.org/officeDocument/2006/relationships/hyperlink" Target="https://tuprints.ulb.tu-darmstadt.de/5157/1/main%20-%20Kopie.pdf" TargetMode="External"/><Relationship Id="rId2" Type="http://schemas.openxmlformats.org/officeDocument/2006/relationships/hyperlink" Target="https://bib-pubdb1.desy.de/record/222467/files/DESY-M-91-06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eb.archive.org/web/20050216160425id_/http:/www.math.cmu.edu:80/users/ion/00877588.pdf" TargetMode="External"/><Relationship Id="rId11" Type="http://schemas.microsoft.com/office/2007/relationships/hdphoto" Target="../media/hdphoto4.wdp"/><Relationship Id="rId5" Type="http://schemas.openxmlformats.org/officeDocument/2006/relationships/hyperlink" Target="https://arxiv.org/pdf/1508.00066.pdf" TargetMode="External"/><Relationship Id="rId10" Type="http://schemas.openxmlformats.org/officeDocument/2006/relationships/image" Target="../media/image125.png"/><Relationship Id="rId4" Type="http://schemas.openxmlformats.org/officeDocument/2006/relationships/hyperlink" Target="https://www.sciencedirect.com/science/article/pii/S016890020502098X/pdfft?md5=2f6b57780c7abd5a42392a1c5bdee341&amp;pid=1-s2.0-S016890020502098X-main.pdf" TargetMode="External"/><Relationship Id="rId9" Type="http://schemas.openxmlformats.org/officeDocument/2006/relationships/hyperlink" Target="https://tuprints.ulb.tu-darmstadt.de/5367/1/2016-7-14_Dissertation_tuprints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90.png"/><Relationship Id="rId21" Type="http://schemas.openxmlformats.org/officeDocument/2006/relationships/image" Target="../media/image23.png"/><Relationship Id="rId34" Type="http://schemas.openxmlformats.org/officeDocument/2006/relationships/image" Target="../media/image190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30.png"/><Relationship Id="rId55" Type="http://schemas.openxmlformats.org/officeDocument/2006/relationships/image" Target="../media/image35.png"/><Relationship Id="rId63" Type="http://schemas.openxmlformats.org/officeDocument/2006/relationships/image" Target="../media/image43.png"/><Relationship Id="rId68" Type="http://schemas.openxmlformats.org/officeDocument/2006/relationships/image" Target="../media/image55.png"/><Relationship Id="rId7" Type="http://schemas.openxmlformats.org/officeDocument/2006/relationships/image" Target="../media/image9.png"/><Relationship Id="rId2" Type="http://schemas.openxmlformats.org/officeDocument/2006/relationships/hyperlink" Target="https://tuprints.ulb.tu-darmstadt.de/4210/1/Dissertation_Klopfer.pdf" TargetMode="Externa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130.png"/><Relationship Id="rId41" Type="http://schemas.openxmlformats.org/officeDocument/2006/relationships/image" Target="../media/image45.png"/><Relationship Id="rId54" Type="http://schemas.openxmlformats.org/officeDocument/2006/relationships/image" Target="../media/image34.png"/><Relationship Id="rId6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170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33.png"/><Relationship Id="rId58" Type="http://schemas.openxmlformats.org/officeDocument/2006/relationships/image" Target="../media/image38.png"/><Relationship Id="rId66" Type="http://schemas.openxmlformats.org/officeDocument/2006/relationships/image" Target="../media/image5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110.png"/><Relationship Id="rId49" Type="http://schemas.openxmlformats.org/officeDocument/2006/relationships/image" Target="../media/image29.png"/><Relationship Id="rId57" Type="http://schemas.openxmlformats.org/officeDocument/2006/relationships/image" Target="../media/image37.png"/><Relationship Id="rId61" Type="http://schemas.openxmlformats.org/officeDocument/2006/relationships/image" Target="../media/image41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150.png"/><Relationship Id="rId44" Type="http://schemas.openxmlformats.org/officeDocument/2006/relationships/image" Target="../media/image48.png"/><Relationship Id="rId52" Type="http://schemas.openxmlformats.org/officeDocument/2006/relationships/image" Target="../media/image32.png"/><Relationship Id="rId60" Type="http://schemas.openxmlformats.org/officeDocument/2006/relationships/image" Target="../media/image40.png"/><Relationship Id="rId65" Type="http://schemas.openxmlformats.org/officeDocument/2006/relationships/image" Target="../media/image52.png"/><Relationship Id="rId4" Type="http://schemas.openxmlformats.org/officeDocument/2006/relationships/image" Target="../media/image610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100.png"/><Relationship Id="rId30" Type="http://schemas.openxmlformats.org/officeDocument/2006/relationships/image" Target="../media/image140.png"/><Relationship Id="rId48" Type="http://schemas.openxmlformats.org/officeDocument/2006/relationships/image" Target="../media/image28.png"/><Relationship Id="rId56" Type="http://schemas.openxmlformats.org/officeDocument/2006/relationships/image" Target="../media/image36.png"/><Relationship Id="rId64" Type="http://schemas.openxmlformats.org/officeDocument/2006/relationships/image" Target="../media/image47.png"/><Relationship Id="rId8" Type="http://schemas.openxmlformats.org/officeDocument/2006/relationships/image" Target="../media/image10.png"/><Relationship Id="rId51" Type="http://schemas.openxmlformats.org/officeDocument/2006/relationships/image" Target="../media/image31.png"/><Relationship Id="rId3" Type="http://schemas.openxmlformats.org/officeDocument/2006/relationships/image" Target="../media/image6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180.png"/><Relationship Id="rId46" Type="http://schemas.openxmlformats.org/officeDocument/2006/relationships/image" Target="../media/image50.png"/><Relationship Id="rId59" Type="http://schemas.openxmlformats.org/officeDocument/2006/relationships/image" Target="../media/image39.png"/><Relationship Id="rId67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tuprints.ulb.tu-darmstadt.de/4210/1/Dissertation_Klopfer.pdf" TargetMode="External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848AD556-59A7-A49D-C41F-32C5752D8A9F}"/>
              </a:ext>
            </a:extLst>
          </p:cNvPr>
          <p:cNvSpPr txBox="1">
            <a:spLocks/>
          </p:cNvSpPr>
          <p:nvPr/>
        </p:nvSpPr>
        <p:spPr bwMode="auto">
          <a:xfrm>
            <a:off x="614408" y="620688"/>
            <a:ext cx="7569823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/>
              <a:t>EMWSD </a:t>
            </a:r>
            <a: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</a:rPr>
              <a:t>/</a:t>
            </a:r>
            <a:r>
              <a:rPr lang="en-US"/>
              <a:t> </a:t>
            </a:r>
            <a: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</a:rPr>
              <a:t>Wakis </a:t>
            </a:r>
            <a:r>
              <a:rPr lang="en-US"/>
              <a:t>   </a:t>
            </a:r>
            <a:endParaRPr lang="en-US" dirty="0"/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D27CF9F3-461E-42AA-C493-4C596EFE0694}"/>
              </a:ext>
            </a:extLst>
          </p:cNvPr>
          <p:cNvSpPr txBox="1">
            <a:spLocks/>
          </p:cNvSpPr>
          <p:nvPr/>
        </p:nvSpPr>
        <p:spPr bwMode="auto">
          <a:xfrm>
            <a:off x="614408" y="3827045"/>
            <a:ext cx="9144000" cy="16557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Meeting #18</a:t>
            </a:r>
          </a:p>
          <a:p>
            <a:pPr algn="l"/>
            <a:r>
              <a:rPr lang="en-US" sz="2000" b="0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Elena de la Fuente</a:t>
            </a:r>
          </a:p>
          <a:p>
            <a:pPr algn="l"/>
            <a:r>
              <a:rPr lang="en-US" sz="20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Carlo Zannini, Lorenzo Giacomel, Giovanni Iadarola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30DB537A-2C2D-7418-A49E-3DD2B093C678}"/>
              </a:ext>
            </a:extLst>
          </p:cNvPr>
          <p:cNvSpPr txBox="1">
            <a:spLocks/>
          </p:cNvSpPr>
          <p:nvPr/>
        </p:nvSpPr>
        <p:spPr bwMode="auto">
          <a:xfrm>
            <a:off x="614408" y="1052736"/>
            <a:ext cx="9802071" cy="238759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Arial Nova" panose="020B0504020202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Electromagnetic and Wake Solver Development</a:t>
            </a: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8ABDEB3-DB69-A685-815D-EAD7D5CD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PEC, PMC &amp; Periodic boundaries (III)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407F46D-6447-5A7B-94F2-CD2F4B90312C}"/>
                  </a:ext>
                </a:extLst>
              </p:cNvPr>
              <p:cNvSpPr txBox="1"/>
              <p:nvPr/>
            </p:nvSpPr>
            <p:spPr bwMode="auto">
              <a:xfrm>
                <a:off x="6032243" y="1772816"/>
                <a:ext cx="6156601" cy="13527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We use the same </a:t>
                </a:r>
                <a:r>
                  <a:rPr lang="en-GB" sz="1600" dirty="0" err="1">
                    <a:solidFill>
                      <a:schemeClr val="tx1"/>
                    </a:solidFill>
                  </a:rPr>
                  <a:t>Dbc</a:t>
                </a:r>
                <a:r>
                  <a:rPr lang="en-GB" sz="1600" dirty="0">
                    <a:solidFill>
                      <a:schemeClr val="tx1"/>
                    </a:solidFill>
                  </a:rPr>
                  <a:t> matrix, this time we need to modify the rows of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(columns of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s-E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To modify the columns, we multiply this matrix </a:t>
                </a:r>
                <a:r>
                  <a:rPr lang="en-GB" sz="1600" dirty="0" err="1"/>
                  <a:t>Dbc</a:t>
                </a:r>
                <a:r>
                  <a:rPr lang="en-GB" sz="1600" dirty="0"/>
                  <a:t> </a:t>
                </a:r>
                <a:r>
                  <a:rPr lang="en-GB" sz="1600" i="1" dirty="0">
                    <a:solidFill>
                      <a:srgbClr val="007B00"/>
                    </a:solidFill>
                  </a:rPr>
                  <a:t>before</a:t>
                </a:r>
                <a:r>
                  <a:rPr lang="en-GB" sz="1600" dirty="0"/>
                  <a:t> C</a:t>
                </a:r>
                <a:r>
                  <a:rPr lang="en-GB" sz="1600" dirty="0">
                    <a:solidFill>
                      <a:schemeClr val="tx1"/>
                    </a:solidFill>
                  </a:rPr>
                  <a:t> </a:t>
                </a:r>
                <a:endParaRPr lang="en-GB" sz="1600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407F46D-6447-5A7B-94F2-CD2F4B903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2243" y="1772816"/>
                <a:ext cx="6156601" cy="1352743"/>
              </a:xfrm>
              <a:prstGeom prst="rect">
                <a:avLst/>
              </a:prstGeom>
              <a:blipFill>
                <a:blip r:embed="rId2"/>
                <a:stretch>
                  <a:fillRect l="-396" t="-1351" r="-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176620DB-BDDD-5F47-3E81-B856CA709342}"/>
              </a:ext>
            </a:extLst>
          </p:cNvPr>
          <p:cNvCxnSpPr/>
          <p:nvPr/>
        </p:nvCxnSpPr>
        <p:spPr>
          <a:xfrm>
            <a:off x="7274610" y="1619028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9011B5-4D1B-EF7E-E486-6ACABF0447C6}"/>
              </a:ext>
            </a:extLst>
          </p:cNvPr>
          <p:cNvSpPr txBox="1"/>
          <p:nvPr/>
        </p:nvSpPr>
        <p:spPr bwMode="auto">
          <a:xfrm>
            <a:off x="7464152" y="1166868"/>
            <a:ext cx="3022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PMC BCs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F4E93D-569B-66A4-8713-BE3214038E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192" y="1052736"/>
            <a:ext cx="4903817" cy="515251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619BAF1-6F04-99A5-7D32-BE55A52733F2}"/>
              </a:ext>
            </a:extLst>
          </p:cNvPr>
          <p:cNvSpPr txBox="1"/>
          <p:nvPr/>
        </p:nvSpPr>
        <p:spPr bwMode="auto">
          <a:xfrm>
            <a:off x="9653123" y="4854644"/>
            <a:ext cx="17362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</a:rPr>
              <a:t>Sparsity of the C matrix after applying </a:t>
            </a:r>
            <a:r>
              <a:rPr lang="en-GB" sz="1200" dirty="0">
                <a:solidFill>
                  <a:srgbClr val="C00000"/>
                </a:solidFill>
              </a:rPr>
              <a:t>PMC </a:t>
            </a:r>
            <a:r>
              <a:rPr lang="en-GB" sz="1200" dirty="0">
                <a:solidFill>
                  <a:schemeClr val="tx1"/>
                </a:solidFill>
              </a:rPr>
              <a:t>BC’s in all directions.</a:t>
            </a:r>
          </a:p>
          <a:p>
            <a:r>
              <a:rPr lang="en-GB" sz="1200" dirty="0"/>
              <a:t>Domain with N = 4x4x4. Size of C = 3N x 3N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95F16C1-8A9A-B8E2-FF7C-BB352D859C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1" b="-797"/>
          <a:stretch/>
        </p:blipFill>
        <p:spPr bwMode="auto">
          <a:xfrm>
            <a:off x="6312024" y="3151045"/>
            <a:ext cx="3280469" cy="278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671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F68D7D3-6D62-4DED-4E1B-B6A7F119B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6D42BB5-967B-051C-1552-F8FD7769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test: PEC BC’s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DA9751D-E887-8FF0-0A00-D3D1B8C73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382" y="1052402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BE7CFF5-3AA5-3DD7-0F76-BE9354FE8904}"/>
              </a:ext>
            </a:extLst>
          </p:cNvPr>
          <p:cNvSpPr txBox="1"/>
          <p:nvPr/>
        </p:nvSpPr>
        <p:spPr bwMode="auto">
          <a:xfrm>
            <a:off x="1623303" y="136196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58BE7E-B19A-C20D-781C-0FE191FC2F38}"/>
              </a:ext>
            </a:extLst>
          </p:cNvPr>
          <p:cNvSpPr/>
          <p:nvPr/>
        </p:nvSpPr>
        <p:spPr>
          <a:xfrm>
            <a:off x="1225717" y="1493292"/>
            <a:ext cx="1785323" cy="1844833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833DBDD-EE8F-4A40-EEAC-49C64470AE2B}"/>
              </a:ext>
            </a:extLst>
          </p:cNvPr>
          <p:cNvSpPr txBox="1"/>
          <p:nvPr/>
        </p:nvSpPr>
        <p:spPr bwMode="auto">
          <a:xfrm>
            <a:off x="3011040" y="3230678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XY</a:t>
            </a:r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90C63F73-52A3-3157-E49A-8CB1254AC24A}"/>
              </a:ext>
            </a:extLst>
          </p:cNvPr>
          <p:cNvSpPr/>
          <p:nvPr/>
        </p:nvSpPr>
        <p:spPr>
          <a:xfrm>
            <a:off x="1058118" y="1350176"/>
            <a:ext cx="2082876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8CFB34-FA74-10E0-5105-17C55659899C}"/>
              </a:ext>
            </a:extLst>
          </p:cNvPr>
          <p:cNvSpPr txBox="1"/>
          <p:nvPr/>
        </p:nvSpPr>
        <p:spPr bwMode="auto">
          <a:xfrm>
            <a:off x="298852" y="105240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BCs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9D013A6-22FB-411C-8955-446B95CF8288}"/>
              </a:ext>
            </a:extLst>
          </p:cNvPr>
          <p:cNvSpPr txBox="1"/>
          <p:nvPr/>
        </p:nvSpPr>
        <p:spPr bwMode="auto">
          <a:xfrm>
            <a:off x="1472235" y="2382082"/>
            <a:ext cx="1016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TE111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656C5E10-E466-4840-22C1-6255ACCE6420}"/>
              </a:ext>
            </a:extLst>
          </p:cNvPr>
          <p:cNvCxnSpPr>
            <a:cxnSpLocks/>
          </p:cNvCxnSpPr>
          <p:nvPr/>
        </p:nvCxnSpPr>
        <p:spPr>
          <a:xfrm flipV="1">
            <a:off x="1472235" y="2852936"/>
            <a:ext cx="447301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0FB587BD-1E3E-03B3-032E-918B662D878A}"/>
                  </a:ext>
                </a:extLst>
              </p:cNvPr>
              <p:cNvSpPr txBox="1"/>
              <p:nvPr/>
            </p:nvSpPr>
            <p:spPr bwMode="auto">
              <a:xfrm>
                <a:off x="486404" y="3789402"/>
                <a:ext cx="4385460" cy="10398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b="1" i="1" dirty="0">
                    <a:solidFill>
                      <a:schemeClr val="tx1"/>
                    </a:solidFill>
                  </a:rPr>
                  <a:t>Initial condition</a:t>
                </a:r>
                <a:r>
                  <a:rPr lang="en-GB" sz="2000" dirty="0">
                    <a:solidFill>
                      <a:schemeClr val="tx1"/>
                    </a:solidFill>
                  </a:rPr>
                  <a:t>: the 3D analytic solution of a cubic resonator mode TE111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E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s-E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s-E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0FB587BD-1E3E-03B3-032E-918B662D8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6404" y="3789402"/>
                <a:ext cx="4385460" cy="1039836"/>
              </a:xfrm>
              <a:prstGeom prst="rect">
                <a:avLst/>
              </a:prstGeom>
              <a:blipFill>
                <a:blip r:embed="rId3"/>
                <a:stretch>
                  <a:fillRect t="-3529" b="-8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5E8B91FB-3C9D-9727-0352-0974D08C334C}"/>
              </a:ext>
            </a:extLst>
          </p:cNvPr>
          <p:cNvSpPr txBox="1"/>
          <p:nvPr/>
        </p:nvSpPr>
        <p:spPr bwMode="auto">
          <a:xfrm>
            <a:off x="136412" y="5018630"/>
            <a:ext cx="4815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**special routine created for 3D IC, applied before 1</a:t>
            </a:r>
            <a:r>
              <a:rPr lang="en-US" sz="1400" baseline="30000" dirty="0"/>
              <a:t>st</a:t>
            </a:r>
            <a:r>
              <a:rPr lang="en-US" sz="1400" dirty="0"/>
              <a:t> timestep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A2E5438-D8B1-B89E-2E7C-116E797D8A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36" y="5326407"/>
            <a:ext cx="3371839" cy="1121721"/>
          </a:xfrm>
          <a:prstGeom prst="rect">
            <a:avLst/>
          </a:prstGeom>
        </p:spPr>
      </p:pic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D19193C8-04A4-73A7-BF6E-44A388981FF1}"/>
              </a:ext>
            </a:extLst>
          </p:cNvPr>
          <p:cNvCxnSpPr>
            <a:cxnSpLocks/>
          </p:cNvCxnSpPr>
          <p:nvPr/>
        </p:nvCxnSpPr>
        <p:spPr>
          <a:xfrm>
            <a:off x="325834" y="2418819"/>
            <a:ext cx="4413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36609DF2-0670-3EF2-2920-E4E3F5A59F9A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325834" y="1938239"/>
            <a:ext cx="15633" cy="4805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64301B9-4160-E010-3EB7-4A18BD703067}"/>
              </a:ext>
            </a:extLst>
          </p:cNvPr>
          <p:cNvSpPr txBox="1"/>
          <p:nvPr/>
        </p:nvSpPr>
        <p:spPr>
          <a:xfrm>
            <a:off x="767189" y="220909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x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E43E456-66A9-5391-C851-5BB67D7C784B}"/>
              </a:ext>
            </a:extLst>
          </p:cNvPr>
          <p:cNvSpPr txBox="1"/>
          <p:nvPr/>
        </p:nvSpPr>
        <p:spPr>
          <a:xfrm>
            <a:off x="187418" y="156890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y</a:t>
            </a: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03057D46-59A9-7B96-204C-15B20C74EA25}"/>
              </a:ext>
            </a:extLst>
          </p:cNvPr>
          <p:cNvGrpSpPr/>
          <p:nvPr/>
        </p:nvGrpSpPr>
        <p:grpSpPr>
          <a:xfrm>
            <a:off x="248330" y="2332162"/>
            <a:ext cx="166395" cy="161799"/>
            <a:chOff x="5879976" y="1916832"/>
            <a:chExt cx="392351" cy="381515"/>
          </a:xfrm>
        </p:grpSpPr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AAECE373-8C0A-BBB9-AF75-C13242B2F85D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0F22D2A7-3CED-9DD1-B990-F980DE954039}"/>
                </a:ext>
              </a:extLst>
            </p:cNvPr>
            <p:cNvSpPr/>
            <p:nvPr/>
          </p:nvSpPr>
          <p:spPr>
            <a:xfrm>
              <a:off x="6007826" y="2038175"/>
              <a:ext cx="151267" cy="147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15150FD-69A0-6DED-1007-193154DE4BE1}"/>
              </a:ext>
            </a:extLst>
          </p:cNvPr>
          <p:cNvSpPr txBox="1"/>
          <p:nvPr/>
        </p:nvSpPr>
        <p:spPr>
          <a:xfrm>
            <a:off x="89052" y="2418819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99760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F68D7D3-6D62-4DED-4E1B-B6A7F119B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6D42BB5-967B-051C-1552-F8FD7769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Perturbation test: Periodic BC’s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BE7CFF5-3AA5-3DD7-0F76-BE9354FE8904}"/>
              </a:ext>
            </a:extLst>
          </p:cNvPr>
          <p:cNvSpPr txBox="1"/>
          <p:nvPr/>
        </p:nvSpPr>
        <p:spPr bwMode="auto">
          <a:xfrm>
            <a:off x="1623303" y="155787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58BE7E-B19A-C20D-781C-0FE191FC2F38}"/>
              </a:ext>
            </a:extLst>
          </p:cNvPr>
          <p:cNvSpPr/>
          <p:nvPr/>
        </p:nvSpPr>
        <p:spPr>
          <a:xfrm>
            <a:off x="1225717" y="1689202"/>
            <a:ext cx="1785323" cy="1844833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833DBDD-EE8F-4A40-EEAC-49C64470AE2B}"/>
              </a:ext>
            </a:extLst>
          </p:cNvPr>
          <p:cNvSpPr txBox="1"/>
          <p:nvPr/>
        </p:nvSpPr>
        <p:spPr bwMode="auto">
          <a:xfrm>
            <a:off x="3011040" y="3426588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XY</a:t>
            </a:r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90C63F73-52A3-3157-E49A-8CB1254AC24A}"/>
              </a:ext>
            </a:extLst>
          </p:cNvPr>
          <p:cNvSpPr/>
          <p:nvPr/>
        </p:nvSpPr>
        <p:spPr>
          <a:xfrm>
            <a:off x="1058118" y="1546086"/>
            <a:ext cx="2082876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D8CFB34-FA74-10E0-5105-17C55659899C}"/>
              </a:ext>
            </a:extLst>
          </p:cNvPr>
          <p:cNvSpPr txBox="1"/>
          <p:nvPr/>
        </p:nvSpPr>
        <p:spPr bwMode="auto">
          <a:xfrm>
            <a:off x="298852" y="1052402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All Periodic BCs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4BC3F2B1-4AE5-9F25-5234-4970A6B90D82}"/>
              </a:ext>
            </a:extLst>
          </p:cNvPr>
          <p:cNvSpPr/>
          <p:nvPr/>
        </p:nvSpPr>
        <p:spPr>
          <a:xfrm>
            <a:off x="2135560" y="319437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3D2985B-0FD8-E8AB-8909-15879464F898}"/>
              </a:ext>
            </a:extLst>
          </p:cNvPr>
          <p:cNvSpPr txBox="1"/>
          <p:nvPr/>
        </p:nvSpPr>
        <p:spPr bwMode="auto">
          <a:xfrm>
            <a:off x="1271464" y="2825041"/>
            <a:ext cx="151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Perturbation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018F57A-9DFD-C493-44EE-C7466DD207EC}"/>
                  </a:ext>
                </a:extLst>
              </p:cNvPr>
              <p:cNvSpPr txBox="1"/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Perturbation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s-ES" sz="1600" b="0" i="0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ES" sz="16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B018F57A-9DFD-C493-44EE-C7466DD20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7388" y="4029931"/>
                <a:ext cx="3384376" cy="440505"/>
              </a:xfrm>
              <a:prstGeom prst="rect">
                <a:avLst/>
              </a:prstGeom>
              <a:blipFill>
                <a:blip r:embed="rId2"/>
                <a:stretch>
                  <a:fillRect l="-899"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5F608A1F-44EA-0285-F925-8ECB2FC1DAC6}"/>
              </a:ext>
            </a:extLst>
          </p:cNvPr>
          <p:cNvCxnSpPr>
            <a:cxnSpLocks/>
          </p:cNvCxnSpPr>
          <p:nvPr/>
        </p:nvCxnSpPr>
        <p:spPr>
          <a:xfrm flipV="1">
            <a:off x="1860962" y="3435166"/>
            <a:ext cx="290659" cy="64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>
            <a:extLst>
              <a:ext uri="{FF2B5EF4-FFF2-40B4-BE49-F238E27FC236}">
                <a16:creationId xmlns:a16="http://schemas.microsoft.com/office/drawing/2014/main" id="{20B29AC3-96FD-4225-9C14-604FABC74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643" y="1090744"/>
            <a:ext cx="6927273" cy="519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0979A5BC-9539-6F66-40FB-7FF44E4C90B0}"/>
              </a:ext>
            </a:extLst>
          </p:cNvPr>
          <p:cNvSpPr txBox="1"/>
          <p:nvPr/>
        </p:nvSpPr>
        <p:spPr bwMode="auto">
          <a:xfrm>
            <a:off x="5879976" y="3779748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***FDTD does not have Periodic implemented</a:t>
            </a:r>
          </a:p>
        </p:txBody>
      </p:sp>
    </p:spTree>
    <p:extLst>
      <p:ext uri="{BB962C8B-B14F-4D97-AF65-F5344CB8AC3E}">
        <p14:creationId xmlns:p14="http://schemas.microsoft.com/office/powerpoint/2010/main" val="3689402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9AE89CD-7196-557B-41DA-711ABEA34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D9AE28B-FEBA-9DF2-ED8E-97C0859B6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STL importer with </a:t>
            </a:r>
            <a:r>
              <a:rPr lang="en-GB" dirty="0" err="1"/>
              <a:t>PyVista</a:t>
            </a:r>
            <a:endParaRPr lang="en-GB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6239E9C-1B99-422D-5940-489BACDBDA2B}"/>
              </a:ext>
            </a:extLst>
          </p:cNvPr>
          <p:cNvSpPr txBox="1"/>
          <p:nvPr/>
        </p:nvSpPr>
        <p:spPr bwMode="auto">
          <a:xfrm>
            <a:off x="7574014" y="1084094"/>
            <a:ext cx="3457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https://pyvista.org/</a:t>
            </a:r>
            <a:r>
              <a:rPr lang="en-US" dirty="0"/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8D6E6DF-DF9D-D6F5-DBC2-487A6A463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268760"/>
            <a:ext cx="6016095" cy="468410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931DEDE-1D97-04F8-E391-6D0C011776B8}"/>
              </a:ext>
            </a:extLst>
          </p:cNvPr>
          <p:cNvSpPr txBox="1"/>
          <p:nvPr/>
        </p:nvSpPr>
        <p:spPr bwMode="auto">
          <a:xfrm>
            <a:off x="6588865" y="1453426"/>
            <a:ext cx="55690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Docs: </a:t>
            </a:r>
            <a:r>
              <a:rPr lang="en-US" dirty="0">
                <a:hlinkClick r:id="rId4"/>
              </a:rPr>
              <a:t>https://docs.pyvista.org/version/stable/#status</a:t>
            </a:r>
            <a:r>
              <a:rPr lang="en-US" dirty="0"/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74E5909-C8A6-4338-DA0D-C0F7CCE8E22A}"/>
              </a:ext>
            </a:extLst>
          </p:cNvPr>
          <p:cNvSpPr txBox="1"/>
          <p:nvPr/>
        </p:nvSpPr>
        <p:spPr bwMode="auto">
          <a:xfrm>
            <a:off x="6899779" y="1935620"/>
            <a:ext cx="4947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Vtk</a:t>
            </a:r>
            <a:r>
              <a:rPr lang="en-US" b="1" dirty="0"/>
              <a:t> is x1000 faster than matplotlib for 3D plotting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A292057-B3AC-9974-7416-95AF39FD7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074" y="4259675"/>
            <a:ext cx="5170598" cy="186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A9FEADDC-10A8-CEBC-5552-967EDB91A43F}"/>
              </a:ext>
            </a:extLst>
          </p:cNvPr>
          <p:cNvSpPr txBox="1"/>
          <p:nvPr/>
        </p:nvSpPr>
        <p:spPr bwMode="auto">
          <a:xfrm>
            <a:off x="6889909" y="4075009"/>
            <a:ext cx="399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Matplotlib voxel (2’ 30s) for 400 cells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1563947-DBF5-DEA0-3E7D-16EEE922EEFC}"/>
              </a:ext>
            </a:extLst>
          </p:cNvPr>
          <p:cNvSpPr txBox="1"/>
          <p:nvPr/>
        </p:nvSpPr>
        <p:spPr bwMode="auto">
          <a:xfrm>
            <a:off x="6856129" y="2303677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PyVista</a:t>
            </a:r>
            <a:r>
              <a:rPr lang="en-US" dirty="0"/>
              <a:t> (0s) for 400 cells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B9D2E210-CA15-5D86-3B53-F6C345C38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063" y="2701584"/>
            <a:ext cx="1615505" cy="123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A10B4657-2490-6680-31DB-BBBF0FD86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984" y="2712275"/>
            <a:ext cx="1635493" cy="123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D4DEF9B2-6316-8B85-4956-3B4E8B676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515" y="2695941"/>
            <a:ext cx="1771688" cy="123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612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9AE89CD-7196-557B-41DA-711ABEA34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D9AE28B-FEBA-9DF2-ED8E-97C0859B6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STL importer with </a:t>
            </a:r>
            <a:r>
              <a:rPr lang="en-GB" dirty="0" err="1"/>
              <a:t>PyVista</a:t>
            </a:r>
            <a:r>
              <a:rPr lang="en-GB" dirty="0"/>
              <a:t> (II)</a:t>
            </a:r>
          </a:p>
        </p:txBody>
      </p:sp>
      <p:pic>
        <p:nvPicPr>
          <p:cNvPr id="2050" name="Picture 2" descr="extract cells inside surface">
            <a:extLst>
              <a:ext uri="{FF2B5EF4-FFF2-40B4-BE49-F238E27FC236}">
                <a16:creationId xmlns:a16="http://schemas.microsoft.com/office/drawing/2014/main" id="{E1175265-B346-CB04-CA21-7CBAB4060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1310183"/>
            <a:ext cx="6245476" cy="468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64BDB35-2F58-3A04-FA76-9D3F76ACE8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29"/>
          <a:stretch/>
        </p:blipFill>
        <p:spPr>
          <a:xfrm>
            <a:off x="296519" y="1971927"/>
            <a:ext cx="5170598" cy="250827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C4EECB-AB6E-F309-B827-F9E98352F5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519" y="4581128"/>
            <a:ext cx="4700544" cy="93406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88E2014-947C-E207-BB9C-EAD289A05E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576" y="1116877"/>
            <a:ext cx="5170598" cy="87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960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9AE89CD-7196-557B-41DA-711ABEA348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D9AE28B-FEBA-9DF2-ED8E-97C0859B6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STL importer with </a:t>
            </a:r>
            <a:r>
              <a:rPr lang="en-GB" dirty="0" err="1"/>
              <a:t>PyVista</a:t>
            </a:r>
            <a:r>
              <a:rPr lang="en-GB" dirty="0"/>
              <a:t> (III)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C2FBD90-3ADD-8DC0-8427-B007CC31B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37" y="1277628"/>
            <a:ext cx="5870541" cy="468410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09650D1-B7B9-6784-A580-02376A80C4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3768" y="1267051"/>
            <a:ext cx="5687658" cy="153640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4638BFB-CEEC-3121-C2CC-0D48BCA36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380" y="3015296"/>
            <a:ext cx="4349914" cy="3199306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D0D8564C-4AB9-57D3-ADB2-C7FB9F72457F}"/>
              </a:ext>
            </a:extLst>
          </p:cNvPr>
          <p:cNvSpPr txBox="1"/>
          <p:nvPr/>
        </p:nvSpPr>
        <p:spPr bwMode="auto">
          <a:xfrm>
            <a:off x="248874" y="917296"/>
            <a:ext cx="22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 Goniometer </a:t>
            </a:r>
            <a:r>
              <a:rPr lang="en-US" dirty="0" err="1"/>
              <a:t>stl</a:t>
            </a:r>
            <a:endParaRPr lang="en-U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92E98A9-63A2-3AE8-731B-347FBFB34646}"/>
              </a:ext>
            </a:extLst>
          </p:cNvPr>
          <p:cNvSpPr txBox="1"/>
          <p:nvPr/>
        </p:nvSpPr>
        <p:spPr bwMode="auto">
          <a:xfrm>
            <a:off x="6243768" y="2894728"/>
            <a:ext cx="497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Runtime (2s) for 480.000 cells, included plotting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151CD84-07AB-65FF-7A48-E8B9B224D6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421"/>
          <a:stretch/>
        </p:blipFill>
        <p:spPr>
          <a:xfrm>
            <a:off x="8430241" y="167616"/>
            <a:ext cx="3531588" cy="60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32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3907683-898D-E28C-5877-B769524ED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57D048F-2D53-0471-869F-4EC8D79BE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Adding STL and materials to FIT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2CE2D0C-D400-D0CA-7FE8-ED1B2CD13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029239"/>
            <a:ext cx="4324029" cy="515251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EE4E3B5-D9D0-3994-F189-E1913F30E0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311" y="1029239"/>
            <a:ext cx="4105297" cy="5152516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766D7E5-825B-4F01-DDF8-758C32E86AE3}"/>
              </a:ext>
            </a:extLst>
          </p:cNvPr>
          <p:cNvSpPr txBox="1"/>
          <p:nvPr/>
        </p:nvSpPr>
        <p:spPr bwMode="auto">
          <a:xfrm>
            <a:off x="9334506" y="1700808"/>
            <a:ext cx="2728053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</a:rPr>
              <a:t>New grid ‘</a:t>
            </a:r>
            <a:r>
              <a:rPr lang="en-GB" sz="1600" dirty="0"/>
              <a:t>GridFIT3D</a:t>
            </a:r>
            <a:r>
              <a:rPr lang="en-GB" sz="1600" dirty="0">
                <a:solidFill>
                  <a:schemeClr val="tx1"/>
                </a:solidFill>
              </a:rPr>
              <a:t>’ class:</a:t>
            </a:r>
            <a:endParaRPr lang="en-GB" sz="16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Creates grid with a </a:t>
            </a:r>
            <a:r>
              <a:rPr lang="en-GB" sz="1600" b="1" dirty="0" err="1">
                <a:solidFill>
                  <a:schemeClr val="tx1"/>
                </a:solidFill>
              </a:rPr>
              <a:t>PyVista</a:t>
            </a:r>
            <a:r>
              <a:rPr lang="en-GB" sz="1600" b="1" dirty="0">
                <a:solidFill>
                  <a:schemeClr val="tx1"/>
                </a:solidFill>
              </a:rPr>
              <a:t> Structured Grid </a:t>
            </a:r>
            <a:r>
              <a:rPr lang="en-GB" sz="1600" dirty="0">
                <a:solidFill>
                  <a:schemeClr val="tx1"/>
                </a:solidFill>
              </a:rPr>
              <a:t>object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Computes </a:t>
            </a:r>
            <a:r>
              <a:rPr lang="en-GB" sz="1600" b="1" dirty="0"/>
              <a:t>lengths and areas </a:t>
            </a:r>
            <a:r>
              <a:rPr lang="en-GB" sz="1600" dirty="0"/>
              <a:t>for primal and tilde grid diagonal matrices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</a:rPr>
              <a:t>Imports </a:t>
            </a:r>
            <a:r>
              <a:rPr lang="en-GB" sz="1600" b="1" dirty="0" err="1">
                <a:solidFill>
                  <a:schemeClr val="tx1"/>
                </a:solidFill>
              </a:rPr>
              <a:t>stl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by marking the cells inside the (closed) surface (True/False)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i="1" dirty="0" err="1">
                <a:solidFill>
                  <a:schemeClr val="accent3"/>
                </a:solidFill>
              </a:rPr>
              <a:t>Staircased</a:t>
            </a:r>
            <a:r>
              <a:rPr lang="en-GB" sz="1600" dirty="0">
                <a:solidFill>
                  <a:schemeClr val="tx1"/>
                </a:solidFill>
              </a:rPr>
              <a:t> for now, but potential for pixel smoothing!</a:t>
            </a:r>
          </a:p>
        </p:txBody>
      </p:sp>
      <p:pic>
        <p:nvPicPr>
          <p:cNvPr id="15" name="Picture 4">
            <a:hlinkClick r:id="rId4"/>
            <a:extLst>
              <a:ext uri="{FF2B5EF4-FFF2-40B4-BE49-F238E27FC236}">
                <a16:creationId xmlns:a16="http://schemas.microsoft.com/office/drawing/2014/main" id="{9946B3F6-9A5C-2A4F-561D-CD41D96CF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609" y="235323"/>
            <a:ext cx="511487" cy="51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074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3907683-898D-E28C-5877-B769524ED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57D048F-2D53-0471-869F-4EC8D79BE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Adding STL and materials to FIT (II)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9766D7E5-825B-4F01-DDF8-758C32E86AE3}"/>
                  </a:ext>
                </a:extLst>
              </p:cNvPr>
              <p:cNvSpPr txBox="1"/>
              <p:nvPr/>
            </p:nvSpPr>
            <p:spPr bwMode="auto">
              <a:xfrm>
                <a:off x="9068841" y="1574705"/>
                <a:ext cx="2728053" cy="4555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/>
                    </a:solidFill>
                  </a:rPr>
                  <a:t>‘Solver</a:t>
                </a:r>
                <a:r>
                  <a:rPr lang="en-GB" sz="1600" dirty="0"/>
                  <a:t>FIT3D</a:t>
                </a:r>
                <a:r>
                  <a:rPr lang="en-GB" sz="1600" dirty="0">
                    <a:solidFill>
                      <a:schemeClr val="tx1"/>
                    </a:solidFill>
                  </a:rPr>
                  <a:t>’ class </a:t>
                </a:r>
                <a:r>
                  <a:rPr lang="en-GB" sz="1600" b="1" dirty="0">
                    <a:solidFill>
                      <a:schemeClr val="tx1"/>
                    </a:solidFill>
                  </a:rPr>
                  <a:t>supports EB from </a:t>
                </a:r>
                <a:r>
                  <a:rPr lang="en-GB" sz="1600" b="1" dirty="0" err="1">
                    <a:solidFill>
                      <a:schemeClr val="tx1"/>
                    </a:solidFill>
                  </a:rPr>
                  <a:t>stl</a:t>
                </a:r>
                <a:r>
                  <a:rPr lang="en-GB" sz="1600" b="1" dirty="0">
                    <a:solidFill>
                      <a:schemeClr val="tx1"/>
                    </a:solidFill>
                  </a:rPr>
                  <a:t> and from conductors</a:t>
                </a:r>
                <a:r>
                  <a:rPr lang="en-GB" sz="1600" dirty="0">
                    <a:solidFill>
                      <a:schemeClr val="tx1"/>
                    </a:solidFill>
                  </a:rPr>
                  <a:t>, through a flag</a:t>
                </a:r>
              </a:p>
              <a:p>
                <a:pPr>
                  <a:spcAft>
                    <a:spcPts val="1200"/>
                  </a:spcAft>
                </a:pPr>
                <a:endParaRPr lang="en-GB" sz="1600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dirty="0"/>
                  <a:t>Materials</a:t>
                </a:r>
                <a:r>
                  <a:rPr lang="en-GB" sz="1600" dirty="0"/>
                  <a:t> are applied by modifying the material Fields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𝑖𝑒𝑝𝑠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𝑖𝑚𝑢</m:t>
                    </m:r>
                  </m:oMath>
                </a14:m>
                <a:r>
                  <a:rPr lang="en-GB" sz="1600" dirty="0"/>
                  <a:t>, using the mask calculated by </a:t>
                </a:r>
                <a:r>
                  <a:rPr lang="en-GB" sz="1600" dirty="0" err="1"/>
                  <a:t>PyVista</a:t>
                </a:r>
                <a:endParaRPr lang="en-GB" sz="1600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GB" sz="1600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GB" sz="1600" b="1" dirty="0"/>
                  <a:t>Every </a:t>
                </a:r>
                <a:r>
                  <a:rPr lang="en-GB" sz="1600" b="1" dirty="0" err="1"/>
                  <a:t>stl</a:t>
                </a:r>
                <a:r>
                  <a:rPr lang="en-GB" sz="1600" b="1" dirty="0"/>
                  <a:t> imported is applied in order</a:t>
                </a:r>
                <a:r>
                  <a:rPr lang="en-GB" sz="1600" dirty="0"/>
                  <a:t>: last solid will overwrite the previous ones.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9766D7E5-825B-4F01-DDF8-758C32E86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68841" y="1574705"/>
                <a:ext cx="2728053" cy="4555093"/>
              </a:xfrm>
              <a:prstGeom prst="rect">
                <a:avLst/>
              </a:prstGeom>
              <a:blipFill>
                <a:blip r:embed="rId2"/>
                <a:stretch>
                  <a:fillRect l="-895" t="-401" r="-1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4">
            <a:hlinkClick r:id="rId3"/>
            <a:extLst>
              <a:ext uri="{FF2B5EF4-FFF2-40B4-BE49-F238E27FC236}">
                <a16:creationId xmlns:a16="http://schemas.microsoft.com/office/drawing/2014/main" id="{9946B3F6-9A5C-2A4F-561D-CD41D96CF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609" y="235323"/>
            <a:ext cx="511487" cy="51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2AA7976-0F97-1F4D-742D-7FEAD7A03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3" y="1052736"/>
            <a:ext cx="4485786" cy="253345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36AE3B5-E5E1-D3A2-A28B-83F4622611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3872" y="1052736"/>
            <a:ext cx="3907868" cy="515251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D13817D-7DC4-B4D6-2B43-28F370F974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353" y="3628994"/>
            <a:ext cx="3881339" cy="264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3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00126-D612-4387-B555-E21BC5B39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56" y="1484784"/>
            <a:ext cx="10081120" cy="4378109"/>
          </a:xfrm>
        </p:spPr>
        <p:txBody>
          <a:bodyPr anchor="ctr" anchorCtr="0"/>
          <a:lstStyle/>
          <a:p>
            <a:pPr>
              <a:lnSpc>
                <a:spcPct val="200000"/>
              </a:lnSpc>
            </a:pPr>
            <a:r>
              <a:rPr lang="en-US" sz="2600" b="0" dirty="0"/>
              <a:t>1.  Where are we? </a:t>
            </a:r>
            <a:br>
              <a:rPr lang="en-US" sz="2600" b="0" dirty="0"/>
            </a:br>
            <a:r>
              <a:rPr lang="en-US" sz="2600" b="0" dirty="0"/>
              <a:t>2. Main improvements</a:t>
            </a:r>
            <a:br>
              <a:rPr lang="en-US" sz="2600" b="0" dirty="0"/>
            </a:br>
            <a:r>
              <a:rPr lang="en-US" sz="2600" u="sng" dirty="0"/>
              <a:t>3. Some (fun) examples</a:t>
            </a:r>
            <a:br>
              <a:rPr lang="en-US" sz="2600" b="0" dirty="0"/>
            </a:br>
            <a:r>
              <a:rPr lang="en-US" sz="2600" b="0" dirty="0"/>
              <a:t>4. Feedback from University </a:t>
            </a:r>
            <a:br>
              <a:rPr lang="en-US" sz="2600" b="0" dirty="0"/>
            </a:br>
            <a:r>
              <a:rPr lang="en-US" sz="2600" b="0" dirty="0"/>
              <a:t>5. Conclusions &amp;  Next steps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latin typeface="+mn-lt"/>
                <a:cs typeface="Arial"/>
              </a:rPr>
              <a:t>Outline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1695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>
            <a:extLst>
              <a:ext uri="{FF2B5EF4-FFF2-40B4-BE49-F238E27FC236}">
                <a16:creationId xmlns:a16="http://schemas.microsoft.com/office/drawing/2014/main" id="{34B5098F-22CD-655C-FFFF-B89C295FFD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6" r="21083"/>
          <a:stretch/>
        </p:blipFill>
        <p:spPr bwMode="auto">
          <a:xfrm>
            <a:off x="5228394" y="3474486"/>
            <a:ext cx="3352590" cy="286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C2D8A61-9DF1-A9E2-7B90-1F050B899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8CC7BC4-B1E6-DD12-FB0E-6E859537B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Example(s) I: </a:t>
            </a:r>
            <a:r>
              <a:rPr lang="en-US" dirty="0"/>
              <a:t>1 </a:t>
            </a:r>
            <a:r>
              <a:rPr lang="en-US" dirty="0" err="1"/>
              <a:t>stl</a:t>
            </a:r>
            <a:r>
              <a:rPr lang="en-US" dirty="0"/>
              <a:t> solids made of different materials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752598B-A31B-DFB2-305F-1B279D541D44}"/>
              </a:ext>
            </a:extLst>
          </p:cNvPr>
          <p:cNvSpPr txBox="1"/>
          <p:nvPr/>
        </p:nvSpPr>
        <p:spPr bwMode="auto">
          <a:xfrm>
            <a:off x="1521916" y="1272268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09407CB-6C0D-8F4D-0D48-131CDCDB04C9}"/>
              </a:ext>
            </a:extLst>
          </p:cNvPr>
          <p:cNvSpPr/>
          <p:nvPr/>
        </p:nvSpPr>
        <p:spPr>
          <a:xfrm>
            <a:off x="1343472" y="1493293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5637B3C-F40A-F77A-887C-D94D54D3DDD7}"/>
              </a:ext>
            </a:extLst>
          </p:cNvPr>
          <p:cNvSpPr txBox="1"/>
          <p:nvPr/>
        </p:nvSpPr>
        <p:spPr bwMode="auto">
          <a:xfrm>
            <a:off x="4251845" y="332098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1DA5ABE4-65E6-F44C-106C-BEB7F2CA64E9}"/>
              </a:ext>
            </a:extLst>
          </p:cNvPr>
          <p:cNvSpPr/>
          <p:nvPr/>
        </p:nvSpPr>
        <p:spPr>
          <a:xfrm>
            <a:off x="1058118" y="1350176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E9E4DBD-BF36-1AB5-38F9-E448DAC88A86}"/>
              </a:ext>
            </a:extLst>
          </p:cNvPr>
          <p:cNvSpPr txBox="1"/>
          <p:nvPr/>
        </p:nvSpPr>
        <p:spPr bwMode="auto">
          <a:xfrm>
            <a:off x="298852" y="105240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BCs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F2849700-FE54-E54D-56AC-2CABFD57A832}"/>
              </a:ext>
            </a:extLst>
          </p:cNvPr>
          <p:cNvSpPr/>
          <p:nvPr/>
        </p:nvSpPr>
        <p:spPr>
          <a:xfrm>
            <a:off x="4445897" y="3104297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76DC2F77-5F6A-B994-144D-6BC41849702E}"/>
              </a:ext>
            </a:extLst>
          </p:cNvPr>
          <p:cNvSpPr/>
          <p:nvPr/>
        </p:nvSpPr>
        <p:spPr>
          <a:xfrm>
            <a:off x="1247912" y="1551635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2AAE99-894B-87C5-E1B7-85A84DF5DBED}"/>
              </a:ext>
            </a:extLst>
          </p:cNvPr>
          <p:cNvSpPr txBox="1"/>
          <p:nvPr/>
        </p:nvSpPr>
        <p:spPr bwMode="auto">
          <a:xfrm>
            <a:off x="3467617" y="4467351"/>
            <a:ext cx="16281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‘Moving’ p</a:t>
            </a:r>
            <a:r>
              <a:rPr lang="en-US" sz="1800" dirty="0">
                <a:solidFill>
                  <a:srgbClr val="C00000"/>
                </a:solidFill>
              </a:rPr>
              <a:t>erturbations</a:t>
            </a:r>
            <a:endParaRPr lang="en-US" dirty="0"/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01FCF56-ABD3-2443-7F79-1A8740871896}"/>
              </a:ext>
            </a:extLst>
          </p:cNvPr>
          <p:cNvCxnSpPr/>
          <p:nvPr/>
        </p:nvCxnSpPr>
        <p:spPr>
          <a:xfrm flipV="1">
            <a:off x="695400" y="2559199"/>
            <a:ext cx="576064" cy="9451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EA4362E-40CE-59D9-87DF-3C5F117E9200}"/>
                  </a:ext>
                </a:extLst>
              </p:cNvPr>
              <p:cNvSpPr txBox="1"/>
              <p:nvPr/>
            </p:nvSpPr>
            <p:spPr bwMode="auto">
              <a:xfrm>
                <a:off x="1620377" y="2704133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EA4362E-40CE-59D9-87DF-3C5F117E9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377" y="2704133"/>
                <a:ext cx="1170770" cy="338554"/>
              </a:xfrm>
              <a:prstGeom prst="rect">
                <a:avLst/>
              </a:prstGeom>
              <a:blipFill>
                <a:blip r:embed="rId3"/>
                <a:stretch>
                  <a:fillRect l="-3125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199150C2-4A19-AF5B-B07F-F805488475E5}"/>
              </a:ext>
            </a:extLst>
          </p:cNvPr>
          <p:cNvCxnSpPr/>
          <p:nvPr/>
        </p:nvCxnSpPr>
        <p:spPr>
          <a:xfrm flipH="1">
            <a:off x="3935760" y="3178804"/>
            <a:ext cx="50405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n 17">
            <a:extLst>
              <a:ext uri="{FF2B5EF4-FFF2-40B4-BE49-F238E27FC236}">
                <a16:creationId xmlns:a16="http://schemas.microsoft.com/office/drawing/2014/main" id="{0A578B56-A18C-98AA-7C76-6A480CD48B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90" b="89535" l="4614" r="96459">
                        <a14:foregroundMark x1="5901" y1="25194" x2="5258" y2="50000"/>
                        <a14:foregroundMark x1="5258" y1="50000" x2="4614" y2="50775"/>
                        <a14:foregroundMark x1="17704" y1="23643" x2="17811" y2="41473"/>
                        <a14:foregroundMark x1="33691" y1="23643" x2="34013" y2="37984"/>
                        <a14:foregroundMark x1="48712" y1="23256" x2="48712" y2="35271"/>
                        <a14:foregroundMark x1="60086" y1="21705" x2="63948" y2="21318"/>
                        <a14:foregroundMark x1="92597" y1="31395" x2="92918" y2="21318"/>
                        <a14:foregroundMark x1="95923" y1="31783" x2="96459" y2="33333"/>
                      </a14:backgroundRemoval>
                    </a14:imgEffect>
                  </a14:imgLayer>
                </a14:imgProps>
              </a:ext>
            </a:extLst>
          </a:blip>
          <a:srcRect b="16700"/>
          <a:stretch/>
        </p:blipFill>
        <p:spPr>
          <a:xfrm>
            <a:off x="1451347" y="2070678"/>
            <a:ext cx="3111440" cy="717474"/>
          </a:xfrm>
          <a:prstGeom prst="rect">
            <a:avLst/>
          </a:prstGeom>
        </p:spPr>
      </p:pic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2A9294D5-D61F-C758-D2BD-733C452DDF01}"/>
              </a:ext>
            </a:extLst>
          </p:cNvPr>
          <p:cNvCxnSpPr>
            <a:cxnSpLocks/>
          </p:cNvCxnSpPr>
          <p:nvPr/>
        </p:nvCxnSpPr>
        <p:spPr>
          <a:xfrm>
            <a:off x="1343472" y="1641600"/>
            <a:ext cx="56768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A65CC1F-27CE-D4EE-2888-5D59E0F6B9C3}"/>
              </a:ext>
            </a:extLst>
          </p:cNvPr>
          <p:cNvSpPr txBox="1"/>
          <p:nvPr/>
        </p:nvSpPr>
        <p:spPr bwMode="auto">
          <a:xfrm>
            <a:off x="760796" y="6442745"/>
            <a:ext cx="6982098" cy="307777"/>
          </a:xfrm>
          <a:prstGeom prst="rect">
            <a:avLst/>
          </a:prstGeom>
          <a:solidFill>
            <a:srgbClr val="385CB4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**Letters STL models generated with</a:t>
            </a:r>
            <a:r>
              <a:rPr lang="en-US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: </a:t>
            </a:r>
            <a:r>
              <a:rPr lang="en-US" sz="1400" dirty="0">
                <a:solidFill>
                  <a:schemeClr val="tx1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https://text2stl.mestres.fr/en-us</a:t>
            </a:r>
            <a:r>
              <a:rPr lang="en-US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99BA5F7C-FC73-29A2-E965-4630CBA48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532" y="3614762"/>
            <a:ext cx="3055239" cy="2644055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AE59DF68-8772-43D8-90CA-58C54C6778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6" r="15024"/>
          <a:stretch/>
        </p:blipFill>
        <p:spPr bwMode="auto">
          <a:xfrm>
            <a:off x="6875507" y="985853"/>
            <a:ext cx="3669731" cy="260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68193C9A-3596-FE33-DE0A-72CD7DA651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5" r="21651"/>
          <a:stretch/>
        </p:blipFill>
        <p:spPr bwMode="auto">
          <a:xfrm>
            <a:off x="8883841" y="3477706"/>
            <a:ext cx="3270977" cy="286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D6DE155-C1B5-08F4-6E26-8F55C8179A78}"/>
              </a:ext>
            </a:extLst>
          </p:cNvPr>
          <p:cNvCxnSpPr>
            <a:cxnSpLocks/>
          </p:cNvCxnSpPr>
          <p:nvPr/>
        </p:nvCxnSpPr>
        <p:spPr>
          <a:xfrm>
            <a:off x="325834" y="2418819"/>
            <a:ext cx="44135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68" name="Conector recto de flecha 7167">
            <a:extLst>
              <a:ext uri="{FF2B5EF4-FFF2-40B4-BE49-F238E27FC236}">
                <a16:creationId xmlns:a16="http://schemas.microsoft.com/office/drawing/2014/main" id="{FDEEA060-6C1F-BEA0-91A2-070426ED0F76}"/>
              </a:ext>
            </a:extLst>
          </p:cNvPr>
          <p:cNvCxnSpPr>
            <a:cxnSpLocks/>
            <a:endCxn id="7171" idx="2"/>
          </p:cNvCxnSpPr>
          <p:nvPr/>
        </p:nvCxnSpPr>
        <p:spPr>
          <a:xfrm flipV="1">
            <a:off x="325834" y="1938239"/>
            <a:ext cx="15633" cy="4805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" name="CuadroTexto 7168">
            <a:extLst>
              <a:ext uri="{FF2B5EF4-FFF2-40B4-BE49-F238E27FC236}">
                <a16:creationId xmlns:a16="http://schemas.microsoft.com/office/drawing/2014/main" id="{21342EB6-4ADF-3165-4985-D20619F4CC32}"/>
              </a:ext>
            </a:extLst>
          </p:cNvPr>
          <p:cNvSpPr txBox="1"/>
          <p:nvPr/>
        </p:nvSpPr>
        <p:spPr>
          <a:xfrm>
            <a:off x="767189" y="2209094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z</a:t>
            </a:r>
          </a:p>
        </p:txBody>
      </p:sp>
      <p:sp>
        <p:nvSpPr>
          <p:cNvPr id="7171" name="CuadroTexto 7170">
            <a:extLst>
              <a:ext uri="{FF2B5EF4-FFF2-40B4-BE49-F238E27FC236}">
                <a16:creationId xmlns:a16="http://schemas.microsoft.com/office/drawing/2014/main" id="{3C8C5F0D-0B29-E652-B9B9-7B246B6E3F9E}"/>
              </a:ext>
            </a:extLst>
          </p:cNvPr>
          <p:cNvSpPr txBox="1"/>
          <p:nvPr/>
        </p:nvSpPr>
        <p:spPr>
          <a:xfrm>
            <a:off x="187418" y="156890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y</a:t>
            </a:r>
          </a:p>
        </p:txBody>
      </p:sp>
      <p:grpSp>
        <p:nvGrpSpPr>
          <p:cNvPr id="7172" name="Grupo 7171">
            <a:extLst>
              <a:ext uri="{FF2B5EF4-FFF2-40B4-BE49-F238E27FC236}">
                <a16:creationId xmlns:a16="http://schemas.microsoft.com/office/drawing/2014/main" id="{5A654626-C990-4A62-6CDC-CB2AD095959F}"/>
              </a:ext>
            </a:extLst>
          </p:cNvPr>
          <p:cNvGrpSpPr/>
          <p:nvPr/>
        </p:nvGrpSpPr>
        <p:grpSpPr>
          <a:xfrm>
            <a:off x="248330" y="2332162"/>
            <a:ext cx="166395" cy="161799"/>
            <a:chOff x="5879976" y="1916832"/>
            <a:chExt cx="392351" cy="381515"/>
          </a:xfrm>
        </p:grpSpPr>
        <p:sp>
          <p:nvSpPr>
            <p:cNvPr id="7173" name="Elipse 7172">
              <a:extLst>
                <a:ext uri="{FF2B5EF4-FFF2-40B4-BE49-F238E27FC236}">
                  <a16:creationId xmlns:a16="http://schemas.microsoft.com/office/drawing/2014/main" id="{43157909-96C3-9DCC-685F-BA76EE6416D4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7174" name="Elipse 7173">
              <a:extLst>
                <a:ext uri="{FF2B5EF4-FFF2-40B4-BE49-F238E27FC236}">
                  <a16:creationId xmlns:a16="http://schemas.microsoft.com/office/drawing/2014/main" id="{A6916561-D6EC-F488-E2EE-0FE2682A055C}"/>
                </a:ext>
              </a:extLst>
            </p:cNvPr>
            <p:cNvSpPr/>
            <p:nvPr/>
          </p:nvSpPr>
          <p:spPr>
            <a:xfrm>
              <a:off x="6007826" y="2038175"/>
              <a:ext cx="151267" cy="147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7177" name="CuadroTexto 7176">
            <a:extLst>
              <a:ext uri="{FF2B5EF4-FFF2-40B4-BE49-F238E27FC236}">
                <a16:creationId xmlns:a16="http://schemas.microsoft.com/office/drawing/2014/main" id="{C110DC4A-7665-C1FD-737B-F350B3F3839E}"/>
              </a:ext>
            </a:extLst>
          </p:cNvPr>
          <p:cNvSpPr txBox="1"/>
          <p:nvPr/>
        </p:nvSpPr>
        <p:spPr>
          <a:xfrm>
            <a:off x="89052" y="241881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entury Schoolbook" panose="02040604050505020304" pitchFamily="18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86" name="CuadroTexto 7185">
                <a:extLst>
                  <a:ext uri="{FF2B5EF4-FFF2-40B4-BE49-F238E27FC236}">
                    <a16:creationId xmlns:a16="http://schemas.microsoft.com/office/drawing/2014/main" id="{B9796E1C-7657-29C8-ED7D-9A88A99649FA}"/>
                  </a:ext>
                </a:extLst>
              </p:cNvPr>
              <p:cNvSpPr txBox="1"/>
              <p:nvPr/>
            </p:nvSpPr>
            <p:spPr bwMode="auto">
              <a:xfrm>
                <a:off x="1620377" y="2947414"/>
                <a:ext cx="19017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or 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=11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186" name="CuadroTexto 7185">
                <a:extLst>
                  <a:ext uri="{FF2B5EF4-FFF2-40B4-BE49-F238E27FC236}">
                    <a16:creationId xmlns:a16="http://schemas.microsoft.com/office/drawing/2014/main" id="{B9796E1C-7657-29C8-ED7D-9A88A9964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20377" y="2947414"/>
                <a:ext cx="1901739" cy="338554"/>
              </a:xfrm>
              <a:prstGeom prst="rect">
                <a:avLst/>
              </a:prstGeom>
              <a:blipFill>
                <a:blip r:embed="rId10"/>
                <a:stretch>
                  <a:fillRect l="-1923" t="-3571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87" name="CuadroTexto 7186">
                <a:extLst>
                  <a:ext uri="{FF2B5EF4-FFF2-40B4-BE49-F238E27FC236}">
                    <a16:creationId xmlns:a16="http://schemas.microsoft.com/office/drawing/2014/main" id="{CCE6E58A-FB4E-0F77-DCD1-A6D8A284A5FB}"/>
                  </a:ext>
                </a:extLst>
              </p:cNvPr>
              <p:cNvSpPr txBox="1"/>
              <p:nvPr/>
            </p:nvSpPr>
            <p:spPr bwMode="auto">
              <a:xfrm>
                <a:off x="10203726" y="3335076"/>
                <a:ext cx="16741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=11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187" name="CuadroTexto 7186">
                <a:extLst>
                  <a:ext uri="{FF2B5EF4-FFF2-40B4-BE49-F238E27FC236}">
                    <a16:creationId xmlns:a16="http://schemas.microsoft.com/office/drawing/2014/main" id="{CCE6E58A-FB4E-0F77-DCD1-A6D8A284A5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203726" y="3335076"/>
                <a:ext cx="1674113" cy="338554"/>
              </a:xfrm>
              <a:prstGeom prst="rect">
                <a:avLst/>
              </a:prstGeom>
              <a:blipFill>
                <a:blip r:embed="rId11"/>
                <a:stretch>
                  <a:fillRect l="-2190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88" name="CuadroTexto 7187">
                <a:extLst>
                  <a:ext uri="{FF2B5EF4-FFF2-40B4-BE49-F238E27FC236}">
                    <a16:creationId xmlns:a16="http://schemas.microsoft.com/office/drawing/2014/main" id="{1F920C6F-418A-A179-60D8-C76BA77CAD51}"/>
                  </a:ext>
                </a:extLst>
              </p:cNvPr>
              <p:cNvSpPr txBox="1"/>
              <p:nvPr/>
            </p:nvSpPr>
            <p:spPr bwMode="auto">
              <a:xfrm>
                <a:off x="5934799" y="1092445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188" name="CuadroTexto 7187">
                <a:extLst>
                  <a:ext uri="{FF2B5EF4-FFF2-40B4-BE49-F238E27FC236}">
                    <a16:creationId xmlns:a16="http://schemas.microsoft.com/office/drawing/2014/main" id="{1F920C6F-418A-A179-60D8-C76BA77CA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34799" y="1092445"/>
                <a:ext cx="1170770" cy="338554"/>
              </a:xfrm>
              <a:prstGeom prst="rect">
                <a:avLst/>
              </a:prstGeom>
              <a:blipFill>
                <a:blip r:embed="rId12"/>
                <a:stretch>
                  <a:fillRect l="-3125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89" name="CuadroTexto 7188">
                <a:extLst>
                  <a:ext uri="{FF2B5EF4-FFF2-40B4-BE49-F238E27FC236}">
                    <a16:creationId xmlns:a16="http://schemas.microsoft.com/office/drawing/2014/main" id="{59103235-6539-CF42-EAA7-B19232C63333}"/>
                  </a:ext>
                </a:extLst>
              </p:cNvPr>
              <p:cNvSpPr txBox="1"/>
              <p:nvPr/>
            </p:nvSpPr>
            <p:spPr bwMode="auto">
              <a:xfrm>
                <a:off x="5699405" y="3264923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189" name="CuadroTexto 7188">
                <a:extLst>
                  <a:ext uri="{FF2B5EF4-FFF2-40B4-BE49-F238E27FC236}">
                    <a16:creationId xmlns:a16="http://schemas.microsoft.com/office/drawing/2014/main" id="{59103235-6539-CF42-EAA7-B19232C63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9405" y="3264923"/>
                <a:ext cx="1170770" cy="338554"/>
              </a:xfrm>
              <a:prstGeom prst="rect">
                <a:avLst/>
              </a:prstGeom>
              <a:blipFill>
                <a:blip r:embed="rId13"/>
                <a:stretch>
                  <a:fillRect l="-3125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9376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00126-D612-4387-B555-E21BC5B39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56" y="1484784"/>
            <a:ext cx="10081120" cy="4378109"/>
          </a:xfrm>
        </p:spPr>
        <p:txBody>
          <a:bodyPr anchor="ctr" anchorCtr="0"/>
          <a:lstStyle/>
          <a:p>
            <a:pPr>
              <a:lnSpc>
                <a:spcPct val="200000"/>
              </a:lnSpc>
            </a:pPr>
            <a:r>
              <a:rPr lang="en-US" sz="2600" u="sng" dirty="0"/>
              <a:t>1.  Where are we? </a:t>
            </a:r>
            <a:br>
              <a:rPr lang="en-US" sz="2600" b="0" dirty="0"/>
            </a:br>
            <a:r>
              <a:rPr lang="en-US" sz="2600" b="0" dirty="0"/>
              <a:t>2. Main improvements</a:t>
            </a:r>
            <a:br>
              <a:rPr lang="en-US" sz="2600" b="0" dirty="0"/>
            </a:br>
            <a:r>
              <a:rPr lang="en-US" sz="2600" b="0" dirty="0"/>
              <a:t>3. Some (fun) examples</a:t>
            </a:r>
            <a:br>
              <a:rPr lang="en-US" sz="2600" b="0" dirty="0"/>
            </a:br>
            <a:r>
              <a:rPr lang="en-US" sz="2600" b="0" dirty="0"/>
              <a:t>4. Feedback from University </a:t>
            </a:r>
            <a:br>
              <a:rPr lang="en-US" sz="2600" b="0" dirty="0"/>
            </a:br>
            <a:r>
              <a:rPr lang="en-US" sz="2600" b="0" dirty="0"/>
              <a:t>5. Conclusions &amp;  Next steps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latin typeface="+mn-lt"/>
                <a:cs typeface="Arial"/>
              </a:rPr>
              <a:t>Outline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9448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C2D8A61-9DF1-A9E2-7B90-1F050B899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8CC7BC4-B1E6-DD12-FB0E-6E859537B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 II: </a:t>
            </a:r>
            <a:r>
              <a:rPr lang="en-US" dirty="0"/>
              <a:t>2 </a:t>
            </a:r>
            <a:r>
              <a:rPr lang="en-US" dirty="0" err="1"/>
              <a:t>stl</a:t>
            </a:r>
            <a:r>
              <a:rPr lang="en-US" dirty="0"/>
              <a:t> solids made of different materials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4A94E75-EFEF-EE8C-CEF5-57ECAB40DA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1" r="13194"/>
          <a:stretch/>
        </p:blipFill>
        <p:spPr bwMode="auto">
          <a:xfrm>
            <a:off x="5034421" y="1433421"/>
            <a:ext cx="6970374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752598B-A31B-DFB2-305F-1B279D541D44}"/>
              </a:ext>
            </a:extLst>
          </p:cNvPr>
          <p:cNvSpPr txBox="1"/>
          <p:nvPr/>
        </p:nvSpPr>
        <p:spPr bwMode="auto">
          <a:xfrm>
            <a:off x="1521916" y="1272268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09407CB-6C0D-8F4D-0D48-131CDCDB04C9}"/>
              </a:ext>
            </a:extLst>
          </p:cNvPr>
          <p:cNvSpPr/>
          <p:nvPr/>
        </p:nvSpPr>
        <p:spPr>
          <a:xfrm>
            <a:off x="1343472" y="1493293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5637B3C-F40A-F77A-887C-D94D54D3DDD7}"/>
              </a:ext>
            </a:extLst>
          </p:cNvPr>
          <p:cNvSpPr txBox="1"/>
          <p:nvPr/>
        </p:nvSpPr>
        <p:spPr bwMode="auto">
          <a:xfrm>
            <a:off x="4251845" y="332098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7" name="Cubo 6">
            <a:extLst>
              <a:ext uri="{FF2B5EF4-FFF2-40B4-BE49-F238E27FC236}">
                <a16:creationId xmlns:a16="http://schemas.microsoft.com/office/drawing/2014/main" id="{1DA5ABE4-65E6-F44C-106C-BEB7F2CA64E9}"/>
              </a:ext>
            </a:extLst>
          </p:cNvPr>
          <p:cNvSpPr/>
          <p:nvPr/>
        </p:nvSpPr>
        <p:spPr>
          <a:xfrm>
            <a:off x="1058118" y="1350176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E9E4DBD-BF36-1AB5-38F9-E448DAC88A86}"/>
              </a:ext>
            </a:extLst>
          </p:cNvPr>
          <p:cNvSpPr txBox="1"/>
          <p:nvPr/>
        </p:nvSpPr>
        <p:spPr bwMode="auto">
          <a:xfrm>
            <a:off x="298852" y="105240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BCs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FE9150B0-4F7C-C533-8D6E-014A6199A119}"/>
              </a:ext>
            </a:extLst>
          </p:cNvPr>
          <p:cNvSpPr/>
          <p:nvPr/>
        </p:nvSpPr>
        <p:spPr>
          <a:xfrm>
            <a:off x="1271464" y="241518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F2849700-FE54-E54D-56AC-2CABFD57A832}"/>
              </a:ext>
            </a:extLst>
          </p:cNvPr>
          <p:cNvSpPr/>
          <p:nvPr/>
        </p:nvSpPr>
        <p:spPr>
          <a:xfrm>
            <a:off x="4518838" y="241518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38431B8-EEE7-AD97-6173-D1094707C2C5}"/>
              </a:ext>
            </a:extLst>
          </p:cNvPr>
          <p:cNvSpPr/>
          <p:nvPr/>
        </p:nvSpPr>
        <p:spPr>
          <a:xfrm>
            <a:off x="2844525" y="3208813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76DC2F77-5F6A-B994-144D-6BC41849702E}"/>
              </a:ext>
            </a:extLst>
          </p:cNvPr>
          <p:cNvSpPr/>
          <p:nvPr/>
        </p:nvSpPr>
        <p:spPr>
          <a:xfrm>
            <a:off x="2901386" y="1409617"/>
            <a:ext cx="144016" cy="1440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72AAE99-894B-87C5-E1B7-85A84DF5DBED}"/>
              </a:ext>
            </a:extLst>
          </p:cNvPr>
          <p:cNvSpPr txBox="1"/>
          <p:nvPr/>
        </p:nvSpPr>
        <p:spPr bwMode="auto">
          <a:xfrm>
            <a:off x="302690" y="3528921"/>
            <a:ext cx="1510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</a:rPr>
              <a:t>Perturbations</a:t>
            </a:r>
            <a:endParaRPr lang="en-US" dirty="0"/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301FCF56-ABD3-2443-7F79-1A8740871896}"/>
              </a:ext>
            </a:extLst>
          </p:cNvPr>
          <p:cNvCxnSpPr/>
          <p:nvPr/>
        </p:nvCxnSpPr>
        <p:spPr>
          <a:xfrm flipV="1">
            <a:off x="695400" y="2559199"/>
            <a:ext cx="576064" cy="94515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627DE9F-84AB-6AE9-3687-745B6F3D96A3}"/>
              </a:ext>
            </a:extLst>
          </p:cNvPr>
          <p:cNvSpPr txBox="1"/>
          <p:nvPr/>
        </p:nvSpPr>
        <p:spPr bwMode="auto">
          <a:xfrm>
            <a:off x="350983" y="3838486"/>
            <a:ext cx="4246876" cy="70788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solver.J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Ny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000" b="0" dirty="0">
                <a:solidFill>
                  <a:srgbClr val="A3CE9E"/>
                </a:solidFill>
                <a:effectLst/>
                <a:latin typeface="Consolas" panose="020B0609020204030204" pitchFamily="49" charset="0"/>
              </a:rPr>
              <a:t>z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']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c_light</a:t>
            </a:r>
            <a:endParaRPr lang="es-ES" sz="1000" b="0" dirty="0">
              <a:solidFill>
                <a:srgbClr val="FFFFFF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solver.J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Ny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Nz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000" b="0" dirty="0">
                <a:solidFill>
                  <a:srgbClr val="A3CE9E"/>
                </a:solidFill>
                <a:effectLst/>
                <a:latin typeface="Consolas" panose="020B0609020204030204" pitchFamily="49" charset="0"/>
              </a:rPr>
              <a:t>z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']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c_light</a:t>
            </a:r>
            <a:endParaRPr lang="es-ES" sz="1000" b="0" dirty="0">
              <a:solidFill>
                <a:srgbClr val="FFFFFF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solver.J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Nz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000" b="0" dirty="0">
                <a:solidFill>
                  <a:srgbClr val="A3CE9E"/>
                </a:solidFill>
                <a:effectLst/>
                <a:latin typeface="Consolas" panose="020B0609020204030204" pitchFamily="49" charset="0"/>
              </a:rPr>
              <a:t>z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']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c_light</a:t>
            </a:r>
            <a:endParaRPr lang="es-ES" sz="1000" b="0" dirty="0">
              <a:solidFill>
                <a:srgbClr val="FFFFFF"/>
              </a:solidFill>
              <a:effectLst/>
              <a:latin typeface="Consolas" panose="020B0609020204030204" pitchFamily="49" charset="0"/>
            </a:endParaRPr>
          </a:p>
          <a:p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solver.J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Nx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Ny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 err="1">
                <a:solidFill>
                  <a:srgbClr val="6699CC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Nz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s-ES" sz="1000" b="0" dirty="0">
                <a:solidFill>
                  <a:srgbClr val="A3CE9E"/>
                </a:solidFill>
                <a:effectLst/>
                <a:latin typeface="Consolas" panose="020B0609020204030204" pitchFamily="49" charset="0"/>
              </a:rPr>
              <a:t>z</a:t>
            </a:r>
            <a:r>
              <a:rPr lang="es-ES" sz="1000" b="0" dirty="0">
                <a:solidFill>
                  <a:srgbClr val="5FB3B3"/>
                </a:solidFill>
                <a:effectLst/>
                <a:latin typeface="Consolas" panose="020B0609020204030204" pitchFamily="49" charset="0"/>
              </a:rPr>
              <a:t>']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000" b="0" dirty="0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000" b="0" dirty="0">
                <a:solidFill>
                  <a:srgbClr val="FAB763"/>
                </a:solidFill>
                <a:effectLst/>
                <a:latin typeface="Consolas" panose="020B0609020204030204" pitchFamily="49" charset="0"/>
              </a:rPr>
              <a:t>1.0</a:t>
            </a:r>
            <a:r>
              <a:rPr lang="es-ES" sz="1000" b="0" dirty="0">
                <a:solidFill>
                  <a:srgbClr val="FA876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s-ES" sz="1000" b="0" dirty="0" err="1">
                <a:solidFill>
                  <a:srgbClr val="FFFFFF"/>
                </a:solidFill>
                <a:effectLst/>
                <a:latin typeface="Consolas" panose="020B0609020204030204" pitchFamily="49" charset="0"/>
              </a:rPr>
              <a:t>c_light</a:t>
            </a:r>
            <a:endParaRPr lang="es-ES" sz="1000" b="0" dirty="0">
              <a:solidFill>
                <a:srgbClr val="FFFFFF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0" name="Cubo 19">
            <a:extLst>
              <a:ext uri="{FF2B5EF4-FFF2-40B4-BE49-F238E27FC236}">
                <a16:creationId xmlns:a16="http://schemas.microsoft.com/office/drawing/2014/main" id="{BDD12FD7-D28E-F588-3713-E7798EECFB2E}"/>
              </a:ext>
            </a:extLst>
          </p:cNvPr>
          <p:cNvSpPr/>
          <p:nvPr/>
        </p:nvSpPr>
        <p:spPr>
          <a:xfrm>
            <a:off x="1556818" y="1637309"/>
            <a:ext cx="2844972" cy="1485921"/>
          </a:xfrm>
          <a:prstGeom prst="cube">
            <a:avLst/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27C4EBB-C120-03B6-9CDC-31145ACF87AA}"/>
                  </a:ext>
                </a:extLst>
              </p:cNvPr>
              <p:cNvSpPr txBox="1"/>
              <p:nvPr/>
            </p:nvSpPr>
            <p:spPr bwMode="auto">
              <a:xfrm>
                <a:off x="1863391" y="1575904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27C4EBB-C120-03B6-9CDC-31145ACF8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63391" y="1575904"/>
                <a:ext cx="1693349" cy="338554"/>
              </a:xfrm>
              <a:prstGeom prst="rect">
                <a:avLst/>
              </a:prstGeom>
              <a:blipFill>
                <a:blip r:embed="rId3"/>
                <a:stretch>
                  <a:fillRect l="-2166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agen 22">
            <a:extLst>
              <a:ext uri="{FF2B5EF4-FFF2-40B4-BE49-F238E27FC236}">
                <a16:creationId xmlns:a16="http://schemas.microsoft.com/office/drawing/2014/main" id="{59D21649-D5CC-2366-8DCB-36D72B4D112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51" b="89634" l="7106" r="93939">
                        <a14:foregroundMark x1="7106" y1="25610" x2="13584" y2="61585"/>
                        <a14:foregroundMark x1="32288" y1="29268" x2="26855" y2="70427"/>
                        <a14:foregroundMark x1="46290" y1="28963" x2="45246" y2="55793"/>
                        <a14:foregroundMark x1="70010" y1="24695" x2="69383" y2="49695"/>
                        <a14:foregroundMark x1="83177" y1="28354" x2="83281" y2="43902"/>
                        <a14:foregroundMark x1="82550" y1="27134" x2="80460" y2="37805"/>
                        <a14:foregroundMark x1="92999" y1="23171" x2="93939" y2="234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8333" y="1990218"/>
            <a:ext cx="2640415" cy="904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EA4362E-40CE-59D9-87DF-3C5F117E9200}"/>
                  </a:ext>
                </a:extLst>
              </p:cNvPr>
              <p:cNvSpPr txBox="1"/>
              <p:nvPr/>
            </p:nvSpPr>
            <p:spPr bwMode="auto">
              <a:xfrm>
                <a:off x="1801222" y="2704133"/>
                <a:ext cx="11707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US" sz="1600" dirty="0">
                  <a:solidFill>
                    <a:schemeClr val="tx2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EEA4362E-40CE-59D9-87DF-3C5F117E9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1222" y="2704133"/>
                <a:ext cx="1170770" cy="338554"/>
              </a:xfrm>
              <a:prstGeom prst="rect">
                <a:avLst/>
              </a:prstGeom>
              <a:blipFill>
                <a:blip r:embed="rId6"/>
                <a:stretch>
                  <a:fillRect l="-2591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EDEDF27E-945F-9F54-1958-F5A18ED29DCB}"/>
              </a:ext>
            </a:extLst>
          </p:cNvPr>
          <p:cNvSpPr txBox="1"/>
          <p:nvPr/>
        </p:nvSpPr>
        <p:spPr bwMode="auto">
          <a:xfrm>
            <a:off x="1185429" y="4947759"/>
            <a:ext cx="28449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https://github.com/elenafuengar/PyFIT/blob/main/examples/script_2solids_fit.py</a:t>
            </a:r>
            <a:r>
              <a:rPr lang="en-US" dirty="0"/>
              <a:t> 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1BC20007-5CD8-06FF-AE43-1B4FA0923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27" y="5036754"/>
            <a:ext cx="748869" cy="74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7C266C3D-DA22-5BAE-9A75-B4169B84C7B9}"/>
              </a:ext>
            </a:extLst>
          </p:cNvPr>
          <p:cNvSpPr txBox="1"/>
          <p:nvPr/>
        </p:nvSpPr>
        <p:spPr bwMode="auto">
          <a:xfrm>
            <a:off x="6023992" y="5482539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Ncells</a:t>
            </a:r>
            <a:r>
              <a:rPr lang="en-US" dirty="0"/>
              <a:t> = 900,000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8D9981F-B845-37C5-A6A0-A1E84BFD364D}"/>
              </a:ext>
            </a:extLst>
          </p:cNvPr>
          <p:cNvSpPr txBox="1"/>
          <p:nvPr/>
        </p:nvSpPr>
        <p:spPr bwMode="auto">
          <a:xfrm>
            <a:off x="6023991" y="5803796"/>
            <a:ext cx="614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Runtime on 8Gb Intel i5-8500 single core: 8 timesteps/s: 2’ 24’’ </a:t>
            </a:r>
          </a:p>
        </p:txBody>
      </p:sp>
    </p:spTree>
    <p:extLst>
      <p:ext uri="{BB962C8B-B14F-4D97-AF65-F5344CB8AC3E}">
        <p14:creationId xmlns:p14="http://schemas.microsoft.com/office/powerpoint/2010/main" val="1040008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00126-D612-4387-B555-E21BC5B39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56" y="1484784"/>
            <a:ext cx="10081120" cy="4378109"/>
          </a:xfrm>
        </p:spPr>
        <p:txBody>
          <a:bodyPr anchor="ctr" anchorCtr="0"/>
          <a:lstStyle/>
          <a:p>
            <a:pPr>
              <a:lnSpc>
                <a:spcPct val="200000"/>
              </a:lnSpc>
            </a:pPr>
            <a:r>
              <a:rPr lang="en-US" sz="2600" b="0" dirty="0"/>
              <a:t>1.  Where are we? </a:t>
            </a:r>
            <a:br>
              <a:rPr lang="en-US" sz="2600" b="0" dirty="0"/>
            </a:br>
            <a:r>
              <a:rPr lang="en-US" sz="2600" b="0" dirty="0"/>
              <a:t>2. Main improvements</a:t>
            </a:r>
            <a:br>
              <a:rPr lang="en-US" sz="2600" b="0" dirty="0"/>
            </a:br>
            <a:r>
              <a:rPr lang="en-US" sz="2600" b="0" dirty="0"/>
              <a:t>3. Some (fun) examples</a:t>
            </a:r>
            <a:br>
              <a:rPr lang="en-US" sz="2600" b="0" dirty="0"/>
            </a:br>
            <a:r>
              <a:rPr lang="en-US" sz="2600" u="sng" dirty="0"/>
              <a:t>4. Feedback from University </a:t>
            </a:r>
            <a:br>
              <a:rPr lang="en-US" sz="2600" b="0" dirty="0"/>
            </a:br>
            <a:r>
              <a:rPr lang="en-US" sz="2600" b="0" dirty="0"/>
              <a:t>5. Conclusions &amp;  Next steps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latin typeface="+mn-lt"/>
                <a:cs typeface="Arial"/>
              </a:rPr>
              <a:t>Outline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4762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2128DDE-8CA4-C1B6-DCD9-4676B92AC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EE6F476-72AA-9629-265A-C762D4AC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Polytechnic</a:t>
            </a:r>
            <a:r>
              <a:rPr lang="es-ES" dirty="0"/>
              <a:t> </a:t>
            </a:r>
            <a:r>
              <a:rPr lang="es-ES" dirty="0" err="1"/>
              <a:t>University</a:t>
            </a:r>
            <a:r>
              <a:rPr lang="es-ES" dirty="0"/>
              <a:t> of Madrid (UPM)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D33189C-7EE8-A3F1-2755-F1FD47824617}"/>
              </a:ext>
            </a:extLst>
          </p:cNvPr>
          <p:cNvSpPr txBox="1"/>
          <p:nvPr/>
        </p:nvSpPr>
        <p:spPr bwMode="auto">
          <a:xfrm>
            <a:off x="479376" y="1196752"/>
            <a:ext cx="6490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PhD Supervisors:</a:t>
            </a:r>
            <a:r>
              <a:rPr lang="en-US" dirty="0"/>
              <a:t> </a:t>
            </a:r>
            <a:r>
              <a:rPr lang="en-US" u="sng" dirty="0"/>
              <a:t>Manuel </a:t>
            </a:r>
            <a:r>
              <a:rPr lang="en-US" u="sng" dirty="0" err="1"/>
              <a:t>Cotelo</a:t>
            </a:r>
            <a:r>
              <a:rPr lang="en-US" dirty="0"/>
              <a:t>, Eduardo Oliva</a:t>
            </a:r>
          </a:p>
          <a:p>
            <a:r>
              <a:rPr lang="en-US" b="1" dirty="0"/>
              <a:t>Department name: </a:t>
            </a:r>
            <a:r>
              <a:rPr lang="en-US" dirty="0"/>
              <a:t>Instituto de Fusion Nuclear Guillermo-Velarde*</a:t>
            </a:r>
          </a:p>
          <a:p>
            <a:r>
              <a:rPr lang="en-US" b="1" dirty="0"/>
              <a:t>Department director: </a:t>
            </a:r>
            <a:r>
              <a:rPr lang="en-US" dirty="0"/>
              <a:t>Pedro Velarde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7A33595-D118-979A-745A-A066B60EF6D6}"/>
              </a:ext>
            </a:extLst>
          </p:cNvPr>
          <p:cNvSpPr txBox="1"/>
          <p:nvPr/>
        </p:nvSpPr>
        <p:spPr bwMode="auto">
          <a:xfrm>
            <a:off x="1055440" y="6381386"/>
            <a:ext cx="3958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*http://www.denim.upm.es/es/inicio/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6C9498B-D77B-C036-E9ED-52B19D43E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766" y="2120082"/>
            <a:ext cx="6829858" cy="3871161"/>
          </a:xfrm>
          <a:prstGeom prst="rect">
            <a:avLst/>
          </a:prstGeom>
        </p:spPr>
      </p:pic>
      <p:pic>
        <p:nvPicPr>
          <p:cNvPr id="9218" name="Picture 2" descr="Manuel Cotelo Ferreiro | LinkedIn">
            <a:extLst>
              <a:ext uri="{FF2B5EF4-FFF2-40B4-BE49-F238E27FC236}">
                <a16:creationId xmlns:a16="http://schemas.microsoft.com/office/drawing/2014/main" id="{F65BF35E-4FC8-F061-1BDA-7E9B23A2E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531445"/>
            <a:ext cx="1809768" cy="180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CE246C2-FA64-7D45-4544-E49D0EC11B24}"/>
              </a:ext>
            </a:extLst>
          </p:cNvPr>
          <p:cNvSpPr txBox="1"/>
          <p:nvPr/>
        </p:nvSpPr>
        <p:spPr bwMode="auto">
          <a:xfrm>
            <a:off x="664978" y="4362024"/>
            <a:ext cx="1582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/>
              <a:t>Manuel </a:t>
            </a:r>
            <a:r>
              <a:rPr lang="en-US" u="sng" dirty="0" err="1"/>
              <a:t>Cotelo</a:t>
            </a:r>
            <a:endParaRPr lang="en-US" dirty="0"/>
          </a:p>
        </p:txBody>
      </p:sp>
      <p:pic>
        <p:nvPicPr>
          <p:cNvPr id="9220" name="Picture 4" descr="Universidad Politécnica de Madrid">
            <a:extLst>
              <a:ext uri="{FF2B5EF4-FFF2-40B4-BE49-F238E27FC236}">
                <a16:creationId xmlns:a16="http://schemas.microsoft.com/office/drawing/2014/main" id="{9C7DFABD-AAF3-1031-7252-A6EA5B45B4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3" r="18694"/>
          <a:stretch/>
        </p:blipFill>
        <p:spPr bwMode="auto">
          <a:xfrm>
            <a:off x="2706342" y="2495762"/>
            <a:ext cx="1831233" cy="206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795B29F7-9B97-003C-1EC5-8BBCFDE6FE68}"/>
              </a:ext>
            </a:extLst>
          </p:cNvPr>
          <p:cNvSpPr txBox="1"/>
          <p:nvPr/>
        </p:nvSpPr>
        <p:spPr bwMode="auto">
          <a:xfrm>
            <a:off x="2855640" y="4653136"/>
            <a:ext cx="1582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Eduardo Oliva</a:t>
            </a:r>
          </a:p>
        </p:txBody>
      </p:sp>
    </p:spTree>
    <p:extLst>
      <p:ext uri="{BB962C8B-B14F-4D97-AF65-F5344CB8AC3E}">
        <p14:creationId xmlns:p14="http://schemas.microsoft.com/office/powerpoint/2010/main" val="4163627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2128DDE-8CA4-C1B6-DCD9-4676B92AC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EE6F476-72AA-9629-265A-C762D4AC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Feedback: </a:t>
            </a:r>
            <a:r>
              <a:rPr lang="es-ES" dirty="0" err="1"/>
              <a:t>roadmap</a:t>
            </a:r>
            <a:r>
              <a:rPr lang="es-ES" dirty="0"/>
              <a:t> </a:t>
            </a:r>
            <a:r>
              <a:rPr lang="es-ES" dirty="0" err="1"/>
              <a:t>until</a:t>
            </a:r>
            <a:r>
              <a:rPr lang="es-ES" dirty="0"/>
              <a:t> </a:t>
            </a:r>
            <a:r>
              <a:rPr lang="es-ES" dirty="0" err="1"/>
              <a:t>next</a:t>
            </a:r>
            <a:r>
              <a:rPr lang="es-ES" dirty="0"/>
              <a:t> </a:t>
            </a:r>
            <a:r>
              <a:rPr lang="es-ES" dirty="0" err="1"/>
              <a:t>visit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667504F2-E2A9-A5DC-9E70-36CC7F4C691F}"/>
                  </a:ext>
                </a:extLst>
              </p:cNvPr>
              <p:cNvSpPr txBox="1"/>
              <p:nvPr/>
            </p:nvSpPr>
            <p:spPr bwMode="auto">
              <a:xfrm>
                <a:off x="425006" y="1196752"/>
                <a:ext cx="10207498" cy="4708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="1" u="sng" dirty="0"/>
                  <a:t>Consistency checks:</a:t>
                </a:r>
              </a:p>
              <a:p>
                <a:pPr marL="742950" lvl="1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i="1" dirty="0"/>
                  <a:t>Plane wave tests</a:t>
                </a:r>
                <a:r>
                  <a:rPr lang="en-US" dirty="0"/>
                  <a:t>: Check speed simulation = speed of light. Check frequency at t=0 and t=100 (FFT) to see variation of the main frequency. It can be a 2D plot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vs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. Check interaction with boundaries PEC/Periodic. </a:t>
                </a:r>
              </a:p>
              <a:p>
                <a:pPr marL="742950" lvl="1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i="1" dirty="0"/>
                  <a:t>Gaussian wave packet tests</a:t>
                </a:r>
                <a:r>
                  <a:rPr lang="en-US" dirty="0"/>
                  <a:t>: Quantify numerical dispersion of the code -&gt; let gaussian packet propagate and measure the change in sigma. It should increase due to numerical dispersion</a:t>
                </a:r>
              </a:p>
              <a:p>
                <a:pPr lvl="1">
                  <a:spcAft>
                    <a:spcPts val="600"/>
                  </a:spcAft>
                </a:pPr>
                <a:endParaRPr lang="en-US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="1" u="sng" dirty="0"/>
                  <a:t>Next steps (UPM):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Try </a:t>
                </a:r>
                <a:r>
                  <a:rPr lang="en-US" dirty="0">
                    <a:hlinkClick r:id="rId2"/>
                  </a:rPr>
                  <a:t>OUTFLOW absorbing boundary condition </a:t>
                </a:r>
                <a:r>
                  <a:rPr lang="en-US" dirty="0"/>
                  <a:t>(AMReX) instead of PML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Further checks on BCs: quantitative measure of reflection, periodicity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Divergence correction for current sources is needed?</a:t>
                </a:r>
              </a:p>
              <a:p>
                <a:pPr lvl="2">
                  <a:spcAft>
                    <a:spcPts val="300"/>
                  </a:spcAft>
                </a:pPr>
                <a:r>
                  <a:rPr lang="en-US" dirty="0"/>
                  <a:t>	i.e., enforce Gauss law: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/ 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User defined, time-dependent Dirichlet BC's to input plane waves (can be though as EM ports)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Create a class to manage Sources</a:t>
                </a:r>
              </a:p>
              <a:p>
                <a:pPr marL="742950" lvl="1" indent="-28575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Unit tests with quantitative values for each feature of the code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667504F2-E2A9-A5DC-9E70-36CC7F4C69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5006" y="1196752"/>
                <a:ext cx="10207498" cy="4708981"/>
              </a:xfrm>
              <a:prstGeom prst="rect">
                <a:avLst/>
              </a:prstGeom>
              <a:blipFill>
                <a:blip r:embed="rId3"/>
                <a:stretch>
                  <a:fillRect l="-418" t="-647" r="-836" b="-1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012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2128DDE-8CA4-C1B6-DCD9-4676B92AC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EE6F476-72AA-9629-265A-C762D4AC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attempts</a:t>
            </a:r>
            <a:r>
              <a:rPr lang="es-ES" dirty="0"/>
              <a:t> with Plane wave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A646C00-649C-9B4A-FFF3-376E331F4898}"/>
              </a:ext>
            </a:extLst>
          </p:cNvPr>
          <p:cNvSpPr txBox="1"/>
          <p:nvPr/>
        </p:nvSpPr>
        <p:spPr bwMode="auto">
          <a:xfrm>
            <a:off x="3645355" y="129494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DBCBB8E-417B-384C-4C2F-72E63B9AA858}"/>
              </a:ext>
            </a:extLst>
          </p:cNvPr>
          <p:cNvSpPr/>
          <p:nvPr/>
        </p:nvSpPr>
        <p:spPr>
          <a:xfrm>
            <a:off x="1343472" y="1493293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AE015CA-51E4-C170-FBA7-8B6E78E508D9}"/>
              </a:ext>
            </a:extLst>
          </p:cNvPr>
          <p:cNvSpPr txBox="1"/>
          <p:nvPr/>
        </p:nvSpPr>
        <p:spPr bwMode="auto">
          <a:xfrm>
            <a:off x="4251845" y="332098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65548BD9-6795-DD86-3450-105353477D5A}"/>
              </a:ext>
            </a:extLst>
          </p:cNvPr>
          <p:cNvSpPr/>
          <p:nvPr/>
        </p:nvSpPr>
        <p:spPr>
          <a:xfrm>
            <a:off x="1058118" y="1350176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6AAA3F6-D642-5B3C-EF8C-B1CF1BF87366}"/>
              </a:ext>
            </a:extLst>
          </p:cNvPr>
          <p:cNvSpPr txBox="1"/>
          <p:nvPr/>
        </p:nvSpPr>
        <p:spPr bwMode="auto">
          <a:xfrm>
            <a:off x="298852" y="105240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BCs</a:t>
            </a:r>
          </a:p>
        </p:txBody>
      </p:sp>
      <p:sp>
        <p:nvSpPr>
          <p:cNvPr id="15" name="Cubo 14">
            <a:extLst>
              <a:ext uri="{FF2B5EF4-FFF2-40B4-BE49-F238E27FC236}">
                <a16:creationId xmlns:a16="http://schemas.microsoft.com/office/drawing/2014/main" id="{13011954-21AA-8068-B2ED-B30718D4EFD1}"/>
              </a:ext>
            </a:extLst>
          </p:cNvPr>
          <p:cNvSpPr/>
          <p:nvPr/>
        </p:nvSpPr>
        <p:spPr>
          <a:xfrm>
            <a:off x="1058117" y="1371144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F29844D-524C-CAE3-70EB-5399977F8EE7}"/>
                  </a:ext>
                </a:extLst>
              </p:cNvPr>
              <p:cNvSpPr txBox="1"/>
              <p:nvPr/>
            </p:nvSpPr>
            <p:spPr bwMode="auto">
              <a:xfrm>
                <a:off x="2393446" y="2262576"/>
                <a:ext cx="15493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PEC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s-ES" sz="1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F29844D-524C-CAE3-70EB-5399977F8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93446" y="2262576"/>
                <a:ext cx="1549333" cy="338554"/>
              </a:xfrm>
              <a:prstGeom prst="rect">
                <a:avLst/>
              </a:prstGeom>
              <a:blipFill>
                <a:blip r:embed="rId2"/>
                <a:stretch>
                  <a:fillRect l="-2362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2B979E87-047A-A8B0-9DAD-C35A6B1F5B1B}"/>
              </a:ext>
            </a:extLst>
          </p:cNvPr>
          <p:cNvSpPr txBox="1"/>
          <p:nvPr/>
        </p:nvSpPr>
        <p:spPr bwMode="auto">
          <a:xfrm>
            <a:off x="309075" y="1914458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AC33A9-868B-2F22-4D62-BBDC92DF39F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65981" y="1371144"/>
            <a:ext cx="2393184" cy="225813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2A45944C-EAAF-9F56-6BDB-CA7BF082F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87" y="3866860"/>
            <a:ext cx="4677776" cy="2326770"/>
          </a:xfrm>
          <a:prstGeom prst="rect">
            <a:avLst/>
          </a:prstGeom>
        </p:spPr>
      </p:pic>
      <p:pic>
        <p:nvPicPr>
          <p:cNvPr id="14" name="Imagen 13" descr="Gráfico&#10;&#10;Descripción generada automáticamente">
            <a:extLst>
              <a:ext uri="{FF2B5EF4-FFF2-40B4-BE49-F238E27FC236}">
                <a16:creationId xmlns:a16="http://schemas.microsoft.com/office/drawing/2014/main" id="{CB67898C-CD84-43AA-9EA7-0DFC4C26CD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9" r="16599"/>
          <a:stretch/>
        </p:blipFill>
        <p:spPr>
          <a:xfrm>
            <a:off x="6739023" y="153477"/>
            <a:ext cx="4198066" cy="3148760"/>
          </a:xfrm>
          <a:prstGeom prst="rect">
            <a:avLst/>
          </a:prstGeom>
        </p:spPr>
      </p:pic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A3536F3A-8713-F2FD-6E61-379AA24B4BF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1" r="15855"/>
          <a:stretch/>
        </p:blipFill>
        <p:spPr>
          <a:xfrm>
            <a:off x="6869011" y="3241113"/>
            <a:ext cx="4118859" cy="31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04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2128DDE-8CA4-C1B6-DCD9-4676B92AC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EE6F476-72AA-9629-265A-C762D4AC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attempts</a:t>
            </a:r>
            <a:r>
              <a:rPr lang="es-ES" dirty="0"/>
              <a:t> with Plane wave (II)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A646C00-649C-9B4A-FFF3-376E331F4898}"/>
              </a:ext>
            </a:extLst>
          </p:cNvPr>
          <p:cNvSpPr txBox="1"/>
          <p:nvPr/>
        </p:nvSpPr>
        <p:spPr bwMode="auto">
          <a:xfrm>
            <a:off x="3645355" y="129494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2DBCBB8E-417B-384C-4C2F-72E63B9AA858}"/>
              </a:ext>
            </a:extLst>
          </p:cNvPr>
          <p:cNvSpPr/>
          <p:nvPr/>
        </p:nvSpPr>
        <p:spPr>
          <a:xfrm>
            <a:off x="1343472" y="1493293"/>
            <a:ext cx="3254388" cy="1808944"/>
          </a:xfrm>
          <a:prstGeom prst="rect">
            <a:avLst/>
          </a:prstGeom>
          <a:solidFill>
            <a:srgbClr val="92D050">
              <a:alpha val="10000"/>
            </a:srgbClr>
          </a:solidFill>
          <a:ln>
            <a:solidFill>
              <a:srgbClr val="007B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AE015CA-51E4-C170-FBA7-8B6E78E508D9}"/>
              </a:ext>
            </a:extLst>
          </p:cNvPr>
          <p:cNvSpPr txBox="1"/>
          <p:nvPr/>
        </p:nvSpPr>
        <p:spPr bwMode="auto">
          <a:xfrm>
            <a:off x="4251845" y="332098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B00"/>
                </a:solidFill>
              </a:rPr>
              <a:t>Plane YZ</a:t>
            </a:r>
          </a:p>
        </p:txBody>
      </p:sp>
      <p:sp>
        <p:nvSpPr>
          <p:cNvPr id="8" name="Cubo 7">
            <a:extLst>
              <a:ext uri="{FF2B5EF4-FFF2-40B4-BE49-F238E27FC236}">
                <a16:creationId xmlns:a16="http://schemas.microsoft.com/office/drawing/2014/main" id="{65548BD9-6795-DD86-3450-105353477D5A}"/>
              </a:ext>
            </a:extLst>
          </p:cNvPr>
          <p:cNvSpPr/>
          <p:nvPr/>
        </p:nvSpPr>
        <p:spPr>
          <a:xfrm>
            <a:off x="1058118" y="1350176"/>
            <a:ext cx="3669730" cy="2142386"/>
          </a:xfrm>
          <a:prstGeom prst="cub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6AAA3F6-D642-5B3C-EF8C-B1CF1BF87366}"/>
              </a:ext>
            </a:extLst>
          </p:cNvPr>
          <p:cNvSpPr txBox="1"/>
          <p:nvPr/>
        </p:nvSpPr>
        <p:spPr bwMode="auto">
          <a:xfrm>
            <a:off x="298852" y="105240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All PEC BCs</a:t>
            </a:r>
          </a:p>
        </p:txBody>
      </p:sp>
      <p:sp>
        <p:nvSpPr>
          <p:cNvPr id="15" name="Cubo 14">
            <a:extLst>
              <a:ext uri="{FF2B5EF4-FFF2-40B4-BE49-F238E27FC236}">
                <a16:creationId xmlns:a16="http://schemas.microsoft.com/office/drawing/2014/main" id="{13011954-21AA-8068-B2ED-B30718D4EFD1}"/>
              </a:ext>
            </a:extLst>
          </p:cNvPr>
          <p:cNvSpPr/>
          <p:nvPr/>
        </p:nvSpPr>
        <p:spPr>
          <a:xfrm>
            <a:off x="1058117" y="1371144"/>
            <a:ext cx="576063" cy="2121418"/>
          </a:xfrm>
          <a:prstGeom prst="cube">
            <a:avLst>
              <a:gd name="adj" fmla="val 91149"/>
            </a:avLst>
          </a:prstGeom>
          <a:solidFill>
            <a:srgbClr val="C0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F29844D-524C-CAE3-70EB-5399977F8EE7}"/>
                  </a:ext>
                </a:extLst>
              </p:cNvPr>
              <p:cNvSpPr txBox="1"/>
              <p:nvPr/>
            </p:nvSpPr>
            <p:spPr bwMode="auto">
              <a:xfrm>
                <a:off x="2115898" y="2262576"/>
                <a:ext cx="16933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3">
                        <a:lumMod val="50000"/>
                      </a:schemeClr>
                    </a:solidFill>
                  </a:rPr>
                  <a:t>Dielectric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en-US" sz="16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F29844D-524C-CAE3-70EB-5399977F8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15898" y="2262576"/>
                <a:ext cx="1693349" cy="338554"/>
              </a:xfrm>
              <a:prstGeom prst="rect">
                <a:avLst/>
              </a:prstGeom>
              <a:blipFill>
                <a:blip r:embed="rId2"/>
                <a:stretch>
                  <a:fillRect l="-1799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uadroTexto 18">
            <a:extLst>
              <a:ext uri="{FF2B5EF4-FFF2-40B4-BE49-F238E27FC236}">
                <a16:creationId xmlns:a16="http://schemas.microsoft.com/office/drawing/2014/main" id="{2B979E87-047A-A8B0-9DAD-C35A6B1F5B1B}"/>
              </a:ext>
            </a:extLst>
          </p:cNvPr>
          <p:cNvSpPr txBox="1"/>
          <p:nvPr/>
        </p:nvSpPr>
        <p:spPr bwMode="auto">
          <a:xfrm>
            <a:off x="309075" y="1914458"/>
            <a:ext cx="124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Plane </a:t>
            </a:r>
          </a:p>
          <a:p>
            <a:r>
              <a:rPr lang="en-US" dirty="0">
                <a:solidFill>
                  <a:srgbClr val="C00000"/>
                </a:solidFill>
              </a:rPr>
              <a:t>wave </a:t>
            </a:r>
          </a:p>
          <a:p>
            <a:r>
              <a:rPr lang="en-US" dirty="0">
                <a:solidFill>
                  <a:srgbClr val="C00000"/>
                </a:solidFill>
              </a:rPr>
              <a:t>port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AC33A9-868B-2F22-4D62-BBDC92DF39F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65981" y="1371144"/>
            <a:ext cx="2393184" cy="225813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2A45944C-EAAF-9F56-6BDB-CA7BF082F7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87" y="3866860"/>
            <a:ext cx="4677776" cy="2326770"/>
          </a:xfrm>
          <a:prstGeom prst="rect">
            <a:avLst/>
          </a:prstGeom>
        </p:spPr>
      </p:pic>
      <p:pic>
        <p:nvPicPr>
          <p:cNvPr id="31" name="Imagen 30" descr="Gráfico&#10;&#10;Descripción generada automáticamente">
            <a:extLst>
              <a:ext uri="{FF2B5EF4-FFF2-40B4-BE49-F238E27FC236}">
                <a16:creationId xmlns:a16="http://schemas.microsoft.com/office/drawing/2014/main" id="{D21AD018-CBB4-6E2D-473F-C72FF55C6BF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9" r="20245"/>
          <a:stretch/>
        </p:blipFill>
        <p:spPr>
          <a:xfrm>
            <a:off x="7104112" y="332533"/>
            <a:ext cx="3893482" cy="3148760"/>
          </a:xfrm>
          <a:prstGeom prst="rect">
            <a:avLst/>
          </a:prstGeom>
        </p:spPr>
      </p:pic>
      <p:pic>
        <p:nvPicPr>
          <p:cNvPr id="27" name="Imagen 26" descr="Gráfico&#10;&#10;Descripción generada automáticamente">
            <a:extLst>
              <a:ext uri="{FF2B5EF4-FFF2-40B4-BE49-F238E27FC236}">
                <a16:creationId xmlns:a16="http://schemas.microsoft.com/office/drawing/2014/main" id="{DBF7ACAE-EEF4-CC0B-6AA6-B3D3311C94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6" r="17709" b="3633"/>
          <a:stretch/>
        </p:blipFill>
        <p:spPr>
          <a:xfrm>
            <a:off x="7027338" y="3302237"/>
            <a:ext cx="4118859" cy="303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7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00126-D612-4387-B555-E21BC5B39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56" y="1484784"/>
            <a:ext cx="10081120" cy="4378109"/>
          </a:xfrm>
        </p:spPr>
        <p:txBody>
          <a:bodyPr anchor="ctr" anchorCtr="0"/>
          <a:lstStyle/>
          <a:p>
            <a:pPr>
              <a:lnSpc>
                <a:spcPct val="200000"/>
              </a:lnSpc>
            </a:pPr>
            <a:r>
              <a:rPr lang="en-US" sz="2600" b="0" dirty="0"/>
              <a:t>1.  Where are we? </a:t>
            </a:r>
            <a:br>
              <a:rPr lang="en-US" sz="2600" b="0" dirty="0"/>
            </a:br>
            <a:r>
              <a:rPr lang="en-US" sz="2600" b="0" dirty="0"/>
              <a:t>2. Main improvements</a:t>
            </a:r>
            <a:br>
              <a:rPr lang="en-US" sz="2600" b="0" dirty="0"/>
            </a:br>
            <a:r>
              <a:rPr lang="en-US" sz="2600" b="0" dirty="0"/>
              <a:t>3. Some (fun) examples</a:t>
            </a:r>
            <a:br>
              <a:rPr lang="en-US" sz="2600" b="0" dirty="0"/>
            </a:br>
            <a:r>
              <a:rPr lang="en-US" sz="2600" b="0" dirty="0"/>
              <a:t>4. Feedback from University </a:t>
            </a:r>
            <a:br>
              <a:rPr lang="en-US" sz="2600" b="0" dirty="0"/>
            </a:br>
            <a:r>
              <a:rPr lang="en-US" sz="2600" u="sng" dirty="0"/>
              <a:t>5. Conclusions &amp;  Next steps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latin typeface="+mn-lt"/>
                <a:cs typeface="Arial"/>
              </a:rPr>
              <a:t>Outline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4479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74B734E-0AA5-01EC-1AAA-A0C081AA5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E246B31-BFD6-756E-496D-6CDE4A353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&amp; Next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5DCA69F-1327-F20E-C31B-16533255D7FC}"/>
                  </a:ext>
                </a:extLst>
              </p:cNvPr>
              <p:cNvSpPr txBox="1"/>
              <p:nvPr/>
            </p:nvSpPr>
            <p:spPr bwMode="auto">
              <a:xfrm>
                <a:off x="551384" y="1196752"/>
                <a:ext cx="10441160" cy="4902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u="sng" dirty="0"/>
                  <a:t>FIT robustness</a:t>
                </a:r>
                <a:r>
                  <a:rPr lang="en-US" dirty="0"/>
                  <a:t>: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dirty="0"/>
                  <a:t>Understood difference between </a:t>
                </a:r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primal grid </a:t>
                </a:r>
                <a14:m>
                  <m:oMath xmlns:m="http://schemas.openxmlformats.org/officeDocument/2006/math">
                    <m:r>
                      <a:rPr lang="es-ES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US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C00000"/>
                    </a:solidFill>
                  </a:rPr>
                  <a:t>dual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quantities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dirty="0"/>
                  <a:t>Understood how to correctly implement BCs: PEC, PMC, Periodic</a:t>
                </a:r>
              </a:p>
              <a:p>
                <a:pPr marL="285750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u="sng" dirty="0"/>
                  <a:t>New features: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00B050"/>
                    </a:solidFill>
                  </a:rPr>
                  <a:t>STL importer </a:t>
                </a:r>
                <a:r>
                  <a:rPr lang="en-US" dirty="0"/>
                  <a:t>based on </a:t>
                </a:r>
                <a:r>
                  <a:rPr lang="en-US" dirty="0" err="1"/>
                  <a:t>PyVista</a:t>
                </a:r>
                <a:r>
                  <a:rPr lang="en-US" dirty="0"/>
                  <a:t> mesh object and their collision algorithm </a:t>
                </a:r>
                <a:r>
                  <a:rPr lang="en-US" dirty="0">
                    <a:solidFill>
                      <a:schemeClr val="accent3"/>
                    </a:solidFill>
                  </a:rPr>
                  <a:t>(</a:t>
                </a:r>
                <a:r>
                  <a:rPr lang="en-US" i="1" dirty="0" err="1">
                    <a:solidFill>
                      <a:schemeClr val="accent3"/>
                    </a:solidFill>
                  </a:rPr>
                  <a:t>staircased</a:t>
                </a:r>
                <a:r>
                  <a:rPr lang="en-US" dirty="0">
                    <a:solidFill>
                      <a:schemeClr val="accent3"/>
                    </a:solidFill>
                  </a:rPr>
                  <a:t>)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rgbClr val="007B00"/>
                  </a:buClr>
                  <a:buFont typeface="Wingdings" panose="05000000000000000000" pitchFamily="2" charset="2"/>
                  <a:buChar char="ü"/>
                </a:pPr>
                <a:r>
                  <a:rPr lang="en-US" dirty="0"/>
                  <a:t>We can </a:t>
                </a:r>
                <a:r>
                  <a:rPr lang="en-US" dirty="0">
                    <a:solidFill>
                      <a:srgbClr val="00B050"/>
                    </a:solidFill>
                  </a:rPr>
                  <a:t>associate any materials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/>
                  <a:t> non-frequenct dependent yet) to each </a:t>
                </a:r>
                <a:r>
                  <a:rPr lang="en-US" dirty="0" err="1"/>
                  <a:t>stl</a:t>
                </a:r>
                <a:r>
                  <a:rPr lang="en-US" dirty="0"/>
                  <a:t> solid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accent3"/>
                  </a:buClr>
                  <a:buFont typeface="Calibri" panose="020F0502020204030204" pitchFamily="34" charset="0"/>
                  <a:buChar char="‒"/>
                </a:pPr>
                <a:r>
                  <a:rPr lang="en-US" dirty="0"/>
                  <a:t>Lorenzo’s conductors being adapted from FDTD to FIT</a:t>
                </a:r>
              </a:p>
              <a:p>
                <a:pPr marL="285750" indent="-285750">
                  <a:spcAft>
                    <a:spcPts val="600"/>
                  </a:spcAft>
                  <a:buClr>
                    <a:schemeClr val="tx1"/>
                  </a:buClr>
                  <a:buFont typeface="Courier New" panose="02070309020205020404" pitchFamily="49" charset="0"/>
                  <a:buChar char="o"/>
                </a:pPr>
                <a:r>
                  <a:rPr lang="en-US" u="sng" dirty="0"/>
                  <a:t>Feedback from university:</a:t>
                </a:r>
              </a:p>
              <a:p>
                <a:pPr marL="742950" lvl="1" indent="-285750">
                  <a:spcAft>
                    <a:spcPts val="600"/>
                  </a:spcAft>
                  <a:buClr>
                    <a:schemeClr val="tx1"/>
                  </a:buClr>
                  <a:buFont typeface="Courier New" panose="02070309020205020404" pitchFamily="49" charset="0"/>
                  <a:buChar char="o"/>
                </a:pPr>
                <a:r>
                  <a:rPr lang="en-US" dirty="0"/>
                  <a:t>Very positive, reviewed all the code together, made some simulations with +4,000,000 cells, new ideas for quantitative analysis based on plane waves and gaussian wave packet.</a:t>
                </a:r>
              </a:p>
              <a:p>
                <a:pPr marL="285750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u="sng" dirty="0"/>
                  <a:t>Still need to understand</a:t>
                </a:r>
              </a:p>
              <a:p>
                <a:pPr marL="742950" lvl="1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b="1" dirty="0"/>
                  <a:t>If we can inject a beam</a:t>
                </a:r>
                <a:r>
                  <a:rPr lang="en-US" dirty="0"/>
                  <a:t> (gaussian current with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) without implementing divergence correction</a:t>
                </a:r>
              </a:p>
              <a:p>
                <a:pPr marL="742950" lvl="1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How to test the new features of the code (</a:t>
                </a:r>
                <a:r>
                  <a:rPr lang="en-US" b="1" dirty="0"/>
                  <a:t>Unit test</a:t>
                </a:r>
                <a:r>
                  <a:rPr lang="en-US" dirty="0"/>
                  <a:t>)</a:t>
                </a:r>
              </a:p>
              <a:p>
                <a:pPr marL="742950" lvl="1" indent="-285750"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dirty="0"/>
                  <a:t>How to do a </a:t>
                </a:r>
                <a:r>
                  <a:rPr lang="en-US" b="1" dirty="0"/>
                  <a:t>quantitative comparison </a:t>
                </a:r>
                <a:r>
                  <a:rPr lang="en-US" dirty="0"/>
                  <a:t>of the simulated fields </a:t>
                </a:r>
                <a:r>
                  <a:rPr lang="en-US" dirty="0">
                    <a:solidFill>
                      <a:srgbClr val="C00000"/>
                    </a:solidFill>
                  </a:rPr>
                  <a:t>vs CST or analytic calculations 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5DCA69F-1327-F20E-C31B-16533255D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1196752"/>
                <a:ext cx="10441160" cy="4902368"/>
              </a:xfrm>
              <a:prstGeom prst="rect">
                <a:avLst/>
              </a:prstGeom>
              <a:blipFill>
                <a:blip r:embed="rId2"/>
                <a:stretch>
                  <a:fillRect l="-409" t="-621" b="-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20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0E5A39A-0E48-1F86-4BC1-FA83E36E68F4}"/>
              </a:ext>
            </a:extLst>
          </p:cNvPr>
          <p:cNvSpPr/>
          <p:nvPr/>
        </p:nvSpPr>
        <p:spPr>
          <a:xfrm>
            <a:off x="1271464" y="3212976"/>
            <a:ext cx="4536504" cy="1690848"/>
          </a:xfrm>
          <a:prstGeom prst="roundRect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3436A2-CE36-6B5D-C02D-9C03D79AB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0363"/>
            <a:ext cx="11376024" cy="1065741"/>
          </a:xfrm>
        </p:spPr>
        <p:txBody>
          <a:bodyPr/>
          <a:lstStyle/>
          <a:p>
            <a:r>
              <a:rPr lang="en-US" dirty="0"/>
              <a:t>PhD roadmap updated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53ECFF3-FAC4-06BD-D898-1ABDC0E9E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A3BA885-A7EA-ECB6-C60B-9F3FFCEDD502}"/>
              </a:ext>
            </a:extLst>
          </p:cNvPr>
          <p:cNvSpPr txBox="1"/>
          <p:nvPr/>
        </p:nvSpPr>
        <p:spPr bwMode="auto">
          <a:xfrm>
            <a:off x="911424" y="1484784"/>
            <a:ext cx="10441160" cy="3419040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/>
              <a:t>2023: Jul – Ago (2 months):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GB" sz="2000" dirty="0"/>
              <a:t>Physics review FIT </a:t>
            </a:r>
            <a:endParaRPr lang="en-GB" sz="2000" b="1" dirty="0">
              <a:solidFill>
                <a:srgbClr val="007B00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7B00"/>
                </a:solidFill>
              </a:rPr>
              <a:t>3D </a:t>
            </a:r>
            <a:r>
              <a:rPr lang="en-GB" sz="2000" b="1" dirty="0" err="1">
                <a:solidFill>
                  <a:srgbClr val="007B00"/>
                </a:solidFill>
              </a:rPr>
              <a:t>Eqs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/>
              <a:t>in python 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Test in cube (</a:t>
            </a:r>
            <a:r>
              <a:rPr lang="en-GB" sz="2000" i="1" dirty="0"/>
              <a:t>PEC BCs not working!</a:t>
            </a:r>
            <a:r>
              <a:rPr lang="en-GB" sz="2000" dirty="0"/>
              <a:t>)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400" b="1" dirty="0"/>
              <a:t>2023: Sep-</a:t>
            </a:r>
            <a:r>
              <a:rPr lang="en-GB" sz="2400" b="1" dirty="0" err="1"/>
              <a:t>Dic</a:t>
            </a:r>
            <a:r>
              <a:rPr lang="en-GB" sz="2400" b="1" dirty="0"/>
              <a:t> (4 months):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PEC BCs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Embedded boundaries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Add PML/CPML </a:t>
            </a:r>
            <a:r>
              <a:rPr lang="en-GB" sz="2000" dirty="0">
                <a:solidFill>
                  <a:srgbClr val="C00000"/>
                </a:solidFill>
              </a:rPr>
              <a:t>(feasible??)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First taste of materials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400" b="1" dirty="0"/>
              <a:t>2024: Jan–April (4 months):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UNIT TEST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University roadmap </a:t>
            </a:r>
          </a:p>
          <a:p>
            <a:pPr lvl="3">
              <a:spcAft>
                <a:spcPts val="600"/>
              </a:spcAft>
            </a:pPr>
            <a:r>
              <a:rPr lang="en-GB" sz="2000" dirty="0"/>
              <a:t>	(next visit ~April 24)</a:t>
            </a:r>
          </a:p>
          <a:p>
            <a:pPr lvl="2">
              <a:spcAft>
                <a:spcPts val="600"/>
              </a:spcAft>
            </a:pPr>
            <a:r>
              <a:rPr lang="en-GB" sz="2000" dirty="0"/>
              <a:t>(…)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E9D792-B4BA-28D4-9464-53400DC340F4}"/>
              </a:ext>
            </a:extLst>
          </p:cNvPr>
          <p:cNvSpPr txBox="1"/>
          <p:nvPr/>
        </p:nvSpPr>
        <p:spPr bwMode="auto">
          <a:xfrm>
            <a:off x="1667508" y="490382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We are here !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69DD8421-4E61-94F3-BCF3-357F8BA2B2EF}"/>
              </a:ext>
            </a:extLst>
          </p:cNvPr>
          <p:cNvSpPr/>
          <p:nvPr/>
        </p:nvSpPr>
        <p:spPr>
          <a:xfrm>
            <a:off x="1271464" y="1484784"/>
            <a:ext cx="4824536" cy="144016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751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3296492-D5E0-59BC-F0C3-79F3E1EEAA2D}"/>
              </a:ext>
            </a:extLst>
          </p:cNvPr>
          <p:cNvSpPr txBox="1"/>
          <p:nvPr/>
        </p:nvSpPr>
        <p:spPr bwMode="auto">
          <a:xfrm>
            <a:off x="3143672" y="873586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Thank you </a:t>
            </a:r>
            <a:r>
              <a:rPr lang="en-US" sz="3600" b="1" dirty="0">
                <a:solidFill>
                  <a:schemeClr val="bg1"/>
                </a:solidFill>
                <a:sym typeface="Wingdings" panose="05000000000000000000" pitchFamily="2" charset="2"/>
              </a:rPr>
              <a:t> !!!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3310DB9-812B-62ED-181D-0E8EFAD62748}"/>
              </a:ext>
            </a:extLst>
          </p:cNvPr>
          <p:cNvSpPr txBox="1"/>
          <p:nvPr/>
        </p:nvSpPr>
        <p:spPr bwMode="auto">
          <a:xfrm>
            <a:off x="3823520" y="5832039"/>
            <a:ext cx="4544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Elena de la Fuente García </a:t>
            </a:r>
            <a:r>
              <a:rPr lang="en-US" sz="1200" b="1" dirty="0">
                <a:solidFill>
                  <a:schemeClr val="bg1"/>
                </a:solidFill>
              </a:rPr>
              <a:t>(BE–ABP–CEI)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C336920-A115-AFCE-8977-289BE4E01CEC}"/>
              </a:ext>
            </a:extLst>
          </p:cNvPr>
          <p:cNvSpPr txBox="1"/>
          <p:nvPr/>
        </p:nvSpPr>
        <p:spPr bwMode="auto">
          <a:xfrm>
            <a:off x="2855640" y="5014917"/>
            <a:ext cx="64807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Electromagnetic and Wake Solver Development</a:t>
            </a:r>
          </a:p>
          <a:p>
            <a:pPr algn="ctr"/>
            <a:r>
              <a:rPr lang="en-US" sz="1800" b="0" dirty="0">
                <a:solidFill>
                  <a:schemeClr val="bg1"/>
                </a:solidFill>
              </a:rPr>
              <a:t>meeting #</a:t>
            </a:r>
            <a:r>
              <a:rPr lang="en-US" dirty="0">
                <a:solidFill>
                  <a:schemeClr val="bg1"/>
                </a:solidFill>
              </a:rPr>
              <a:t>18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462BCC2-8828-D89F-50DF-6FA7643D992F}"/>
              </a:ext>
            </a:extLst>
          </p:cNvPr>
          <p:cNvCxnSpPr>
            <a:cxnSpLocks/>
          </p:cNvCxnSpPr>
          <p:nvPr/>
        </p:nvCxnSpPr>
        <p:spPr bwMode="auto">
          <a:xfrm>
            <a:off x="3804837" y="5746643"/>
            <a:ext cx="45823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3436A2-CE36-6B5D-C02D-9C03D79AB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0363"/>
            <a:ext cx="11376024" cy="1065741"/>
          </a:xfrm>
        </p:spPr>
        <p:txBody>
          <a:bodyPr/>
          <a:lstStyle/>
          <a:p>
            <a:r>
              <a:rPr lang="en-US" dirty="0"/>
              <a:t>PhD roadmap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53ECFF3-FAC4-06BD-D898-1ABDC0E9E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A3BA885-A7EA-ECB6-C60B-9F3FFCEDD502}"/>
              </a:ext>
            </a:extLst>
          </p:cNvPr>
          <p:cNvSpPr txBox="1"/>
          <p:nvPr/>
        </p:nvSpPr>
        <p:spPr bwMode="auto">
          <a:xfrm>
            <a:off x="911424" y="1484784"/>
            <a:ext cx="10369152" cy="3419040"/>
          </a:xfrm>
          <a:prstGeom prst="rect">
            <a:avLst/>
          </a:prstGeom>
          <a:noFill/>
        </p:spPr>
        <p:txBody>
          <a:bodyPr wrap="square" numCol="2" rtlCol="0">
            <a:no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b="1" dirty="0"/>
              <a:t>2023: Jul – Ago (2 months):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GB" sz="2000" dirty="0"/>
              <a:t>Physics review FIT </a:t>
            </a:r>
            <a:endParaRPr lang="en-GB" sz="2000" b="1" dirty="0">
              <a:solidFill>
                <a:srgbClr val="007B00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GB" sz="2000" b="1" dirty="0">
                <a:solidFill>
                  <a:srgbClr val="007B00"/>
                </a:solidFill>
              </a:rPr>
              <a:t>3D </a:t>
            </a:r>
            <a:r>
              <a:rPr lang="en-GB" sz="2000" b="1" dirty="0" err="1">
                <a:solidFill>
                  <a:srgbClr val="007B00"/>
                </a:solidFill>
              </a:rPr>
              <a:t>Eqs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/>
              <a:t>in python </a:t>
            </a:r>
          </a:p>
          <a:p>
            <a:pPr marL="1257300" lvl="2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Test in cube (</a:t>
            </a:r>
            <a:r>
              <a:rPr lang="en-GB" sz="2000" i="1" dirty="0"/>
              <a:t>PEC BCs not working!</a:t>
            </a:r>
            <a:r>
              <a:rPr lang="en-GB" sz="2000" dirty="0"/>
              <a:t>)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400" b="1" dirty="0"/>
              <a:t>2023: Sep-</a:t>
            </a:r>
            <a:r>
              <a:rPr lang="en-GB" sz="2400" b="1" dirty="0" err="1"/>
              <a:t>Dic</a:t>
            </a:r>
            <a:r>
              <a:rPr lang="en-GB" sz="2400" b="1" dirty="0"/>
              <a:t> (4 months):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PEC BCs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Embedded boundaries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2000" dirty="0"/>
              <a:t>Add PML/CPML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First taste of materials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400" b="1" dirty="0"/>
              <a:t>2024: Jan–April (4 months):</a:t>
            </a:r>
          </a:p>
          <a:p>
            <a:pPr marL="1200150" lvl="2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UNIT TEST</a:t>
            </a:r>
          </a:p>
          <a:p>
            <a:pPr lvl="2">
              <a:spcAft>
                <a:spcPts val="600"/>
              </a:spcAft>
            </a:pPr>
            <a:r>
              <a:rPr lang="en-GB" sz="2000" dirty="0"/>
              <a:t>(…)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0E5A39A-0E48-1F86-4BC1-FA83E36E68F4}"/>
              </a:ext>
            </a:extLst>
          </p:cNvPr>
          <p:cNvSpPr/>
          <p:nvPr/>
        </p:nvSpPr>
        <p:spPr>
          <a:xfrm>
            <a:off x="1271464" y="3212976"/>
            <a:ext cx="4536504" cy="1690848"/>
          </a:xfrm>
          <a:prstGeom prst="roundRect">
            <a:avLst/>
          </a:prstGeom>
          <a:solidFill>
            <a:srgbClr val="92D05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E9D792-B4BA-28D4-9464-53400DC340F4}"/>
              </a:ext>
            </a:extLst>
          </p:cNvPr>
          <p:cNvSpPr txBox="1"/>
          <p:nvPr/>
        </p:nvSpPr>
        <p:spPr bwMode="auto">
          <a:xfrm>
            <a:off x="1667508" y="490382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We are here !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69DD8421-4E61-94F3-BCF3-357F8BA2B2EF}"/>
              </a:ext>
            </a:extLst>
          </p:cNvPr>
          <p:cNvSpPr/>
          <p:nvPr/>
        </p:nvSpPr>
        <p:spPr>
          <a:xfrm>
            <a:off x="1271464" y="1484784"/>
            <a:ext cx="4824536" cy="144016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993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B6495C6-96C6-4B90-985F-3ED45E588E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E8F45A5-7D79-CA26-3CAE-28E6CB119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Divergence correction for charges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5BB8A9-E3FF-83BF-5408-A0971A0325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5" r="21103"/>
          <a:stretch/>
        </p:blipFill>
        <p:spPr bwMode="auto">
          <a:xfrm>
            <a:off x="695400" y="1628800"/>
            <a:ext cx="5079663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3F368BFB-86F2-8956-1DB3-088A162E88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5" r="21651"/>
          <a:stretch/>
        </p:blipFill>
        <p:spPr bwMode="auto">
          <a:xfrm>
            <a:off x="6383802" y="1700808"/>
            <a:ext cx="478903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309872B-1602-D6B8-7BAC-4D44AB86C526}"/>
              </a:ext>
            </a:extLst>
          </p:cNvPr>
          <p:cNvSpPr txBox="1"/>
          <p:nvPr/>
        </p:nvSpPr>
        <p:spPr bwMode="auto">
          <a:xfrm>
            <a:off x="2495600" y="1130864"/>
            <a:ext cx="749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charges appearing in E field due to violation of gauss law (continuity eq)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13FA9A4-6DDA-EEFD-D216-756571AA8D2E}"/>
              </a:ext>
            </a:extLst>
          </p:cNvPr>
          <p:cNvSpPr txBox="1"/>
          <p:nvPr/>
        </p:nvSpPr>
        <p:spPr bwMode="auto">
          <a:xfrm>
            <a:off x="2456486" y="5823803"/>
            <a:ext cx="724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Could be solved applying divergence correction (electrostatic </a:t>
            </a:r>
            <a:r>
              <a:rPr lang="en-US" dirty="0" err="1"/>
              <a:t>poisson</a:t>
            </a:r>
            <a:r>
              <a:rPr lang="en-US" dirty="0"/>
              <a:t> solve)</a:t>
            </a:r>
          </a:p>
        </p:txBody>
      </p:sp>
    </p:spTree>
    <p:extLst>
      <p:ext uri="{BB962C8B-B14F-4D97-AF65-F5344CB8AC3E}">
        <p14:creationId xmlns:p14="http://schemas.microsoft.com/office/powerpoint/2010/main" val="3626022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1DC6AB7-67DE-0F6C-0B44-C9B9FF5AB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CD7C977-289E-E81C-F612-A183F001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theory: Grid Maxwell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B8740AE-DA22-79E9-5ABC-0DFDFFDE6E5C}"/>
                  </a:ext>
                </a:extLst>
              </p:cNvPr>
              <p:cNvSpPr txBox="1"/>
              <p:nvPr/>
            </p:nvSpPr>
            <p:spPr bwMode="auto">
              <a:xfrm>
                <a:off x="805286" y="1428139"/>
                <a:ext cx="3528392" cy="3030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=−</m:t>
                          </m:r>
                          <m:nary>
                            <m:naryPr>
                              <m:chr m:val="∬"/>
                              <m:ctrl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s-E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6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num>
                                    <m:den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es-E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  <m:r>
                                    <a:rPr lang="es-E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ES" sz="16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𝑱</m:t>
                                  </m:r>
                                </m:e>
                              </m:d>
                              <m:r>
                                <a:rPr lang="es-E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nary>
                      <m:r>
                        <a:rPr lang="es-E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ES" sz="1600" b="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  <m:sup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s-E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∭"/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sub>
                            <m:sup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  <m:e>
                              <m:r>
                                <a:rPr lang="es-ES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s-E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endParaRPr lang="en-US" sz="16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𝑫</m:t>
                    </m:r>
                    <m:r>
                      <a:rPr lang="es-E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</m:bar>
                      </m:e>
                    </m:ba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s-E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</m:bar>
                      </m:e>
                    </m:ba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𝐉</m:t>
                    </m:r>
                    <m:r>
                      <a:rPr lang="es-E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bar>
                      <m:barPr>
                        <m:ctrlPr>
                          <a:rPr lang="es-E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bar>
                          <m:barPr>
                            <m:ctrlPr>
                              <a:rPr lang="es-ES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</m:ba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 </a:t>
                </a:r>
              </a:p>
              <a:p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EB8740AE-DA22-79E9-5ABC-0DFDFFDE6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5286" y="1428139"/>
                <a:ext cx="3528392" cy="30301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brir llave 4">
            <a:extLst>
              <a:ext uri="{FF2B5EF4-FFF2-40B4-BE49-F238E27FC236}">
                <a16:creationId xmlns:a16="http://schemas.microsoft.com/office/drawing/2014/main" id="{E9316891-08F1-6612-EFEB-E56B695FE557}"/>
              </a:ext>
            </a:extLst>
          </p:cNvPr>
          <p:cNvSpPr/>
          <p:nvPr/>
        </p:nvSpPr>
        <p:spPr>
          <a:xfrm>
            <a:off x="477977" y="1394404"/>
            <a:ext cx="327309" cy="2814858"/>
          </a:xfrm>
          <a:prstGeom prst="leftBrace">
            <a:avLst>
              <a:gd name="adj1" fmla="val 50164"/>
              <a:gd name="adj2" fmla="val 50000"/>
            </a:avLst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3D98F44-2155-49B9-C8D5-149F1CF9F3CE}"/>
                  </a:ext>
                </a:extLst>
              </p:cNvPr>
              <p:cNvSpPr txBox="1"/>
              <p:nvPr/>
            </p:nvSpPr>
            <p:spPr bwMode="auto">
              <a:xfrm>
                <a:off x="7321376" y="1621133"/>
                <a:ext cx="3816424" cy="2906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f>
                        <m:f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s-ES" sz="1600" b="1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1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</m:oMath>
                  </m:oMathPara>
                </a14:m>
                <a:endParaRPr lang="es-E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s-ES" sz="1600" b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</m:acc>
                          <m:acc>
                            <m:accPr>
                              <m:chr m:val="̃"/>
                              <m:ctrlPr>
                                <a:rPr lang="en-U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num>
                            <m:den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s-ES" sz="16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16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1600" b="1" dirty="0">
                  <a:solidFill>
                    <a:schemeClr val="tx2"/>
                  </a:solidFill>
                </a:endParaRPr>
              </a:p>
              <a:p>
                <a:endParaRPr lang="en-US" sz="1600" b="1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𝒅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 smtClean="0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,     </a:t>
                </a:r>
                <a14:m>
                  <m:oMath xmlns:m="http://schemas.openxmlformats.org/officeDocument/2006/math">
                    <m:r>
                      <a:rPr lang="es-ES" sz="16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𝐣</m:t>
                    </m:r>
                    <m:r>
                      <a:rPr lang="es-ES" sz="16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𝜺</m:t>
                    </m:r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num>
                      <m:den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𝝎</m:t>
                        </m:r>
                      </m:den>
                    </m:f>
                    <m:r>
                      <a:rPr lang="es-E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s-E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6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E3D98F44-2155-49B9-C8D5-149F1CF9F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21376" y="1621133"/>
                <a:ext cx="3816424" cy="29064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DFB675D2-0DF3-8F6C-0B00-9D30CC4CA574}"/>
              </a:ext>
            </a:extLst>
          </p:cNvPr>
          <p:cNvSpPr txBox="1"/>
          <p:nvPr/>
        </p:nvSpPr>
        <p:spPr bwMode="auto">
          <a:xfrm>
            <a:off x="7552352" y="1209738"/>
            <a:ext cx="279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Grid Maxwell Equations</a:t>
            </a: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8C16AD29-A58B-9EED-2016-963BDF70722F}"/>
              </a:ext>
            </a:extLst>
          </p:cNvPr>
          <p:cNvSpPr/>
          <p:nvPr/>
        </p:nvSpPr>
        <p:spPr>
          <a:xfrm>
            <a:off x="5112466" y="1570758"/>
            <a:ext cx="1008112" cy="432048"/>
          </a:xfrm>
          <a:prstGeom prst="rightArrow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CA567D-E714-D289-6103-33671047235C}"/>
              </a:ext>
            </a:extLst>
          </p:cNvPr>
          <p:cNvSpPr txBox="1"/>
          <p:nvPr/>
        </p:nvSpPr>
        <p:spPr bwMode="auto">
          <a:xfrm>
            <a:off x="5265610" y="1162328"/>
            <a:ext cx="701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FIT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BE0D46-44E8-BE78-48B2-6C0994D6CD1F}"/>
              </a:ext>
            </a:extLst>
          </p:cNvPr>
          <p:cNvSpPr txBox="1"/>
          <p:nvPr/>
        </p:nvSpPr>
        <p:spPr bwMode="auto">
          <a:xfrm>
            <a:off x="9840416" y="2140355"/>
            <a:ext cx="2095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Spatial matrixes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863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properties</a:t>
            </a:r>
          </a:p>
        </p:txBody>
      </p:sp>
      <p:pic>
        <p:nvPicPr>
          <p:cNvPr id="11" name="Picture 2" descr="Allocation of electric and magnetic components in the dual ...">
            <a:extLst>
              <a:ext uri="{FF2B5EF4-FFF2-40B4-BE49-F238E27FC236}">
                <a16:creationId xmlns:a16="http://schemas.microsoft.com/office/drawing/2014/main" id="{2813DBA0-18D3-272F-80F7-1658A6373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64" y="2060729"/>
            <a:ext cx="2382507" cy="21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347C87F5-5E87-17DA-F58D-06CB566EAD8D}"/>
              </a:ext>
            </a:extLst>
          </p:cNvPr>
          <p:cNvSpPr txBox="1"/>
          <p:nvPr/>
        </p:nvSpPr>
        <p:spPr bwMode="auto">
          <a:xfrm>
            <a:off x="1199456" y="493797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 care about: </a:t>
            </a:r>
          </a:p>
          <a:p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D525430-3188-8A0D-1A99-7B685E1FA779}"/>
                  </a:ext>
                </a:extLst>
              </p:cNvPr>
              <p:cNvSpPr txBox="1"/>
              <p:nvPr/>
            </p:nvSpPr>
            <p:spPr bwMode="auto">
              <a:xfrm>
                <a:off x="3614356" y="4874011"/>
                <a:ext cx="5544616" cy="774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0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2000" b="1" i="1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bSup>
                        <m:sSubSup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20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D525430-3188-8A0D-1A99-7B685E1FA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14356" y="4874011"/>
                <a:ext cx="5544616" cy="774251"/>
              </a:xfrm>
              <a:prstGeom prst="rect">
                <a:avLst/>
              </a:prstGeom>
              <a:blipFill>
                <a:blip r:embed="rId5"/>
                <a:stretch>
                  <a:fillRect l="-110" t="-3150" b="-7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adroTexto 16">
            <a:extLst>
              <a:ext uri="{FF2B5EF4-FFF2-40B4-BE49-F238E27FC236}">
                <a16:creationId xmlns:a16="http://schemas.microsoft.com/office/drawing/2014/main" id="{F0E471C5-B2DB-7B93-2A09-0BB310B2423D}"/>
              </a:ext>
            </a:extLst>
          </p:cNvPr>
          <p:cNvSpPr txBox="1"/>
          <p:nvPr/>
        </p:nvSpPr>
        <p:spPr bwMode="auto">
          <a:xfrm>
            <a:off x="8544272" y="4742304"/>
            <a:ext cx="3168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need to build all these matrices and then apply these equations every timestep !</a:t>
            </a: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181AC645-4EE9-41CF-0169-9FE35451AB4F}"/>
              </a:ext>
            </a:extLst>
          </p:cNvPr>
          <p:cNvSpPr/>
          <p:nvPr/>
        </p:nvSpPr>
        <p:spPr>
          <a:xfrm>
            <a:off x="1127448" y="4653136"/>
            <a:ext cx="7416824" cy="129614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BDECEDA1-4ABB-172F-6302-0CFC4C2FDE1F}"/>
              </a:ext>
            </a:extLst>
          </p:cNvPr>
          <p:cNvSpPr/>
          <p:nvPr/>
        </p:nvSpPr>
        <p:spPr>
          <a:xfrm>
            <a:off x="5447928" y="4874011"/>
            <a:ext cx="360040" cy="41323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421514D0-AE37-0CB5-7F0C-04C05456F09E}"/>
              </a:ext>
            </a:extLst>
          </p:cNvPr>
          <p:cNvSpPr/>
          <p:nvPr/>
        </p:nvSpPr>
        <p:spPr>
          <a:xfrm>
            <a:off x="6484057" y="5230237"/>
            <a:ext cx="520028" cy="43539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3" grpId="0"/>
      <p:bldP spid="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8374429-43C7-C40C-EAC4-1F73CA629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E9D519B1-BBA1-CC28-3689-DC20BA665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Bibliography used: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C18B8C-6147-AFB9-1FD6-947F633B3040}"/>
              </a:ext>
            </a:extLst>
          </p:cNvPr>
          <p:cNvSpPr txBox="1"/>
          <p:nvPr/>
        </p:nvSpPr>
        <p:spPr bwMode="auto">
          <a:xfrm>
            <a:off x="5447928" y="1628800"/>
            <a:ext cx="525658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- </a:t>
            </a:r>
            <a:r>
              <a:rPr lang="en-US" dirty="0">
                <a:hlinkClick r:id="rId2"/>
              </a:rPr>
              <a:t>Wakefields and Impedances </a:t>
            </a:r>
            <a:r>
              <a:rPr lang="en-US" dirty="0"/>
              <a:t>[T. Weiland, 1991]</a:t>
            </a:r>
          </a:p>
          <a:p>
            <a:pPr>
              <a:spcAft>
                <a:spcPts val="1200"/>
              </a:spcAft>
            </a:pPr>
            <a:r>
              <a:rPr lang="en-US" dirty="0"/>
              <a:t>- </a:t>
            </a:r>
            <a:r>
              <a:rPr lang="en-US" dirty="0">
                <a:hlinkClick r:id="rId3"/>
              </a:rPr>
              <a:t>TE/TM FIT for accelerators </a:t>
            </a:r>
            <a:r>
              <a:rPr lang="en-US" dirty="0"/>
              <a:t>[I. </a:t>
            </a:r>
            <a:r>
              <a:rPr lang="en-US" dirty="0" err="1"/>
              <a:t>Zarg</a:t>
            </a:r>
            <a:r>
              <a:rPr lang="en-US" dirty="0"/>
              <a:t>, 2005]</a:t>
            </a:r>
          </a:p>
          <a:p>
            <a:pPr>
              <a:spcAft>
                <a:spcPts val="1200"/>
              </a:spcAft>
            </a:pPr>
            <a:r>
              <a:rPr lang="en-US" dirty="0"/>
              <a:t>- </a:t>
            </a:r>
            <a:r>
              <a:rPr lang="en-US" dirty="0">
                <a:hlinkClick r:id="rId4"/>
              </a:rPr>
              <a:t>Open boundaries for FIT </a:t>
            </a:r>
            <a:r>
              <a:rPr lang="en-US" dirty="0"/>
              <a:t>[MC. Balk, 2005] </a:t>
            </a:r>
          </a:p>
          <a:p>
            <a:pPr>
              <a:spcAft>
                <a:spcPts val="1200"/>
              </a:spcAft>
            </a:pPr>
            <a:r>
              <a:rPr lang="en-US" dirty="0"/>
              <a:t>- </a:t>
            </a:r>
            <a:r>
              <a:rPr lang="en-US" dirty="0">
                <a:hlinkClick r:id="rId5"/>
              </a:rPr>
              <a:t>2D expansion </a:t>
            </a:r>
            <a:r>
              <a:rPr lang="en-US" dirty="0"/>
              <a:t>[I. </a:t>
            </a:r>
            <a:r>
              <a:rPr lang="en-US" dirty="0" err="1"/>
              <a:t>Zarg</a:t>
            </a:r>
            <a:r>
              <a:rPr lang="en-US" dirty="0"/>
              <a:t>, 2015]</a:t>
            </a:r>
          </a:p>
          <a:p>
            <a:pPr>
              <a:spcAft>
                <a:spcPts val="1200"/>
              </a:spcAft>
            </a:pPr>
            <a:r>
              <a:rPr lang="en-US" dirty="0"/>
              <a:t>- </a:t>
            </a:r>
            <a:r>
              <a:rPr lang="en-US" dirty="0">
                <a:hlinkClick r:id="rId6"/>
              </a:rPr>
              <a:t>2D freq. domain </a:t>
            </a:r>
            <a:r>
              <a:rPr lang="en-US" dirty="0"/>
              <a:t>[R. </a:t>
            </a:r>
            <a:r>
              <a:rPr lang="en-US" dirty="0" err="1"/>
              <a:t>SChumann</a:t>
            </a:r>
            <a:r>
              <a:rPr lang="en-US" dirty="0"/>
              <a:t>, 2000]</a:t>
            </a:r>
          </a:p>
          <a:p>
            <a:pPr>
              <a:spcAft>
                <a:spcPts val="1200"/>
              </a:spcAft>
            </a:pPr>
            <a:r>
              <a:rPr lang="en-US" dirty="0"/>
              <a:t>- Frequency domain FIT and FEM </a:t>
            </a:r>
            <a:r>
              <a:rPr lang="en-US" dirty="0">
                <a:hlinkClick r:id="rId7"/>
              </a:rPr>
              <a:t>Uwe </a:t>
            </a:r>
            <a:r>
              <a:rPr lang="en-US" dirty="0" err="1">
                <a:hlinkClick r:id="rId7"/>
              </a:rPr>
              <a:t>Niedermayer</a:t>
            </a:r>
            <a:r>
              <a:rPr lang="en-US" dirty="0">
                <a:hlinkClick r:id="rId7"/>
              </a:rPr>
              <a:t> PhD thesis</a:t>
            </a:r>
            <a:r>
              <a:rPr lang="en-US" dirty="0"/>
              <a:t> [2015]</a:t>
            </a:r>
          </a:p>
          <a:p>
            <a:pPr>
              <a:spcAft>
                <a:spcPts val="1200"/>
              </a:spcAft>
            </a:pPr>
            <a:r>
              <a:rPr lang="en-US" dirty="0"/>
              <a:t>- Eigenmode + MPI + </a:t>
            </a:r>
            <a:r>
              <a:rPr lang="en-US" dirty="0" err="1"/>
              <a:t>Gyrotropic</a:t>
            </a:r>
            <a:r>
              <a:rPr lang="en-US" dirty="0"/>
              <a:t> materials </a:t>
            </a:r>
            <a:r>
              <a:rPr lang="en-US" dirty="0">
                <a:hlinkClick r:id="rId8"/>
              </a:rPr>
              <a:t>Klaus </a:t>
            </a:r>
            <a:r>
              <a:rPr lang="en-US" dirty="0" err="1">
                <a:hlinkClick r:id="rId8"/>
              </a:rPr>
              <a:t>Klopfer</a:t>
            </a:r>
            <a:r>
              <a:rPr lang="en-US" dirty="0">
                <a:hlinkClick r:id="rId8"/>
              </a:rPr>
              <a:t> PhD thesis</a:t>
            </a:r>
            <a:r>
              <a:rPr lang="en-US" dirty="0"/>
              <a:t> [2014]</a:t>
            </a:r>
          </a:p>
          <a:p>
            <a:pPr>
              <a:spcAft>
                <a:spcPts val="1200"/>
              </a:spcAft>
            </a:pPr>
            <a:r>
              <a:rPr lang="en-US" dirty="0"/>
              <a:t>- Vlasov solver PIC </a:t>
            </a:r>
            <a:r>
              <a:rPr lang="en-US" dirty="0">
                <a:hlinkClick r:id="rId9"/>
              </a:rPr>
              <a:t>Lukas </a:t>
            </a:r>
            <a:r>
              <a:rPr lang="en-US" dirty="0" err="1">
                <a:hlinkClick r:id="rId9"/>
              </a:rPr>
              <a:t>Hanichen</a:t>
            </a:r>
            <a:r>
              <a:rPr lang="en-US" dirty="0">
                <a:hlinkClick r:id="rId9"/>
              </a:rPr>
              <a:t> PhD thesis</a:t>
            </a:r>
            <a:r>
              <a:rPr lang="en-US" dirty="0"/>
              <a:t> [2016]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pic>
        <p:nvPicPr>
          <p:cNvPr id="6" name="Imagen 5">
            <a:hlinkClick r:id="rId2"/>
            <a:extLst>
              <a:ext uri="{FF2B5EF4-FFF2-40B4-BE49-F238E27FC236}">
                <a16:creationId xmlns:a16="http://schemas.microsoft.com/office/drawing/2014/main" id="{B71FEBE2-63AB-54E9-AB89-71E9C4C8BC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9456" y="1281685"/>
            <a:ext cx="3305045" cy="46841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69859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00126-D612-4387-B555-E21BC5B39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256" y="1484784"/>
            <a:ext cx="10081120" cy="4378109"/>
          </a:xfrm>
        </p:spPr>
        <p:txBody>
          <a:bodyPr anchor="ctr" anchorCtr="0"/>
          <a:lstStyle/>
          <a:p>
            <a:pPr>
              <a:lnSpc>
                <a:spcPct val="200000"/>
              </a:lnSpc>
            </a:pPr>
            <a:r>
              <a:rPr lang="en-US" sz="2600" b="0" dirty="0"/>
              <a:t>1.  Where are we? </a:t>
            </a:r>
            <a:br>
              <a:rPr lang="en-US" sz="2600" b="0" dirty="0"/>
            </a:br>
            <a:r>
              <a:rPr lang="en-US" sz="2600" u="sng" dirty="0"/>
              <a:t>2. Main improvements</a:t>
            </a:r>
            <a:br>
              <a:rPr lang="en-US" sz="2600" b="0" dirty="0"/>
            </a:br>
            <a:r>
              <a:rPr lang="en-US" sz="2600" b="0" dirty="0"/>
              <a:t>3. Some (fun) examples</a:t>
            </a:r>
            <a:br>
              <a:rPr lang="en-US" sz="2600" b="0" dirty="0"/>
            </a:br>
            <a:r>
              <a:rPr lang="en-US" sz="2600" b="0" dirty="0"/>
              <a:t>4. Feedback from University </a:t>
            </a:r>
            <a:br>
              <a:rPr lang="en-US" sz="2600" b="0" dirty="0"/>
            </a:br>
            <a:r>
              <a:rPr lang="en-US" sz="2600" b="0" dirty="0"/>
              <a:t>5. Conclusions &amp;  Next steps 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A4405E0-DAB3-4105-A0C4-570050570F4C}"/>
              </a:ext>
            </a:extLst>
          </p:cNvPr>
          <p:cNvSpPr txBox="1">
            <a:spLocks/>
          </p:cNvSpPr>
          <p:nvPr/>
        </p:nvSpPr>
        <p:spPr bwMode="auto">
          <a:xfrm>
            <a:off x="648530" y="620688"/>
            <a:ext cx="10728572" cy="10657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latin typeface="+mn-lt"/>
                <a:cs typeface="Arial"/>
              </a:rPr>
              <a:t>Outline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241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CuadroTexto 513">
            <a:extLst>
              <a:ext uri="{FF2B5EF4-FFF2-40B4-BE49-F238E27FC236}">
                <a16:creationId xmlns:a16="http://schemas.microsoft.com/office/drawing/2014/main" id="{4B74FBCA-85CF-0F3D-E09E-B2F3C5DD2DE6}"/>
              </a:ext>
            </a:extLst>
          </p:cNvPr>
          <p:cNvSpPr txBox="1"/>
          <p:nvPr/>
        </p:nvSpPr>
        <p:spPr bwMode="auto">
          <a:xfrm>
            <a:off x="899151" y="6462240"/>
            <a:ext cx="8207097" cy="276999"/>
          </a:xfrm>
          <a:prstGeom prst="rect">
            <a:avLst/>
          </a:prstGeom>
          <a:solidFill>
            <a:srgbClr val="385CB4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</a:rPr>
              <a:t>*Source: </a:t>
            </a:r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Klaus </a:t>
            </a:r>
            <a:r>
              <a:rPr lang="en-US" sz="1200" dirty="0" err="1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Klopfer</a:t>
            </a:r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PhD thesis</a:t>
            </a:r>
            <a:r>
              <a:rPr lang="en-US" sz="1200" dirty="0">
                <a:solidFill>
                  <a:schemeClr val="bg1"/>
                </a:solidFill>
              </a:rPr>
              <a:t> [2014]</a:t>
            </a:r>
          </a:p>
        </p:txBody>
      </p:sp>
      <p:pic>
        <p:nvPicPr>
          <p:cNvPr id="475" name="Imagen 474">
            <a:extLst>
              <a:ext uri="{FF2B5EF4-FFF2-40B4-BE49-F238E27FC236}">
                <a16:creationId xmlns:a16="http://schemas.microsoft.com/office/drawing/2014/main" id="{A4501D91-CC73-5A7A-BF7D-706B933A67E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16200000">
            <a:off x="2209184" y="4158613"/>
            <a:ext cx="898645" cy="3016155"/>
          </a:xfrm>
          <a:prstGeom prst="rect">
            <a:avLst/>
          </a:prstGeom>
        </p:spPr>
      </p:pic>
      <p:pic>
        <p:nvPicPr>
          <p:cNvPr id="333" name="Imagen 332">
            <a:extLst>
              <a:ext uri="{FF2B5EF4-FFF2-40B4-BE49-F238E27FC236}">
                <a16:creationId xmlns:a16="http://schemas.microsoft.com/office/drawing/2014/main" id="{C3613EA9-0E0C-7EB0-8389-E661BCFEB02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4166584" y="2573758"/>
            <a:ext cx="1012024" cy="356037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Primal grid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GB" dirty="0"/>
                  <a:t> vs tilde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</m:ac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465" t="-16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upo 3">
            <a:extLst>
              <a:ext uri="{FF2B5EF4-FFF2-40B4-BE49-F238E27FC236}">
                <a16:creationId xmlns:a16="http://schemas.microsoft.com/office/drawing/2014/main" id="{E01CDA04-9FE8-CB71-1B97-45C8500BE3E5}"/>
              </a:ext>
            </a:extLst>
          </p:cNvPr>
          <p:cNvGrpSpPr/>
          <p:nvPr/>
        </p:nvGrpSpPr>
        <p:grpSpPr>
          <a:xfrm>
            <a:off x="1154241" y="2569629"/>
            <a:ext cx="4033258" cy="3546381"/>
            <a:chOff x="2223794" y="1691951"/>
            <a:chExt cx="2276668" cy="2202024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ED517A3C-A222-A0E3-4E4B-42CA00BF20C8}"/>
                </a:ext>
              </a:extLst>
            </p:cNvPr>
            <p:cNvSpPr/>
            <p:nvPr/>
          </p:nvSpPr>
          <p:spPr>
            <a:xfrm>
              <a:off x="2223796" y="2242457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023818FA-EEDB-F18B-096F-78EBD17CEDB1}"/>
                </a:ext>
              </a:extLst>
            </p:cNvPr>
            <p:cNvSpPr/>
            <p:nvPr/>
          </p:nvSpPr>
          <p:spPr>
            <a:xfrm>
              <a:off x="2223796" y="1691951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B4040394-1D9C-7D91-F70A-871928CA690A}"/>
                </a:ext>
              </a:extLst>
            </p:cNvPr>
            <p:cNvSpPr/>
            <p:nvPr/>
          </p:nvSpPr>
          <p:spPr>
            <a:xfrm>
              <a:off x="2792963" y="1691951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14211A3D-65AA-0A34-1ED8-4F1CE2FBB60B}"/>
                </a:ext>
              </a:extLst>
            </p:cNvPr>
            <p:cNvSpPr/>
            <p:nvPr/>
          </p:nvSpPr>
          <p:spPr>
            <a:xfrm>
              <a:off x="2792962" y="2242457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BE1999E8-46E0-084A-A83B-9454427A784B}"/>
                </a:ext>
              </a:extLst>
            </p:cNvPr>
            <p:cNvGrpSpPr/>
            <p:nvPr/>
          </p:nvGrpSpPr>
          <p:grpSpPr>
            <a:xfrm>
              <a:off x="3362129" y="1691951"/>
              <a:ext cx="1138333" cy="1101012"/>
              <a:chOff x="3362129" y="1691951"/>
              <a:chExt cx="1138333" cy="1101012"/>
            </a:xfrm>
          </p:grpSpPr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B241BCDC-BD5A-C9B7-DB06-DF2110270CA5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B2FBD930-3821-3A1E-D32C-A4CEBAFCA43B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ángulo 21">
                <a:extLst>
                  <a:ext uri="{FF2B5EF4-FFF2-40B4-BE49-F238E27FC236}">
                    <a16:creationId xmlns:a16="http://schemas.microsoft.com/office/drawing/2014/main" id="{32741F37-66B1-CAD0-BB81-EADCD0148CF7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BCD1E446-F928-FE2D-4AD9-1BC4BD13496F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8DA85180-43D8-B463-697D-95DE62A8BC41}"/>
                </a:ext>
              </a:extLst>
            </p:cNvPr>
            <p:cNvGrpSpPr/>
            <p:nvPr/>
          </p:nvGrpSpPr>
          <p:grpSpPr>
            <a:xfrm>
              <a:off x="2223794" y="2792963"/>
              <a:ext cx="1138333" cy="1101012"/>
              <a:chOff x="3362129" y="1691951"/>
              <a:chExt cx="1138333" cy="1101012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61143754-3B52-D426-77A1-B55A56F77AF6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597EC293-F662-4B31-5275-84E1C6A1312C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BC6E5C37-97C9-C37A-6AF4-7F4F5D0D9A60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:a16="http://schemas.microsoft.com/office/drawing/2014/main" id="{09677651-3262-91B3-D7C7-DC56050AFD7C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7B449052-B3D2-AC01-601A-DB51B6FF7D85}"/>
                </a:ext>
              </a:extLst>
            </p:cNvPr>
            <p:cNvGrpSpPr/>
            <p:nvPr/>
          </p:nvGrpSpPr>
          <p:grpSpPr>
            <a:xfrm>
              <a:off x="3362122" y="2792963"/>
              <a:ext cx="1138333" cy="1101012"/>
              <a:chOff x="3362129" y="1691951"/>
              <a:chExt cx="1138333" cy="1101012"/>
            </a:xfrm>
          </p:grpSpPr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08C396D1-5BFD-E0BE-6F1A-90559CCD972A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017E3D9-2F0F-B87F-4417-4EE89A0CF001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6F161171-78F6-6FED-A406-CD4AA5767B75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1576DAE9-E1E3-43B0-36A0-91B4A4FB14F4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4128221E-53E4-D7CE-8C8F-123FA23536CC}"/>
              </a:ext>
            </a:extLst>
          </p:cNvPr>
          <p:cNvGrpSpPr/>
          <p:nvPr/>
        </p:nvGrpSpPr>
        <p:grpSpPr>
          <a:xfrm>
            <a:off x="229469" y="2209094"/>
            <a:ext cx="890698" cy="1023044"/>
            <a:chOff x="1137142" y="1040235"/>
            <a:chExt cx="890698" cy="1023044"/>
          </a:xfrm>
        </p:grpSpPr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DFC9823D-95C9-E919-CDAB-148A33D7912B}"/>
                </a:ext>
              </a:extLst>
            </p:cNvPr>
            <p:cNvCxnSpPr>
              <a:cxnSpLocks/>
            </p:cNvCxnSpPr>
            <p:nvPr/>
          </p:nvCxnSpPr>
          <p:spPr>
            <a:xfrm>
              <a:off x="1278387" y="1249960"/>
              <a:ext cx="44135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9EDAA609-38F8-4BD3-57DE-F83F45B784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78385" y="1249960"/>
              <a:ext cx="2" cy="4911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BFA40D75-1D59-8A45-652F-83DF82F217A1}"/>
                </a:ext>
              </a:extLst>
            </p:cNvPr>
            <p:cNvSpPr txBox="1"/>
            <p:nvPr/>
          </p:nvSpPr>
          <p:spPr>
            <a:xfrm>
              <a:off x="1719742" y="1040235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x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55AF898F-B7D0-5C7E-D69D-C00B138B1F10}"/>
                </a:ext>
              </a:extLst>
            </p:cNvPr>
            <p:cNvSpPr txBox="1"/>
            <p:nvPr/>
          </p:nvSpPr>
          <p:spPr>
            <a:xfrm>
              <a:off x="1137142" y="1693947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entury Schoolbook" panose="02040604050505020304" pitchFamily="18" charset="0"/>
                </a:rPr>
                <a:t>y</a:t>
              </a:r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9F8FA88A-E91B-8C49-D3DB-171D08827D6F}"/>
              </a:ext>
            </a:extLst>
          </p:cNvPr>
          <p:cNvGrpSpPr/>
          <p:nvPr/>
        </p:nvGrpSpPr>
        <p:grpSpPr>
          <a:xfrm>
            <a:off x="6855937" y="2498746"/>
            <a:ext cx="4033258" cy="3546381"/>
            <a:chOff x="2223794" y="1691951"/>
            <a:chExt cx="2276668" cy="2202024"/>
          </a:xfrm>
        </p:grpSpPr>
        <p:sp>
          <p:nvSpPr>
            <p:cNvPr id="75" name="Rectángulo 74">
              <a:extLst>
                <a:ext uri="{FF2B5EF4-FFF2-40B4-BE49-F238E27FC236}">
                  <a16:creationId xmlns:a16="http://schemas.microsoft.com/office/drawing/2014/main" id="{6EAA473D-5709-4503-A9FE-4D081F5F0478}"/>
                </a:ext>
              </a:extLst>
            </p:cNvPr>
            <p:cNvSpPr/>
            <p:nvPr/>
          </p:nvSpPr>
          <p:spPr>
            <a:xfrm>
              <a:off x="2223796" y="2242457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ángulo 75">
              <a:extLst>
                <a:ext uri="{FF2B5EF4-FFF2-40B4-BE49-F238E27FC236}">
                  <a16:creationId xmlns:a16="http://schemas.microsoft.com/office/drawing/2014/main" id="{93ACFFAA-4D82-2A37-76DD-5DB2D52C5D7D}"/>
                </a:ext>
              </a:extLst>
            </p:cNvPr>
            <p:cNvSpPr/>
            <p:nvPr/>
          </p:nvSpPr>
          <p:spPr>
            <a:xfrm>
              <a:off x="2223796" y="1691951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ángulo 76">
              <a:extLst>
                <a:ext uri="{FF2B5EF4-FFF2-40B4-BE49-F238E27FC236}">
                  <a16:creationId xmlns:a16="http://schemas.microsoft.com/office/drawing/2014/main" id="{BFA1D6CA-9F54-9783-89E3-2FC6CDD9D190}"/>
                </a:ext>
              </a:extLst>
            </p:cNvPr>
            <p:cNvSpPr/>
            <p:nvPr/>
          </p:nvSpPr>
          <p:spPr>
            <a:xfrm>
              <a:off x="2792963" y="1691951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ángulo 77">
              <a:extLst>
                <a:ext uri="{FF2B5EF4-FFF2-40B4-BE49-F238E27FC236}">
                  <a16:creationId xmlns:a16="http://schemas.microsoft.com/office/drawing/2014/main" id="{0B23A038-32A3-E4EA-4DF6-20FE68A3E8B4}"/>
                </a:ext>
              </a:extLst>
            </p:cNvPr>
            <p:cNvSpPr/>
            <p:nvPr/>
          </p:nvSpPr>
          <p:spPr>
            <a:xfrm>
              <a:off x="2792962" y="2242457"/>
              <a:ext cx="569167" cy="55050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upo 78">
              <a:extLst>
                <a:ext uri="{FF2B5EF4-FFF2-40B4-BE49-F238E27FC236}">
                  <a16:creationId xmlns:a16="http://schemas.microsoft.com/office/drawing/2014/main" id="{5007E791-0BDF-7E3A-4E9A-208613E77FDE}"/>
                </a:ext>
              </a:extLst>
            </p:cNvPr>
            <p:cNvGrpSpPr/>
            <p:nvPr/>
          </p:nvGrpSpPr>
          <p:grpSpPr>
            <a:xfrm>
              <a:off x="3362129" y="1691951"/>
              <a:ext cx="1138333" cy="1101012"/>
              <a:chOff x="3362129" y="1691951"/>
              <a:chExt cx="1138333" cy="1101012"/>
            </a:xfrm>
          </p:grpSpPr>
          <p:sp>
            <p:nvSpPr>
              <p:cNvPr id="90" name="Rectángulo 89">
                <a:extLst>
                  <a:ext uri="{FF2B5EF4-FFF2-40B4-BE49-F238E27FC236}">
                    <a16:creationId xmlns:a16="http://schemas.microsoft.com/office/drawing/2014/main" id="{A3101324-47A3-382D-A37F-900BC7A1A107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ángulo 90">
                <a:extLst>
                  <a:ext uri="{FF2B5EF4-FFF2-40B4-BE49-F238E27FC236}">
                    <a16:creationId xmlns:a16="http://schemas.microsoft.com/office/drawing/2014/main" id="{DF6A7A34-89C9-B70E-AD36-D7260149D2C5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ángulo 91">
                <a:extLst>
                  <a:ext uri="{FF2B5EF4-FFF2-40B4-BE49-F238E27FC236}">
                    <a16:creationId xmlns:a16="http://schemas.microsoft.com/office/drawing/2014/main" id="{93BD061B-5F04-CC60-C89A-5ED16CB4BEE7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ángulo 92">
                <a:extLst>
                  <a:ext uri="{FF2B5EF4-FFF2-40B4-BE49-F238E27FC236}">
                    <a16:creationId xmlns:a16="http://schemas.microsoft.com/office/drawing/2014/main" id="{BABAB11C-1F9D-945F-7732-530605C44098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upo 79">
              <a:extLst>
                <a:ext uri="{FF2B5EF4-FFF2-40B4-BE49-F238E27FC236}">
                  <a16:creationId xmlns:a16="http://schemas.microsoft.com/office/drawing/2014/main" id="{06DF5BD6-8CF6-6F0B-81BF-724192968757}"/>
                </a:ext>
              </a:extLst>
            </p:cNvPr>
            <p:cNvGrpSpPr/>
            <p:nvPr/>
          </p:nvGrpSpPr>
          <p:grpSpPr>
            <a:xfrm>
              <a:off x="2223794" y="2792963"/>
              <a:ext cx="1138333" cy="1101012"/>
              <a:chOff x="3362129" y="1691951"/>
              <a:chExt cx="1138333" cy="1101012"/>
            </a:xfrm>
          </p:grpSpPr>
          <p:sp>
            <p:nvSpPr>
              <p:cNvPr id="86" name="Rectángulo 85">
                <a:extLst>
                  <a:ext uri="{FF2B5EF4-FFF2-40B4-BE49-F238E27FC236}">
                    <a16:creationId xmlns:a16="http://schemas.microsoft.com/office/drawing/2014/main" id="{D497A88A-3F25-4C28-3F73-67AA22229805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ángulo 86">
                <a:extLst>
                  <a:ext uri="{FF2B5EF4-FFF2-40B4-BE49-F238E27FC236}">
                    <a16:creationId xmlns:a16="http://schemas.microsoft.com/office/drawing/2014/main" id="{0EDB36DF-1040-C787-E467-047C4C585A19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ángulo 87">
                <a:extLst>
                  <a:ext uri="{FF2B5EF4-FFF2-40B4-BE49-F238E27FC236}">
                    <a16:creationId xmlns:a16="http://schemas.microsoft.com/office/drawing/2014/main" id="{260213CD-1F74-9CE2-BFD5-7A761DD55D9A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ángulo 88">
                <a:extLst>
                  <a:ext uri="{FF2B5EF4-FFF2-40B4-BE49-F238E27FC236}">
                    <a16:creationId xmlns:a16="http://schemas.microsoft.com/office/drawing/2014/main" id="{F84C86EE-FF1E-B6C3-DA8A-FCE759A1BB29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upo 80">
              <a:extLst>
                <a:ext uri="{FF2B5EF4-FFF2-40B4-BE49-F238E27FC236}">
                  <a16:creationId xmlns:a16="http://schemas.microsoft.com/office/drawing/2014/main" id="{5B8E6B4C-6FD5-772B-AB77-6263657B314C}"/>
                </a:ext>
              </a:extLst>
            </p:cNvPr>
            <p:cNvGrpSpPr/>
            <p:nvPr/>
          </p:nvGrpSpPr>
          <p:grpSpPr>
            <a:xfrm>
              <a:off x="3362122" y="2792963"/>
              <a:ext cx="1138333" cy="1101012"/>
              <a:chOff x="3362129" y="1691951"/>
              <a:chExt cx="1138333" cy="1101012"/>
            </a:xfrm>
          </p:grpSpPr>
          <p:sp>
            <p:nvSpPr>
              <p:cNvPr id="82" name="Rectángulo 81">
                <a:extLst>
                  <a:ext uri="{FF2B5EF4-FFF2-40B4-BE49-F238E27FC236}">
                    <a16:creationId xmlns:a16="http://schemas.microsoft.com/office/drawing/2014/main" id="{0049A8E8-5C70-E672-B687-0B44EDCAEDA6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ángulo 82">
                <a:extLst>
                  <a:ext uri="{FF2B5EF4-FFF2-40B4-BE49-F238E27FC236}">
                    <a16:creationId xmlns:a16="http://schemas.microsoft.com/office/drawing/2014/main" id="{8F26FC81-AD59-D996-AAD2-0476447BE494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ángulo 83">
                <a:extLst>
                  <a:ext uri="{FF2B5EF4-FFF2-40B4-BE49-F238E27FC236}">
                    <a16:creationId xmlns:a16="http://schemas.microsoft.com/office/drawing/2014/main" id="{5AFB0E28-0AD2-88BB-C287-A6B9B49BA4AF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ángulo 84">
                <a:extLst>
                  <a:ext uri="{FF2B5EF4-FFF2-40B4-BE49-F238E27FC236}">
                    <a16:creationId xmlns:a16="http://schemas.microsoft.com/office/drawing/2014/main" id="{40148383-5387-94D1-46B8-FF0EE164CCC5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4" name="Elipse 113">
            <a:extLst>
              <a:ext uri="{FF2B5EF4-FFF2-40B4-BE49-F238E27FC236}">
                <a16:creationId xmlns:a16="http://schemas.microsoft.com/office/drawing/2014/main" id="{4C562D20-9614-640D-B319-980703300337}"/>
              </a:ext>
            </a:extLst>
          </p:cNvPr>
          <p:cNvSpPr/>
          <p:nvPr/>
        </p:nvSpPr>
        <p:spPr>
          <a:xfrm>
            <a:off x="1131493" y="2532175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upo 151">
            <a:extLst>
              <a:ext uri="{FF2B5EF4-FFF2-40B4-BE49-F238E27FC236}">
                <a16:creationId xmlns:a16="http://schemas.microsoft.com/office/drawing/2014/main" id="{FF673DB5-DE73-F88D-05A2-D42153751D16}"/>
              </a:ext>
            </a:extLst>
          </p:cNvPr>
          <p:cNvGrpSpPr/>
          <p:nvPr/>
        </p:nvGrpSpPr>
        <p:grpSpPr>
          <a:xfrm>
            <a:off x="7332110" y="2905074"/>
            <a:ext cx="4033258" cy="3546381"/>
            <a:chOff x="2223794" y="1691951"/>
            <a:chExt cx="2276668" cy="2202024"/>
          </a:xfrm>
        </p:grpSpPr>
        <p:sp>
          <p:nvSpPr>
            <p:cNvPr id="153" name="Rectángulo 152">
              <a:extLst>
                <a:ext uri="{FF2B5EF4-FFF2-40B4-BE49-F238E27FC236}">
                  <a16:creationId xmlns:a16="http://schemas.microsoft.com/office/drawing/2014/main" id="{300985F2-1BDF-E3C4-DDA9-E056DE79E67A}"/>
                </a:ext>
              </a:extLst>
            </p:cNvPr>
            <p:cNvSpPr/>
            <p:nvPr/>
          </p:nvSpPr>
          <p:spPr>
            <a:xfrm>
              <a:off x="2223796" y="2242457"/>
              <a:ext cx="569167" cy="550506"/>
            </a:xfrm>
            <a:prstGeom prst="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ángulo 153">
              <a:extLst>
                <a:ext uri="{FF2B5EF4-FFF2-40B4-BE49-F238E27FC236}">
                  <a16:creationId xmlns:a16="http://schemas.microsoft.com/office/drawing/2014/main" id="{AB942627-7763-6101-5ED1-84DDB405EDD5}"/>
                </a:ext>
              </a:extLst>
            </p:cNvPr>
            <p:cNvSpPr/>
            <p:nvPr/>
          </p:nvSpPr>
          <p:spPr>
            <a:xfrm>
              <a:off x="2223796" y="1691951"/>
              <a:ext cx="569167" cy="550506"/>
            </a:xfrm>
            <a:prstGeom prst="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ángulo 154">
              <a:extLst>
                <a:ext uri="{FF2B5EF4-FFF2-40B4-BE49-F238E27FC236}">
                  <a16:creationId xmlns:a16="http://schemas.microsoft.com/office/drawing/2014/main" id="{86FF7E70-4788-3F21-A0C4-FDCEC251998F}"/>
                </a:ext>
              </a:extLst>
            </p:cNvPr>
            <p:cNvSpPr/>
            <p:nvPr/>
          </p:nvSpPr>
          <p:spPr>
            <a:xfrm>
              <a:off x="2792963" y="1691951"/>
              <a:ext cx="569167" cy="550506"/>
            </a:xfrm>
            <a:prstGeom prst="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ángulo 155">
              <a:extLst>
                <a:ext uri="{FF2B5EF4-FFF2-40B4-BE49-F238E27FC236}">
                  <a16:creationId xmlns:a16="http://schemas.microsoft.com/office/drawing/2014/main" id="{E379B54F-6F2D-C4B1-96B1-A0276CD370DB}"/>
                </a:ext>
              </a:extLst>
            </p:cNvPr>
            <p:cNvSpPr/>
            <p:nvPr/>
          </p:nvSpPr>
          <p:spPr>
            <a:xfrm>
              <a:off x="2792962" y="2242457"/>
              <a:ext cx="569167" cy="550506"/>
            </a:xfrm>
            <a:prstGeom prst="rect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7" name="Grupo 156">
              <a:extLst>
                <a:ext uri="{FF2B5EF4-FFF2-40B4-BE49-F238E27FC236}">
                  <a16:creationId xmlns:a16="http://schemas.microsoft.com/office/drawing/2014/main" id="{FAC12749-E064-DA4D-2EC0-134B7CE846FC}"/>
                </a:ext>
              </a:extLst>
            </p:cNvPr>
            <p:cNvGrpSpPr/>
            <p:nvPr/>
          </p:nvGrpSpPr>
          <p:grpSpPr>
            <a:xfrm>
              <a:off x="3362129" y="1691951"/>
              <a:ext cx="1138333" cy="1101012"/>
              <a:chOff x="3362129" y="1691951"/>
              <a:chExt cx="1138333" cy="1101012"/>
            </a:xfrm>
          </p:grpSpPr>
          <p:sp>
            <p:nvSpPr>
              <p:cNvPr id="168" name="Rectángulo 167">
                <a:extLst>
                  <a:ext uri="{FF2B5EF4-FFF2-40B4-BE49-F238E27FC236}">
                    <a16:creationId xmlns:a16="http://schemas.microsoft.com/office/drawing/2014/main" id="{2A8C2D29-B4DD-E271-372D-B15DA0EC07BD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ángulo 168">
                <a:extLst>
                  <a:ext uri="{FF2B5EF4-FFF2-40B4-BE49-F238E27FC236}">
                    <a16:creationId xmlns:a16="http://schemas.microsoft.com/office/drawing/2014/main" id="{B9DF2764-8656-F4E4-9CF7-0390E01DB9A0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ángulo 169">
                <a:extLst>
                  <a:ext uri="{FF2B5EF4-FFF2-40B4-BE49-F238E27FC236}">
                    <a16:creationId xmlns:a16="http://schemas.microsoft.com/office/drawing/2014/main" id="{5B110FF6-614C-C938-745A-3B592E270914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ángulo 170">
                <a:extLst>
                  <a:ext uri="{FF2B5EF4-FFF2-40B4-BE49-F238E27FC236}">
                    <a16:creationId xmlns:a16="http://schemas.microsoft.com/office/drawing/2014/main" id="{7602AADC-176B-AB43-D9D9-D7FD0890E5A4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" name="Grupo 157">
              <a:extLst>
                <a:ext uri="{FF2B5EF4-FFF2-40B4-BE49-F238E27FC236}">
                  <a16:creationId xmlns:a16="http://schemas.microsoft.com/office/drawing/2014/main" id="{630D4462-2F2D-5A67-94E3-E11F072C25F7}"/>
                </a:ext>
              </a:extLst>
            </p:cNvPr>
            <p:cNvGrpSpPr/>
            <p:nvPr/>
          </p:nvGrpSpPr>
          <p:grpSpPr>
            <a:xfrm>
              <a:off x="2223794" y="2792963"/>
              <a:ext cx="1138333" cy="1101012"/>
              <a:chOff x="3362129" y="1691951"/>
              <a:chExt cx="1138333" cy="1101012"/>
            </a:xfrm>
          </p:grpSpPr>
          <p:sp>
            <p:nvSpPr>
              <p:cNvPr id="164" name="Rectángulo 163">
                <a:extLst>
                  <a:ext uri="{FF2B5EF4-FFF2-40B4-BE49-F238E27FC236}">
                    <a16:creationId xmlns:a16="http://schemas.microsoft.com/office/drawing/2014/main" id="{77F7D8ED-7179-0F6A-F5DA-974637C471A3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ángulo 164">
                <a:extLst>
                  <a:ext uri="{FF2B5EF4-FFF2-40B4-BE49-F238E27FC236}">
                    <a16:creationId xmlns:a16="http://schemas.microsoft.com/office/drawing/2014/main" id="{67A5D0FD-666C-6DC5-15C1-9F64E7FC286E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ángulo 165">
                <a:extLst>
                  <a:ext uri="{FF2B5EF4-FFF2-40B4-BE49-F238E27FC236}">
                    <a16:creationId xmlns:a16="http://schemas.microsoft.com/office/drawing/2014/main" id="{336AE9DB-1C1E-DD60-AAA3-81370730E14F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ángulo 166">
                <a:extLst>
                  <a:ext uri="{FF2B5EF4-FFF2-40B4-BE49-F238E27FC236}">
                    <a16:creationId xmlns:a16="http://schemas.microsoft.com/office/drawing/2014/main" id="{D6B84F3C-EFB5-A43D-BEC4-0B775DFE75C8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" name="Grupo 158">
              <a:extLst>
                <a:ext uri="{FF2B5EF4-FFF2-40B4-BE49-F238E27FC236}">
                  <a16:creationId xmlns:a16="http://schemas.microsoft.com/office/drawing/2014/main" id="{82CF6BCC-26EC-FAAC-F1C6-7E616F5B14A1}"/>
                </a:ext>
              </a:extLst>
            </p:cNvPr>
            <p:cNvGrpSpPr/>
            <p:nvPr/>
          </p:nvGrpSpPr>
          <p:grpSpPr>
            <a:xfrm>
              <a:off x="3362122" y="2792963"/>
              <a:ext cx="1138333" cy="1101012"/>
              <a:chOff x="3362129" y="1691951"/>
              <a:chExt cx="1138333" cy="1101012"/>
            </a:xfrm>
          </p:grpSpPr>
          <p:sp>
            <p:nvSpPr>
              <p:cNvPr id="160" name="Rectángulo 159">
                <a:extLst>
                  <a:ext uri="{FF2B5EF4-FFF2-40B4-BE49-F238E27FC236}">
                    <a16:creationId xmlns:a16="http://schemas.microsoft.com/office/drawing/2014/main" id="{06FD703D-A01E-AB9E-35F2-69DD39CFE03F}"/>
                  </a:ext>
                </a:extLst>
              </p:cNvPr>
              <p:cNvSpPr/>
              <p:nvPr/>
            </p:nvSpPr>
            <p:spPr>
              <a:xfrm>
                <a:off x="3362129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Rectángulo 160">
                <a:extLst>
                  <a:ext uri="{FF2B5EF4-FFF2-40B4-BE49-F238E27FC236}">
                    <a16:creationId xmlns:a16="http://schemas.microsoft.com/office/drawing/2014/main" id="{C6B3BC86-D613-971F-43F2-1C54CF4A051B}"/>
                  </a:ext>
                </a:extLst>
              </p:cNvPr>
              <p:cNvSpPr/>
              <p:nvPr/>
            </p:nvSpPr>
            <p:spPr>
              <a:xfrm>
                <a:off x="3362129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Rectángulo 161">
                <a:extLst>
                  <a:ext uri="{FF2B5EF4-FFF2-40B4-BE49-F238E27FC236}">
                    <a16:creationId xmlns:a16="http://schemas.microsoft.com/office/drawing/2014/main" id="{A5D6BA68-DE61-E54B-CBBD-8A1E3541F63F}"/>
                  </a:ext>
                </a:extLst>
              </p:cNvPr>
              <p:cNvSpPr/>
              <p:nvPr/>
            </p:nvSpPr>
            <p:spPr>
              <a:xfrm>
                <a:off x="3931295" y="2242457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tángulo 162">
                <a:extLst>
                  <a:ext uri="{FF2B5EF4-FFF2-40B4-BE49-F238E27FC236}">
                    <a16:creationId xmlns:a16="http://schemas.microsoft.com/office/drawing/2014/main" id="{A5DE0CA8-7ED9-2BD6-7D49-A95756300AF2}"/>
                  </a:ext>
                </a:extLst>
              </p:cNvPr>
              <p:cNvSpPr/>
              <p:nvPr/>
            </p:nvSpPr>
            <p:spPr>
              <a:xfrm>
                <a:off x="3931294" y="1691951"/>
                <a:ext cx="569167" cy="550506"/>
              </a:xfrm>
              <a:prstGeom prst="rect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9" name="Elipse 208">
            <a:extLst>
              <a:ext uri="{FF2B5EF4-FFF2-40B4-BE49-F238E27FC236}">
                <a16:creationId xmlns:a16="http://schemas.microsoft.com/office/drawing/2014/main" id="{1E96AC03-D812-D821-5603-59CDF6CE665A}"/>
              </a:ext>
            </a:extLst>
          </p:cNvPr>
          <p:cNvSpPr/>
          <p:nvPr/>
        </p:nvSpPr>
        <p:spPr>
          <a:xfrm>
            <a:off x="6842127" y="2470885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0" name="CuadroTexto 209">
                <a:extLst>
                  <a:ext uri="{FF2B5EF4-FFF2-40B4-BE49-F238E27FC236}">
                    <a16:creationId xmlns:a16="http://schemas.microsoft.com/office/drawing/2014/main" id="{13FFF4C4-AD1F-F37E-68B3-18E30E69689C}"/>
                  </a:ext>
                </a:extLst>
              </p:cNvPr>
              <p:cNvSpPr txBox="1"/>
              <p:nvPr/>
            </p:nvSpPr>
            <p:spPr>
              <a:xfrm>
                <a:off x="6825557" y="2144096"/>
                <a:ext cx="605679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0" name="CuadroTexto 209">
                <a:extLst>
                  <a:ext uri="{FF2B5EF4-FFF2-40B4-BE49-F238E27FC236}">
                    <a16:creationId xmlns:a16="http://schemas.microsoft.com/office/drawing/2014/main" id="{13FFF4C4-AD1F-F37E-68B3-18E30E696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5557" y="2144096"/>
                <a:ext cx="605679" cy="3815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3" name="Elipse 212">
            <a:extLst>
              <a:ext uri="{FF2B5EF4-FFF2-40B4-BE49-F238E27FC236}">
                <a16:creationId xmlns:a16="http://schemas.microsoft.com/office/drawing/2014/main" id="{65BCAE97-E9CC-B2A6-1312-BDFCB7598919}"/>
              </a:ext>
            </a:extLst>
          </p:cNvPr>
          <p:cNvSpPr/>
          <p:nvPr/>
        </p:nvSpPr>
        <p:spPr>
          <a:xfrm>
            <a:off x="7837102" y="2467184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CuadroTexto 213">
                <a:extLst>
                  <a:ext uri="{FF2B5EF4-FFF2-40B4-BE49-F238E27FC236}">
                    <a16:creationId xmlns:a16="http://schemas.microsoft.com/office/drawing/2014/main" id="{5F9E2B01-9CE6-1444-3D2F-1A9A0F5279ED}"/>
                  </a:ext>
                </a:extLst>
              </p:cNvPr>
              <p:cNvSpPr txBox="1"/>
              <p:nvPr/>
            </p:nvSpPr>
            <p:spPr>
              <a:xfrm>
                <a:off x="7820532" y="2140395"/>
                <a:ext cx="611001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2,1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4" name="CuadroTexto 213">
                <a:extLst>
                  <a:ext uri="{FF2B5EF4-FFF2-40B4-BE49-F238E27FC236}">
                    <a16:creationId xmlns:a16="http://schemas.microsoft.com/office/drawing/2014/main" id="{5F9E2B01-9CE6-1444-3D2F-1A9A0F527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532" y="2140395"/>
                <a:ext cx="611001" cy="3815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" name="Elipse 214">
            <a:extLst>
              <a:ext uri="{FF2B5EF4-FFF2-40B4-BE49-F238E27FC236}">
                <a16:creationId xmlns:a16="http://schemas.microsoft.com/office/drawing/2014/main" id="{CC0F5522-0FA3-2A26-55BF-0ADA7271E411}"/>
              </a:ext>
            </a:extLst>
          </p:cNvPr>
          <p:cNvSpPr/>
          <p:nvPr/>
        </p:nvSpPr>
        <p:spPr>
          <a:xfrm>
            <a:off x="8845033" y="2467184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CuadroTexto 215">
                <a:extLst>
                  <a:ext uri="{FF2B5EF4-FFF2-40B4-BE49-F238E27FC236}">
                    <a16:creationId xmlns:a16="http://schemas.microsoft.com/office/drawing/2014/main" id="{DCA30354-46F5-3DD9-0401-8D55FF109350}"/>
                  </a:ext>
                </a:extLst>
              </p:cNvPr>
              <p:cNvSpPr txBox="1"/>
              <p:nvPr/>
            </p:nvSpPr>
            <p:spPr>
              <a:xfrm>
                <a:off x="8828463" y="2140395"/>
                <a:ext cx="611001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3,1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6" name="CuadroTexto 215">
                <a:extLst>
                  <a:ext uri="{FF2B5EF4-FFF2-40B4-BE49-F238E27FC236}">
                    <a16:creationId xmlns:a16="http://schemas.microsoft.com/office/drawing/2014/main" id="{DCA30354-46F5-3DD9-0401-8D55FF109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8463" y="2140395"/>
                <a:ext cx="611001" cy="3815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7" name="Elipse 216">
            <a:extLst>
              <a:ext uri="{FF2B5EF4-FFF2-40B4-BE49-F238E27FC236}">
                <a16:creationId xmlns:a16="http://schemas.microsoft.com/office/drawing/2014/main" id="{D8CD4072-96A3-FCDF-9736-B7E0CF8ABD33}"/>
              </a:ext>
            </a:extLst>
          </p:cNvPr>
          <p:cNvSpPr/>
          <p:nvPr/>
        </p:nvSpPr>
        <p:spPr>
          <a:xfrm>
            <a:off x="9859763" y="2459645"/>
            <a:ext cx="72000" cy="72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CuadroTexto 217">
                <a:extLst>
                  <a:ext uri="{FF2B5EF4-FFF2-40B4-BE49-F238E27FC236}">
                    <a16:creationId xmlns:a16="http://schemas.microsoft.com/office/drawing/2014/main" id="{05030A74-A2FA-3A1E-BE99-CEA188684081}"/>
                  </a:ext>
                </a:extLst>
              </p:cNvPr>
              <p:cNvSpPr txBox="1"/>
              <p:nvPr/>
            </p:nvSpPr>
            <p:spPr>
              <a:xfrm>
                <a:off x="9843193" y="2132856"/>
                <a:ext cx="611001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4,1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8" name="CuadroTexto 217">
                <a:extLst>
                  <a:ext uri="{FF2B5EF4-FFF2-40B4-BE49-F238E27FC236}">
                    <a16:creationId xmlns:a16="http://schemas.microsoft.com/office/drawing/2014/main" id="{05030A74-A2FA-3A1E-BE99-CEA188684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193" y="2132856"/>
                <a:ext cx="611001" cy="38151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0" name="Grupo 329">
            <a:extLst>
              <a:ext uri="{FF2B5EF4-FFF2-40B4-BE49-F238E27FC236}">
                <a16:creationId xmlns:a16="http://schemas.microsoft.com/office/drawing/2014/main" id="{858A5018-2B30-7141-0A2E-48AAA6817BE8}"/>
              </a:ext>
            </a:extLst>
          </p:cNvPr>
          <p:cNvGrpSpPr/>
          <p:nvPr/>
        </p:nvGrpSpPr>
        <p:grpSpPr>
          <a:xfrm>
            <a:off x="1121684" y="2874306"/>
            <a:ext cx="3825695" cy="3050535"/>
            <a:chOff x="7782742" y="2957210"/>
            <a:chExt cx="3825695" cy="3050535"/>
          </a:xfrm>
        </p:grpSpPr>
        <p:grpSp>
          <p:nvGrpSpPr>
            <p:cNvPr id="116" name="Grupo 115">
              <a:extLst>
                <a:ext uri="{FF2B5EF4-FFF2-40B4-BE49-F238E27FC236}">
                  <a16:creationId xmlns:a16="http://schemas.microsoft.com/office/drawing/2014/main" id="{03053260-0760-4255-D164-4929F609773B}"/>
                </a:ext>
              </a:extLst>
            </p:cNvPr>
            <p:cNvGrpSpPr/>
            <p:nvPr/>
          </p:nvGrpSpPr>
          <p:grpSpPr>
            <a:xfrm>
              <a:off x="7795131" y="2981200"/>
              <a:ext cx="803839" cy="415714"/>
              <a:chOff x="6336748" y="2072113"/>
              <a:chExt cx="803839" cy="415714"/>
            </a:xfrm>
          </p:grpSpPr>
          <p:sp>
            <p:nvSpPr>
              <p:cNvPr id="117" name="Elipse 116">
                <a:extLst>
                  <a:ext uri="{FF2B5EF4-FFF2-40B4-BE49-F238E27FC236}">
                    <a16:creationId xmlns:a16="http://schemas.microsoft.com/office/drawing/2014/main" id="{396E798F-EF1A-5E23-E192-6655C0771853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8" name="Conector recto de flecha 117">
                <a:extLst>
                  <a:ext uri="{FF2B5EF4-FFF2-40B4-BE49-F238E27FC236}">
                    <a16:creationId xmlns:a16="http://schemas.microsoft.com/office/drawing/2014/main" id="{9084765A-4A75-BAAE-86A9-B98AEF2D05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CuadroTexto 118">
                    <a:extLst>
                      <a:ext uri="{FF2B5EF4-FFF2-40B4-BE49-F238E27FC236}">
                        <a16:creationId xmlns:a16="http://schemas.microsoft.com/office/drawing/2014/main" id="{C1F58E2E-3633-2AE8-1F97-983C7DA016B9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1,1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9" name="CuadroTexto 118">
                    <a:extLst>
                      <a:ext uri="{FF2B5EF4-FFF2-40B4-BE49-F238E27FC236}">
                        <a16:creationId xmlns:a16="http://schemas.microsoft.com/office/drawing/2014/main" id="{C1F58E2E-3633-2AE8-1F97-983C7DA016B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20" name="Grupo 119">
              <a:extLst>
                <a:ext uri="{FF2B5EF4-FFF2-40B4-BE49-F238E27FC236}">
                  <a16:creationId xmlns:a16="http://schemas.microsoft.com/office/drawing/2014/main" id="{1B452A6C-ED9F-DC25-979D-C7C9E67EEE7D}"/>
                </a:ext>
              </a:extLst>
            </p:cNvPr>
            <p:cNvGrpSpPr/>
            <p:nvPr/>
          </p:nvGrpSpPr>
          <p:grpSpPr>
            <a:xfrm>
              <a:off x="7795131" y="3870407"/>
              <a:ext cx="803839" cy="415714"/>
              <a:chOff x="6336748" y="2072113"/>
              <a:chExt cx="803839" cy="415714"/>
            </a:xfrm>
          </p:grpSpPr>
          <p:sp>
            <p:nvSpPr>
              <p:cNvPr id="121" name="Elipse 120">
                <a:extLst>
                  <a:ext uri="{FF2B5EF4-FFF2-40B4-BE49-F238E27FC236}">
                    <a16:creationId xmlns:a16="http://schemas.microsoft.com/office/drawing/2014/main" id="{6B87B2E3-1AB1-8451-56E8-F7B3172AAE03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2" name="Conector recto de flecha 121">
                <a:extLst>
                  <a:ext uri="{FF2B5EF4-FFF2-40B4-BE49-F238E27FC236}">
                    <a16:creationId xmlns:a16="http://schemas.microsoft.com/office/drawing/2014/main" id="{ECFB6BF5-8D68-065E-686D-2B12826F32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3" name="CuadroTexto 122">
                    <a:extLst>
                      <a:ext uri="{FF2B5EF4-FFF2-40B4-BE49-F238E27FC236}">
                        <a16:creationId xmlns:a16="http://schemas.microsoft.com/office/drawing/2014/main" id="{6ECB71BA-1A14-8FB3-4D5B-EAC0A627F63B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1,2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3" name="CuadroTexto 122">
                    <a:extLst>
                      <a:ext uri="{FF2B5EF4-FFF2-40B4-BE49-F238E27FC236}">
                        <a16:creationId xmlns:a16="http://schemas.microsoft.com/office/drawing/2014/main" id="{6ECB71BA-1A14-8FB3-4D5B-EAC0A627F63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24" name="Grupo 123">
              <a:extLst>
                <a:ext uri="{FF2B5EF4-FFF2-40B4-BE49-F238E27FC236}">
                  <a16:creationId xmlns:a16="http://schemas.microsoft.com/office/drawing/2014/main" id="{1C0A9F54-9F96-9771-B96E-0BB345A7B812}"/>
                </a:ext>
              </a:extLst>
            </p:cNvPr>
            <p:cNvGrpSpPr/>
            <p:nvPr/>
          </p:nvGrpSpPr>
          <p:grpSpPr>
            <a:xfrm>
              <a:off x="7795131" y="4759615"/>
              <a:ext cx="803839" cy="415714"/>
              <a:chOff x="6336748" y="2072113"/>
              <a:chExt cx="803839" cy="415714"/>
            </a:xfrm>
          </p:grpSpPr>
          <p:sp>
            <p:nvSpPr>
              <p:cNvPr id="125" name="Elipse 124">
                <a:extLst>
                  <a:ext uri="{FF2B5EF4-FFF2-40B4-BE49-F238E27FC236}">
                    <a16:creationId xmlns:a16="http://schemas.microsoft.com/office/drawing/2014/main" id="{26B6B0D1-B272-3C5E-9F3C-E233E8406582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6" name="Conector recto de flecha 125">
                <a:extLst>
                  <a:ext uri="{FF2B5EF4-FFF2-40B4-BE49-F238E27FC236}">
                    <a16:creationId xmlns:a16="http://schemas.microsoft.com/office/drawing/2014/main" id="{56ADC412-F637-B3E9-98DD-8ED7B616A7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7" name="CuadroTexto 126">
                    <a:extLst>
                      <a:ext uri="{FF2B5EF4-FFF2-40B4-BE49-F238E27FC236}">
                        <a16:creationId xmlns:a16="http://schemas.microsoft.com/office/drawing/2014/main" id="{54B23E13-D3A7-F42C-DDEF-A2F042E3A329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1,3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7" name="CuadroTexto 126">
                    <a:extLst>
                      <a:ext uri="{FF2B5EF4-FFF2-40B4-BE49-F238E27FC236}">
                        <a16:creationId xmlns:a16="http://schemas.microsoft.com/office/drawing/2014/main" id="{54B23E13-D3A7-F42C-DDEF-A2F042E3A3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28" name="Grupo 127">
              <a:extLst>
                <a:ext uri="{FF2B5EF4-FFF2-40B4-BE49-F238E27FC236}">
                  <a16:creationId xmlns:a16="http://schemas.microsoft.com/office/drawing/2014/main" id="{C7333A8F-119C-B27F-941B-6B77E168C32E}"/>
                </a:ext>
              </a:extLst>
            </p:cNvPr>
            <p:cNvGrpSpPr/>
            <p:nvPr/>
          </p:nvGrpSpPr>
          <p:grpSpPr>
            <a:xfrm>
              <a:off x="8794598" y="2976495"/>
              <a:ext cx="803839" cy="415714"/>
              <a:chOff x="6336748" y="2072113"/>
              <a:chExt cx="803839" cy="415714"/>
            </a:xfrm>
          </p:grpSpPr>
          <p:sp>
            <p:nvSpPr>
              <p:cNvPr id="129" name="Elipse 128">
                <a:extLst>
                  <a:ext uri="{FF2B5EF4-FFF2-40B4-BE49-F238E27FC236}">
                    <a16:creationId xmlns:a16="http://schemas.microsoft.com/office/drawing/2014/main" id="{F8C4A7E7-B70F-D8E2-3D3D-D5EA104E4FF7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0" name="Conector recto de flecha 129">
                <a:extLst>
                  <a:ext uri="{FF2B5EF4-FFF2-40B4-BE49-F238E27FC236}">
                    <a16:creationId xmlns:a16="http://schemas.microsoft.com/office/drawing/2014/main" id="{9A145586-50EC-DB0D-55D2-975054D20A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CuadroTexto 130">
                    <a:extLst>
                      <a:ext uri="{FF2B5EF4-FFF2-40B4-BE49-F238E27FC236}">
                        <a16:creationId xmlns:a16="http://schemas.microsoft.com/office/drawing/2014/main" id="{EA2C688A-8F59-944F-84D9-E214AFCB46C3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2,1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1" name="CuadroTexto 130">
                    <a:extLst>
                      <a:ext uri="{FF2B5EF4-FFF2-40B4-BE49-F238E27FC236}">
                        <a16:creationId xmlns:a16="http://schemas.microsoft.com/office/drawing/2014/main" id="{EA2C688A-8F59-944F-84D9-E214AFCB46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2" name="Grupo 131">
              <a:extLst>
                <a:ext uri="{FF2B5EF4-FFF2-40B4-BE49-F238E27FC236}">
                  <a16:creationId xmlns:a16="http://schemas.microsoft.com/office/drawing/2014/main" id="{4967FADB-E7A0-E684-546C-3842FE551FD1}"/>
                </a:ext>
              </a:extLst>
            </p:cNvPr>
            <p:cNvGrpSpPr/>
            <p:nvPr/>
          </p:nvGrpSpPr>
          <p:grpSpPr>
            <a:xfrm>
              <a:off x="8794598" y="3865702"/>
              <a:ext cx="803839" cy="415714"/>
              <a:chOff x="6336748" y="2072113"/>
              <a:chExt cx="803839" cy="415714"/>
            </a:xfrm>
          </p:grpSpPr>
          <p:sp>
            <p:nvSpPr>
              <p:cNvPr id="133" name="Elipse 132">
                <a:extLst>
                  <a:ext uri="{FF2B5EF4-FFF2-40B4-BE49-F238E27FC236}">
                    <a16:creationId xmlns:a16="http://schemas.microsoft.com/office/drawing/2014/main" id="{E7EF025A-070E-945F-FA28-B065E2D162C8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4" name="Conector recto de flecha 133">
                <a:extLst>
                  <a:ext uri="{FF2B5EF4-FFF2-40B4-BE49-F238E27FC236}">
                    <a16:creationId xmlns:a16="http://schemas.microsoft.com/office/drawing/2014/main" id="{0175C4F8-A906-8F6C-8970-433F1AD51C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5" name="CuadroTexto 134">
                    <a:extLst>
                      <a:ext uri="{FF2B5EF4-FFF2-40B4-BE49-F238E27FC236}">
                        <a16:creationId xmlns:a16="http://schemas.microsoft.com/office/drawing/2014/main" id="{82B71C71-D950-4AA4-65A0-C21518E59B0B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2,2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5" name="CuadroTexto 134">
                    <a:extLst>
                      <a:ext uri="{FF2B5EF4-FFF2-40B4-BE49-F238E27FC236}">
                        <a16:creationId xmlns:a16="http://schemas.microsoft.com/office/drawing/2014/main" id="{82B71C71-D950-4AA4-65A0-C21518E59B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36" name="Grupo 135">
              <a:extLst>
                <a:ext uri="{FF2B5EF4-FFF2-40B4-BE49-F238E27FC236}">
                  <a16:creationId xmlns:a16="http://schemas.microsoft.com/office/drawing/2014/main" id="{E4E7F790-B2F5-1EE9-F95A-C0EB0F0300DB}"/>
                </a:ext>
              </a:extLst>
            </p:cNvPr>
            <p:cNvGrpSpPr/>
            <p:nvPr/>
          </p:nvGrpSpPr>
          <p:grpSpPr>
            <a:xfrm>
              <a:off x="8794598" y="4754910"/>
              <a:ext cx="803839" cy="415714"/>
              <a:chOff x="6336748" y="2072113"/>
              <a:chExt cx="803839" cy="415714"/>
            </a:xfrm>
          </p:grpSpPr>
          <p:sp>
            <p:nvSpPr>
              <p:cNvPr id="137" name="Elipse 136">
                <a:extLst>
                  <a:ext uri="{FF2B5EF4-FFF2-40B4-BE49-F238E27FC236}">
                    <a16:creationId xmlns:a16="http://schemas.microsoft.com/office/drawing/2014/main" id="{1ECED8C8-0BD4-9A57-CC72-25D442529400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8" name="Conector recto de flecha 137">
                <a:extLst>
                  <a:ext uri="{FF2B5EF4-FFF2-40B4-BE49-F238E27FC236}">
                    <a16:creationId xmlns:a16="http://schemas.microsoft.com/office/drawing/2014/main" id="{A642FD8C-5B0E-4CB5-62F4-0E20935587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9" name="CuadroTexto 138">
                    <a:extLst>
                      <a:ext uri="{FF2B5EF4-FFF2-40B4-BE49-F238E27FC236}">
                        <a16:creationId xmlns:a16="http://schemas.microsoft.com/office/drawing/2014/main" id="{AD6E02F8-BBCE-52F1-2108-B27346EDB8D2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2,3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9" name="CuadroTexto 138">
                    <a:extLst>
                      <a:ext uri="{FF2B5EF4-FFF2-40B4-BE49-F238E27FC236}">
                        <a16:creationId xmlns:a16="http://schemas.microsoft.com/office/drawing/2014/main" id="{AD6E02F8-BBCE-52F1-2108-B27346EDB8D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40" name="Grupo 139">
              <a:extLst>
                <a:ext uri="{FF2B5EF4-FFF2-40B4-BE49-F238E27FC236}">
                  <a16:creationId xmlns:a16="http://schemas.microsoft.com/office/drawing/2014/main" id="{B20F46A6-2643-11C1-6DAC-71BE8F8BCF86}"/>
                </a:ext>
              </a:extLst>
            </p:cNvPr>
            <p:cNvGrpSpPr/>
            <p:nvPr/>
          </p:nvGrpSpPr>
          <p:grpSpPr>
            <a:xfrm>
              <a:off x="9805575" y="2976236"/>
              <a:ext cx="803839" cy="415714"/>
              <a:chOff x="6336748" y="2072113"/>
              <a:chExt cx="803839" cy="415714"/>
            </a:xfrm>
          </p:grpSpPr>
          <p:sp>
            <p:nvSpPr>
              <p:cNvPr id="141" name="Elipse 140">
                <a:extLst>
                  <a:ext uri="{FF2B5EF4-FFF2-40B4-BE49-F238E27FC236}">
                    <a16:creationId xmlns:a16="http://schemas.microsoft.com/office/drawing/2014/main" id="{A0E8A13F-9964-E1FD-A014-1A416ACE6167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2" name="Conector recto de flecha 141">
                <a:extLst>
                  <a:ext uri="{FF2B5EF4-FFF2-40B4-BE49-F238E27FC236}">
                    <a16:creationId xmlns:a16="http://schemas.microsoft.com/office/drawing/2014/main" id="{83B65B1A-3340-F92B-75EB-042FE7127C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3" name="CuadroTexto 142">
                    <a:extLst>
                      <a:ext uri="{FF2B5EF4-FFF2-40B4-BE49-F238E27FC236}">
                        <a16:creationId xmlns:a16="http://schemas.microsoft.com/office/drawing/2014/main" id="{CCF00C57-692B-F488-B256-D84C294E846E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3,1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3" name="CuadroTexto 142">
                    <a:extLst>
                      <a:ext uri="{FF2B5EF4-FFF2-40B4-BE49-F238E27FC236}">
                        <a16:creationId xmlns:a16="http://schemas.microsoft.com/office/drawing/2014/main" id="{CCF00C57-692B-F488-B256-D84C294E84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44" name="Grupo 143">
              <a:extLst>
                <a:ext uri="{FF2B5EF4-FFF2-40B4-BE49-F238E27FC236}">
                  <a16:creationId xmlns:a16="http://schemas.microsoft.com/office/drawing/2014/main" id="{C3614260-C636-25AC-73C5-7F4955FEBD2A}"/>
                </a:ext>
              </a:extLst>
            </p:cNvPr>
            <p:cNvGrpSpPr/>
            <p:nvPr/>
          </p:nvGrpSpPr>
          <p:grpSpPr>
            <a:xfrm>
              <a:off x="9805575" y="3865443"/>
              <a:ext cx="803839" cy="415714"/>
              <a:chOff x="6336748" y="2072113"/>
              <a:chExt cx="803839" cy="415714"/>
            </a:xfrm>
          </p:grpSpPr>
          <p:sp>
            <p:nvSpPr>
              <p:cNvPr id="145" name="Elipse 144">
                <a:extLst>
                  <a:ext uri="{FF2B5EF4-FFF2-40B4-BE49-F238E27FC236}">
                    <a16:creationId xmlns:a16="http://schemas.microsoft.com/office/drawing/2014/main" id="{BE1EF4EF-F937-E6CD-F7EA-30CF1DF85EFD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Conector recto de flecha 145">
                <a:extLst>
                  <a:ext uri="{FF2B5EF4-FFF2-40B4-BE49-F238E27FC236}">
                    <a16:creationId xmlns:a16="http://schemas.microsoft.com/office/drawing/2014/main" id="{DD46D814-587B-737E-9AC0-DBE6443C9F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7" name="CuadroTexto 146">
                    <a:extLst>
                      <a:ext uri="{FF2B5EF4-FFF2-40B4-BE49-F238E27FC236}">
                        <a16:creationId xmlns:a16="http://schemas.microsoft.com/office/drawing/2014/main" id="{13CD86DF-00BD-6A5A-3994-4883895601DE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3,2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7" name="CuadroTexto 146">
                    <a:extLst>
                      <a:ext uri="{FF2B5EF4-FFF2-40B4-BE49-F238E27FC236}">
                        <a16:creationId xmlns:a16="http://schemas.microsoft.com/office/drawing/2014/main" id="{13CD86DF-00BD-6A5A-3994-4883895601D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48" name="Grupo 147">
              <a:extLst>
                <a:ext uri="{FF2B5EF4-FFF2-40B4-BE49-F238E27FC236}">
                  <a16:creationId xmlns:a16="http://schemas.microsoft.com/office/drawing/2014/main" id="{8656F465-370A-2EA0-BDE5-2417B8F3E31E}"/>
                </a:ext>
              </a:extLst>
            </p:cNvPr>
            <p:cNvGrpSpPr/>
            <p:nvPr/>
          </p:nvGrpSpPr>
          <p:grpSpPr>
            <a:xfrm>
              <a:off x="9805575" y="4754651"/>
              <a:ext cx="803839" cy="415714"/>
              <a:chOff x="6336748" y="2072113"/>
              <a:chExt cx="803839" cy="415714"/>
            </a:xfrm>
          </p:grpSpPr>
          <p:sp>
            <p:nvSpPr>
              <p:cNvPr id="149" name="Elipse 148">
                <a:extLst>
                  <a:ext uri="{FF2B5EF4-FFF2-40B4-BE49-F238E27FC236}">
                    <a16:creationId xmlns:a16="http://schemas.microsoft.com/office/drawing/2014/main" id="{CC974032-333D-F163-BB63-E5A982C115FD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0" name="Conector recto de flecha 149">
                <a:extLst>
                  <a:ext uri="{FF2B5EF4-FFF2-40B4-BE49-F238E27FC236}">
                    <a16:creationId xmlns:a16="http://schemas.microsoft.com/office/drawing/2014/main" id="{C3D690FE-E378-953D-32E0-BB5EAF5D4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1" name="CuadroTexto 150">
                    <a:extLst>
                      <a:ext uri="{FF2B5EF4-FFF2-40B4-BE49-F238E27FC236}">
                        <a16:creationId xmlns:a16="http://schemas.microsoft.com/office/drawing/2014/main" id="{234E3314-4EAF-36D4-C776-021CD2BE5EE4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3,3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51" name="CuadroTexto 150">
                    <a:extLst>
                      <a:ext uri="{FF2B5EF4-FFF2-40B4-BE49-F238E27FC236}">
                        <a16:creationId xmlns:a16="http://schemas.microsoft.com/office/drawing/2014/main" id="{234E3314-4EAF-36D4-C776-021CD2BE5EE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2" name="Elipse 171">
              <a:extLst>
                <a:ext uri="{FF2B5EF4-FFF2-40B4-BE49-F238E27FC236}">
                  <a16:creationId xmlns:a16="http://schemas.microsoft.com/office/drawing/2014/main" id="{6A23E43E-C1EB-C8B9-20D5-A356A73844C8}"/>
                </a:ext>
              </a:extLst>
            </p:cNvPr>
            <p:cNvSpPr/>
            <p:nvPr/>
          </p:nvSpPr>
          <p:spPr>
            <a:xfrm>
              <a:off x="10814454" y="5259407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3" name="CuadroTexto 172">
                  <a:extLst>
                    <a:ext uri="{FF2B5EF4-FFF2-40B4-BE49-F238E27FC236}">
                      <a16:creationId xmlns:a16="http://schemas.microsoft.com/office/drawing/2014/main" id="{B3096B8C-4F92-B9A0-B621-E42A0E047BC7}"/>
                    </a:ext>
                  </a:extLst>
                </p:cNvPr>
                <p:cNvSpPr txBox="1"/>
                <p:nvPr/>
              </p:nvSpPr>
              <p:spPr>
                <a:xfrm>
                  <a:off x="10797884" y="4932618"/>
                  <a:ext cx="611001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4,4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3" name="CuadroTexto 172">
                  <a:extLst>
                    <a:ext uri="{FF2B5EF4-FFF2-40B4-BE49-F238E27FC236}">
                      <a16:creationId xmlns:a16="http://schemas.microsoft.com/office/drawing/2014/main" id="{B3096B8C-4F92-B9A0-B621-E42A0E047B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97884" y="4932618"/>
                  <a:ext cx="611001" cy="381515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19" name="Grupo 218">
              <a:extLst>
                <a:ext uri="{FF2B5EF4-FFF2-40B4-BE49-F238E27FC236}">
                  <a16:creationId xmlns:a16="http://schemas.microsoft.com/office/drawing/2014/main" id="{22679C2D-9E8F-7809-FABC-7888C067E05C}"/>
                </a:ext>
              </a:extLst>
            </p:cNvPr>
            <p:cNvGrpSpPr/>
            <p:nvPr/>
          </p:nvGrpSpPr>
          <p:grpSpPr>
            <a:xfrm>
              <a:off x="10804598" y="2957210"/>
              <a:ext cx="803839" cy="415714"/>
              <a:chOff x="6336748" y="2072113"/>
              <a:chExt cx="803839" cy="415714"/>
            </a:xfrm>
          </p:grpSpPr>
          <p:sp>
            <p:nvSpPr>
              <p:cNvPr id="220" name="Elipse 219">
                <a:extLst>
                  <a:ext uri="{FF2B5EF4-FFF2-40B4-BE49-F238E27FC236}">
                    <a16:creationId xmlns:a16="http://schemas.microsoft.com/office/drawing/2014/main" id="{4C45CFEA-B90C-7742-AF16-D0FCA86E3A6A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1" name="Conector recto de flecha 220">
                <a:extLst>
                  <a:ext uri="{FF2B5EF4-FFF2-40B4-BE49-F238E27FC236}">
                    <a16:creationId xmlns:a16="http://schemas.microsoft.com/office/drawing/2014/main" id="{F55B9722-BCD3-8BFA-FA35-44501C4D24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2" name="CuadroTexto 221">
                    <a:extLst>
                      <a:ext uri="{FF2B5EF4-FFF2-40B4-BE49-F238E27FC236}">
                        <a16:creationId xmlns:a16="http://schemas.microsoft.com/office/drawing/2014/main" id="{CD4C03AD-F808-BBF5-5B6E-2B3DEB606E4B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4,1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22" name="CuadroTexto 221">
                    <a:extLst>
                      <a:ext uri="{FF2B5EF4-FFF2-40B4-BE49-F238E27FC236}">
                        <a16:creationId xmlns:a16="http://schemas.microsoft.com/office/drawing/2014/main" id="{CD4C03AD-F808-BBF5-5B6E-2B3DEB606E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3" name="Grupo 222">
              <a:extLst>
                <a:ext uri="{FF2B5EF4-FFF2-40B4-BE49-F238E27FC236}">
                  <a16:creationId xmlns:a16="http://schemas.microsoft.com/office/drawing/2014/main" id="{C2AF44FA-5BD6-E487-B9B1-976994822D97}"/>
                </a:ext>
              </a:extLst>
            </p:cNvPr>
            <p:cNvGrpSpPr/>
            <p:nvPr/>
          </p:nvGrpSpPr>
          <p:grpSpPr>
            <a:xfrm>
              <a:off x="10804598" y="3846417"/>
              <a:ext cx="803839" cy="415714"/>
              <a:chOff x="6336748" y="2072113"/>
              <a:chExt cx="803839" cy="415714"/>
            </a:xfrm>
          </p:grpSpPr>
          <p:sp>
            <p:nvSpPr>
              <p:cNvPr id="224" name="Elipse 223">
                <a:extLst>
                  <a:ext uri="{FF2B5EF4-FFF2-40B4-BE49-F238E27FC236}">
                    <a16:creationId xmlns:a16="http://schemas.microsoft.com/office/drawing/2014/main" id="{A00C3F16-C41E-D176-A0DC-85A89E5BCB8E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5" name="Conector recto de flecha 224">
                <a:extLst>
                  <a:ext uri="{FF2B5EF4-FFF2-40B4-BE49-F238E27FC236}">
                    <a16:creationId xmlns:a16="http://schemas.microsoft.com/office/drawing/2014/main" id="{ED1CAA05-88FA-E5E1-FF2E-AD40A2D838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6" name="CuadroTexto 225">
                    <a:extLst>
                      <a:ext uri="{FF2B5EF4-FFF2-40B4-BE49-F238E27FC236}">
                        <a16:creationId xmlns:a16="http://schemas.microsoft.com/office/drawing/2014/main" id="{0173C541-F18C-7623-B44D-5AC873C1A77B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4,2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26" name="CuadroTexto 225">
                    <a:extLst>
                      <a:ext uri="{FF2B5EF4-FFF2-40B4-BE49-F238E27FC236}">
                        <a16:creationId xmlns:a16="http://schemas.microsoft.com/office/drawing/2014/main" id="{0173C541-F18C-7623-B44D-5AC873C1A77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7" name="Grupo 226">
              <a:extLst>
                <a:ext uri="{FF2B5EF4-FFF2-40B4-BE49-F238E27FC236}">
                  <a16:creationId xmlns:a16="http://schemas.microsoft.com/office/drawing/2014/main" id="{E4E8F1C0-93E3-9697-5883-1F62104D1A82}"/>
                </a:ext>
              </a:extLst>
            </p:cNvPr>
            <p:cNvGrpSpPr/>
            <p:nvPr/>
          </p:nvGrpSpPr>
          <p:grpSpPr>
            <a:xfrm>
              <a:off x="10804598" y="4735625"/>
              <a:ext cx="803839" cy="415714"/>
              <a:chOff x="6336748" y="2072113"/>
              <a:chExt cx="803839" cy="415714"/>
            </a:xfrm>
          </p:grpSpPr>
          <p:sp>
            <p:nvSpPr>
              <p:cNvPr id="228" name="Elipse 227">
                <a:extLst>
                  <a:ext uri="{FF2B5EF4-FFF2-40B4-BE49-F238E27FC236}">
                    <a16:creationId xmlns:a16="http://schemas.microsoft.com/office/drawing/2014/main" id="{8DE78811-0ACF-A125-34A9-A24710B3DF8C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9" name="Conector recto de flecha 228">
                <a:extLst>
                  <a:ext uri="{FF2B5EF4-FFF2-40B4-BE49-F238E27FC236}">
                    <a16:creationId xmlns:a16="http://schemas.microsoft.com/office/drawing/2014/main" id="{1158B4FF-3BEB-0392-9917-F243371416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0" name="CuadroTexto 229">
                    <a:extLst>
                      <a:ext uri="{FF2B5EF4-FFF2-40B4-BE49-F238E27FC236}">
                        <a16:creationId xmlns:a16="http://schemas.microsoft.com/office/drawing/2014/main" id="{6F48043F-3BB0-157C-70B2-E3FC0B4073F2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4,3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30" name="CuadroTexto 229">
                    <a:extLst>
                      <a:ext uri="{FF2B5EF4-FFF2-40B4-BE49-F238E27FC236}">
                        <a16:creationId xmlns:a16="http://schemas.microsoft.com/office/drawing/2014/main" id="{6F48043F-3BB0-157C-70B2-E3FC0B4073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46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1" name="Grupo 230">
              <a:extLst>
                <a:ext uri="{FF2B5EF4-FFF2-40B4-BE49-F238E27FC236}">
                  <a16:creationId xmlns:a16="http://schemas.microsoft.com/office/drawing/2014/main" id="{79DA9A6A-E800-A645-7F8E-C20A848CA583}"/>
                </a:ext>
              </a:extLst>
            </p:cNvPr>
            <p:cNvGrpSpPr/>
            <p:nvPr/>
          </p:nvGrpSpPr>
          <p:grpSpPr>
            <a:xfrm>
              <a:off x="7782742" y="5592031"/>
              <a:ext cx="803839" cy="415714"/>
              <a:chOff x="6336748" y="2072113"/>
              <a:chExt cx="803839" cy="415714"/>
            </a:xfrm>
          </p:grpSpPr>
          <p:sp>
            <p:nvSpPr>
              <p:cNvPr id="232" name="Elipse 231">
                <a:extLst>
                  <a:ext uri="{FF2B5EF4-FFF2-40B4-BE49-F238E27FC236}">
                    <a16:creationId xmlns:a16="http://schemas.microsoft.com/office/drawing/2014/main" id="{8036C569-F75B-7E31-03B7-1D54C4C2B247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3" name="Conector recto de flecha 232">
                <a:extLst>
                  <a:ext uri="{FF2B5EF4-FFF2-40B4-BE49-F238E27FC236}">
                    <a16:creationId xmlns:a16="http://schemas.microsoft.com/office/drawing/2014/main" id="{C295CCD0-1533-0F60-EC77-EC84C66BAA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4" name="CuadroTexto 233">
                    <a:extLst>
                      <a:ext uri="{FF2B5EF4-FFF2-40B4-BE49-F238E27FC236}">
                        <a16:creationId xmlns:a16="http://schemas.microsoft.com/office/drawing/2014/main" id="{09EEE3A4-AB35-CD2D-AC90-79C329E56C0F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1,4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34" name="CuadroTexto 233">
                    <a:extLst>
                      <a:ext uri="{FF2B5EF4-FFF2-40B4-BE49-F238E27FC236}">
                        <a16:creationId xmlns:a16="http://schemas.microsoft.com/office/drawing/2014/main" id="{09EEE3A4-AB35-CD2D-AC90-79C329E56C0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5" name="Grupo 234">
              <a:extLst>
                <a:ext uri="{FF2B5EF4-FFF2-40B4-BE49-F238E27FC236}">
                  <a16:creationId xmlns:a16="http://schemas.microsoft.com/office/drawing/2014/main" id="{83278C3F-AB8F-C9D1-D180-B4649C4DF636}"/>
                </a:ext>
              </a:extLst>
            </p:cNvPr>
            <p:cNvGrpSpPr/>
            <p:nvPr/>
          </p:nvGrpSpPr>
          <p:grpSpPr>
            <a:xfrm>
              <a:off x="8782209" y="5587326"/>
              <a:ext cx="803839" cy="415714"/>
              <a:chOff x="6336748" y="2072113"/>
              <a:chExt cx="803839" cy="415714"/>
            </a:xfrm>
          </p:grpSpPr>
          <p:sp>
            <p:nvSpPr>
              <p:cNvPr id="236" name="Elipse 235">
                <a:extLst>
                  <a:ext uri="{FF2B5EF4-FFF2-40B4-BE49-F238E27FC236}">
                    <a16:creationId xmlns:a16="http://schemas.microsoft.com/office/drawing/2014/main" id="{5F074B2A-F2AF-9BBC-979D-28D73805DEBC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7" name="Conector recto de flecha 236">
                <a:extLst>
                  <a:ext uri="{FF2B5EF4-FFF2-40B4-BE49-F238E27FC236}">
                    <a16:creationId xmlns:a16="http://schemas.microsoft.com/office/drawing/2014/main" id="{80A58CAC-CCC1-7394-BCE9-42461F484B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8" name="CuadroTexto 237">
                    <a:extLst>
                      <a:ext uri="{FF2B5EF4-FFF2-40B4-BE49-F238E27FC236}">
                        <a16:creationId xmlns:a16="http://schemas.microsoft.com/office/drawing/2014/main" id="{D19C7D78-B953-0C3B-49AE-726EB809FFEA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2,4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38" name="CuadroTexto 237">
                    <a:extLst>
                      <a:ext uri="{FF2B5EF4-FFF2-40B4-BE49-F238E27FC236}">
                        <a16:creationId xmlns:a16="http://schemas.microsoft.com/office/drawing/2014/main" id="{D19C7D78-B953-0C3B-49AE-726EB809FF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9" name="Grupo 238">
              <a:extLst>
                <a:ext uri="{FF2B5EF4-FFF2-40B4-BE49-F238E27FC236}">
                  <a16:creationId xmlns:a16="http://schemas.microsoft.com/office/drawing/2014/main" id="{5C7D3DF8-B8A3-9AA0-A398-18EB1A1CAD61}"/>
                </a:ext>
              </a:extLst>
            </p:cNvPr>
            <p:cNvGrpSpPr/>
            <p:nvPr/>
          </p:nvGrpSpPr>
          <p:grpSpPr>
            <a:xfrm>
              <a:off x="9793186" y="5587067"/>
              <a:ext cx="803839" cy="415714"/>
              <a:chOff x="6336748" y="2072113"/>
              <a:chExt cx="803839" cy="415714"/>
            </a:xfrm>
          </p:grpSpPr>
          <p:sp>
            <p:nvSpPr>
              <p:cNvPr id="240" name="Elipse 239">
                <a:extLst>
                  <a:ext uri="{FF2B5EF4-FFF2-40B4-BE49-F238E27FC236}">
                    <a16:creationId xmlns:a16="http://schemas.microsoft.com/office/drawing/2014/main" id="{8994A85C-70BF-CF58-C4FD-3A25C960B8FA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1" name="Conector recto de flecha 240">
                <a:extLst>
                  <a:ext uri="{FF2B5EF4-FFF2-40B4-BE49-F238E27FC236}">
                    <a16:creationId xmlns:a16="http://schemas.microsoft.com/office/drawing/2014/main" id="{136AEE1C-1A4F-CC89-4CD2-58164304A1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2" name="CuadroTexto 241">
                    <a:extLst>
                      <a:ext uri="{FF2B5EF4-FFF2-40B4-BE49-F238E27FC236}">
                        <a16:creationId xmlns:a16="http://schemas.microsoft.com/office/drawing/2014/main" id="{E476FAEC-3D52-F984-D4A7-00BDAB4C9A04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3,4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42" name="CuadroTexto 241">
                    <a:extLst>
                      <a:ext uri="{FF2B5EF4-FFF2-40B4-BE49-F238E27FC236}">
                        <a16:creationId xmlns:a16="http://schemas.microsoft.com/office/drawing/2014/main" id="{E476FAEC-3D52-F984-D4A7-00BDAB4C9A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3" name="Grupo 242">
              <a:extLst>
                <a:ext uri="{FF2B5EF4-FFF2-40B4-BE49-F238E27FC236}">
                  <a16:creationId xmlns:a16="http://schemas.microsoft.com/office/drawing/2014/main" id="{CC259EDB-A0EF-E803-C045-923EFD3D0441}"/>
                </a:ext>
              </a:extLst>
            </p:cNvPr>
            <p:cNvGrpSpPr/>
            <p:nvPr/>
          </p:nvGrpSpPr>
          <p:grpSpPr>
            <a:xfrm>
              <a:off x="10792209" y="5568041"/>
              <a:ext cx="803839" cy="415714"/>
              <a:chOff x="6336748" y="2072113"/>
              <a:chExt cx="803839" cy="415714"/>
            </a:xfrm>
          </p:grpSpPr>
          <p:sp>
            <p:nvSpPr>
              <p:cNvPr id="244" name="Elipse 243">
                <a:extLst>
                  <a:ext uri="{FF2B5EF4-FFF2-40B4-BE49-F238E27FC236}">
                    <a16:creationId xmlns:a16="http://schemas.microsoft.com/office/drawing/2014/main" id="{1927D1F5-33B1-7A96-1799-008FB05DC644}"/>
                  </a:ext>
                </a:extLst>
              </p:cNvPr>
              <p:cNvSpPr/>
              <p:nvPr/>
            </p:nvSpPr>
            <p:spPr>
              <a:xfrm>
                <a:off x="6336748" y="2153790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5" name="Conector recto de flecha 244">
                <a:extLst>
                  <a:ext uri="{FF2B5EF4-FFF2-40B4-BE49-F238E27FC236}">
                    <a16:creationId xmlns:a16="http://schemas.microsoft.com/office/drawing/2014/main" id="{FC933F98-C9E7-FDF5-B0E2-69B2379B31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2748" y="2225790"/>
                <a:ext cx="0" cy="262037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6" name="CuadroTexto 245">
                    <a:extLst>
                      <a:ext uri="{FF2B5EF4-FFF2-40B4-BE49-F238E27FC236}">
                        <a16:creationId xmlns:a16="http://schemas.microsoft.com/office/drawing/2014/main" id="{ACAF1D14-D716-E821-F565-15F9F7A35FA4}"/>
                      </a:ext>
                    </a:extLst>
                  </p:cNvPr>
                  <p:cNvSpPr txBox="1"/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, 4,4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46" name="CuadroTexto 245">
                    <a:extLst>
                      <a:ext uri="{FF2B5EF4-FFF2-40B4-BE49-F238E27FC236}">
                        <a16:creationId xmlns:a16="http://schemas.microsoft.com/office/drawing/2014/main" id="{ACAF1D14-D716-E821-F565-15F9F7A35F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72748" y="2072113"/>
                    <a:ext cx="767839" cy="391261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b="-31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329" name="Grupo 328">
            <a:extLst>
              <a:ext uri="{FF2B5EF4-FFF2-40B4-BE49-F238E27FC236}">
                <a16:creationId xmlns:a16="http://schemas.microsoft.com/office/drawing/2014/main" id="{750A3710-F3CA-DC80-56ED-FDFAC5C286F4}"/>
              </a:ext>
            </a:extLst>
          </p:cNvPr>
          <p:cNvGrpSpPr/>
          <p:nvPr/>
        </p:nvGrpSpPr>
        <p:grpSpPr>
          <a:xfrm>
            <a:off x="1465947" y="2140231"/>
            <a:ext cx="3813168" cy="3127701"/>
            <a:chOff x="1415512" y="1376715"/>
            <a:chExt cx="3813168" cy="3127701"/>
          </a:xfrm>
        </p:grpSpPr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F025937E-0EF9-EF13-EEA4-E290978D6AAB}"/>
                </a:ext>
              </a:extLst>
            </p:cNvPr>
            <p:cNvGrpSpPr/>
            <p:nvPr/>
          </p:nvGrpSpPr>
          <p:grpSpPr>
            <a:xfrm>
              <a:off x="1415512" y="1376836"/>
              <a:ext cx="760208" cy="479297"/>
              <a:chOff x="1560211" y="2167745"/>
              <a:chExt cx="760208" cy="479297"/>
            </a:xfrm>
          </p:grpSpPr>
          <p:grpSp>
            <p:nvGrpSpPr>
              <p:cNvPr id="30" name="Grupo 29">
                <a:extLst>
                  <a:ext uri="{FF2B5EF4-FFF2-40B4-BE49-F238E27FC236}">
                    <a16:creationId xmlns:a16="http://schemas.microsoft.com/office/drawing/2014/main" id="{74069BFC-D16E-C194-8AF3-F87729969F9A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32" name="Elipse 31">
                  <a:extLst>
                    <a:ext uri="{FF2B5EF4-FFF2-40B4-BE49-F238E27FC236}">
                      <a16:creationId xmlns:a16="http://schemas.microsoft.com/office/drawing/2014/main" id="{4A5336AA-2C32-9C01-B77B-424668713AAB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" name="Conector recto de flecha 32">
                  <a:extLst>
                    <a:ext uri="{FF2B5EF4-FFF2-40B4-BE49-F238E27FC236}">
                      <a16:creationId xmlns:a16="http://schemas.microsoft.com/office/drawing/2014/main" id="{C17D0AF1-CD60-9602-FEBD-250DBCD946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CuadroTexto 30">
                    <a:extLst>
                      <a:ext uri="{FF2B5EF4-FFF2-40B4-BE49-F238E27FC236}">
                        <a16:creationId xmlns:a16="http://schemas.microsoft.com/office/drawing/2014/main" id="{7C1F2357-2B04-5F88-F424-C4BF2E4C3CE8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1,1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4" name="CuadroTexto 83">
                    <a:extLst>
                      <a:ext uri="{FF2B5EF4-FFF2-40B4-BE49-F238E27FC236}">
                        <a16:creationId xmlns:a16="http://schemas.microsoft.com/office/drawing/2014/main" id="{A5D60424-FD97-5E41-0FE5-4E1F22F824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9500C989-CDCB-267F-6684-39CD32825F28}"/>
                </a:ext>
              </a:extLst>
            </p:cNvPr>
            <p:cNvGrpSpPr/>
            <p:nvPr/>
          </p:nvGrpSpPr>
          <p:grpSpPr>
            <a:xfrm>
              <a:off x="2437110" y="1376836"/>
              <a:ext cx="760208" cy="479297"/>
              <a:chOff x="1560211" y="2167745"/>
              <a:chExt cx="760208" cy="479297"/>
            </a:xfrm>
          </p:grpSpPr>
          <p:grpSp>
            <p:nvGrpSpPr>
              <p:cNvPr id="35" name="Grupo 34">
                <a:extLst>
                  <a:ext uri="{FF2B5EF4-FFF2-40B4-BE49-F238E27FC236}">
                    <a16:creationId xmlns:a16="http://schemas.microsoft.com/office/drawing/2014/main" id="{3C2C2FD6-F227-E380-92BC-5729A92224CB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37" name="Elipse 36">
                  <a:extLst>
                    <a:ext uri="{FF2B5EF4-FFF2-40B4-BE49-F238E27FC236}">
                      <a16:creationId xmlns:a16="http://schemas.microsoft.com/office/drawing/2014/main" id="{F8A36D3A-6016-410B-837F-846AC37EA642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8" name="Conector recto de flecha 37">
                  <a:extLst>
                    <a:ext uri="{FF2B5EF4-FFF2-40B4-BE49-F238E27FC236}">
                      <a16:creationId xmlns:a16="http://schemas.microsoft.com/office/drawing/2014/main" id="{7ED98723-F94B-6715-5F90-9C0A9C7546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CuadroTexto 35">
                    <a:extLst>
                      <a:ext uri="{FF2B5EF4-FFF2-40B4-BE49-F238E27FC236}">
                        <a16:creationId xmlns:a16="http://schemas.microsoft.com/office/drawing/2014/main" id="{55336A04-ECB6-423B-2530-FD60DB33BA2B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2,1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9" name="CuadroTexto 88">
                    <a:extLst>
                      <a:ext uri="{FF2B5EF4-FFF2-40B4-BE49-F238E27FC236}">
                        <a16:creationId xmlns:a16="http://schemas.microsoft.com/office/drawing/2014/main" id="{CB7B1B82-227E-FC1D-13D2-EBA35E39C5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9" name="Grupo 38">
              <a:extLst>
                <a:ext uri="{FF2B5EF4-FFF2-40B4-BE49-F238E27FC236}">
                  <a16:creationId xmlns:a16="http://schemas.microsoft.com/office/drawing/2014/main" id="{46818225-6748-7746-C07B-A9B3FC62BFB4}"/>
                </a:ext>
              </a:extLst>
            </p:cNvPr>
            <p:cNvGrpSpPr/>
            <p:nvPr/>
          </p:nvGrpSpPr>
          <p:grpSpPr>
            <a:xfrm>
              <a:off x="3458708" y="1376715"/>
              <a:ext cx="760208" cy="479297"/>
              <a:chOff x="1560211" y="2167745"/>
              <a:chExt cx="760208" cy="479297"/>
            </a:xfrm>
          </p:grpSpPr>
          <p:grpSp>
            <p:nvGrpSpPr>
              <p:cNvPr id="40" name="Grupo 39">
                <a:extLst>
                  <a:ext uri="{FF2B5EF4-FFF2-40B4-BE49-F238E27FC236}">
                    <a16:creationId xmlns:a16="http://schemas.microsoft.com/office/drawing/2014/main" id="{7C3C480D-5021-1EA0-30B1-01B67BC1B282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42" name="Elipse 41">
                  <a:extLst>
                    <a:ext uri="{FF2B5EF4-FFF2-40B4-BE49-F238E27FC236}">
                      <a16:creationId xmlns:a16="http://schemas.microsoft.com/office/drawing/2014/main" id="{F87EDD3B-2B49-A1B5-0A3B-FF376201E61F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3" name="Conector recto de flecha 42">
                  <a:extLst>
                    <a:ext uri="{FF2B5EF4-FFF2-40B4-BE49-F238E27FC236}">
                      <a16:creationId xmlns:a16="http://schemas.microsoft.com/office/drawing/2014/main" id="{B2F06C0D-281D-8EAB-4A87-06F8E7D097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CuadroTexto 40">
                    <a:extLst>
                      <a:ext uri="{FF2B5EF4-FFF2-40B4-BE49-F238E27FC236}">
                        <a16:creationId xmlns:a16="http://schemas.microsoft.com/office/drawing/2014/main" id="{A5B7C853-12E0-CB80-ADB0-DD1DF4EFCE14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3,1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4" name="CuadroTexto 93">
                    <a:extLst>
                      <a:ext uri="{FF2B5EF4-FFF2-40B4-BE49-F238E27FC236}">
                        <a16:creationId xmlns:a16="http://schemas.microsoft.com/office/drawing/2014/main" id="{A88B2EE3-55D0-844B-8F45-FC1180DE05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upo 43">
              <a:extLst>
                <a:ext uri="{FF2B5EF4-FFF2-40B4-BE49-F238E27FC236}">
                  <a16:creationId xmlns:a16="http://schemas.microsoft.com/office/drawing/2014/main" id="{644A48C4-C36C-BDF2-C843-E30D97A41C48}"/>
                </a:ext>
              </a:extLst>
            </p:cNvPr>
            <p:cNvGrpSpPr/>
            <p:nvPr/>
          </p:nvGrpSpPr>
          <p:grpSpPr>
            <a:xfrm>
              <a:off x="1423189" y="2259321"/>
              <a:ext cx="760208" cy="479297"/>
              <a:chOff x="1560211" y="2167745"/>
              <a:chExt cx="760208" cy="479297"/>
            </a:xfrm>
          </p:grpSpPr>
          <p:grpSp>
            <p:nvGrpSpPr>
              <p:cNvPr id="45" name="Grupo 44">
                <a:extLst>
                  <a:ext uri="{FF2B5EF4-FFF2-40B4-BE49-F238E27FC236}">
                    <a16:creationId xmlns:a16="http://schemas.microsoft.com/office/drawing/2014/main" id="{07D46782-DE02-3049-220C-A496960E3E8B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47" name="Elipse 46">
                  <a:extLst>
                    <a:ext uri="{FF2B5EF4-FFF2-40B4-BE49-F238E27FC236}">
                      <a16:creationId xmlns:a16="http://schemas.microsoft.com/office/drawing/2014/main" id="{636F6375-3880-0C7B-408B-E89F4E7408E5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8" name="Conector recto de flecha 47">
                  <a:extLst>
                    <a:ext uri="{FF2B5EF4-FFF2-40B4-BE49-F238E27FC236}">
                      <a16:creationId xmlns:a16="http://schemas.microsoft.com/office/drawing/2014/main" id="{8C82BEFA-68F8-8C59-90C3-39EA23B3F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CuadroTexto 45">
                    <a:extLst>
                      <a:ext uri="{FF2B5EF4-FFF2-40B4-BE49-F238E27FC236}">
                        <a16:creationId xmlns:a16="http://schemas.microsoft.com/office/drawing/2014/main" id="{FC2E8A56-459E-498D-1FFA-33221AA78534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1,2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4" name="CuadroTexto 103">
                    <a:extLst>
                      <a:ext uri="{FF2B5EF4-FFF2-40B4-BE49-F238E27FC236}">
                        <a16:creationId xmlns:a16="http://schemas.microsoft.com/office/drawing/2014/main" id="{F05480A6-FE17-F419-A243-E9F7296F008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9" name="Grupo 48">
              <a:extLst>
                <a:ext uri="{FF2B5EF4-FFF2-40B4-BE49-F238E27FC236}">
                  <a16:creationId xmlns:a16="http://schemas.microsoft.com/office/drawing/2014/main" id="{392C04E7-BB3F-5EAA-13D9-438AD7555274}"/>
                </a:ext>
              </a:extLst>
            </p:cNvPr>
            <p:cNvGrpSpPr/>
            <p:nvPr/>
          </p:nvGrpSpPr>
          <p:grpSpPr>
            <a:xfrm>
              <a:off x="2442676" y="2259321"/>
              <a:ext cx="760208" cy="479297"/>
              <a:chOff x="1560211" y="2167745"/>
              <a:chExt cx="760208" cy="479297"/>
            </a:xfrm>
          </p:grpSpPr>
          <p:grpSp>
            <p:nvGrpSpPr>
              <p:cNvPr id="50" name="Grupo 49">
                <a:extLst>
                  <a:ext uri="{FF2B5EF4-FFF2-40B4-BE49-F238E27FC236}">
                    <a16:creationId xmlns:a16="http://schemas.microsoft.com/office/drawing/2014/main" id="{40A50508-6704-CD6D-D76A-C98F919A4A3E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52" name="Elipse 51">
                  <a:extLst>
                    <a:ext uri="{FF2B5EF4-FFF2-40B4-BE49-F238E27FC236}">
                      <a16:creationId xmlns:a16="http://schemas.microsoft.com/office/drawing/2014/main" id="{DF0D9127-04BD-CB80-08B9-CC5135018920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3" name="Conector recto de flecha 52">
                  <a:extLst>
                    <a:ext uri="{FF2B5EF4-FFF2-40B4-BE49-F238E27FC236}">
                      <a16:creationId xmlns:a16="http://schemas.microsoft.com/office/drawing/2014/main" id="{5F8453DA-FA0B-9244-783D-3877E85A85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CuadroTexto 50">
                    <a:extLst>
                      <a:ext uri="{FF2B5EF4-FFF2-40B4-BE49-F238E27FC236}">
                        <a16:creationId xmlns:a16="http://schemas.microsoft.com/office/drawing/2014/main" id="{AC00B2F5-3661-C9F2-A043-88A7AC95CF4A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2,2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9" name="CuadroTexto 108">
                    <a:extLst>
                      <a:ext uri="{FF2B5EF4-FFF2-40B4-BE49-F238E27FC236}">
                        <a16:creationId xmlns:a16="http://schemas.microsoft.com/office/drawing/2014/main" id="{1832149D-7E83-6908-7DFE-1CD307DF5B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D8F6B60D-44F5-2655-AC6C-7B17DBFF3263}"/>
                </a:ext>
              </a:extLst>
            </p:cNvPr>
            <p:cNvGrpSpPr/>
            <p:nvPr/>
          </p:nvGrpSpPr>
          <p:grpSpPr>
            <a:xfrm>
              <a:off x="3462163" y="2276365"/>
              <a:ext cx="760208" cy="479297"/>
              <a:chOff x="1560211" y="2167745"/>
              <a:chExt cx="760208" cy="479297"/>
            </a:xfrm>
          </p:grpSpPr>
          <p:grpSp>
            <p:nvGrpSpPr>
              <p:cNvPr id="55" name="Grupo 54">
                <a:extLst>
                  <a:ext uri="{FF2B5EF4-FFF2-40B4-BE49-F238E27FC236}">
                    <a16:creationId xmlns:a16="http://schemas.microsoft.com/office/drawing/2014/main" id="{464D2DB1-F4C0-1735-D415-FA690921E129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57" name="Elipse 56">
                  <a:extLst>
                    <a:ext uri="{FF2B5EF4-FFF2-40B4-BE49-F238E27FC236}">
                      <a16:creationId xmlns:a16="http://schemas.microsoft.com/office/drawing/2014/main" id="{792473EA-74F9-1B8F-596F-3004D94EFAFE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8" name="Conector recto de flecha 57">
                  <a:extLst>
                    <a:ext uri="{FF2B5EF4-FFF2-40B4-BE49-F238E27FC236}">
                      <a16:creationId xmlns:a16="http://schemas.microsoft.com/office/drawing/2014/main" id="{B374F8CB-41F6-C471-AC28-E5CDFA901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CuadroTexto 55">
                    <a:extLst>
                      <a:ext uri="{FF2B5EF4-FFF2-40B4-BE49-F238E27FC236}">
                        <a16:creationId xmlns:a16="http://schemas.microsoft.com/office/drawing/2014/main" id="{9DBDE06E-F162-527E-E2C7-6917CF448E00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3,2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4" name="CuadroTexto 113">
                    <a:extLst>
                      <a:ext uri="{FF2B5EF4-FFF2-40B4-BE49-F238E27FC236}">
                        <a16:creationId xmlns:a16="http://schemas.microsoft.com/office/drawing/2014/main" id="{41B0033F-B411-E87E-0D2E-8C80515006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3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9" name="Grupo 58">
              <a:extLst>
                <a:ext uri="{FF2B5EF4-FFF2-40B4-BE49-F238E27FC236}">
                  <a16:creationId xmlns:a16="http://schemas.microsoft.com/office/drawing/2014/main" id="{6D7DCD99-4FBE-CC21-A7B0-0D7C3E889ED6}"/>
                </a:ext>
              </a:extLst>
            </p:cNvPr>
            <p:cNvGrpSpPr/>
            <p:nvPr/>
          </p:nvGrpSpPr>
          <p:grpSpPr>
            <a:xfrm>
              <a:off x="1415512" y="3134798"/>
              <a:ext cx="760208" cy="479297"/>
              <a:chOff x="1560211" y="2167745"/>
              <a:chExt cx="760208" cy="479297"/>
            </a:xfrm>
          </p:grpSpPr>
          <p:grpSp>
            <p:nvGrpSpPr>
              <p:cNvPr id="60" name="Grupo 59">
                <a:extLst>
                  <a:ext uri="{FF2B5EF4-FFF2-40B4-BE49-F238E27FC236}">
                    <a16:creationId xmlns:a16="http://schemas.microsoft.com/office/drawing/2014/main" id="{4E300F19-144D-60FF-89E0-6BE4B689E938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62" name="Elipse 61">
                  <a:extLst>
                    <a:ext uri="{FF2B5EF4-FFF2-40B4-BE49-F238E27FC236}">
                      <a16:creationId xmlns:a16="http://schemas.microsoft.com/office/drawing/2014/main" id="{0B883F92-8BE2-2F99-3FEC-55F898743A0C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3" name="Conector recto de flecha 62">
                  <a:extLst>
                    <a:ext uri="{FF2B5EF4-FFF2-40B4-BE49-F238E27FC236}">
                      <a16:creationId xmlns:a16="http://schemas.microsoft.com/office/drawing/2014/main" id="{6C3FA04D-0D56-483F-A8FB-84A17EE370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CuadroTexto 60">
                    <a:extLst>
                      <a:ext uri="{FF2B5EF4-FFF2-40B4-BE49-F238E27FC236}">
                        <a16:creationId xmlns:a16="http://schemas.microsoft.com/office/drawing/2014/main" id="{457FF3F3-E6E1-6F5F-6C65-28ECDF661749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1,3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4" name="CuadroTexto 123">
                    <a:extLst>
                      <a:ext uri="{FF2B5EF4-FFF2-40B4-BE49-F238E27FC236}">
                        <a16:creationId xmlns:a16="http://schemas.microsoft.com/office/drawing/2014/main" id="{388A207B-B056-8FB9-C7EB-19D827A206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D8D7EF89-B5C0-A976-5AAC-77EBFC70029A}"/>
                </a:ext>
              </a:extLst>
            </p:cNvPr>
            <p:cNvGrpSpPr/>
            <p:nvPr/>
          </p:nvGrpSpPr>
          <p:grpSpPr>
            <a:xfrm>
              <a:off x="2437110" y="3134798"/>
              <a:ext cx="760208" cy="479297"/>
              <a:chOff x="1560211" y="2167745"/>
              <a:chExt cx="760208" cy="479297"/>
            </a:xfrm>
          </p:grpSpPr>
          <p:grpSp>
            <p:nvGrpSpPr>
              <p:cNvPr id="65" name="Grupo 64">
                <a:extLst>
                  <a:ext uri="{FF2B5EF4-FFF2-40B4-BE49-F238E27FC236}">
                    <a16:creationId xmlns:a16="http://schemas.microsoft.com/office/drawing/2014/main" id="{6EDC978B-59AA-4A35-5030-DE43CE23B0B9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67" name="Elipse 66">
                  <a:extLst>
                    <a:ext uri="{FF2B5EF4-FFF2-40B4-BE49-F238E27FC236}">
                      <a16:creationId xmlns:a16="http://schemas.microsoft.com/office/drawing/2014/main" id="{72991C6E-CE3F-B77B-C226-266E647BEA53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8" name="Conector recto de flecha 67">
                  <a:extLst>
                    <a:ext uri="{FF2B5EF4-FFF2-40B4-BE49-F238E27FC236}">
                      <a16:creationId xmlns:a16="http://schemas.microsoft.com/office/drawing/2014/main" id="{9A89F2F4-1F86-ED80-76EE-3A6ADA09E9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CuadroTexto 65">
                    <a:extLst>
                      <a:ext uri="{FF2B5EF4-FFF2-40B4-BE49-F238E27FC236}">
                        <a16:creationId xmlns:a16="http://schemas.microsoft.com/office/drawing/2014/main" id="{FAE6F05F-9733-CCD3-FA96-A8B7CB9B53BE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2,3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29" name="CuadroTexto 128">
                    <a:extLst>
                      <a:ext uri="{FF2B5EF4-FFF2-40B4-BE49-F238E27FC236}">
                        <a16:creationId xmlns:a16="http://schemas.microsoft.com/office/drawing/2014/main" id="{BAC3E70A-D5C8-E0F9-F0FD-B89E635791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9" name="Grupo 68">
              <a:extLst>
                <a:ext uri="{FF2B5EF4-FFF2-40B4-BE49-F238E27FC236}">
                  <a16:creationId xmlns:a16="http://schemas.microsoft.com/office/drawing/2014/main" id="{77B40DF4-2B34-5073-03D8-8DFA981BF89D}"/>
                </a:ext>
              </a:extLst>
            </p:cNvPr>
            <p:cNvGrpSpPr/>
            <p:nvPr/>
          </p:nvGrpSpPr>
          <p:grpSpPr>
            <a:xfrm>
              <a:off x="3458708" y="3150062"/>
              <a:ext cx="760208" cy="479297"/>
              <a:chOff x="1560211" y="2167745"/>
              <a:chExt cx="760208" cy="479297"/>
            </a:xfrm>
          </p:grpSpPr>
          <p:grpSp>
            <p:nvGrpSpPr>
              <p:cNvPr id="70" name="Grupo 69">
                <a:extLst>
                  <a:ext uri="{FF2B5EF4-FFF2-40B4-BE49-F238E27FC236}">
                    <a16:creationId xmlns:a16="http://schemas.microsoft.com/office/drawing/2014/main" id="{D595783A-5AE3-DC3B-3A5C-A51895EB8BDA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72" name="Elipse 71">
                  <a:extLst>
                    <a:ext uri="{FF2B5EF4-FFF2-40B4-BE49-F238E27FC236}">
                      <a16:creationId xmlns:a16="http://schemas.microsoft.com/office/drawing/2014/main" id="{CE5F54E9-8247-D976-A3A1-AF4E50A144AF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Conector recto de flecha 72">
                  <a:extLst>
                    <a:ext uri="{FF2B5EF4-FFF2-40B4-BE49-F238E27FC236}">
                      <a16:creationId xmlns:a16="http://schemas.microsoft.com/office/drawing/2014/main" id="{14CBB8D3-FAFB-F2D2-C536-DC8A8B8B39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CuadroTexto 70">
                    <a:extLst>
                      <a:ext uri="{FF2B5EF4-FFF2-40B4-BE49-F238E27FC236}">
                        <a16:creationId xmlns:a16="http://schemas.microsoft.com/office/drawing/2014/main" id="{1A73D54E-08A8-2B65-656C-3EA7EB3A3D0D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3,3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4" name="CuadroTexto 133">
                    <a:extLst>
                      <a:ext uri="{FF2B5EF4-FFF2-40B4-BE49-F238E27FC236}">
                        <a16:creationId xmlns:a16="http://schemas.microsoft.com/office/drawing/2014/main" id="{8903AE85-472C-D69A-7459-51D49B8851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3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74" name="Grupo 173">
              <a:extLst>
                <a:ext uri="{FF2B5EF4-FFF2-40B4-BE49-F238E27FC236}">
                  <a16:creationId xmlns:a16="http://schemas.microsoft.com/office/drawing/2014/main" id="{8043E7E5-4B3A-C4B7-0E2E-36864FA6516C}"/>
                </a:ext>
              </a:extLst>
            </p:cNvPr>
            <p:cNvGrpSpPr/>
            <p:nvPr/>
          </p:nvGrpSpPr>
          <p:grpSpPr>
            <a:xfrm>
              <a:off x="1442766" y="4009691"/>
              <a:ext cx="760208" cy="479297"/>
              <a:chOff x="1560211" y="2167745"/>
              <a:chExt cx="760208" cy="479297"/>
            </a:xfrm>
          </p:grpSpPr>
          <p:grpSp>
            <p:nvGrpSpPr>
              <p:cNvPr id="175" name="Grupo 174">
                <a:extLst>
                  <a:ext uri="{FF2B5EF4-FFF2-40B4-BE49-F238E27FC236}">
                    <a16:creationId xmlns:a16="http://schemas.microsoft.com/office/drawing/2014/main" id="{3851F772-228E-7026-453B-0629829BA688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177" name="Elipse 176">
                  <a:extLst>
                    <a:ext uri="{FF2B5EF4-FFF2-40B4-BE49-F238E27FC236}">
                      <a16:creationId xmlns:a16="http://schemas.microsoft.com/office/drawing/2014/main" id="{5B7DA0B3-8E95-BE7D-5D91-82C6EB19CCF2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8" name="Conector recto de flecha 177">
                  <a:extLst>
                    <a:ext uri="{FF2B5EF4-FFF2-40B4-BE49-F238E27FC236}">
                      <a16:creationId xmlns:a16="http://schemas.microsoft.com/office/drawing/2014/main" id="{66E7F234-D470-5704-3D7A-1432BC5DCC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6" name="CuadroTexto 175">
                    <a:extLst>
                      <a:ext uri="{FF2B5EF4-FFF2-40B4-BE49-F238E27FC236}">
                        <a16:creationId xmlns:a16="http://schemas.microsoft.com/office/drawing/2014/main" id="{28211DD7-4667-8755-9731-DA9D70741FAB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1,4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5" name="CuadroTexto 34">
                    <a:extLst>
                      <a:ext uri="{FF2B5EF4-FFF2-40B4-BE49-F238E27FC236}">
                        <a16:creationId xmlns:a16="http://schemas.microsoft.com/office/drawing/2014/main" id="{F2E88274-3430-4C68-176F-5F2A57CE968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79" name="Grupo 178">
              <a:extLst>
                <a:ext uri="{FF2B5EF4-FFF2-40B4-BE49-F238E27FC236}">
                  <a16:creationId xmlns:a16="http://schemas.microsoft.com/office/drawing/2014/main" id="{4FE3B668-0A87-B9DB-1ED0-591E844FDCAE}"/>
                </a:ext>
              </a:extLst>
            </p:cNvPr>
            <p:cNvGrpSpPr/>
            <p:nvPr/>
          </p:nvGrpSpPr>
          <p:grpSpPr>
            <a:xfrm>
              <a:off x="2464364" y="4009691"/>
              <a:ext cx="760208" cy="479297"/>
              <a:chOff x="1560211" y="2167745"/>
              <a:chExt cx="760208" cy="479297"/>
            </a:xfrm>
          </p:grpSpPr>
          <p:grpSp>
            <p:nvGrpSpPr>
              <p:cNvPr id="180" name="Grupo 179">
                <a:extLst>
                  <a:ext uri="{FF2B5EF4-FFF2-40B4-BE49-F238E27FC236}">
                    <a16:creationId xmlns:a16="http://schemas.microsoft.com/office/drawing/2014/main" id="{39BBD217-BE79-5777-3D23-01BA8CE4BA3F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182" name="Elipse 181">
                  <a:extLst>
                    <a:ext uri="{FF2B5EF4-FFF2-40B4-BE49-F238E27FC236}">
                      <a16:creationId xmlns:a16="http://schemas.microsoft.com/office/drawing/2014/main" id="{F43DEC38-9B9C-1C50-532B-7F6FEB6C7734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3" name="Conector recto de flecha 182">
                  <a:extLst>
                    <a:ext uri="{FF2B5EF4-FFF2-40B4-BE49-F238E27FC236}">
                      <a16:creationId xmlns:a16="http://schemas.microsoft.com/office/drawing/2014/main" id="{AB2E839E-4A8F-9363-CC4F-E4DB483988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1" name="CuadroTexto 180">
                    <a:extLst>
                      <a:ext uri="{FF2B5EF4-FFF2-40B4-BE49-F238E27FC236}">
                        <a16:creationId xmlns:a16="http://schemas.microsoft.com/office/drawing/2014/main" id="{59E1076F-F22D-A48C-41B9-717846390AD0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2,4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8" name="CuadroTexto 57">
                    <a:extLst>
                      <a:ext uri="{FF2B5EF4-FFF2-40B4-BE49-F238E27FC236}">
                        <a16:creationId xmlns:a16="http://schemas.microsoft.com/office/drawing/2014/main" id="{65F2ADBA-318D-3F8A-CA81-EE5A6846426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4" name="Grupo 183">
              <a:extLst>
                <a:ext uri="{FF2B5EF4-FFF2-40B4-BE49-F238E27FC236}">
                  <a16:creationId xmlns:a16="http://schemas.microsoft.com/office/drawing/2014/main" id="{0EE6A1E6-C8E2-4F56-1263-00A59FB20D28}"/>
                </a:ext>
              </a:extLst>
            </p:cNvPr>
            <p:cNvGrpSpPr/>
            <p:nvPr/>
          </p:nvGrpSpPr>
          <p:grpSpPr>
            <a:xfrm>
              <a:off x="3485962" y="4024955"/>
              <a:ext cx="760208" cy="479297"/>
              <a:chOff x="1560211" y="2167745"/>
              <a:chExt cx="760208" cy="479297"/>
            </a:xfrm>
          </p:grpSpPr>
          <p:grpSp>
            <p:nvGrpSpPr>
              <p:cNvPr id="185" name="Grupo 184">
                <a:extLst>
                  <a:ext uri="{FF2B5EF4-FFF2-40B4-BE49-F238E27FC236}">
                    <a16:creationId xmlns:a16="http://schemas.microsoft.com/office/drawing/2014/main" id="{C9A0DE76-2DB9-634F-8A6F-8ED320B1A5D3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187" name="Elipse 186">
                  <a:extLst>
                    <a:ext uri="{FF2B5EF4-FFF2-40B4-BE49-F238E27FC236}">
                      <a16:creationId xmlns:a16="http://schemas.microsoft.com/office/drawing/2014/main" id="{CB69D0FC-929C-A58F-A9AE-CF9C2713B5AC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88" name="Conector recto de flecha 187">
                  <a:extLst>
                    <a:ext uri="{FF2B5EF4-FFF2-40B4-BE49-F238E27FC236}">
                      <a16:creationId xmlns:a16="http://schemas.microsoft.com/office/drawing/2014/main" id="{47F0FD0E-02DC-C070-29FE-3D4038179F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6" name="CuadroTexto 185">
                    <a:extLst>
                      <a:ext uri="{FF2B5EF4-FFF2-40B4-BE49-F238E27FC236}">
                        <a16:creationId xmlns:a16="http://schemas.microsoft.com/office/drawing/2014/main" id="{5CD75A81-8DC3-6507-C66E-7F72425C60F1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3,4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63" name="CuadroTexto 62">
                    <a:extLst>
                      <a:ext uri="{FF2B5EF4-FFF2-40B4-BE49-F238E27FC236}">
                        <a16:creationId xmlns:a16="http://schemas.microsoft.com/office/drawing/2014/main" id="{CA8AD479-06F8-BFFF-30B3-84733F4B8A9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9" name="Grupo 188">
              <a:extLst>
                <a:ext uri="{FF2B5EF4-FFF2-40B4-BE49-F238E27FC236}">
                  <a16:creationId xmlns:a16="http://schemas.microsoft.com/office/drawing/2014/main" id="{ACCCA970-D782-8F41-C7B6-3FC9CBA603C4}"/>
                </a:ext>
              </a:extLst>
            </p:cNvPr>
            <p:cNvGrpSpPr/>
            <p:nvPr/>
          </p:nvGrpSpPr>
          <p:grpSpPr>
            <a:xfrm>
              <a:off x="4441218" y="1376879"/>
              <a:ext cx="760208" cy="479297"/>
              <a:chOff x="1560211" y="2167745"/>
              <a:chExt cx="760208" cy="479297"/>
            </a:xfrm>
          </p:grpSpPr>
          <p:grpSp>
            <p:nvGrpSpPr>
              <p:cNvPr id="190" name="Grupo 189">
                <a:extLst>
                  <a:ext uri="{FF2B5EF4-FFF2-40B4-BE49-F238E27FC236}">
                    <a16:creationId xmlns:a16="http://schemas.microsoft.com/office/drawing/2014/main" id="{1DB7555A-B55C-3968-8604-961B3A0C0208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192" name="Elipse 191">
                  <a:extLst>
                    <a:ext uri="{FF2B5EF4-FFF2-40B4-BE49-F238E27FC236}">
                      <a16:creationId xmlns:a16="http://schemas.microsoft.com/office/drawing/2014/main" id="{4947C1A4-A9CA-93DF-7499-5FA7CE9DB1C5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3" name="Conector recto de flecha 192">
                  <a:extLst>
                    <a:ext uri="{FF2B5EF4-FFF2-40B4-BE49-F238E27FC236}">
                      <a16:creationId xmlns:a16="http://schemas.microsoft.com/office/drawing/2014/main" id="{CF48F722-B390-003E-5330-5583CDA0B2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1" name="CuadroTexto 190">
                    <a:extLst>
                      <a:ext uri="{FF2B5EF4-FFF2-40B4-BE49-F238E27FC236}">
                        <a16:creationId xmlns:a16="http://schemas.microsoft.com/office/drawing/2014/main" id="{889696FF-1D31-75B6-F754-47FE76DE119C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4,1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3" name="CuadroTexto 72">
                    <a:extLst>
                      <a:ext uri="{FF2B5EF4-FFF2-40B4-BE49-F238E27FC236}">
                        <a16:creationId xmlns:a16="http://schemas.microsoft.com/office/drawing/2014/main" id="{C5286A14-844C-F03B-EF9D-6C536B781F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94" name="Grupo 193">
              <a:extLst>
                <a:ext uri="{FF2B5EF4-FFF2-40B4-BE49-F238E27FC236}">
                  <a16:creationId xmlns:a16="http://schemas.microsoft.com/office/drawing/2014/main" id="{E011DC4B-54BB-A405-3398-E9D8C7968E0D}"/>
                </a:ext>
              </a:extLst>
            </p:cNvPr>
            <p:cNvGrpSpPr/>
            <p:nvPr/>
          </p:nvGrpSpPr>
          <p:grpSpPr>
            <a:xfrm>
              <a:off x="4444673" y="2276529"/>
              <a:ext cx="760208" cy="479297"/>
              <a:chOff x="1560211" y="2167745"/>
              <a:chExt cx="760208" cy="479297"/>
            </a:xfrm>
          </p:grpSpPr>
          <p:grpSp>
            <p:nvGrpSpPr>
              <p:cNvPr id="195" name="Grupo 194">
                <a:extLst>
                  <a:ext uri="{FF2B5EF4-FFF2-40B4-BE49-F238E27FC236}">
                    <a16:creationId xmlns:a16="http://schemas.microsoft.com/office/drawing/2014/main" id="{31187091-84BF-50FB-B5A4-0E9778CA79BF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197" name="Elipse 196">
                  <a:extLst>
                    <a:ext uri="{FF2B5EF4-FFF2-40B4-BE49-F238E27FC236}">
                      <a16:creationId xmlns:a16="http://schemas.microsoft.com/office/drawing/2014/main" id="{463120AE-70F4-AD79-7BA9-2873EA950D80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8" name="Conector recto de flecha 197">
                  <a:extLst>
                    <a:ext uri="{FF2B5EF4-FFF2-40B4-BE49-F238E27FC236}">
                      <a16:creationId xmlns:a16="http://schemas.microsoft.com/office/drawing/2014/main" id="{DEB177E9-8C06-7906-A591-A9F5C1A809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6" name="CuadroTexto 195">
                    <a:extLst>
                      <a:ext uri="{FF2B5EF4-FFF2-40B4-BE49-F238E27FC236}">
                        <a16:creationId xmlns:a16="http://schemas.microsoft.com/office/drawing/2014/main" id="{87086CED-73D5-4B7B-AA9A-8F2E99009D1A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4,2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59" name="CuadroTexto 158">
                    <a:extLst>
                      <a:ext uri="{FF2B5EF4-FFF2-40B4-BE49-F238E27FC236}">
                        <a16:creationId xmlns:a16="http://schemas.microsoft.com/office/drawing/2014/main" id="{8B890D7F-C4CB-B151-4487-69DE937E1AD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99" name="Grupo 198">
              <a:extLst>
                <a:ext uri="{FF2B5EF4-FFF2-40B4-BE49-F238E27FC236}">
                  <a16:creationId xmlns:a16="http://schemas.microsoft.com/office/drawing/2014/main" id="{D31102EF-DB36-9F87-98BD-D0869EA624F5}"/>
                </a:ext>
              </a:extLst>
            </p:cNvPr>
            <p:cNvGrpSpPr/>
            <p:nvPr/>
          </p:nvGrpSpPr>
          <p:grpSpPr>
            <a:xfrm>
              <a:off x="4441218" y="3150226"/>
              <a:ext cx="760208" cy="479297"/>
              <a:chOff x="1560211" y="2167745"/>
              <a:chExt cx="760208" cy="479297"/>
            </a:xfrm>
          </p:grpSpPr>
          <p:grpSp>
            <p:nvGrpSpPr>
              <p:cNvPr id="200" name="Grupo 199">
                <a:extLst>
                  <a:ext uri="{FF2B5EF4-FFF2-40B4-BE49-F238E27FC236}">
                    <a16:creationId xmlns:a16="http://schemas.microsoft.com/office/drawing/2014/main" id="{7A826978-3133-E649-48E1-CCA666BBB41C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202" name="Elipse 201">
                  <a:extLst>
                    <a:ext uri="{FF2B5EF4-FFF2-40B4-BE49-F238E27FC236}">
                      <a16:creationId xmlns:a16="http://schemas.microsoft.com/office/drawing/2014/main" id="{693D14F5-DCAE-0F81-14A8-8DBA3B3217C6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3" name="Conector recto de flecha 202">
                  <a:extLst>
                    <a:ext uri="{FF2B5EF4-FFF2-40B4-BE49-F238E27FC236}">
                      <a16:creationId xmlns:a16="http://schemas.microsoft.com/office/drawing/2014/main" id="{6D1B09F0-A4B3-1D8F-3DDC-D0AED0D2B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1" name="CuadroTexto 200">
                    <a:extLst>
                      <a:ext uri="{FF2B5EF4-FFF2-40B4-BE49-F238E27FC236}">
                        <a16:creationId xmlns:a16="http://schemas.microsoft.com/office/drawing/2014/main" id="{4D83DE27-1538-7E87-8878-919CC433818B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4,3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4" name="CuadroTexto 163">
                    <a:extLst>
                      <a:ext uri="{FF2B5EF4-FFF2-40B4-BE49-F238E27FC236}">
                        <a16:creationId xmlns:a16="http://schemas.microsoft.com/office/drawing/2014/main" id="{BAFD9C22-4605-86A7-2532-29274811CA1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04" name="Grupo 203">
              <a:extLst>
                <a:ext uri="{FF2B5EF4-FFF2-40B4-BE49-F238E27FC236}">
                  <a16:creationId xmlns:a16="http://schemas.microsoft.com/office/drawing/2014/main" id="{9E5ECD6E-4FD8-30F5-486E-53448379B310}"/>
                </a:ext>
              </a:extLst>
            </p:cNvPr>
            <p:cNvGrpSpPr/>
            <p:nvPr/>
          </p:nvGrpSpPr>
          <p:grpSpPr>
            <a:xfrm>
              <a:off x="4468472" y="4025119"/>
              <a:ext cx="760208" cy="479297"/>
              <a:chOff x="1560211" y="2167745"/>
              <a:chExt cx="760208" cy="479297"/>
            </a:xfrm>
          </p:grpSpPr>
          <p:grpSp>
            <p:nvGrpSpPr>
              <p:cNvPr id="205" name="Grupo 204">
                <a:extLst>
                  <a:ext uri="{FF2B5EF4-FFF2-40B4-BE49-F238E27FC236}">
                    <a16:creationId xmlns:a16="http://schemas.microsoft.com/office/drawing/2014/main" id="{A3F611E8-84E9-96F2-90C8-5D12772E421D}"/>
                  </a:ext>
                </a:extLst>
              </p:cNvPr>
              <p:cNvGrpSpPr/>
              <p:nvPr/>
            </p:nvGrpSpPr>
            <p:grpSpPr>
              <a:xfrm>
                <a:off x="1719742" y="2575042"/>
                <a:ext cx="351516" cy="72000"/>
                <a:chOff x="1719742" y="2575042"/>
                <a:chExt cx="351516" cy="72000"/>
              </a:xfrm>
            </p:grpSpPr>
            <p:sp>
              <p:nvSpPr>
                <p:cNvPr id="207" name="Elipse 206">
                  <a:extLst>
                    <a:ext uri="{FF2B5EF4-FFF2-40B4-BE49-F238E27FC236}">
                      <a16:creationId xmlns:a16="http://schemas.microsoft.com/office/drawing/2014/main" id="{DDB57912-92EA-F0B1-46D7-A2576681C10D}"/>
                    </a:ext>
                  </a:extLst>
                </p:cNvPr>
                <p:cNvSpPr/>
                <p:nvPr/>
              </p:nvSpPr>
              <p:spPr>
                <a:xfrm>
                  <a:off x="1719742" y="2575042"/>
                  <a:ext cx="72000" cy="7200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8" name="Conector recto de flecha 207">
                  <a:extLst>
                    <a:ext uri="{FF2B5EF4-FFF2-40B4-BE49-F238E27FC236}">
                      <a16:creationId xmlns:a16="http://schemas.microsoft.com/office/drawing/2014/main" id="{CF0FCFB3-A03C-5321-2A2A-E1EDFC9B20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91742" y="2611042"/>
                  <a:ext cx="279516" cy="0"/>
                </a:xfrm>
                <a:prstGeom prst="straightConnector1">
                  <a:avLst/>
                </a:prstGeom>
                <a:ln w="38100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6" name="CuadroTexto 205">
                    <a:extLst>
                      <a:ext uri="{FF2B5EF4-FFF2-40B4-BE49-F238E27FC236}">
                        <a16:creationId xmlns:a16="http://schemas.microsoft.com/office/drawing/2014/main" id="{C2E3DA54-0BD3-5171-D9DF-057A560E9377}"/>
                      </a:ext>
                    </a:extLst>
                  </p:cNvPr>
                  <p:cNvSpPr txBox="1"/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, 4,4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accent6"/>
                      </a:solidFill>
                      <a:latin typeface="Century Schoolbook" panose="020406040505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9" name="CuadroTexto 168">
                    <a:extLst>
                      <a:ext uri="{FF2B5EF4-FFF2-40B4-BE49-F238E27FC236}">
                        <a16:creationId xmlns:a16="http://schemas.microsoft.com/office/drawing/2014/main" id="{8763142C-2C52-508C-E683-01C040D32AB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0211" y="2167745"/>
                    <a:ext cx="760208" cy="381515"/>
                  </a:xfrm>
                  <a:prstGeom prst="rect">
                    <a:avLst/>
                  </a:prstGeom>
                  <a:blipFill>
                    <a:blip r:embed="rId4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7" name="Elipse 246">
              <a:extLst>
                <a:ext uri="{FF2B5EF4-FFF2-40B4-BE49-F238E27FC236}">
                  <a16:creationId xmlns:a16="http://schemas.microsoft.com/office/drawing/2014/main" id="{648C81AE-5BC6-D2CF-CD20-84BD507EE56C}"/>
                </a:ext>
              </a:extLst>
            </p:cNvPr>
            <p:cNvSpPr/>
            <p:nvPr/>
          </p:nvSpPr>
          <p:spPr>
            <a:xfrm>
              <a:off x="2080349" y="2658976"/>
              <a:ext cx="72000" cy="72000"/>
            </a:xfrm>
            <a:prstGeom prst="ellipse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3" name="Grupo 412">
            <a:extLst>
              <a:ext uri="{FF2B5EF4-FFF2-40B4-BE49-F238E27FC236}">
                <a16:creationId xmlns:a16="http://schemas.microsoft.com/office/drawing/2014/main" id="{36627B12-35FF-9E51-2567-7B84BB4AE3D0}"/>
              </a:ext>
            </a:extLst>
          </p:cNvPr>
          <p:cNvGrpSpPr/>
          <p:nvPr/>
        </p:nvGrpSpPr>
        <p:grpSpPr>
          <a:xfrm>
            <a:off x="7209159" y="2835966"/>
            <a:ext cx="201338" cy="195777"/>
            <a:chOff x="5879976" y="1916832"/>
            <a:chExt cx="392351" cy="381515"/>
          </a:xfrm>
        </p:grpSpPr>
        <p:sp>
          <p:nvSpPr>
            <p:cNvPr id="414" name="Elipse 413">
              <a:extLst>
                <a:ext uri="{FF2B5EF4-FFF2-40B4-BE49-F238E27FC236}">
                  <a16:creationId xmlns:a16="http://schemas.microsoft.com/office/drawing/2014/main" id="{F66A73F2-8316-5E2D-7F51-8CB4D883DFD5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7B00"/>
                </a:solidFill>
              </a:endParaRPr>
            </a:p>
          </p:txBody>
        </p:sp>
        <p:sp>
          <p:nvSpPr>
            <p:cNvPr id="415" name="Elipse 414">
              <a:extLst>
                <a:ext uri="{FF2B5EF4-FFF2-40B4-BE49-F238E27FC236}">
                  <a16:creationId xmlns:a16="http://schemas.microsoft.com/office/drawing/2014/main" id="{7CB57D1B-A8AD-6304-3B0B-A0400CA1DD29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16" name="Grupo 415">
            <a:extLst>
              <a:ext uri="{FF2B5EF4-FFF2-40B4-BE49-F238E27FC236}">
                <a16:creationId xmlns:a16="http://schemas.microsoft.com/office/drawing/2014/main" id="{020845C3-D848-8168-0A6C-781748AD2BC6}"/>
              </a:ext>
            </a:extLst>
          </p:cNvPr>
          <p:cNvGrpSpPr/>
          <p:nvPr/>
        </p:nvGrpSpPr>
        <p:grpSpPr>
          <a:xfrm>
            <a:off x="8221064" y="2835966"/>
            <a:ext cx="201338" cy="195777"/>
            <a:chOff x="5879976" y="1916832"/>
            <a:chExt cx="392351" cy="381515"/>
          </a:xfrm>
        </p:grpSpPr>
        <p:sp>
          <p:nvSpPr>
            <p:cNvPr id="417" name="Elipse 416">
              <a:extLst>
                <a:ext uri="{FF2B5EF4-FFF2-40B4-BE49-F238E27FC236}">
                  <a16:creationId xmlns:a16="http://schemas.microsoft.com/office/drawing/2014/main" id="{BE76CA2B-B633-49CC-5715-2BA38ECFA29E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18" name="Elipse 417">
              <a:extLst>
                <a:ext uri="{FF2B5EF4-FFF2-40B4-BE49-F238E27FC236}">
                  <a16:creationId xmlns:a16="http://schemas.microsoft.com/office/drawing/2014/main" id="{4FA84BE6-C36F-42D9-970B-68812EEA4690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19" name="Grupo 418">
            <a:extLst>
              <a:ext uri="{FF2B5EF4-FFF2-40B4-BE49-F238E27FC236}">
                <a16:creationId xmlns:a16="http://schemas.microsoft.com/office/drawing/2014/main" id="{087E2DCF-BB8B-A690-AFBA-EA46B3D85D40}"/>
              </a:ext>
            </a:extLst>
          </p:cNvPr>
          <p:cNvGrpSpPr/>
          <p:nvPr/>
        </p:nvGrpSpPr>
        <p:grpSpPr>
          <a:xfrm>
            <a:off x="9232969" y="2835966"/>
            <a:ext cx="201338" cy="195777"/>
            <a:chOff x="5879976" y="1916832"/>
            <a:chExt cx="392351" cy="381515"/>
          </a:xfrm>
        </p:grpSpPr>
        <p:sp>
          <p:nvSpPr>
            <p:cNvPr id="420" name="Elipse 419">
              <a:extLst>
                <a:ext uri="{FF2B5EF4-FFF2-40B4-BE49-F238E27FC236}">
                  <a16:creationId xmlns:a16="http://schemas.microsoft.com/office/drawing/2014/main" id="{EB446C16-6337-FEB4-36CC-EC14E790E02D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21" name="Elipse 420">
              <a:extLst>
                <a:ext uri="{FF2B5EF4-FFF2-40B4-BE49-F238E27FC236}">
                  <a16:creationId xmlns:a16="http://schemas.microsoft.com/office/drawing/2014/main" id="{3EE0D6CF-F99B-88FD-1CA5-3923478CBD4F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22" name="Grupo 421">
            <a:extLst>
              <a:ext uri="{FF2B5EF4-FFF2-40B4-BE49-F238E27FC236}">
                <a16:creationId xmlns:a16="http://schemas.microsoft.com/office/drawing/2014/main" id="{67D71A81-F765-FA73-79C3-FEB9ADC62AE0}"/>
              </a:ext>
            </a:extLst>
          </p:cNvPr>
          <p:cNvGrpSpPr/>
          <p:nvPr/>
        </p:nvGrpSpPr>
        <p:grpSpPr>
          <a:xfrm>
            <a:off x="10244874" y="2835966"/>
            <a:ext cx="201338" cy="195777"/>
            <a:chOff x="5879976" y="1916832"/>
            <a:chExt cx="392351" cy="381515"/>
          </a:xfrm>
        </p:grpSpPr>
        <p:sp>
          <p:nvSpPr>
            <p:cNvPr id="423" name="Elipse 422">
              <a:extLst>
                <a:ext uri="{FF2B5EF4-FFF2-40B4-BE49-F238E27FC236}">
                  <a16:creationId xmlns:a16="http://schemas.microsoft.com/office/drawing/2014/main" id="{E1B63F94-1E28-6C71-12A7-C90A5BBBC499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24" name="Elipse 423">
              <a:extLst>
                <a:ext uri="{FF2B5EF4-FFF2-40B4-BE49-F238E27FC236}">
                  <a16:creationId xmlns:a16="http://schemas.microsoft.com/office/drawing/2014/main" id="{87C66BE6-B659-7D28-08B2-16CA1936C6B5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28" name="Grupo 427">
            <a:extLst>
              <a:ext uri="{FF2B5EF4-FFF2-40B4-BE49-F238E27FC236}">
                <a16:creationId xmlns:a16="http://schemas.microsoft.com/office/drawing/2014/main" id="{140D3387-F78F-3587-A82E-7631250E569B}"/>
              </a:ext>
            </a:extLst>
          </p:cNvPr>
          <p:cNvGrpSpPr/>
          <p:nvPr/>
        </p:nvGrpSpPr>
        <p:grpSpPr>
          <a:xfrm>
            <a:off x="7253437" y="3706873"/>
            <a:ext cx="201338" cy="195777"/>
            <a:chOff x="5879976" y="1916832"/>
            <a:chExt cx="392351" cy="381515"/>
          </a:xfrm>
        </p:grpSpPr>
        <p:sp>
          <p:nvSpPr>
            <p:cNvPr id="429" name="Elipse 428">
              <a:extLst>
                <a:ext uri="{FF2B5EF4-FFF2-40B4-BE49-F238E27FC236}">
                  <a16:creationId xmlns:a16="http://schemas.microsoft.com/office/drawing/2014/main" id="{864CBC5A-26FB-2A3C-8291-2E4BA9B8A902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30" name="Elipse 429">
              <a:extLst>
                <a:ext uri="{FF2B5EF4-FFF2-40B4-BE49-F238E27FC236}">
                  <a16:creationId xmlns:a16="http://schemas.microsoft.com/office/drawing/2014/main" id="{B16522FA-2328-F25D-4285-38C7EC3DC8A8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31" name="Grupo 430">
            <a:extLst>
              <a:ext uri="{FF2B5EF4-FFF2-40B4-BE49-F238E27FC236}">
                <a16:creationId xmlns:a16="http://schemas.microsoft.com/office/drawing/2014/main" id="{7B338FE9-4B14-FAF4-C8AB-910B384BAFA5}"/>
              </a:ext>
            </a:extLst>
          </p:cNvPr>
          <p:cNvGrpSpPr/>
          <p:nvPr/>
        </p:nvGrpSpPr>
        <p:grpSpPr>
          <a:xfrm>
            <a:off x="8265342" y="3706873"/>
            <a:ext cx="201338" cy="195777"/>
            <a:chOff x="5879976" y="1916832"/>
            <a:chExt cx="392351" cy="381515"/>
          </a:xfrm>
        </p:grpSpPr>
        <p:sp>
          <p:nvSpPr>
            <p:cNvPr id="432" name="Elipse 431">
              <a:extLst>
                <a:ext uri="{FF2B5EF4-FFF2-40B4-BE49-F238E27FC236}">
                  <a16:creationId xmlns:a16="http://schemas.microsoft.com/office/drawing/2014/main" id="{7B3CBE6D-3C25-BD79-03EC-610A4F1F2F9B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33" name="Elipse 432">
              <a:extLst>
                <a:ext uri="{FF2B5EF4-FFF2-40B4-BE49-F238E27FC236}">
                  <a16:creationId xmlns:a16="http://schemas.microsoft.com/office/drawing/2014/main" id="{0F0419AA-ADA0-E5AE-1E71-EB878EDB44AC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34" name="Grupo 433">
            <a:extLst>
              <a:ext uri="{FF2B5EF4-FFF2-40B4-BE49-F238E27FC236}">
                <a16:creationId xmlns:a16="http://schemas.microsoft.com/office/drawing/2014/main" id="{B7574047-303F-A904-11E3-47A5503D146C}"/>
              </a:ext>
            </a:extLst>
          </p:cNvPr>
          <p:cNvGrpSpPr/>
          <p:nvPr/>
        </p:nvGrpSpPr>
        <p:grpSpPr>
          <a:xfrm>
            <a:off x="9277247" y="3706873"/>
            <a:ext cx="201338" cy="195777"/>
            <a:chOff x="5879976" y="1916832"/>
            <a:chExt cx="392351" cy="381515"/>
          </a:xfrm>
        </p:grpSpPr>
        <p:sp>
          <p:nvSpPr>
            <p:cNvPr id="435" name="Elipse 434">
              <a:extLst>
                <a:ext uri="{FF2B5EF4-FFF2-40B4-BE49-F238E27FC236}">
                  <a16:creationId xmlns:a16="http://schemas.microsoft.com/office/drawing/2014/main" id="{C1AF9671-3F92-4D25-14A7-0C4B9DC302CF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36" name="Elipse 435">
              <a:extLst>
                <a:ext uri="{FF2B5EF4-FFF2-40B4-BE49-F238E27FC236}">
                  <a16:creationId xmlns:a16="http://schemas.microsoft.com/office/drawing/2014/main" id="{465F5A8E-D3B1-F371-8928-E09F29603EFC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37" name="Grupo 436">
            <a:extLst>
              <a:ext uri="{FF2B5EF4-FFF2-40B4-BE49-F238E27FC236}">
                <a16:creationId xmlns:a16="http://schemas.microsoft.com/office/drawing/2014/main" id="{3333E17E-04FF-3E05-B64D-349E0DEF7D93}"/>
              </a:ext>
            </a:extLst>
          </p:cNvPr>
          <p:cNvGrpSpPr/>
          <p:nvPr/>
        </p:nvGrpSpPr>
        <p:grpSpPr>
          <a:xfrm>
            <a:off x="10289152" y="3706873"/>
            <a:ext cx="201338" cy="195777"/>
            <a:chOff x="5879976" y="1916832"/>
            <a:chExt cx="392351" cy="381515"/>
          </a:xfrm>
        </p:grpSpPr>
        <p:sp>
          <p:nvSpPr>
            <p:cNvPr id="438" name="Elipse 437">
              <a:extLst>
                <a:ext uri="{FF2B5EF4-FFF2-40B4-BE49-F238E27FC236}">
                  <a16:creationId xmlns:a16="http://schemas.microsoft.com/office/drawing/2014/main" id="{B8E3D281-A73F-56BB-06AD-772ED7A15435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39" name="Elipse 438">
              <a:extLst>
                <a:ext uri="{FF2B5EF4-FFF2-40B4-BE49-F238E27FC236}">
                  <a16:creationId xmlns:a16="http://schemas.microsoft.com/office/drawing/2014/main" id="{F9280DB3-1BB0-8DDA-0C11-8520EA1D3E7D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43" name="Grupo 442">
            <a:extLst>
              <a:ext uri="{FF2B5EF4-FFF2-40B4-BE49-F238E27FC236}">
                <a16:creationId xmlns:a16="http://schemas.microsoft.com/office/drawing/2014/main" id="{2DE82174-7491-9AA6-703C-357ED1ADC3D4}"/>
              </a:ext>
            </a:extLst>
          </p:cNvPr>
          <p:cNvGrpSpPr/>
          <p:nvPr/>
        </p:nvGrpSpPr>
        <p:grpSpPr>
          <a:xfrm>
            <a:off x="7247971" y="4565018"/>
            <a:ext cx="201338" cy="195777"/>
            <a:chOff x="5879976" y="1916832"/>
            <a:chExt cx="392351" cy="381515"/>
          </a:xfrm>
        </p:grpSpPr>
        <p:sp>
          <p:nvSpPr>
            <p:cNvPr id="444" name="Elipse 443">
              <a:extLst>
                <a:ext uri="{FF2B5EF4-FFF2-40B4-BE49-F238E27FC236}">
                  <a16:creationId xmlns:a16="http://schemas.microsoft.com/office/drawing/2014/main" id="{E3CD219C-2E1A-70AC-0CCC-7418C3EA0933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45" name="Elipse 444">
              <a:extLst>
                <a:ext uri="{FF2B5EF4-FFF2-40B4-BE49-F238E27FC236}">
                  <a16:creationId xmlns:a16="http://schemas.microsoft.com/office/drawing/2014/main" id="{607A8A06-E5F9-7292-1BBB-D97F75BDCB1E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46" name="Grupo 445">
            <a:extLst>
              <a:ext uri="{FF2B5EF4-FFF2-40B4-BE49-F238E27FC236}">
                <a16:creationId xmlns:a16="http://schemas.microsoft.com/office/drawing/2014/main" id="{BDD8B3E0-3F1C-E2D7-D17D-23459D13BFB2}"/>
              </a:ext>
            </a:extLst>
          </p:cNvPr>
          <p:cNvGrpSpPr/>
          <p:nvPr/>
        </p:nvGrpSpPr>
        <p:grpSpPr>
          <a:xfrm>
            <a:off x="8259876" y="4565018"/>
            <a:ext cx="201338" cy="195777"/>
            <a:chOff x="5879976" y="1916832"/>
            <a:chExt cx="392351" cy="381515"/>
          </a:xfrm>
        </p:grpSpPr>
        <p:sp>
          <p:nvSpPr>
            <p:cNvPr id="447" name="Elipse 446">
              <a:extLst>
                <a:ext uri="{FF2B5EF4-FFF2-40B4-BE49-F238E27FC236}">
                  <a16:creationId xmlns:a16="http://schemas.microsoft.com/office/drawing/2014/main" id="{3343686A-DB64-E7D1-0ECF-EB4730E66410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48" name="Elipse 447">
              <a:extLst>
                <a:ext uri="{FF2B5EF4-FFF2-40B4-BE49-F238E27FC236}">
                  <a16:creationId xmlns:a16="http://schemas.microsoft.com/office/drawing/2014/main" id="{5ED91CCE-6720-4501-7EEF-442B6FB3B86A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49" name="Grupo 448">
            <a:extLst>
              <a:ext uri="{FF2B5EF4-FFF2-40B4-BE49-F238E27FC236}">
                <a16:creationId xmlns:a16="http://schemas.microsoft.com/office/drawing/2014/main" id="{D238AD07-6DAB-FFC4-E60B-2F4D65CB68C8}"/>
              </a:ext>
            </a:extLst>
          </p:cNvPr>
          <p:cNvGrpSpPr/>
          <p:nvPr/>
        </p:nvGrpSpPr>
        <p:grpSpPr>
          <a:xfrm>
            <a:off x="9271781" y="4565018"/>
            <a:ext cx="201338" cy="195777"/>
            <a:chOff x="5879976" y="1916832"/>
            <a:chExt cx="392351" cy="381515"/>
          </a:xfrm>
        </p:grpSpPr>
        <p:sp>
          <p:nvSpPr>
            <p:cNvPr id="450" name="Elipse 449">
              <a:extLst>
                <a:ext uri="{FF2B5EF4-FFF2-40B4-BE49-F238E27FC236}">
                  <a16:creationId xmlns:a16="http://schemas.microsoft.com/office/drawing/2014/main" id="{B129B187-9EB7-0310-2798-93BD45FD775F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51" name="Elipse 450">
              <a:extLst>
                <a:ext uri="{FF2B5EF4-FFF2-40B4-BE49-F238E27FC236}">
                  <a16:creationId xmlns:a16="http://schemas.microsoft.com/office/drawing/2014/main" id="{137CC1A9-02BA-2B28-E25D-AB2C38763716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52" name="Grupo 451">
            <a:extLst>
              <a:ext uri="{FF2B5EF4-FFF2-40B4-BE49-F238E27FC236}">
                <a16:creationId xmlns:a16="http://schemas.microsoft.com/office/drawing/2014/main" id="{439E29E4-2FB0-BA7F-769D-1E0868A9DB14}"/>
              </a:ext>
            </a:extLst>
          </p:cNvPr>
          <p:cNvGrpSpPr/>
          <p:nvPr/>
        </p:nvGrpSpPr>
        <p:grpSpPr>
          <a:xfrm>
            <a:off x="10283686" y="4565018"/>
            <a:ext cx="201338" cy="195777"/>
            <a:chOff x="5879976" y="1916832"/>
            <a:chExt cx="392351" cy="381515"/>
          </a:xfrm>
        </p:grpSpPr>
        <p:sp>
          <p:nvSpPr>
            <p:cNvPr id="453" name="Elipse 452">
              <a:extLst>
                <a:ext uri="{FF2B5EF4-FFF2-40B4-BE49-F238E27FC236}">
                  <a16:creationId xmlns:a16="http://schemas.microsoft.com/office/drawing/2014/main" id="{C3E17DEC-1868-92F6-7A61-2B0911246AD6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54" name="Elipse 453">
              <a:extLst>
                <a:ext uri="{FF2B5EF4-FFF2-40B4-BE49-F238E27FC236}">
                  <a16:creationId xmlns:a16="http://schemas.microsoft.com/office/drawing/2014/main" id="{87CE95E2-030C-3E75-30B0-EF540F91A57E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58" name="Grupo 457">
            <a:extLst>
              <a:ext uri="{FF2B5EF4-FFF2-40B4-BE49-F238E27FC236}">
                <a16:creationId xmlns:a16="http://schemas.microsoft.com/office/drawing/2014/main" id="{89B5B393-8A79-53CF-E712-F4B470AD7F0B}"/>
              </a:ext>
            </a:extLst>
          </p:cNvPr>
          <p:cNvGrpSpPr/>
          <p:nvPr/>
        </p:nvGrpSpPr>
        <p:grpSpPr>
          <a:xfrm>
            <a:off x="7247829" y="5474862"/>
            <a:ext cx="201338" cy="195777"/>
            <a:chOff x="5879976" y="1916832"/>
            <a:chExt cx="392351" cy="381515"/>
          </a:xfrm>
        </p:grpSpPr>
        <p:sp>
          <p:nvSpPr>
            <p:cNvPr id="459" name="Elipse 458">
              <a:extLst>
                <a:ext uri="{FF2B5EF4-FFF2-40B4-BE49-F238E27FC236}">
                  <a16:creationId xmlns:a16="http://schemas.microsoft.com/office/drawing/2014/main" id="{441C8DB5-1DD1-68D2-DA80-0A677DC76101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60" name="Elipse 459">
              <a:extLst>
                <a:ext uri="{FF2B5EF4-FFF2-40B4-BE49-F238E27FC236}">
                  <a16:creationId xmlns:a16="http://schemas.microsoft.com/office/drawing/2014/main" id="{995E1309-A275-AA26-F682-C6C1B23269C6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61" name="Grupo 460">
            <a:extLst>
              <a:ext uri="{FF2B5EF4-FFF2-40B4-BE49-F238E27FC236}">
                <a16:creationId xmlns:a16="http://schemas.microsoft.com/office/drawing/2014/main" id="{2877E7DF-70AF-41D7-8B72-EC314C88EBF6}"/>
              </a:ext>
            </a:extLst>
          </p:cNvPr>
          <p:cNvGrpSpPr/>
          <p:nvPr/>
        </p:nvGrpSpPr>
        <p:grpSpPr>
          <a:xfrm>
            <a:off x="8259734" y="5474862"/>
            <a:ext cx="201338" cy="195777"/>
            <a:chOff x="5879976" y="1916832"/>
            <a:chExt cx="392351" cy="381515"/>
          </a:xfrm>
        </p:grpSpPr>
        <p:sp>
          <p:nvSpPr>
            <p:cNvPr id="462" name="Elipse 461">
              <a:extLst>
                <a:ext uri="{FF2B5EF4-FFF2-40B4-BE49-F238E27FC236}">
                  <a16:creationId xmlns:a16="http://schemas.microsoft.com/office/drawing/2014/main" id="{0EACABE2-0B7D-7AD7-4C19-A9605DF405FC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63" name="Elipse 462">
              <a:extLst>
                <a:ext uri="{FF2B5EF4-FFF2-40B4-BE49-F238E27FC236}">
                  <a16:creationId xmlns:a16="http://schemas.microsoft.com/office/drawing/2014/main" id="{84B6DC0B-06CB-5E41-E72B-012593418C52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64" name="Grupo 463">
            <a:extLst>
              <a:ext uri="{FF2B5EF4-FFF2-40B4-BE49-F238E27FC236}">
                <a16:creationId xmlns:a16="http://schemas.microsoft.com/office/drawing/2014/main" id="{C85D2478-3BE0-07C9-49E5-C551F982C569}"/>
              </a:ext>
            </a:extLst>
          </p:cNvPr>
          <p:cNvGrpSpPr/>
          <p:nvPr/>
        </p:nvGrpSpPr>
        <p:grpSpPr>
          <a:xfrm>
            <a:off x="9271639" y="5474862"/>
            <a:ext cx="201338" cy="195777"/>
            <a:chOff x="5879976" y="1916832"/>
            <a:chExt cx="392351" cy="381515"/>
          </a:xfrm>
        </p:grpSpPr>
        <p:sp>
          <p:nvSpPr>
            <p:cNvPr id="465" name="Elipse 464">
              <a:extLst>
                <a:ext uri="{FF2B5EF4-FFF2-40B4-BE49-F238E27FC236}">
                  <a16:creationId xmlns:a16="http://schemas.microsoft.com/office/drawing/2014/main" id="{C93D759A-4A3E-FB21-7082-4BA8767D2F87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66" name="Elipse 465">
              <a:extLst>
                <a:ext uri="{FF2B5EF4-FFF2-40B4-BE49-F238E27FC236}">
                  <a16:creationId xmlns:a16="http://schemas.microsoft.com/office/drawing/2014/main" id="{BD6BBB5E-1F20-9FB1-1B34-513147994722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grpSp>
        <p:nvGrpSpPr>
          <p:cNvPr id="467" name="Grupo 466">
            <a:extLst>
              <a:ext uri="{FF2B5EF4-FFF2-40B4-BE49-F238E27FC236}">
                <a16:creationId xmlns:a16="http://schemas.microsoft.com/office/drawing/2014/main" id="{18C166D9-4D2D-FA83-6177-E5A402663D1C}"/>
              </a:ext>
            </a:extLst>
          </p:cNvPr>
          <p:cNvGrpSpPr/>
          <p:nvPr/>
        </p:nvGrpSpPr>
        <p:grpSpPr>
          <a:xfrm>
            <a:off x="10283544" y="5474862"/>
            <a:ext cx="201338" cy="195777"/>
            <a:chOff x="5879976" y="1916832"/>
            <a:chExt cx="392351" cy="381515"/>
          </a:xfrm>
        </p:grpSpPr>
        <p:sp>
          <p:nvSpPr>
            <p:cNvPr id="468" name="Elipse 467">
              <a:extLst>
                <a:ext uri="{FF2B5EF4-FFF2-40B4-BE49-F238E27FC236}">
                  <a16:creationId xmlns:a16="http://schemas.microsoft.com/office/drawing/2014/main" id="{89BB6878-ECD4-357D-36D2-F58F64F1FBA9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  <p:sp>
          <p:nvSpPr>
            <p:cNvPr id="469" name="Elipse 468">
              <a:extLst>
                <a:ext uri="{FF2B5EF4-FFF2-40B4-BE49-F238E27FC236}">
                  <a16:creationId xmlns:a16="http://schemas.microsoft.com/office/drawing/2014/main" id="{9FC25266-0BBC-B905-EE60-F6BE6ACB1C57}"/>
                </a:ext>
              </a:extLst>
            </p:cNvPr>
            <p:cNvSpPr/>
            <p:nvPr/>
          </p:nvSpPr>
          <p:spPr>
            <a:xfrm>
              <a:off x="6000517" y="2030865"/>
              <a:ext cx="151268" cy="147090"/>
            </a:xfrm>
            <a:prstGeom prst="ellipse">
              <a:avLst/>
            </a:prstGeom>
            <a:solidFill>
              <a:srgbClr val="007B00"/>
            </a:solidFill>
            <a:ln>
              <a:solidFill>
                <a:srgbClr val="007B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3" name="CuadroTexto 472">
                <a:extLst>
                  <a:ext uri="{FF2B5EF4-FFF2-40B4-BE49-F238E27FC236}">
                    <a16:creationId xmlns:a16="http://schemas.microsoft.com/office/drawing/2014/main" id="{D6B72524-DE63-E6BF-220A-34C62491E669}"/>
                  </a:ext>
                </a:extLst>
              </p:cNvPr>
              <p:cNvSpPr txBox="1"/>
              <p:nvPr/>
            </p:nvSpPr>
            <p:spPr>
              <a:xfrm>
                <a:off x="6982641" y="2474905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1,1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73" name="CuadroTexto 472">
                <a:extLst>
                  <a:ext uri="{FF2B5EF4-FFF2-40B4-BE49-F238E27FC236}">
                    <a16:creationId xmlns:a16="http://schemas.microsoft.com/office/drawing/2014/main" id="{D6B72524-DE63-E6BF-220A-34C62491E6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641" y="2474905"/>
                <a:ext cx="772712" cy="381515"/>
              </a:xfrm>
              <a:prstGeom prst="rect">
                <a:avLst/>
              </a:prstGeom>
              <a:blipFill>
                <a:blip r:embed="rId4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4" name="CuadroTexto 473">
                <a:extLst>
                  <a:ext uri="{FF2B5EF4-FFF2-40B4-BE49-F238E27FC236}">
                    <a16:creationId xmlns:a16="http://schemas.microsoft.com/office/drawing/2014/main" id="{AB6017C7-8ABC-1599-885A-96C723051FB9}"/>
                  </a:ext>
                </a:extLst>
              </p:cNvPr>
              <p:cNvSpPr txBox="1"/>
              <p:nvPr/>
            </p:nvSpPr>
            <p:spPr>
              <a:xfrm>
                <a:off x="7992931" y="2467968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2,1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74" name="CuadroTexto 473">
                <a:extLst>
                  <a:ext uri="{FF2B5EF4-FFF2-40B4-BE49-F238E27FC236}">
                    <a16:creationId xmlns:a16="http://schemas.microsoft.com/office/drawing/2014/main" id="{AB6017C7-8ABC-1599-885A-96C723051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2931" y="2467968"/>
                <a:ext cx="772712" cy="381515"/>
              </a:xfrm>
              <a:prstGeom prst="rect">
                <a:avLst/>
              </a:prstGeom>
              <a:blipFill>
                <a:blip r:embed="rId4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6" name="Imagen 475">
            <a:extLst>
              <a:ext uri="{FF2B5EF4-FFF2-40B4-BE49-F238E27FC236}">
                <a16:creationId xmlns:a16="http://schemas.microsoft.com/office/drawing/2014/main" id="{C00AFAA9-C7F3-FC95-048F-53A2C865F97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9877156" y="2498745"/>
            <a:ext cx="1012024" cy="3560373"/>
          </a:xfrm>
          <a:prstGeom prst="rect">
            <a:avLst/>
          </a:prstGeom>
        </p:spPr>
      </p:pic>
      <p:pic>
        <p:nvPicPr>
          <p:cNvPr id="477" name="Imagen 476">
            <a:extLst>
              <a:ext uri="{FF2B5EF4-FFF2-40B4-BE49-F238E27FC236}">
                <a16:creationId xmlns:a16="http://schemas.microsoft.com/office/drawing/2014/main" id="{4FD94A5A-032B-D49C-2126-B4376DEF851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16200000">
            <a:off x="7902363" y="4105501"/>
            <a:ext cx="898645" cy="30161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8" name="CuadroTexto 477">
                <a:extLst>
                  <a:ext uri="{FF2B5EF4-FFF2-40B4-BE49-F238E27FC236}">
                    <a16:creationId xmlns:a16="http://schemas.microsoft.com/office/drawing/2014/main" id="{2664D4F7-1228-6A25-8451-A306165B425F}"/>
                  </a:ext>
                </a:extLst>
              </p:cNvPr>
              <p:cNvSpPr txBox="1"/>
              <p:nvPr/>
            </p:nvSpPr>
            <p:spPr>
              <a:xfrm>
                <a:off x="1007559" y="2205295"/>
                <a:ext cx="6056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1.1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8" name="CuadroTexto 477">
                <a:extLst>
                  <a:ext uri="{FF2B5EF4-FFF2-40B4-BE49-F238E27FC236}">
                    <a16:creationId xmlns:a16="http://schemas.microsoft.com/office/drawing/2014/main" id="{2664D4F7-1228-6A25-8451-A306165B4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559" y="2205295"/>
                <a:ext cx="605679" cy="369332"/>
              </a:xfrm>
              <a:prstGeom prst="rect">
                <a:avLst/>
              </a:prstGeom>
              <a:blipFill>
                <a:blip r:embed="rId5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0" name="CuadroTexto 479">
                <a:extLst>
                  <a:ext uri="{FF2B5EF4-FFF2-40B4-BE49-F238E27FC236}">
                    <a16:creationId xmlns:a16="http://schemas.microsoft.com/office/drawing/2014/main" id="{BF7F772F-B75C-73D2-13CE-4C2AC69B8247}"/>
                  </a:ext>
                </a:extLst>
              </p:cNvPr>
              <p:cNvSpPr txBox="1"/>
              <p:nvPr/>
            </p:nvSpPr>
            <p:spPr bwMode="auto">
              <a:xfrm>
                <a:off x="11287751" y="2841666"/>
                <a:ext cx="634699" cy="3780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80" name="CuadroTexto 479">
                <a:extLst>
                  <a:ext uri="{FF2B5EF4-FFF2-40B4-BE49-F238E27FC236}">
                    <a16:creationId xmlns:a16="http://schemas.microsoft.com/office/drawing/2014/main" id="{BF7F772F-B75C-73D2-13CE-4C2AC69B8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87751" y="2841666"/>
                <a:ext cx="634699" cy="378052"/>
              </a:xfrm>
              <a:prstGeom prst="rect">
                <a:avLst/>
              </a:prstGeom>
              <a:blipFill>
                <a:blip r:embed="rId51"/>
                <a:stretch>
                  <a:fillRect t="-8065" r="-2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2" name="CuadroTexto 481">
                <a:extLst>
                  <a:ext uri="{FF2B5EF4-FFF2-40B4-BE49-F238E27FC236}">
                    <a16:creationId xmlns:a16="http://schemas.microsoft.com/office/drawing/2014/main" id="{9B323E9C-5C1A-556B-0C49-0F808CCC6BF0}"/>
                  </a:ext>
                </a:extLst>
              </p:cNvPr>
              <p:cNvSpPr txBox="1"/>
              <p:nvPr/>
            </p:nvSpPr>
            <p:spPr bwMode="auto">
              <a:xfrm>
                <a:off x="5038814" y="2412115"/>
                <a:ext cx="7558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2" name="CuadroTexto 481">
                <a:extLst>
                  <a:ext uri="{FF2B5EF4-FFF2-40B4-BE49-F238E27FC236}">
                    <a16:creationId xmlns:a16="http://schemas.microsoft.com/office/drawing/2014/main" id="{9B323E9C-5C1A-556B-0C49-0F808CCC6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38814" y="2412115"/>
                <a:ext cx="755854" cy="369332"/>
              </a:xfrm>
              <a:prstGeom prst="rect">
                <a:avLst/>
              </a:prstGeom>
              <a:blipFill>
                <a:blip r:embed="rId5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3" name="CuadroTexto 482">
                <a:extLst>
                  <a:ext uri="{FF2B5EF4-FFF2-40B4-BE49-F238E27FC236}">
                    <a16:creationId xmlns:a16="http://schemas.microsoft.com/office/drawing/2014/main" id="{07E8326E-E2FC-558B-BC40-E687064F4E64}"/>
                  </a:ext>
                </a:extLst>
              </p:cNvPr>
              <p:cNvSpPr txBox="1"/>
              <p:nvPr/>
            </p:nvSpPr>
            <p:spPr>
              <a:xfrm>
                <a:off x="8947140" y="2490361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3,1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3" name="CuadroTexto 482">
                <a:extLst>
                  <a:ext uri="{FF2B5EF4-FFF2-40B4-BE49-F238E27FC236}">
                    <a16:creationId xmlns:a16="http://schemas.microsoft.com/office/drawing/2014/main" id="{07E8326E-E2FC-558B-BC40-E687064F4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7140" y="2490361"/>
                <a:ext cx="772712" cy="381515"/>
              </a:xfrm>
              <a:prstGeom prst="rect">
                <a:avLst/>
              </a:prstGeom>
              <a:blipFill>
                <a:blip r:embed="rId5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4" name="CuadroTexto 483">
                <a:extLst>
                  <a:ext uri="{FF2B5EF4-FFF2-40B4-BE49-F238E27FC236}">
                    <a16:creationId xmlns:a16="http://schemas.microsoft.com/office/drawing/2014/main" id="{3D784F68-1CC6-030F-944B-B64C284434BA}"/>
                  </a:ext>
                </a:extLst>
              </p:cNvPr>
              <p:cNvSpPr txBox="1"/>
              <p:nvPr/>
            </p:nvSpPr>
            <p:spPr>
              <a:xfrm>
                <a:off x="9979738" y="2486466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4,1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4" name="CuadroTexto 483">
                <a:extLst>
                  <a:ext uri="{FF2B5EF4-FFF2-40B4-BE49-F238E27FC236}">
                    <a16:creationId xmlns:a16="http://schemas.microsoft.com/office/drawing/2014/main" id="{3D784F68-1CC6-030F-944B-B64C28443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9738" y="2486466"/>
                <a:ext cx="772712" cy="381515"/>
              </a:xfrm>
              <a:prstGeom prst="rect">
                <a:avLst/>
              </a:prstGeom>
              <a:blipFill>
                <a:blip r:embed="rId5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5" name="CuadroTexto 484">
                <a:extLst>
                  <a:ext uri="{FF2B5EF4-FFF2-40B4-BE49-F238E27FC236}">
                    <a16:creationId xmlns:a16="http://schemas.microsoft.com/office/drawing/2014/main" id="{B3A98980-3C31-E1EB-26E4-A4E9A416E544}"/>
                  </a:ext>
                </a:extLst>
              </p:cNvPr>
              <p:cNvSpPr txBox="1"/>
              <p:nvPr/>
            </p:nvSpPr>
            <p:spPr>
              <a:xfrm>
                <a:off x="6986934" y="3256005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1,2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5" name="CuadroTexto 484">
                <a:extLst>
                  <a:ext uri="{FF2B5EF4-FFF2-40B4-BE49-F238E27FC236}">
                    <a16:creationId xmlns:a16="http://schemas.microsoft.com/office/drawing/2014/main" id="{B3A98980-3C31-E1EB-26E4-A4E9A416E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934" y="3256005"/>
                <a:ext cx="772712" cy="381515"/>
              </a:xfrm>
              <a:prstGeom prst="rect">
                <a:avLst/>
              </a:prstGeom>
              <a:blipFill>
                <a:blip r:embed="rId5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6" name="CuadroTexto 485">
                <a:extLst>
                  <a:ext uri="{FF2B5EF4-FFF2-40B4-BE49-F238E27FC236}">
                    <a16:creationId xmlns:a16="http://schemas.microsoft.com/office/drawing/2014/main" id="{BC3965F2-EDCC-150C-58F2-FC6B2A95885D}"/>
                  </a:ext>
                </a:extLst>
              </p:cNvPr>
              <p:cNvSpPr txBox="1"/>
              <p:nvPr/>
            </p:nvSpPr>
            <p:spPr>
              <a:xfrm>
                <a:off x="7997224" y="3249068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2,2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6" name="CuadroTexto 485">
                <a:extLst>
                  <a:ext uri="{FF2B5EF4-FFF2-40B4-BE49-F238E27FC236}">
                    <a16:creationId xmlns:a16="http://schemas.microsoft.com/office/drawing/2014/main" id="{BC3965F2-EDCC-150C-58F2-FC6B2A958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7224" y="3249068"/>
                <a:ext cx="772712" cy="381515"/>
              </a:xfrm>
              <a:prstGeom prst="rect">
                <a:avLst/>
              </a:prstGeom>
              <a:blipFill>
                <a:blip r:embed="rId5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7" name="CuadroTexto 486">
                <a:extLst>
                  <a:ext uri="{FF2B5EF4-FFF2-40B4-BE49-F238E27FC236}">
                    <a16:creationId xmlns:a16="http://schemas.microsoft.com/office/drawing/2014/main" id="{6CC503B9-BEE3-E5A6-BE98-712F79CB5E7E}"/>
                  </a:ext>
                </a:extLst>
              </p:cNvPr>
              <p:cNvSpPr txBox="1"/>
              <p:nvPr/>
            </p:nvSpPr>
            <p:spPr>
              <a:xfrm>
                <a:off x="8951433" y="3271461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3,2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7" name="CuadroTexto 486">
                <a:extLst>
                  <a:ext uri="{FF2B5EF4-FFF2-40B4-BE49-F238E27FC236}">
                    <a16:creationId xmlns:a16="http://schemas.microsoft.com/office/drawing/2014/main" id="{6CC503B9-BEE3-E5A6-BE98-712F79CB5E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433" y="3271461"/>
                <a:ext cx="772712" cy="381515"/>
              </a:xfrm>
              <a:prstGeom prst="rect">
                <a:avLst/>
              </a:prstGeom>
              <a:blipFill>
                <a:blip r:embed="rId5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8" name="CuadroTexto 487">
                <a:extLst>
                  <a:ext uri="{FF2B5EF4-FFF2-40B4-BE49-F238E27FC236}">
                    <a16:creationId xmlns:a16="http://schemas.microsoft.com/office/drawing/2014/main" id="{ED51C6A3-C052-954A-28EB-DC068D8488EA}"/>
                  </a:ext>
                </a:extLst>
              </p:cNvPr>
              <p:cNvSpPr txBox="1"/>
              <p:nvPr/>
            </p:nvSpPr>
            <p:spPr>
              <a:xfrm>
                <a:off x="9984031" y="3267566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4,2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8" name="CuadroTexto 487">
                <a:extLst>
                  <a:ext uri="{FF2B5EF4-FFF2-40B4-BE49-F238E27FC236}">
                    <a16:creationId xmlns:a16="http://schemas.microsoft.com/office/drawing/2014/main" id="{ED51C6A3-C052-954A-28EB-DC068D8488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4031" y="3267566"/>
                <a:ext cx="772712" cy="381515"/>
              </a:xfrm>
              <a:prstGeom prst="rect">
                <a:avLst/>
              </a:prstGeom>
              <a:blipFill>
                <a:blip r:embed="rId5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9" name="CuadroTexto 488">
                <a:extLst>
                  <a:ext uri="{FF2B5EF4-FFF2-40B4-BE49-F238E27FC236}">
                    <a16:creationId xmlns:a16="http://schemas.microsoft.com/office/drawing/2014/main" id="{966ACBCF-4AAE-263B-9D32-770EB4DDABFA}"/>
                  </a:ext>
                </a:extLst>
              </p:cNvPr>
              <p:cNvSpPr txBox="1"/>
              <p:nvPr/>
            </p:nvSpPr>
            <p:spPr>
              <a:xfrm>
                <a:off x="7002569" y="4176088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1,3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89" name="CuadroTexto 488">
                <a:extLst>
                  <a:ext uri="{FF2B5EF4-FFF2-40B4-BE49-F238E27FC236}">
                    <a16:creationId xmlns:a16="http://schemas.microsoft.com/office/drawing/2014/main" id="{966ACBCF-4AAE-263B-9D32-770EB4DDAB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2569" y="4176088"/>
                <a:ext cx="772712" cy="381515"/>
              </a:xfrm>
              <a:prstGeom prst="rect">
                <a:avLst/>
              </a:prstGeom>
              <a:blipFill>
                <a:blip r:embed="rId5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0" name="CuadroTexto 489">
                <a:extLst>
                  <a:ext uri="{FF2B5EF4-FFF2-40B4-BE49-F238E27FC236}">
                    <a16:creationId xmlns:a16="http://schemas.microsoft.com/office/drawing/2014/main" id="{D5B35631-A23C-AC03-D254-EF06CC1032B9}"/>
                  </a:ext>
                </a:extLst>
              </p:cNvPr>
              <p:cNvSpPr txBox="1"/>
              <p:nvPr/>
            </p:nvSpPr>
            <p:spPr>
              <a:xfrm>
                <a:off x="8012859" y="4169151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2,3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0" name="CuadroTexto 489">
                <a:extLst>
                  <a:ext uri="{FF2B5EF4-FFF2-40B4-BE49-F238E27FC236}">
                    <a16:creationId xmlns:a16="http://schemas.microsoft.com/office/drawing/2014/main" id="{D5B35631-A23C-AC03-D254-EF06CC1032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2859" y="4169151"/>
                <a:ext cx="772712" cy="381515"/>
              </a:xfrm>
              <a:prstGeom prst="rect">
                <a:avLst/>
              </a:prstGeom>
              <a:blipFill>
                <a:blip r:embed="rId6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1" name="CuadroTexto 490">
                <a:extLst>
                  <a:ext uri="{FF2B5EF4-FFF2-40B4-BE49-F238E27FC236}">
                    <a16:creationId xmlns:a16="http://schemas.microsoft.com/office/drawing/2014/main" id="{5CE26457-1A08-F84F-48F5-1F147B6DEF76}"/>
                  </a:ext>
                </a:extLst>
              </p:cNvPr>
              <p:cNvSpPr txBox="1"/>
              <p:nvPr/>
            </p:nvSpPr>
            <p:spPr>
              <a:xfrm>
                <a:off x="8967068" y="4191544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3,3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1" name="CuadroTexto 490">
                <a:extLst>
                  <a:ext uri="{FF2B5EF4-FFF2-40B4-BE49-F238E27FC236}">
                    <a16:creationId xmlns:a16="http://schemas.microsoft.com/office/drawing/2014/main" id="{5CE26457-1A08-F84F-48F5-1F147B6DEF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7068" y="4191544"/>
                <a:ext cx="772712" cy="381515"/>
              </a:xfrm>
              <a:prstGeom prst="rect">
                <a:avLst/>
              </a:prstGeom>
              <a:blipFill>
                <a:blip r:embed="rId6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2" name="CuadroTexto 491">
                <a:extLst>
                  <a:ext uri="{FF2B5EF4-FFF2-40B4-BE49-F238E27FC236}">
                    <a16:creationId xmlns:a16="http://schemas.microsoft.com/office/drawing/2014/main" id="{BD96D3D4-CE0E-E140-33A4-1065C5BC6D49}"/>
                  </a:ext>
                </a:extLst>
              </p:cNvPr>
              <p:cNvSpPr txBox="1"/>
              <p:nvPr/>
            </p:nvSpPr>
            <p:spPr>
              <a:xfrm>
                <a:off x="9999666" y="4187649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4,3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2" name="CuadroTexto 491">
                <a:extLst>
                  <a:ext uri="{FF2B5EF4-FFF2-40B4-BE49-F238E27FC236}">
                    <a16:creationId xmlns:a16="http://schemas.microsoft.com/office/drawing/2014/main" id="{BD96D3D4-CE0E-E140-33A4-1065C5BC6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666" y="4187649"/>
                <a:ext cx="772712" cy="381515"/>
              </a:xfrm>
              <a:prstGeom prst="rect">
                <a:avLst/>
              </a:prstGeom>
              <a:blipFill>
                <a:blip r:embed="rId6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3" name="CuadroTexto 492">
                <a:extLst>
                  <a:ext uri="{FF2B5EF4-FFF2-40B4-BE49-F238E27FC236}">
                    <a16:creationId xmlns:a16="http://schemas.microsoft.com/office/drawing/2014/main" id="{1388A917-699B-A676-291E-558EF2A562E4}"/>
                  </a:ext>
                </a:extLst>
              </p:cNvPr>
              <p:cNvSpPr txBox="1"/>
              <p:nvPr/>
            </p:nvSpPr>
            <p:spPr>
              <a:xfrm>
                <a:off x="6989390" y="5096275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1,4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3" name="CuadroTexto 492">
                <a:extLst>
                  <a:ext uri="{FF2B5EF4-FFF2-40B4-BE49-F238E27FC236}">
                    <a16:creationId xmlns:a16="http://schemas.microsoft.com/office/drawing/2014/main" id="{1388A917-699B-A676-291E-558EF2A56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9390" y="5096275"/>
                <a:ext cx="772712" cy="381515"/>
              </a:xfrm>
              <a:prstGeom prst="rect">
                <a:avLst/>
              </a:prstGeom>
              <a:blipFill>
                <a:blip r:embed="rId6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4" name="CuadroTexto 493">
                <a:extLst>
                  <a:ext uri="{FF2B5EF4-FFF2-40B4-BE49-F238E27FC236}">
                    <a16:creationId xmlns:a16="http://schemas.microsoft.com/office/drawing/2014/main" id="{B443BFEF-0E80-5DB6-E7CE-2490D1789E9B}"/>
                  </a:ext>
                </a:extLst>
              </p:cNvPr>
              <p:cNvSpPr txBox="1"/>
              <p:nvPr/>
            </p:nvSpPr>
            <p:spPr>
              <a:xfrm>
                <a:off x="7999680" y="5089338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2,4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4" name="CuadroTexto 493">
                <a:extLst>
                  <a:ext uri="{FF2B5EF4-FFF2-40B4-BE49-F238E27FC236}">
                    <a16:creationId xmlns:a16="http://schemas.microsoft.com/office/drawing/2014/main" id="{B443BFEF-0E80-5DB6-E7CE-2490D1789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680" y="5089338"/>
                <a:ext cx="772712" cy="381515"/>
              </a:xfrm>
              <a:prstGeom prst="rect">
                <a:avLst/>
              </a:prstGeom>
              <a:blipFill>
                <a:blip r:embed="rId6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5" name="CuadroTexto 494">
                <a:extLst>
                  <a:ext uri="{FF2B5EF4-FFF2-40B4-BE49-F238E27FC236}">
                    <a16:creationId xmlns:a16="http://schemas.microsoft.com/office/drawing/2014/main" id="{A256A107-D0AA-E12D-34F0-A7F9316B8430}"/>
                  </a:ext>
                </a:extLst>
              </p:cNvPr>
              <p:cNvSpPr txBox="1"/>
              <p:nvPr/>
            </p:nvSpPr>
            <p:spPr>
              <a:xfrm>
                <a:off x="8953889" y="5111731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3,4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5" name="CuadroTexto 494">
                <a:extLst>
                  <a:ext uri="{FF2B5EF4-FFF2-40B4-BE49-F238E27FC236}">
                    <a16:creationId xmlns:a16="http://schemas.microsoft.com/office/drawing/2014/main" id="{A256A107-D0AA-E12D-34F0-A7F9316B8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889" y="5111731"/>
                <a:ext cx="772712" cy="381515"/>
              </a:xfrm>
              <a:prstGeom prst="rect">
                <a:avLst/>
              </a:prstGeom>
              <a:blipFill>
                <a:blip r:embed="rId6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6" name="CuadroTexto 495">
                <a:extLst>
                  <a:ext uri="{FF2B5EF4-FFF2-40B4-BE49-F238E27FC236}">
                    <a16:creationId xmlns:a16="http://schemas.microsoft.com/office/drawing/2014/main" id="{C83834D4-DDDF-DAA4-8E4E-159BFF155FFF}"/>
                  </a:ext>
                </a:extLst>
              </p:cNvPr>
              <p:cNvSpPr txBox="1"/>
              <p:nvPr/>
            </p:nvSpPr>
            <p:spPr>
              <a:xfrm>
                <a:off x="9986487" y="5107836"/>
                <a:ext cx="772712" cy="381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b="0" i="1" smtClean="0">
                              <a:solidFill>
                                <a:srgbClr val="007B00"/>
                              </a:solidFill>
                              <a:latin typeface="Cambria Math" panose="02040503050406030204" pitchFamily="18" charset="0"/>
                            </a:rPr>
                            <m:t>, 4,4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B00"/>
                  </a:solidFill>
                  <a:latin typeface="Century Schoolbook" panose="02040604050505020304" pitchFamily="18" charset="0"/>
                </a:endParaRPr>
              </a:p>
            </p:txBody>
          </p:sp>
        </mc:Choice>
        <mc:Fallback xmlns="">
          <p:sp>
            <p:nvSpPr>
              <p:cNvPr id="496" name="CuadroTexto 495">
                <a:extLst>
                  <a:ext uri="{FF2B5EF4-FFF2-40B4-BE49-F238E27FC236}">
                    <a16:creationId xmlns:a16="http://schemas.microsoft.com/office/drawing/2014/main" id="{C83834D4-DDDF-DAA4-8E4E-159BFF155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487" y="5107836"/>
                <a:ext cx="772712" cy="381515"/>
              </a:xfrm>
              <a:prstGeom prst="rect">
                <a:avLst/>
              </a:prstGeom>
              <a:blipFill>
                <a:blip r:embed="rId6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7" name="CuadroTexto 496">
                <a:extLst>
                  <a:ext uri="{FF2B5EF4-FFF2-40B4-BE49-F238E27FC236}">
                    <a16:creationId xmlns:a16="http://schemas.microsoft.com/office/drawing/2014/main" id="{60D32347-7404-9738-D960-8FAA9D17E108}"/>
                  </a:ext>
                </a:extLst>
              </p:cNvPr>
              <p:cNvSpPr txBox="1"/>
              <p:nvPr/>
            </p:nvSpPr>
            <p:spPr bwMode="auto">
              <a:xfrm>
                <a:off x="10724257" y="2255447"/>
                <a:ext cx="75585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𝑮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7" name="CuadroTexto 496">
                <a:extLst>
                  <a:ext uri="{FF2B5EF4-FFF2-40B4-BE49-F238E27FC236}">
                    <a16:creationId xmlns:a16="http://schemas.microsoft.com/office/drawing/2014/main" id="{60D32347-7404-9738-D960-8FAA9D17E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24257" y="2255447"/>
                <a:ext cx="755854" cy="369332"/>
              </a:xfrm>
              <a:prstGeom prst="rect">
                <a:avLst/>
              </a:prstGeom>
              <a:blipFill>
                <a:blip r:embed="rId6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4" name="CuadroTexto 503">
                <a:extLst>
                  <a:ext uri="{FF2B5EF4-FFF2-40B4-BE49-F238E27FC236}">
                    <a16:creationId xmlns:a16="http://schemas.microsoft.com/office/drawing/2014/main" id="{2B2DEDAD-48DA-C493-668C-0B64A2872CCA}"/>
                  </a:ext>
                </a:extLst>
              </p:cNvPr>
              <p:cNvSpPr txBox="1"/>
              <p:nvPr/>
            </p:nvSpPr>
            <p:spPr bwMode="auto">
              <a:xfrm>
                <a:off x="1324346" y="1040606"/>
                <a:ext cx="9727922" cy="11160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/>
                  <a:t>*For quantities allocated on </a:t>
                </a:r>
                <a:r>
                  <a:rPr lang="en-US" sz="1600" b="1" dirty="0"/>
                  <a:t>primary edges or dual facets </a:t>
                </a:r>
                <a:r>
                  <a:rPr lang="en-US" sz="1600" dirty="0"/>
                  <a:t>,such as for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𝑫</m:t>
                    </m:r>
                  </m:oMath>
                </a14:m>
                <a:r>
                  <a:rPr lang="en-US" sz="1600" dirty="0"/>
                  <a:t>, these are the components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),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sz="1600" i="0" dirty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: </a:t>
                </a:r>
                <a:r>
                  <a:rPr lang="en-US" sz="1600" dirty="0"/>
                  <a:t>i.e., </a:t>
                </a:r>
                <a:r>
                  <a:rPr lang="en-US" sz="1600" i="1" dirty="0">
                    <a:solidFill>
                      <a:srgbClr val="0070C0"/>
                    </a:solidFill>
                  </a:rPr>
                  <a:t>longitudinal</a:t>
                </a:r>
                <a:r>
                  <a:rPr lang="en-US" sz="1600" dirty="0"/>
                  <a:t>. </a:t>
                </a:r>
              </a:p>
              <a:p>
                <a:pPr algn="ctr"/>
                <a:r>
                  <a:rPr lang="en-US" sz="1600" dirty="0"/>
                  <a:t>In contrast, for vectors gathering quantities allocated on </a:t>
                </a:r>
                <a:r>
                  <a:rPr lang="en-US" sz="1600" b="1" dirty="0"/>
                  <a:t>dual edges or primary facets</a:t>
                </a:r>
                <a:r>
                  <a:rPr lang="en-US" sz="1600" dirty="0"/>
                  <a:t>, such as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sz="1600" dirty="0"/>
                  <a:t>, these components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),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),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),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),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sz="1600" i="0" dirty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600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60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i="1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600" i="1" dirty="0" err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60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: </a:t>
                </a:r>
                <a:r>
                  <a:rPr lang="en-US" sz="1600" dirty="0" err="1"/>
                  <a:t>i</a:t>
                </a:r>
                <a:r>
                  <a:rPr lang="en-US" sz="1600" dirty="0"/>
                  <a:t>. e., </a:t>
                </a:r>
                <a:r>
                  <a:rPr lang="en-US" sz="1600" i="1" dirty="0" err="1">
                    <a:solidFill>
                      <a:srgbClr val="FF0000"/>
                    </a:solidFill>
                  </a:rPr>
                  <a:t>tranvserse</a:t>
                </a:r>
                <a:endParaRPr lang="en-US" sz="16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4" name="CuadroTexto 503">
                <a:extLst>
                  <a:ext uri="{FF2B5EF4-FFF2-40B4-BE49-F238E27FC236}">
                    <a16:creationId xmlns:a16="http://schemas.microsoft.com/office/drawing/2014/main" id="{2B2DEDAD-48DA-C493-668C-0B64A2872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24346" y="1040606"/>
                <a:ext cx="9727922" cy="1116075"/>
              </a:xfrm>
              <a:prstGeom prst="rect">
                <a:avLst/>
              </a:prstGeom>
              <a:blipFill>
                <a:blip r:embed="rId68"/>
                <a:stretch>
                  <a:fillRect t="-1639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5" name="Grupo 504">
            <a:extLst>
              <a:ext uri="{FF2B5EF4-FFF2-40B4-BE49-F238E27FC236}">
                <a16:creationId xmlns:a16="http://schemas.microsoft.com/office/drawing/2014/main" id="{D5A6C2A6-32A5-AC8C-0D76-CF137F81DD6A}"/>
              </a:ext>
            </a:extLst>
          </p:cNvPr>
          <p:cNvGrpSpPr/>
          <p:nvPr/>
        </p:nvGrpSpPr>
        <p:grpSpPr>
          <a:xfrm>
            <a:off x="293210" y="2332162"/>
            <a:ext cx="166395" cy="161799"/>
            <a:chOff x="5879976" y="1916832"/>
            <a:chExt cx="392351" cy="381515"/>
          </a:xfrm>
        </p:grpSpPr>
        <p:sp>
          <p:nvSpPr>
            <p:cNvPr id="506" name="Elipse 505">
              <a:extLst>
                <a:ext uri="{FF2B5EF4-FFF2-40B4-BE49-F238E27FC236}">
                  <a16:creationId xmlns:a16="http://schemas.microsoft.com/office/drawing/2014/main" id="{391A4197-5A49-9B22-6376-EE160A1386CF}"/>
                </a:ext>
              </a:extLst>
            </p:cNvPr>
            <p:cNvSpPr/>
            <p:nvPr/>
          </p:nvSpPr>
          <p:spPr>
            <a:xfrm>
              <a:off x="5879976" y="1916832"/>
              <a:ext cx="392351" cy="381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7B00"/>
                </a:solidFill>
              </a:endParaRPr>
            </a:p>
          </p:txBody>
        </p:sp>
        <p:sp>
          <p:nvSpPr>
            <p:cNvPr id="507" name="Elipse 506">
              <a:extLst>
                <a:ext uri="{FF2B5EF4-FFF2-40B4-BE49-F238E27FC236}">
                  <a16:creationId xmlns:a16="http://schemas.microsoft.com/office/drawing/2014/main" id="{65C75067-062F-250F-DF9E-EC4AC0E56672}"/>
                </a:ext>
              </a:extLst>
            </p:cNvPr>
            <p:cNvSpPr/>
            <p:nvPr/>
          </p:nvSpPr>
          <p:spPr>
            <a:xfrm>
              <a:off x="6007826" y="2038175"/>
              <a:ext cx="151267" cy="147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B00"/>
                </a:solidFill>
              </a:endParaRPr>
            </a:p>
          </p:txBody>
        </p:sp>
      </p:grpSp>
      <p:cxnSp>
        <p:nvCxnSpPr>
          <p:cNvPr id="509" name="Conector recto de flecha 508">
            <a:extLst>
              <a:ext uri="{FF2B5EF4-FFF2-40B4-BE49-F238E27FC236}">
                <a16:creationId xmlns:a16="http://schemas.microsoft.com/office/drawing/2014/main" id="{67538748-92FD-D028-A3CD-E432DA4537C5}"/>
              </a:ext>
            </a:extLst>
          </p:cNvPr>
          <p:cNvCxnSpPr>
            <a:cxnSpLocks/>
          </p:cNvCxnSpPr>
          <p:nvPr/>
        </p:nvCxnSpPr>
        <p:spPr>
          <a:xfrm flipH="1">
            <a:off x="5187484" y="3630583"/>
            <a:ext cx="404460" cy="305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1" name="CuadroTexto 510">
            <a:extLst>
              <a:ext uri="{FF2B5EF4-FFF2-40B4-BE49-F238E27FC236}">
                <a16:creationId xmlns:a16="http://schemas.microsoft.com/office/drawing/2014/main" id="{584F0F81-ADDD-DBED-051E-57DABE4E9823}"/>
              </a:ext>
            </a:extLst>
          </p:cNvPr>
          <p:cNvSpPr txBox="1"/>
          <p:nvPr/>
        </p:nvSpPr>
        <p:spPr bwMode="auto">
          <a:xfrm>
            <a:off x="5314226" y="3298512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“Ghost cells”</a:t>
            </a:r>
          </a:p>
        </p:txBody>
      </p:sp>
    </p:spTree>
    <p:extLst>
      <p:ext uri="{BB962C8B-B14F-4D97-AF65-F5344CB8AC3E}">
        <p14:creationId xmlns:p14="http://schemas.microsoft.com/office/powerpoint/2010/main" val="3811305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Primal grid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GB" dirty="0"/>
                  <a:t> vs tilde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</m:acc>
                  </m:oMath>
                </a14:m>
                <a:r>
                  <a:rPr lang="en-GB" dirty="0"/>
                  <a:t> (II)</a:t>
                </a:r>
              </a:p>
            </p:txBody>
          </p:sp>
        </mc:Choice>
        <mc:Fallback xmlns="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65" t="-16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CuadroTexto 93">
                <a:extLst>
                  <a:ext uri="{FF2B5EF4-FFF2-40B4-BE49-F238E27FC236}">
                    <a16:creationId xmlns:a16="http://schemas.microsoft.com/office/drawing/2014/main" id="{47EFEA48-ECD3-FB30-BA6F-A455773E5AFB}"/>
                  </a:ext>
                </a:extLst>
              </p:cNvPr>
              <p:cNvSpPr txBox="1"/>
              <p:nvPr/>
            </p:nvSpPr>
            <p:spPr bwMode="auto">
              <a:xfrm>
                <a:off x="1253842" y="1087186"/>
                <a:ext cx="9727922" cy="9136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We can enforce the quantities at the ghost cells to be zero using the </a:t>
                </a:r>
                <a:r>
                  <a:rPr lang="en-GB" sz="1600" b="1" i="1" dirty="0">
                    <a:solidFill>
                      <a:schemeClr val="tx1"/>
                    </a:solidFill>
                  </a:rPr>
                  <a:t>lengths</a:t>
                </a:r>
                <a:r>
                  <a:rPr lang="en-GB" sz="1600" dirty="0">
                    <a:solidFill>
                      <a:schemeClr val="tx1"/>
                    </a:solidFill>
                  </a:rPr>
                  <a:t> and </a:t>
                </a:r>
                <a:r>
                  <a:rPr lang="en-GB" sz="1600" b="1" i="1" dirty="0">
                    <a:solidFill>
                      <a:schemeClr val="tx1"/>
                    </a:solidFill>
                  </a:rPr>
                  <a:t>areas</a:t>
                </a:r>
                <a:r>
                  <a:rPr lang="en-GB" sz="1600" dirty="0">
                    <a:solidFill>
                      <a:schemeClr val="tx1"/>
                    </a:solidFill>
                  </a:rPr>
                  <a:t> diagonal matrices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GB" sz="1600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endParaRPr lang="en-GB" sz="1600" b="1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sz="1600" b="1" dirty="0">
                    <a:solidFill>
                      <a:schemeClr val="tx1"/>
                    </a:solidFill>
                  </a:rPr>
                  <a:t>By definition,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sub>
                    </m:sSub>
                    <m:r>
                      <a:rPr lang="es-ES" sz="16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sz="1600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chemeClr val="tx2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sub>
                    </m:sSub>
                    <m:r>
                      <a:rPr lang="es-ES" sz="16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s-ES" sz="1600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sz="1600" i="1" dirty="0">
                    <a:solidFill>
                      <a:schemeClr val="tx2"/>
                    </a:solidFill>
                  </a:rPr>
                  <a:t>. 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sz="1600" b="1" dirty="0">
                    <a:solidFill>
                      <a:schemeClr val="tx1"/>
                    </a:solidFill>
                  </a:rPr>
                  <a:t>This gives the following </a:t>
                </a:r>
                <a:r>
                  <a:rPr lang="en-GB" sz="1600" b="1" i="1" dirty="0">
                    <a:solidFill>
                      <a:schemeClr val="accent1"/>
                    </a:solidFill>
                  </a:rPr>
                  <a:t>lengths</a:t>
                </a:r>
                <a:r>
                  <a:rPr lang="en-GB" sz="16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and</a:t>
                </a:r>
                <a:r>
                  <a:rPr lang="en-GB" sz="1600" i="1" dirty="0">
                    <a:solidFill>
                      <a:schemeClr val="tx1"/>
                    </a:solidFill>
                  </a:rPr>
                  <a:t> </a:t>
                </a:r>
                <a:r>
                  <a:rPr lang="en-GB" sz="1600" b="1" i="1" dirty="0">
                    <a:solidFill>
                      <a:schemeClr val="tx1"/>
                    </a:solidFill>
                  </a:rPr>
                  <a:t>areas</a:t>
                </a:r>
                <a:r>
                  <a:rPr lang="en-GB" sz="1600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s-ES" sz="16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s-ES" sz="16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16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s-ES" sz="16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GB" sz="1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4" name="CuadroTexto 93">
                <a:extLst>
                  <a:ext uri="{FF2B5EF4-FFF2-40B4-BE49-F238E27FC236}">
                    <a16:creationId xmlns:a16="http://schemas.microsoft.com/office/drawing/2014/main" id="{47EFEA48-ECD3-FB30-BA6F-A455773E5A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3842" y="1087186"/>
                <a:ext cx="9727922" cy="913648"/>
              </a:xfrm>
              <a:prstGeom prst="rect">
                <a:avLst/>
              </a:prstGeom>
              <a:blipFill>
                <a:blip r:embed="rId3"/>
                <a:stretch>
                  <a:fillRect l="-376" t="-667"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702C7B15-CCDC-0C01-ADE6-3E6172787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2176829"/>
            <a:ext cx="6569245" cy="195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6" name="CuadroTexto 95">
                <a:extLst>
                  <a:ext uri="{FF2B5EF4-FFF2-40B4-BE49-F238E27FC236}">
                    <a16:creationId xmlns:a16="http://schemas.microsoft.com/office/drawing/2014/main" id="{B0B62EEE-2519-E7B6-9B12-D0695111DFF0}"/>
                  </a:ext>
                </a:extLst>
              </p:cNvPr>
              <p:cNvSpPr txBox="1"/>
              <p:nvPr/>
            </p:nvSpPr>
            <p:spPr bwMode="auto">
              <a:xfrm>
                <a:off x="119336" y="2422898"/>
                <a:ext cx="4536504" cy="3978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𝒅𝒊𝒂𝒈</m:t>
                      </m:r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…,</m:t>
                      </m:r>
                      <m:sSub>
                        <m:sSubPr>
                          <m:ctrlPr>
                            <a:rPr lang="es-ES" sz="16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, …,</m:t>
                      </m:r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𝒛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6" name="CuadroTexto 95">
                <a:extLst>
                  <a:ext uri="{FF2B5EF4-FFF2-40B4-BE49-F238E27FC236}">
                    <a16:creationId xmlns:a16="http://schemas.microsoft.com/office/drawing/2014/main" id="{B0B62EEE-2519-E7B6-9B12-D0695111D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336" y="2422898"/>
                <a:ext cx="4536504" cy="3978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>
            <a:extLst>
              <a:ext uri="{FF2B5EF4-FFF2-40B4-BE49-F238E27FC236}">
                <a16:creationId xmlns:a16="http://schemas.microsoft.com/office/drawing/2014/main" id="{36390528-4A7C-5561-97FF-A7E5BA7FF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68" y="4135628"/>
            <a:ext cx="6882066" cy="207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7" name="CuadroTexto 96">
                <a:extLst>
                  <a:ext uri="{FF2B5EF4-FFF2-40B4-BE49-F238E27FC236}">
                    <a16:creationId xmlns:a16="http://schemas.microsoft.com/office/drawing/2014/main" id="{FD22B09E-E1B1-705C-300C-C0DC4D21F9D1}"/>
                  </a:ext>
                </a:extLst>
              </p:cNvPr>
              <p:cNvSpPr txBox="1"/>
              <p:nvPr/>
            </p:nvSpPr>
            <p:spPr bwMode="auto">
              <a:xfrm>
                <a:off x="72008" y="4409332"/>
                <a:ext cx="4655840" cy="398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smtClean="0"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𝒅𝒊𝒂𝒈</m:t>
                      </m:r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…,</m:t>
                      </m:r>
                      <m:sSub>
                        <m:sSubPr>
                          <m:ctrlPr>
                            <a:rPr lang="es-ES" sz="16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s-ES" sz="1600" b="1" i="1" dirty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, …,</m:t>
                      </m:r>
                      <m:sSub>
                        <m:sSubPr>
                          <m:ctrlP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s-ES" sz="1600" b="1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e>
                        <m: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𝒛</m:t>
                          </m:r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sub>
                          </m:sSub>
                          <m:r>
                            <a:rPr lang="es-ES" sz="1600" b="1" i="1" dirty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s-ES" sz="1600" b="1" i="1" dirty="0" smtClean="0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sub>
                      </m:sSub>
                      <m:r>
                        <a:rPr lang="es-ES" sz="1600" b="1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7" name="CuadroTexto 96">
                <a:extLst>
                  <a:ext uri="{FF2B5EF4-FFF2-40B4-BE49-F238E27FC236}">
                    <a16:creationId xmlns:a16="http://schemas.microsoft.com/office/drawing/2014/main" id="{FD22B09E-E1B1-705C-300C-C0DC4D21F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8" y="4409332"/>
                <a:ext cx="4655840" cy="39850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CuadroTexto 97">
            <a:extLst>
              <a:ext uri="{FF2B5EF4-FFF2-40B4-BE49-F238E27FC236}">
                <a16:creationId xmlns:a16="http://schemas.microsoft.com/office/drawing/2014/main" id="{EA915F1D-7089-C563-AD6D-48891F8FC344}"/>
              </a:ext>
            </a:extLst>
          </p:cNvPr>
          <p:cNvSpPr txBox="1"/>
          <p:nvPr/>
        </p:nvSpPr>
        <p:spPr bwMode="auto">
          <a:xfrm>
            <a:off x="263352" y="2763865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3N x 3N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92E35254-1610-5759-1E3A-F07522FD9E48}"/>
              </a:ext>
            </a:extLst>
          </p:cNvPr>
          <p:cNvSpPr txBox="1"/>
          <p:nvPr/>
        </p:nvSpPr>
        <p:spPr bwMode="auto">
          <a:xfrm>
            <a:off x="265267" y="478786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3N x 3N</a:t>
            </a:r>
          </a:p>
        </p:txBody>
      </p:sp>
      <p:cxnSp>
        <p:nvCxnSpPr>
          <p:cNvPr id="101" name="Conector recto 100">
            <a:extLst>
              <a:ext uri="{FF2B5EF4-FFF2-40B4-BE49-F238E27FC236}">
                <a16:creationId xmlns:a16="http://schemas.microsoft.com/office/drawing/2014/main" id="{F102D3F9-C4D0-1EFF-9F1B-787B18533D09}"/>
              </a:ext>
            </a:extLst>
          </p:cNvPr>
          <p:cNvCxnSpPr/>
          <p:nvPr/>
        </p:nvCxnSpPr>
        <p:spPr>
          <a:xfrm>
            <a:off x="263352" y="4106350"/>
            <a:ext cx="11708902" cy="58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43FDEEC5-E723-9693-7D8B-95B27F15EAE9}"/>
              </a:ext>
            </a:extLst>
          </p:cNvPr>
          <p:cNvCxnSpPr/>
          <p:nvPr/>
        </p:nvCxnSpPr>
        <p:spPr>
          <a:xfrm>
            <a:off x="235699" y="2186391"/>
            <a:ext cx="11708902" cy="58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B5965859-4294-8286-AAEF-778A3127D2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3842" y="5301208"/>
            <a:ext cx="3350595" cy="101974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160F19E-F136-720C-BBF2-9C95A9BEC705}"/>
              </a:ext>
            </a:extLst>
          </p:cNvPr>
          <p:cNvSpPr txBox="1"/>
          <p:nvPr/>
        </p:nvSpPr>
        <p:spPr bwMode="auto">
          <a:xfrm>
            <a:off x="1487488" y="5033169"/>
            <a:ext cx="275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**used built-in 3D plotting method</a:t>
            </a:r>
          </a:p>
        </p:txBody>
      </p:sp>
    </p:spTree>
    <p:extLst>
      <p:ext uri="{BB962C8B-B14F-4D97-AF65-F5344CB8AC3E}">
        <p14:creationId xmlns:p14="http://schemas.microsoft.com/office/powerpoint/2010/main" val="289377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Primal grid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𝑮</m:t>
                    </m:r>
                  </m:oMath>
                </a14:m>
                <a:r>
                  <a:rPr lang="en-GB" dirty="0"/>
                  <a:t> vs tilde grid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</m:acc>
                  </m:oMath>
                </a14:m>
                <a:r>
                  <a:rPr lang="en-GB" dirty="0"/>
                  <a:t> (III)</a:t>
                </a:r>
              </a:p>
            </p:txBody>
          </p:sp>
        </mc:Choice>
        <mc:Fallback xmlns="">
          <p:sp>
            <p:nvSpPr>
              <p:cNvPr id="3" name="Título 2">
                <a:extLst>
                  <a:ext uri="{FF2B5EF4-FFF2-40B4-BE49-F238E27FC236}">
                    <a16:creationId xmlns:a16="http://schemas.microsoft.com/office/drawing/2014/main" id="{B8ABDEB3-DB69-A685-815D-EAD7D5CDAC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65" t="-16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7E57C55-A710-7D52-3B5D-C1AFBDD8BFA4}"/>
                  </a:ext>
                </a:extLst>
              </p:cNvPr>
              <p:cNvSpPr txBox="1"/>
              <p:nvPr/>
            </p:nvSpPr>
            <p:spPr bwMode="auto">
              <a:xfrm>
                <a:off x="263352" y="1202764"/>
                <a:ext cx="7776864" cy="407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sz="2000" dirty="0"/>
                  <a:t>To use</a:t>
                </a:r>
                <a:r>
                  <a:rPr lang="es-E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0">
                                <a:latin typeface="Cambria Math" panose="02040503050406030204" pitchFamily="18" charset="0"/>
                              </a:rPr>
                              <m:t>𝐃</m:t>
                            </m:r>
                          </m:e>
                        </m:acc>
                      </m:e>
                      <m:sub>
                        <m:r>
                          <a:rPr lang="es-ES" sz="2000" b="1" i="0" dirty="0">
                            <a:latin typeface="Cambria Math" panose="02040503050406030204" pitchFamily="18" charset="0"/>
                          </a:rPr>
                          <m:t>𝐋</m:t>
                        </m:r>
                      </m:sub>
                    </m:sSub>
                  </m:oMath>
                </a14:m>
                <a:r>
                  <a:rPr lang="en-GB" sz="20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0">
                                <a:latin typeface="Cambria Math" panose="02040503050406030204" pitchFamily="18" charset="0"/>
                              </a:rPr>
                              <m:t>𝐃</m:t>
                            </m:r>
                          </m:e>
                        </m:acc>
                      </m:e>
                      <m:sub>
                        <m:r>
                          <a:rPr lang="es-ES" sz="2000" b="1" i="0"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</a:rPr>
                  <a:t>correctly, we need to change the </a:t>
                </a:r>
                <a:r>
                  <a:rPr lang="en-GB" sz="2000" b="1" i="1" dirty="0">
                    <a:solidFill>
                      <a:schemeClr val="tx1"/>
                    </a:solidFill>
                  </a:rPr>
                  <a:t>update equations</a:t>
                </a:r>
                <a:r>
                  <a:rPr lang="en-GB" sz="2000" dirty="0">
                    <a:solidFill>
                      <a:schemeClr val="tx1"/>
                    </a:solidFill>
                  </a:rPr>
                  <a:t>: 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7E57C55-A710-7D52-3B5D-C1AFBDD8B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352" y="1202764"/>
                <a:ext cx="7776864" cy="407869"/>
              </a:xfrm>
              <a:prstGeom prst="rect">
                <a:avLst/>
              </a:prstGeom>
              <a:blipFill>
                <a:blip r:embed="rId3"/>
                <a:stretch>
                  <a:fillRect l="-784" t="-8955" b="-26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505160F0-0368-1DC9-9163-8CF8D59A0204}"/>
                  </a:ext>
                </a:extLst>
              </p:cNvPr>
              <p:cNvSpPr txBox="1"/>
              <p:nvPr/>
            </p:nvSpPr>
            <p:spPr bwMode="auto">
              <a:xfrm>
                <a:off x="551384" y="4258126"/>
                <a:ext cx="6480720" cy="910634"/>
              </a:xfrm>
              <a:prstGeom prst="rect">
                <a:avLst/>
              </a:prstGeom>
              <a:noFill/>
              <a:ln>
                <a:solidFill>
                  <a:srgbClr val="007B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4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4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s-ES" sz="2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s-ES" sz="2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sub>
                            <m:sup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2400" b="1" i="1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4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4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>
                        <m:sSubPr>
                          <m:ctrlP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b>
                        <m:sSubPr>
                          <m:ctrlPr>
                            <a:rPr lang="es-E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bSup>
                        <m:sSubSupPr>
                          <m:ctrlP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4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acc>
                        <m:accPr>
                          <m:chr m:val="̃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4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4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4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4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4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24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24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505160F0-0368-1DC9-9163-8CF8D59A02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384" y="4258126"/>
                <a:ext cx="6480720" cy="9106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007B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4CC63EB-F8CE-0530-D8BD-F0FE82696706}"/>
                  </a:ext>
                </a:extLst>
              </p:cNvPr>
              <p:cNvSpPr txBox="1"/>
              <p:nvPr/>
            </p:nvSpPr>
            <p:spPr bwMode="auto">
              <a:xfrm>
                <a:off x="891711" y="2183301"/>
                <a:ext cx="5544616" cy="774251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s-E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s-ES" sz="2000" b="1" i="1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s-E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  <m:sup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sSub>
                        <m:sSubPr>
                          <m:ctrlP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  <m:sSub>
                        <m:sSubPr>
                          <m:ctrlP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  <m:r>
                        <a:rPr lang="es-E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es-ES" sz="20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𝜺</m:t>
                          </m:r>
                        </m:sub>
                      </m:sSub>
                      <m:sSup>
                        <m:sSupPr>
                          <m:ctrlP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s-E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en-US" sz="2000" b="1" i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4CC63EB-F8CE-0530-D8BD-F0FE82696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1711" y="2183301"/>
                <a:ext cx="5544616" cy="774251"/>
              </a:xfrm>
              <a:prstGeom prst="rect">
                <a:avLst/>
              </a:prstGeom>
              <a:blipFill>
                <a:blip r:embed="rId5"/>
                <a:stretch>
                  <a:fillRect b="-6202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lecha: hacia abajo 7">
            <a:extLst>
              <a:ext uri="{FF2B5EF4-FFF2-40B4-BE49-F238E27FC236}">
                <a16:creationId xmlns:a16="http://schemas.microsoft.com/office/drawing/2014/main" id="{AF12ED33-6AA1-2B56-35CF-4C0F1531E879}"/>
              </a:ext>
            </a:extLst>
          </p:cNvPr>
          <p:cNvSpPr/>
          <p:nvPr/>
        </p:nvSpPr>
        <p:spPr>
          <a:xfrm>
            <a:off x="3595432" y="3139787"/>
            <a:ext cx="392623" cy="9361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6A41A2F-24DD-C304-4391-485A18609693}"/>
                  </a:ext>
                </a:extLst>
              </p:cNvPr>
              <p:cNvSpPr txBox="1"/>
              <p:nvPr/>
            </p:nvSpPr>
            <p:spPr bwMode="auto">
              <a:xfrm>
                <a:off x="7392144" y="3607839"/>
                <a:ext cx="4602493" cy="18422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sSup>
                          <m:sSupPr>
                            <m:ctrlP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  <m:t>𝝁</m:t>
                            </m:r>
                          </m:e>
                          <m:sup>
                            <m: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b="1" i="1" dirty="0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</m:sub>
                    </m:sSub>
                    <m:sSub>
                      <m:sSubPr>
                        <m:ctrlP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acc>
                          <m:accPr>
                            <m:chr m:val="̃"/>
                            <m:ctrlP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s-E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acts on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dirty="0"/>
                  <a:t> setting longitudinal components to zero (ghosts) and</a:t>
                </a:r>
              </a:p>
              <a:p>
                <a:pPr algn="ctr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sSup>
                          <m:sSupPr>
                            <m:ctrlPr>
                              <a:rPr lang="es-ES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𝜺</m:t>
                            </m:r>
                          </m:e>
                          <m:sup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s-ES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s-ES" b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acc>
                          <m:accPr>
                            <m:chr m:val="̃"/>
                            <m:ctrlP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  <m:sup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  <m:r>
                      <a:rPr lang="es-E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s-ES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acts on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dirty="0"/>
                  <a:t>, setting transverse components to zero.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56A41A2F-24DD-C304-4391-485A18609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92144" y="3607839"/>
                <a:ext cx="4602493" cy="1842236"/>
              </a:xfrm>
              <a:prstGeom prst="rect">
                <a:avLst/>
              </a:prstGeom>
              <a:blipFill>
                <a:blip r:embed="rId6"/>
                <a:stretch>
                  <a:fillRect b="-3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>
            <a:extLst>
              <a:ext uri="{FF2B5EF4-FFF2-40B4-BE49-F238E27FC236}">
                <a16:creationId xmlns:a16="http://schemas.microsoft.com/office/drawing/2014/main" id="{9400D826-6DA0-D6FD-EFC2-FAAA9D15BD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8248" y="2737222"/>
            <a:ext cx="2615045" cy="123825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CA382CE-64DF-97D9-ADD5-9B74198BC9B9}"/>
              </a:ext>
            </a:extLst>
          </p:cNvPr>
          <p:cNvSpPr txBox="1"/>
          <p:nvPr/>
        </p:nvSpPr>
        <p:spPr bwMode="auto">
          <a:xfrm>
            <a:off x="7536160" y="1721559"/>
            <a:ext cx="40850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GB" sz="2000"/>
              <a:t>New update equations agree with the definition of the Material matrices given in [1]:</a:t>
            </a:r>
            <a:endParaRPr lang="en-GB" sz="2000">
              <a:solidFill>
                <a:schemeClr val="tx1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5CB698-6E43-174B-8C3E-DA72312276F3}"/>
              </a:ext>
            </a:extLst>
          </p:cNvPr>
          <p:cNvSpPr txBox="1"/>
          <p:nvPr/>
        </p:nvSpPr>
        <p:spPr bwMode="auto">
          <a:xfrm>
            <a:off x="899151" y="6462240"/>
            <a:ext cx="8207097" cy="276999"/>
          </a:xfrm>
          <a:prstGeom prst="rect">
            <a:avLst/>
          </a:prstGeom>
          <a:solidFill>
            <a:srgbClr val="385CB4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</a:rPr>
              <a:t>*[1]: </a:t>
            </a:r>
            <a:r>
              <a:rPr lang="en-US" sz="12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Klaus </a:t>
            </a:r>
            <a:r>
              <a:rPr lang="en-US" sz="1200" dirty="0" err="1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Klopfer</a:t>
            </a:r>
            <a:r>
              <a:rPr lang="en-US" sz="12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PhD thesis</a:t>
            </a:r>
            <a:r>
              <a:rPr lang="en-US" sz="1200" dirty="0">
                <a:solidFill>
                  <a:schemeClr val="bg1"/>
                </a:solidFill>
              </a:rPr>
              <a:t> [2014]</a:t>
            </a:r>
          </a:p>
        </p:txBody>
      </p:sp>
    </p:spTree>
    <p:extLst>
      <p:ext uri="{BB962C8B-B14F-4D97-AF65-F5344CB8AC3E}">
        <p14:creationId xmlns:p14="http://schemas.microsoft.com/office/powerpoint/2010/main" val="279306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8ABDEB3-DB69-A685-815D-EAD7D5CD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PEC, PMC &amp; Periodic boundaries (I)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407F46D-6447-5A7B-94F2-CD2F4B90312C}"/>
                  </a:ext>
                </a:extLst>
              </p:cNvPr>
              <p:cNvSpPr txBox="1"/>
              <p:nvPr/>
            </p:nvSpPr>
            <p:spPr bwMode="auto">
              <a:xfrm>
                <a:off x="7297658" y="1772816"/>
                <a:ext cx="4320480" cy="34933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</a:t>
                </a:r>
                <a:r>
                  <a:rPr lang="en-GB" sz="2000" dirty="0">
                    <a:solidFill>
                      <a:schemeClr val="tx1"/>
                    </a:solidFill>
                  </a:rPr>
                  <a:t>efore we considered tilde matrices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</m:acc>
                      </m:e>
                      <m:sub>
                        <m: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equal to primal matrices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s-E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s-E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, periodic boundaries where naturally implemented.</a:t>
                </a:r>
              </a:p>
              <a:p>
                <a:endParaRPr lang="en-GB" sz="2000" dirty="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With the correct values, the </a:t>
                </a:r>
                <a:r>
                  <a:rPr lang="en-GB" sz="2000" i="1" dirty="0">
                    <a:solidFill>
                      <a:srgbClr val="C00000"/>
                    </a:solidFill>
                  </a:rPr>
                  <a:t>naturally implemented BC’s are PMC</a:t>
                </a:r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i="1" dirty="0">
                    <a:solidFill>
                      <a:schemeClr val="tx1"/>
                    </a:solidFill>
                  </a:rPr>
                  <a:t>(transverse H = 0).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i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chemeClr val="tx1"/>
                    </a:solidFill>
                  </a:rPr>
                  <a:t>We implement </a:t>
                </a:r>
                <a:r>
                  <a:rPr lang="en-GB" sz="2000" b="1" dirty="0">
                    <a:solidFill>
                      <a:schemeClr val="tx1"/>
                    </a:solidFill>
                  </a:rPr>
                  <a:t>periodic boundaries </a:t>
                </a:r>
                <a:r>
                  <a:rPr lang="en-GB" sz="2000" dirty="0">
                    <a:solidFill>
                      <a:schemeClr val="tx1"/>
                    </a:solidFill>
                  </a:rPr>
                  <a:t>by modifying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𝐃</m:t>
                            </m:r>
                          </m:e>
                        </m:acc>
                      </m:e>
                      <m:sub>
                        <m:r>
                          <a:rPr lang="es-ES" sz="20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𝐋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s-E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000" b="1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𝐃</m:t>
                            </m:r>
                          </m:e>
                        </m:acc>
                      </m:e>
                      <m:sub>
                        <m:r>
                          <a:rPr lang="es-ES" sz="20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B407F46D-6447-5A7B-94F2-CD2F4B903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97658" y="1772816"/>
                <a:ext cx="4320480" cy="3493392"/>
              </a:xfrm>
              <a:prstGeom prst="rect">
                <a:avLst/>
              </a:prstGeom>
              <a:blipFill>
                <a:blip r:embed="rId2"/>
                <a:stretch>
                  <a:fillRect l="-1269" t="-1047" r="-1269" b="-22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Imagen 20">
            <a:extLst>
              <a:ext uri="{FF2B5EF4-FFF2-40B4-BE49-F238E27FC236}">
                <a16:creationId xmlns:a16="http://schemas.microsoft.com/office/drawing/2014/main" id="{44BFD95B-9DFF-ADD3-C99C-930E19C5D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124744"/>
            <a:ext cx="6336704" cy="5021254"/>
          </a:xfrm>
          <a:prstGeom prst="rect">
            <a:avLst/>
          </a:prstGeom>
        </p:spPr>
      </p:pic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176620DB-BDDD-5F47-3E81-B856CA709342}"/>
              </a:ext>
            </a:extLst>
          </p:cNvPr>
          <p:cNvCxnSpPr/>
          <p:nvPr/>
        </p:nvCxnSpPr>
        <p:spPr>
          <a:xfrm>
            <a:off x="7968208" y="1628800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9011B5-4D1B-EF7E-E486-6ACABF0447C6}"/>
              </a:ext>
            </a:extLst>
          </p:cNvPr>
          <p:cNvSpPr txBox="1"/>
          <p:nvPr/>
        </p:nvSpPr>
        <p:spPr bwMode="auto">
          <a:xfrm>
            <a:off x="8157750" y="1176640"/>
            <a:ext cx="3022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PERIODIC BCs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210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33425C-5F43-62A2-EE44-394E7052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B8ABDEB3-DB69-A685-815D-EAD7D5CD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PEC, PMC &amp; Periodic boundaries (II)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07F46D-6447-5A7B-94F2-CD2F4B90312C}"/>
              </a:ext>
            </a:extLst>
          </p:cNvPr>
          <p:cNvSpPr txBox="1"/>
          <p:nvPr/>
        </p:nvSpPr>
        <p:spPr bwMode="auto">
          <a:xfrm>
            <a:off x="6032243" y="1772816"/>
            <a:ext cx="61566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We modify the columns of matrix C by constructing an </a:t>
            </a:r>
            <a:r>
              <a:rPr lang="en-GB" sz="1600" b="1" dirty="0">
                <a:solidFill>
                  <a:schemeClr val="tx1"/>
                </a:solidFill>
              </a:rPr>
              <a:t>auxiliary diagonal matrix </a:t>
            </a:r>
            <a:r>
              <a:rPr lang="en-GB" sz="1600" b="1" dirty="0" err="1">
                <a:solidFill>
                  <a:schemeClr val="tx1"/>
                </a:solidFill>
              </a:rPr>
              <a:t>Dbc</a:t>
            </a:r>
            <a:r>
              <a:rPr lang="en-GB" sz="1600" dirty="0">
                <a:solidFill>
                  <a:schemeClr val="tx1"/>
                </a:solidFill>
              </a:rPr>
              <a:t> that will</a:t>
            </a:r>
            <a:r>
              <a:rPr lang="en-GB" sz="1600" dirty="0"/>
              <a:t> contain </a:t>
            </a:r>
            <a:r>
              <a:rPr lang="en-GB" sz="1600" b="1" dirty="0"/>
              <a:t>zeros</a:t>
            </a:r>
            <a:r>
              <a:rPr lang="en-GB" sz="1600" dirty="0"/>
              <a:t> where the transverse components of the E field should be zero.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To modify the columns, we multiply this matrix </a:t>
            </a:r>
            <a:r>
              <a:rPr lang="en-GB" sz="1600" dirty="0" err="1"/>
              <a:t>Dbc</a:t>
            </a:r>
            <a:r>
              <a:rPr lang="en-GB" sz="1600" dirty="0"/>
              <a:t> </a:t>
            </a:r>
            <a:r>
              <a:rPr lang="en-GB" sz="1600" i="1" dirty="0">
                <a:solidFill>
                  <a:srgbClr val="C00000"/>
                </a:solidFill>
              </a:rPr>
              <a:t>after</a:t>
            </a:r>
            <a:r>
              <a:rPr lang="en-GB" sz="1600" dirty="0"/>
              <a:t> C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endParaRPr lang="en-GB" sz="1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176620DB-BDDD-5F47-3E81-B856CA709342}"/>
              </a:ext>
            </a:extLst>
          </p:cNvPr>
          <p:cNvCxnSpPr/>
          <p:nvPr/>
        </p:nvCxnSpPr>
        <p:spPr>
          <a:xfrm>
            <a:off x="7274610" y="1619028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C9011B5-4D1B-EF7E-E486-6ACABF0447C6}"/>
              </a:ext>
            </a:extLst>
          </p:cNvPr>
          <p:cNvSpPr txBox="1"/>
          <p:nvPr/>
        </p:nvSpPr>
        <p:spPr bwMode="auto">
          <a:xfrm>
            <a:off x="7464152" y="1166868"/>
            <a:ext cx="3022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PEC BCs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0F4E93D-569B-66A4-8713-BE3214038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73" y="1052736"/>
            <a:ext cx="5114255" cy="5152516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085930D-3AFD-8E91-46B0-698C0DE93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4"/>
          <a:stretch/>
        </p:blipFill>
        <p:spPr bwMode="auto">
          <a:xfrm>
            <a:off x="6495835" y="3284984"/>
            <a:ext cx="3177089" cy="276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619BAF1-6F04-99A5-7D32-BE55A52733F2}"/>
              </a:ext>
            </a:extLst>
          </p:cNvPr>
          <p:cNvSpPr txBox="1"/>
          <p:nvPr/>
        </p:nvSpPr>
        <p:spPr bwMode="auto">
          <a:xfrm>
            <a:off x="9653123" y="4854644"/>
            <a:ext cx="17362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</a:rPr>
              <a:t>Sparsity of the C matrix after applying PEC BC’s in all directions.</a:t>
            </a:r>
          </a:p>
          <a:p>
            <a:r>
              <a:rPr lang="en-GB" sz="1200" dirty="0"/>
              <a:t>Domain with N = 4x4x4. Size of C = 3N x 3N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314328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Personalizado 3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2C6FFF"/>
      </a:hlink>
      <a:folHlink>
        <a:srgbClr val="2C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68016</TotalTime>
  <Words>2205</Words>
  <Application>Microsoft Office PowerPoint</Application>
  <DocSecurity>0</DocSecurity>
  <PresentationFormat>Panorámica</PresentationFormat>
  <Paragraphs>341</Paragraphs>
  <Slides>32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2" baseType="lpstr">
      <vt:lpstr>Arial</vt:lpstr>
      <vt:lpstr>Arial Nova</vt:lpstr>
      <vt:lpstr>Calibri</vt:lpstr>
      <vt:lpstr>Calibri Light</vt:lpstr>
      <vt:lpstr>Cambria Math</vt:lpstr>
      <vt:lpstr>Century Schoolbook</vt:lpstr>
      <vt:lpstr>Consolas</vt:lpstr>
      <vt:lpstr>Courier New</vt:lpstr>
      <vt:lpstr>Wingdings</vt:lpstr>
      <vt:lpstr>CERN</vt:lpstr>
      <vt:lpstr>Presentación de PowerPoint</vt:lpstr>
      <vt:lpstr>1.  Where are we?  2. Main improvements 3. Some (fun) examples 4. Feedback from University  5. Conclusions &amp;  Next steps  </vt:lpstr>
      <vt:lpstr>PhD roadmap</vt:lpstr>
      <vt:lpstr>1.  Where are we?  2. Main improvements 3. Some (fun) examples 4. Feedback from University  5. Conclusions &amp;  Next steps  </vt:lpstr>
      <vt:lpstr>Primal grid G vs tilde grid G ̃</vt:lpstr>
      <vt:lpstr>Primal grid G vs tilde grid G ̃ (II)</vt:lpstr>
      <vt:lpstr>Primal grid G vs tilde grid G ̃ (III)</vt:lpstr>
      <vt:lpstr>PEC, PMC &amp; Periodic boundaries (I)</vt:lpstr>
      <vt:lpstr>PEC, PMC &amp; Periodic boundaries (II)</vt:lpstr>
      <vt:lpstr>PEC, PMC &amp; Periodic boundaries (III)</vt:lpstr>
      <vt:lpstr>Resonator test: PEC BC’s </vt:lpstr>
      <vt:lpstr>Perturbation test: Periodic BC’s</vt:lpstr>
      <vt:lpstr>STL importer with PyVista</vt:lpstr>
      <vt:lpstr>STL importer with PyVista (II)</vt:lpstr>
      <vt:lpstr>STL importer with PyVista (III)</vt:lpstr>
      <vt:lpstr>Adding STL and materials to FIT</vt:lpstr>
      <vt:lpstr>Adding STL and materials to FIT (II)</vt:lpstr>
      <vt:lpstr>1.  Where are we?  2. Main improvements 3. Some (fun) examples 4. Feedback from University  5. Conclusions &amp;  Next steps  </vt:lpstr>
      <vt:lpstr>Example(s) I: 1 stl solids made of different materials</vt:lpstr>
      <vt:lpstr>Example II: 2 stl solids made of different materials</vt:lpstr>
      <vt:lpstr>1.  Where are we?  2. Main improvements 3. Some (fun) examples 4. Feedback from University  5. Conclusions &amp;  Next steps  </vt:lpstr>
      <vt:lpstr>Polytechnic University of Madrid (UPM)</vt:lpstr>
      <vt:lpstr>Feedback: roadmap until next visit</vt:lpstr>
      <vt:lpstr>First attempts with Plane wave</vt:lpstr>
      <vt:lpstr>First attempts with Plane wave (II)</vt:lpstr>
      <vt:lpstr>1.  Where are we?  2. Main improvements 3. Some (fun) examples 4. Feedback from University  5. Conclusions &amp;  Next steps  </vt:lpstr>
      <vt:lpstr>Conclusions &amp; Next steps</vt:lpstr>
      <vt:lpstr>PhD roadmap updated</vt:lpstr>
      <vt:lpstr>Presentación de PowerPoint</vt:lpstr>
      <vt:lpstr>Divergence correction for charges</vt:lpstr>
      <vt:lpstr>FIT theory: Grid Maxwell Equations</vt:lpstr>
      <vt:lpstr>Bibliography used: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Wakis meeting</dc:title>
  <dc:subject/>
  <dc:creator>ELENA DE LA FUENTE GARCIA</dc:creator>
  <cp:keywords/>
  <dc:description/>
  <cp:lastModifiedBy>Elena de la Fuente García</cp:lastModifiedBy>
  <cp:revision>2559</cp:revision>
  <dcterms:created xsi:type="dcterms:W3CDTF">2021-08-03T13:35:11Z</dcterms:created>
  <dcterms:modified xsi:type="dcterms:W3CDTF">2023-11-07T13:47:21Z</dcterms:modified>
  <cp:category/>
  <dc:identifier/>
  <cp:contentStatus/>
  <dc:language/>
  <cp:version/>
</cp:coreProperties>
</file>