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6076"/>
  </p:normalViewPr>
  <p:slideViewPr>
    <p:cSldViewPr>
      <p:cViewPr varScale="1">
        <p:scale>
          <a:sx n="115" d="100"/>
          <a:sy n="115" d="100"/>
        </p:scale>
        <p:origin x="1560" y="184"/>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 Id="rId4" Type="http://schemas.openxmlformats.org/officeDocument/2006/relationships/image" Target="../media/image52.jpg"/></Relationships>
</file>

<file path=ppt/slides/_rels/slide5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6.jpeg"/><Relationship Id="rId5" Type="http://schemas.openxmlformats.org/officeDocument/2006/relationships/image" Target="../media/image55.png"/><Relationship Id="rId10" Type="http://schemas.openxmlformats.org/officeDocument/2006/relationships/image" Target="../media/image60.jpeg"/><Relationship Id="rId4" Type="http://schemas.openxmlformats.org/officeDocument/2006/relationships/image" Target="../media/image54.png"/><Relationship Id="rId9" Type="http://schemas.openxmlformats.org/officeDocument/2006/relationships/image" Target="../media/image59.png"/></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Erkko-lukio</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Heinolan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Padasjoen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Vääksyn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lukiot</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21.2.2024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980728"/>
            <a:ext cx="4968825" cy="320605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0" y="3649248"/>
            <a:ext cx="4427538" cy="295634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84168" y="980728"/>
            <a:ext cx="2759075" cy="23828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1600" y="4293096"/>
            <a:ext cx="2554288" cy="233997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 (2023) </a:t>
            </a:r>
          </a:p>
        </p:txBody>
      </p:sp>
      <p:sp>
        <p:nvSpPr>
          <p:cNvPr id="30722" name="Rectangle 2"/>
          <p:cNvSpPr>
            <a:spLocks noGrp="1" noChangeArrowheads="1"/>
          </p:cNvSpPr>
          <p:nvPr>
            <p:ph type="body" idx="4294967295"/>
          </p:nvPr>
        </p:nvSpPr>
        <p:spPr>
          <a:xfrm>
            <a:off x="687388" y="1511300"/>
            <a:ext cx="7772400" cy="515143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1230 miljoonaa CHF</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23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Espanja,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Eesti</a:t>
            </a:r>
            <a:r>
              <a:rPr lang="fr-CH" sz="2200" dirty="0">
                <a:latin typeface="+mj-lt"/>
              </a:rPr>
              <a:t>,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Ukraina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351088"/>
            <a:ext cx="4343400" cy="283051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yli</a:t>
            </a:r>
            <a:r>
              <a:rPr lang="en-US" sz="4000" dirty="0">
                <a:solidFill>
                  <a:srgbClr val="FFCC66"/>
                </a:solidFill>
                <a:effectLst>
                  <a:outerShdw blurRad="38100" dist="38100" dir="2700000" algn="tl">
                    <a:srgbClr val="000000"/>
                  </a:outerShdw>
                </a:effectLst>
                <a:latin typeface="Arial" charset="0"/>
              </a:rPr>
              <a:t> </a:t>
            </a:r>
            <a:r>
              <a:rPr lang="en-US" sz="4000" b="1" dirty="0">
                <a:effectLst>
                  <a:outerShdw blurRad="38100" dist="38100" dir="2700000" algn="tl">
                    <a:srgbClr val="000000"/>
                  </a:outerShdw>
                </a:effectLst>
                <a:latin typeface="Arial" charset="0"/>
              </a:rPr>
              <a:t>10000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870612" cy="461356"/>
            <a:chOff x="2133600" y="5289930"/>
            <a:chExt cx="6147673"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43280"/>
              <a:ext cx="6105431" cy="355634"/>
            </a:xfrm>
            <a:prstGeom prst="rect">
              <a:avLst/>
            </a:prstGeom>
            <a:noFill/>
          </p:spPr>
          <p:txBody>
            <a:bodyPr wrap="none" rtlCol="0">
              <a:spAutoFit/>
            </a:bodyPr>
            <a:lstStyle/>
            <a:p>
              <a:r>
                <a:rPr lang="en-GB" sz="1600" kern="1200" dirty="0" err="1">
                  <a:solidFill>
                    <a:srgbClr val="FFFFFF"/>
                  </a:solidFill>
                  <a:effectLst>
                    <a:outerShdw blurRad="38100" dist="38100" dir="2700000">
                      <a:srgbClr val="000000"/>
                    </a:outerShdw>
                  </a:effectLst>
                </a:rPr>
                <a:t>CERNin</a:t>
              </a:r>
              <a:r>
                <a:rPr lang="en-GB" sz="1600" kern="1200" dirty="0">
                  <a:solidFill>
                    <a:srgbClr val="FFFFFF"/>
                  </a:solidFill>
                  <a:effectLst>
                    <a:outerShdw blurRad="38100" dist="38100" dir="2700000">
                      <a:srgbClr val="000000"/>
                    </a:outerShdw>
                  </a:effectLst>
                </a:rPr>
                <a:t> </a:t>
              </a:r>
              <a:r>
                <a:rPr lang="en-GB" sz="1600" kern="1200" dirty="0" err="1">
                  <a:solidFill>
                    <a:srgbClr val="FFFFFF"/>
                  </a:solidFill>
                  <a:effectLst>
                    <a:outerShdw blurRad="38100" dist="38100" dir="2700000">
                      <a:srgbClr val="000000"/>
                    </a:outerShdw>
                  </a:effectLst>
                </a:rPr>
                <a:t>henkil</a:t>
              </a:r>
              <a:r>
                <a:rPr lang="en-GB" sz="1600" dirty="0" err="1">
                  <a:solidFill>
                    <a:srgbClr val="FFFFFF"/>
                  </a:solidFill>
                  <a:effectLst>
                    <a:outerShdw blurRad="38100" dist="38100" dir="2700000">
                      <a:srgbClr val="000000"/>
                    </a:outerShdw>
                  </a:effectLst>
                </a:rPr>
                <a:t>ökunta</a:t>
              </a:r>
              <a:r>
                <a:rPr lang="en-GB" sz="1600" kern="1200" dirty="0">
                  <a:solidFill>
                    <a:srgbClr val="FFFFFF"/>
                  </a:solidFill>
                  <a:effectLst>
                    <a:outerShdw blurRad="38100" dist="38100" dir="2700000">
                      <a:srgbClr val="000000"/>
                    </a:outerShdw>
                  </a:effectLst>
                </a:rPr>
                <a:t>: 29 staff, </a:t>
              </a:r>
              <a:r>
                <a:rPr lang="en-GB" sz="1600" dirty="0">
                  <a:solidFill>
                    <a:srgbClr val="FFFFFF"/>
                  </a:solidFill>
                  <a:effectLst>
                    <a:outerShdw blurRad="38100" dist="38100" dir="2700000">
                      <a:srgbClr val="000000"/>
                    </a:outerShdw>
                  </a:effectLst>
                </a:rPr>
                <a:t>7</a:t>
              </a:r>
              <a:r>
                <a:rPr lang="en-GB" sz="1600" kern="1200" dirty="0">
                  <a:solidFill>
                    <a:srgbClr val="FFFFFF"/>
                  </a:solidFill>
                  <a:effectLst>
                    <a:outerShdw blurRad="38100" dist="38100" dir="2700000">
                      <a:srgbClr val="000000"/>
                    </a:outerShdw>
                  </a:effectLst>
                </a:rPr>
                <a:t> fellow, 1 </a:t>
              </a:r>
              <a:r>
                <a:rPr lang="en-GB" sz="1600" dirty="0">
                  <a:solidFill>
                    <a:srgbClr val="FFFFFF"/>
                  </a:solidFill>
                  <a:effectLst>
                    <a:outerShdw blurRad="38100" dist="38100" dir="2700000">
                      <a:srgbClr val="000000"/>
                    </a:outerShdw>
                  </a:effectLst>
                </a:rPr>
                <a:t>doctoral student,</a:t>
              </a:r>
              <a:r>
                <a:rPr lang="en-GB" sz="1600" kern="1200" dirty="0">
                  <a:solidFill>
                    <a:srgbClr val="FFFFFF"/>
                  </a:solidFill>
                  <a:effectLst>
                    <a:outerShdw blurRad="38100" dist="38100" dir="2700000">
                      <a:srgbClr val="000000"/>
                    </a:outerShdw>
                  </a:effectLst>
                </a:rPr>
                <a:t> 4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tämänhetkinen jäsenmaksu n. 14,5 milj. EUR (1,2%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CLOUD-koe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8 aktiivista: 	ALICE, ATLAS, CMS, LHCb, LHCf, 			</a:t>
            </a:r>
            <a:r>
              <a:rPr lang="fr-CH" sz="2400" dirty="0" err="1">
                <a:latin typeface="+mj-lt"/>
              </a:rPr>
              <a:t>MoEDAL</a:t>
            </a:r>
            <a:r>
              <a:rPr lang="fr-CH" sz="2400" dirty="0">
                <a:latin typeface="+mj-lt"/>
              </a:rPr>
              <a:t>, TOTEM, FASER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5 aktiivista: 	CLOUD, DIRAC, </a:t>
            </a:r>
            <a:r>
              <a:rPr lang="fr-CH" sz="2400" dirty="0" err="1">
                <a:latin typeface="+mj-lt"/>
              </a:rPr>
              <a:t>nTOF</a:t>
            </a:r>
            <a:r>
              <a:rPr lang="fr-CH" sz="2400" dirty="0">
                <a:latin typeface="+mj-lt"/>
              </a:rPr>
              <a:t>, ELENA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a:t>
            </a:r>
            <a:r>
              <a:rPr lang="fr-CH" sz="2400" dirty="0" err="1">
                <a:latin typeface="+mj-lt"/>
              </a:rPr>
              <a:t>valmisteilla</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ja GBAR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54 aktiivista, 108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sp>
        <p:nvSpPr>
          <p:cNvPr id="28674" name="Rectangle 2"/>
          <p:cNvSpPr>
            <a:spLocks noGrp="1" noChangeArrowheads="1"/>
          </p:cNvSpPr>
          <p:nvPr>
            <p:ph type="body" idx="4294967295"/>
          </p:nvPr>
        </p:nvSpPr>
        <p:spPr>
          <a:xfrm>
            <a:off x="107504" y="1268760"/>
            <a:ext cx="4752528"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Compact Linear Collider (CLIC)</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2564904"/>
            <a:ext cx="4001157" cy="4032447"/>
          </a:xfrm>
          <a:prstGeom prst="rect">
            <a:avLst/>
          </a:prstGeom>
        </p:spPr>
      </p:pic>
      <p:pic>
        <p:nvPicPr>
          <p:cNvPr id="3" name="Picture 2" descr="Screen shot 2015-02-25 at 11.27.14 .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9512" y="1844824"/>
            <a:ext cx="4568271" cy="4032448"/>
          </a:xfrm>
          <a:prstGeom prst="rect">
            <a:avLst/>
          </a:prstGeom>
        </p:spPr>
      </p:pic>
      <p:sp>
        <p:nvSpPr>
          <p:cNvPr id="6" name="Rectangle 2"/>
          <p:cNvSpPr txBox="1">
            <a:spLocks noChangeArrowheads="1"/>
          </p:cNvSpPr>
          <p:nvPr/>
        </p:nvSpPr>
        <p:spPr bwMode="auto">
          <a:xfrm>
            <a:off x="4716016" y="1988840"/>
            <a:ext cx="4427984"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56575</TotalTime>
  <Words>1854</Words>
  <Application>Microsoft Macintosh PowerPoint</Application>
  <PresentationFormat>On-screen Show (4:3)</PresentationFormat>
  <Paragraphs>306</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Erkko-lukio, Heinolan, Padasjoen ja Vääksyn lukiot  21.2.2024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(2023) </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218</cp:revision>
  <cp:lastPrinted>1601-01-01T00:00:00Z</cp:lastPrinted>
  <dcterms:created xsi:type="dcterms:W3CDTF">2010-09-24T07:24:04Z</dcterms:created>
  <dcterms:modified xsi:type="dcterms:W3CDTF">2024-02-20T19:19:54Z</dcterms:modified>
</cp:coreProperties>
</file>