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sldIdLst>
    <p:sldId id="256" r:id="rId2"/>
    <p:sldId id="408" r:id="rId3"/>
    <p:sldId id="257" r:id="rId4"/>
    <p:sldId id="358" r:id="rId5"/>
    <p:sldId id="359" r:id="rId6"/>
    <p:sldId id="263" r:id="rId7"/>
    <p:sldId id="260" r:id="rId8"/>
    <p:sldId id="333" r:id="rId9"/>
    <p:sldId id="264" r:id="rId10"/>
    <p:sldId id="337" r:id="rId11"/>
    <p:sldId id="413" r:id="rId12"/>
    <p:sldId id="412" r:id="rId13"/>
    <p:sldId id="335" r:id="rId14"/>
    <p:sldId id="267" r:id="rId15"/>
    <p:sldId id="328" r:id="rId16"/>
    <p:sldId id="329" r:id="rId17"/>
    <p:sldId id="258" r:id="rId18"/>
    <p:sldId id="410" r:id="rId19"/>
    <p:sldId id="334" r:id="rId20"/>
    <p:sldId id="336" r:id="rId21"/>
    <p:sldId id="339" r:id="rId22"/>
    <p:sldId id="402" r:id="rId23"/>
    <p:sldId id="409" r:id="rId24"/>
    <p:sldId id="341" r:id="rId25"/>
    <p:sldId id="343" r:id="rId26"/>
    <p:sldId id="348" r:id="rId27"/>
    <p:sldId id="363" r:id="rId28"/>
    <p:sldId id="407" r:id="rId29"/>
    <p:sldId id="364" r:id="rId30"/>
    <p:sldId id="365" r:id="rId31"/>
    <p:sldId id="367" r:id="rId32"/>
    <p:sldId id="357" r:id="rId33"/>
    <p:sldId id="356" r:id="rId34"/>
    <p:sldId id="368" r:id="rId35"/>
    <p:sldId id="371" r:id="rId36"/>
    <p:sldId id="372" r:id="rId37"/>
    <p:sldId id="401" r:id="rId38"/>
    <p:sldId id="406" r:id="rId39"/>
    <p:sldId id="373" r:id="rId40"/>
    <p:sldId id="405" r:id="rId41"/>
    <p:sldId id="374" r:id="rId42"/>
    <p:sldId id="388" r:id="rId43"/>
    <p:sldId id="389" r:id="rId44"/>
    <p:sldId id="390" r:id="rId45"/>
    <p:sldId id="391" r:id="rId46"/>
    <p:sldId id="392" r:id="rId47"/>
    <p:sldId id="400" r:id="rId48"/>
    <p:sldId id="399" r:id="rId49"/>
    <p:sldId id="393" r:id="rId50"/>
    <p:sldId id="394" r:id="rId51"/>
    <p:sldId id="395" r:id="rId52"/>
    <p:sldId id="396" r:id="rId53"/>
    <p:sldId id="397" r:id="rId54"/>
    <p:sldId id="398" r:id="rId55"/>
    <p:sldId id="281" r:id="rId56"/>
    <p:sldId id="404" r:id="rId57"/>
    <p:sldId id="403" r:id="rId58"/>
    <p:sldId id="332" r:id="rId59"/>
    <p:sldId id="338" r:id="rId60"/>
    <p:sldId id="370" r:id="rId61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6190"/>
  </p:normalViewPr>
  <p:slideViewPr>
    <p:cSldViewPr snapToGrid="0">
      <p:cViewPr>
        <p:scale>
          <a:sx n="96" d="100"/>
          <a:sy n="96" d="100"/>
        </p:scale>
        <p:origin x="496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30A4F-D77B-584A-AADC-5432A174080B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4C879-17DC-BC43-91DF-B068A66BE52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312767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882AE-5A49-784A-8652-F317F54DF585}" type="slidenum">
              <a:rPr lang="en-NO" smtClean="0"/>
              <a:t>17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32631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C4C879-17DC-BC43-91DF-B068A66BE52C}" type="slidenum">
              <a:rPr lang="en-NO" smtClean="0"/>
              <a:t>32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219302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882AE-5A49-784A-8652-F317F54DF585}" type="slidenum">
              <a:rPr lang="en-NO" smtClean="0"/>
              <a:t>53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586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882AE-5A49-784A-8652-F317F54DF585}" type="slidenum">
              <a:rPr lang="en-NO" smtClean="0"/>
              <a:t>54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885750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4EC89-44E5-7251-F7C0-A7A42F0F0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12623-E8D3-6CFD-6B43-9F0BABB6B4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A0F87-2545-1481-1C4E-1C8F3D104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A065C-3BF7-840E-0F8F-BE462495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3E0CA-CA89-98B1-E992-CEC98F2ED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5604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A0224-76BF-FDF6-0672-0C62A5F2B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034399-324B-6A64-06F9-44B4B8A34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2FA30-35D3-9E26-EF9B-2EDABF70E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CB4B0-5D5B-C760-F5EB-532CF837A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AC997-4E51-6F51-A8DB-F77F78F1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9247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408790-7735-DD4E-6881-3EB094D59F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AED2EA-D565-853D-35B3-B9FD32A2A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A2287-928A-6B0A-03B5-058565B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62B7D-3745-076D-F1CA-8772B87D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53198-EDFC-026B-D125-52DC706E9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1708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ssholder for bilde 10"/>
          <p:cNvSpPr>
            <a:spLocks noGrp="1"/>
          </p:cNvSpPr>
          <p:nvPr>
            <p:ph type="pic" sz="quarter" idx="13" hasCustomPrompt="1"/>
          </p:nvPr>
        </p:nvSpPr>
        <p:spPr>
          <a:xfrm>
            <a:off x="409322" y="428263"/>
            <a:ext cx="11373104" cy="6001474"/>
          </a:xfrm>
          <a:solidFill>
            <a:schemeClr val="bg1"/>
          </a:solidFill>
        </p:spPr>
        <p:txBody>
          <a:bodyPr/>
          <a:lstStyle/>
          <a:p>
            <a:r>
              <a:rPr lang="en-US" noProof="0" dirty="0"/>
              <a:t>Picture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33B3-D657-8246-96F9-A8F7401984CB}" type="datetime1">
              <a:rPr lang="en-US" noProof="0" smtClean="0"/>
              <a:t>2/20/24</a:t>
            </a:fld>
            <a:endParaRPr lang="en-US" noProof="0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Footer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ACE74-9F97-CC48-B4CB-2460102901BA}" type="slidenum">
              <a:rPr lang="en-US" noProof="0" smtClean="0"/>
              <a:t>‹#›</a:t>
            </a:fld>
            <a:endParaRPr lang="en-US" noProof="0" dirty="0"/>
          </a:p>
        </p:txBody>
      </p:sp>
      <p:pic>
        <p:nvPicPr>
          <p:cNvPr id="13" name="Bild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t="14072" r="9430" b="14072"/>
          <a:stretch/>
        </p:blipFill>
        <p:spPr>
          <a:xfrm>
            <a:off x="11028283" y="6473827"/>
            <a:ext cx="752422" cy="30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6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E6C2-795D-F984-DB07-CE8F1816C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F049-6398-9C2E-70DC-2C102DD59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157BA-0B3E-BE64-948E-8701DF105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5F5DA-754A-E2A9-477F-B1210BC91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D3CB8-C0EF-7CC0-85C5-A014A9AE3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18653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C2AC6-B238-8A5B-7C89-877FB0F90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84190-794B-B36A-9AEE-6546AD5E6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B135B-0EAB-194D-51F6-0E6D1D7E7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7B109-9D2A-4AA4-885D-1898A9E8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569E1-07F3-F7D6-585B-FA01B45CC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5023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23045-DB84-789D-A36E-C620D7551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872B2-A6A2-4AD1-D4FD-265643E23C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72019-7870-F239-28AC-B24FE96C2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B9BE5-8420-9900-AAC1-069F1B8F3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032DF-07B4-C2D2-E739-F7D7131C7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3DFE9-1A4C-0398-FFA2-875637FD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15877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BE5C5-5C9B-CFB1-27EF-CA46EE153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5709A-3D78-A170-CAB5-8BF80386D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203F6A-95C0-413F-1FF6-088AA174B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453CC0-931E-D2EF-4DBC-1103365AB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F57DB-D45E-3BFE-2E5A-FC7A904E7D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53A0C-8485-28E1-09F8-3FACB5341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038FFD-CE07-8E0E-05E7-32FBEFB8D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134935-69C2-0385-D964-52F0FC0B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6556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FF095-94C0-7A5B-D4DA-B15C828F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2CD702-32EF-69EE-CD9A-D1994163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5A9C84-4A2C-2871-7635-70137A97C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62F570-ABDA-F36C-D9E5-0C84A725F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31236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65EFD-E978-FA5C-7919-5847ABE8E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A62062-4D94-76FE-6091-6AB55295C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5B800D-9F56-C997-6695-221B41D9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1908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48CE-6F87-7D0B-F002-5EFF82D12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7D1BE-CC62-6078-1A6A-8E5970A77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4242F-2744-845F-FA07-02E0470F1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E496B-DAA8-8810-1C3D-1B13976CB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3E5CB7-041D-86B2-3284-3963D173C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73A1B-F059-2C74-A899-52C63561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10878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F8CAF-371C-E0FB-F6E3-A5BADDD5E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4476FA-72F8-F810-621D-D141192F4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DDA41-AD1D-53D5-2E8E-0C53409CB7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7868F-CEF4-4FD4-A508-3DC50CB0C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E112E-6594-E406-5A05-9C7E2EA70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FD671-17B6-2640-562F-5D1DB08EC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9222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800508-AC02-96A3-F20A-037342570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1A377-2DB6-383B-77E8-70055B997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A972E-448E-602F-DCE0-5A73E1717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A7FED-BFC1-F841-85C1-55DBB6EEF1A9}" type="datetimeFigureOut">
              <a:rPr lang="en-NO" smtClean="0"/>
              <a:t>20/02/2024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7EF18-9EF3-60BD-038D-F51860FE5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A95D3-7BE0-84FD-9B21-4E7FAAF7C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C4A6D-1AFA-9F41-8AFA-C1BA9163439C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43642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microsoft.com/office/2007/relationships/hdphoto" Target="../media/hdphoto4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9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microsoft.com/office/2007/relationships/hdphoto" Target="../media/hdphoto6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9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jpe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3.png"/><Relationship Id="rId9" Type="http://schemas.openxmlformats.org/officeDocument/2006/relationships/image" Target="../media/image7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5126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8448CCE-FE73-C100-9777-6E2B04F2F5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r="-1" b="6432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837EA2-02F1-147E-2B91-31DE57F11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en-NO" sz="6600" dirty="0">
                <a:solidFill>
                  <a:schemeClr val="bg1"/>
                </a:solidFill>
              </a:rPr>
              <a:t>Theoretical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1B06CA-1658-0095-AE87-214BB256D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Aleksi Kurkela</a:t>
            </a:r>
          </a:p>
        </p:txBody>
      </p:sp>
      <p:sp>
        <p:nvSpPr>
          <p:cNvPr id="5129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8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0EC0E-97B0-EB1A-9C90-C659221D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729040"/>
            <a:ext cx="4368602" cy="1202985"/>
          </a:xfrm>
        </p:spPr>
        <p:txBody>
          <a:bodyPr anchor="b">
            <a:normAutofit/>
          </a:bodyPr>
          <a:lstStyle/>
          <a:p>
            <a:r>
              <a:rPr lang="en-NO" sz="5400" dirty="0">
                <a:solidFill>
                  <a:schemeClr val="bg1"/>
                </a:solidFill>
              </a:rPr>
              <a:t>Dark universe:</a:t>
            </a:r>
          </a:p>
        </p:txBody>
      </p:sp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69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0EC0E-97B0-EB1A-9C90-C659221D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729040"/>
            <a:ext cx="4368602" cy="1202985"/>
          </a:xfrm>
        </p:spPr>
        <p:txBody>
          <a:bodyPr anchor="b">
            <a:normAutofit/>
          </a:bodyPr>
          <a:lstStyle/>
          <a:p>
            <a:r>
              <a:rPr lang="en-NO" sz="5400" dirty="0">
                <a:solidFill>
                  <a:schemeClr val="bg1"/>
                </a:solidFill>
              </a:rPr>
              <a:t>Dark universe:</a:t>
            </a:r>
          </a:p>
        </p:txBody>
      </p:sp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9FEB14-C1CE-32FA-024D-58E6C6E5B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440" y="983690"/>
            <a:ext cx="7383876" cy="489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4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FB2B419-9F97-FE11-E89D-F59FA3A9F9E9}"/>
              </a:ext>
            </a:extLst>
          </p:cNvPr>
          <p:cNvSpPr txBox="1">
            <a:spLocks/>
          </p:cNvSpPr>
          <p:nvPr/>
        </p:nvSpPr>
        <p:spPr>
          <a:xfrm>
            <a:off x="640080" y="325369"/>
            <a:ext cx="4368602" cy="12413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O" sz="5400" dirty="0">
                <a:solidFill>
                  <a:schemeClr val="bg1"/>
                </a:solidFill>
              </a:rPr>
              <a:t>Dark universe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425B4A-8A55-09C0-2E4C-C26B44FC7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756" y="578539"/>
            <a:ext cx="7423871" cy="538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65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07BDCC06-5298-C3C2-61D7-35EC527F7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00" y="16255"/>
            <a:ext cx="3052910" cy="31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59E55C-767C-4552-B4BB-E53A9A79D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5232" y="3006353"/>
            <a:ext cx="3621748" cy="20361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683B8A-B236-EDD1-C3B9-1C081F316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8142" y="670189"/>
            <a:ext cx="4030754" cy="26932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816438-8F95-0D31-4F92-0F6970178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0821" y="-274396"/>
            <a:ext cx="3887321" cy="25850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FEA9EC-CEDE-5828-8005-14EB63DE5C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259" r="16003"/>
          <a:stretch/>
        </p:blipFill>
        <p:spPr>
          <a:xfrm>
            <a:off x="8480237" y="3281829"/>
            <a:ext cx="3388659" cy="3521262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FAFD9D6-4DF0-ABD7-8982-E0F08D09F8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7118" y="4656105"/>
            <a:ext cx="4596528" cy="258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3B6EE0-4F0E-01AF-F04B-8F7A651A95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5940" y="1698827"/>
            <a:ext cx="5649545" cy="364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041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CBE3D8-3890-6F9F-B86B-F24814B59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814" b="320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6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304107_02.jpg">
            <a:extLst>
              <a:ext uri="{FF2B5EF4-FFF2-40B4-BE49-F238E27FC236}">
                <a16:creationId xmlns:a16="http://schemas.microsoft.com/office/drawing/2014/main" id="{7C1FCC78-2576-5CBC-B99D-F053CC0786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4"/>
          <a:stretch/>
        </p:blipFill>
        <p:spPr bwMode="auto">
          <a:xfrm>
            <a:off x="-17235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245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-1.jpg">
            <a:hlinkClick r:id="rId2" action="ppaction://hlinksldjump"/>
            <a:extLst>
              <a:ext uri="{FF2B5EF4-FFF2-40B4-BE49-F238E27FC236}">
                <a16:creationId xmlns:a16="http://schemas.microsoft.com/office/drawing/2014/main" id="{ABF8FD26-B867-9E39-475A-B818459F3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4600" y="-136525"/>
            <a:ext cx="14216512" cy="699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83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BD8A6500-0B50-E4B3-2D03-D44BBC86B5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12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841AD8-C1AC-DC70-6BDD-3BB287049E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04" b="7310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659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and popping bubble">
            <a:extLst>
              <a:ext uri="{FF2B5EF4-FFF2-40B4-BE49-F238E27FC236}">
                <a16:creationId xmlns:a16="http://schemas.microsoft.com/office/drawing/2014/main" id="{506FE425-F655-E4D2-B38E-DF51C512A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471646-DFD6-3B25-CAD1-4C904DADE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What does it mean to discover a particle?</a:t>
            </a:r>
          </a:p>
        </p:txBody>
      </p:sp>
    </p:spTree>
    <p:extLst>
      <p:ext uri="{BB962C8B-B14F-4D97-AF65-F5344CB8AC3E}">
        <p14:creationId xmlns:p14="http://schemas.microsoft.com/office/powerpoint/2010/main" val="814684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4" name="Picture 6">
            <a:extLst>
              <a:ext uri="{FF2B5EF4-FFF2-40B4-BE49-F238E27FC236}">
                <a16:creationId xmlns:a16="http://schemas.microsoft.com/office/drawing/2014/main" id="{E6BBC451-FFE2-9DEF-A644-E0954961F0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4" b="10506"/>
          <a:stretch/>
        </p:blipFill>
        <p:spPr bwMode="auto">
          <a:xfrm>
            <a:off x="20" y="1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D0C448-FA12-E25F-4563-8C123C49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r>
              <a:rPr lang="en-NO" sz="5000">
                <a:solidFill>
                  <a:schemeClr val="bg1"/>
                </a:solidFill>
              </a:rPr>
              <a:t>Who am I</a:t>
            </a:r>
          </a:p>
        </p:txBody>
      </p:sp>
      <p:sp>
        <p:nvSpPr>
          <p:cNvPr id="22541" name="Rectangle 2254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543" name="Rectangle 2254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9311F-90CA-4887-7690-2915C8CFA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>
            <a:normAutofit/>
          </a:bodyPr>
          <a:lstStyle/>
          <a:p>
            <a:r>
              <a:rPr lang="en-NO" sz="1700">
                <a:solidFill>
                  <a:schemeClr val="bg1"/>
                </a:solidFill>
              </a:rPr>
              <a:t>Theoretial particle physicist: </a:t>
            </a:r>
          </a:p>
          <a:p>
            <a:pPr lvl="1"/>
            <a:r>
              <a:rPr lang="en-NO" sz="1700">
                <a:solidFill>
                  <a:schemeClr val="bg1"/>
                </a:solidFill>
              </a:rPr>
              <a:t>PhD in Helsinki Finland, 2008</a:t>
            </a:r>
          </a:p>
          <a:p>
            <a:pPr lvl="1"/>
            <a:r>
              <a:rPr lang="en-NO" sz="1700">
                <a:solidFill>
                  <a:schemeClr val="bg1"/>
                </a:solidFill>
              </a:rPr>
              <a:t>ETH Zurich, 2008-2010</a:t>
            </a:r>
          </a:p>
          <a:p>
            <a:pPr lvl="1"/>
            <a:r>
              <a:rPr lang="en-NO" sz="1700">
                <a:solidFill>
                  <a:schemeClr val="bg1"/>
                </a:solidFill>
              </a:rPr>
              <a:t>McGill Montreal, 2010-2013</a:t>
            </a:r>
          </a:p>
          <a:p>
            <a:pPr lvl="1"/>
            <a:r>
              <a:rPr lang="en-NO" sz="1700">
                <a:solidFill>
                  <a:schemeClr val="bg1"/>
                </a:solidFill>
              </a:rPr>
              <a:t>CERN, 2013-2020</a:t>
            </a:r>
          </a:p>
          <a:p>
            <a:pPr lvl="1"/>
            <a:r>
              <a:rPr lang="en-NO" sz="1700">
                <a:solidFill>
                  <a:schemeClr val="bg1"/>
                </a:solidFill>
              </a:rPr>
              <a:t>Stavanger, 2015 – </a:t>
            </a:r>
          </a:p>
          <a:p>
            <a:pPr lvl="1"/>
            <a:endParaRPr lang="en-NO" sz="1700">
              <a:solidFill>
                <a:schemeClr val="bg1"/>
              </a:solidFill>
            </a:endParaRPr>
          </a:p>
          <a:p>
            <a:r>
              <a:rPr lang="en-NO" sz="1700">
                <a:solidFill>
                  <a:schemeClr val="bg1"/>
                </a:solidFill>
              </a:rPr>
              <a:t>Research: particle physics, nuclear physics, astrophysics,…</a:t>
            </a:r>
          </a:p>
        </p:txBody>
      </p:sp>
    </p:spTree>
    <p:extLst>
      <p:ext uri="{BB962C8B-B14F-4D97-AF65-F5344CB8AC3E}">
        <p14:creationId xmlns:p14="http://schemas.microsoft.com/office/powerpoint/2010/main" val="2833698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676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6569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676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74EEDB-DE78-03ED-D866-C1814B30E1F9}"/>
              </a:ext>
            </a:extLst>
          </p:cNvPr>
          <p:cNvSpPr txBox="1"/>
          <p:nvPr/>
        </p:nvSpPr>
        <p:spPr>
          <a:xfrm>
            <a:off x="8516481" y="3921443"/>
            <a:ext cx="60960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O" sz="2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13TeV</a:t>
            </a:r>
          </a:p>
        </p:txBody>
      </p:sp>
    </p:spTree>
    <p:extLst>
      <p:ext uri="{BB962C8B-B14F-4D97-AF65-F5344CB8AC3E}">
        <p14:creationId xmlns:p14="http://schemas.microsoft.com/office/powerpoint/2010/main" val="3190042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676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/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13TeV = 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blipFill>
                <a:blip r:embed="rId4"/>
                <a:stretch>
                  <a:fillRect l="-1871" t="-10000" b="-30000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101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676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/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13TeV = 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blipFill>
                <a:blip r:embed="rId4"/>
                <a:stretch>
                  <a:fillRect l="-1871" t="-10000" b="-30000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cartoon of a mosquito&#10;&#10;Description automatically generated">
            <a:extLst>
              <a:ext uri="{FF2B5EF4-FFF2-40B4-BE49-F238E27FC236}">
                <a16:creationId xmlns:a16="http://schemas.microsoft.com/office/drawing/2014/main" id="{9D1C31E9-13B3-DD19-7165-B91875A04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8984" y="2715718"/>
            <a:ext cx="3044406" cy="2201447"/>
          </a:xfrm>
          <a:prstGeom prst="rect">
            <a:avLst/>
          </a:prstGeom>
        </p:spPr>
      </p:pic>
      <p:pic>
        <p:nvPicPr>
          <p:cNvPr id="13" name="Picture 12" descr="A cartoon of a mosquito&#10;&#10;Description automatically generated">
            <a:extLst>
              <a:ext uri="{FF2B5EF4-FFF2-40B4-BE49-F238E27FC236}">
                <a16:creationId xmlns:a16="http://schemas.microsoft.com/office/drawing/2014/main" id="{01290414-C11C-8DAA-AE03-5FA95D74D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99338" y="2976332"/>
            <a:ext cx="3044406" cy="22014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497432E-D06D-D76F-C76A-5AC23BE597BA}"/>
              </a:ext>
            </a:extLst>
          </p:cNvPr>
          <p:cNvSpPr txBox="1"/>
          <p:nvPr/>
        </p:nvSpPr>
        <p:spPr>
          <a:xfrm>
            <a:off x="7068670" y="6368071"/>
            <a:ext cx="73062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E</a:t>
            </a:r>
            <a:r>
              <a:rPr lang="en-GB" b="1" i="0" u="none" strike="noStrike" baseline="-25000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k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 = ½ m·v</a:t>
            </a:r>
            <a:r>
              <a:rPr lang="en-GB" b="1" i="0" u="none" strike="noStrike" baseline="30000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2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  ⇒   E</a:t>
            </a:r>
            <a:r>
              <a:rPr lang="en-GB" b="1" i="0" u="none" strike="noStrike" baseline="-25000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k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 = ½ (0.1g)·(0,2m/s) </a:t>
            </a:r>
            <a:r>
              <a:rPr lang="en-GB" b="1" i="0" u="none" strike="noStrike" baseline="30000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2</a:t>
            </a:r>
            <a:r>
              <a:rPr lang="en-GB" b="0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 </a:t>
            </a: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 ~ 13 </a:t>
            </a:r>
            <a:r>
              <a:rPr lang="en-GB" b="1" i="0" u="none" strike="noStrike" dirty="0" err="1">
                <a:solidFill>
                  <a:schemeClr val="bg1"/>
                </a:solidFill>
                <a:effectLst/>
                <a:latin typeface="Roboto Condensed" panose="020F0502020204030204" pitchFamily="34" charset="0"/>
              </a:rPr>
              <a:t>TeV</a:t>
            </a:r>
            <a:endParaRPr lang="en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347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676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/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13TeV = 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blipFill>
                <a:blip r:embed="rId4"/>
                <a:stretch>
                  <a:fillRect l="-1871" t="-10000" b="-30000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cartoon of a mosquito&#10;&#10;Description automatically generated">
            <a:extLst>
              <a:ext uri="{FF2B5EF4-FFF2-40B4-BE49-F238E27FC236}">
                <a16:creationId xmlns:a16="http://schemas.microsoft.com/office/drawing/2014/main" id="{9D1C31E9-13B3-DD19-7165-B91875A04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8984" y="2715718"/>
            <a:ext cx="3044406" cy="2201447"/>
          </a:xfrm>
          <a:prstGeom prst="rect">
            <a:avLst/>
          </a:prstGeom>
        </p:spPr>
      </p:pic>
      <p:pic>
        <p:nvPicPr>
          <p:cNvPr id="13" name="Picture 12" descr="A cartoon of a mosquito&#10;&#10;Description automatically generated">
            <a:extLst>
              <a:ext uri="{FF2B5EF4-FFF2-40B4-BE49-F238E27FC236}">
                <a16:creationId xmlns:a16="http://schemas.microsoft.com/office/drawing/2014/main" id="{01290414-C11C-8DAA-AE03-5FA95D74D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99338" y="2976332"/>
            <a:ext cx="3044406" cy="22014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D49C373-6370-B60E-3063-1A30D9848C22}"/>
                  </a:ext>
                </a:extLst>
              </p:cNvPr>
              <p:cNvSpPr txBox="1"/>
              <p:nvPr/>
            </p:nvSpPr>
            <p:spPr>
              <a:xfrm>
                <a:off x="8283398" y="4422099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J/</a:t>
                </a:r>
                <a:r>
                  <a:rPr lang="nb-NO" sz="2600" b="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sz="2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=2.3</m:t>
                    </m:r>
                  </m:oMath>
                </a14:m>
                <a:r>
                  <a:rPr lang="en-GB" sz="2800" b="1" i="0" u="none" strike="noStrike" dirty="0">
                    <a:solidFill>
                      <a:schemeClr val="bg1"/>
                    </a:solidFill>
                    <a:effectLst/>
                    <a:latin typeface="Roboto Condensed" panose="020F0502020204030204" pitchFamily="34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6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kg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D49C373-6370-B60E-3063-1A30D9848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3398" y="4422099"/>
                <a:ext cx="6096000" cy="523220"/>
              </a:xfrm>
              <a:prstGeom prst="rect">
                <a:avLst/>
              </a:prstGeom>
              <a:blipFill>
                <a:blip r:embed="rId8"/>
                <a:stretch>
                  <a:fillRect l="-1871" t="-11905" b="-33333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670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2509EE-83B7-0A66-E25F-A56C6B65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4613"/>
            <a:ext cx="10578353" cy="59503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E60E1E-CCDF-EF36-8EE1-76A220BDA8B0}"/>
              </a:ext>
            </a:extLst>
          </p:cNvPr>
          <p:cNvSpPr txBox="1"/>
          <p:nvPr/>
        </p:nvSpPr>
        <p:spPr>
          <a:xfrm>
            <a:off x="8570258" y="75303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/>
              <a:t>EKinetci</a:t>
            </a:r>
          </a:p>
        </p:txBody>
      </p:sp>
      <p:sp>
        <p:nvSpPr>
          <p:cNvPr id="7" name="ZoneTexte 8">
            <a:extLst>
              <a:ext uri="{FF2B5EF4-FFF2-40B4-BE49-F238E27FC236}">
                <a16:creationId xmlns:a16="http://schemas.microsoft.com/office/drawing/2014/main" id="{D7AD8B1D-AE86-D853-E7E3-57BE02E043E0}"/>
              </a:ext>
            </a:extLst>
          </p:cNvPr>
          <p:cNvSpPr/>
          <p:nvPr/>
        </p:nvSpPr>
        <p:spPr>
          <a:xfrm>
            <a:off x="8087487" y="1504292"/>
            <a:ext cx="3439800" cy="1472040"/>
          </a:xfrm>
          <a:prstGeom prst="rect">
            <a:avLst/>
          </a:prstGeom>
          <a:solidFill>
            <a:srgbClr val="1C446B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16000" tIns="144000" rIns="216000" bIns="108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The energy of the particles in collision is converted into new particles.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960A1FE3-E117-4EA0-F5E2-28EE24F3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80" y="387932"/>
            <a:ext cx="10799640" cy="1116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4200" b="0" strike="noStrike" spc="-1" dirty="0">
                <a:solidFill>
                  <a:srgbClr val="FFFFFF"/>
                </a:solidFill>
                <a:latin typeface="Arial"/>
              </a:rPr>
              <a:t>A billion collisions per second</a:t>
            </a:r>
            <a:endParaRPr lang="en-US" sz="4200" b="0" strike="noStrike" spc="-1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/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sz="2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sz="2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sz="2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CBF4EE-DEA2-3C58-559C-C20921C3E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1" y="3429000"/>
                <a:ext cx="2259106" cy="492443"/>
              </a:xfrm>
              <a:prstGeom prst="rect">
                <a:avLst/>
              </a:prstGeom>
              <a:blipFill>
                <a:blip r:embed="rId3"/>
                <a:stretch>
                  <a:fillRect b="-230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/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13TeV = 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74EEDB-DE78-03ED-D866-C1814B30E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6481" y="3921443"/>
                <a:ext cx="6096000" cy="492443"/>
              </a:xfrm>
              <a:prstGeom prst="rect">
                <a:avLst/>
              </a:prstGeom>
              <a:blipFill>
                <a:blip r:embed="rId4"/>
                <a:stretch>
                  <a:fillRect l="-1871" t="-10000" b="-30000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cartoon of a mosquito&#10;&#10;Description automatically generated">
            <a:extLst>
              <a:ext uri="{FF2B5EF4-FFF2-40B4-BE49-F238E27FC236}">
                <a16:creationId xmlns:a16="http://schemas.microsoft.com/office/drawing/2014/main" id="{9D1C31E9-13B3-DD19-7165-B91875A04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98984" y="2715718"/>
            <a:ext cx="3044406" cy="2201447"/>
          </a:xfrm>
          <a:prstGeom prst="rect">
            <a:avLst/>
          </a:prstGeom>
        </p:spPr>
      </p:pic>
      <p:pic>
        <p:nvPicPr>
          <p:cNvPr id="13" name="Picture 12" descr="A cartoon of a mosquito&#10;&#10;Description automatically generated">
            <a:extLst>
              <a:ext uri="{FF2B5EF4-FFF2-40B4-BE49-F238E27FC236}">
                <a16:creationId xmlns:a16="http://schemas.microsoft.com/office/drawing/2014/main" id="{01290414-C11C-8DAA-AE03-5FA95D74D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7429" y1="45814" x2="47429" y2="45814"/>
                        <a14:foregroundMark x1="46743" y1="46288" x2="48686" y2="45814"/>
                        <a14:foregroundMark x1="41943" y1="48025" x2="42857" y2="47709"/>
                        <a14:foregroundMark x1="42857" y1="47235" x2="42857" y2="47235"/>
                        <a14:foregroundMark x1="42514" y1="49921" x2="42514" y2="49921"/>
                        <a14:foregroundMark x1="41600" y1="49447" x2="41600" y2="49447"/>
                        <a14:foregroundMark x1="48686" y1="43128" x2="48686" y2="43128"/>
                        <a14:foregroundMark x1="48000" y1="41232" x2="48000" y2="41232"/>
                        <a14:foregroundMark x1="49829" y1="40916" x2="49600" y2="41548"/>
                        <a14:foregroundMark x1="44457" y1="57188" x2="46857" y2="68720"/>
                        <a14:foregroundMark x1="46857" y1="68720" x2="52114" y2="58768"/>
                        <a14:foregroundMark x1="52114" y1="58768" x2="44686" y2="568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99338" y="2976332"/>
            <a:ext cx="3044406" cy="22014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D49C373-6370-B60E-3063-1A30D9848C22}"/>
                  </a:ext>
                </a:extLst>
              </p:cNvPr>
              <p:cNvSpPr txBox="1"/>
              <p:nvPr/>
            </p:nvSpPr>
            <p:spPr>
              <a:xfrm>
                <a:off x="8283398" y="4422099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J/</a:t>
                </a:r>
                <a:r>
                  <a:rPr lang="nb-NO" sz="2600" b="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sz="2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=2.3</m:t>
                    </m:r>
                  </m:oMath>
                </a14:m>
                <a:r>
                  <a:rPr lang="en-GB" sz="2800" b="1" i="0" u="none" strike="noStrike" dirty="0">
                    <a:solidFill>
                      <a:schemeClr val="bg1"/>
                    </a:solidFill>
                    <a:effectLst/>
                    <a:latin typeface="Roboto Condensed" panose="020F0502020204030204" pitchFamily="34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6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kg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D49C373-6370-B60E-3063-1A30D9848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3398" y="4422099"/>
                <a:ext cx="6096000" cy="523220"/>
              </a:xfrm>
              <a:prstGeom prst="rect">
                <a:avLst/>
              </a:prstGeom>
              <a:blipFill>
                <a:blip r:embed="rId8"/>
                <a:stretch>
                  <a:fillRect l="-1871" t="-11905" b="-33333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69B6E-E578-C7C8-0814-CC15039D0ACF}"/>
                  </a:ext>
                </a:extLst>
              </p:cNvPr>
              <p:cNvSpPr txBox="1"/>
              <p:nvPr/>
            </p:nvSpPr>
            <p:spPr>
              <a:xfrm>
                <a:off x="8220645" y="4953532"/>
                <a:ext cx="60960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b-NO" sz="26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h𝑖𝑔𝑔𝑠</m:t>
                        </m:r>
                      </m:sub>
                    </m:sSub>
                    <m:r>
                      <a:rPr lang="nb-NO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sz="2800" b="1" i="0" u="none" strike="noStrike" dirty="0">
                    <a:solidFill>
                      <a:schemeClr val="bg1"/>
                    </a:solidFill>
                    <a:effectLst/>
                    <a:latin typeface="Roboto Condensed" panose="020F0502020204030204" pitchFamily="34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6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−25</m:t>
                        </m:r>
                      </m:sup>
                    </m:sSup>
                  </m:oMath>
                </a14:m>
                <a:r>
                  <a:rPr lang="en-NO" sz="2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kg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69B6E-E578-C7C8-0814-CC15039D0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0645" y="4953532"/>
                <a:ext cx="6096000" cy="523220"/>
              </a:xfrm>
              <a:prstGeom prst="rect">
                <a:avLst/>
              </a:prstGeom>
              <a:blipFill>
                <a:blip r:embed="rId9"/>
                <a:stretch>
                  <a:fillRect t="-16667" b="-28571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910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11DD2B-F578-65F7-6808-2B62A8C9BC22}"/>
              </a:ext>
            </a:extLst>
          </p:cNvPr>
          <p:cNvCxnSpPr/>
          <p:nvPr/>
        </p:nvCxnSpPr>
        <p:spPr>
          <a:xfrm>
            <a:off x="509451" y="3735977"/>
            <a:ext cx="2756263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F698A16-04A5-8D33-AD19-6E230A15F877}"/>
              </a:ext>
            </a:extLst>
          </p:cNvPr>
          <p:cNvCxnSpPr>
            <a:cxnSpLocks/>
          </p:cNvCxnSpPr>
          <p:nvPr/>
        </p:nvCxnSpPr>
        <p:spPr>
          <a:xfrm flipH="1">
            <a:off x="4669971" y="3735976"/>
            <a:ext cx="2852057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7247709" y="3393076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C2212A-24DD-F40E-10A3-47BBCF159BCC}"/>
              </a:ext>
            </a:extLst>
          </p:cNvPr>
          <p:cNvSpPr/>
          <p:nvPr/>
        </p:nvSpPr>
        <p:spPr>
          <a:xfrm>
            <a:off x="439781" y="3406140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58" y="3005233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A4389B-47E7-415A-159C-62C3F6D95A40}"/>
              </a:ext>
            </a:extLst>
          </p:cNvPr>
          <p:cNvCxnSpPr>
            <a:cxnSpLocks/>
          </p:cNvCxnSpPr>
          <p:nvPr/>
        </p:nvCxnSpPr>
        <p:spPr>
          <a:xfrm flipV="1">
            <a:off x="4652552" y="2042773"/>
            <a:ext cx="1443447" cy="1225188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3F7D4A4-23EF-F461-5495-025900D2FF04}"/>
              </a:ext>
            </a:extLst>
          </p:cNvPr>
          <p:cNvCxnSpPr>
            <a:cxnSpLocks/>
          </p:cNvCxnSpPr>
          <p:nvPr/>
        </p:nvCxnSpPr>
        <p:spPr>
          <a:xfrm flipH="1">
            <a:off x="2495006" y="4316395"/>
            <a:ext cx="981270" cy="15618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ED3E89-AC0D-E6BA-472A-9BE458CCDD5D}"/>
              </a:ext>
            </a:extLst>
          </p:cNvPr>
          <p:cNvCxnSpPr>
            <a:cxnSpLocks/>
          </p:cNvCxnSpPr>
          <p:nvPr/>
        </p:nvCxnSpPr>
        <p:spPr>
          <a:xfrm flipH="1" flipV="1">
            <a:off x="2651760" y="2271105"/>
            <a:ext cx="824516" cy="910016"/>
          </a:xfrm>
          <a:prstGeom prst="straightConnector1">
            <a:avLst/>
          </a:prstGeom>
          <a:ln w="762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V="1">
            <a:off x="2703975" y="1411353"/>
            <a:ext cx="281666" cy="8341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 flipV="1">
            <a:off x="1631441" y="2169344"/>
            <a:ext cx="968793" cy="15240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A85597B-961D-02EB-984B-2057480B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081933B-1063-AFC4-A5F3-0AD5CEA89070}"/>
              </a:ext>
            </a:extLst>
          </p:cNvPr>
          <p:cNvCxnSpPr>
            <a:cxnSpLocks/>
          </p:cNvCxnSpPr>
          <p:nvPr/>
        </p:nvCxnSpPr>
        <p:spPr>
          <a:xfrm>
            <a:off x="4519749" y="4203992"/>
            <a:ext cx="679268" cy="903585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9E27239C-883E-1921-93E7-2BDF78BEF984}"/>
              </a:ext>
            </a:extLst>
          </p:cNvPr>
          <p:cNvSpPr/>
          <p:nvPr/>
        </p:nvSpPr>
        <p:spPr>
          <a:xfrm>
            <a:off x="8437944" y="1886674"/>
            <a:ext cx="3379808" cy="3267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567404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11DD2B-F578-65F7-6808-2B62A8C9BC22}"/>
              </a:ext>
            </a:extLst>
          </p:cNvPr>
          <p:cNvCxnSpPr/>
          <p:nvPr/>
        </p:nvCxnSpPr>
        <p:spPr>
          <a:xfrm>
            <a:off x="509451" y="3735977"/>
            <a:ext cx="2756263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F698A16-04A5-8D33-AD19-6E230A15F877}"/>
              </a:ext>
            </a:extLst>
          </p:cNvPr>
          <p:cNvCxnSpPr>
            <a:cxnSpLocks/>
          </p:cNvCxnSpPr>
          <p:nvPr/>
        </p:nvCxnSpPr>
        <p:spPr>
          <a:xfrm flipH="1">
            <a:off x="4669971" y="3735976"/>
            <a:ext cx="2852057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7247709" y="3393076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C2212A-24DD-F40E-10A3-47BBCF159BCC}"/>
              </a:ext>
            </a:extLst>
          </p:cNvPr>
          <p:cNvSpPr/>
          <p:nvPr/>
        </p:nvSpPr>
        <p:spPr>
          <a:xfrm>
            <a:off x="439781" y="3406140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58" y="3005233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A4389B-47E7-415A-159C-62C3F6D95A40}"/>
              </a:ext>
            </a:extLst>
          </p:cNvPr>
          <p:cNvCxnSpPr>
            <a:cxnSpLocks/>
          </p:cNvCxnSpPr>
          <p:nvPr/>
        </p:nvCxnSpPr>
        <p:spPr>
          <a:xfrm flipV="1">
            <a:off x="4652552" y="2042773"/>
            <a:ext cx="1443447" cy="122518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3F7D4A4-23EF-F461-5495-025900D2FF04}"/>
              </a:ext>
            </a:extLst>
          </p:cNvPr>
          <p:cNvCxnSpPr>
            <a:cxnSpLocks/>
          </p:cNvCxnSpPr>
          <p:nvPr/>
        </p:nvCxnSpPr>
        <p:spPr>
          <a:xfrm flipH="1">
            <a:off x="2495006" y="4316395"/>
            <a:ext cx="981270" cy="15618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ED3E89-AC0D-E6BA-472A-9BE458CCDD5D}"/>
              </a:ext>
            </a:extLst>
          </p:cNvPr>
          <p:cNvCxnSpPr>
            <a:cxnSpLocks/>
          </p:cNvCxnSpPr>
          <p:nvPr/>
        </p:nvCxnSpPr>
        <p:spPr>
          <a:xfrm flipH="1" flipV="1">
            <a:off x="2651760" y="2271105"/>
            <a:ext cx="824516" cy="910016"/>
          </a:xfrm>
          <a:prstGeom prst="straightConnector1">
            <a:avLst/>
          </a:prstGeom>
          <a:ln w="762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V="1">
            <a:off x="2703975" y="1411353"/>
            <a:ext cx="281666" cy="8341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 flipV="1">
            <a:off x="1631441" y="2169344"/>
            <a:ext cx="968793" cy="15240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A85597B-961D-02EB-984B-2057480B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F8854BF-ABE9-008C-BD7A-3E34FFCC2FE7}"/>
              </a:ext>
            </a:extLst>
          </p:cNvPr>
          <p:cNvCxnSpPr>
            <a:cxnSpLocks/>
          </p:cNvCxnSpPr>
          <p:nvPr/>
        </p:nvCxnSpPr>
        <p:spPr>
          <a:xfrm>
            <a:off x="4519749" y="4203992"/>
            <a:ext cx="679268" cy="90358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5B1D9340-AB7E-C8A0-67B9-6DFD7F007C5D}"/>
              </a:ext>
            </a:extLst>
          </p:cNvPr>
          <p:cNvSpPr/>
          <p:nvPr/>
        </p:nvSpPr>
        <p:spPr>
          <a:xfrm>
            <a:off x="8854633" y="2476982"/>
            <a:ext cx="1458410" cy="2349661"/>
          </a:xfrm>
          <a:custGeom>
            <a:avLst/>
            <a:gdLst>
              <a:gd name="connsiteX0" fmla="*/ 312516 w 1458410"/>
              <a:gd name="connsiteY0" fmla="*/ 1516284 h 2349661"/>
              <a:gd name="connsiteX1" fmla="*/ 208344 w 1458410"/>
              <a:gd name="connsiteY1" fmla="*/ 2152891 h 2349661"/>
              <a:gd name="connsiteX2" fmla="*/ 0 w 1458410"/>
              <a:gd name="connsiteY2" fmla="*/ 2349661 h 2349661"/>
              <a:gd name="connsiteX3" fmla="*/ 451413 w 1458410"/>
              <a:gd name="connsiteY3" fmla="*/ 2303362 h 2349661"/>
              <a:gd name="connsiteX4" fmla="*/ 914400 w 1458410"/>
              <a:gd name="connsiteY4" fmla="*/ 2233914 h 2349661"/>
              <a:gd name="connsiteX5" fmla="*/ 1458410 w 1458410"/>
              <a:gd name="connsiteY5" fmla="*/ 2199190 h 2349661"/>
              <a:gd name="connsiteX6" fmla="*/ 1331089 w 1458410"/>
              <a:gd name="connsiteY6" fmla="*/ 590309 h 2349661"/>
              <a:gd name="connsiteX7" fmla="*/ 833377 w 1458410"/>
              <a:gd name="connsiteY7" fmla="*/ 0 h 2349661"/>
              <a:gd name="connsiteX8" fmla="*/ 544010 w 1458410"/>
              <a:gd name="connsiteY8" fmla="*/ 300942 h 2349661"/>
              <a:gd name="connsiteX9" fmla="*/ 312516 w 1458410"/>
              <a:gd name="connsiteY9" fmla="*/ 1516284 h 23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8410" h="2349661">
                <a:moveTo>
                  <a:pt x="312516" y="1516284"/>
                </a:moveTo>
                <a:lnTo>
                  <a:pt x="208344" y="2152891"/>
                </a:lnTo>
                <a:lnTo>
                  <a:pt x="0" y="2349661"/>
                </a:lnTo>
                <a:lnTo>
                  <a:pt x="451413" y="2303362"/>
                </a:lnTo>
                <a:lnTo>
                  <a:pt x="914400" y="2233914"/>
                </a:lnTo>
                <a:lnTo>
                  <a:pt x="1458410" y="2199190"/>
                </a:lnTo>
                <a:lnTo>
                  <a:pt x="1331089" y="590309"/>
                </a:lnTo>
                <a:lnTo>
                  <a:pt x="833377" y="0"/>
                </a:lnTo>
                <a:lnTo>
                  <a:pt x="544010" y="300942"/>
                </a:lnTo>
                <a:lnTo>
                  <a:pt x="312516" y="15162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C5DB55-D7B8-DEEA-35B2-2277DDA3F93E}"/>
              </a:ext>
            </a:extLst>
          </p:cNvPr>
          <p:cNvSpPr/>
          <p:nvPr/>
        </p:nvSpPr>
        <p:spPr>
          <a:xfrm>
            <a:off x="8437944" y="1886674"/>
            <a:ext cx="3379808" cy="3267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59668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11DD2B-F578-65F7-6808-2B62A8C9BC22}"/>
              </a:ext>
            </a:extLst>
          </p:cNvPr>
          <p:cNvCxnSpPr>
            <a:cxnSpLocks/>
          </p:cNvCxnSpPr>
          <p:nvPr/>
        </p:nvCxnSpPr>
        <p:spPr>
          <a:xfrm>
            <a:off x="1052517" y="3548716"/>
            <a:ext cx="1626606" cy="134536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F698A16-04A5-8D33-AD19-6E230A15F877}"/>
              </a:ext>
            </a:extLst>
          </p:cNvPr>
          <p:cNvCxnSpPr>
            <a:cxnSpLocks/>
          </p:cNvCxnSpPr>
          <p:nvPr/>
        </p:nvCxnSpPr>
        <p:spPr>
          <a:xfrm flipH="1">
            <a:off x="4139103" y="3588412"/>
            <a:ext cx="3226897" cy="128004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7228840" y="3258575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C2212A-24DD-F40E-10A3-47BBCF159BCC}"/>
              </a:ext>
            </a:extLst>
          </p:cNvPr>
          <p:cNvSpPr/>
          <p:nvPr/>
        </p:nvSpPr>
        <p:spPr>
          <a:xfrm>
            <a:off x="982847" y="3218879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058" y="2924937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A4389B-47E7-415A-159C-62C3F6D95A40}"/>
              </a:ext>
            </a:extLst>
          </p:cNvPr>
          <p:cNvCxnSpPr>
            <a:cxnSpLocks/>
          </p:cNvCxnSpPr>
          <p:nvPr/>
        </p:nvCxnSpPr>
        <p:spPr>
          <a:xfrm flipV="1">
            <a:off x="3827068" y="2149603"/>
            <a:ext cx="303967" cy="102241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3F7D4A4-23EF-F461-5495-025900D2FF04}"/>
              </a:ext>
            </a:extLst>
          </p:cNvPr>
          <p:cNvCxnSpPr>
            <a:cxnSpLocks/>
          </p:cNvCxnSpPr>
          <p:nvPr/>
        </p:nvCxnSpPr>
        <p:spPr>
          <a:xfrm flipH="1">
            <a:off x="1002406" y="4236099"/>
            <a:ext cx="2021670" cy="17094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ED3E89-AC0D-E6BA-472A-9BE458CCDD5D}"/>
              </a:ext>
            </a:extLst>
          </p:cNvPr>
          <p:cNvCxnSpPr>
            <a:cxnSpLocks/>
          </p:cNvCxnSpPr>
          <p:nvPr/>
        </p:nvCxnSpPr>
        <p:spPr>
          <a:xfrm flipH="1" flipV="1">
            <a:off x="1179241" y="2396686"/>
            <a:ext cx="1844835" cy="704139"/>
          </a:xfrm>
          <a:prstGeom prst="straightConnector1">
            <a:avLst/>
          </a:prstGeom>
          <a:ln w="762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H="1" flipV="1">
            <a:off x="506455" y="1690688"/>
            <a:ext cx="758734" cy="694523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 flipV="1">
            <a:off x="153416" y="2248058"/>
            <a:ext cx="1025825" cy="165384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A85597B-961D-02EB-984B-2057480B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F8854BF-ABE9-008C-BD7A-3E34FFCC2FE7}"/>
              </a:ext>
            </a:extLst>
          </p:cNvPr>
          <p:cNvCxnSpPr>
            <a:cxnSpLocks/>
          </p:cNvCxnSpPr>
          <p:nvPr/>
        </p:nvCxnSpPr>
        <p:spPr>
          <a:xfrm flipH="1">
            <a:off x="3232329" y="4192877"/>
            <a:ext cx="308221" cy="103525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5B1D9340-AB7E-C8A0-67B9-6DFD7F007C5D}"/>
              </a:ext>
            </a:extLst>
          </p:cNvPr>
          <p:cNvSpPr/>
          <p:nvPr/>
        </p:nvSpPr>
        <p:spPr>
          <a:xfrm>
            <a:off x="8854633" y="2476982"/>
            <a:ext cx="1458410" cy="2349661"/>
          </a:xfrm>
          <a:custGeom>
            <a:avLst/>
            <a:gdLst>
              <a:gd name="connsiteX0" fmla="*/ 312516 w 1458410"/>
              <a:gd name="connsiteY0" fmla="*/ 1516284 h 2349661"/>
              <a:gd name="connsiteX1" fmla="*/ 208344 w 1458410"/>
              <a:gd name="connsiteY1" fmla="*/ 2152891 h 2349661"/>
              <a:gd name="connsiteX2" fmla="*/ 0 w 1458410"/>
              <a:gd name="connsiteY2" fmla="*/ 2349661 h 2349661"/>
              <a:gd name="connsiteX3" fmla="*/ 451413 w 1458410"/>
              <a:gd name="connsiteY3" fmla="*/ 2303362 h 2349661"/>
              <a:gd name="connsiteX4" fmla="*/ 914400 w 1458410"/>
              <a:gd name="connsiteY4" fmla="*/ 2233914 h 2349661"/>
              <a:gd name="connsiteX5" fmla="*/ 1458410 w 1458410"/>
              <a:gd name="connsiteY5" fmla="*/ 2199190 h 2349661"/>
              <a:gd name="connsiteX6" fmla="*/ 1331089 w 1458410"/>
              <a:gd name="connsiteY6" fmla="*/ 590309 h 2349661"/>
              <a:gd name="connsiteX7" fmla="*/ 833377 w 1458410"/>
              <a:gd name="connsiteY7" fmla="*/ 0 h 2349661"/>
              <a:gd name="connsiteX8" fmla="*/ 544010 w 1458410"/>
              <a:gd name="connsiteY8" fmla="*/ 300942 h 2349661"/>
              <a:gd name="connsiteX9" fmla="*/ 312516 w 1458410"/>
              <a:gd name="connsiteY9" fmla="*/ 1516284 h 23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8410" h="2349661">
                <a:moveTo>
                  <a:pt x="312516" y="1516284"/>
                </a:moveTo>
                <a:lnTo>
                  <a:pt x="208344" y="2152891"/>
                </a:lnTo>
                <a:lnTo>
                  <a:pt x="0" y="2349661"/>
                </a:lnTo>
                <a:lnTo>
                  <a:pt x="451413" y="2303362"/>
                </a:lnTo>
                <a:lnTo>
                  <a:pt x="914400" y="2233914"/>
                </a:lnTo>
                <a:lnTo>
                  <a:pt x="1458410" y="2199190"/>
                </a:lnTo>
                <a:lnTo>
                  <a:pt x="1331089" y="590309"/>
                </a:lnTo>
                <a:lnTo>
                  <a:pt x="833377" y="0"/>
                </a:lnTo>
                <a:lnTo>
                  <a:pt x="544010" y="300942"/>
                </a:lnTo>
                <a:lnTo>
                  <a:pt x="312516" y="15162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3A86620-392B-D0E3-8454-2D7DF4A788FF}"/>
                  </a:ext>
                </a:extLst>
              </p:cNvPr>
              <p:cNvSpPr txBox="1"/>
              <p:nvPr/>
            </p:nvSpPr>
            <p:spPr>
              <a:xfrm>
                <a:off x="4184745" y="2254931"/>
                <a:ext cx="4714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3A86620-392B-D0E3-8454-2D7DF4A78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745" y="2254931"/>
                <a:ext cx="47147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7EDE14A-276E-0BF5-C9CD-7561AC6089F5}"/>
                  </a:ext>
                </a:extLst>
              </p:cNvPr>
              <p:cNvSpPr txBox="1"/>
              <p:nvPr/>
            </p:nvSpPr>
            <p:spPr>
              <a:xfrm>
                <a:off x="3418570" y="4914673"/>
                <a:ext cx="476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7EDE14A-276E-0BF5-C9CD-7561AC608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570" y="4914673"/>
                <a:ext cx="47679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C02E7BB9-F263-E373-EC07-0776B2274F97}"/>
              </a:ext>
            </a:extLst>
          </p:cNvPr>
          <p:cNvSpPr/>
          <p:nvPr/>
        </p:nvSpPr>
        <p:spPr>
          <a:xfrm>
            <a:off x="8437944" y="1886674"/>
            <a:ext cx="3379808" cy="3267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A796968-F4B8-C816-30CD-58DC1C9A9DF2}"/>
              </a:ext>
            </a:extLst>
          </p:cNvPr>
          <p:cNvSpPr/>
          <p:nvPr/>
        </p:nvSpPr>
        <p:spPr>
          <a:xfrm>
            <a:off x="8854633" y="4914673"/>
            <a:ext cx="149667" cy="239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3034BEE-DB2D-1F82-D3B0-AA329C4B9566}"/>
                  </a:ext>
                </a:extLst>
              </p:cNvPr>
              <p:cNvSpPr txBox="1"/>
              <p:nvPr/>
            </p:nvSpPr>
            <p:spPr>
              <a:xfrm>
                <a:off x="8437944" y="5389431"/>
                <a:ext cx="10232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</m:sub>
                      </m:sSub>
                      <m:r>
                        <a:rPr lang="fi-FI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NO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3034BEE-DB2D-1F82-D3B0-AA329C4B9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7944" y="5389431"/>
                <a:ext cx="1023292" cy="369332"/>
              </a:xfrm>
              <a:prstGeom prst="rect">
                <a:avLst/>
              </a:prstGeom>
              <a:blipFill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29784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11DD2B-F578-65F7-6808-2B62A8C9BC22}"/>
              </a:ext>
            </a:extLst>
          </p:cNvPr>
          <p:cNvCxnSpPr/>
          <p:nvPr/>
        </p:nvCxnSpPr>
        <p:spPr>
          <a:xfrm>
            <a:off x="509451" y="3735977"/>
            <a:ext cx="2756263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F698A16-04A5-8D33-AD19-6E230A15F877}"/>
              </a:ext>
            </a:extLst>
          </p:cNvPr>
          <p:cNvCxnSpPr>
            <a:cxnSpLocks/>
          </p:cNvCxnSpPr>
          <p:nvPr/>
        </p:nvCxnSpPr>
        <p:spPr>
          <a:xfrm flipH="1">
            <a:off x="4669971" y="3735976"/>
            <a:ext cx="2852057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7247709" y="3393076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C2212A-24DD-F40E-10A3-47BBCF159BCC}"/>
              </a:ext>
            </a:extLst>
          </p:cNvPr>
          <p:cNvSpPr/>
          <p:nvPr/>
        </p:nvSpPr>
        <p:spPr>
          <a:xfrm>
            <a:off x="439781" y="3406140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58" y="3005233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A4389B-47E7-415A-159C-62C3F6D95A40}"/>
              </a:ext>
            </a:extLst>
          </p:cNvPr>
          <p:cNvCxnSpPr>
            <a:cxnSpLocks/>
          </p:cNvCxnSpPr>
          <p:nvPr/>
        </p:nvCxnSpPr>
        <p:spPr>
          <a:xfrm flipV="1">
            <a:off x="4652552" y="2042773"/>
            <a:ext cx="1443447" cy="122518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344F60-8299-A674-3D61-4C02D69EDB38}"/>
              </a:ext>
            </a:extLst>
          </p:cNvPr>
          <p:cNvCxnSpPr>
            <a:cxnSpLocks/>
          </p:cNvCxnSpPr>
          <p:nvPr/>
        </p:nvCxnSpPr>
        <p:spPr>
          <a:xfrm>
            <a:off x="4519749" y="4203992"/>
            <a:ext cx="679268" cy="903585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3F7D4A4-23EF-F461-5495-025900D2FF04}"/>
              </a:ext>
            </a:extLst>
          </p:cNvPr>
          <p:cNvCxnSpPr>
            <a:cxnSpLocks/>
          </p:cNvCxnSpPr>
          <p:nvPr/>
        </p:nvCxnSpPr>
        <p:spPr>
          <a:xfrm flipH="1">
            <a:off x="2495006" y="4316395"/>
            <a:ext cx="981270" cy="15618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ED3E89-AC0D-E6BA-472A-9BE458CCDD5D}"/>
              </a:ext>
            </a:extLst>
          </p:cNvPr>
          <p:cNvCxnSpPr>
            <a:cxnSpLocks/>
          </p:cNvCxnSpPr>
          <p:nvPr/>
        </p:nvCxnSpPr>
        <p:spPr>
          <a:xfrm flipH="1" flipV="1">
            <a:off x="2651760" y="2271105"/>
            <a:ext cx="824516" cy="910016"/>
          </a:xfrm>
          <a:prstGeom prst="straightConnector1">
            <a:avLst/>
          </a:prstGeom>
          <a:ln w="762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V="1">
            <a:off x="2703975" y="1411353"/>
            <a:ext cx="281666" cy="83419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 flipV="1">
            <a:off x="1631441" y="2169344"/>
            <a:ext cx="968793" cy="15240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4F7AC81E-CC79-A524-D874-BF7109726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860A9088-7957-08A1-9032-767AD9F60426}"/>
              </a:ext>
            </a:extLst>
          </p:cNvPr>
          <p:cNvSpPr/>
          <p:nvPr/>
        </p:nvSpPr>
        <p:spPr>
          <a:xfrm>
            <a:off x="8854633" y="2476982"/>
            <a:ext cx="1458410" cy="2349661"/>
          </a:xfrm>
          <a:custGeom>
            <a:avLst/>
            <a:gdLst>
              <a:gd name="connsiteX0" fmla="*/ 312516 w 1458410"/>
              <a:gd name="connsiteY0" fmla="*/ 1516284 h 2349661"/>
              <a:gd name="connsiteX1" fmla="*/ 208344 w 1458410"/>
              <a:gd name="connsiteY1" fmla="*/ 2152891 h 2349661"/>
              <a:gd name="connsiteX2" fmla="*/ 0 w 1458410"/>
              <a:gd name="connsiteY2" fmla="*/ 2349661 h 2349661"/>
              <a:gd name="connsiteX3" fmla="*/ 451413 w 1458410"/>
              <a:gd name="connsiteY3" fmla="*/ 2303362 h 2349661"/>
              <a:gd name="connsiteX4" fmla="*/ 914400 w 1458410"/>
              <a:gd name="connsiteY4" fmla="*/ 2233914 h 2349661"/>
              <a:gd name="connsiteX5" fmla="*/ 1458410 w 1458410"/>
              <a:gd name="connsiteY5" fmla="*/ 2199190 h 2349661"/>
              <a:gd name="connsiteX6" fmla="*/ 1331089 w 1458410"/>
              <a:gd name="connsiteY6" fmla="*/ 590309 h 2349661"/>
              <a:gd name="connsiteX7" fmla="*/ 833377 w 1458410"/>
              <a:gd name="connsiteY7" fmla="*/ 0 h 2349661"/>
              <a:gd name="connsiteX8" fmla="*/ 544010 w 1458410"/>
              <a:gd name="connsiteY8" fmla="*/ 300942 h 2349661"/>
              <a:gd name="connsiteX9" fmla="*/ 312516 w 1458410"/>
              <a:gd name="connsiteY9" fmla="*/ 1516284 h 23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8410" h="2349661">
                <a:moveTo>
                  <a:pt x="312516" y="1516284"/>
                </a:moveTo>
                <a:lnTo>
                  <a:pt x="208344" y="2152891"/>
                </a:lnTo>
                <a:lnTo>
                  <a:pt x="0" y="2349661"/>
                </a:lnTo>
                <a:lnTo>
                  <a:pt x="451413" y="2303362"/>
                </a:lnTo>
                <a:lnTo>
                  <a:pt x="914400" y="2233914"/>
                </a:lnTo>
                <a:lnTo>
                  <a:pt x="1458410" y="2199190"/>
                </a:lnTo>
                <a:lnTo>
                  <a:pt x="1331089" y="590309"/>
                </a:lnTo>
                <a:lnTo>
                  <a:pt x="833377" y="0"/>
                </a:lnTo>
                <a:lnTo>
                  <a:pt x="544010" y="300942"/>
                </a:lnTo>
                <a:lnTo>
                  <a:pt x="312516" y="15162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21548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6D4E56-451F-A870-9E58-9C6513615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84" y="2022783"/>
            <a:ext cx="4830883" cy="323669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6084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11DD2B-F578-65F7-6808-2B62A8C9BC22}"/>
              </a:ext>
            </a:extLst>
          </p:cNvPr>
          <p:cNvCxnSpPr/>
          <p:nvPr/>
        </p:nvCxnSpPr>
        <p:spPr>
          <a:xfrm>
            <a:off x="509451" y="3735977"/>
            <a:ext cx="2756263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F698A16-04A5-8D33-AD19-6E230A15F877}"/>
              </a:ext>
            </a:extLst>
          </p:cNvPr>
          <p:cNvCxnSpPr>
            <a:cxnSpLocks/>
          </p:cNvCxnSpPr>
          <p:nvPr/>
        </p:nvCxnSpPr>
        <p:spPr>
          <a:xfrm flipH="1">
            <a:off x="4669971" y="3735976"/>
            <a:ext cx="2852057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7247709" y="3393076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C2212A-24DD-F40E-10A3-47BBCF159BCC}"/>
              </a:ext>
            </a:extLst>
          </p:cNvPr>
          <p:cNvSpPr/>
          <p:nvPr/>
        </p:nvSpPr>
        <p:spPr>
          <a:xfrm>
            <a:off x="439781" y="3406140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258" y="3005233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A4389B-47E7-415A-159C-62C3F6D95A40}"/>
              </a:ext>
            </a:extLst>
          </p:cNvPr>
          <p:cNvCxnSpPr>
            <a:cxnSpLocks/>
          </p:cNvCxnSpPr>
          <p:nvPr/>
        </p:nvCxnSpPr>
        <p:spPr>
          <a:xfrm flipV="1">
            <a:off x="4652552" y="2042773"/>
            <a:ext cx="1443447" cy="1225188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3F7D4A4-23EF-F461-5495-025900D2FF04}"/>
              </a:ext>
            </a:extLst>
          </p:cNvPr>
          <p:cNvCxnSpPr>
            <a:cxnSpLocks/>
          </p:cNvCxnSpPr>
          <p:nvPr/>
        </p:nvCxnSpPr>
        <p:spPr>
          <a:xfrm flipH="1">
            <a:off x="2495006" y="4316395"/>
            <a:ext cx="981270" cy="1561891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ED3E89-AC0D-E6BA-472A-9BE458CCDD5D}"/>
              </a:ext>
            </a:extLst>
          </p:cNvPr>
          <p:cNvCxnSpPr>
            <a:cxnSpLocks/>
          </p:cNvCxnSpPr>
          <p:nvPr/>
        </p:nvCxnSpPr>
        <p:spPr>
          <a:xfrm flipH="1" flipV="1">
            <a:off x="2651760" y="2271105"/>
            <a:ext cx="824516" cy="910016"/>
          </a:xfrm>
          <a:prstGeom prst="straightConnector1">
            <a:avLst/>
          </a:prstGeom>
          <a:ln w="762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V="1">
            <a:off x="2703975" y="1411353"/>
            <a:ext cx="281666" cy="834191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 flipV="1">
            <a:off x="1631441" y="2169344"/>
            <a:ext cx="968793" cy="152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A85597B-961D-02EB-984B-2057480B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A71AA1-3DC1-4CD3-7E7C-994FC7601F29}"/>
              </a:ext>
            </a:extLst>
          </p:cNvPr>
          <p:cNvSpPr txBox="1"/>
          <p:nvPr/>
        </p:nvSpPr>
        <p:spPr>
          <a:xfrm>
            <a:off x="3064018" y="242481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m</a:t>
            </a:r>
            <a:r>
              <a:rPr lang="en-NO" baseline="-25000" dirty="0">
                <a:solidFill>
                  <a:schemeClr val="bg1"/>
                </a:solidFill>
              </a:rPr>
              <a:t>H</a:t>
            </a:r>
            <a:r>
              <a:rPr lang="en-NO" dirty="0">
                <a:solidFill>
                  <a:schemeClr val="bg1"/>
                </a:solidFill>
              </a:rPr>
              <a:t> = 125 GeV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F61EEA-62B0-7B8A-3831-1E6CA27A6989}"/>
              </a:ext>
            </a:extLst>
          </p:cNvPr>
          <p:cNvCxnSpPr>
            <a:cxnSpLocks/>
          </p:cNvCxnSpPr>
          <p:nvPr/>
        </p:nvCxnSpPr>
        <p:spPr>
          <a:xfrm>
            <a:off x="4519749" y="4203992"/>
            <a:ext cx="679268" cy="903585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3C4BA89-E147-6DA9-39E3-B5CDFD2C3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0C292681-DB0C-AF6A-11D6-88A6D9BCA1CE}"/>
              </a:ext>
            </a:extLst>
          </p:cNvPr>
          <p:cNvSpPr/>
          <p:nvPr/>
        </p:nvSpPr>
        <p:spPr>
          <a:xfrm>
            <a:off x="8854633" y="2476982"/>
            <a:ext cx="1458410" cy="2349661"/>
          </a:xfrm>
          <a:custGeom>
            <a:avLst/>
            <a:gdLst>
              <a:gd name="connsiteX0" fmla="*/ 312516 w 1458410"/>
              <a:gd name="connsiteY0" fmla="*/ 1516284 h 2349661"/>
              <a:gd name="connsiteX1" fmla="*/ 208344 w 1458410"/>
              <a:gd name="connsiteY1" fmla="*/ 2152891 h 2349661"/>
              <a:gd name="connsiteX2" fmla="*/ 0 w 1458410"/>
              <a:gd name="connsiteY2" fmla="*/ 2349661 h 2349661"/>
              <a:gd name="connsiteX3" fmla="*/ 451413 w 1458410"/>
              <a:gd name="connsiteY3" fmla="*/ 2303362 h 2349661"/>
              <a:gd name="connsiteX4" fmla="*/ 914400 w 1458410"/>
              <a:gd name="connsiteY4" fmla="*/ 2233914 h 2349661"/>
              <a:gd name="connsiteX5" fmla="*/ 1458410 w 1458410"/>
              <a:gd name="connsiteY5" fmla="*/ 2199190 h 2349661"/>
              <a:gd name="connsiteX6" fmla="*/ 1331089 w 1458410"/>
              <a:gd name="connsiteY6" fmla="*/ 590309 h 2349661"/>
              <a:gd name="connsiteX7" fmla="*/ 833377 w 1458410"/>
              <a:gd name="connsiteY7" fmla="*/ 0 h 2349661"/>
              <a:gd name="connsiteX8" fmla="*/ 544010 w 1458410"/>
              <a:gd name="connsiteY8" fmla="*/ 300942 h 2349661"/>
              <a:gd name="connsiteX9" fmla="*/ 312516 w 1458410"/>
              <a:gd name="connsiteY9" fmla="*/ 1516284 h 23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58410" h="2349661">
                <a:moveTo>
                  <a:pt x="312516" y="1516284"/>
                </a:moveTo>
                <a:lnTo>
                  <a:pt x="208344" y="2152891"/>
                </a:lnTo>
                <a:lnTo>
                  <a:pt x="0" y="2349661"/>
                </a:lnTo>
                <a:lnTo>
                  <a:pt x="451413" y="2303362"/>
                </a:lnTo>
                <a:lnTo>
                  <a:pt x="914400" y="2233914"/>
                </a:lnTo>
                <a:lnTo>
                  <a:pt x="1458410" y="2199190"/>
                </a:lnTo>
                <a:lnTo>
                  <a:pt x="1331089" y="590309"/>
                </a:lnTo>
                <a:lnTo>
                  <a:pt x="833377" y="0"/>
                </a:lnTo>
                <a:lnTo>
                  <a:pt x="544010" y="300942"/>
                </a:lnTo>
                <a:lnTo>
                  <a:pt x="312516" y="15162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806619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6A3AF15-E9F0-A9EC-D12E-E1C6FFF08D0C}"/>
              </a:ext>
            </a:extLst>
          </p:cNvPr>
          <p:cNvCxnSpPr>
            <a:cxnSpLocks/>
          </p:cNvCxnSpPr>
          <p:nvPr/>
        </p:nvCxnSpPr>
        <p:spPr>
          <a:xfrm flipH="1" flipV="1">
            <a:off x="3827574" y="3479585"/>
            <a:ext cx="3539413" cy="919808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ABE66A6-EF6E-0565-C406-14A2C074A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How to find a particle?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38C681-5767-15EB-61ED-B801ADA6ACDF}"/>
              </a:ext>
            </a:extLst>
          </p:cNvPr>
          <p:cNvSpPr/>
          <p:nvPr/>
        </p:nvSpPr>
        <p:spPr>
          <a:xfrm>
            <a:off x="8540762" y="4411600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7170" name="Picture 2" descr="Kaboom Comic Sticker">
            <a:extLst>
              <a:ext uri="{FF2B5EF4-FFF2-40B4-BE49-F238E27FC236}">
                <a16:creationId xmlns:a16="http://schemas.microsoft.com/office/drawing/2014/main" id="{1D506894-3DAC-9830-9400-765F8266C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316" y="2598718"/>
            <a:ext cx="1461485" cy="14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CAB4A5-E51F-5A59-A2B7-DEBC28ACD49C}"/>
              </a:ext>
            </a:extLst>
          </p:cNvPr>
          <p:cNvCxnSpPr>
            <a:cxnSpLocks/>
          </p:cNvCxnSpPr>
          <p:nvPr/>
        </p:nvCxnSpPr>
        <p:spPr>
          <a:xfrm flipV="1">
            <a:off x="3380386" y="2449838"/>
            <a:ext cx="561739" cy="756378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DADF913-B2E3-E67D-3881-325D97ACAE7B}"/>
              </a:ext>
            </a:extLst>
          </p:cNvPr>
          <p:cNvCxnSpPr>
            <a:cxnSpLocks/>
          </p:cNvCxnSpPr>
          <p:nvPr/>
        </p:nvCxnSpPr>
        <p:spPr>
          <a:xfrm flipH="1">
            <a:off x="2577316" y="3441120"/>
            <a:ext cx="600659" cy="720783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File:Higgs boson mass peak in four-lepton final state (ATLAS).pdf -  Wikimedia Commons">
            <a:extLst>
              <a:ext uri="{FF2B5EF4-FFF2-40B4-BE49-F238E27FC236}">
                <a16:creationId xmlns:a16="http://schemas.microsoft.com/office/drawing/2014/main" id="{EA85597B-961D-02EB-984B-2057480B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674" y="1677710"/>
            <a:ext cx="4290910" cy="411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A71AA1-3DC1-4CD3-7E7C-994FC7601F29}"/>
              </a:ext>
            </a:extLst>
          </p:cNvPr>
          <p:cNvSpPr txBox="1"/>
          <p:nvPr/>
        </p:nvSpPr>
        <p:spPr>
          <a:xfrm>
            <a:off x="3144530" y="2023705"/>
            <a:ext cx="1788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E</a:t>
            </a:r>
            <a:r>
              <a:rPr lang="en-NO" baseline="-25000" dirty="0">
                <a:solidFill>
                  <a:schemeClr val="bg1"/>
                </a:solidFill>
              </a:rPr>
              <a:t>1</a:t>
            </a:r>
            <a:r>
              <a:rPr lang="en-NO" dirty="0">
                <a:solidFill>
                  <a:schemeClr val="bg1"/>
                </a:solidFill>
              </a:rPr>
              <a:t> + E</a:t>
            </a:r>
            <a:r>
              <a:rPr lang="en-NO" baseline="-25000" dirty="0">
                <a:solidFill>
                  <a:schemeClr val="bg1"/>
                </a:solidFill>
              </a:rPr>
              <a:t>2</a:t>
            </a:r>
            <a:r>
              <a:rPr lang="en-NO" dirty="0">
                <a:solidFill>
                  <a:schemeClr val="bg1"/>
                </a:solidFill>
              </a:rPr>
              <a:t> = 125 GeV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C6CA477-44C4-9597-5642-1D7FE93017C1}"/>
              </a:ext>
            </a:extLst>
          </p:cNvPr>
          <p:cNvSpPr/>
          <p:nvPr/>
        </p:nvSpPr>
        <p:spPr>
          <a:xfrm>
            <a:off x="3121863" y="3153287"/>
            <a:ext cx="323694" cy="39064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B6F3F07-A387-310B-1541-7B51EBFED702}"/>
              </a:ext>
            </a:extLst>
          </p:cNvPr>
          <p:cNvCxnSpPr>
            <a:cxnSpLocks/>
          </p:cNvCxnSpPr>
          <p:nvPr/>
        </p:nvCxnSpPr>
        <p:spPr>
          <a:xfrm flipV="1">
            <a:off x="4030417" y="2823411"/>
            <a:ext cx="2172312" cy="316029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4EE8D86-150F-F6FD-2F86-90E98596AB2F}"/>
              </a:ext>
            </a:extLst>
          </p:cNvPr>
          <p:cNvCxnSpPr>
            <a:cxnSpLocks/>
          </p:cNvCxnSpPr>
          <p:nvPr/>
        </p:nvCxnSpPr>
        <p:spPr>
          <a:xfrm flipV="1">
            <a:off x="986207" y="3573438"/>
            <a:ext cx="1766906" cy="910016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11CBA225-CAC0-03DC-032C-329E9EF9859A}"/>
              </a:ext>
            </a:extLst>
          </p:cNvPr>
          <p:cNvSpPr/>
          <p:nvPr/>
        </p:nvSpPr>
        <p:spPr>
          <a:xfrm>
            <a:off x="838200" y="4178601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43ED415-F704-A791-2AC5-FD4B0D8B1DF6}"/>
              </a:ext>
            </a:extLst>
          </p:cNvPr>
          <p:cNvCxnSpPr>
            <a:cxnSpLocks/>
          </p:cNvCxnSpPr>
          <p:nvPr/>
        </p:nvCxnSpPr>
        <p:spPr>
          <a:xfrm flipH="1">
            <a:off x="3051632" y="3848416"/>
            <a:ext cx="156754" cy="250872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4B6D54D-289B-67B6-D3B8-617351CA55DD}"/>
              </a:ext>
            </a:extLst>
          </p:cNvPr>
          <p:cNvCxnSpPr>
            <a:cxnSpLocks/>
          </p:cNvCxnSpPr>
          <p:nvPr/>
        </p:nvCxnSpPr>
        <p:spPr>
          <a:xfrm>
            <a:off x="3699077" y="3835212"/>
            <a:ext cx="1458223" cy="1790947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9D18CC16-CCD1-F69C-2E2A-8BC65B21FD8E}"/>
              </a:ext>
            </a:extLst>
          </p:cNvPr>
          <p:cNvSpPr/>
          <p:nvPr/>
        </p:nvSpPr>
        <p:spPr>
          <a:xfrm>
            <a:off x="7229827" y="4081763"/>
            <a:ext cx="274319" cy="659674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1611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Of these four forces, there's one we don't really understand.&quot; &quot;Is it the weak force or the strong--&quot; &quot;It's gravity.">
            <a:extLst>
              <a:ext uri="{FF2B5EF4-FFF2-40B4-BE49-F238E27FC236}">
                <a16:creationId xmlns:a16="http://schemas.microsoft.com/office/drawing/2014/main" id="{681BEB19-63F2-5037-E020-666D70810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75" y="1247650"/>
            <a:ext cx="6300743" cy="240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D4E377B-577B-96FE-305C-D4CC8A03C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Forces of Nature</a:t>
            </a:r>
            <a:br>
              <a:rPr lang="en-NO" dirty="0">
                <a:solidFill>
                  <a:schemeClr val="bg1"/>
                </a:solidFill>
              </a:rPr>
            </a:br>
            <a:endParaRPr lang="en-NO" dirty="0">
              <a:solidFill>
                <a:schemeClr val="bg1"/>
              </a:solidFill>
            </a:endParaRPr>
          </a:p>
        </p:txBody>
      </p:sp>
      <p:pic>
        <p:nvPicPr>
          <p:cNvPr id="4102" name="Picture 6" descr="The fundamental forces">
            <a:extLst>
              <a:ext uri="{FF2B5EF4-FFF2-40B4-BE49-F238E27FC236}">
                <a16:creationId xmlns:a16="http://schemas.microsoft.com/office/drawing/2014/main" id="{1F4BA0D3-296E-7B3D-5A48-25A8E95361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7" r="48795" b="50000"/>
          <a:stretch/>
        </p:blipFill>
        <p:spPr bwMode="auto">
          <a:xfrm>
            <a:off x="6137047" y="4033295"/>
            <a:ext cx="2586445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The fundamental forces">
            <a:extLst>
              <a:ext uri="{FF2B5EF4-FFF2-40B4-BE49-F238E27FC236}">
                <a16:creationId xmlns:a16="http://schemas.microsoft.com/office/drawing/2014/main" id="{ACC82A38-E345-6947-A0E0-A9D33145F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8" t="220" r="564" b="49780"/>
          <a:stretch/>
        </p:blipFill>
        <p:spPr bwMode="auto">
          <a:xfrm>
            <a:off x="9096827" y="4033295"/>
            <a:ext cx="2586445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The fundamental forces">
            <a:extLst>
              <a:ext uri="{FF2B5EF4-FFF2-40B4-BE49-F238E27FC236}">
                <a16:creationId xmlns:a16="http://schemas.microsoft.com/office/drawing/2014/main" id="{410A9DA5-7D42-D03C-DA55-34D9431589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45" t="48583" r="-4165" b="1417"/>
          <a:stretch/>
        </p:blipFill>
        <p:spPr bwMode="auto">
          <a:xfrm>
            <a:off x="253181" y="4033295"/>
            <a:ext cx="2686594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The fundamental forces">
            <a:extLst>
              <a:ext uri="{FF2B5EF4-FFF2-40B4-BE49-F238E27FC236}">
                <a16:creationId xmlns:a16="http://schemas.microsoft.com/office/drawing/2014/main" id="{5FA50088-3AE0-963A-D03D-B14B0CC63C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50000" r="49604"/>
          <a:stretch/>
        </p:blipFill>
        <p:spPr bwMode="auto">
          <a:xfrm>
            <a:off x="3280045" y="4033295"/>
            <a:ext cx="2483667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D18EFA-E317-C129-C0AD-237ED2366E5F}"/>
              </a:ext>
            </a:extLst>
          </p:cNvPr>
          <p:cNvSpPr txBox="1"/>
          <p:nvPr/>
        </p:nvSpPr>
        <p:spPr>
          <a:xfrm>
            <a:off x="838200" y="6123543"/>
            <a:ext cx="85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Gravity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B35852-8300-019E-DE73-9A8271079F1A}"/>
              </a:ext>
            </a:extLst>
          </p:cNvPr>
          <p:cNvSpPr txBox="1"/>
          <p:nvPr/>
        </p:nvSpPr>
        <p:spPr>
          <a:xfrm>
            <a:off x="3668144" y="6135653"/>
            <a:ext cx="1935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Electromagnetism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F7E1DC-17F8-3B42-7CF6-4A119B441EEC}"/>
              </a:ext>
            </a:extLst>
          </p:cNvPr>
          <p:cNvSpPr txBox="1"/>
          <p:nvPr/>
        </p:nvSpPr>
        <p:spPr>
          <a:xfrm>
            <a:off x="6228078" y="6135653"/>
            <a:ext cx="208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Strong nuclear force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D4F002-4BCF-BE7E-9303-AC54EF994A0E}"/>
              </a:ext>
            </a:extLst>
          </p:cNvPr>
          <p:cNvSpPr txBox="1"/>
          <p:nvPr/>
        </p:nvSpPr>
        <p:spPr>
          <a:xfrm>
            <a:off x="9294349" y="6147234"/>
            <a:ext cx="199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Weak nuclear force</a:t>
            </a:r>
          </a:p>
        </p:txBody>
      </p:sp>
    </p:spTree>
    <p:extLst>
      <p:ext uri="{BB962C8B-B14F-4D97-AF65-F5344CB8AC3E}">
        <p14:creationId xmlns:p14="http://schemas.microsoft.com/office/powerpoint/2010/main" val="26227632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5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3EEA65-ACE9-CEC8-C8B1-2119FB7F8D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52"/>
          <a:stretch/>
        </p:blipFill>
        <p:spPr>
          <a:xfrm>
            <a:off x="364918" y="161954"/>
            <a:ext cx="11827082" cy="6534092"/>
          </a:xfrm>
          <a:custGeom>
            <a:avLst/>
            <a:gdLst/>
            <a:ahLst/>
            <a:cxnLst/>
            <a:rect l="l" t="t" r="r" b="b"/>
            <a:pathLst>
              <a:path w="11827082" h="6534092">
                <a:moveTo>
                  <a:pt x="6610089" y="5"/>
                </a:moveTo>
                <a:cubicBezTo>
                  <a:pt x="6763993" y="-277"/>
                  <a:pt x="6862741" y="14300"/>
                  <a:pt x="6956523" y="21390"/>
                </a:cubicBezTo>
                <a:cubicBezTo>
                  <a:pt x="7271939" y="-12207"/>
                  <a:pt x="7581352" y="149"/>
                  <a:pt x="7768349" y="21390"/>
                </a:cubicBezTo>
                <a:lnTo>
                  <a:pt x="7831642" y="23688"/>
                </a:lnTo>
                <a:lnTo>
                  <a:pt x="7886307" y="21390"/>
                </a:lnTo>
                <a:cubicBezTo>
                  <a:pt x="7951978" y="17798"/>
                  <a:pt x="8007622" y="16567"/>
                  <a:pt x="8057445" y="16600"/>
                </a:cubicBezTo>
                <a:lnTo>
                  <a:pt x="8096254" y="17396"/>
                </a:lnTo>
                <a:lnTo>
                  <a:pt x="8199591" y="12947"/>
                </a:lnTo>
                <a:cubicBezTo>
                  <a:pt x="8247971" y="12558"/>
                  <a:pt x="8296272" y="14617"/>
                  <a:pt x="8344260" y="21390"/>
                </a:cubicBezTo>
                <a:lnTo>
                  <a:pt x="8355505" y="22738"/>
                </a:lnTo>
                <a:lnTo>
                  <a:pt x="8462217" y="21390"/>
                </a:lnTo>
                <a:cubicBezTo>
                  <a:pt x="8567700" y="16869"/>
                  <a:pt x="8666620" y="17239"/>
                  <a:pt x="8761697" y="18554"/>
                </a:cubicBezTo>
                <a:lnTo>
                  <a:pt x="8808871" y="19038"/>
                </a:lnTo>
                <a:lnTo>
                  <a:pt x="8941246" y="13930"/>
                </a:lnTo>
                <a:cubicBezTo>
                  <a:pt x="9040199" y="10800"/>
                  <a:pt x="9149474" y="10157"/>
                  <a:pt x="9260166" y="21390"/>
                </a:cubicBezTo>
                <a:lnTo>
                  <a:pt x="9339613" y="26448"/>
                </a:lnTo>
                <a:lnTo>
                  <a:pt x="9432845" y="28493"/>
                </a:lnTo>
                <a:cubicBezTo>
                  <a:pt x="9587011" y="31230"/>
                  <a:pt x="9744909" y="31599"/>
                  <a:pt x="9849954" y="21390"/>
                </a:cubicBezTo>
                <a:cubicBezTo>
                  <a:pt x="10060044" y="972"/>
                  <a:pt x="10204432" y="2657"/>
                  <a:pt x="10425865" y="21390"/>
                </a:cubicBezTo>
                <a:lnTo>
                  <a:pt x="10477895" y="25158"/>
                </a:lnTo>
                <a:lnTo>
                  <a:pt x="10566351" y="27751"/>
                </a:lnTo>
                <a:cubicBezTo>
                  <a:pt x="10727031" y="32755"/>
                  <a:pt x="10877889" y="35639"/>
                  <a:pt x="11001775" y="21390"/>
                </a:cubicBezTo>
                <a:cubicBezTo>
                  <a:pt x="11249546" y="-7108"/>
                  <a:pt x="11434553" y="12510"/>
                  <a:pt x="11813601" y="21390"/>
                </a:cubicBezTo>
                <a:cubicBezTo>
                  <a:pt x="11817928" y="208271"/>
                  <a:pt x="11818867" y="336567"/>
                  <a:pt x="11813601" y="475847"/>
                </a:cubicBezTo>
                <a:cubicBezTo>
                  <a:pt x="11808335" y="615127"/>
                  <a:pt x="11845853" y="1008651"/>
                  <a:pt x="11813601" y="1254916"/>
                </a:cubicBezTo>
                <a:cubicBezTo>
                  <a:pt x="11809570" y="1285699"/>
                  <a:pt x="11806768" y="1314174"/>
                  <a:pt x="11804923" y="1340777"/>
                </a:cubicBezTo>
                <a:lnTo>
                  <a:pt x="11803652" y="1373115"/>
                </a:lnTo>
                <a:lnTo>
                  <a:pt x="11804560" y="1395572"/>
                </a:lnTo>
                <a:cubicBezTo>
                  <a:pt x="11806656" y="1431340"/>
                  <a:pt x="11809600" y="1470662"/>
                  <a:pt x="11813601" y="1514605"/>
                </a:cubicBezTo>
                <a:cubicBezTo>
                  <a:pt x="11829606" y="1690380"/>
                  <a:pt x="11822955" y="1813845"/>
                  <a:pt x="11815628" y="1920902"/>
                </a:cubicBezTo>
                <a:lnTo>
                  <a:pt x="11811346" y="1995660"/>
                </a:lnTo>
                <a:lnTo>
                  <a:pt x="11813868" y="2104640"/>
                </a:lnTo>
                <a:lnTo>
                  <a:pt x="11817197" y="2264365"/>
                </a:lnTo>
                <a:lnTo>
                  <a:pt x="11821465" y="2306631"/>
                </a:lnTo>
                <a:cubicBezTo>
                  <a:pt x="11835170" y="2477814"/>
                  <a:pt x="11818400" y="2578773"/>
                  <a:pt x="11813601" y="2683208"/>
                </a:cubicBezTo>
                <a:cubicBezTo>
                  <a:pt x="11809487" y="2772725"/>
                  <a:pt x="11816027" y="2930030"/>
                  <a:pt x="11816192" y="3070653"/>
                </a:cubicBezTo>
                <a:lnTo>
                  <a:pt x="11813610" y="3202145"/>
                </a:lnTo>
                <a:lnTo>
                  <a:pt x="11813601" y="3267510"/>
                </a:lnTo>
                <a:cubicBezTo>
                  <a:pt x="11811419" y="3587194"/>
                  <a:pt x="11813535" y="3497122"/>
                  <a:pt x="11813601" y="3721967"/>
                </a:cubicBezTo>
                <a:cubicBezTo>
                  <a:pt x="11813617" y="3778178"/>
                  <a:pt x="11814293" y="3835214"/>
                  <a:pt x="11815131" y="3894088"/>
                </a:cubicBezTo>
                <a:lnTo>
                  <a:pt x="11816203" y="3972593"/>
                </a:lnTo>
                <a:lnTo>
                  <a:pt x="11816265" y="3973919"/>
                </a:lnTo>
                <a:cubicBezTo>
                  <a:pt x="11819902" y="4062998"/>
                  <a:pt x="11819694" y="4122248"/>
                  <a:pt x="11818174" y="4171327"/>
                </a:cubicBezTo>
                <a:lnTo>
                  <a:pt x="11817878" y="4178488"/>
                </a:lnTo>
                <a:lnTo>
                  <a:pt x="11818118" y="4277530"/>
                </a:lnTo>
                <a:cubicBezTo>
                  <a:pt x="11817612" y="4347824"/>
                  <a:pt x="11816272" y="4421987"/>
                  <a:pt x="11813601" y="4501036"/>
                </a:cubicBezTo>
                <a:cubicBezTo>
                  <a:pt x="11824398" y="4779554"/>
                  <a:pt x="11834923" y="4895505"/>
                  <a:pt x="11813601" y="5020415"/>
                </a:cubicBezTo>
                <a:cubicBezTo>
                  <a:pt x="11808270" y="5051643"/>
                  <a:pt x="11804885" y="5094410"/>
                  <a:pt x="11802984" y="5145366"/>
                </a:cubicBezTo>
                <a:lnTo>
                  <a:pt x="11802805" y="5153576"/>
                </a:lnTo>
                <a:lnTo>
                  <a:pt x="11813601" y="5280104"/>
                </a:lnTo>
                <a:cubicBezTo>
                  <a:pt x="11848339" y="5545832"/>
                  <a:pt x="11803810" y="5568088"/>
                  <a:pt x="11813601" y="5734561"/>
                </a:cubicBezTo>
                <a:cubicBezTo>
                  <a:pt x="11814825" y="5755370"/>
                  <a:pt x="11815354" y="5777180"/>
                  <a:pt x="11815391" y="5800160"/>
                </a:cubicBezTo>
                <a:lnTo>
                  <a:pt x="11814403" y="5861994"/>
                </a:lnTo>
                <a:lnTo>
                  <a:pt x="11814897" y="5940552"/>
                </a:lnTo>
                <a:cubicBezTo>
                  <a:pt x="11813455" y="6007961"/>
                  <a:pt x="11810716" y="6074118"/>
                  <a:pt x="11808410" y="6139030"/>
                </a:cubicBezTo>
                <a:lnTo>
                  <a:pt x="11805249" y="6294204"/>
                </a:lnTo>
                <a:lnTo>
                  <a:pt x="11806853" y="6377232"/>
                </a:lnTo>
                <a:lnTo>
                  <a:pt x="11813601" y="6513630"/>
                </a:lnTo>
                <a:cubicBezTo>
                  <a:pt x="11755932" y="6520071"/>
                  <a:pt x="11702085" y="6522123"/>
                  <a:pt x="11651008" y="6521869"/>
                </a:cubicBezTo>
                <a:lnTo>
                  <a:pt x="11606878" y="6520178"/>
                </a:lnTo>
                <a:lnTo>
                  <a:pt x="11480359" y="6526470"/>
                </a:lnTo>
                <a:cubicBezTo>
                  <a:pt x="11411497" y="6529079"/>
                  <a:pt x="11340067" y="6529281"/>
                  <a:pt x="11235913" y="6522672"/>
                </a:cubicBezTo>
                <a:lnTo>
                  <a:pt x="11167376" y="6517338"/>
                </a:lnTo>
                <a:lnTo>
                  <a:pt x="11118099" y="6519937"/>
                </a:lnTo>
                <a:cubicBezTo>
                  <a:pt x="11008080" y="6519923"/>
                  <a:pt x="10918905" y="6505169"/>
                  <a:pt x="10779737" y="6513630"/>
                </a:cubicBezTo>
                <a:lnTo>
                  <a:pt x="10756340" y="6513513"/>
                </a:lnTo>
                <a:lnTo>
                  <a:pt x="10748952" y="6514346"/>
                </a:lnTo>
                <a:cubicBezTo>
                  <a:pt x="10725838" y="6516206"/>
                  <a:pt x="10699773" y="6516641"/>
                  <a:pt x="10661780" y="6513630"/>
                </a:cubicBezTo>
                <a:lnTo>
                  <a:pt x="10643067" y="6512943"/>
                </a:lnTo>
                <a:lnTo>
                  <a:pt x="10627638" y="6512866"/>
                </a:lnTo>
                <a:lnTo>
                  <a:pt x="10598539" y="6511309"/>
                </a:lnTo>
                <a:lnTo>
                  <a:pt x="10590670" y="6511020"/>
                </a:lnTo>
                <a:cubicBezTo>
                  <a:pt x="10422654" y="6509230"/>
                  <a:pt x="10114537" y="6525711"/>
                  <a:pt x="9930443" y="6519069"/>
                </a:cubicBezTo>
                <a:lnTo>
                  <a:pt x="9908887" y="6517613"/>
                </a:lnTo>
                <a:lnTo>
                  <a:pt x="9697150" y="6531900"/>
                </a:lnTo>
                <a:cubicBezTo>
                  <a:pt x="9438634" y="6540253"/>
                  <a:pt x="9217380" y="6522684"/>
                  <a:pt x="9038128" y="6513630"/>
                </a:cubicBezTo>
                <a:lnTo>
                  <a:pt x="8901719" y="6509665"/>
                </a:lnTo>
                <a:lnTo>
                  <a:pt x="8766922" y="6512046"/>
                </a:lnTo>
                <a:cubicBezTo>
                  <a:pt x="8694433" y="6513288"/>
                  <a:pt x="8629372" y="6514112"/>
                  <a:pt x="8580175" y="6513630"/>
                </a:cubicBezTo>
                <a:lnTo>
                  <a:pt x="8571277" y="6513524"/>
                </a:lnTo>
                <a:lnTo>
                  <a:pt x="8462217" y="6513630"/>
                </a:lnTo>
                <a:cubicBezTo>
                  <a:pt x="8225188" y="6509968"/>
                  <a:pt x="7780127" y="6525503"/>
                  <a:pt x="7532434" y="6513630"/>
                </a:cubicBezTo>
                <a:lnTo>
                  <a:pt x="7448622" y="6511320"/>
                </a:lnTo>
                <a:lnTo>
                  <a:pt x="7428354" y="6513630"/>
                </a:lnTo>
                <a:cubicBezTo>
                  <a:pt x="7293248" y="6538560"/>
                  <a:pt x="7186080" y="6533261"/>
                  <a:pt x="7078782" y="6523679"/>
                </a:cubicBezTo>
                <a:lnTo>
                  <a:pt x="6973169" y="6513887"/>
                </a:lnTo>
                <a:lnTo>
                  <a:pt x="6954249" y="6514033"/>
                </a:lnTo>
                <a:cubicBezTo>
                  <a:pt x="6918701" y="6514123"/>
                  <a:pt x="6880374" y="6514018"/>
                  <a:pt x="6838566" y="6513630"/>
                </a:cubicBezTo>
                <a:lnTo>
                  <a:pt x="6790865" y="6514652"/>
                </a:lnTo>
                <a:lnTo>
                  <a:pt x="6717520" y="6518204"/>
                </a:lnTo>
                <a:lnTo>
                  <a:pt x="6690736" y="6516798"/>
                </a:lnTo>
                <a:lnTo>
                  <a:pt x="6604647" y="6518643"/>
                </a:lnTo>
                <a:cubicBezTo>
                  <a:pt x="6383546" y="6528740"/>
                  <a:pt x="6188571" y="6547337"/>
                  <a:pt x="5908782" y="6513630"/>
                </a:cubicBezTo>
                <a:lnTo>
                  <a:pt x="5827432" y="6506155"/>
                </a:lnTo>
                <a:lnTo>
                  <a:pt x="5818169" y="6505897"/>
                </a:lnTo>
                <a:cubicBezTo>
                  <a:pt x="5656134" y="6501940"/>
                  <a:pt x="5476891" y="6500561"/>
                  <a:pt x="5360626" y="6513630"/>
                </a:cubicBezTo>
                <a:cubicBezTo>
                  <a:pt x="5244362" y="6526700"/>
                  <a:pt x="5155294" y="6523407"/>
                  <a:pt x="5082581" y="6518492"/>
                </a:cubicBezTo>
                <a:lnTo>
                  <a:pt x="5011539" y="6513612"/>
                </a:lnTo>
                <a:lnTo>
                  <a:pt x="4978999" y="6513630"/>
                </a:lnTo>
                <a:lnTo>
                  <a:pt x="4947560" y="6512597"/>
                </a:lnTo>
                <a:lnTo>
                  <a:pt x="4902673" y="6513630"/>
                </a:lnTo>
                <a:cubicBezTo>
                  <a:pt x="4851834" y="6520217"/>
                  <a:pt x="4795188" y="6523001"/>
                  <a:pt x="4737076" y="6522747"/>
                </a:cubicBezTo>
                <a:lnTo>
                  <a:pt x="4649328" y="6518160"/>
                </a:lnTo>
                <a:lnTo>
                  <a:pt x="4624935" y="6519597"/>
                </a:lnTo>
                <a:cubicBezTo>
                  <a:pt x="4598495" y="6519851"/>
                  <a:pt x="4566987" y="6518389"/>
                  <a:pt x="4521046" y="6513630"/>
                </a:cubicBezTo>
                <a:lnTo>
                  <a:pt x="4456833" y="6510131"/>
                </a:lnTo>
                <a:lnTo>
                  <a:pt x="4343538" y="6512337"/>
                </a:lnTo>
                <a:cubicBezTo>
                  <a:pt x="4260681" y="6514690"/>
                  <a:pt x="4174545" y="6517475"/>
                  <a:pt x="4104725" y="6513630"/>
                </a:cubicBezTo>
                <a:cubicBezTo>
                  <a:pt x="3965085" y="6505941"/>
                  <a:pt x="3802107" y="6535988"/>
                  <a:pt x="3528815" y="6513630"/>
                </a:cubicBezTo>
                <a:lnTo>
                  <a:pt x="3407613" y="6504978"/>
                </a:lnTo>
                <a:lnTo>
                  <a:pt x="3251268" y="6513630"/>
                </a:lnTo>
                <a:cubicBezTo>
                  <a:pt x="3103602" y="6529652"/>
                  <a:pt x="3004932" y="6519904"/>
                  <a:pt x="2867035" y="6513929"/>
                </a:cubicBezTo>
                <a:lnTo>
                  <a:pt x="2840124" y="6513045"/>
                </a:lnTo>
                <a:lnTo>
                  <a:pt x="2834946" y="6513630"/>
                </a:lnTo>
                <a:cubicBezTo>
                  <a:pt x="2691933" y="6538293"/>
                  <a:pt x="2614008" y="6529004"/>
                  <a:pt x="2502859" y="6520536"/>
                </a:cubicBezTo>
                <a:lnTo>
                  <a:pt x="2442001" y="6517197"/>
                </a:lnTo>
                <a:lnTo>
                  <a:pt x="2438245" y="6517313"/>
                </a:lnTo>
                <a:cubicBezTo>
                  <a:pt x="2401807" y="6517985"/>
                  <a:pt x="2368299" y="6518156"/>
                  <a:pt x="2336678" y="6517988"/>
                </a:cubicBezTo>
                <a:lnTo>
                  <a:pt x="2185932" y="6514754"/>
                </a:lnTo>
                <a:lnTo>
                  <a:pt x="1960620" y="6520062"/>
                </a:lnTo>
                <a:cubicBezTo>
                  <a:pt x="1876521" y="6521810"/>
                  <a:pt x="1788378" y="6523022"/>
                  <a:pt x="1701155" y="6522387"/>
                </a:cubicBezTo>
                <a:lnTo>
                  <a:pt x="1589271" y="6518529"/>
                </a:lnTo>
                <a:lnTo>
                  <a:pt x="1539168" y="6519829"/>
                </a:lnTo>
                <a:cubicBezTo>
                  <a:pt x="1395291" y="6522782"/>
                  <a:pt x="1407110" y="6517174"/>
                  <a:pt x="1287620" y="6513630"/>
                </a:cubicBezTo>
                <a:cubicBezTo>
                  <a:pt x="1168131" y="6510087"/>
                  <a:pt x="1041230" y="6513238"/>
                  <a:pt x="932033" y="6514000"/>
                </a:cubicBezTo>
                <a:lnTo>
                  <a:pt x="918750" y="6513952"/>
                </a:lnTo>
                <a:lnTo>
                  <a:pt x="858917" y="6514806"/>
                </a:lnTo>
                <a:cubicBezTo>
                  <a:pt x="826932" y="6514879"/>
                  <a:pt x="792070" y="6514545"/>
                  <a:pt x="753341" y="6513630"/>
                </a:cubicBezTo>
                <a:cubicBezTo>
                  <a:pt x="443511" y="6506311"/>
                  <a:pt x="354936" y="6524642"/>
                  <a:pt x="17841" y="6513630"/>
                </a:cubicBezTo>
                <a:cubicBezTo>
                  <a:pt x="-956" y="6342673"/>
                  <a:pt x="-10467" y="6012653"/>
                  <a:pt x="17841" y="5799484"/>
                </a:cubicBezTo>
                <a:lnTo>
                  <a:pt x="19845" y="5756408"/>
                </a:lnTo>
                <a:lnTo>
                  <a:pt x="17841" y="5734561"/>
                </a:lnTo>
                <a:cubicBezTo>
                  <a:pt x="13149" y="5695472"/>
                  <a:pt x="12578" y="5648752"/>
                  <a:pt x="13918" y="5598323"/>
                </a:cubicBezTo>
                <a:lnTo>
                  <a:pt x="18180" y="5508699"/>
                </a:lnTo>
                <a:lnTo>
                  <a:pt x="16493" y="5477760"/>
                </a:lnTo>
                <a:cubicBezTo>
                  <a:pt x="8966" y="5369709"/>
                  <a:pt x="1889" y="5260695"/>
                  <a:pt x="17841" y="5150260"/>
                </a:cubicBezTo>
                <a:cubicBezTo>
                  <a:pt x="-3463" y="5038150"/>
                  <a:pt x="-2139" y="4857473"/>
                  <a:pt x="6850" y="4650409"/>
                </a:cubicBezTo>
                <a:lnTo>
                  <a:pt x="14633" y="4498670"/>
                </a:lnTo>
                <a:lnTo>
                  <a:pt x="14494" y="4495758"/>
                </a:lnTo>
                <a:cubicBezTo>
                  <a:pt x="12245" y="4421472"/>
                  <a:pt x="13025" y="4335511"/>
                  <a:pt x="14442" y="4243130"/>
                </a:cubicBezTo>
                <a:lnTo>
                  <a:pt x="16801" y="4091152"/>
                </a:lnTo>
                <a:lnTo>
                  <a:pt x="13537" y="4018512"/>
                </a:lnTo>
                <a:lnTo>
                  <a:pt x="17696" y="3920163"/>
                </a:lnTo>
                <a:lnTo>
                  <a:pt x="17841" y="3851812"/>
                </a:lnTo>
                <a:cubicBezTo>
                  <a:pt x="15571" y="3651484"/>
                  <a:pt x="26219" y="3546077"/>
                  <a:pt x="24551" y="3386181"/>
                </a:cubicBezTo>
                <a:lnTo>
                  <a:pt x="24397" y="3379573"/>
                </a:lnTo>
                <a:lnTo>
                  <a:pt x="22173" y="3327681"/>
                </a:lnTo>
                <a:cubicBezTo>
                  <a:pt x="20895" y="3304536"/>
                  <a:pt x="19446" y="3284181"/>
                  <a:pt x="17841" y="3267510"/>
                </a:cubicBezTo>
                <a:cubicBezTo>
                  <a:pt x="8213" y="3167488"/>
                  <a:pt x="-3113" y="2984082"/>
                  <a:pt x="3931" y="2799801"/>
                </a:cubicBezTo>
                <a:lnTo>
                  <a:pt x="4125" y="2797274"/>
                </a:lnTo>
                <a:lnTo>
                  <a:pt x="3717" y="2776150"/>
                </a:lnTo>
                <a:cubicBezTo>
                  <a:pt x="3237" y="2640023"/>
                  <a:pt x="7465" y="2516197"/>
                  <a:pt x="17841" y="2423520"/>
                </a:cubicBezTo>
                <a:cubicBezTo>
                  <a:pt x="20435" y="2400350"/>
                  <a:pt x="22069" y="2375698"/>
                  <a:pt x="22982" y="2349684"/>
                </a:cubicBezTo>
                <a:lnTo>
                  <a:pt x="23157" y="2331991"/>
                </a:lnTo>
                <a:lnTo>
                  <a:pt x="21648" y="2290240"/>
                </a:lnTo>
                <a:cubicBezTo>
                  <a:pt x="18695" y="2240502"/>
                  <a:pt x="15426" y="2193755"/>
                  <a:pt x="14054" y="2150784"/>
                </a:cubicBezTo>
                <a:lnTo>
                  <a:pt x="17291" y="2050968"/>
                </a:lnTo>
                <a:lnTo>
                  <a:pt x="12351" y="1872365"/>
                </a:lnTo>
                <a:cubicBezTo>
                  <a:pt x="11665" y="1799113"/>
                  <a:pt x="12859" y="1722821"/>
                  <a:pt x="17841" y="1644450"/>
                </a:cubicBezTo>
                <a:lnTo>
                  <a:pt x="21169" y="1569934"/>
                </a:lnTo>
                <a:lnTo>
                  <a:pt x="20488" y="1547698"/>
                </a:lnTo>
                <a:cubicBezTo>
                  <a:pt x="19568" y="1516527"/>
                  <a:pt x="18663" y="1483900"/>
                  <a:pt x="17841" y="1449683"/>
                </a:cubicBezTo>
                <a:cubicBezTo>
                  <a:pt x="11271" y="1175953"/>
                  <a:pt x="1415" y="1152151"/>
                  <a:pt x="17841" y="995226"/>
                </a:cubicBezTo>
                <a:lnTo>
                  <a:pt x="19885" y="968921"/>
                </a:lnTo>
                <a:lnTo>
                  <a:pt x="17841" y="930304"/>
                </a:lnTo>
                <a:cubicBezTo>
                  <a:pt x="7442" y="768208"/>
                  <a:pt x="7865" y="285783"/>
                  <a:pt x="17841" y="21390"/>
                </a:cubicBezTo>
                <a:cubicBezTo>
                  <a:pt x="147136" y="10433"/>
                  <a:pt x="296588" y="9602"/>
                  <a:pt x="440468" y="11925"/>
                </a:cubicBezTo>
                <a:lnTo>
                  <a:pt x="473966" y="12726"/>
                </a:lnTo>
                <a:lnTo>
                  <a:pt x="478805" y="12539"/>
                </a:lnTo>
                <a:lnTo>
                  <a:pt x="484496" y="12977"/>
                </a:lnTo>
                <a:lnTo>
                  <a:pt x="648894" y="16905"/>
                </a:lnTo>
                <a:cubicBezTo>
                  <a:pt x="714833" y="18773"/>
                  <a:pt x="776163" y="20559"/>
                  <a:pt x="829667" y="21390"/>
                </a:cubicBezTo>
                <a:lnTo>
                  <a:pt x="916694" y="22693"/>
                </a:lnTo>
                <a:lnTo>
                  <a:pt x="933747" y="21390"/>
                </a:lnTo>
                <a:cubicBezTo>
                  <a:pt x="1086511" y="12604"/>
                  <a:pt x="1591110" y="15003"/>
                  <a:pt x="1863531" y="21390"/>
                </a:cubicBezTo>
                <a:lnTo>
                  <a:pt x="1920387" y="22646"/>
                </a:lnTo>
                <a:lnTo>
                  <a:pt x="2054705" y="24358"/>
                </a:lnTo>
                <a:cubicBezTo>
                  <a:pt x="2107717" y="24456"/>
                  <a:pt x="2161143" y="23719"/>
                  <a:pt x="2217404" y="21390"/>
                </a:cubicBezTo>
                <a:cubicBezTo>
                  <a:pt x="2442445" y="12073"/>
                  <a:pt x="2732199" y="18194"/>
                  <a:pt x="2911273" y="21390"/>
                </a:cubicBezTo>
                <a:lnTo>
                  <a:pt x="3023675" y="20799"/>
                </a:lnTo>
                <a:lnTo>
                  <a:pt x="3093869" y="15816"/>
                </a:lnTo>
                <a:cubicBezTo>
                  <a:pt x="3182922" y="11551"/>
                  <a:pt x="3301373" y="10993"/>
                  <a:pt x="3429365" y="12165"/>
                </a:cubicBezTo>
                <a:lnTo>
                  <a:pt x="3575555" y="14425"/>
                </a:lnTo>
                <a:lnTo>
                  <a:pt x="3605772" y="13210"/>
                </a:lnTo>
                <a:cubicBezTo>
                  <a:pt x="3774503" y="6974"/>
                  <a:pt x="3960371" y="3465"/>
                  <a:pt x="4063093" y="21390"/>
                </a:cubicBezTo>
                <a:lnTo>
                  <a:pt x="4088792" y="24677"/>
                </a:lnTo>
                <a:lnTo>
                  <a:pt x="4129769" y="25744"/>
                </a:lnTo>
                <a:cubicBezTo>
                  <a:pt x="4269845" y="29597"/>
                  <a:pt x="4297423" y="30995"/>
                  <a:pt x="4403088" y="21390"/>
                </a:cubicBezTo>
                <a:cubicBezTo>
                  <a:pt x="4473592" y="10814"/>
                  <a:pt x="4858406" y="-6032"/>
                  <a:pt x="5096956" y="21390"/>
                </a:cubicBezTo>
                <a:lnTo>
                  <a:pt x="5251798" y="27914"/>
                </a:lnTo>
                <a:lnTo>
                  <a:pt x="5332872" y="21390"/>
                </a:lnTo>
                <a:cubicBezTo>
                  <a:pt x="5422885" y="11295"/>
                  <a:pt x="5502187" y="8863"/>
                  <a:pt x="5576462" y="10240"/>
                </a:cubicBezTo>
                <a:lnTo>
                  <a:pt x="5700011" y="17015"/>
                </a:lnTo>
                <a:lnTo>
                  <a:pt x="5761151" y="15143"/>
                </a:lnTo>
                <a:cubicBezTo>
                  <a:pt x="5846776" y="14123"/>
                  <a:pt x="5935566" y="15403"/>
                  <a:pt x="6026740" y="21390"/>
                </a:cubicBezTo>
                <a:lnTo>
                  <a:pt x="6161088" y="29209"/>
                </a:lnTo>
                <a:lnTo>
                  <a:pt x="6262655" y="21390"/>
                </a:lnTo>
                <a:cubicBezTo>
                  <a:pt x="6405549" y="5694"/>
                  <a:pt x="6517747" y="175"/>
                  <a:pt x="6610089" y="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5930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24F6C-22AD-9BF9-28B3-EB1C5F43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Fields are particles too: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5BAD41-1409-0BEC-9199-3517F687F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466" y="1939835"/>
            <a:ext cx="6288677" cy="26352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8615B4-239E-90A4-054A-7C97430CB0B6}"/>
              </a:ext>
            </a:extLst>
          </p:cNvPr>
          <p:cNvSpPr txBox="1"/>
          <p:nvPr/>
        </p:nvSpPr>
        <p:spPr>
          <a:xfrm>
            <a:off x="2996367" y="4999300"/>
            <a:ext cx="773336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O" sz="2800" dirty="0">
                <a:solidFill>
                  <a:schemeClr val="bg1"/>
                </a:solidFill>
              </a:rPr>
              <a:t>Light is oscillations in electric and magnetic fields</a:t>
            </a:r>
          </a:p>
          <a:p>
            <a:endParaRPr lang="en-NO" sz="2800" dirty="0">
              <a:solidFill>
                <a:schemeClr val="bg1"/>
              </a:solidFill>
            </a:endParaRPr>
          </a:p>
          <a:p>
            <a:r>
              <a:rPr lang="en-NO" sz="2800" dirty="0">
                <a:solidFill>
                  <a:schemeClr val="bg1"/>
                </a:solidFill>
              </a:rPr>
              <a:t>The smallest possible vibration: Photon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E420DA-BB70-7A19-819B-1EB272487011}"/>
              </a:ext>
            </a:extLst>
          </p:cNvPr>
          <p:cNvSpPr/>
          <p:nvPr/>
        </p:nvSpPr>
        <p:spPr>
          <a:xfrm>
            <a:off x="4963886" y="3749040"/>
            <a:ext cx="1264918" cy="6531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112080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24F6C-22AD-9BF9-28B3-EB1C5F43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Fields are particles too:</a:t>
            </a:r>
          </a:p>
        </p:txBody>
      </p:sp>
      <p:pic>
        <p:nvPicPr>
          <p:cNvPr id="4" name="Image 3" descr="Standard_Model.jpg">
            <a:extLst>
              <a:ext uri="{FF2B5EF4-FFF2-40B4-BE49-F238E27FC236}">
                <a16:creationId xmlns:a16="http://schemas.microsoft.com/office/drawing/2014/main" id="{F1997A61-071D-CEA1-818E-DCE4F9F673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060" t="20000" r="2715" b="20191"/>
          <a:stretch/>
        </p:blipFill>
        <p:spPr>
          <a:xfrm>
            <a:off x="4258491" y="1920239"/>
            <a:ext cx="4049485" cy="41017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0CCA88-E654-5D5A-8CCB-211EBB3FAF3F}"/>
              </a:ext>
            </a:extLst>
          </p:cNvPr>
          <p:cNvSpPr txBox="1"/>
          <p:nvPr/>
        </p:nvSpPr>
        <p:spPr>
          <a:xfrm>
            <a:off x="1904603" y="3429000"/>
            <a:ext cx="20969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400" dirty="0">
                <a:solidFill>
                  <a:schemeClr val="bg1"/>
                </a:solidFill>
              </a:rPr>
              <a:t>Electric and </a:t>
            </a:r>
          </a:p>
          <a:p>
            <a:r>
              <a:rPr lang="en-GB" sz="2400" dirty="0">
                <a:solidFill>
                  <a:schemeClr val="bg1"/>
                </a:solidFill>
              </a:rPr>
              <a:t>M</a:t>
            </a:r>
            <a:r>
              <a:rPr lang="en-NO" sz="2400" dirty="0">
                <a:solidFill>
                  <a:schemeClr val="bg1"/>
                </a:solidFill>
              </a:rPr>
              <a:t>agnetic fields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A71752-3F87-2F00-F3B8-4907736F9C2F}"/>
              </a:ext>
            </a:extLst>
          </p:cNvPr>
          <p:cNvSpPr txBox="1"/>
          <p:nvPr/>
        </p:nvSpPr>
        <p:spPr>
          <a:xfrm>
            <a:off x="8564880" y="3555608"/>
            <a:ext cx="2956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>
                <a:solidFill>
                  <a:schemeClr val="bg1"/>
                </a:solidFill>
              </a:rPr>
              <a:t>Chromoelectric</a:t>
            </a:r>
            <a:r>
              <a:rPr lang="nb-NO" sz="2400" dirty="0">
                <a:solidFill>
                  <a:schemeClr val="bg1"/>
                </a:solidFill>
              </a:rPr>
              <a:t> and</a:t>
            </a:r>
          </a:p>
          <a:p>
            <a:r>
              <a:rPr lang="nb-NO" sz="2400" dirty="0" err="1">
                <a:solidFill>
                  <a:schemeClr val="bg1"/>
                </a:solidFill>
              </a:rPr>
              <a:t>Chromomagnetic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field</a:t>
            </a:r>
            <a:endParaRPr lang="en-NO" sz="2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89BD-B0BC-25AF-D777-4856C82FDE75}"/>
              </a:ext>
            </a:extLst>
          </p:cNvPr>
          <p:cNvSpPr txBox="1"/>
          <p:nvPr/>
        </p:nvSpPr>
        <p:spPr>
          <a:xfrm>
            <a:off x="5480769" y="6161675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SU(2) </a:t>
            </a:r>
            <a:r>
              <a:rPr lang="nb-NO" sz="2400" dirty="0" err="1">
                <a:solidFill>
                  <a:schemeClr val="bg1"/>
                </a:solidFill>
              </a:rPr>
              <a:t>fields</a:t>
            </a:r>
            <a:endParaRPr lang="en-NO" sz="24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D689B-E8AE-AA2A-0F5D-17C7715F3D47}"/>
              </a:ext>
            </a:extLst>
          </p:cNvPr>
          <p:cNvSpPr txBox="1"/>
          <p:nvPr/>
        </p:nvSpPr>
        <p:spPr>
          <a:xfrm>
            <a:off x="9135487" y="5836026"/>
            <a:ext cx="2583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+ </a:t>
            </a:r>
            <a:r>
              <a:rPr lang="nb-NO" sz="2400" dirty="0" err="1">
                <a:solidFill>
                  <a:schemeClr val="bg1"/>
                </a:solidFill>
              </a:rPr>
              <a:t>gravitational</a:t>
            </a:r>
            <a:r>
              <a:rPr lang="nb-NO" sz="2400" dirty="0">
                <a:solidFill>
                  <a:schemeClr val="bg1"/>
                </a:solidFill>
              </a:rPr>
              <a:t> </a:t>
            </a:r>
            <a:r>
              <a:rPr lang="nb-NO" sz="2400" dirty="0" err="1">
                <a:solidFill>
                  <a:schemeClr val="bg1"/>
                </a:solidFill>
              </a:rPr>
              <a:t>field</a:t>
            </a:r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>
                <a:solidFill>
                  <a:schemeClr val="bg1"/>
                </a:solidFill>
              </a:rPr>
              <a:t>and </a:t>
            </a:r>
            <a:r>
              <a:rPr lang="nb-NO" sz="2400" dirty="0" err="1">
                <a:solidFill>
                  <a:schemeClr val="bg1"/>
                </a:solidFill>
              </a:rPr>
              <a:t>graviton</a:t>
            </a:r>
            <a:r>
              <a:rPr lang="nb-NO" sz="2400" dirty="0">
                <a:solidFill>
                  <a:schemeClr val="bg1"/>
                </a:solidFill>
              </a:rPr>
              <a:t>?</a:t>
            </a:r>
            <a:endParaRPr lang="en-N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489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B9C03-DF49-8212-7111-37722E4A2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14" y="180219"/>
            <a:ext cx="10515600" cy="1325563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p:pic>
        <p:nvPicPr>
          <p:cNvPr id="11" name="Picture 2" descr="Of these four forces, there's one we don't really understand.&quot; &quot;Is it the weak force or the strong--&quot; &quot;It's gravity.">
            <a:extLst>
              <a:ext uri="{FF2B5EF4-FFF2-40B4-BE49-F238E27FC236}">
                <a16:creationId xmlns:a16="http://schemas.microsoft.com/office/drawing/2014/main" id="{0FEE767C-77C7-170D-70D9-476E8F263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8" r="26494"/>
          <a:stretch/>
        </p:blipFill>
        <p:spPr bwMode="auto">
          <a:xfrm>
            <a:off x="4114800" y="1180108"/>
            <a:ext cx="3618411" cy="534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1465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B9C03-DF49-8212-7111-37722E4A2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14" y="180219"/>
            <a:ext cx="10515600" cy="1325563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47F1E3-469B-1909-5969-44B4565EC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31" y="1511271"/>
            <a:ext cx="660400" cy="1422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8D2D0A-3D37-97E3-B328-D27B0808433F}"/>
              </a:ext>
            </a:extLst>
          </p:cNvPr>
          <p:cNvSpPr txBox="1"/>
          <p:nvPr/>
        </p:nvSpPr>
        <p:spPr>
          <a:xfrm>
            <a:off x="2324462" y="1310129"/>
            <a:ext cx="8438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chemeClr val="bg1"/>
                </a:solidFill>
              </a:rPr>
              <a:t>Three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r>
              <a:rPr lang="en-NO" sz="2400" b="1" dirty="0">
                <a:solidFill>
                  <a:srgbClr val="00B0F0"/>
                </a:solidFill>
              </a:rPr>
              <a:t>s</a:t>
            </a:r>
            <a:r>
              <a:rPr lang="en-NO" sz="2400" b="1" dirty="0">
                <a:solidFill>
                  <a:schemeClr val="bg1"/>
                </a:solidFill>
              </a:rPr>
              <a:t> </a:t>
            </a:r>
            <a:r>
              <a:rPr lang="en-NO" sz="2400" dirty="0">
                <a:solidFill>
                  <a:schemeClr val="bg1"/>
                </a:solidFill>
              </a:rPr>
              <a:t>of quarks</a:t>
            </a:r>
          </a:p>
          <a:p>
            <a:endParaRPr lang="en-NO" sz="2400" dirty="0">
              <a:solidFill>
                <a:schemeClr val="bg1"/>
              </a:solidFill>
            </a:endParaRPr>
          </a:p>
          <a:p>
            <a:r>
              <a:rPr lang="en-NO" sz="2400" dirty="0">
                <a:solidFill>
                  <a:schemeClr val="bg1"/>
                </a:solidFill>
              </a:rPr>
              <a:t>Chromoelectric and –magnetic fields like electric and magnetic fields but see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r>
              <a:rPr lang="en-NO" sz="2400" b="1" dirty="0">
                <a:solidFill>
                  <a:srgbClr val="00B0F0"/>
                </a:solidFill>
              </a:rPr>
              <a:t> </a:t>
            </a:r>
            <a:r>
              <a:rPr lang="en-NO" sz="2400" dirty="0">
                <a:solidFill>
                  <a:schemeClr val="bg1"/>
                </a:solidFill>
              </a:rPr>
              <a:t>instead of electric charge</a:t>
            </a:r>
          </a:p>
          <a:p>
            <a:endParaRPr lang="en-NO" sz="2400" dirty="0">
              <a:solidFill>
                <a:schemeClr val="bg1"/>
              </a:solidFill>
            </a:endParaRPr>
          </a:p>
          <a:p>
            <a:r>
              <a:rPr lang="en-NO" sz="2400" dirty="0">
                <a:solidFill>
                  <a:schemeClr val="bg1"/>
                </a:solidFill>
              </a:rPr>
              <a:t>Chromo fields change not only momentum but also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endParaRPr lang="en-NO" sz="24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E4E19-4BA4-BE5E-9096-3130AB744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007" y="3618453"/>
            <a:ext cx="6364754" cy="261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66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B9C03-DF49-8212-7111-37722E4A2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14" y="180219"/>
            <a:ext cx="10515600" cy="1325563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47F1E3-469B-1909-5969-44B4565EC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31" y="1511271"/>
            <a:ext cx="660400" cy="1422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8D2D0A-3D37-97E3-B328-D27B0808433F}"/>
              </a:ext>
            </a:extLst>
          </p:cNvPr>
          <p:cNvSpPr txBox="1"/>
          <p:nvPr/>
        </p:nvSpPr>
        <p:spPr>
          <a:xfrm>
            <a:off x="2324462" y="1310129"/>
            <a:ext cx="8438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chemeClr val="bg1"/>
                </a:solidFill>
              </a:rPr>
              <a:t>Three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r>
              <a:rPr lang="en-NO" sz="2400" b="1" dirty="0">
                <a:solidFill>
                  <a:srgbClr val="00B0F0"/>
                </a:solidFill>
              </a:rPr>
              <a:t>s</a:t>
            </a:r>
            <a:r>
              <a:rPr lang="en-NO" sz="2400" b="1" dirty="0">
                <a:solidFill>
                  <a:schemeClr val="bg1"/>
                </a:solidFill>
              </a:rPr>
              <a:t> </a:t>
            </a:r>
            <a:r>
              <a:rPr lang="en-NO" sz="2400" dirty="0">
                <a:solidFill>
                  <a:schemeClr val="bg1"/>
                </a:solidFill>
              </a:rPr>
              <a:t>of quarks</a:t>
            </a:r>
          </a:p>
          <a:p>
            <a:endParaRPr lang="en-NO" sz="2400" dirty="0">
              <a:solidFill>
                <a:schemeClr val="bg1"/>
              </a:solidFill>
            </a:endParaRPr>
          </a:p>
          <a:p>
            <a:r>
              <a:rPr lang="en-NO" sz="2400" dirty="0">
                <a:solidFill>
                  <a:schemeClr val="bg1"/>
                </a:solidFill>
              </a:rPr>
              <a:t>Chromoelectric and –magnetic fields like electric and magnetic fields but see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r>
              <a:rPr lang="en-NO" sz="2400" b="1" dirty="0">
                <a:solidFill>
                  <a:srgbClr val="00B0F0"/>
                </a:solidFill>
              </a:rPr>
              <a:t> </a:t>
            </a:r>
            <a:r>
              <a:rPr lang="en-NO" sz="2400" dirty="0">
                <a:solidFill>
                  <a:schemeClr val="bg1"/>
                </a:solidFill>
              </a:rPr>
              <a:t>instead of electric charge</a:t>
            </a:r>
          </a:p>
          <a:p>
            <a:endParaRPr lang="en-NO" sz="2400" dirty="0">
              <a:solidFill>
                <a:schemeClr val="bg1"/>
              </a:solidFill>
            </a:endParaRPr>
          </a:p>
          <a:p>
            <a:r>
              <a:rPr lang="en-NO" sz="2400" dirty="0">
                <a:solidFill>
                  <a:schemeClr val="bg1"/>
                </a:solidFill>
              </a:rPr>
              <a:t>Chromo fields change not only momentum but also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endParaRPr lang="en-NO" sz="24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7E4E19-4BA4-BE5E-9096-3130AB744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007" y="3618453"/>
            <a:ext cx="6364754" cy="26125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27066A-C5AA-314A-B96A-6BF2ECE5FCD7}"/>
              </a:ext>
            </a:extLst>
          </p:cNvPr>
          <p:cNvSpPr txBox="1"/>
          <p:nvPr/>
        </p:nvSpPr>
        <p:spPr>
          <a:xfrm>
            <a:off x="3214007" y="6349415"/>
            <a:ext cx="8438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2400" dirty="0">
                <a:solidFill>
                  <a:schemeClr val="bg1"/>
                </a:solidFill>
              </a:rPr>
              <a:t>Chromo fields have </a:t>
            </a:r>
            <a:r>
              <a:rPr lang="en-NO" sz="2400" b="1" dirty="0">
                <a:solidFill>
                  <a:srgbClr val="FF0000"/>
                </a:solidFill>
              </a:rPr>
              <a:t>c</a:t>
            </a:r>
            <a:r>
              <a:rPr lang="en-NO" sz="2400" b="1" dirty="0">
                <a:solidFill>
                  <a:srgbClr val="92D050"/>
                </a:solidFill>
              </a:rPr>
              <a:t>o</a:t>
            </a:r>
            <a:r>
              <a:rPr lang="en-NO" sz="2400" b="1" dirty="0">
                <a:solidFill>
                  <a:srgbClr val="00B0F0"/>
                </a:solidFill>
              </a:rPr>
              <a:t>l</a:t>
            </a:r>
            <a:r>
              <a:rPr lang="en-NO" sz="2400" b="1" dirty="0">
                <a:solidFill>
                  <a:srgbClr val="FF0000"/>
                </a:solidFill>
              </a:rPr>
              <a:t>o</a:t>
            </a:r>
            <a:r>
              <a:rPr lang="en-NO" sz="2400" b="1" dirty="0">
                <a:solidFill>
                  <a:srgbClr val="00B050"/>
                </a:solidFill>
              </a:rPr>
              <a:t>r</a:t>
            </a:r>
            <a:r>
              <a:rPr lang="en-NO" sz="2400" b="1" dirty="0">
                <a:solidFill>
                  <a:srgbClr val="00B0F0"/>
                </a:solidFill>
              </a:rPr>
              <a:t>s</a:t>
            </a:r>
            <a:r>
              <a:rPr lang="en-NO" sz="2400" b="1" dirty="0">
                <a:solidFill>
                  <a:schemeClr val="bg1"/>
                </a:solidFill>
              </a:rPr>
              <a:t> </a:t>
            </a:r>
            <a:r>
              <a:rPr lang="en-NO" sz="2400" dirty="0">
                <a:solidFill>
                  <a:schemeClr val="bg1"/>
                </a:solidFill>
              </a:rPr>
              <a:t>too -&gt; Self interaction!</a:t>
            </a:r>
          </a:p>
        </p:txBody>
      </p:sp>
    </p:spTree>
    <p:extLst>
      <p:ext uri="{BB962C8B-B14F-4D97-AF65-F5344CB8AC3E}">
        <p14:creationId xmlns:p14="http://schemas.microsoft.com/office/powerpoint/2010/main" val="6540254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8030635-5A46-FDCA-CDFA-3C713213E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B9C6A9-2749-B350-7C93-CAF37375B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314" y="1494426"/>
            <a:ext cx="3292021" cy="25381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CECCF7-07CE-7928-7226-A76AB9E9FA22}"/>
              </a:ext>
            </a:extLst>
          </p:cNvPr>
          <p:cNvSpPr txBox="1"/>
          <p:nvPr/>
        </p:nvSpPr>
        <p:spPr>
          <a:xfrm>
            <a:off x="2202865" y="2134713"/>
            <a:ext cx="323582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600" dirty="0">
                <a:solidFill>
                  <a:schemeClr val="bg1"/>
                </a:solidFill>
              </a:rPr>
              <a:t>Inverse square law for </a:t>
            </a:r>
          </a:p>
          <a:p>
            <a:r>
              <a:rPr lang="en-NO" sz="2600" dirty="0">
                <a:solidFill>
                  <a:schemeClr val="bg1"/>
                </a:solidFill>
              </a:rPr>
              <a:t>electric charges</a:t>
            </a:r>
          </a:p>
        </p:txBody>
      </p:sp>
    </p:spTree>
    <p:extLst>
      <p:ext uri="{BB962C8B-B14F-4D97-AF65-F5344CB8AC3E}">
        <p14:creationId xmlns:p14="http://schemas.microsoft.com/office/powerpoint/2010/main" val="204802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6D4E56-451F-A870-9E58-9C6513615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84" y="2022783"/>
            <a:ext cx="4830883" cy="323669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EAA347-B6C3-DF20-A556-0A72FBAF0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25" y="286123"/>
            <a:ext cx="3608559" cy="198760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800394-E369-9C37-94F5-EC55A20C4020}"/>
              </a:ext>
            </a:extLst>
          </p:cNvPr>
          <p:cNvCxnSpPr/>
          <p:nvPr/>
        </p:nvCxnSpPr>
        <p:spPr>
          <a:xfrm>
            <a:off x="3719384" y="2100649"/>
            <a:ext cx="1878227" cy="11862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5989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8030635-5A46-FDCA-CDFA-3C713213E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B9C6A9-2749-B350-7C93-CAF37375B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314" y="1494426"/>
            <a:ext cx="3292021" cy="25381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E84217-D763-29E1-9209-542E4E5C3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246" y="4328730"/>
            <a:ext cx="3675529" cy="16662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CECCF7-07CE-7928-7226-A76AB9E9FA22}"/>
              </a:ext>
            </a:extLst>
          </p:cNvPr>
          <p:cNvSpPr txBox="1"/>
          <p:nvPr/>
        </p:nvSpPr>
        <p:spPr>
          <a:xfrm>
            <a:off x="2202865" y="2134713"/>
            <a:ext cx="323582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600" dirty="0">
                <a:solidFill>
                  <a:schemeClr val="bg1"/>
                </a:solidFill>
              </a:rPr>
              <a:t>Inverse square law for </a:t>
            </a:r>
          </a:p>
          <a:p>
            <a:r>
              <a:rPr lang="en-NO" sz="2600" dirty="0">
                <a:solidFill>
                  <a:schemeClr val="bg1"/>
                </a:solidFill>
              </a:rPr>
              <a:t>electric charges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22A47F-E000-7D29-9FFE-729AA3017203}"/>
              </a:ext>
            </a:extLst>
          </p:cNvPr>
          <p:cNvSpPr txBox="1"/>
          <p:nvPr/>
        </p:nvSpPr>
        <p:spPr>
          <a:xfrm>
            <a:off x="944465" y="4468427"/>
            <a:ext cx="52431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600" dirty="0">
                <a:solidFill>
                  <a:schemeClr val="bg1"/>
                </a:solidFill>
              </a:rPr>
              <a:t>Constant string force between quarks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4140F6-CD11-B4D1-2A7D-93228F938E94}"/>
                  </a:ext>
                </a:extLst>
              </p:cNvPr>
              <p:cNvSpPr txBox="1"/>
              <p:nvPr/>
            </p:nvSpPr>
            <p:spPr>
              <a:xfrm>
                <a:off x="1722299" y="5256395"/>
                <a:ext cx="32038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nb-NO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b-NO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400 </m:t>
                              </m:r>
                              <m:r>
                                <a:rPr lang="nb-NO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d>
                        </m:e>
                        <m:sup>
                          <m:r>
                            <a:rPr lang="nb-NO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4140F6-CD11-B4D1-2A7D-93228F938E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299" y="5256395"/>
                <a:ext cx="3203890" cy="584775"/>
              </a:xfrm>
              <a:prstGeom prst="rect">
                <a:avLst/>
              </a:prstGeom>
              <a:blipFill>
                <a:blip r:embed="rId4"/>
                <a:stretch>
                  <a:fillRect b="-23404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304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CB0579-D260-9F1C-F5DD-9F13923F1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631" y="1478801"/>
            <a:ext cx="4362031" cy="51440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E41686F-459C-2702-695A-35B4565D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Strong force: Quantum Chromodynamics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D8262F2-2897-BF15-A00B-E808190E12BB}"/>
                  </a:ext>
                </a:extLst>
              </p:cNvPr>
              <p:cNvSpPr txBox="1"/>
              <p:nvPr/>
            </p:nvSpPr>
            <p:spPr>
              <a:xfrm>
                <a:off x="7367452" y="2847703"/>
                <a:ext cx="29028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400 </m:t>
                              </m:r>
                              <m:r>
                                <a:rPr lang="nb-NO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d>
                        </m:e>
                        <m:sup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=130 </m:t>
                      </m:r>
                      <m:r>
                        <m:rPr>
                          <m:sty m:val="p"/>
                        </m:rPr>
                        <a:rPr lang="nb-NO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kN</m:t>
                      </m:r>
                    </m:oMath>
                  </m:oMathPara>
                </a14:m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D8262F2-2897-BF15-A00B-E808190E1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452" y="2847703"/>
                <a:ext cx="2902846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7557549-FA7A-5430-A752-3543393A5BC3}"/>
              </a:ext>
            </a:extLst>
          </p:cNvPr>
          <p:cNvSpPr txBox="1"/>
          <p:nvPr/>
        </p:nvSpPr>
        <p:spPr>
          <a:xfrm>
            <a:off x="7223387" y="4374050"/>
            <a:ext cx="60938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O" sz="3200" dirty="0">
                <a:solidFill>
                  <a:schemeClr val="bg1"/>
                </a:solidFill>
              </a:rPr>
              <a:t>Color confinement</a:t>
            </a:r>
          </a:p>
          <a:p>
            <a:r>
              <a:rPr lang="en-NO" sz="3200" dirty="0">
                <a:solidFill>
                  <a:schemeClr val="bg1"/>
                </a:solidFill>
              </a:rPr>
              <a:t>Millennium Prize 1M$</a:t>
            </a:r>
            <a:endParaRPr lang="en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6711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D2FE70-B8E8-F6C1-60BE-37CEDAFA5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927" y="1835150"/>
            <a:ext cx="6247892" cy="31877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D04386B-415C-3777-5978-9CDFB7B4797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effectLst/>
                <a:latin typeface="CMR10"/>
              </a:rPr>
              <a:t>Quarks are confined into hadrons</a:t>
            </a:r>
            <a:r>
              <a:rPr lang="en-NO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278769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ECBD4-3733-CA54-2DAE-000C30646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724" y="1737362"/>
            <a:ext cx="6248400" cy="3327400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9530DA2F-A811-F859-F5D4-4BB310BF624F}"/>
              </a:ext>
            </a:extLst>
          </p:cNvPr>
          <p:cNvSpPr/>
          <p:nvPr/>
        </p:nvSpPr>
        <p:spPr>
          <a:xfrm>
            <a:off x="5355771" y="1580606"/>
            <a:ext cx="2926080" cy="1476103"/>
          </a:xfrm>
          <a:custGeom>
            <a:avLst/>
            <a:gdLst>
              <a:gd name="connsiteX0" fmla="*/ 0 w 2926080"/>
              <a:gd name="connsiteY0" fmla="*/ 287383 h 1476103"/>
              <a:gd name="connsiteX1" fmla="*/ 692332 w 2926080"/>
              <a:gd name="connsiteY1" fmla="*/ 1280160 h 1476103"/>
              <a:gd name="connsiteX2" fmla="*/ 1933303 w 2926080"/>
              <a:gd name="connsiteY2" fmla="*/ 1476103 h 1476103"/>
              <a:gd name="connsiteX3" fmla="*/ 2677886 w 2926080"/>
              <a:gd name="connsiteY3" fmla="*/ 1005840 h 1476103"/>
              <a:gd name="connsiteX4" fmla="*/ 2926080 w 2926080"/>
              <a:gd name="connsiteY4" fmla="*/ 169817 h 1476103"/>
              <a:gd name="connsiteX5" fmla="*/ 1280160 w 2926080"/>
              <a:gd name="connsiteY5" fmla="*/ 0 h 147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6080" h="1476103">
                <a:moveTo>
                  <a:pt x="0" y="287383"/>
                </a:moveTo>
                <a:lnTo>
                  <a:pt x="692332" y="1280160"/>
                </a:lnTo>
                <a:lnTo>
                  <a:pt x="1933303" y="1476103"/>
                </a:lnTo>
                <a:lnTo>
                  <a:pt x="2677886" y="1005840"/>
                </a:lnTo>
                <a:lnTo>
                  <a:pt x="2926080" y="169817"/>
                </a:lnTo>
                <a:lnTo>
                  <a:pt x="1280160" y="0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152103C-D7C1-D5CF-80AB-F25613AB1D4E}"/>
                  </a:ext>
                </a:extLst>
              </p:cNvPr>
              <p:cNvSpPr txBox="1"/>
              <p:nvPr/>
            </p:nvSpPr>
            <p:spPr>
              <a:xfrm>
                <a:off x="5807829" y="1761904"/>
                <a:ext cx="37933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nb-NO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b-NO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400 </m:t>
                              </m:r>
                              <m:r>
                                <a:rPr lang="nb-NO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d>
                        </m:e>
                        <m:sup>
                          <m:r>
                            <a:rPr lang="nb-NO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b-NO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=130 </m:t>
                      </m:r>
                      <m:r>
                        <m:rPr>
                          <m:sty m:val="p"/>
                        </m:rPr>
                        <a:rPr lang="nb-NO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kN</m:t>
                      </m:r>
                    </m:oMath>
                  </m:oMathPara>
                </a14:m>
                <a:endParaRPr lang="en-NO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152103C-D7C1-D5CF-80AB-F25613AB1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829" y="1761904"/>
                <a:ext cx="3793346" cy="461665"/>
              </a:xfrm>
              <a:prstGeom prst="rect">
                <a:avLst/>
              </a:prstGeom>
              <a:blipFill>
                <a:blip r:embed="rId3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51A517-D276-02B6-643B-15117ACB3A1E}"/>
              </a:ext>
            </a:extLst>
          </p:cNvPr>
          <p:cNvCxnSpPr/>
          <p:nvPr/>
        </p:nvCxnSpPr>
        <p:spPr>
          <a:xfrm>
            <a:off x="6096000" y="2376105"/>
            <a:ext cx="199861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DA6E0A-584F-43C8-3195-48E3668277B2}"/>
                  </a:ext>
                </a:extLst>
              </p:cNvPr>
              <p:cNvSpPr txBox="1"/>
              <p:nvPr/>
            </p:nvSpPr>
            <p:spPr>
              <a:xfrm>
                <a:off x="361560" y="2497949"/>
                <a:ext cx="2193999" cy="3142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nb-NO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=130 </m:t>
                    </m:r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sSup>
                      <m:sSupPr>
                        <m:ctrlP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nb-NO" b="0" dirty="0">
                    <a:solidFill>
                      <a:schemeClr val="bg1"/>
                    </a:solidFill>
                  </a:rPr>
                  <a:t>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1.3⋅10</m:t>
                          </m:r>
                        </m:e>
                        <m:sup>
                          <m: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r>
                        <a:rPr lang="nb-NO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=1.5⋅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−27</m:t>
                          </m:r>
                        </m:sup>
                      </m:sSup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r>
                  <a:rPr lang="nb-NO" b="0" dirty="0">
                    <a:solidFill>
                      <a:schemeClr val="bg1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b-NO" b="0" dirty="0">
                    <a:solidFill>
                      <a:schemeClr val="bg1"/>
                    </a:solidFill>
                  </a:rPr>
                  <a:t> </a:t>
                </a:r>
                <a:r>
                  <a:rPr lang="nb-NO" b="0" dirty="0" err="1">
                    <a:solidFill>
                      <a:schemeClr val="bg1"/>
                    </a:solidFill>
                  </a:rPr>
                  <a:t>mass</a:t>
                </a:r>
                <a:r>
                  <a:rPr lang="nb-NO" b="0" dirty="0">
                    <a:solidFill>
                      <a:schemeClr val="bg1"/>
                    </a:solidFill>
                  </a:rPr>
                  <a:t> </a:t>
                </a:r>
                <a:r>
                  <a:rPr lang="nb-NO" b="0" dirty="0" err="1">
                    <a:solidFill>
                      <a:schemeClr val="bg1"/>
                    </a:solidFill>
                  </a:rPr>
                  <a:t>of</a:t>
                </a:r>
                <a:r>
                  <a:rPr lang="nb-NO" b="0" dirty="0">
                    <a:solidFill>
                      <a:schemeClr val="bg1"/>
                    </a:solidFill>
                  </a:rPr>
                  <a:t> a </a:t>
                </a:r>
                <a:r>
                  <a:rPr lang="nb-NO" b="0" i="1" dirty="0">
                    <a:solidFill>
                      <a:schemeClr val="bg1"/>
                    </a:solidFill>
                  </a:rPr>
                  <a:t>pion</a:t>
                </a:r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r>
                  <a:rPr lang="nb-NO" b="0" dirty="0">
                    <a:solidFill>
                      <a:schemeClr val="bg1"/>
                    </a:solidFill>
                  </a:rPr>
                  <a:t>               </a:t>
                </a:r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DA6E0A-584F-43C8-3195-48E366827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60" y="2497949"/>
                <a:ext cx="2193999" cy="3142399"/>
              </a:xfrm>
              <a:prstGeom prst="rect">
                <a:avLst/>
              </a:prstGeom>
              <a:blipFill>
                <a:blip r:embed="rId4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E4C11625-931B-3D1A-ADA9-62EAB66E79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3871" y="2376105"/>
            <a:ext cx="2400300" cy="2286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997454A-D60A-1861-448F-0F3CB3B5DA4B}"/>
              </a:ext>
            </a:extLst>
          </p:cNvPr>
          <p:cNvSpPr txBox="1"/>
          <p:nvPr/>
        </p:nvSpPr>
        <p:spPr>
          <a:xfrm>
            <a:off x="2978150" y="5476896"/>
            <a:ext cx="650151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bg1"/>
                </a:solidFill>
                <a:effectLst/>
                <a:latin typeface="CMR10"/>
              </a:rPr>
              <a:t>Quarks and gluons are confined into hadrons</a:t>
            </a:r>
            <a:endParaRPr lang="en-GB" sz="2600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3EB981C-EC74-D5E2-30F7-0E5AB63D38EF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effectLst/>
                <a:latin typeface="CMR10"/>
              </a:rPr>
              <a:t>Quarks are confined into hadrons</a:t>
            </a:r>
            <a:r>
              <a:rPr lang="en-NO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81264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9965C-D0CE-2206-8F85-79F35F20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Nuclear substructure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E4CC33-B52E-57E0-48B1-B18F63F886AF}"/>
              </a:ext>
            </a:extLst>
          </p:cNvPr>
          <p:cNvSpPr txBox="1"/>
          <p:nvPr/>
        </p:nvSpPr>
        <p:spPr>
          <a:xfrm>
            <a:off x="2978150" y="5476896"/>
            <a:ext cx="650151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bg1"/>
                </a:solidFill>
                <a:effectLst/>
                <a:latin typeface="CMR10"/>
              </a:rPr>
              <a:t>s</a:t>
            </a:r>
            <a:endParaRPr lang="en-GB" sz="2600" dirty="0">
              <a:solidFill>
                <a:schemeClr val="bg1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751927-AB8C-9F0A-1D60-FEA65BF950FF}"/>
                  </a:ext>
                </a:extLst>
              </p:cNvPr>
              <p:cNvSpPr txBox="1"/>
              <p:nvPr/>
            </p:nvSpPr>
            <p:spPr>
              <a:xfrm>
                <a:off x="361560" y="2497949"/>
                <a:ext cx="2193999" cy="31423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nb-NO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=130 </m:t>
                    </m:r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sSup>
                      <m:sSupPr>
                        <m:ctrlP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nb-NO" b="0" dirty="0">
                    <a:solidFill>
                      <a:schemeClr val="bg1"/>
                    </a:solidFill>
                  </a:rPr>
                  <a:t>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1.3⋅10</m:t>
                          </m:r>
                        </m:e>
                        <m:sup>
                          <m:r>
                            <a:rPr lang="nb-NO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r>
                        <a:rPr lang="nb-NO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=1.5⋅</m:t>
                      </m:r>
                      <m:sSup>
                        <m:sSupPr>
                          <m:ctrlP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−27</m:t>
                          </m:r>
                        </m:sup>
                      </m:sSup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nb-NO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b-NO" b="0" dirty="0">
                  <a:solidFill>
                    <a:schemeClr val="bg1"/>
                  </a:solidFill>
                </a:endParaRPr>
              </a:p>
              <a:p>
                <a:r>
                  <a:rPr lang="nb-NO" b="0" dirty="0">
                    <a:solidFill>
                      <a:schemeClr val="bg1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nb-NO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b-NO" b="0" dirty="0">
                    <a:solidFill>
                      <a:schemeClr val="bg1"/>
                    </a:solidFill>
                  </a:rPr>
                  <a:t> </a:t>
                </a:r>
                <a:r>
                  <a:rPr lang="nb-NO" b="0" dirty="0" err="1">
                    <a:solidFill>
                      <a:schemeClr val="bg1"/>
                    </a:solidFill>
                  </a:rPr>
                  <a:t>mass</a:t>
                </a:r>
                <a:r>
                  <a:rPr lang="nb-NO" b="0" dirty="0">
                    <a:solidFill>
                      <a:schemeClr val="bg1"/>
                    </a:solidFill>
                  </a:rPr>
                  <a:t> </a:t>
                </a:r>
                <a:r>
                  <a:rPr lang="nb-NO" b="0" dirty="0" err="1">
                    <a:solidFill>
                      <a:schemeClr val="bg1"/>
                    </a:solidFill>
                  </a:rPr>
                  <a:t>of</a:t>
                </a:r>
                <a:r>
                  <a:rPr lang="nb-NO" b="0" dirty="0">
                    <a:solidFill>
                      <a:schemeClr val="bg1"/>
                    </a:solidFill>
                  </a:rPr>
                  <a:t> a </a:t>
                </a:r>
                <a:r>
                  <a:rPr lang="nb-NO" b="0" i="1" dirty="0">
                    <a:solidFill>
                      <a:schemeClr val="bg1"/>
                    </a:solidFill>
                  </a:rPr>
                  <a:t>pion</a:t>
                </a:r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dirty="0">
                  <a:solidFill>
                    <a:schemeClr val="bg1"/>
                  </a:solidFill>
                </a:endParaRPr>
              </a:p>
              <a:p>
                <a:endParaRPr lang="nb-NO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r>
                  <a:rPr lang="nb-NO" b="0" dirty="0">
                    <a:solidFill>
                      <a:schemeClr val="bg1"/>
                    </a:solidFill>
                  </a:rPr>
                  <a:t>               </a:t>
                </a:r>
                <a:endParaRPr lang="en-N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751927-AB8C-9F0A-1D60-FEA65BF95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560" y="2497949"/>
                <a:ext cx="2193999" cy="3142399"/>
              </a:xfrm>
              <a:prstGeom prst="rect">
                <a:avLst/>
              </a:prstGeom>
              <a:blipFill>
                <a:blip r:embed="rId2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en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290E54F-53AD-F054-4047-419BD38BD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828800"/>
            <a:ext cx="6248400" cy="3200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E422EA6-3941-0877-AEA9-604D112EEDEE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effectLst/>
                <a:latin typeface="CMR10"/>
              </a:rPr>
              <a:t>Quarks are confined into hadrons</a:t>
            </a:r>
            <a:r>
              <a:rPr lang="en-NO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597328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BB497B6-5C0A-6F76-7123-014087CBB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6922" y="365125"/>
            <a:ext cx="4640870" cy="23677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D02594-22CB-1163-E33A-3D5D514E1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591" y="2208533"/>
            <a:ext cx="6364151" cy="39936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AFCBE51-AE2A-6B8E-C806-7DD2124D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Nuclear substructure: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8DD7D9-03E2-561E-9D41-FD994B48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46" y="2456727"/>
            <a:ext cx="3642360" cy="324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901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23A4A-0D22-691A-E2C9-6299AF30B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Quark matter: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E49EE4-A4F1-39DE-40AC-B947E7C81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652" y="1459193"/>
            <a:ext cx="8029412" cy="411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6958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83728E14-C57B-4AF2-21E1-FDA1BF7471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0336" y="1942206"/>
            <a:ext cx="6131664" cy="342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623A4A-0D22-691A-E2C9-6299AF30B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Heavy-ion collisions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CAF01B7-44CA-571C-FCAE-83D4AE040AA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761"/>
          <a:stretch/>
        </p:blipFill>
        <p:spPr bwMode="auto">
          <a:xfrm>
            <a:off x="0" y="1690688"/>
            <a:ext cx="6543557" cy="368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2725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A colorful nebula in space&#10;&#10;Description automatically generated">
            <a:extLst>
              <a:ext uri="{FF2B5EF4-FFF2-40B4-BE49-F238E27FC236}">
                <a16:creationId xmlns:a16="http://schemas.microsoft.com/office/drawing/2014/main" id="{BC897322-FD6D-911C-D763-60A9026C52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2518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llustration of a neutron star as a bright orb on a black background">
            <a:extLst>
              <a:ext uri="{FF2B5EF4-FFF2-40B4-BE49-F238E27FC236}">
                <a16:creationId xmlns:a16="http://schemas.microsoft.com/office/drawing/2014/main" id="{0746AE1B-26AB-D17F-CC44-0ADCAD0805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04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6D4E56-451F-A870-9E58-9C6513615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84" y="2022783"/>
            <a:ext cx="4830883" cy="323669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EAA347-B6C3-DF20-A556-0A72FBAF0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25" y="286123"/>
            <a:ext cx="3608559" cy="198760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800394-E369-9C37-94F5-EC55A20C4020}"/>
              </a:ext>
            </a:extLst>
          </p:cNvPr>
          <p:cNvCxnSpPr/>
          <p:nvPr/>
        </p:nvCxnSpPr>
        <p:spPr>
          <a:xfrm>
            <a:off x="3719384" y="2100649"/>
            <a:ext cx="1878227" cy="11862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CE4647E0-6C5B-9FB1-46D8-833D24A6D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8983" y="1606350"/>
            <a:ext cx="4227881" cy="364529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A74267F-642C-96E8-F411-9EDE1C0022BD}"/>
              </a:ext>
            </a:extLst>
          </p:cNvPr>
          <p:cNvCxnSpPr>
            <a:cxnSpLocks/>
          </p:cNvCxnSpPr>
          <p:nvPr/>
        </p:nvCxnSpPr>
        <p:spPr>
          <a:xfrm flipH="1">
            <a:off x="6674069" y="3121787"/>
            <a:ext cx="1744914" cy="4201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728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8771E4B-0A74-9370-317C-E7B3761F9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59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782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AB7C-F6B9-B9DA-1342-B0EBF1B27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CE853-63F0-6137-6D0E-CAFE7B1AB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AB18C28-FE02-820E-A785-74E58EB92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855" y="1"/>
            <a:ext cx="12393827" cy="696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176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0CA2DFB-5CF2-E402-C369-BF18D0516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569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3406DC-0E00-530A-2836-BD97E55F05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750"/>
            <a:ext cx="12330156" cy="6856718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12FB96-98C2-8728-A3C8-E9CE97E327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8076" y="5845279"/>
            <a:ext cx="7772400" cy="837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B85EF9-FFF7-AF33-660B-B14782FAB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3376" y="6264192"/>
            <a:ext cx="3467100" cy="419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D2355F-04F3-9E4D-E902-E2C7104BC68A}"/>
              </a:ext>
            </a:extLst>
          </p:cNvPr>
          <p:cNvSpPr txBox="1"/>
          <p:nvPr/>
        </p:nvSpPr>
        <p:spPr>
          <a:xfrm>
            <a:off x="6465233" y="3091817"/>
            <a:ext cx="2026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000" b="1" dirty="0">
                <a:solidFill>
                  <a:schemeClr val="bg1"/>
                </a:solidFill>
              </a:rPr>
              <a:t>Quark </a:t>
            </a:r>
          </a:p>
          <a:p>
            <a:r>
              <a:rPr lang="en-NO" sz="4000" b="1" dirty="0">
                <a:solidFill>
                  <a:schemeClr val="bg1"/>
                </a:solidFill>
              </a:rPr>
              <a:t>Matter !</a:t>
            </a:r>
          </a:p>
        </p:txBody>
      </p:sp>
    </p:spTree>
    <p:extLst>
      <p:ext uri="{BB962C8B-B14F-4D97-AF65-F5344CB8AC3E}">
        <p14:creationId xmlns:p14="http://schemas.microsoft.com/office/powerpoint/2010/main" val="38146632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CDFCBB-BBCD-22E1-DA1B-68880AEB04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750"/>
            <a:ext cx="12330156" cy="6856718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12FB96-98C2-8728-A3C8-E9CE97E327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8076" y="5845279"/>
            <a:ext cx="7772400" cy="837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B85EF9-FFF7-AF33-660B-B14782FAB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3376" y="6264192"/>
            <a:ext cx="3467100" cy="419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D2355F-04F3-9E4D-E902-E2C7104BC68A}"/>
              </a:ext>
            </a:extLst>
          </p:cNvPr>
          <p:cNvSpPr txBox="1"/>
          <p:nvPr/>
        </p:nvSpPr>
        <p:spPr>
          <a:xfrm>
            <a:off x="6696727" y="3091817"/>
            <a:ext cx="2026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O" sz="4000" b="1" dirty="0">
                <a:solidFill>
                  <a:schemeClr val="bg1"/>
                </a:solidFill>
              </a:rPr>
              <a:t>Quark </a:t>
            </a:r>
          </a:p>
          <a:p>
            <a:r>
              <a:rPr lang="en-NO" sz="4000" b="1" dirty="0">
                <a:solidFill>
                  <a:schemeClr val="bg1"/>
                </a:solidFill>
              </a:rPr>
              <a:t>Matter 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B3764C-EAF7-87B3-8938-9961CD6963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78577" y="715739"/>
            <a:ext cx="4594963" cy="57580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462F4C-A219-0A06-6C87-91294C4321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6677" y="5304570"/>
            <a:ext cx="5274365" cy="10721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D2DFCA-DBE7-3019-0E4E-61136BCA88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1228" y="441394"/>
            <a:ext cx="2682609" cy="2567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275B931-1662-5A39-D777-CED433705C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46172" y="715739"/>
            <a:ext cx="3849109" cy="42220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63DBA1-1789-B11F-E200-5F8C75E755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912" y="2640877"/>
            <a:ext cx="8640542" cy="19311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2DF3BD-5E01-974F-DB90-7726ECE3AF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27927" y="2591149"/>
            <a:ext cx="2062867" cy="1997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43509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4A6BD5-01A1-B214-7296-D3B673F50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33B3-D657-8246-96F9-A8F7401984CB}" type="datetime1">
              <a:rPr lang="en-US" noProof="0" smtClean="0"/>
              <a:t>2/20/24</a:t>
            </a:fld>
            <a:endParaRPr lang="en-US" noProof="0" dirty="0"/>
          </a:p>
        </p:txBody>
      </p:sp>
      <p:pic>
        <p:nvPicPr>
          <p:cNvPr id="31" name="Plassholder for innhold 3" descr="Norwaymap_crop.pdf">
            <a:extLst>
              <a:ext uri="{FF2B5EF4-FFF2-40B4-BE49-F238E27FC236}">
                <a16:creationId xmlns:a16="http://schemas.microsoft.com/office/drawing/2014/main" id="{762BF0EA-573D-FE40-6DB5-A0EA4AE3A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" b="229"/>
          <a:stretch>
            <a:fillRect/>
          </a:stretch>
        </p:blipFill>
        <p:spPr>
          <a:xfrm>
            <a:off x="875990" y="335661"/>
            <a:ext cx="10440020" cy="6186678"/>
          </a:xfrm>
          <a:prstGeom prst="rect">
            <a:avLst/>
          </a:prstGeom>
        </p:spPr>
      </p:pic>
      <p:sp>
        <p:nvSpPr>
          <p:cNvPr id="32" name="TekstSylinder 4">
            <a:extLst>
              <a:ext uri="{FF2B5EF4-FFF2-40B4-BE49-F238E27FC236}">
                <a16:creationId xmlns:a16="http://schemas.microsoft.com/office/drawing/2014/main" id="{296FFA64-B988-0985-E031-10C33CD39900}"/>
              </a:ext>
            </a:extLst>
          </p:cNvPr>
          <p:cNvSpPr txBox="1"/>
          <p:nvPr/>
        </p:nvSpPr>
        <p:spPr>
          <a:xfrm>
            <a:off x="6955063" y="1030915"/>
            <a:ext cx="1719445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/>
              <a:t>NTNU</a:t>
            </a:r>
            <a:r>
              <a:rPr lang="nb-NO" sz="1200" dirty="0"/>
              <a:t>:</a:t>
            </a:r>
          </a:p>
          <a:p>
            <a:r>
              <a:rPr lang="nb-NO" sz="1200" b="1" dirty="0"/>
              <a:t>Jens Oluf Andersen, </a:t>
            </a:r>
          </a:p>
          <a:p>
            <a:r>
              <a:rPr lang="nb-NO" sz="1200" b="1" dirty="0"/>
              <a:t>Michael </a:t>
            </a:r>
            <a:r>
              <a:rPr lang="nb-NO" sz="1200" b="1" dirty="0" err="1"/>
              <a:t>Kachelriess</a:t>
            </a:r>
            <a:r>
              <a:rPr lang="nb-NO" sz="1200" b="1" dirty="0"/>
              <a:t>,</a:t>
            </a:r>
          </a:p>
          <a:p>
            <a:r>
              <a:rPr lang="nb-NO" sz="1200" b="1" dirty="0" err="1"/>
              <a:t>Foteini</a:t>
            </a:r>
            <a:r>
              <a:rPr lang="nb-NO" sz="1200" b="1" dirty="0"/>
              <a:t> </a:t>
            </a:r>
            <a:r>
              <a:rPr lang="nb-NO" sz="1200" b="1" dirty="0" err="1"/>
              <a:t>Oikonomou</a:t>
            </a:r>
            <a:endParaRPr lang="nb-NO" sz="1200" b="1" dirty="0"/>
          </a:p>
          <a:p>
            <a:r>
              <a:rPr lang="nb-NO" sz="1200" b="1" dirty="0"/>
              <a:t>Marius Solberg,</a:t>
            </a:r>
          </a:p>
          <a:p>
            <a:r>
              <a:rPr lang="nb-NO" sz="1200" b="1" dirty="0"/>
              <a:t>Ben David Normann</a:t>
            </a:r>
          </a:p>
          <a:p>
            <a:r>
              <a:rPr lang="nb-NO" sz="1200" dirty="0"/>
              <a:t>Jonas Tjemsland,</a:t>
            </a:r>
          </a:p>
          <a:p>
            <a:r>
              <a:rPr lang="nb-NO" sz="1200" dirty="0"/>
              <a:t>Robin </a:t>
            </a:r>
            <a:r>
              <a:rPr lang="nb-NO" sz="1200" dirty="0" err="1"/>
              <a:t>Plantey</a:t>
            </a:r>
            <a:r>
              <a:rPr lang="nb-NO" sz="1200" dirty="0"/>
              <a:t>,</a:t>
            </a:r>
          </a:p>
          <a:p>
            <a:r>
              <a:rPr lang="nb-NO" sz="1200" dirty="0" err="1"/>
              <a:t>Domenik</a:t>
            </a:r>
            <a:r>
              <a:rPr lang="nb-NO" sz="1200" dirty="0"/>
              <a:t> </a:t>
            </a:r>
            <a:r>
              <a:rPr lang="nb-NO" sz="1200" dirty="0" err="1"/>
              <a:t>Ehlert</a:t>
            </a:r>
            <a:r>
              <a:rPr lang="nb-NO" sz="1200" dirty="0"/>
              <a:t>.</a:t>
            </a:r>
          </a:p>
        </p:txBody>
      </p:sp>
      <p:sp>
        <p:nvSpPr>
          <p:cNvPr id="33" name="TekstSylinder 5">
            <a:extLst>
              <a:ext uri="{FF2B5EF4-FFF2-40B4-BE49-F238E27FC236}">
                <a16:creationId xmlns:a16="http://schemas.microsoft.com/office/drawing/2014/main" id="{8B2E7281-3E8A-B2DA-8111-C1FBED09B7CC}"/>
              </a:ext>
            </a:extLst>
          </p:cNvPr>
          <p:cNvSpPr txBox="1"/>
          <p:nvPr/>
        </p:nvSpPr>
        <p:spPr>
          <a:xfrm>
            <a:off x="7321341" y="3037158"/>
            <a:ext cx="1570238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/>
              <a:t>UiO</a:t>
            </a:r>
            <a:r>
              <a:rPr lang="nb-NO" sz="1200" dirty="0"/>
              <a:t>:</a:t>
            </a:r>
          </a:p>
          <a:p>
            <a:r>
              <a:rPr lang="nb-NO" sz="1200" b="1" dirty="0"/>
              <a:t>Are </a:t>
            </a:r>
            <a:r>
              <a:rPr lang="nb-NO" sz="1200" b="1" dirty="0" err="1"/>
              <a:t>Raklev</a:t>
            </a:r>
            <a:r>
              <a:rPr lang="nb-NO" sz="1200" b="1" dirty="0"/>
              <a:t>, </a:t>
            </a:r>
          </a:p>
          <a:p>
            <a:r>
              <a:rPr lang="nb-NO" sz="1200" b="1" dirty="0" err="1"/>
              <a:t>Larissa</a:t>
            </a:r>
            <a:r>
              <a:rPr lang="nb-NO" sz="1200" b="1" dirty="0"/>
              <a:t> </a:t>
            </a:r>
            <a:r>
              <a:rPr lang="nb-NO" sz="1200" b="1" dirty="0" err="1"/>
              <a:t>Bravina</a:t>
            </a:r>
            <a:r>
              <a:rPr lang="nb-NO" sz="1200" b="1" dirty="0"/>
              <a:t>,</a:t>
            </a:r>
          </a:p>
          <a:p>
            <a:r>
              <a:rPr lang="nb-NO" sz="1200" b="1" dirty="0"/>
              <a:t>Torsten </a:t>
            </a:r>
            <a:r>
              <a:rPr lang="nb-NO" sz="1200" b="1" dirty="0" err="1"/>
              <a:t>Bringmann</a:t>
            </a:r>
            <a:r>
              <a:rPr lang="nb-NO" sz="1200" b="1" dirty="0"/>
              <a:t>,</a:t>
            </a:r>
          </a:p>
          <a:p>
            <a:r>
              <a:rPr lang="nb-NO" sz="1200" b="1" dirty="0"/>
              <a:t>David Mota,</a:t>
            </a:r>
          </a:p>
          <a:p>
            <a:r>
              <a:rPr lang="nb-NO" sz="1200" dirty="0"/>
              <a:t>Anders </a:t>
            </a:r>
            <a:r>
              <a:rPr lang="nb-NO" sz="1200" dirty="0" err="1"/>
              <a:t>Kvellestad</a:t>
            </a:r>
            <a:r>
              <a:rPr lang="nb-NO" sz="1200" dirty="0"/>
              <a:t>,</a:t>
            </a:r>
          </a:p>
          <a:p>
            <a:r>
              <a:rPr lang="nb-NO" sz="1200" dirty="0"/>
              <a:t>Jake </a:t>
            </a:r>
            <a:r>
              <a:rPr lang="nb-NO" sz="1200" dirty="0" err="1"/>
              <a:t>Gordin</a:t>
            </a:r>
            <a:r>
              <a:rPr lang="nb-NO" sz="1200" dirty="0"/>
              <a:t>,</a:t>
            </a:r>
          </a:p>
          <a:p>
            <a:r>
              <a:rPr lang="nb-NO" sz="1200" dirty="0"/>
              <a:t>Lasse Lorentz Braseth,</a:t>
            </a:r>
          </a:p>
          <a:p>
            <a:r>
              <a:rPr lang="nb-NO" sz="1200" dirty="0"/>
              <a:t>Tore Klungland</a:t>
            </a:r>
          </a:p>
        </p:txBody>
      </p:sp>
      <p:sp>
        <p:nvSpPr>
          <p:cNvPr id="34" name="TekstSylinder 6">
            <a:extLst>
              <a:ext uri="{FF2B5EF4-FFF2-40B4-BE49-F238E27FC236}">
                <a16:creationId xmlns:a16="http://schemas.microsoft.com/office/drawing/2014/main" id="{DBA8A2A1-2E71-FC8D-F8D1-A0496CCC52B1}"/>
              </a:ext>
            </a:extLst>
          </p:cNvPr>
          <p:cNvSpPr txBox="1"/>
          <p:nvPr/>
        </p:nvSpPr>
        <p:spPr>
          <a:xfrm>
            <a:off x="4973024" y="2824751"/>
            <a:ext cx="1573673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1200" b="1" dirty="0"/>
              <a:t>UiB</a:t>
            </a:r>
            <a:r>
              <a:rPr lang="nb-NO" sz="1200" dirty="0"/>
              <a:t>:</a:t>
            </a:r>
          </a:p>
          <a:p>
            <a:r>
              <a:rPr lang="nb-NO" sz="1200" b="1" dirty="0"/>
              <a:t>Jörn </a:t>
            </a:r>
            <a:r>
              <a:rPr lang="nb-NO" sz="1200" b="1" dirty="0" err="1"/>
              <a:t>Kersten</a:t>
            </a:r>
            <a:r>
              <a:rPr lang="nb-NO" sz="1200" b="1" dirty="0"/>
              <a:t>, </a:t>
            </a:r>
          </a:p>
          <a:p>
            <a:r>
              <a:rPr lang="nb-NO" sz="1200" b="1" dirty="0"/>
              <a:t>Konrad </a:t>
            </a:r>
            <a:r>
              <a:rPr lang="nb-NO" sz="1200" b="1" dirty="0" err="1"/>
              <a:t>Tywoniuk</a:t>
            </a:r>
            <a:r>
              <a:rPr lang="nb-NO" sz="1200" b="1" dirty="0"/>
              <a:t>,</a:t>
            </a:r>
          </a:p>
          <a:p>
            <a:r>
              <a:rPr lang="nb-NO" sz="1200" b="1" dirty="0"/>
              <a:t>Per Osland (</a:t>
            </a:r>
            <a:r>
              <a:rPr lang="nb-NO" sz="1200" b="1" dirty="0" err="1"/>
              <a:t>emer</a:t>
            </a:r>
            <a:r>
              <a:rPr lang="nb-NO" sz="1200" b="1" dirty="0"/>
              <a:t>.),</a:t>
            </a:r>
          </a:p>
          <a:p>
            <a:r>
              <a:rPr lang="en-US" sz="1200" dirty="0">
                <a:effectLst/>
              </a:rPr>
              <a:t>Alexandre Falcao</a:t>
            </a:r>
            <a:r>
              <a:rPr lang="nb-NO" sz="1200" dirty="0"/>
              <a:t>,</a:t>
            </a:r>
          </a:p>
          <a:p>
            <a:r>
              <a:rPr lang="nb-NO" sz="1200" dirty="0"/>
              <a:t>Adam </a:t>
            </a:r>
            <a:r>
              <a:rPr lang="nb-NO" sz="1200" dirty="0" err="1"/>
              <a:t>Takacs</a:t>
            </a:r>
            <a:r>
              <a:rPr lang="nb-NO" sz="1200" dirty="0"/>
              <a:t>,</a:t>
            </a:r>
          </a:p>
          <a:p>
            <a:r>
              <a:rPr lang="nb-NO" sz="1200" dirty="0"/>
              <a:t>Johannes Isaksen.</a:t>
            </a:r>
          </a:p>
        </p:txBody>
      </p:sp>
      <p:sp>
        <p:nvSpPr>
          <p:cNvPr id="35" name="TekstSylinder 7">
            <a:extLst>
              <a:ext uri="{FF2B5EF4-FFF2-40B4-BE49-F238E27FC236}">
                <a16:creationId xmlns:a16="http://schemas.microsoft.com/office/drawing/2014/main" id="{864A2591-5C3A-E828-0E4E-E4A46DC3C29E}"/>
              </a:ext>
            </a:extLst>
          </p:cNvPr>
          <p:cNvSpPr txBox="1"/>
          <p:nvPr/>
        </p:nvSpPr>
        <p:spPr>
          <a:xfrm>
            <a:off x="6456197" y="5772749"/>
            <a:ext cx="1467544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 err="1"/>
              <a:t>UiA</a:t>
            </a:r>
            <a:r>
              <a:rPr lang="nb-NO" sz="1200" dirty="0"/>
              <a:t>: </a:t>
            </a:r>
          </a:p>
          <a:p>
            <a:r>
              <a:rPr lang="nb-NO" sz="1200" b="1" dirty="0"/>
              <a:t>Nils-Erik </a:t>
            </a:r>
            <a:r>
              <a:rPr lang="nb-NO" sz="1200" b="1" dirty="0" err="1"/>
              <a:t>Bomark</a:t>
            </a:r>
            <a:r>
              <a:rPr lang="nb-NO" sz="1200" b="1" dirty="0"/>
              <a:t>.</a:t>
            </a:r>
          </a:p>
        </p:txBody>
      </p:sp>
      <p:sp>
        <p:nvSpPr>
          <p:cNvPr id="36" name="TekstSylinder 8">
            <a:extLst>
              <a:ext uri="{FF2B5EF4-FFF2-40B4-BE49-F238E27FC236}">
                <a16:creationId xmlns:a16="http://schemas.microsoft.com/office/drawing/2014/main" id="{93B98E89-EBE5-E1EB-228F-6603A1C1BBAB}"/>
              </a:ext>
            </a:extLst>
          </p:cNvPr>
          <p:cNvSpPr txBox="1"/>
          <p:nvPr/>
        </p:nvSpPr>
        <p:spPr>
          <a:xfrm>
            <a:off x="1561609" y="1731489"/>
            <a:ext cx="2368154" cy="4154984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1200" b="1" dirty="0"/>
              <a:t>UiS</a:t>
            </a:r>
            <a:r>
              <a:rPr lang="nb-NO" sz="1200" dirty="0"/>
              <a:t>:</a:t>
            </a:r>
          </a:p>
          <a:p>
            <a:r>
              <a:rPr lang="nb-NO" sz="1200" b="1" dirty="0"/>
              <a:t>Tomas </a:t>
            </a:r>
            <a:r>
              <a:rPr lang="nb-NO" sz="1200" b="1" dirty="0" err="1"/>
              <a:t>Brauner</a:t>
            </a:r>
            <a:r>
              <a:rPr lang="nb-NO" sz="1200" b="1" dirty="0"/>
              <a:t>, </a:t>
            </a:r>
          </a:p>
          <a:p>
            <a:r>
              <a:rPr lang="nb-NO" sz="1200" b="1" dirty="0"/>
              <a:t>Aleksi </a:t>
            </a:r>
            <a:r>
              <a:rPr lang="nb-NO" sz="1200" b="1" dirty="0" err="1"/>
              <a:t>Kurkela</a:t>
            </a:r>
            <a:r>
              <a:rPr lang="nb-NO" sz="1200" b="1" dirty="0"/>
              <a:t>, </a:t>
            </a:r>
          </a:p>
          <a:p>
            <a:r>
              <a:rPr lang="nb-NO" sz="1200" b="1" dirty="0"/>
              <a:t>Anders Tranberg, </a:t>
            </a:r>
          </a:p>
          <a:p>
            <a:r>
              <a:rPr lang="nb-NO" sz="1200" b="1" dirty="0"/>
              <a:t>Alexander </a:t>
            </a:r>
            <a:r>
              <a:rPr lang="nb-NO" sz="1200" b="1" dirty="0" err="1"/>
              <a:t>Rothkopf</a:t>
            </a:r>
            <a:r>
              <a:rPr lang="nb-NO" sz="1200" b="1" dirty="0"/>
              <a:t>,</a:t>
            </a:r>
          </a:p>
          <a:p>
            <a:r>
              <a:rPr lang="nb-NO" sz="1200" b="1" dirty="0" err="1"/>
              <a:t>Germano</a:t>
            </a:r>
            <a:r>
              <a:rPr lang="nb-NO" sz="1200" b="1" dirty="0"/>
              <a:t> </a:t>
            </a:r>
            <a:r>
              <a:rPr lang="nb-NO" sz="1200" b="1" dirty="0" err="1"/>
              <a:t>Nardini</a:t>
            </a:r>
            <a:r>
              <a:rPr lang="nb-NO" sz="1200" b="1" dirty="0"/>
              <a:t>,</a:t>
            </a:r>
          </a:p>
          <a:p>
            <a:r>
              <a:rPr lang="nb-NO" sz="1200" b="1" dirty="0"/>
              <a:t>Alex Nielsen,</a:t>
            </a:r>
          </a:p>
          <a:p>
            <a:r>
              <a:rPr lang="nb-NO" sz="1200" b="1" dirty="0"/>
              <a:t>Paul de </a:t>
            </a:r>
            <a:r>
              <a:rPr lang="nb-NO" sz="1200" b="1" dirty="0" err="1"/>
              <a:t>Medeiros</a:t>
            </a:r>
            <a:r>
              <a:rPr lang="nb-NO" sz="1200" b="1" dirty="0"/>
              <a:t>,</a:t>
            </a:r>
          </a:p>
          <a:p>
            <a:r>
              <a:rPr lang="nb-NO" sz="1200" b="1" dirty="0"/>
              <a:t>Sigbjørn Hervik, </a:t>
            </a:r>
          </a:p>
          <a:p>
            <a:r>
              <a:rPr lang="nb-NO" sz="1200" b="1" dirty="0"/>
              <a:t>Eirik Svanes,</a:t>
            </a:r>
          </a:p>
          <a:p>
            <a:r>
              <a:rPr lang="nb-NO" sz="1200" dirty="0"/>
              <a:t>Helena </a:t>
            </a:r>
            <a:r>
              <a:rPr lang="nb-NO" sz="1200" dirty="0" err="1"/>
              <a:t>Kolesova</a:t>
            </a:r>
            <a:r>
              <a:rPr lang="nb-NO" sz="1200" dirty="0"/>
              <a:t>,</a:t>
            </a:r>
          </a:p>
          <a:p>
            <a:r>
              <a:rPr lang="nb-NO" sz="1200" dirty="0"/>
              <a:t>Rasmus Larsen,</a:t>
            </a:r>
          </a:p>
          <a:p>
            <a:r>
              <a:rPr lang="nb-NO" sz="1200" dirty="0" err="1"/>
              <a:t>Jahed</a:t>
            </a:r>
            <a:r>
              <a:rPr lang="nb-NO" sz="1200" dirty="0"/>
              <a:t> </a:t>
            </a:r>
            <a:r>
              <a:rPr lang="nb-NO" sz="1200" dirty="0" err="1"/>
              <a:t>Abedi</a:t>
            </a:r>
            <a:r>
              <a:rPr lang="nb-NO" sz="1200" dirty="0"/>
              <a:t>,</a:t>
            </a:r>
          </a:p>
          <a:p>
            <a:r>
              <a:rPr lang="nb-NO" sz="1200" dirty="0"/>
              <a:t>Daniel Alvestad,</a:t>
            </a:r>
          </a:p>
          <a:p>
            <a:r>
              <a:rPr lang="nb-NO" sz="1200" dirty="0" err="1"/>
              <a:t>Gaurang</a:t>
            </a:r>
            <a:r>
              <a:rPr lang="nb-NO" sz="1200" dirty="0"/>
              <a:t> </a:t>
            </a:r>
            <a:r>
              <a:rPr lang="nb-NO" sz="1200" dirty="0" err="1"/>
              <a:t>Parkar</a:t>
            </a:r>
            <a:r>
              <a:rPr lang="nb-NO" sz="1200" dirty="0"/>
              <a:t>,</a:t>
            </a:r>
          </a:p>
          <a:p>
            <a:r>
              <a:rPr lang="nb-NO" sz="1200" dirty="0"/>
              <a:t>Paolo </a:t>
            </a:r>
            <a:r>
              <a:rPr lang="nb-NO" sz="1200" dirty="0" err="1"/>
              <a:t>Marcoccia</a:t>
            </a:r>
            <a:r>
              <a:rPr lang="nb-NO" sz="1200" dirty="0"/>
              <a:t>,</a:t>
            </a:r>
          </a:p>
          <a:p>
            <a:r>
              <a:rPr lang="en-GB" sz="1200" dirty="0" err="1"/>
              <a:t>Divyarani</a:t>
            </a:r>
            <a:r>
              <a:rPr lang="en-GB" sz="1200" dirty="0"/>
              <a:t> Chandrababu Geetha,</a:t>
            </a:r>
            <a:endParaRPr lang="nb-NO" sz="1200" dirty="0"/>
          </a:p>
          <a:p>
            <a:r>
              <a:rPr lang="nb-NO" sz="1200" dirty="0"/>
              <a:t>Gerhard </a:t>
            </a:r>
            <a:r>
              <a:rPr lang="nb-NO" sz="1200" dirty="0" err="1"/>
              <a:t>Ungersbäck</a:t>
            </a:r>
            <a:r>
              <a:rPr lang="nb-NO" sz="1200" dirty="0"/>
              <a:t>,</a:t>
            </a:r>
          </a:p>
          <a:p>
            <a:r>
              <a:rPr lang="nb-NO" sz="1200" dirty="0"/>
              <a:t>Jonas El Gammal,</a:t>
            </a:r>
          </a:p>
          <a:p>
            <a:r>
              <a:rPr lang="nb-NO" sz="1200" dirty="0"/>
              <a:t>Oleg </a:t>
            </a:r>
            <a:r>
              <a:rPr lang="nb-NO" sz="1200" dirty="0" err="1"/>
              <a:t>Komoltsev</a:t>
            </a:r>
            <a:r>
              <a:rPr lang="nb-NO" sz="1200" dirty="0"/>
              <a:t>,</a:t>
            </a:r>
          </a:p>
          <a:p>
            <a:r>
              <a:rPr lang="nb-NO" sz="1200" dirty="0"/>
              <a:t>Magdalena Eriksson,</a:t>
            </a:r>
          </a:p>
          <a:p>
            <a:r>
              <a:rPr lang="nb-NO" sz="1200" dirty="0"/>
              <a:t>Vegard Undheim.</a:t>
            </a:r>
          </a:p>
        </p:txBody>
      </p:sp>
      <p:sp>
        <p:nvSpPr>
          <p:cNvPr id="37" name="TekstSylinder 13">
            <a:extLst>
              <a:ext uri="{FF2B5EF4-FFF2-40B4-BE49-F238E27FC236}">
                <a16:creationId xmlns:a16="http://schemas.microsoft.com/office/drawing/2014/main" id="{388FFD94-A8DE-9D20-2658-CCFC34CB48AC}"/>
              </a:ext>
            </a:extLst>
          </p:cNvPr>
          <p:cNvSpPr txBox="1"/>
          <p:nvPr/>
        </p:nvSpPr>
        <p:spPr>
          <a:xfrm>
            <a:off x="4196461" y="2033495"/>
            <a:ext cx="1603925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/>
              <a:t>HVL</a:t>
            </a:r>
            <a:r>
              <a:rPr lang="nb-NO" sz="1200" dirty="0"/>
              <a:t>:</a:t>
            </a:r>
          </a:p>
          <a:p>
            <a:r>
              <a:rPr lang="nb-NO" sz="1200" b="1" dirty="0"/>
              <a:t>Odd Magne </a:t>
            </a:r>
            <a:r>
              <a:rPr lang="nb-NO" sz="1200" b="1" dirty="0" err="1"/>
              <a:t>Øgreid</a:t>
            </a:r>
            <a:r>
              <a:rPr lang="nb-NO" sz="1200" b="1" dirty="0"/>
              <a:t>.</a:t>
            </a:r>
          </a:p>
        </p:txBody>
      </p:sp>
      <p:sp>
        <p:nvSpPr>
          <p:cNvPr id="38" name="Stjerne med 5 tagger 9">
            <a:extLst>
              <a:ext uri="{FF2B5EF4-FFF2-40B4-BE49-F238E27FC236}">
                <a16:creationId xmlns:a16="http://schemas.microsoft.com/office/drawing/2014/main" id="{FC2DA9CE-CFD9-27F7-173E-0B6E107C6AEB}"/>
              </a:ext>
            </a:extLst>
          </p:cNvPr>
          <p:cNvSpPr/>
          <p:nvPr/>
        </p:nvSpPr>
        <p:spPr>
          <a:xfrm>
            <a:off x="6239289" y="4712437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9" name="Stjerne med 5 tagger 14">
            <a:extLst>
              <a:ext uri="{FF2B5EF4-FFF2-40B4-BE49-F238E27FC236}">
                <a16:creationId xmlns:a16="http://schemas.microsoft.com/office/drawing/2014/main" id="{23D0B65E-F8A7-D391-D4F9-0B436C2E5EED}"/>
              </a:ext>
            </a:extLst>
          </p:cNvPr>
          <p:cNvSpPr/>
          <p:nvPr/>
        </p:nvSpPr>
        <p:spPr>
          <a:xfrm>
            <a:off x="5261647" y="6009011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0" name="Stjerne med 5 tagger 15">
            <a:extLst>
              <a:ext uri="{FF2B5EF4-FFF2-40B4-BE49-F238E27FC236}">
                <a16:creationId xmlns:a16="http://schemas.microsoft.com/office/drawing/2014/main" id="{141DDD4C-A05C-46CE-FA35-7E933C1B71D8}"/>
              </a:ext>
            </a:extLst>
          </p:cNvPr>
          <p:cNvSpPr/>
          <p:nvPr/>
        </p:nvSpPr>
        <p:spPr>
          <a:xfrm>
            <a:off x="6096001" y="1920245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Stjerne med 5 tagger 16">
            <a:extLst>
              <a:ext uri="{FF2B5EF4-FFF2-40B4-BE49-F238E27FC236}">
                <a16:creationId xmlns:a16="http://schemas.microsoft.com/office/drawing/2014/main" id="{8028E9B6-8FAB-4F5A-05EC-9224FFEFEDD3}"/>
              </a:ext>
            </a:extLst>
          </p:cNvPr>
          <p:cNvSpPr/>
          <p:nvPr/>
        </p:nvSpPr>
        <p:spPr>
          <a:xfrm>
            <a:off x="4451932" y="5448323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2" name="Stjerne med 5 tagger 17">
            <a:extLst>
              <a:ext uri="{FF2B5EF4-FFF2-40B4-BE49-F238E27FC236}">
                <a16:creationId xmlns:a16="http://schemas.microsoft.com/office/drawing/2014/main" id="{B7AFF539-4C97-7C82-D155-E71B33B102B4}"/>
              </a:ext>
            </a:extLst>
          </p:cNvPr>
          <p:cNvSpPr/>
          <p:nvPr/>
        </p:nvSpPr>
        <p:spPr>
          <a:xfrm>
            <a:off x="4179001" y="4272106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3" name="Stjerne med 5 tagger 18">
            <a:extLst>
              <a:ext uri="{FF2B5EF4-FFF2-40B4-BE49-F238E27FC236}">
                <a16:creationId xmlns:a16="http://schemas.microsoft.com/office/drawing/2014/main" id="{B495456E-13CC-BB89-40E9-520B14208E3F}"/>
              </a:ext>
            </a:extLst>
          </p:cNvPr>
          <p:cNvSpPr/>
          <p:nvPr/>
        </p:nvSpPr>
        <p:spPr>
          <a:xfrm>
            <a:off x="4308644" y="4419148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4" name="TekstSylinder 21">
            <a:extLst>
              <a:ext uri="{FF2B5EF4-FFF2-40B4-BE49-F238E27FC236}">
                <a16:creationId xmlns:a16="http://schemas.microsoft.com/office/drawing/2014/main" id="{73CB7733-F9AF-0B4B-4E7A-889FD4261878}"/>
              </a:ext>
            </a:extLst>
          </p:cNvPr>
          <p:cNvSpPr txBox="1"/>
          <p:nvPr/>
        </p:nvSpPr>
        <p:spPr>
          <a:xfrm>
            <a:off x="1532233" y="633957"/>
            <a:ext cx="3729414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sz="2800" dirty="0"/>
              <a:t>N-PACT 2023</a:t>
            </a:r>
          </a:p>
          <a:p>
            <a:pPr algn="ctr"/>
            <a:r>
              <a:rPr lang="nb-NO" sz="1600" dirty="0"/>
              <a:t>Norwegian </a:t>
            </a:r>
            <a:r>
              <a:rPr lang="nb-NO" sz="1600" dirty="0" err="1"/>
              <a:t>Particle</a:t>
            </a:r>
            <a:r>
              <a:rPr lang="nb-NO" sz="1600" dirty="0"/>
              <a:t>, </a:t>
            </a:r>
            <a:r>
              <a:rPr lang="nb-NO" sz="1600" dirty="0" err="1"/>
              <a:t>Astroparticle</a:t>
            </a:r>
            <a:r>
              <a:rPr lang="nb-NO" sz="1600" dirty="0"/>
              <a:t> and </a:t>
            </a:r>
          </a:p>
          <a:p>
            <a:pPr algn="ctr"/>
            <a:r>
              <a:rPr lang="nb-NO" sz="1600" dirty="0" err="1"/>
              <a:t>Cosmology</a:t>
            </a:r>
            <a:r>
              <a:rPr lang="nb-NO" sz="1600" dirty="0"/>
              <a:t> </a:t>
            </a:r>
            <a:r>
              <a:rPr lang="nb-NO" sz="1600" dirty="0" err="1"/>
              <a:t>Theory</a:t>
            </a:r>
            <a:r>
              <a:rPr lang="nb-NO" sz="1600" dirty="0"/>
              <a:t> </a:t>
            </a:r>
            <a:r>
              <a:rPr lang="nb-NO" sz="1600" dirty="0" err="1"/>
              <a:t>community</a:t>
            </a:r>
            <a:r>
              <a:rPr lang="nb-NO" sz="1600" dirty="0"/>
              <a:t>.</a:t>
            </a:r>
          </a:p>
        </p:txBody>
      </p:sp>
      <p:cxnSp>
        <p:nvCxnSpPr>
          <p:cNvPr id="45" name="Rett pil 2">
            <a:extLst>
              <a:ext uri="{FF2B5EF4-FFF2-40B4-BE49-F238E27FC236}">
                <a16:creationId xmlns:a16="http://schemas.microsoft.com/office/drawing/2014/main" id="{81CDBD7B-34C8-35D9-9386-B3FA38D60C65}"/>
              </a:ext>
            </a:extLst>
          </p:cNvPr>
          <p:cNvCxnSpPr>
            <a:stCxn id="37" idx="2"/>
            <a:endCxn id="42" idx="0"/>
          </p:cNvCxnSpPr>
          <p:nvPr/>
        </p:nvCxnSpPr>
        <p:spPr>
          <a:xfrm flipH="1">
            <a:off x="4322289" y="2495160"/>
            <a:ext cx="676135" cy="17769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Rett pil 22">
            <a:extLst>
              <a:ext uri="{FF2B5EF4-FFF2-40B4-BE49-F238E27FC236}">
                <a16:creationId xmlns:a16="http://schemas.microsoft.com/office/drawing/2014/main" id="{4AAFBC22-A93A-F766-935D-97647D585FC3}"/>
              </a:ext>
            </a:extLst>
          </p:cNvPr>
          <p:cNvCxnSpPr>
            <a:stCxn id="34" idx="2"/>
            <a:endCxn id="43" idx="4"/>
          </p:cNvCxnSpPr>
          <p:nvPr/>
        </p:nvCxnSpPr>
        <p:spPr>
          <a:xfrm flipH="1">
            <a:off x="4595220" y="4209746"/>
            <a:ext cx="1164641" cy="3002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Rett pil 24">
            <a:extLst>
              <a:ext uri="{FF2B5EF4-FFF2-40B4-BE49-F238E27FC236}">
                <a16:creationId xmlns:a16="http://schemas.microsoft.com/office/drawing/2014/main" id="{0E57A493-E6E2-EC4B-6E85-C02DFD410BFE}"/>
              </a:ext>
            </a:extLst>
          </p:cNvPr>
          <p:cNvCxnSpPr>
            <a:cxnSpLocks/>
            <a:stCxn id="36" idx="3"/>
            <a:endCxn id="41" idx="1"/>
          </p:cNvCxnSpPr>
          <p:nvPr/>
        </p:nvCxnSpPr>
        <p:spPr>
          <a:xfrm>
            <a:off x="3929763" y="3808981"/>
            <a:ext cx="522169" cy="17302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Rett pil 27">
            <a:extLst>
              <a:ext uri="{FF2B5EF4-FFF2-40B4-BE49-F238E27FC236}">
                <a16:creationId xmlns:a16="http://schemas.microsoft.com/office/drawing/2014/main" id="{5B7D23A5-2164-40C7-0693-65C5E699BBB7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6239289" y="1908078"/>
            <a:ext cx="715774" cy="125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Rett pil 31">
            <a:extLst>
              <a:ext uri="{FF2B5EF4-FFF2-40B4-BE49-F238E27FC236}">
                <a16:creationId xmlns:a16="http://schemas.microsoft.com/office/drawing/2014/main" id="{94FB49C0-1131-4031-23AB-8218D934B79B}"/>
              </a:ext>
            </a:extLst>
          </p:cNvPr>
          <p:cNvCxnSpPr>
            <a:stCxn id="35" idx="1"/>
          </p:cNvCxnSpPr>
          <p:nvPr/>
        </p:nvCxnSpPr>
        <p:spPr>
          <a:xfrm flipH="1">
            <a:off x="5548223" y="6003582"/>
            <a:ext cx="907974" cy="1514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Rett pil 34">
            <a:extLst>
              <a:ext uri="{FF2B5EF4-FFF2-40B4-BE49-F238E27FC236}">
                <a16:creationId xmlns:a16="http://schemas.microsoft.com/office/drawing/2014/main" id="{9D38F39C-DBCC-6F1E-46F0-FE8D1BA07243}"/>
              </a:ext>
            </a:extLst>
          </p:cNvPr>
          <p:cNvCxnSpPr>
            <a:stCxn id="33" idx="1"/>
            <a:endCxn id="38" idx="4"/>
          </p:cNvCxnSpPr>
          <p:nvPr/>
        </p:nvCxnSpPr>
        <p:spPr>
          <a:xfrm flipH="1">
            <a:off x="6525865" y="3914321"/>
            <a:ext cx="795476" cy="8889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Stjerne med 5 tagger 23">
            <a:extLst>
              <a:ext uri="{FF2B5EF4-FFF2-40B4-BE49-F238E27FC236}">
                <a16:creationId xmlns:a16="http://schemas.microsoft.com/office/drawing/2014/main" id="{6AE0228C-FBE3-AAA8-61C5-A3374CD624BF}"/>
              </a:ext>
            </a:extLst>
          </p:cNvPr>
          <p:cNvSpPr/>
          <p:nvPr/>
        </p:nvSpPr>
        <p:spPr>
          <a:xfrm>
            <a:off x="6525865" y="5210404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2" name="TekstSylinder 25">
            <a:extLst>
              <a:ext uri="{FF2B5EF4-FFF2-40B4-BE49-F238E27FC236}">
                <a16:creationId xmlns:a16="http://schemas.microsoft.com/office/drawing/2014/main" id="{A264CD06-CA90-7A77-11C5-2DE658E9A5DD}"/>
              </a:ext>
            </a:extLst>
          </p:cNvPr>
          <p:cNvSpPr txBox="1"/>
          <p:nvPr/>
        </p:nvSpPr>
        <p:spPr>
          <a:xfrm>
            <a:off x="7301341" y="5016262"/>
            <a:ext cx="137316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 err="1"/>
              <a:t>HiØ</a:t>
            </a:r>
            <a:r>
              <a:rPr lang="nb-NO" sz="1200" dirty="0"/>
              <a:t>: </a:t>
            </a:r>
          </a:p>
          <a:p>
            <a:r>
              <a:rPr lang="nb-NO" sz="1200" b="1" dirty="0" err="1"/>
              <a:t>Mikjel</a:t>
            </a:r>
            <a:r>
              <a:rPr lang="nb-NO" sz="1200" b="1" dirty="0"/>
              <a:t> Thorsrud.</a:t>
            </a:r>
          </a:p>
        </p:txBody>
      </p:sp>
      <p:cxnSp>
        <p:nvCxnSpPr>
          <p:cNvPr id="53" name="Rett pil 26">
            <a:extLst>
              <a:ext uri="{FF2B5EF4-FFF2-40B4-BE49-F238E27FC236}">
                <a16:creationId xmlns:a16="http://schemas.microsoft.com/office/drawing/2014/main" id="{67EED1F1-1FDC-2274-87DF-943EF7908E77}"/>
              </a:ext>
            </a:extLst>
          </p:cNvPr>
          <p:cNvCxnSpPr>
            <a:stCxn id="52" idx="1"/>
          </p:cNvCxnSpPr>
          <p:nvPr/>
        </p:nvCxnSpPr>
        <p:spPr>
          <a:xfrm flipH="1">
            <a:off x="6798954" y="5247095"/>
            <a:ext cx="502387" cy="878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kstSylinder 13">
            <a:extLst>
              <a:ext uri="{FF2B5EF4-FFF2-40B4-BE49-F238E27FC236}">
                <a16:creationId xmlns:a16="http://schemas.microsoft.com/office/drawing/2014/main" id="{6B247A67-67DC-EE2F-6F01-86B7BD98F1B5}"/>
              </a:ext>
            </a:extLst>
          </p:cNvPr>
          <p:cNvSpPr txBox="1"/>
          <p:nvPr/>
        </p:nvSpPr>
        <p:spPr>
          <a:xfrm>
            <a:off x="8888519" y="475307"/>
            <a:ext cx="116730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b-NO" sz="1200" b="1" dirty="0"/>
              <a:t>UiT</a:t>
            </a:r>
            <a:r>
              <a:rPr lang="nb-NO" sz="1200" dirty="0"/>
              <a:t>:</a:t>
            </a:r>
          </a:p>
          <a:p>
            <a:r>
              <a:rPr lang="nb-NO" sz="1200" b="1" dirty="0"/>
              <a:t>David </a:t>
            </a:r>
            <a:r>
              <a:rPr lang="nb-NO" sz="1200" b="1" dirty="0" err="1"/>
              <a:t>McNutt</a:t>
            </a:r>
            <a:endParaRPr lang="nb-NO" sz="1200" b="1" dirty="0"/>
          </a:p>
        </p:txBody>
      </p:sp>
      <p:sp>
        <p:nvSpPr>
          <p:cNvPr id="55" name="Stjerne med 5 tagger 15">
            <a:extLst>
              <a:ext uri="{FF2B5EF4-FFF2-40B4-BE49-F238E27FC236}">
                <a16:creationId xmlns:a16="http://schemas.microsoft.com/office/drawing/2014/main" id="{0D07BF24-709D-AFC6-8D3B-BB5FA78EC2E5}"/>
              </a:ext>
            </a:extLst>
          </p:cNvPr>
          <p:cNvSpPr/>
          <p:nvPr/>
        </p:nvSpPr>
        <p:spPr>
          <a:xfrm>
            <a:off x="8387239" y="317846"/>
            <a:ext cx="286576" cy="237919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56" name="Rett pil 27">
            <a:extLst>
              <a:ext uri="{FF2B5EF4-FFF2-40B4-BE49-F238E27FC236}">
                <a16:creationId xmlns:a16="http://schemas.microsoft.com/office/drawing/2014/main" id="{267B3C9F-549B-E2F0-35F6-9A2B06527543}"/>
              </a:ext>
            </a:extLst>
          </p:cNvPr>
          <p:cNvCxnSpPr>
            <a:cxnSpLocks/>
            <a:stCxn id="54" idx="1"/>
          </p:cNvCxnSpPr>
          <p:nvPr/>
        </p:nvCxnSpPr>
        <p:spPr>
          <a:xfrm flipH="1" flipV="1">
            <a:off x="8673815" y="555766"/>
            <a:ext cx="214704" cy="1503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9C86FFF-005F-58AC-D81C-6693E169270C}"/>
              </a:ext>
            </a:extLst>
          </p:cNvPr>
          <p:cNvCxnSpPr/>
          <p:nvPr/>
        </p:nvCxnSpPr>
        <p:spPr>
          <a:xfrm flipV="1">
            <a:off x="8294173" y="353785"/>
            <a:ext cx="0" cy="31480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7845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illustration shows the expansion of The Universe – Big Bang - that consisted of a soup of Quark-Gluon plasma in the first microsecond (see left side). After that, protons and neutrons were formed and later atoms, stars and galaxies (see the right side). Illustration: NASA/CXC/ M. WEISS">
            <a:extLst>
              <a:ext uri="{FF2B5EF4-FFF2-40B4-BE49-F238E27FC236}">
                <a16:creationId xmlns:a16="http://schemas.microsoft.com/office/drawing/2014/main" id="{EE8C55C6-CC74-81BD-8003-C66015818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0"/>
            <a:ext cx="8872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1729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0EC0E-97B0-EB1A-9C90-C659221D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729040"/>
            <a:ext cx="4368602" cy="1202985"/>
          </a:xfrm>
        </p:spPr>
        <p:txBody>
          <a:bodyPr anchor="b">
            <a:normAutofit/>
          </a:bodyPr>
          <a:lstStyle/>
          <a:p>
            <a:r>
              <a:rPr lang="en-NO" sz="5400" dirty="0">
                <a:solidFill>
                  <a:schemeClr val="bg1"/>
                </a:solidFill>
              </a:rPr>
              <a:t>Dark universe:</a:t>
            </a:r>
          </a:p>
        </p:txBody>
      </p:sp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922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0EC0E-97B0-EB1A-9C90-C659221D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241359"/>
          </a:xfrm>
        </p:spPr>
        <p:txBody>
          <a:bodyPr anchor="b">
            <a:normAutofit/>
          </a:bodyPr>
          <a:lstStyle/>
          <a:p>
            <a:r>
              <a:rPr lang="en-NO" sz="5400" dirty="0">
                <a:solidFill>
                  <a:schemeClr val="bg1"/>
                </a:solidFill>
              </a:rPr>
              <a:t>Dark universe</a:t>
            </a:r>
          </a:p>
        </p:txBody>
      </p:sp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0BA070-3ACD-AB66-1E00-32EA6E5AD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440" y="983690"/>
            <a:ext cx="7383876" cy="489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010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dark_matter.jpg">
            <a:extLst>
              <a:ext uri="{FF2B5EF4-FFF2-40B4-BE49-F238E27FC236}">
                <a16:creationId xmlns:a16="http://schemas.microsoft.com/office/drawing/2014/main" id="{496D79D7-D46E-0354-CDA9-D69848FC5A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22" r="22980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4D069-DA87-86D7-17A9-0B6CB2F3F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23"/>
          <a:stretch/>
        </p:blipFill>
        <p:spPr>
          <a:xfrm>
            <a:off x="219104" y="3092017"/>
            <a:ext cx="4873495" cy="303694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FB2B419-9F97-FE11-E89D-F59FA3A9F9E9}"/>
              </a:ext>
            </a:extLst>
          </p:cNvPr>
          <p:cNvSpPr txBox="1">
            <a:spLocks/>
          </p:cNvSpPr>
          <p:nvPr/>
        </p:nvSpPr>
        <p:spPr>
          <a:xfrm>
            <a:off x="640080" y="325369"/>
            <a:ext cx="4368602" cy="12413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O" sz="5400" dirty="0">
                <a:solidFill>
                  <a:schemeClr val="bg1"/>
                </a:solidFill>
              </a:rPr>
              <a:t>Dark universe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425B4A-8A55-09C0-2E4C-C26B44FC7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756" y="578539"/>
            <a:ext cx="7423871" cy="538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209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41C5-8CA6-890F-EC8D-47074BAD1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DC300-83C3-C9D5-18D0-B30AC9BBD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O"/>
          </a:p>
        </p:txBody>
      </p:sp>
      <p:pic>
        <p:nvPicPr>
          <p:cNvPr id="4" name="Image 3" descr="Standard_Model.jpg">
            <a:extLst>
              <a:ext uri="{FF2B5EF4-FFF2-40B4-BE49-F238E27FC236}">
                <a16:creationId xmlns:a16="http://schemas.microsoft.com/office/drawing/2014/main" id="{127CD1F6-7E34-71B7-0983-64973F0772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3"/>
            <a:ext cx="12188385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765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24F6C-22AD-9BF9-28B3-EB1C5F43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Fields are particles too: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BE5A72-A2B2-FB4A-8B5C-61565CF39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3" y="2448334"/>
            <a:ext cx="10891227" cy="241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24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6A5AE-DF60-A341-6CBB-2CE5F9238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182" y="419580"/>
            <a:ext cx="10515600" cy="1325563"/>
          </a:xfrm>
        </p:spPr>
        <p:txBody>
          <a:bodyPr>
            <a:norm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Periodic table of </a:t>
            </a:r>
            <a:br>
              <a:rPr lang="en-NO" dirty="0">
                <a:solidFill>
                  <a:schemeClr val="bg1"/>
                </a:solidFill>
              </a:rPr>
            </a:br>
            <a:r>
              <a:rPr lang="en-NO" dirty="0">
                <a:solidFill>
                  <a:schemeClr val="bg1"/>
                </a:solidFill>
              </a:rPr>
              <a:t>particle physics: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E35DC2-7ECE-0127-843C-5D2287256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516" y="239690"/>
            <a:ext cx="6322421" cy="6378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09BDEE-06E5-13A1-C3A9-E9445A877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772" y="2002832"/>
            <a:ext cx="2261432" cy="2088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749EFA-678A-D673-FA60-CA7EC433DC03}"/>
              </a:ext>
            </a:extLst>
          </p:cNvPr>
          <p:cNvSpPr txBox="1"/>
          <p:nvPr/>
        </p:nvSpPr>
        <p:spPr>
          <a:xfrm>
            <a:off x="2453772" y="4091782"/>
            <a:ext cx="229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sz="2800" dirty="0">
                <a:solidFill>
                  <a:schemeClr val="bg1"/>
                </a:solidFill>
              </a:rPr>
              <a:t>Higgs 125 GeV</a:t>
            </a:r>
          </a:p>
        </p:txBody>
      </p:sp>
    </p:spTree>
    <p:extLst>
      <p:ext uri="{BB962C8B-B14F-4D97-AF65-F5344CB8AC3E}">
        <p14:creationId xmlns:p14="http://schemas.microsoft.com/office/powerpoint/2010/main" val="3512414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illustration shows the expansion of The Universe – Big Bang - that consisted of a soup of Quark-Gluon plasma in the first microsecond (see left side). After that, protons and neutrons were formed and later atoms, stars and galaxies (see the right side). Illustration: NASA/CXC/ M. WEISS">
            <a:extLst>
              <a:ext uri="{FF2B5EF4-FFF2-40B4-BE49-F238E27FC236}">
                <a16:creationId xmlns:a16="http://schemas.microsoft.com/office/drawing/2014/main" id="{EE8C55C6-CC74-81BD-8003-C66015818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0"/>
            <a:ext cx="8872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647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43631-8DC6-D5E7-7FAF-02719AA3B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The standard model is incomplete!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ACAC5-C65A-0A9D-F92B-C67FAA06D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Why the “periodic table”?</a:t>
            </a:r>
          </a:p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How do the elementary particle behave?</a:t>
            </a:r>
          </a:p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Why universe has a lot of matter and no anti-matter?</a:t>
            </a:r>
          </a:p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How does gravity fit in all this?</a:t>
            </a:r>
          </a:p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Som</a:t>
            </a:r>
            <a:r>
              <a:rPr lang="en-GB" dirty="0">
                <a:solidFill>
                  <a:schemeClr val="bg1"/>
                </a:solidFill>
              </a:rPr>
              <a:t>e</a:t>
            </a:r>
            <a:r>
              <a:rPr lang="en-NO" dirty="0">
                <a:solidFill>
                  <a:schemeClr val="bg1"/>
                </a:solidFill>
              </a:rPr>
              <a:t>thing is missing! </a:t>
            </a:r>
          </a:p>
        </p:txBody>
      </p:sp>
    </p:spTree>
    <p:extLst>
      <p:ext uri="{BB962C8B-B14F-4D97-AF65-F5344CB8AC3E}">
        <p14:creationId xmlns:p14="http://schemas.microsoft.com/office/powerpoint/2010/main" val="1136415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b7fce66-bf2d-46b5-b59a-9f0018501bcd}" enabled="1" method="Standard" siteId="{f8a213d2-8f6c-400d-9e74-4e8b475316c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5641</TotalTime>
  <Words>857</Words>
  <Application>Microsoft Macintosh PowerPoint</Application>
  <PresentationFormat>Widescreen</PresentationFormat>
  <Paragraphs>218</Paragraphs>
  <Slides>60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7" baseType="lpstr">
      <vt:lpstr>Arial</vt:lpstr>
      <vt:lpstr>Calibri</vt:lpstr>
      <vt:lpstr>Calibri Light</vt:lpstr>
      <vt:lpstr>Cambria Math</vt:lpstr>
      <vt:lpstr>CMR10</vt:lpstr>
      <vt:lpstr>Roboto Condensed</vt:lpstr>
      <vt:lpstr>Office Theme</vt:lpstr>
      <vt:lpstr>Theoretical physics</vt:lpstr>
      <vt:lpstr>Who am I</vt:lpstr>
      <vt:lpstr>PowerPoint Presentation</vt:lpstr>
      <vt:lpstr>PowerPoint Presentation</vt:lpstr>
      <vt:lpstr>PowerPoint Presentation</vt:lpstr>
      <vt:lpstr>PowerPoint Presentation</vt:lpstr>
      <vt:lpstr>Periodic table of  particle physics:</vt:lpstr>
      <vt:lpstr>PowerPoint Presentation</vt:lpstr>
      <vt:lpstr>The standard model is incomplete!</vt:lpstr>
      <vt:lpstr>Dark universe:</vt:lpstr>
      <vt:lpstr>Dark universe: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does it mean to discover a particle?</vt:lpstr>
      <vt:lpstr>A billion collisions per second</vt:lpstr>
      <vt:lpstr>A billion collisions per second</vt:lpstr>
      <vt:lpstr>A billion collisions per second</vt:lpstr>
      <vt:lpstr>A billion collisions per second</vt:lpstr>
      <vt:lpstr>A billion collisions per second</vt:lpstr>
      <vt:lpstr>A billion collisions per second</vt:lpstr>
      <vt:lpstr>How to find a particle?</vt:lpstr>
      <vt:lpstr>How to find a particle?</vt:lpstr>
      <vt:lpstr>How to find a particle?</vt:lpstr>
      <vt:lpstr>How to find a particle?</vt:lpstr>
      <vt:lpstr>How to find a particle?</vt:lpstr>
      <vt:lpstr>How to find a particle?</vt:lpstr>
      <vt:lpstr>Forces of Nature </vt:lpstr>
      <vt:lpstr>PowerPoint Presentation</vt:lpstr>
      <vt:lpstr>Fields are particles too:</vt:lpstr>
      <vt:lpstr>Fields are particles too:</vt:lpstr>
      <vt:lpstr>Strong force: Quantum Chromodynamics</vt:lpstr>
      <vt:lpstr>Strong force: Quantum Chromodynamics</vt:lpstr>
      <vt:lpstr>Strong force: Quantum Chromodynamics</vt:lpstr>
      <vt:lpstr>Strong force: Quantum Chromodynamics</vt:lpstr>
      <vt:lpstr>Strong force: Quantum Chromodynamics</vt:lpstr>
      <vt:lpstr>Strong force: Quantum Chromodynamics</vt:lpstr>
      <vt:lpstr>PowerPoint Presentation</vt:lpstr>
      <vt:lpstr>PowerPoint Presentation</vt:lpstr>
      <vt:lpstr>Nuclear substructure</vt:lpstr>
      <vt:lpstr>Nuclear substructure:</vt:lpstr>
      <vt:lpstr>Quark matter:</vt:lpstr>
      <vt:lpstr>Heavy-ion collisions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Dark universe:</vt:lpstr>
      <vt:lpstr>Dark universe</vt:lpstr>
      <vt:lpstr>PowerPoint Presentation</vt:lpstr>
      <vt:lpstr>Fields are particles too: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physics at CERN</dc:title>
  <dc:creator>Eero Aleksi Kurkela</dc:creator>
  <cp:lastModifiedBy>Eero Aleksi Kurkela</cp:lastModifiedBy>
  <cp:revision>14</cp:revision>
  <dcterms:created xsi:type="dcterms:W3CDTF">2023-11-10T08:10:52Z</dcterms:created>
  <dcterms:modified xsi:type="dcterms:W3CDTF">2024-02-20T10:10:07Z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b7fce66-bf2d-46b5-b59a-9f0018501bcd_Enabled">
    <vt:lpwstr>true</vt:lpwstr>
  </property>
  <property fmtid="{D5CDD505-2E9C-101B-9397-08002B2CF9AE}" pid="3" name="MSIP_Label_2b7fce66-bf2d-46b5-b59a-9f0018501bcd_SetDate">
    <vt:lpwstr>2023-11-10T12:44:48Z</vt:lpwstr>
  </property>
  <property fmtid="{D5CDD505-2E9C-101B-9397-08002B2CF9AE}" pid="4" name="MSIP_Label_2b7fce66-bf2d-46b5-b59a-9f0018501bcd_Method">
    <vt:lpwstr>Standard</vt:lpwstr>
  </property>
  <property fmtid="{D5CDD505-2E9C-101B-9397-08002B2CF9AE}" pid="5" name="MSIP_Label_2b7fce66-bf2d-46b5-b59a-9f0018501bcd_Name">
    <vt:lpwstr>s_Intern</vt:lpwstr>
  </property>
  <property fmtid="{D5CDD505-2E9C-101B-9397-08002B2CF9AE}" pid="6" name="MSIP_Label_2b7fce66-bf2d-46b5-b59a-9f0018501bcd_SiteId">
    <vt:lpwstr>f8a213d2-8f6c-400d-9e74-4e8b475316c6</vt:lpwstr>
  </property>
  <property fmtid="{D5CDD505-2E9C-101B-9397-08002B2CF9AE}" pid="7" name="MSIP_Label_2b7fce66-bf2d-46b5-b59a-9f0018501bcd_ActionId">
    <vt:lpwstr>7b70adf8-ae07-4678-8a6d-2664ff29b343</vt:lpwstr>
  </property>
  <property fmtid="{D5CDD505-2E9C-101B-9397-08002B2CF9AE}" pid="8" name="MSIP_Label_2b7fce66-bf2d-46b5-b59a-9f0018501bcd_ContentBits">
    <vt:lpwstr>0</vt:lpwstr>
  </property>
</Properties>
</file>