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570" r:id="rId2"/>
    <p:sldId id="992" r:id="rId3"/>
    <p:sldId id="341" r:id="rId4"/>
    <p:sldId id="937" r:id="rId5"/>
    <p:sldId id="935" r:id="rId6"/>
    <p:sldId id="887" r:id="rId7"/>
    <p:sldId id="921" r:id="rId8"/>
    <p:sldId id="988" r:id="rId9"/>
    <p:sldId id="899" r:id="rId10"/>
    <p:sldId id="982" r:id="rId11"/>
    <p:sldId id="961" r:id="rId12"/>
    <p:sldId id="911" r:id="rId13"/>
    <p:sldId id="990" r:id="rId14"/>
    <p:sldId id="946" r:id="rId15"/>
    <p:sldId id="986" r:id="rId16"/>
    <p:sldId id="977" r:id="rId17"/>
    <p:sldId id="991" r:id="rId18"/>
    <p:sldId id="912" r:id="rId19"/>
    <p:sldId id="924" r:id="rId20"/>
    <p:sldId id="881" r:id="rId21"/>
    <p:sldId id="967" r:id="rId22"/>
    <p:sldId id="978" r:id="rId23"/>
    <p:sldId id="936" r:id="rId24"/>
    <p:sldId id="451" r:id="rId25"/>
    <p:sldId id="909" r:id="rId26"/>
    <p:sldId id="919" r:id="rId27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339A33"/>
    <a:srgbClr val="FF33CC"/>
    <a:srgbClr val="C9179D"/>
    <a:srgbClr val="FFC000"/>
    <a:srgbClr val="000000"/>
    <a:srgbClr val="4472C4"/>
    <a:srgbClr val="172C51"/>
    <a:srgbClr val="00B0F0"/>
    <a:srgbClr val="787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80761" autoAdjust="0"/>
  </p:normalViewPr>
  <p:slideViewPr>
    <p:cSldViewPr snapToGrid="0">
      <p:cViewPr varScale="1">
        <p:scale>
          <a:sx n="89" d="100"/>
          <a:sy n="89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3B081-EA3E-4F09-9BBC-BBC784A75B9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755D7-E6C3-4DD6-8FF2-7E2EA608CE0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01022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latin typeface="Helvetica Light"/>
              </a:rPr>
              <a:t>Tests for new forces etc.</a:t>
            </a:r>
          </a:p>
          <a:p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b="1" dirty="0">
                <a:latin typeface="Helvetica Light"/>
              </a:rPr>
              <a:t>Orbits overlapping with nucleus rapidly annihilate. Resulting in broadening and shifts of lines. Test of nuclear structure</a:t>
            </a:r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dirty="0">
                <a:latin typeface="Helvetica Light"/>
              </a:rPr>
              <a:t>Formation with low energy antiprotons stopping in target materals, gas, liquids etc.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b="1" dirty="0">
                <a:latin typeface="Helvetica Light"/>
              </a:rPr>
              <a:t>Normally short-lived us lifetimes only few systems have longer lived states He P.</a:t>
            </a:r>
            <a:endParaRPr lang="sv-SE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dirty="0">
              <a:latin typeface="Helvetica Light"/>
            </a:endParaRP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41932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latin typeface="Helvetica Light"/>
              </a:rPr>
              <a:t>The antiproton will decay through transitions, emitting auger electrons, followed by radiative emission of x-ray photons.</a:t>
            </a:r>
          </a:p>
          <a:p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latin typeface="Helvetica Light"/>
              </a:rPr>
              <a:t>Energy levels shifted by 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strong interaction </a:t>
            </a:r>
            <a:r>
              <a:rPr lang="sv-SE" sz="1200" dirty="0">
                <a:latin typeface="Helvetica Light"/>
              </a:rPr>
              <a:t>(benchmark for QCD)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solidFill>
                  <a:schemeClr val="accent2"/>
                </a:solidFill>
                <a:latin typeface="Helvetica Light"/>
              </a:rPr>
              <a:t>N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uclear resonances </a:t>
            </a:r>
            <a:r>
              <a:rPr lang="sv-SE" sz="1200" b="1" dirty="0">
                <a:latin typeface="Helvetica Light"/>
              </a:rPr>
              <a:t>resulting from antiproton decay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.</a:t>
            </a:r>
            <a:endParaRPr lang="sv-SE" sz="1200" dirty="0">
              <a:latin typeface="Helvetica Light"/>
            </a:endParaRPr>
          </a:p>
          <a:p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 Light"/>
              </a:rPr>
              <a:t>Annihilation occur once the wavefunction overlap the with the nucleus.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85128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sv-SE" sz="1200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v-SE" sz="1200" dirty="0"/>
              <a:t>Continued </a:t>
            </a:r>
            <a:r>
              <a:rPr lang="sv-SE" sz="1200" b="1" dirty="0"/>
              <a:t>development of trapping procedure and identification of HCI fragments </a:t>
            </a:r>
            <a:r>
              <a:rPr lang="sv-SE" sz="1200" dirty="0"/>
              <a:t>from antiproton-atom interaction using gas injection (the dirty method).</a:t>
            </a:r>
          </a:p>
          <a:p>
            <a:pPr>
              <a:buFont typeface="Wingdings" panose="05000000000000000000" pitchFamily="2" charset="2"/>
              <a:buChar char="Ø"/>
            </a:pPr>
            <a:endParaRPr lang="sv-SE" sz="1200" b="1" dirty="0">
              <a:solidFill>
                <a:schemeClr val="accent2"/>
              </a:solidFill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Aim to laser triggered formation of antiprotonic atoms Antiprotonic atom spectroscopy</a:t>
            </a:r>
            <a:r>
              <a:rPr lang="sv-SE" sz="1200" b="1" dirty="0">
                <a:latin typeface="Helvetica Light"/>
              </a:rPr>
              <a:t>: Auger electron, X-ray, visible etc.</a:t>
            </a:r>
          </a:p>
          <a:p>
            <a:pPr marL="0" indent="0">
              <a:buNone/>
            </a:pPr>
            <a:endParaRPr lang="sv-SE" sz="12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v-SE" sz="1200" b="1" dirty="0">
                <a:latin typeface="Helvetica Light"/>
              </a:rPr>
              <a:t>Trapping and cooling of exotic radioactive HCIs (positron cooling, sympathetic laser cooling) </a:t>
            </a:r>
          </a:p>
          <a:p>
            <a:pPr marL="0" indent="0">
              <a:buNone/>
            </a:pPr>
            <a:endParaRPr lang="sv-SE" sz="12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Multiple-step process: </a:t>
            </a:r>
            <a:r>
              <a:rPr lang="sv-SE" sz="1200" b="1" dirty="0">
                <a:latin typeface="Helvetica Light"/>
              </a:rPr>
              <a:t>Antiproton annihilation on cooled HCIs.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14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05579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6CA12-900B-812C-2CFD-F945FE54D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4114B-16E6-B4F3-0639-09F2591EA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CDDF-18A8-0698-A8DC-581D8135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294F8-2AC5-0264-05E1-E3C43DDA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2D704-5FEE-E21C-E821-FD6BE49E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74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72481-D8C1-2101-62BA-FFAC3ADE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F2437-9DC0-E1DD-5C7D-7E512B113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E762B-96C7-2D1A-234D-C86DD95F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18116-2776-2D0D-64B7-6193FAED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2E94-9BC0-9B68-8E44-E6947C65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7521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067784-C7CA-C74C-B123-B4B6EDC20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52C40-BD47-F379-92A1-317F1984A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2DE5B-4946-7F42-77F9-11A0F227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836C-1C83-0A16-71BC-F34EF5CE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2DC8-87BF-C496-B2C7-21CE3234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2128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9EA0-F83F-368A-5872-FCA01CEB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21C75-776B-1606-D33E-4DA4B87F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4EFBC-56CA-7159-78B8-031DDD10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4611E-D64F-2D33-21F7-936BA224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9C273-CEA3-052F-053D-039BBB01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764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1387F-93D6-66BE-6CC4-B5A79647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AF430-5136-3B5A-47B1-1B1AA8E1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27BF5-6347-7E26-EE4E-5D85FBC2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A75E8-BA6C-EBB0-4699-FEF4582E2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49493-E88F-5DCC-7713-6A533BC8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0157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FAF-39DC-D15E-84E0-875BBD80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E55C1-3EC5-89B4-0A5E-5B14664F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E8286-B101-2C5B-54D8-5182C406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5DC29-05D3-9D85-D63E-BB1160C5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BD916-3476-3BEE-0668-F48C1158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0153B-0B53-BC47-887D-24A67172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737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2A9-1B46-A8D5-5268-70D304D5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F34D1-26CE-F3AA-9B57-4C904D10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5F28A-9AA8-495C-F567-8DBF0C355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4009B-0528-75D5-CFF7-8D289EFE3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CB0C9-91D6-6C78-5D14-FFAE3DE6E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0706E-17B8-3619-016D-38C2EE756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26FF22-483E-C5E4-5F87-12791AC8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6E1FE-98A8-29CF-3043-34F48CA8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16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E2C1-A0AA-75EA-57EE-B6DDCC2B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9CDBA-FCA9-724C-CD93-6599B186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4F58C-1A95-A1E4-9799-FCF8D69CD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71ABB-05FB-B479-579F-2EB45A78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738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7A623-E8E8-65C7-3AD0-036AA5B1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4B51E-E820-7FEE-65CF-7BA1FBC0F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CAAC7-2834-41F7-D0CD-648FF97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03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A8DF-BF0C-9DC6-423A-80F3D1F3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5ACC-20B2-165A-7A3F-98D5FAC2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6CAC4-26EF-F340-8530-645847A12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99B86-F645-E96E-6EF8-7C058198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046A2-D492-9C65-4363-1F5E8703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D40D4-969A-A7F6-8F01-C67BA7A5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3057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42876-B1B4-338A-FF4D-BCEBDF8D3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C3AB2-2AE4-0B9A-CE78-C41543519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35F5B-296B-E2AA-91FF-BF110E916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7F0D4-3C7C-6B31-A7A3-EE2824DB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AE204-F9FC-98C7-E36F-2C89FD32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160F6-4935-6DF1-6AA1-941613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9931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0AC0A-C3E1-5085-2AA9-2132C393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63F56-C224-4130-B1B1-48D2CBF1A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CC631-BC5B-F963-D8A8-436DEDEE5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CCF0-0A42-4003-AFFE-8FC5C170231E}" type="datetimeFigureOut">
              <a:rPr lang="LID4096" smtClean="0"/>
              <a:t>07/05/2024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A2F9F-EB86-A431-D514-E44691F17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46FFD-C97A-EDF3-08D5-9314612DB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22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7.png"/><Relationship Id="rId7" Type="http://schemas.openxmlformats.org/officeDocument/2006/relationships/image" Target="../media/image55.png"/><Relationship Id="rId12" Type="http://schemas.openxmlformats.org/officeDocument/2006/relationships/image" Target="../media/image5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1.png"/><Relationship Id="rId5" Type="http://schemas.openxmlformats.org/officeDocument/2006/relationships/image" Target="../media/image28.PNG"/><Relationship Id="rId10" Type="http://schemas.openxmlformats.org/officeDocument/2006/relationships/image" Target="../media/image46.png"/><Relationship Id="rId4" Type="http://schemas.openxmlformats.org/officeDocument/2006/relationships/image" Target="../media/image11.png"/><Relationship Id="rId9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9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.jpg"/><Relationship Id="rId5" Type="http://schemas.openxmlformats.org/officeDocument/2006/relationships/image" Target="../media/image6.gif"/><Relationship Id="rId10" Type="http://schemas.openxmlformats.org/officeDocument/2006/relationships/image" Target="../media/image10.jp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5" Type="http://schemas.openxmlformats.org/officeDocument/2006/relationships/image" Target="../media/image17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27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openxmlformats.org/officeDocument/2006/relationships/image" Target="../media/image10.png"/><Relationship Id="rId10" Type="http://schemas.openxmlformats.org/officeDocument/2006/relationships/image" Target="../media/image16.png"/><Relationship Id="rId4" Type="http://schemas.openxmlformats.org/officeDocument/2006/relationships/image" Target="../media/image9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.png"/><Relationship Id="rId18" Type="http://schemas.openxmlformats.org/officeDocument/2006/relationships/image" Target="../media/image44.png"/><Relationship Id="rId26" Type="http://schemas.openxmlformats.org/officeDocument/2006/relationships/image" Target="../media/image38.png"/><Relationship Id="rId21" Type="http://schemas.openxmlformats.org/officeDocument/2006/relationships/image" Target="../media/image350.png"/><Relationship Id="rId12" Type="http://schemas.openxmlformats.org/officeDocument/2006/relationships/image" Target="../media/image49.png"/><Relationship Id="rId17" Type="http://schemas.openxmlformats.org/officeDocument/2006/relationships/image" Target="../media/image330.png"/><Relationship Id="rId25" Type="http://schemas.openxmlformats.org/officeDocument/2006/relationships/image" Target="../media/image4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48.png"/><Relationship Id="rId24" Type="http://schemas.openxmlformats.org/officeDocument/2006/relationships/image" Target="../media/image380.png"/><Relationship Id="rId15" Type="http://schemas.openxmlformats.org/officeDocument/2006/relationships/image" Target="../media/image14.png"/><Relationship Id="rId23" Type="http://schemas.openxmlformats.org/officeDocument/2006/relationships/image" Target="../media/image370.png"/><Relationship Id="rId10" Type="http://schemas.openxmlformats.org/officeDocument/2006/relationships/image" Target="../media/image47.png"/><Relationship Id="rId14" Type="http://schemas.openxmlformats.org/officeDocument/2006/relationships/image" Target="../media/image52.png"/><Relationship Id="rId22" Type="http://schemas.openxmlformats.org/officeDocument/2006/relationships/image" Target="../media/image360.png"/><Relationship Id="rId27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5.png"/><Relationship Id="rId9" Type="http://schemas.openxmlformats.org/officeDocument/2006/relationships/image" Target="../media/image5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86C592F-BEFA-1856-CEA6-3219A8C30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2913" y="1319593"/>
            <a:ext cx="10063857" cy="2125239"/>
          </a:xfrm>
        </p:spPr>
        <p:txBody>
          <a:bodyPr>
            <a:noAutofit/>
          </a:bodyPr>
          <a:lstStyle/>
          <a:p>
            <a:r>
              <a:rPr lang="en-GB" sz="7200" dirty="0">
                <a:latin typeface="Amasis MT Pro" panose="02040504050005020304" pitchFamily="18" charset="0"/>
              </a:rPr>
              <a:t>Studies of highly charged ions formed using antiprotons at </a:t>
            </a:r>
            <a:r>
              <a:rPr lang="en-GB" sz="7200" dirty="0" err="1">
                <a:latin typeface="Amasis MT Pro" panose="02040504050005020304" pitchFamily="18" charset="0"/>
              </a:rPr>
              <a:t>AEgIS</a:t>
            </a:r>
            <a:endParaRPr lang="en-US" sz="7200" dirty="0">
              <a:latin typeface="Amasis MT Pro" panose="02040504050005020304" pitchFamily="18" charset="0"/>
            </a:endParaRPr>
          </a:p>
        </p:txBody>
      </p:sp>
      <p:pic>
        <p:nvPicPr>
          <p:cNvPr id="4" name="Bildobjekt 65">
            <a:extLst>
              <a:ext uri="{FF2B5EF4-FFF2-40B4-BE49-F238E27FC236}">
                <a16:creationId xmlns:a16="http://schemas.microsoft.com/office/drawing/2014/main" id="{F851C9C4-E4BD-DB10-EE5B-79E38BBA7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56340"/>
            <a:ext cx="2505824" cy="25016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53084F-E327-9EC9-5E63-7B6FBCA3CD39}"/>
              </a:ext>
            </a:extLst>
          </p:cNvPr>
          <p:cNvSpPr txBox="1"/>
          <p:nvPr/>
        </p:nvSpPr>
        <p:spPr>
          <a:xfrm>
            <a:off x="3507000" y="3605037"/>
            <a:ext cx="58760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Amasis MT Pro" panose="02040504050005020304" pitchFamily="18" charset="0"/>
              </a:rPr>
              <a:t>Valts Krūmiņš</a:t>
            </a:r>
          </a:p>
          <a:p>
            <a:pPr algn="ctr"/>
            <a:r>
              <a:rPr lang="en-US" sz="2800" dirty="0">
                <a:latin typeface="Amasis MT Pro" panose="02040504050005020304" pitchFamily="18" charset="0"/>
              </a:rPr>
              <a:t>On behalf of the </a:t>
            </a:r>
            <a:r>
              <a:rPr lang="en-US" sz="2800" dirty="0" err="1">
                <a:latin typeface="Amasis MT Pro" panose="02040504050005020304" pitchFamily="18" charset="0"/>
              </a:rPr>
              <a:t>AEgIS</a:t>
            </a:r>
            <a:r>
              <a:rPr lang="en-US" sz="2800" dirty="0">
                <a:latin typeface="Amasis MT Pro" panose="02040504050005020304" pitchFamily="18" charset="0"/>
              </a:rPr>
              <a:t> Collaboration</a:t>
            </a:r>
          </a:p>
          <a:p>
            <a:pPr algn="ctr"/>
            <a:r>
              <a:rPr lang="sv-SE" sz="2800" dirty="0"/>
              <a:t>9-July-2024</a:t>
            </a:r>
          </a:p>
          <a:p>
            <a:pPr algn="ctr"/>
            <a:endParaRPr lang="LID4096" sz="2800" dirty="0">
              <a:latin typeface="Amasis MT Pro" panose="020405040500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76D70C-AE5C-7479-956D-0DEC6C55352E}"/>
              </a:ext>
            </a:extLst>
          </p:cNvPr>
          <p:cNvSpPr txBox="1"/>
          <p:nvPr/>
        </p:nvSpPr>
        <p:spPr>
          <a:xfrm>
            <a:off x="6541528" y="5607170"/>
            <a:ext cx="6594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/>
              <a:t>ECCTI2024</a:t>
            </a:r>
          </a:p>
        </p:txBody>
      </p:sp>
      <p:pic>
        <p:nvPicPr>
          <p:cNvPr id="10" name="Picture 9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F02E0B3F-0347-8B2A-2210-3E44EAFCBB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843" y="5538407"/>
            <a:ext cx="3933441" cy="114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92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4" descr="A blue graph with black text&#10;&#10;Description automatically generated">
            <a:extLst>
              <a:ext uri="{FF2B5EF4-FFF2-40B4-BE49-F238E27FC236}">
                <a16:creationId xmlns:a16="http://schemas.microsoft.com/office/drawing/2014/main" id="{793FB681-4E56-C188-8876-BB1071C304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2"/>
          <a:stretch/>
        </p:blipFill>
        <p:spPr>
          <a:xfrm>
            <a:off x="1377269" y="3864790"/>
            <a:ext cx="3957436" cy="2404405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702B612-F6F4-0E59-3690-FBF5977FD2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0" r="713"/>
          <a:stretch/>
        </p:blipFill>
        <p:spPr>
          <a:xfrm>
            <a:off x="9203411" y="1043847"/>
            <a:ext cx="2684596" cy="2300686"/>
          </a:xfrm>
          <a:prstGeom prst="rect">
            <a:avLst/>
          </a:prstGeom>
        </p:spPr>
      </p:pic>
      <p:pic>
        <p:nvPicPr>
          <p:cNvPr id="4" name="Picture 3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E2F47CEA-4A51-9C25-7FBB-5C3CB5E7D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6840" y="703313"/>
            <a:ext cx="7391708" cy="3144377"/>
          </a:xfrm>
          <a:prstGeom prst="rect">
            <a:avLst/>
          </a:prstGeom>
        </p:spPr>
      </p:pic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2FB17B01-95C3-2564-6590-42F72E567130}"/>
              </a:ext>
            </a:extLst>
          </p:cNvPr>
          <p:cNvCxnSpPr>
            <a:cxnSpLocks/>
          </p:cNvCxnSpPr>
          <p:nvPr/>
        </p:nvCxnSpPr>
        <p:spPr>
          <a:xfrm>
            <a:off x="10515225" y="6325509"/>
            <a:ext cx="21779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A03D7DE0-679B-1B25-EA70-50ED8B96E1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r="37060" b="14339"/>
          <a:stretch/>
        </p:blipFill>
        <p:spPr>
          <a:xfrm>
            <a:off x="5897936" y="3162846"/>
            <a:ext cx="4202796" cy="2425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1B4BC0C-9556-E6D8-4EE7-8C33F34FCA80}"/>
              </a:ext>
            </a:extLst>
          </p:cNvPr>
          <p:cNvSpPr/>
          <p:nvPr/>
        </p:nvSpPr>
        <p:spPr>
          <a:xfrm>
            <a:off x="5243603" y="1788991"/>
            <a:ext cx="1816689" cy="835677"/>
          </a:xfrm>
          <a:prstGeom prst="rect">
            <a:avLst/>
          </a:prstGeom>
          <a:solidFill>
            <a:srgbClr val="AFABAB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33065269-EF98-BE94-B781-D4061CA6C786}"/>
              </a:ext>
            </a:extLst>
          </p:cNvPr>
          <p:cNvSpPr/>
          <p:nvPr/>
        </p:nvSpPr>
        <p:spPr>
          <a:xfrm rot="10800000">
            <a:off x="9920773" y="4517771"/>
            <a:ext cx="743190" cy="14576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64DCF495-0875-DF3D-9521-94815A5A3BDA}"/>
              </a:ext>
            </a:extLst>
          </p:cNvPr>
          <p:cNvSpPr/>
          <p:nvPr/>
        </p:nvSpPr>
        <p:spPr>
          <a:xfrm rot="8464400">
            <a:off x="9851791" y="3821221"/>
            <a:ext cx="497882" cy="221906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583FA24A-D32B-2510-030D-30DA39E52E72}"/>
              </a:ext>
            </a:extLst>
          </p:cNvPr>
          <p:cNvSpPr/>
          <p:nvPr/>
        </p:nvSpPr>
        <p:spPr>
          <a:xfrm rot="9086575">
            <a:off x="8250071" y="4102240"/>
            <a:ext cx="448581" cy="732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F3819E9-3C87-BBBA-9B0B-9018E2ED3F9B}"/>
              </a:ext>
            </a:extLst>
          </p:cNvPr>
          <p:cNvCxnSpPr>
            <a:cxnSpLocks/>
          </p:cNvCxnSpPr>
          <p:nvPr/>
        </p:nvCxnSpPr>
        <p:spPr>
          <a:xfrm>
            <a:off x="5243603" y="2624668"/>
            <a:ext cx="671655" cy="283638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F76388-16BA-9F3F-BAE3-A6F276C641D5}"/>
              </a:ext>
            </a:extLst>
          </p:cNvPr>
          <p:cNvCxnSpPr>
            <a:cxnSpLocks/>
          </p:cNvCxnSpPr>
          <p:nvPr/>
        </p:nvCxnSpPr>
        <p:spPr>
          <a:xfrm>
            <a:off x="7060065" y="1788991"/>
            <a:ext cx="2968410" cy="14578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257CF01E-953C-E026-9465-3B8299305DCE}"/>
              </a:ext>
            </a:extLst>
          </p:cNvPr>
          <p:cNvSpPr/>
          <p:nvPr/>
        </p:nvSpPr>
        <p:spPr>
          <a:xfrm rot="10800000">
            <a:off x="7664783" y="2141525"/>
            <a:ext cx="743190" cy="145765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D3BEF74-6BFA-B3CB-A775-E424B39C6840}"/>
                  </a:ext>
                </a:extLst>
              </p:cNvPr>
              <p:cNvSpPr txBox="1"/>
              <p:nvPr/>
            </p:nvSpPr>
            <p:spPr>
              <a:xfrm>
                <a:off x="7540429" y="1656038"/>
                <a:ext cx="1676805" cy="453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400" dirty="0"/>
                  <a:t> </a:t>
                </a:r>
                <a:r>
                  <a:rPr lang="sv-SE" dirty="0"/>
                  <a:t>From ELENA</a:t>
                </a:r>
                <a:endParaRPr lang="LID4096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D3BEF74-6BFA-B3CB-A775-E424B39C68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429" y="1656038"/>
                <a:ext cx="1676805" cy="453137"/>
              </a:xfrm>
              <a:prstGeom prst="rect">
                <a:avLst/>
              </a:prstGeom>
              <a:blipFill>
                <a:blip r:embed="rId6"/>
                <a:stretch>
                  <a:fillRect l="-1091" b="-2027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EFB9902-A392-183A-F7FB-B8940B78A21C}"/>
                  </a:ext>
                </a:extLst>
              </p:cNvPr>
              <p:cNvSpPr txBox="1"/>
              <p:nvPr/>
            </p:nvSpPr>
            <p:spPr>
              <a:xfrm>
                <a:off x="10248406" y="3441733"/>
                <a:ext cx="5778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sv-S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EFB9902-A392-183A-F7FB-B8940B78A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8406" y="3441733"/>
                <a:ext cx="57785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007FA15-7F5D-C553-F33B-CC99ECD75CD6}"/>
                  </a:ext>
                </a:extLst>
              </p:cNvPr>
              <p:cNvSpPr txBox="1"/>
              <p:nvPr/>
            </p:nvSpPr>
            <p:spPr>
              <a:xfrm>
                <a:off x="10663963" y="4400970"/>
                <a:ext cx="357901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100" dirty="0"/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007FA15-7F5D-C553-F33B-CC99ECD75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3963" y="4400970"/>
                <a:ext cx="357901" cy="362984"/>
              </a:xfrm>
              <a:prstGeom prst="rect">
                <a:avLst/>
              </a:prstGeom>
              <a:blipFill>
                <a:blip r:embed="rId8"/>
                <a:stretch>
                  <a:fillRect r="-18644" b="-1016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1E9348-06F3-B79D-D5E9-B5CE6EE614EA}"/>
                  </a:ext>
                </a:extLst>
              </p:cNvPr>
              <p:cNvSpPr txBox="1"/>
              <p:nvPr/>
            </p:nvSpPr>
            <p:spPr>
              <a:xfrm>
                <a:off x="8606279" y="3773413"/>
                <a:ext cx="51625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sv-S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31E9348-06F3-B79D-D5E9-B5CE6EE61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279" y="3773413"/>
                <a:ext cx="51625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B133C7BC-3AF7-447D-12B4-AB9BBFE476B2}"/>
              </a:ext>
            </a:extLst>
          </p:cNvPr>
          <p:cNvSpPr txBox="1"/>
          <p:nvPr/>
        </p:nvSpPr>
        <p:spPr>
          <a:xfrm>
            <a:off x="1990072" y="39389"/>
            <a:ext cx="76948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LID4096" sz="3600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326A4C8-F399-9B86-2A3D-72F537E81D86}"/>
              </a:ext>
            </a:extLst>
          </p:cNvPr>
          <p:cNvSpPr/>
          <p:nvPr/>
        </p:nvSpPr>
        <p:spPr>
          <a:xfrm rot="1651981">
            <a:off x="7133981" y="3684741"/>
            <a:ext cx="279007" cy="56876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FA01F5-654E-29DC-2793-B63D3E27E03D}"/>
              </a:ext>
            </a:extLst>
          </p:cNvPr>
          <p:cNvSpPr txBox="1"/>
          <p:nvPr/>
        </p:nvSpPr>
        <p:spPr>
          <a:xfrm>
            <a:off x="488817" y="6264426"/>
            <a:ext cx="11498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masis MT Pro" panose="02040504050005020304" pitchFamily="18" charset="0"/>
              </a:rPr>
              <a:t>Studying positive ions formed from annihilations with nitrogen in UHV (&lt;1e-8 mbar)</a:t>
            </a:r>
            <a:endParaRPr lang="en-SE" sz="2400" dirty="0">
              <a:latin typeface="Amasis MT Pro" panose="020405040500050203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C8FFE70-0E0B-4F15-FC8D-BEC8B42FC272}"/>
              </a:ext>
            </a:extLst>
          </p:cNvPr>
          <p:cNvSpPr/>
          <p:nvPr/>
        </p:nvSpPr>
        <p:spPr>
          <a:xfrm>
            <a:off x="1162947" y="1843477"/>
            <a:ext cx="4069331" cy="741859"/>
          </a:xfrm>
          <a:prstGeom prst="roundRect">
            <a:avLst/>
          </a:prstGeom>
          <a:solidFill>
            <a:srgbClr val="FFC000">
              <a:alpha val="30196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B93EFC-7709-98BA-B8AF-78A38D9EFAE3}"/>
              </a:ext>
            </a:extLst>
          </p:cNvPr>
          <p:cNvSpPr txBox="1"/>
          <p:nvPr/>
        </p:nvSpPr>
        <p:spPr>
          <a:xfrm>
            <a:off x="7025125" y="3026592"/>
            <a:ext cx="152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</a:t>
            </a:r>
          </a:p>
          <a:p>
            <a:r>
              <a:rPr lang="en-US" b="1" dirty="0">
                <a:latin typeface="Helvetica Light"/>
              </a:rPr>
              <a:t>Gas injection</a:t>
            </a:r>
            <a:endParaRPr lang="LID4096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9F66B4-CAE8-1498-1D7B-6E56F1E6259D}"/>
                  </a:ext>
                </a:extLst>
              </p:cNvPr>
              <p:cNvSpPr txBox="1"/>
              <p:nvPr/>
            </p:nvSpPr>
            <p:spPr>
              <a:xfrm>
                <a:off x="3593744" y="3689442"/>
                <a:ext cx="24538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B9F66B4-CAE8-1498-1D7B-6E56F1E62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744" y="3689442"/>
                <a:ext cx="245387" cy="276999"/>
              </a:xfrm>
              <a:prstGeom prst="rect">
                <a:avLst/>
              </a:prstGeom>
              <a:blipFill>
                <a:blip r:embed="rId10"/>
                <a:stretch>
                  <a:fillRect l="-15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5589169F-5560-CE77-7687-2A5A94152EDA}"/>
              </a:ext>
            </a:extLst>
          </p:cNvPr>
          <p:cNvSpPr/>
          <p:nvPr/>
        </p:nvSpPr>
        <p:spPr>
          <a:xfrm>
            <a:off x="3587242" y="2072734"/>
            <a:ext cx="924734" cy="251866"/>
          </a:xfrm>
          <a:prstGeom prst="ellipse">
            <a:avLst/>
          </a:prstGeom>
          <a:solidFill>
            <a:srgbClr val="C917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85F97B4-36B9-932D-F673-B1FCB120CE88}"/>
                  </a:ext>
                </a:extLst>
              </p:cNvPr>
              <p:cNvSpPr txBox="1"/>
              <p:nvPr/>
            </p:nvSpPr>
            <p:spPr>
              <a:xfrm>
                <a:off x="3913776" y="1990053"/>
                <a:ext cx="431800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100" dirty="0"/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85F97B4-36B9-932D-F673-B1FCB120C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776" y="1990053"/>
                <a:ext cx="431800" cy="362984"/>
              </a:xfrm>
              <a:prstGeom prst="rect">
                <a:avLst/>
              </a:prstGeom>
              <a:blipFill>
                <a:blip r:embed="rId11"/>
                <a:stretch>
                  <a:fillRect r="-15493" b="-1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59069190-877B-BDCE-B92F-DA01BD9E502D}"/>
              </a:ext>
            </a:extLst>
          </p:cNvPr>
          <p:cNvSpPr txBox="1">
            <a:spLocks/>
          </p:cNvSpPr>
          <p:nvPr/>
        </p:nvSpPr>
        <p:spPr>
          <a:xfrm>
            <a:off x="829380" y="39389"/>
            <a:ext cx="11353800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dirty="0">
                <a:latin typeface="Helvetica Light"/>
              </a:rPr>
              <a:t>Towards the synthesis of antiprotonic atoms</a:t>
            </a:r>
            <a:br>
              <a:rPr lang="en-US" sz="2400" b="1" dirty="0">
                <a:latin typeface="Lucida Bright" panose="02040602050505020304" pitchFamily="18" charset="0"/>
              </a:rPr>
            </a:br>
            <a:endParaRPr lang="LID4096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C3CFA16-0F04-8AF9-AD96-6347D845FF31}"/>
              </a:ext>
            </a:extLst>
          </p:cNvPr>
          <p:cNvCxnSpPr>
            <a:endCxn id="13" idx="0"/>
          </p:cNvCxnSpPr>
          <p:nvPr/>
        </p:nvCxnSpPr>
        <p:spPr>
          <a:xfrm flipH="1">
            <a:off x="3716438" y="2206829"/>
            <a:ext cx="333171" cy="1482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741D17C-256C-1523-E388-92E1B513BB22}"/>
                  </a:ext>
                </a:extLst>
              </p:cNvPr>
              <p:cNvSpPr txBox="1"/>
              <p:nvPr/>
            </p:nvSpPr>
            <p:spPr>
              <a:xfrm>
                <a:off x="4460738" y="3876784"/>
                <a:ext cx="24538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741D17C-256C-1523-E388-92E1B513B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738" y="3876784"/>
                <a:ext cx="245387" cy="276999"/>
              </a:xfrm>
              <a:prstGeom prst="rect">
                <a:avLst/>
              </a:prstGeom>
              <a:blipFill>
                <a:blip r:embed="rId12"/>
                <a:stretch>
                  <a:fillRect l="-15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A439D1-1BF9-3B69-0095-CEFDDBDBAB51}"/>
              </a:ext>
            </a:extLst>
          </p:cNvPr>
          <p:cNvCxnSpPr>
            <a:cxnSpLocks/>
            <a:stCxn id="64" idx="2"/>
            <a:endCxn id="20" idx="0"/>
          </p:cNvCxnSpPr>
          <p:nvPr/>
        </p:nvCxnSpPr>
        <p:spPr>
          <a:xfrm>
            <a:off x="4129676" y="2353037"/>
            <a:ext cx="453756" cy="15237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FC93926-9122-0547-AC06-5921351BE948}"/>
              </a:ext>
            </a:extLst>
          </p:cNvPr>
          <p:cNvSpPr/>
          <p:nvPr/>
        </p:nvSpPr>
        <p:spPr>
          <a:xfrm>
            <a:off x="3288125" y="2922158"/>
            <a:ext cx="1621342" cy="2322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C4FBA1-14F9-6A1C-96E4-5F3985AB1A52}"/>
              </a:ext>
            </a:extLst>
          </p:cNvPr>
          <p:cNvSpPr txBox="1"/>
          <p:nvPr/>
        </p:nvSpPr>
        <p:spPr>
          <a:xfrm>
            <a:off x="2091268" y="3865283"/>
            <a:ext cx="2055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sis MT Pro" panose="02040504050005020304" pitchFamily="18" charset="0"/>
              </a:rPr>
              <a:t>Scintillator signal</a:t>
            </a:r>
            <a:endParaRPr lang="LID4096" sz="2000" dirty="0">
              <a:latin typeface="Amasis MT Pro" panose="020405040500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83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5" grpId="0" animBg="1"/>
      <p:bldP spid="36" grpId="0" animBg="1"/>
      <p:bldP spid="38" grpId="0" animBg="1"/>
      <p:bldP spid="56" grpId="0"/>
      <p:bldP spid="58" grpId="0"/>
      <p:bldP spid="66" grpId="0"/>
      <p:bldP spid="8" grpId="0" animBg="1"/>
      <p:bldP spid="6" grpId="0"/>
      <p:bldP spid="9" grpId="0" animBg="1"/>
      <p:bldP spid="10" grpId="0"/>
      <p:bldP spid="13" grpId="0"/>
      <p:bldP spid="20" grpId="0"/>
      <p:bldP spid="24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47C0EB5-D514-926B-E318-F03BCFB6A3EA}"/>
              </a:ext>
            </a:extLst>
          </p:cNvPr>
          <p:cNvSpPr txBox="1"/>
          <p:nvPr/>
        </p:nvSpPr>
        <p:spPr>
          <a:xfrm>
            <a:off x="1119658" y="3322426"/>
            <a:ext cx="49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(b)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4AD481-5026-F7C3-BC05-5918949319F2}"/>
              </a:ext>
            </a:extLst>
          </p:cNvPr>
          <p:cNvSpPr txBox="1"/>
          <p:nvPr/>
        </p:nvSpPr>
        <p:spPr>
          <a:xfrm>
            <a:off x="346078" y="96255"/>
            <a:ext cx="116787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>
                <a:latin typeface="Helvetica Light"/>
              </a:rPr>
              <a:t>Overview of the ion capture and TOF procedure</a:t>
            </a:r>
            <a:endParaRPr lang="LID4096" sz="4400" dirty="0">
              <a:latin typeface="Helvetica Ligh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7D86B4-84DE-D0C0-104F-6ADB89AE97EB}"/>
              </a:ext>
            </a:extLst>
          </p:cNvPr>
          <p:cNvGrpSpPr/>
          <p:nvPr/>
        </p:nvGrpSpPr>
        <p:grpSpPr>
          <a:xfrm>
            <a:off x="198935" y="981363"/>
            <a:ext cx="11794130" cy="5420791"/>
            <a:chOff x="198935" y="981363"/>
            <a:chExt cx="11794130" cy="5420791"/>
          </a:xfrm>
        </p:grpSpPr>
        <p:pic>
          <p:nvPicPr>
            <p:cNvPr id="6" name="Picture 5" descr="A diagram of a tube with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D7A99D18-462E-D14A-9EF1-527B9CD2A0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078" y="981363"/>
              <a:ext cx="11646987" cy="5420791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347530-176A-064D-2339-F978586DBF44}"/>
                </a:ext>
              </a:extLst>
            </p:cNvPr>
            <p:cNvSpPr/>
            <p:nvPr/>
          </p:nvSpPr>
          <p:spPr>
            <a:xfrm>
              <a:off x="198935" y="3114675"/>
              <a:ext cx="4173040" cy="3105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pic>
        <p:nvPicPr>
          <p:cNvPr id="5" name="Picture 4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6F151595-C939-802D-5DBB-EE7B391986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75" r="65025"/>
          <a:stretch/>
        </p:blipFill>
        <p:spPr>
          <a:xfrm>
            <a:off x="346078" y="3144896"/>
            <a:ext cx="4073522" cy="323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red line and black lines&#10;&#10;Description automatically generated">
            <a:extLst>
              <a:ext uri="{FF2B5EF4-FFF2-40B4-BE49-F238E27FC236}">
                <a16:creationId xmlns:a16="http://schemas.microsoft.com/office/drawing/2014/main" id="{5AA72F4C-7AC0-E884-982B-40A0347CC9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5"/>
          <a:stretch/>
        </p:blipFill>
        <p:spPr>
          <a:xfrm>
            <a:off x="615953" y="3203445"/>
            <a:ext cx="5078057" cy="3207894"/>
          </a:xfrm>
          <a:prstGeom prst="rect">
            <a:avLst/>
          </a:prstGeom>
        </p:spPr>
      </p:pic>
      <p:sp>
        <p:nvSpPr>
          <p:cNvPr id="29" name="Platshållare för innehåll 13">
            <a:extLst>
              <a:ext uri="{FF2B5EF4-FFF2-40B4-BE49-F238E27FC236}">
                <a16:creationId xmlns:a16="http://schemas.microsoft.com/office/drawing/2014/main" id="{A667EC91-BEE9-E52D-B66E-A7B169CB6F83}"/>
              </a:ext>
            </a:extLst>
          </p:cNvPr>
          <p:cNvSpPr txBox="1">
            <a:spLocks/>
          </p:cNvSpPr>
          <p:nvPr/>
        </p:nvSpPr>
        <p:spPr>
          <a:xfrm>
            <a:off x="886534" y="1566445"/>
            <a:ext cx="5209466" cy="27787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Observation of a TOF signal formed from antiproton annihilation with nitrogen.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Signal observed for low energy antiprotons </a:t>
            </a:r>
            <a:r>
              <a:rPr lang="sv-SE" sz="2000" b="1" dirty="0">
                <a:latin typeface="Helvetica Light"/>
              </a:rPr>
              <a:t>&lt;1 keV</a:t>
            </a:r>
            <a:r>
              <a:rPr lang="sv-SE" sz="2000" dirty="0">
                <a:latin typeface="Helvetica Light"/>
              </a:rPr>
              <a:t>. </a:t>
            </a: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latin typeface="Helvetica Light"/>
            </a:endParaRPr>
          </a:p>
          <a:p>
            <a:pPr marL="0" indent="0">
              <a:buNone/>
            </a:pPr>
            <a:endParaRPr lang="sv-SE" sz="20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solidFill>
                <a:schemeClr val="accent2"/>
              </a:solidFill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solidFill>
                <a:schemeClr val="accent2"/>
              </a:solidFill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latin typeface="Helvetica Light"/>
            </a:endParaRPr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BEB1BB4F-619C-96ED-C73B-3B5C383CE4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991" y="143592"/>
            <a:ext cx="5353433" cy="6570815"/>
          </a:xfr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CD9080-ADB1-8717-AAD7-47652DFB330F}"/>
              </a:ext>
            </a:extLst>
          </p:cNvPr>
          <p:cNvSpPr/>
          <p:nvPr/>
        </p:nvSpPr>
        <p:spPr>
          <a:xfrm>
            <a:off x="6497991" y="4995419"/>
            <a:ext cx="2750784" cy="710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75F613-FC8B-7068-707E-0DB0B303915C}"/>
              </a:ext>
            </a:extLst>
          </p:cNvPr>
          <p:cNvSpPr txBox="1"/>
          <p:nvPr/>
        </p:nvSpPr>
        <p:spPr>
          <a:xfrm rot="20229356">
            <a:off x="1108994" y="3597916"/>
            <a:ext cx="2150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>
                    <a:lumMod val="75000"/>
                  </a:schemeClr>
                </a:solidFill>
              </a:rPr>
              <a:t>Preliminary</a:t>
            </a:r>
            <a:endParaRPr lang="LID4096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DE69CF1-4388-8586-B04D-B4BC0155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812" y="141432"/>
            <a:ext cx="6010276" cy="1325563"/>
          </a:xfrm>
        </p:spPr>
        <p:txBody>
          <a:bodyPr/>
          <a:lstStyle/>
          <a:p>
            <a:r>
              <a:rPr lang="en-US" dirty="0">
                <a:latin typeface="Helvetica Light"/>
              </a:rPr>
              <a:t>TOF spectrum vs scintillator signal</a:t>
            </a:r>
            <a:endParaRPr lang="LID4096" dirty="0">
              <a:latin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0026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9C75A-68EB-00D5-AB3B-CF56DE49F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28" y="101031"/>
            <a:ext cx="11287123" cy="97025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Helvetica Light"/>
              </a:rPr>
              <a:t>Identification of trapped HCIs formed from antiproton annihilation</a:t>
            </a:r>
            <a:endParaRPr lang="LID4096" dirty="0">
              <a:latin typeface="Helvetica Ligh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latshållare för innehåll 13">
                <a:extLst>
                  <a:ext uri="{FF2B5EF4-FFF2-40B4-BE49-F238E27FC236}">
                    <a16:creationId xmlns:a16="http://schemas.microsoft.com/office/drawing/2014/main" id="{74567E06-211C-B61B-3450-A2063EC218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7128" y="1231611"/>
                <a:ext cx="3642270" cy="2778701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TOF spectrum calibrated using e-,</a:t>
                </a:r>
                <a:r>
                  <a:rPr lang="en-US" sz="2000" dirty="0">
                    <a:solidFill>
                      <a:schemeClr val="tx1"/>
                    </a:solidFill>
                    <a:latin typeface="Helvetica Light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Helvetica Light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Helvetica Light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2000" dirty="0">
                    <a:latin typeface="Helvetica Light"/>
                  </a:rPr>
                  <a:t>  and H</a:t>
                </a:r>
                <a:r>
                  <a:rPr lang="sv-SE" sz="2000" baseline="30000" dirty="0">
                    <a:latin typeface="Helvetica Light"/>
                  </a:rPr>
                  <a:t>+</a:t>
                </a:r>
                <a:r>
                  <a:rPr lang="sv-SE" sz="2000" dirty="0">
                    <a:latin typeface="Helvetica Light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HCI trapped with m/q=2.0(1) 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Expected fragments from GEANT4 simulations: (</a:t>
                </a:r>
                <a:r>
                  <a:rPr lang="sv-SE" sz="2000" baseline="30000" dirty="0">
                    <a:latin typeface="Helvetica Light"/>
                  </a:rPr>
                  <a:t>14</a:t>
                </a:r>
                <a:r>
                  <a:rPr lang="sv-SE" sz="2000" dirty="0">
                    <a:latin typeface="Helvetica Light"/>
                  </a:rPr>
                  <a:t>N</a:t>
                </a:r>
                <a:r>
                  <a:rPr lang="sv-SE" sz="2000" baseline="30000" dirty="0">
                    <a:latin typeface="Helvetica Light"/>
                  </a:rPr>
                  <a:t>7+</a:t>
                </a:r>
                <a:r>
                  <a:rPr lang="sv-SE" sz="2000" dirty="0">
                    <a:latin typeface="Helvetica Light"/>
                  </a:rPr>
                  <a:t>) ,</a:t>
                </a:r>
                <a:r>
                  <a:rPr lang="sv-SE" sz="2000" baseline="30000" dirty="0">
                    <a:latin typeface="Helvetica Light"/>
                  </a:rPr>
                  <a:t>12</a:t>
                </a:r>
                <a:r>
                  <a:rPr lang="sv-SE" sz="2000" dirty="0">
                    <a:latin typeface="Helvetica Light"/>
                  </a:rPr>
                  <a:t>C</a:t>
                </a:r>
                <a:r>
                  <a:rPr lang="sv-SE" sz="2000" baseline="30000" dirty="0">
                    <a:latin typeface="Helvetica Light"/>
                  </a:rPr>
                  <a:t>6+</a:t>
                </a:r>
                <a:r>
                  <a:rPr lang="sv-SE" sz="2000" dirty="0">
                    <a:latin typeface="Helvetica Light"/>
                  </a:rPr>
                  <a:t>,</a:t>
                </a:r>
                <a:r>
                  <a:rPr lang="sv-SE" sz="2000" baseline="30000" dirty="0">
                    <a:latin typeface="Helvetica Light"/>
                  </a:rPr>
                  <a:t> 10</a:t>
                </a:r>
                <a:r>
                  <a:rPr lang="sv-SE" sz="2000" dirty="0">
                    <a:latin typeface="Helvetica Light"/>
                  </a:rPr>
                  <a:t>B</a:t>
                </a:r>
                <a:r>
                  <a:rPr lang="sv-SE" sz="2000" baseline="30000" dirty="0">
                    <a:latin typeface="Helvetica Light"/>
                  </a:rPr>
                  <a:t>5+</a:t>
                </a:r>
                <a:r>
                  <a:rPr lang="sv-SE" sz="2000" dirty="0">
                    <a:latin typeface="Helvetica Light"/>
                  </a:rPr>
                  <a:t>, </a:t>
                </a:r>
                <a:r>
                  <a:rPr lang="sv-SE" sz="2000" baseline="30000" dirty="0">
                    <a:latin typeface="Helvetica Light"/>
                  </a:rPr>
                  <a:t>6</a:t>
                </a:r>
                <a:r>
                  <a:rPr lang="sv-SE" sz="2000" dirty="0">
                    <a:latin typeface="Helvetica Light"/>
                  </a:rPr>
                  <a:t>Li</a:t>
                </a:r>
                <a:r>
                  <a:rPr lang="sv-SE" sz="2000" baseline="30000" dirty="0">
                    <a:latin typeface="Helvetica Light"/>
                  </a:rPr>
                  <a:t>3+</a:t>
                </a:r>
                <a:r>
                  <a:rPr lang="sv-SE" sz="2000" dirty="0">
                    <a:latin typeface="Helvetica Light"/>
                  </a:rPr>
                  <a:t>, </a:t>
                </a:r>
                <a:r>
                  <a:rPr lang="sv-SE" sz="2000" baseline="30000" dirty="0">
                    <a:latin typeface="Helvetica Light"/>
                  </a:rPr>
                  <a:t>4</a:t>
                </a:r>
                <a:r>
                  <a:rPr lang="sv-SE" sz="2000" dirty="0">
                    <a:latin typeface="Helvetica Light"/>
                  </a:rPr>
                  <a:t>He</a:t>
                </a:r>
                <a:r>
                  <a:rPr lang="sv-SE" sz="2000" baseline="30000" dirty="0">
                    <a:latin typeface="Helvetica Light"/>
                  </a:rPr>
                  <a:t>2+ </a:t>
                </a:r>
                <a:r>
                  <a:rPr lang="sv-SE" sz="2000" dirty="0">
                    <a:latin typeface="Helvetica Light"/>
                  </a:rPr>
                  <a:t>,..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  <a:p>
                <a:pPr marL="0" indent="0">
                  <a:buNone/>
                </a:pPr>
                <a:endParaRPr lang="sv-SE" sz="2000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solidFill>
                    <a:schemeClr val="accent2"/>
                  </a:solidFill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</p:txBody>
          </p:sp>
        </mc:Choice>
        <mc:Fallback>
          <p:sp>
            <p:nvSpPr>
              <p:cNvPr id="9" name="Platshållare för innehåll 13">
                <a:extLst>
                  <a:ext uri="{FF2B5EF4-FFF2-40B4-BE49-F238E27FC236}">
                    <a16:creationId xmlns:a16="http://schemas.microsoft.com/office/drawing/2014/main" id="{74567E06-211C-B61B-3450-A2063EC21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28" y="1231611"/>
                <a:ext cx="3642270" cy="2778701"/>
              </a:xfrm>
              <a:prstGeom prst="rect">
                <a:avLst/>
              </a:prstGeom>
              <a:blipFill>
                <a:blip r:embed="rId2"/>
                <a:stretch>
                  <a:fillRect l="-1505" t="-1974" r="-6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66183B31-DCC7-9693-780C-B8515F9536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7128" y="3487618"/>
            <a:ext cx="3983706" cy="3269351"/>
          </a:xfrm>
          <a:prstGeom prst="rect">
            <a:avLst/>
          </a:prstGeom>
        </p:spPr>
      </p:pic>
      <p:pic>
        <p:nvPicPr>
          <p:cNvPr id="14" name="Content Placeholder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A655117-0FF7-75F5-2C67-7B28D6F1F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576" y="1071289"/>
            <a:ext cx="7681174" cy="560573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BF30A6-E672-BEF3-04DC-AF81187FF25E}"/>
              </a:ext>
            </a:extLst>
          </p:cNvPr>
          <p:cNvSpPr txBox="1"/>
          <p:nvPr/>
        </p:nvSpPr>
        <p:spPr>
          <a:xfrm rot="20229356">
            <a:off x="5488094" y="5124034"/>
            <a:ext cx="2396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2">
                    <a:lumMod val="75000"/>
                  </a:schemeClr>
                </a:solidFill>
              </a:rPr>
              <a:t>Preliminary</a:t>
            </a:r>
            <a:endParaRPr lang="LID4096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D79BF2-474F-8F87-7267-265BD79CF02D}"/>
              </a:ext>
            </a:extLst>
          </p:cNvPr>
          <p:cNvSpPr txBox="1"/>
          <p:nvPr/>
        </p:nvSpPr>
        <p:spPr>
          <a:xfrm>
            <a:off x="5198388" y="1380143"/>
            <a:ext cx="516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e-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8BFE5A-C3F5-89A3-9529-4AD37001ADAB}"/>
              </a:ext>
            </a:extLst>
          </p:cNvPr>
          <p:cNvSpPr txBox="1"/>
          <p:nvPr/>
        </p:nvSpPr>
        <p:spPr>
          <a:xfrm>
            <a:off x="8057846" y="2668762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B8B8B8"/>
                </a:solidFill>
              </a:rPr>
              <a:t>H+</a:t>
            </a:r>
            <a:endParaRPr lang="LID4096" sz="2400" b="1" dirty="0">
              <a:solidFill>
                <a:srgbClr val="B8B8B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069CBC-AE2B-DB5F-9255-AE4A0F9921E1}"/>
              </a:ext>
            </a:extLst>
          </p:cNvPr>
          <p:cNvSpPr txBox="1"/>
          <p:nvPr/>
        </p:nvSpPr>
        <p:spPr>
          <a:xfrm>
            <a:off x="7325899" y="3425537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P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4B33AD-B411-B89A-FB6F-4891C908B3FC}"/>
              </a:ext>
            </a:extLst>
          </p:cNvPr>
          <p:cNvSpPr txBox="1"/>
          <p:nvPr/>
        </p:nvSpPr>
        <p:spPr>
          <a:xfrm>
            <a:off x="7327073" y="307281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_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F9EFEC-EAF3-E076-5F45-1189E3AC3E08}"/>
              </a:ext>
            </a:extLst>
          </p:cNvPr>
          <p:cNvSpPr txBox="1"/>
          <p:nvPr/>
        </p:nvSpPr>
        <p:spPr>
          <a:xfrm>
            <a:off x="6804762" y="1353722"/>
            <a:ext cx="1042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m/q=1</a:t>
            </a:r>
            <a:endParaRPr lang="LID4096" sz="2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B390A7-F397-5C8E-D68D-A8A308359304}"/>
              </a:ext>
            </a:extLst>
          </p:cNvPr>
          <p:cNvSpPr txBox="1"/>
          <p:nvPr/>
        </p:nvSpPr>
        <p:spPr>
          <a:xfrm>
            <a:off x="8676950" y="135372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</a:t>
            </a:r>
            <a:endParaRPr lang="LID4096" sz="2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7CDA01-EABA-4242-06BD-950A394E7966}"/>
              </a:ext>
            </a:extLst>
          </p:cNvPr>
          <p:cNvSpPr txBox="1"/>
          <p:nvPr/>
        </p:nvSpPr>
        <p:spPr>
          <a:xfrm>
            <a:off x="9636092" y="133537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</a:t>
            </a:r>
            <a:endParaRPr lang="LID4096" sz="2400" b="1" dirty="0"/>
          </a:p>
        </p:txBody>
      </p:sp>
    </p:spTree>
    <p:extLst>
      <p:ext uri="{BB962C8B-B14F-4D97-AF65-F5344CB8AC3E}">
        <p14:creationId xmlns:p14="http://schemas.microsoft.com/office/powerpoint/2010/main" val="1882300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F27F9-09B2-681E-7846-84D290140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0237" y="-26727"/>
            <a:ext cx="6807302" cy="891132"/>
          </a:xfrm>
        </p:spPr>
        <p:txBody>
          <a:bodyPr>
            <a:normAutofit/>
          </a:bodyPr>
          <a:lstStyle/>
          <a:p>
            <a:r>
              <a:rPr lang="sv-SE" dirty="0">
                <a:latin typeface="Helvetica Light"/>
              </a:rPr>
              <a:t>Summary and outlook</a:t>
            </a:r>
            <a:endParaRPr lang="LID4096" dirty="0">
              <a:latin typeface="Helvetica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D90462-96F1-0D98-75C7-6F32469EEA27}"/>
              </a:ext>
            </a:extLst>
          </p:cNvPr>
          <p:cNvSpPr txBox="1"/>
          <p:nvPr/>
        </p:nvSpPr>
        <p:spPr>
          <a:xfrm>
            <a:off x="6380546" y="3208443"/>
            <a:ext cx="2100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Helvetica Light"/>
              </a:rPr>
              <a:t>Antiprotonic atoms </a:t>
            </a:r>
          </a:p>
          <a:p>
            <a:pPr algn="ctr"/>
            <a:r>
              <a:rPr lang="en-US" dirty="0">
                <a:latin typeface="Helvetica Light"/>
              </a:rPr>
              <a:t>In AEgIS</a:t>
            </a:r>
            <a:endParaRPr lang="LID4096" dirty="0">
              <a:latin typeface="Helvetica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04CD1C-72BD-462F-6CC3-4BE26F781C1A}"/>
              </a:ext>
            </a:extLst>
          </p:cNvPr>
          <p:cNvSpPr txBox="1"/>
          <p:nvPr/>
        </p:nvSpPr>
        <p:spPr>
          <a:xfrm>
            <a:off x="8601754" y="2939740"/>
            <a:ext cx="1991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Helvetica Light"/>
              </a:rPr>
              <a:t>Antiprotonic atom </a:t>
            </a:r>
          </a:p>
          <a:p>
            <a:pPr algn="ctr"/>
            <a:r>
              <a:rPr lang="en-US" dirty="0">
                <a:latin typeface="Helvetica Light"/>
              </a:rPr>
              <a:t>spectroscopy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C4881B-15E1-1347-691D-E9432BF4DB99}"/>
              </a:ext>
            </a:extLst>
          </p:cNvPr>
          <p:cNvSpPr txBox="1"/>
          <p:nvPr/>
        </p:nvSpPr>
        <p:spPr>
          <a:xfrm>
            <a:off x="8178145" y="4801229"/>
            <a:ext cx="2649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elvetica Light"/>
              </a:rPr>
              <a:t>Novel synthesis of radioactive HCIs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3253B88-C09E-DD16-4943-07A1B85903C4}"/>
              </a:ext>
            </a:extLst>
          </p:cNvPr>
          <p:cNvSpPr/>
          <p:nvPr/>
        </p:nvSpPr>
        <p:spPr>
          <a:xfrm>
            <a:off x="226050" y="4293015"/>
            <a:ext cx="6487977" cy="524141"/>
          </a:xfrm>
          <a:prstGeom prst="rightArrow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376345D-B3DF-3CA4-8378-829CE0F42113}"/>
              </a:ext>
            </a:extLst>
          </p:cNvPr>
          <p:cNvSpPr/>
          <p:nvPr/>
        </p:nvSpPr>
        <p:spPr>
          <a:xfrm>
            <a:off x="5461786" y="4340451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Arrow: Bent 17">
            <a:extLst>
              <a:ext uri="{FF2B5EF4-FFF2-40B4-BE49-F238E27FC236}">
                <a16:creationId xmlns:a16="http://schemas.microsoft.com/office/drawing/2014/main" id="{F1F66750-7B74-1A3F-1436-38D71C61E8A1}"/>
              </a:ext>
            </a:extLst>
          </p:cNvPr>
          <p:cNvSpPr/>
          <p:nvPr/>
        </p:nvSpPr>
        <p:spPr>
          <a:xfrm>
            <a:off x="8203826" y="3470170"/>
            <a:ext cx="2535976" cy="1041613"/>
          </a:xfrm>
          <a:prstGeom prst="bentArrow">
            <a:avLst>
              <a:gd name="adj1" fmla="val 1892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5B878C70-99BB-11D6-6F07-DE4BED713DC6}"/>
              </a:ext>
            </a:extLst>
          </p:cNvPr>
          <p:cNvSpPr/>
          <p:nvPr/>
        </p:nvSpPr>
        <p:spPr>
          <a:xfrm flipV="1">
            <a:off x="8205879" y="4654728"/>
            <a:ext cx="2621876" cy="1212858"/>
          </a:xfrm>
          <a:prstGeom prst="bentArrow">
            <a:avLst>
              <a:gd name="adj1" fmla="val 1892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13FFD94-B14B-3F3C-E979-1D48FECB8AD7}"/>
              </a:ext>
            </a:extLst>
          </p:cNvPr>
          <p:cNvSpPr txBox="1"/>
          <p:nvPr/>
        </p:nvSpPr>
        <p:spPr>
          <a:xfrm>
            <a:off x="10100602" y="4114175"/>
            <a:ext cx="1959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Helvetica Light"/>
              </a:rPr>
              <a:t>(QED/QCD/BSM)</a:t>
            </a:r>
            <a:endParaRPr lang="LID4096" b="1" dirty="0">
              <a:latin typeface="Helvetica Light"/>
            </a:endParaRP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99CD88F9-02D6-0D58-198A-20A775BF8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89" y="808284"/>
            <a:ext cx="10633022" cy="288755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New program at AEgIS focusing on </a:t>
            </a:r>
            <a:r>
              <a:rPr lang="sv-SE" sz="2000" dirty="0">
                <a:solidFill>
                  <a:schemeClr val="accent2"/>
                </a:solidFill>
                <a:latin typeface="Helvetica Light"/>
              </a:rPr>
              <a:t>the controlled synthesis and study of antiprotonic atoms and HCIs</a:t>
            </a:r>
            <a:r>
              <a:rPr lang="sv-SE" sz="2000" dirty="0">
                <a:latin typeface="Helvetica Light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Procedure developed at AEgIS for </a:t>
            </a:r>
            <a:r>
              <a:rPr lang="sv-SE" sz="2000" dirty="0">
                <a:solidFill>
                  <a:schemeClr val="accent2"/>
                </a:solidFill>
                <a:latin typeface="Helvetica Light"/>
              </a:rPr>
              <a:t>trapping and identifying HCIs formed from annihilation with antiprotons</a:t>
            </a:r>
            <a:r>
              <a:rPr lang="sv-SE" sz="2000" dirty="0">
                <a:latin typeface="Helvetica Light"/>
              </a:rPr>
              <a:t> on atoms in UHV.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solidFill>
                  <a:schemeClr val="accent2"/>
                </a:solidFill>
                <a:latin typeface="Helvetica Light"/>
              </a:rPr>
              <a:t>Simulations ongoing </a:t>
            </a:r>
            <a:r>
              <a:rPr lang="sv-SE" sz="2000" dirty="0">
                <a:latin typeface="Helvetica Light"/>
              </a:rPr>
              <a:t>to better understand formation mechanism.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Planned study of </a:t>
            </a:r>
            <a:r>
              <a:rPr lang="sv-SE" sz="2000" dirty="0">
                <a:solidFill>
                  <a:schemeClr val="accent2"/>
                </a:solidFill>
                <a:latin typeface="Helvetica Light"/>
              </a:rPr>
              <a:t>HCI fragments formed from noble gases </a:t>
            </a:r>
            <a:r>
              <a:rPr lang="sv-SE" sz="2000" dirty="0">
                <a:latin typeface="Helvetica Light"/>
              </a:rPr>
              <a:t>(Ar, Kr...). 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913E2CB-D6C3-ECD5-A9CF-41299B0AC7B0}"/>
              </a:ext>
            </a:extLst>
          </p:cNvPr>
          <p:cNvSpPr/>
          <p:nvPr/>
        </p:nvSpPr>
        <p:spPr>
          <a:xfrm>
            <a:off x="4081316" y="4377075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2C8739E-1796-943C-DA76-836C5830AB40}"/>
              </a:ext>
            </a:extLst>
          </p:cNvPr>
          <p:cNvSpPr/>
          <p:nvPr/>
        </p:nvSpPr>
        <p:spPr>
          <a:xfrm>
            <a:off x="890752" y="4365337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23FB61A-A427-6AB5-C89F-0958A8873E19}"/>
              </a:ext>
            </a:extLst>
          </p:cNvPr>
          <p:cNvSpPr txBox="1"/>
          <p:nvPr/>
        </p:nvSpPr>
        <p:spPr>
          <a:xfrm>
            <a:off x="10193607" y="4376233"/>
            <a:ext cx="2148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Helvetica Light"/>
              </a:rPr>
              <a:t>Nuclear structure</a:t>
            </a:r>
            <a:endParaRPr lang="LID4096" b="1" dirty="0">
              <a:latin typeface="Helvetica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EB27D0-3F99-6B22-29CC-CD97053C9FDA}"/>
              </a:ext>
            </a:extLst>
          </p:cNvPr>
          <p:cNvSpPr txBox="1"/>
          <p:nvPr/>
        </p:nvSpPr>
        <p:spPr>
          <a:xfrm>
            <a:off x="1523138" y="4840269"/>
            <a:ext cx="2388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Anion source installation:</a:t>
            </a:r>
          </a:p>
          <a:p>
            <a:pPr algn="ctr"/>
            <a:r>
              <a:rPr lang="en-US" sz="1600" dirty="0">
                <a:latin typeface="Helvetica Light"/>
              </a:rPr>
              <a:t>Co-trapping anions </a:t>
            </a:r>
          </a:p>
          <a:p>
            <a:pPr algn="ctr"/>
            <a:r>
              <a:rPr lang="en-US" sz="1600" dirty="0">
                <a:latin typeface="Helvetica Light"/>
              </a:rPr>
              <a:t>with antiprotons</a:t>
            </a:r>
            <a:endParaRPr lang="LID4096" sz="1600" dirty="0">
              <a:latin typeface="Helvetica Ligh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4AEF092-3A3C-C7D7-75D9-16ADF498B9C3}"/>
              </a:ext>
            </a:extLst>
          </p:cNvPr>
          <p:cNvSpPr/>
          <p:nvPr/>
        </p:nvSpPr>
        <p:spPr>
          <a:xfrm>
            <a:off x="2424529" y="4348269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72DC561-8689-09E1-A02D-B46189613702}"/>
              </a:ext>
            </a:extLst>
          </p:cNvPr>
          <p:cNvSpPr txBox="1"/>
          <p:nvPr/>
        </p:nvSpPr>
        <p:spPr>
          <a:xfrm>
            <a:off x="4769054" y="4818266"/>
            <a:ext cx="18348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Laser installation:</a:t>
            </a:r>
          </a:p>
          <a:p>
            <a:pPr algn="ctr"/>
            <a:r>
              <a:rPr lang="en-US" sz="1600" dirty="0">
                <a:latin typeface="Helvetica Light"/>
              </a:rPr>
              <a:t>Laser triggered synthesis of antiprotonic atoms</a:t>
            </a:r>
            <a:endParaRPr lang="LID4096" sz="1600" dirty="0">
              <a:latin typeface="Helvetica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3455CD0-5578-B6F9-469C-0B6D99DB6E70}"/>
              </a:ext>
            </a:extLst>
          </p:cNvPr>
          <p:cNvSpPr txBox="1"/>
          <p:nvPr/>
        </p:nvSpPr>
        <p:spPr>
          <a:xfrm>
            <a:off x="10376548" y="4644277"/>
            <a:ext cx="1540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Helvetica Light"/>
              </a:rPr>
              <a:t>Dark matter?</a:t>
            </a:r>
            <a:endParaRPr lang="LID4096" b="1" dirty="0">
              <a:latin typeface="Helvetica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FCDEEB-AC63-E862-C3C8-F38BB2D8DAF5}"/>
              </a:ext>
            </a:extLst>
          </p:cNvPr>
          <p:cNvSpPr txBox="1"/>
          <p:nvPr/>
        </p:nvSpPr>
        <p:spPr>
          <a:xfrm>
            <a:off x="138231" y="3476129"/>
            <a:ext cx="210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Light"/>
              </a:rPr>
              <a:t>TOF spectroscopy </a:t>
            </a:r>
            <a:r>
              <a:rPr lang="en-US" sz="1600" dirty="0">
                <a:latin typeface="Helvetica Light"/>
              </a:rPr>
              <a:t>of captured fragments from gas injection</a:t>
            </a:r>
            <a:endParaRPr lang="LID4096" sz="1600" dirty="0">
              <a:latin typeface="Helvetica Ligh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5ADF287-DF45-3987-9D4B-908B2CE0F08F}"/>
              </a:ext>
            </a:extLst>
          </p:cNvPr>
          <p:cNvGrpSpPr/>
          <p:nvPr/>
        </p:nvGrpSpPr>
        <p:grpSpPr>
          <a:xfrm>
            <a:off x="6801846" y="3821341"/>
            <a:ext cx="1339782" cy="1412424"/>
            <a:chOff x="9546958" y="4522472"/>
            <a:chExt cx="1719798" cy="1829496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018AFB6-CD25-5BA5-C557-225FD88D6325}"/>
                </a:ext>
              </a:extLst>
            </p:cNvPr>
            <p:cNvGrpSpPr/>
            <p:nvPr/>
          </p:nvGrpSpPr>
          <p:grpSpPr>
            <a:xfrm>
              <a:off x="9770082" y="4992131"/>
              <a:ext cx="1290240" cy="1130174"/>
              <a:chOff x="6902632" y="1862592"/>
              <a:chExt cx="1454136" cy="131175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CEFAE9D1-0D48-C2BB-7C87-A0D3BEA8CDD0}"/>
                  </a:ext>
                </a:extLst>
              </p:cNvPr>
              <p:cNvSpPr/>
              <p:nvPr/>
            </p:nvSpPr>
            <p:spPr>
              <a:xfrm>
                <a:off x="6902632" y="1862592"/>
                <a:ext cx="1454136" cy="131175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6BC95487-0B84-EE70-E9B2-E7DE482D8DAB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141FF1A7-8F45-DD56-B599-31EA3128867A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178598B9-4095-D738-5568-C09589707DB7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6DA8053B-4176-0214-3A6E-E1A0EFD652DD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4047AE5B-DA1F-FBF1-0A9D-AFB99FB39951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2B3486AB-10F8-926D-A203-4969BF92370A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DF5C9F7B-886F-B2E5-FF4C-0BC30B70C586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3F2E538D-36FE-E8E3-164B-C151DF002DF7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20465098-106F-798E-FE62-DDBA812A97B1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A4A9C11D-7AAE-5921-A32A-556F31F933BC}"/>
                </a:ext>
              </a:extLst>
            </p:cNvPr>
            <p:cNvSpPr/>
            <p:nvPr/>
          </p:nvSpPr>
          <p:spPr>
            <a:xfrm>
              <a:off x="9546958" y="4729059"/>
              <a:ext cx="1719798" cy="162290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7B7A4B3-BD69-7BB4-99EE-D498A0F4215D}"/>
                </a:ext>
              </a:extLst>
            </p:cNvPr>
            <p:cNvSpPr/>
            <p:nvPr/>
          </p:nvSpPr>
          <p:spPr>
            <a:xfrm>
              <a:off x="10247738" y="4522472"/>
              <a:ext cx="315107" cy="296453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050F51B6-4155-1693-0152-7CB04A2809D9}"/>
              </a:ext>
            </a:extLst>
          </p:cNvPr>
          <p:cNvSpPr txBox="1"/>
          <p:nvPr/>
        </p:nvSpPr>
        <p:spPr>
          <a:xfrm>
            <a:off x="2956480" y="3659435"/>
            <a:ext cx="264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Cooling and mixing </a:t>
            </a:r>
            <a:r>
              <a:rPr lang="en-US" sz="1600" dirty="0">
                <a:latin typeface="Helvetica Light"/>
              </a:rPr>
              <a:t>of anions with antiprotons</a:t>
            </a:r>
            <a:endParaRPr lang="LID4096" sz="1600" dirty="0">
              <a:latin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3557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 animBg="1"/>
      <p:bldP spid="20" grpId="0" animBg="1"/>
      <p:bldP spid="42" grpId="0"/>
      <p:bldP spid="50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A978AA-BC7C-E0FD-5D57-916BDD55E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4615" y="151131"/>
            <a:ext cx="9144000" cy="107156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Helvetica Light"/>
              </a:rPr>
              <a:t>Thank you for your attention</a:t>
            </a:r>
            <a:endParaRPr lang="en-GB" dirty="0">
              <a:latin typeface="Helvetica Light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4266AEB-E5D5-F47E-CF57-59A5EC931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4640" y="1222694"/>
            <a:ext cx="9144000" cy="1655762"/>
          </a:xfrm>
        </p:spPr>
        <p:txBody>
          <a:bodyPr/>
          <a:lstStyle/>
          <a:p>
            <a:r>
              <a:rPr lang="en-GB" dirty="0">
                <a:latin typeface="Amasis MT Pro" panose="02040504050005020304" pitchFamily="18" charset="0"/>
              </a:rPr>
              <a:t>On behalf of the AEGIS collaboration</a:t>
            </a:r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6065799B-1B0E-72B4-D816-FD76B79CBA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4"/>
          <a:stretch/>
        </p:blipFill>
        <p:spPr>
          <a:xfrm>
            <a:off x="6050483" y="2496187"/>
            <a:ext cx="6029757" cy="35515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6C535D-CB33-6A35-6952-227CD2EA16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60" y="1775776"/>
            <a:ext cx="6574790" cy="493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03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graph of a red line&#10;&#10;Description automatically generated with medium confidence">
            <a:extLst>
              <a:ext uri="{FF2B5EF4-FFF2-40B4-BE49-F238E27FC236}">
                <a16:creationId xmlns:a16="http://schemas.microsoft.com/office/drawing/2014/main" id="{CCA09C70-301B-7CB1-06E1-6FB5F5EBC5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" t="-550" r="34724" b="550"/>
          <a:stretch/>
        </p:blipFill>
        <p:spPr>
          <a:xfrm>
            <a:off x="69968" y="2885974"/>
            <a:ext cx="8505378" cy="37125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64CBE5-37FA-AC05-46B3-E14771DC767E}"/>
              </a:ext>
            </a:extLst>
          </p:cNvPr>
          <p:cNvSpPr txBox="1"/>
          <p:nvPr/>
        </p:nvSpPr>
        <p:spPr>
          <a:xfrm>
            <a:off x="1726414" y="-81428"/>
            <a:ext cx="85044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5400" dirty="0"/>
              <a:t>Sample data during campaign</a:t>
            </a:r>
            <a:endParaRPr lang="LID4096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B3FD7B-917B-0843-BD34-1CB7EB40DFB3}"/>
              </a:ext>
            </a:extLst>
          </p:cNvPr>
          <p:cNvSpPr txBox="1"/>
          <p:nvPr/>
        </p:nvSpPr>
        <p:spPr>
          <a:xfrm>
            <a:off x="1490581" y="2652618"/>
            <a:ext cx="200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MCP TOF signal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BA64A9-C440-96A2-B5CD-A5B38EC8AC67}"/>
              </a:ext>
            </a:extLst>
          </p:cNvPr>
          <p:cNvSpPr txBox="1"/>
          <p:nvPr/>
        </p:nvSpPr>
        <p:spPr>
          <a:xfrm>
            <a:off x="5472992" y="2675212"/>
            <a:ext cx="299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Scintillator signal (SC21)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D48D71-1C92-C910-21DF-C0D4471C1221}"/>
              </a:ext>
            </a:extLst>
          </p:cNvPr>
          <p:cNvGrpSpPr/>
          <p:nvPr/>
        </p:nvGrpSpPr>
        <p:grpSpPr>
          <a:xfrm flipH="1">
            <a:off x="424631" y="713794"/>
            <a:ext cx="7406330" cy="1895751"/>
            <a:chOff x="1132308" y="713250"/>
            <a:chExt cx="9840492" cy="2575136"/>
          </a:xfrm>
        </p:grpSpPr>
        <p:pic>
          <p:nvPicPr>
            <p:cNvPr id="10" name="Picture 9" descr="A white background with black lines&#10;&#10;Description automatically generated">
              <a:extLst>
                <a:ext uri="{FF2B5EF4-FFF2-40B4-BE49-F238E27FC236}">
                  <a16:creationId xmlns:a16="http://schemas.microsoft.com/office/drawing/2014/main" id="{A6713D4F-7D61-FD45-FEF9-DD90E1334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816945"/>
              <a:ext cx="9753600" cy="2471441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1EB8DD-77AC-E518-BFEE-E440D7D3E5B6}"/>
                </a:ext>
              </a:extLst>
            </p:cNvPr>
            <p:cNvGrpSpPr/>
            <p:nvPr/>
          </p:nvGrpSpPr>
          <p:grpSpPr>
            <a:xfrm>
              <a:off x="1132308" y="713250"/>
              <a:ext cx="9090339" cy="2292776"/>
              <a:chOff x="1132308" y="713250"/>
              <a:chExt cx="9090339" cy="229277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87DC3BF-F8D7-773C-C2C0-9079DFBEC27A}"/>
                  </a:ext>
                </a:extLst>
              </p:cNvPr>
              <p:cNvSpPr/>
              <p:nvPr/>
            </p:nvSpPr>
            <p:spPr>
              <a:xfrm>
                <a:off x="3219450" y="1273689"/>
                <a:ext cx="349250" cy="48138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5BA0B7-D2C8-341A-A266-52687450602A}"/>
                  </a:ext>
                </a:extLst>
              </p:cNvPr>
              <p:cNvSpPr txBox="1"/>
              <p:nvPr/>
            </p:nvSpPr>
            <p:spPr>
              <a:xfrm>
                <a:off x="3220915" y="1239983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C773466-867D-F6DF-F663-6D3EE6D06006}"/>
                  </a:ext>
                </a:extLst>
              </p:cNvPr>
              <p:cNvSpPr/>
              <p:nvPr/>
            </p:nvSpPr>
            <p:spPr>
              <a:xfrm>
                <a:off x="6988508" y="2272401"/>
                <a:ext cx="793750" cy="36933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00CC704-0A0A-371A-FD28-9B255D2E34A8}"/>
                  </a:ext>
                </a:extLst>
              </p:cNvPr>
              <p:cNvSpPr txBox="1"/>
              <p:nvPr/>
            </p:nvSpPr>
            <p:spPr>
              <a:xfrm>
                <a:off x="7199508" y="2190026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626A536-9F29-D78E-30FF-797572978076}"/>
                  </a:ext>
                </a:extLst>
              </p:cNvPr>
              <p:cNvSpPr/>
              <p:nvPr/>
            </p:nvSpPr>
            <p:spPr>
              <a:xfrm>
                <a:off x="9243174" y="1846944"/>
                <a:ext cx="203200" cy="101566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0F8F0130-BDCF-376C-B69B-D9BF9888C4BC}"/>
                  </a:ext>
                </a:extLst>
              </p:cNvPr>
              <p:cNvSpPr/>
              <p:nvPr/>
            </p:nvSpPr>
            <p:spPr>
              <a:xfrm>
                <a:off x="7942211" y="2354776"/>
                <a:ext cx="279400" cy="204582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9254A0A-86DE-EDB8-5751-6774AC23B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9608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D475B35-A0CD-FB53-1B7C-978AB7B2BD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0972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F0284F-661A-5916-4831-9D80BFB72FA4}"/>
                  </a:ext>
                </a:extLst>
              </p:cNvPr>
              <p:cNvSpPr txBox="1"/>
              <p:nvPr/>
            </p:nvSpPr>
            <p:spPr>
              <a:xfrm>
                <a:off x="1623388" y="713250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+160V</a:t>
                </a:r>
                <a:endParaRPr lang="en-SE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E19AE0E-004F-76B4-C8AB-1EFBBDA575D0}"/>
                  </a:ext>
                </a:extLst>
              </p:cNvPr>
              <p:cNvSpPr txBox="1"/>
              <p:nvPr/>
            </p:nvSpPr>
            <p:spPr>
              <a:xfrm>
                <a:off x="1132308" y="1514381"/>
                <a:ext cx="1423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Floor Voltage</a:t>
                </a:r>
                <a:endParaRPr lang="en-SE" dirty="0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E93EE62-3F8F-A2D7-B9B3-CCC1B3028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0750" y="3006026"/>
                <a:ext cx="584847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DBD105-C38C-EBB6-27BD-3AB9F8BB7883}"/>
                  </a:ext>
                </a:extLst>
              </p:cNvPr>
              <p:cNvSpPr txBox="1"/>
              <p:nvPr/>
            </p:nvSpPr>
            <p:spPr>
              <a:xfrm>
                <a:off x="9598758" y="2052665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MCP</a:t>
                </a:r>
                <a:endParaRPr lang="en-SE" dirty="0"/>
              </a:p>
            </p:txBody>
          </p:sp>
        </p:grpSp>
      </p:grpSp>
      <p:sp>
        <p:nvSpPr>
          <p:cNvPr id="9" name="Arrow: Down 8">
            <a:extLst>
              <a:ext uri="{FF2B5EF4-FFF2-40B4-BE49-F238E27FC236}">
                <a16:creationId xmlns:a16="http://schemas.microsoft.com/office/drawing/2014/main" id="{EF107A1F-B42C-0F08-BA46-141BDF1FF145}"/>
              </a:ext>
            </a:extLst>
          </p:cNvPr>
          <p:cNvSpPr/>
          <p:nvPr/>
        </p:nvSpPr>
        <p:spPr>
          <a:xfrm rot="3398158">
            <a:off x="2654073" y="4586233"/>
            <a:ext cx="435358" cy="66364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00B7BE-5347-7D16-9C2B-6E34D99D3B69}"/>
              </a:ext>
            </a:extLst>
          </p:cNvPr>
          <p:cNvSpPr txBox="1"/>
          <p:nvPr/>
        </p:nvSpPr>
        <p:spPr>
          <a:xfrm>
            <a:off x="2667872" y="4198081"/>
            <a:ext cx="1806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chemeClr val="accent1"/>
                </a:solidFill>
              </a:rPr>
              <a:t>Negative charges</a:t>
            </a:r>
            <a:endParaRPr lang="LID4096" b="1" dirty="0">
              <a:solidFill>
                <a:schemeClr val="accent1"/>
              </a:solidFill>
            </a:endParaRP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35E7F218-519A-6610-A18D-BF00236AADE7}"/>
              </a:ext>
            </a:extLst>
          </p:cNvPr>
          <p:cNvSpPr/>
          <p:nvPr/>
        </p:nvSpPr>
        <p:spPr>
          <a:xfrm rot="12421571">
            <a:off x="896422" y="4466520"/>
            <a:ext cx="435358" cy="66364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36BBC2-5271-B0E6-A389-7C15003A0D5D}"/>
              </a:ext>
            </a:extLst>
          </p:cNvPr>
          <p:cNvSpPr txBox="1"/>
          <p:nvPr/>
        </p:nvSpPr>
        <p:spPr>
          <a:xfrm>
            <a:off x="498545" y="5077560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A75C29"/>
                </a:solidFill>
              </a:rPr>
              <a:t>Hot ions</a:t>
            </a:r>
            <a:endParaRPr lang="LID4096" b="1" dirty="0">
              <a:solidFill>
                <a:srgbClr val="A75C29"/>
              </a:solidFill>
            </a:endParaRP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1E5EB63-A5F1-88FC-FC41-A917782F4609}"/>
              </a:ext>
            </a:extLst>
          </p:cNvPr>
          <p:cNvSpPr/>
          <p:nvPr/>
        </p:nvSpPr>
        <p:spPr>
          <a:xfrm rot="5400000">
            <a:off x="1859027" y="4469976"/>
            <a:ext cx="245529" cy="752949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31CAF0-8D46-20D3-0375-DBD513CF566C}"/>
              </a:ext>
            </a:extLst>
          </p:cNvPr>
          <p:cNvSpPr txBox="1"/>
          <p:nvPr/>
        </p:nvSpPr>
        <p:spPr>
          <a:xfrm>
            <a:off x="1459853" y="437352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Cold ions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0F28D28-ADAD-9CF3-AF90-A85D099EF8E5}"/>
              </a:ext>
            </a:extLst>
          </p:cNvPr>
          <p:cNvSpPr/>
          <p:nvPr/>
        </p:nvSpPr>
        <p:spPr>
          <a:xfrm rot="10800000">
            <a:off x="5894187" y="1691109"/>
            <a:ext cx="468962" cy="41667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098F85-BF63-B0F5-1944-073E545EBF11}"/>
              </a:ext>
            </a:extLst>
          </p:cNvPr>
          <p:cNvSpPr/>
          <p:nvPr/>
        </p:nvSpPr>
        <p:spPr>
          <a:xfrm>
            <a:off x="5148477" y="3044544"/>
            <a:ext cx="2429343" cy="3105510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solidFill>
              <a:srgbClr val="172C51">
                <a:alpha val="50196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6" name="Picture 35" descr="A screenshot of a graph&#10;&#10;Description automatically generated">
            <a:extLst>
              <a:ext uri="{FF2B5EF4-FFF2-40B4-BE49-F238E27FC236}">
                <a16:creationId xmlns:a16="http://schemas.microsoft.com/office/drawing/2014/main" id="{7C84635E-05FF-AF6B-2CF9-8AB2BE5521B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9" r="67594"/>
          <a:stretch/>
        </p:blipFill>
        <p:spPr>
          <a:xfrm>
            <a:off x="9084592" y="1461605"/>
            <a:ext cx="2436135" cy="496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4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8" grpId="0" animBg="1"/>
      <p:bldP spid="20" grpId="0"/>
      <p:bldP spid="24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1BA513-A456-E447-AB77-23B944DF0B1C}"/>
              </a:ext>
            </a:extLst>
          </p:cNvPr>
          <p:cNvSpPr txBox="1">
            <a:spLocks/>
          </p:cNvSpPr>
          <p:nvPr/>
        </p:nvSpPr>
        <p:spPr>
          <a:xfrm>
            <a:off x="1195765" y="-311687"/>
            <a:ext cx="10439615" cy="149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4800" b="1" dirty="0"/>
              <a:t>Collissional ionization with antiprotons?</a:t>
            </a:r>
          </a:p>
        </p:txBody>
      </p:sp>
      <p:pic>
        <p:nvPicPr>
          <p:cNvPr id="5" name="Content Placeholder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21013347-8098-4034-411D-A95C4C15F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93" y="1675306"/>
            <a:ext cx="5542384" cy="445988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79BA630-36CA-9E40-51D6-533E3FDF9114}"/>
              </a:ext>
            </a:extLst>
          </p:cNvPr>
          <p:cNvSpPr/>
          <p:nvPr/>
        </p:nvSpPr>
        <p:spPr>
          <a:xfrm>
            <a:off x="2728321" y="2395181"/>
            <a:ext cx="895738" cy="895738"/>
          </a:xfrm>
          <a:prstGeom prst="ellipse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885B46-FDB7-92B5-7DA7-FFDA4A2A13DA}"/>
              </a:ext>
            </a:extLst>
          </p:cNvPr>
          <p:cNvSpPr/>
          <p:nvPr/>
        </p:nvSpPr>
        <p:spPr>
          <a:xfrm>
            <a:off x="2200923" y="2853894"/>
            <a:ext cx="292360" cy="3049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/>
              <p:nvPr/>
            </p:nvSpPr>
            <p:spPr>
              <a:xfrm>
                <a:off x="2939843" y="2535439"/>
                <a:ext cx="3029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843" y="2535439"/>
                <a:ext cx="302998" cy="707886"/>
              </a:xfrm>
              <a:prstGeom prst="rect">
                <a:avLst/>
              </a:prstGeom>
              <a:blipFill>
                <a:blip r:embed="rId3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D2886398-44CD-8100-D2BC-8DF9D553D716}"/>
              </a:ext>
            </a:extLst>
          </p:cNvPr>
          <p:cNvSpPr/>
          <p:nvPr/>
        </p:nvSpPr>
        <p:spPr>
          <a:xfrm rot="9980802">
            <a:off x="1667597" y="2995981"/>
            <a:ext cx="496470" cy="2594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BD99F-C16F-8226-22A0-EFE2C0D58EBD}"/>
              </a:ext>
            </a:extLst>
          </p:cNvPr>
          <p:cNvSpPr txBox="1"/>
          <p:nvPr/>
        </p:nvSpPr>
        <p:spPr>
          <a:xfrm>
            <a:off x="2174218" y="282169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e-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CE19B3-EA5A-B7B3-C9CE-7788830F13DA}"/>
              </a:ext>
            </a:extLst>
          </p:cNvPr>
          <p:cNvSpPr txBox="1"/>
          <p:nvPr/>
        </p:nvSpPr>
        <p:spPr>
          <a:xfrm>
            <a:off x="1918111" y="252005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20 eV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95C09-788A-3FC6-CE6B-CB4FEB9CFB70}"/>
              </a:ext>
            </a:extLst>
          </p:cNvPr>
          <p:cNvSpPr txBox="1"/>
          <p:nvPr/>
        </p:nvSpPr>
        <p:spPr>
          <a:xfrm>
            <a:off x="2872359" y="3270925"/>
            <a:ext cx="83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 KeV</a:t>
            </a:r>
            <a:endParaRPr lang="LID4096" dirty="0"/>
          </a:p>
        </p:txBody>
      </p:sp>
      <p:pic>
        <p:nvPicPr>
          <p:cNvPr id="13" name="Picture 1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7B4E47F-A7FC-B41A-CE4A-AC8DDEA161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6"/>
          <a:stretch/>
        </p:blipFill>
        <p:spPr>
          <a:xfrm>
            <a:off x="6447344" y="1920976"/>
            <a:ext cx="5188036" cy="42510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8393F2-3E13-FE9A-CBBF-8AF52D565DA6}"/>
              </a:ext>
            </a:extLst>
          </p:cNvPr>
          <p:cNvSpPr txBox="1"/>
          <p:nvPr/>
        </p:nvSpPr>
        <p:spPr>
          <a:xfrm>
            <a:off x="2132363" y="1274952"/>
            <a:ext cx="8354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800" b="1" dirty="0"/>
              <a:t>3000 eV is required to form N</a:t>
            </a:r>
            <a:r>
              <a:rPr lang="sv-SE" sz="2800" b="1" baseline="30000" dirty="0"/>
              <a:t>7+</a:t>
            </a:r>
            <a:r>
              <a:rPr lang="sv-SE" sz="2800" b="1" dirty="0"/>
              <a:t> from the </a:t>
            </a:r>
            <a:r>
              <a:rPr lang="sv-SE" sz="2800" dirty="0"/>
              <a:t>N</a:t>
            </a:r>
            <a:r>
              <a:rPr lang="sv-SE" sz="2800" baseline="-25000" dirty="0"/>
              <a:t>2</a:t>
            </a:r>
            <a:r>
              <a:rPr lang="sv-SE" sz="2800" b="1" dirty="0"/>
              <a:t> molecule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DEB43A5-5574-98D7-2B80-CF4632832238}"/>
              </a:ext>
            </a:extLst>
          </p:cNvPr>
          <p:cNvSpPr/>
          <p:nvPr/>
        </p:nvSpPr>
        <p:spPr>
          <a:xfrm rot="10145138">
            <a:off x="3684106" y="2461126"/>
            <a:ext cx="373228" cy="580810"/>
          </a:xfrm>
          <a:prstGeom prst="rightArrow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D565F28-AD8B-1D5B-F7A5-FBFAD5DDB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6261" y="3905250"/>
            <a:ext cx="3561184" cy="15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4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/>
      <p:bldP spid="11" grpId="0"/>
      <p:bldP spid="12" grpId="0"/>
      <p:bldP spid="15" grpId="0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6C8F3193-2BE4-6C14-185A-B2F2B08F791A}"/>
              </a:ext>
            </a:extLst>
          </p:cNvPr>
          <p:cNvGrpSpPr/>
          <p:nvPr/>
        </p:nvGrpSpPr>
        <p:grpSpPr>
          <a:xfrm>
            <a:off x="4731459" y="958917"/>
            <a:ext cx="7127495" cy="1224308"/>
            <a:chOff x="1671386" y="1029385"/>
            <a:chExt cx="9736142" cy="146527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EB57AFE-172E-9659-BE05-BCED1A43CC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8412" b="48430"/>
            <a:stretch/>
          </p:blipFill>
          <p:spPr>
            <a:xfrm>
              <a:off x="3540213" y="1511257"/>
              <a:ext cx="7867315" cy="609810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788D9A9-570A-41FB-7692-196FDAE455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206" y="1826847"/>
              <a:ext cx="5953469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FE76904-EDEF-6E5D-7323-7FD0270677C0}"/>
                </a:ext>
              </a:extLst>
            </p:cNvPr>
            <p:cNvSpPr/>
            <p:nvPr/>
          </p:nvSpPr>
          <p:spPr>
            <a:xfrm>
              <a:off x="1990173" y="1588555"/>
              <a:ext cx="226243" cy="48096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8EF3F0-7D4B-F16E-080C-46F0DB05E211}"/>
                </a:ext>
              </a:extLst>
            </p:cNvPr>
            <p:cNvSpPr txBox="1"/>
            <p:nvPr/>
          </p:nvSpPr>
          <p:spPr>
            <a:xfrm>
              <a:off x="4543900" y="1029385"/>
              <a:ext cx="1649281" cy="55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1.035 m</a:t>
              </a:r>
              <a:endParaRPr lang="LID4096" sz="2400" b="1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562723-9A2E-7A21-6137-BB6DD5B91ADA}"/>
                </a:ext>
              </a:extLst>
            </p:cNvPr>
            <p:cNvCxnSpPr/>
            <p:nvPr/>
          </p:nvCxnSpPr>
          <p:spPr>
            <a:xfrm>
              <a:off x="8131675" y="1351662"/>
              <a:ext cx="0" cy="1143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A768F5E-5481-FE00-75FB-4EAE4D767A5C}"/>
                </a:ext>
              </a:extLst>
            </p:cNvPr>
            <p:cNvCxnSpPr/>
            <p:nvPr/>
          </p:nvCxnSpPr>
          <p:spPr>
            <a:xfrm>
              <a:off x="10657642" y="1351662"/>
              <a:ext cx="0" cy="1143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719BF32-9D71-8F8F-802B-DB50A6CBEA8F}"/>
                </a:ext>
              </a:extLst>
            </p:cNvPr>
            <p:cNvCxnSpPr>
              <a:cxnSpLocks/>
            </p:cNvCxnSpPr>
            <p:nvPr/>
          </p:nvCxnSpPr>
          <p:spPr>
            <a:xfrm>
              <a:off x="8236290" y="1554350"/>
              <a:ext cx="2421352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6D1B4C-26B4-78FC-33BC-15E3BBC7BA31}"/>
                </a:ext>
              </a:extLst>
            </p:cNvPr>
            <p:cNvSpPr txBox="1"/>
            <p:nvPr/>
          </p:nvSpPr>
          <p:spPr>
            <a:xfrm>
              <a:off x="8806398" y="1034557"/>
              <a:ext cx="1340534" cy="478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000" b="1" dirty="0"/>
                <a:t>0.545m</a:t>
              </a:r>
              <a:endParaRPr lang="LID4096" sz="20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D784FD-14A6-0C2E-A598-F32403570753}"/>
                </a:ext>
              </a:extLst>
            </p:cNvPr>
            <p:cNvSpPr txBox="1"/>
            <p:nvPr/>
          </p:nvSpPr>
          <p:spPr>
            <a:xfrm>
              <a:off x="1671386" y="1220617"/>
              <a:ext cx="852231" cy="442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MCP</a:t>
              </a:r>
              <a:endParaRPr lang="LID4096" dirty="0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14B695F-956B-590E-BCDD-9D60519A6773}"/>
              </a:ext>
            </a:extLst>
          </p:cNvPr>
          <p:cNvSpPr/>
          <p:nvPr/>
        </p:nvSpPr>
        <p:spPr>
          <a:xfrm>
            <a:off x="6774453" y="989015"/>
            <a:ext cx="1291934" cy="4026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4" name="Content Placeholder 6" descr="A graph with a red line&#10;&#10;Description automatically generated">
            <a:extLst>
              <a:ext uri="{FF2B5EF4-FFF2-40B4-BE49-F238E27FC236}">
                <a16:creationId xmlns:a16="http://schemas.microsoft.com/office/drawing/2014/main" id="{A4F47479-D52B-1F44-A916-1789A3345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832" y="2316574"/>
            <a:ext cx="6646635" cy="4456703"/>
          </a:xfr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288818B1-8AEC-CDC9-AFC2-5F64749E7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4139" y="77592"/>
            <a:ext cx="8195022" cy="992215"/>
          </a:xfrm>
        </p:spPr>
        <p:txBody>
          <a:bodyPr>
            <a:normAutofit/>
          </a:bodyPr>
          <a:lstStyle/>
          <a:p>
            <a:r>
              <a:rPr lang="en-US" sz="5400" b="1" dirty="0"/>
              <a:t>Pbar TOF calibration </a:t>
            </a:r>
            <a:endParaRPr lang="LID4096" sz="5400" b="1" dirty="0"/>
          </a:p>
        </p:txBody>
      </p:sp>
      <p:pic>
        <p:nvPicPr>
          <p:cNvPr id="2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FC8CD28D-B890-EE93-6222-D56AAAE889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2" b="2867"/>
          <a:stretch/>
        </p:blipFill>
        <p:spPr>
          <a:xfrm>
            <a:off x="580533" y="3359655"/>
            <a:ext cx="3347189" cy="3413622"/>
          </a:xfrm>
          <a:prstGeom prst="rect">
            <a:avLst/>
          </a:prstGeom>
        </p:spPr>
      </p:pic>
      <p:pic>
        <p:nvPicPr>
          <p:cNvPr id="5" name="Picture 4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70B1C099-D651-95D2-BEFA-3909DA6BA8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59" y="1107867"/>
            <a:ext cx="3181098" cy="21507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/>
              <p:nvPr/>
            </p:nvSpPr>
            <p:spPr>
              <a:xfrm>
                <a:off x="8479424" y="5313532"/>
                <a:ext cx="2702343" cy="632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9424" y="5313532"/>
                <a:ext cx="2702343" cy="6325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A013AC5-4F03-91CF-E01A-08C4BB18D196}"/>
              </a:ext>
            </a:extLst>
          </p:cNvPr>
          <p:cNvSpPr/>
          <p:nvPr/>
        </p:nvSpPr>
        <p:spPr>
          <a:xfrm>
            <a:off x="5703500" y="3300121"/>
            <a:ext cx="2717999" cy="6300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/>
              <p:nvPr/>
            </p:nvSpPr>
            <p:spPr>
              <a:xfrm>
                <a:off x="5838834" y="3366786"/>
                <a:ext cx="2640590" cy="4966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v-SE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sv-SE" sz="24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sv-SE" sz="2400" b="1" dirty="0"/>
                  <a:t>1.049(5) m</a:t>
                </a:r>
                <a:endParaRPr lang="LID4096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834" y="3366786"/>
                <a:ext cx="2640590" cy="496674"/>
              </a:xfrm>
              <a:prstGeom prst="rect">
                <a:avLst/>
              </a:prstGeom>
              <a:blipFill>
                <a:blip r:embed="rId7"/>
                <a:stretch>
                  <a:fillRect l="-693" t="-8537" b="-2073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9679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6AE1B-54D8-4076-7F5B-60B7BF842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35" y="307260"/>
            <a:ext cx="11666220" cy="929600"/>
          </a:xfrm>
        </p:spPr>
        <p:txBody>
          <a:bodyPr>
            <a:normAutofit fontScale="90000"/>
          </a:bodyPr>
          <a:lstStyle/>
          <a:p>
            <a:r>
              <a:rPr lang="en-GB" dirty="0"/>
              <a:t>Traditional HCI formation at radioactive beam facilities:</a:t>
            </a:r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FA07EC-100E-69E4-8EEA-EF180C266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87" y="2278099"/>
            <a:ext cx="5419275" cy="35058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E4AA73-C7C9-CBF9-AEC5-863C37941950}"/>
              </a:ext>
            </a:extLst>
          </p:cNvPr>
          <p:cNvSpPr txBox="1"/>
          <p:nvPr/>
        </p:nvSpPr>
        <p:spPr>
          <a:xfrm>
            <a:off x="7363606" y="6403754"/>
            <a:ext cx="45347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Zschornacka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G., M. Schmidt, and A. Thorn. "Electron beam ion </a:t>
            </a:r>
            <a:endParaRPr lang="en-SE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C9A513-178B-D1AF-D449-4233FDC79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7" y="2659380"/>
            <a:ext cx="6529563" cy="2949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D56E6B-9E9D-3344-F257-CAB3D41A98B8}"/>
              </a:ext>
            </a:extLst>
          </p:cNvPr>
          <p:cNvSpPr txBox="1"/>
          <p:nvPr/>
        </p:nvSpPr>
        <p:spPr>
          <a:xfrm>
            <a:off x="331906" y="2002196"/>
            <a:ext cx="5937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High energy beam through stripper foil:</a:t>
            </a:r>
            <a:endParaRPr lang="en-SE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FAD3D-5758-AFC3-DC4C-B98CA0160E65}"/>
              </a:ext>
            </a:extLst>
          </p:cNvPr>
          <p:cNvSpPr txBox="1"/>
          <p:nvPr/>
        </p:nvSpPr>
        <p:spPr>
          <a:xfrm>
            <a:off x="7363606" y="1724160"/>
            <a:ext cx="389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Electron beam ionization:</a:t>
            </a:r>
            <a:endParaRPr lang="en-SE" sz="2800" dirty="0"/>
          </a:p>
        </p:txBody>
      </p:sp>
    </p:spTree>
    <p:extLst>
      <p:ext uri="{BB962C8B-B14F-4D97-AF65-F5344CB8AC3E}">
        <p14:creationId xmlns:p14="http://schemas.microsoft.com/office/powerpoint/2010/main" val="192987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7B03F-B3C6-F5B3-09BA-C473CEFDFF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b="10797"/>
          <a:stretch/>
        </p:blipFill>
        <p:spPr>
          <a:xfrm>
            <a:off x="5221101" y="620936"/>
            <a:ext cx="6970899" cy="286229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43AE0B5-6E30-0EA8-4670-071657635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4696"/>
            <a:ext cx="12192000" cy="798841"/>
          </a:xfrm>
        </p:spPr>
        <p:txBody>
          <a:bodyPr>
            <a:normAutofit/>
          </a:bodyPr>
          <a:lstStyle/>
          <a:p>
            <a:pPr algn="ctr"/>
            <a:r>
              <a:rPr lang="sv-SE" dirty="0">
                <a:latin typeface="Helvetica Light"/>
              </a:rPr>
              <a:t>Experiments at the Antimatter factory</a:t>
            </a:r>
            <a:endParaRPr lang="en-US" dirty="0">
              <a:latin typeface="Helvetica Light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8B1381AD-3C9E-0547-B053-788D859D4A7C}"/>
              </a:ext>
            </a:extLst>
          </p:cNvPr>
          <p:cNvSpPr txBox="1"/>
          <p:nvPr/>
        </p:nvSpPr>
        <p:spPr>
          <a:xfrm>
            <a:off x="589551" y="3784275"/>
            <a:ext cx="118015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/>
              <a:t>ALPHA        ASACUSA         AEGIS          BASE             GBAR          PUMA </a:t>
            </a:r>
          </a:p>
        </p:txBody>
      </p:sp>
      <p:pic>
        <p:nvPicPr>
          <p:cNvPr id="8" name="Picture 8" descr="Afficher l'image d'origine">
            <a:extLst>
              <a:ext uri="{FF2B5EF4-FFF2-40B4-BE49-F238E27FC236}">
                <a16:creationId xmlns:a16="http://schemas.microsoft.com/office/drawing/2014/main" id="{3386FBAD-D979-3780-54F5-1DECA004B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704" y="4241621"/>
            <a:ext cx="934469" cy="101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fficher l'image d'origine">
            <a:extLst>
              <a:ext uri="{FF2B5EF4-FFF2-40B4-BE49-F238E27FC236}">
                <a16:creationId xmlns:a16="http://schemas.microsoft.com/office/drawing/2014/main" id="{C88260F2-54AE-C1FC-459F-D36A671A2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056" y="4507760"/>
            <a:ext cx="1048826" cy="62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asacusa.web.cern.ch/ASACUSA/asacusaweb/kaminari-m.gif">
            <a:extLst>
              <a:ext uri="{FF2B5EF4-FFF2-40B4-BE49-F238E27FC236}">
                <a16:creationId xmlns:a16="http://schemas.microsoft.com/office/drawing/2014/main" id="{F418D11D-64A3-0929-673C-BC70F817F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274" y="4384765"/>
            <a:ext cx="630335" cy="72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Afficher l'image d'origine">
            <a:extLst>
              <a:ext uri="{FF2B5EF4-FFF2-40B4-BE49-F238E27FC236}">
                <a16:creationId xmlns:a16="http://schemas.microsoft.com/office/drawing/2014/main" id="{69998B3E-40B7-A94C-D354-E7741AF0E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64" y="4384765"/>
            <a:ext cx="1137798" cy="83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ruta 13">
            <a:extLst>
              <a:ext uri="{FF2B5EF4-FFF2-40B4-BE49-F238E27FC236}">
                <a16:creationId xmlns:a16="http://schemas.microsoft.com/office/drawing/2014/main" id="{9EB064B7-E604-2FC6-5AE4-58D24340CD6C}"/>
              </a:ext>
            </a:extLst>
          </p:cNvPr>
          <p:cNvSpPr txBox="1"/>
          <p:nvPr/>
        </p:nvSpPr>
        <p:spPr>
          <a:xfrm>
            <a:off x="303105" y="5263254"/>
            <a:ext cx="18640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400" b="1" dirty="0" err="1"/>
              <a:t>Trap</a:t>
            </a:r>
            <a:endParaRPr lang="sv-SE" sz="1400" b="1" dirty="0"/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Antihydrogen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trapping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Spectroscopy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sz="1400" b="1" dirty="0">
                <a:solidFill>
                  <a:schemeClr val="bg2">
                    <a:lumMod val="50000"/>
                  </a:schemeClr>
                </a:solidFill>
              </a:rPr>
              <a:t>Gravity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23E9FA63-4999-8168-1072-5B03C7BE228E}"/>
              </a:ext>
            </a:extLst>
          </p:cNvPr>
          <p:cNvSpPr txBox="1"/>
          <p:nvPr/>
        </p:nvSpPr>
        <p:spPr>
          <a:xfrm>
            <a:off x="4625835" y="5003893"/>
            <a:ext cx="15418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400" b="1" dirty="0"/>
              <a:t>Beam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Pulsed production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of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antihydrogen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Gravity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Positronium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7A192298-FF25-1516-59F4-7511A04B48D4}"/>
              </a:ext>
            </a:extLst>
          </p:cNvPr>
          <p:cNvSpPr txBox="1"/>
          <p:nvPr/>
        </p:nvSpPr>
        <p:spPr>
          <a:xfrm>
            <a:off x="2351175" y="5244653"/>
            <a:ext cx="16248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400" b="1" dirty="0" err="1"/>
              <a:t>Beam</a:t>
            </a:r>
            <a:endParaRPr lang="sv-SE" sz="1400" b="1" dirty="0"/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Antiprotonic atoms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Collisions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Antihydrogen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Spectroscopy</a:t>
            </a:r>
          </a:p>
          <a:p>
            <a:pPr algn="ctr"/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2DC3E9C9-38B1-ECC6-5FC7-F719D2580982}"/>
                  </a:ext>
                </a:extLst>
              </p:cNvPr>
              <p:cNvSpPr txBox="1"/>
              <p:nvPr/>
            </p:nvSpPr>
            <p:spPr>
              <a:xfrm>
                <a:off x="6597474" y="5250467"/>
                <a:ext cx="169822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sz="1400" b="1" dirty="0" err="1"/>
                  <a:t>Trap</a:t>
                </a:r>
                <a:endParaRPr lang="sv-SE" sz="1400" b="1" dirty="0"/>
              </a:p>
              <a:p>
                <a:pPr algn="ctr"/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Mass</a:t>
                </a:r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spectroscopy</a:t>
                </a:r>
                <a:endParaRPr lang="sv-SE" sz="1400" b="1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sz="1400" b="1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sz="1400" b="1" i="1" dirty="0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sv-SE" sz="1400" b="1" dirty="0" err="1">
                    <a:solidFill>
                      <a:schemeClr val="bg2">
                        <a:lumMod val="50000"/>
                      </a:schemeClr>
                    </a:solidFill>
                  </a:rPr>
                  <a:t>magnetic</a:t>
                </a:r>
                <a:r>
                  <a:rPr lang="sv-SE" sz="1400" b="1" dirty="0">
                    <a:solidFill>
                      <a:schemeClr val="bg2">
                        <a:lumMod val="50000"/>
                      </a:schemeClr>
                    </a:solidFill>
                  </a:rPr>
                  <a:t> moment</a:t>
                </a:r>
                <a:endParaRPr lang="en-US" sz="1400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2DC3E9C9-38B1-ECC6-5FC7-F719D25809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474" y="5250467"/>
                <a:ext cx="1698222" cy="738664"/>
              </a:xfrm>
              <a:prstGeom prst="rect">
                <a:avLst/>
              </a:prstGeom>
              <a:blipFill>
                <a:blip r:embed="rId7"/>
                <a:stretch>
                  <a:fillRect t="-826" r="-717" b="-82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ruta 19">
            <a:extLst>
              <a:ext uri="{FF2B5EF4-FFF2-40B4-BE49-F238E27FC236}">
                <a16:creationId xmlns:a16="http://schemas.microsoft.com/office/drawing/2014/main" id="{DE83EEA2-AF7B-A427-1E58-5C361B4188E8}"/>
              </a:ext>
            </a:extLst>
          </p:cNvPr>
          <p:cNvSpPr txBox="1"/>
          <p:nvPr/>
        </p:nvSpPr>
        <p:spPr>
          <a:xfrm>
            <a:off x="8642560" y="5238127"/>
            <a:ext cx="155068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400" b="1" dirty="0" err="1"/>
              <a:t>Trap</a:t>
            </a:r>
            <a:endParaRPr lang="sv-SE" sz="1400" b="1" dirty="0"/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Antimatter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gravity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Lamb-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shift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B757728-1586-C229-F17B-9CCAB6ABCCA6}"/>
              </a:ext>
            </a:extLst>
          </p:cNvPr>
          <p:cNvSpPr txBox="1"/>
          <p:nvPr/>
        </p:nvSpPr>
        <p:spPr>
          <a:xfrm>
            <a:off x="10288570" y="5264569"/>
            <a:ext cx="17727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1400" b="1" dirty="0" err="1"/>
              <a:t>Movable</a:t>
            </a:r>
            <a:r>
              <a:rPr lang="sv-SE" sz="1400" b="1" dirty="0"/>
              <a:t> </a:t>
            </a:r>
            <a:r>
              <a:rPr lang="sv-SE" sz="1400" b="1" dirty="0" err="1"/>
              <a:t>trap</a:t>
            </a:r>
            <a:r>
              <a:rPr lang="sv-SE" sz="1400" b="1" dirty="0"/>
              <a:t> </a:t>
            </a:r>
          </a:p>
          <a:p>
            <a:pPr algn="ctr"/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for antiprotons</a:t>
            </a:r>
          </a:p>
          <a:p>
            <a:pPr algn="ctr"/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Study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of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exotic</a:t>
            </a:r>
            <a:r>
              <a:rPr lang="sv-S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sv-SE" sz="1400" b="1" dirty="0" err="1">
                <a:solidFill>
                  <a:schemeClr val="bg2">
                    <a:lumMod val="50000"/>
                  </a:schemeClr>
                </a:solidFill>
              </a:rPr>
              <a:t>nuclei</a:t>
            </a:r>
            <a:endParaRPr lang="sv-SE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62CA2-3F79-E7C1-6BBB-176F11BD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EB67-25E5-478A-8F1B-E5F2EEAC2DF1}" type="slidenum">
              <a:rPr lang="en-GB" smtClean="0"/>
              <a:t>2</a:t>
            </a:fld>
            <a:endParaRPr lang="en-GB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C458294E-5218-9FF8-2771-CCF292CF03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491" y="4375330"/>
            <a:ext cx="1302196" cy="8627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4C8EC5-AA30-5D85-85E0-4A5CA103F750}"/>
              </a:ext>
            </a:extLst>
          </p:cNvPr>
          <p:cNvSpPr txBox="1"/>
          <p:nvPr/>
        </p:nvSpPr>
        <p:spPr>
          <a:xfrm>
            <a:off x="6446770" y="1587120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ELENA</a:t>
            </a:r>
            <a:endParaRPr lang="LID4096" sz="20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6D400ED-D5E2-49E4-4570-FE816ADE7D69}"/>
              </a:ext>
            </a:extLst>
          </p:cNvPr>
          <p:cNvCxnSpPr>
            <a:cxnSpLocks/>
          </p:cNvCxnSpPr>
          <p:nvPr/>
        </p:nvCxnSpPr>
        <p:spPr>
          <a:xfrm>
            <a:off x="5083559" y="1842996"/>
            <a:ext cx="401187" cy="8993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21F2C8E-614E-92B2-BA28-43499B8B8DA4}"/>
              </a:ext>
            </a:extLst>
          </p:cNvPr>
          <p:cNvSpPr txBox="1"/>
          <p:nvPr/>
        </p:nvSpPr>
        <p:spPr>
          <a:xfrm>
            <a:off x="4660815" y="854536"/>
            <a:ext cx="2169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@1 MeV</a:t>
            </a:r>
            <a:endParaRPr lang="LID4096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B739EC-C7BB-68D2-1F2E-479CA22C9FC4}"/>
              </a:ext>
            </a:extLst>
          </p:cNvPr>
          <p:cNvSpPr txBox="1"/>
          <p:nvPr/>
        </p:nvSpPr>
        <p:spPr>
          <a:xfrm>
            <a:off x="8724748" y="1162680"/>
            <a:ext cx="239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@ 0.1 MeV</a:t>
            </a:r>
            <a:endParaRPr lang="LID4096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CC908A-1E62-6B91-690C-DB50CB866AA0}"/>
              </a:ext>
            </a:extLst>
          </p:cNvPr>
          <p:cNvSpPr txBox="1"/>
          <p:nvPr/>
        </p:nvSpPr>
        <p:spPr>
          <a:xfrm>
            <a:off x="6874933" y="2842557"/>
            <a:ext cx="2836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Antiprotons for experiments</a:t>
            </a:r>
            <a:endParaRPr lang="LID4096" dirty="0"/>
          </a:p>
        </p:txBody>
      </p:sp>
      <p:pic>
        <p:nvPicPr>
          <p:cNvPr id="27" name="Picture 26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E45A541B-4650-F9B6-2D89-C612DD74D9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262" y="4384765"/>
            <a:ext cx="2156071" cy="626375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EA95016-004B-2BC4-0485-E031DD85C403}"/>
              </a:ext>
            </a:extLst>
          </p:cNvPr>
          <p:cNvSpPr/>
          <p:nvPr/>
        </p:nvSpPr>
        <p:spPr>
          <a:xfrm>
            <a:off x="4172545" y="3669382"/>
            <a:ext cx="2492688" cy="286229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3" name="Bildobjekt 4" descr="En bild som visar karta&#10;&#10;Automatiskt genererad beskrivning">
            <a:extLst>
              <a:ext uri="{FF2B5EF4-FFF2-40B4-BE49-F238E27FC236}">
                <a16:creationId xmlns:a16="http://schemas.microsoft.com/office/drawing/2014/main" id="{C7EB5C41-E095-37DE-8B9C-AB9A58EAD13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64" y="750907"/>
            <a:ext cx="4180127" cy="2751916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CB643D65-A337-A8B7-7617-6F536E9EF53A}"/>
              </a:ext>
            </a:extLst>
          </p:cNvPr>
          <p:cNvSpPr/>
          <p:nvPr/>
        </p:nvSpPr>
        <p:spPr>
          <a:xfrm>
            <a:off x="1866900" y="1205116"/>
            <a:ext cx="899102" cy="6430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30" name="Bildobjekt 65">
            <a:extLst>
              <a:ext uri="{FF2B5EF4-FFF2-40B4-BE49-F238E27FC236}">
                <a16:creationId xmlns:a16="http://schemas.microsoft.com/office/drawing/2014/main" id="{8A357396-F8D6-97BC-CD1A-423442D74CC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64" y="774222"/>
            <a:ext cx="876821" cy="87536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1D9F989-833C-EE51-3BCA-7C742709AC3D}"/>
              </a:ext>
            </a:extLst>
          </p:cNvPr>
          <p:cNvSpPr txBox="1"/>
          <p:nvPr/>
        </p:nvSpPr>
        <p:spPr>
          <a:xfrm>
            <a:off x="2297994" y="6044550"/>
            <a:ext cx="6286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1600" b="1" dirty="0">
                <a:solidFill>
                  <a:schemeClr val="accent2"/>
                </a:solidFill>
              </a:rPr>
              <a:t>Antiprotonic atoms+HCIs</a:t>
            </a:r>
          </a:p>
        </p:txBody>
      </p:sp>
    </p:spTree>
    <p:extLst>
      <p:ext uri="{BB962C8B-B14F-4D97-AF65-F5344CB8AC3E}">
        <p14:creationId xmlns:p14="http://schemas.microsoft.com/office/powerpoint/2010/main" val="29630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DDB2F-B6AF-9625-D6B4-DDEF91834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152" y="290788"/>
            <a:ext cx="4454615" cy="1259386"/>
          </a:xfrm>
          <a:prstGeom prst="rect">
            <a:avLst/>
          </a:prstGeom>
        </p:spPr>
      </p:pic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3EB2CC4A-B923-9184-CBC5-D3A60CBA72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" t="18586" r="-17392" b="7399"/>
          <a:stretch/>
        </p:blipFill>
        <p:spPr>
          <a:xfrm>
            <a:off x="0" y="-34891"/>
            <a:ext cx="14341033" cy="68928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D18D03D-5AFD-DEB4-D4C0-88D18BC3E3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3377" y="3906114"/>
            <a:ext cx="4156026" cy="2951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A821E93-1311-F12D-9627-DA265C5A263A}"/>
              </a:ext>
            </a:extLst>
          </p:cNvPr>
          <p:cNvSpPr txBox="1">
            <a:spLocks/>
          </p:cNvSpPr>
          <p:nvPr/>
        </p:nvSpPr>
        <p:spPr>
          <a:xfrm>
            <a:off x="188233" y="781050"/>
            <a:ext cx="5514975" cy="769124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>
                <a:solidFill>
                  <a:schemeClr val="bg1"/>
                </a:solidFill>
              </a:rPr>
              <a:t>The AEGIS </a:t>
            </a:r>
            <a:r>
              <a:rPr lang="fr-CH" sz="4400" dirty="0" err="1">
                <a:solidFill>
                  <a:schemeClr val="bg1"/>
                </a:solidFill>
              </a:rPr>
              <a:t>experiment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35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7BC02-1F08-387E-00AD-2A9C651D4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191" y="109452"/>
            <a:ext cx="9878005" cy="1177925"/>
          </a:xfrm>
        </p:spPr>
        <p:txBody>
          <a:bodyPr>
            <a:normAutofit/>
          </a:bodyPr>
          <a:lstStyle/>
          <a:p>
            <a:r>
              <a:rPr lang="en-GB" sz="5400" b="1" dirty="0"/>
              <a:t>Low energy antiproton interactions</a:t>
            </a:r>
            <a:endParaRPr lang="en-SE" sz="5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DF3050-0B2B-D981-D7F1-05B41769B3B9}"/>
              </a:ext>
            </a:extLst>
          </p:cNvPr>
          <p:cNvSpPr txBox="1"/>
          <p:nvPr/>
        </p:nvSpPr>
        <p:spPr>
          <a:xfrm>
            <a:off x="10226139" y="1322307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2kV</a:t>
            </a:r>
            <a:endParaRPr lang="en-SE" dirty="0"/>
          </a:p>
        </p:txBody>
      </p:sp>
      <p:pic>
        <p:nvPicPr>
          <p:cNvPr id="6" name="Content Placeholder 10" descr="A graph showing a slope of a slope&#10;&#10;Description automatically generated with medium confidence">
            <a:extLst>
              <a:ext uri="{FF2B5EF4-FFF2-40B4-BE49-F238E27FC236}">
                <a16:creationId xmlns:a16="http://schemas.microsoft.com/office/drawing/2014/main" id="{35D6BF0E-D6B3-D658-0ABF-43E542B8E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43" y="1831540"/>
            <a:ext cx="4995922" cy="3778216"/>
          </a:xfrm>
          <a:prstGeom prst="rect">
            <a:avLst/>
          </a:prstGeom>
        </p:spPr>
      </p:pic>
      <p:pic>
        <p:nvPicPr>
          <p:cNvPr id="16" name="Picture 15" descr="A graph of a running graph&#10;&#10;Description automatically generated">
            <a:extLst>
              <a:ext uri="{FF2B5EF4-FFF2-40B4-BE49-F238E27FC236}">
                <a16:creationId xmlns:a16="http://schemas.microsoft.com/office/drawing/2014/main" id="{75CB351F-F34F-B761-FAE2-FB4E1D37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8"/>
          <a:stretch/>
        </p:blipFill>
        <p:spPr>
          <a:xfrm>
            <a:off x="6161349" y="1230204"/>
            <a:ext cx="5110847" cy="48287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8F6AB9-25AB-DF04-EAE5-2B9ADB852052}"/>
              </a:ext>
            </a:extLst>
          </p:cNvPr>
          <p:cNvSpPr txBox="1"/>
          <p:nvPr/>
        </p:nvSpPr>
        <p:spPr>
          <a:xfrm>
            <a:off x="1170784" y="1462208"/>
            <a:ext cx="437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Signal of m/q=2 peak vs annihilation event: </a:t>
            </a:r>
            <a:endParaRPr lang="LID4096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DC12C6-CEED-0394-51B7-F7DBAA42222F}"/>
              </a:ext>
            </a:extLst>
          </p:cNvPr>
          <p:cNvSpPr txBox="1"/>
          <p:nvPr/>
        </p:nvSpPr>
        <p:spPr>
          <a:xfrm>
            <a:off x="7072647" y="1322307"/>
            <a:ext cx="3804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&lt;</a:t>
            </a:r>
            <a:r>
              <a:rPr lang="sv-SE" sz="3200" b="1" dirty="0"/>
              <a:t>1 keV trapped pbars</a:t>
            </a:r>
            <a:endParaRPr lang="LID4096" sz="3200" b="1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59BFC496-20A9-34AF-B559-C21EB45E2E86}"/>
              </a:ext>
            </a:extLst>
          </p:cNvPr>
          <p:cNvSpPr/>
          <p:nvPr/>
        </p:nvSpPr>
        <p:spPr>
          <a:xfrm rot="10800000">
            <a:off x="8418192" y="2995407"/>
            <a:ext cx="597159" cy="101669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6D42252-3BCD-AA3A-1787-ADF29953E0C3}"/>
              </a:ext>
            </a:extLst>
          </p:cNvPr>
          <p:cNvSpPr txBox="1">
            <a:spLocks/>
          </p:cNvSpPr>
          <p:nvPr/>
        </p:nvSpPr>
        <p:spPr>
          <a:xfrm>
            <a:off x="451014" y="5984882"/>
            <a:ext cx="11420669" cy="886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What could result in the formation of m/q=2 from nitrogen?</a:t>
            </a:r>
            <a:endParaRPr lang="LID4096" sz="4800" dirty="0"/>
          </a:p>
        </p:txBody>
      </p:sp>
    </p:spTree>
    <p:extLst>
      <p:ext uri="{BB962C8B-B14F-4D97-AF65-F5344CB8AC3E}">
        <p14:creationId xmlns:p14="http://schemas.microsoft.com/office/powerpoint/2010/main" val="895971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00A92-F5D8-DB07-164F-8CDD0678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67" name="Content Placeholder 66" descr="A graph of a graph with a curve&#10;&#10;Description automatically generated with medium confidence">
            <a:extLst>
              <a:ext uri="{FF2B5EF4-FFF2-40B4-BE49-F238E27FC236}">
                <a16:creationId xmlns:a16="http://schemas.microsoft.com/office/drawing/2014/main" id="{76406960-72D9-ED1C-BE8F-E52D01AA1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76" y="7146"/>
            <a:ext cx="10334921" cy="6843708"/>
          </a:xfrm>
        </p:spPr>
      </p:pic>
    </p:spTree>
    <p:extLst>
      <p:ext uri="{BB962C8B-B14F-4D97-AF65-F5344CB8AC3E}">
        <p14:creationId xmlns:p14="http://schemas.microsoft.com/office/powerpoint/2010/main" val="1845255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BA2CE-7E03-8828-E0D6-2B43E3CC0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5400" dirty="0"/>
              <a:t>Antiproton overlap with nucleus</a:t>
            </a:r>
            <a:endParaRPr lang="LID4096" sz="5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074A0F-CDDA-9745-6BC1-CF868C399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24" y="1709697"/>
            <a:ext cx="10515600" cy="50650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C3AF7B-B88E-973E-FC1A-DF5F7A891FF7}"/>
              </a:ext>
            </a:extLst>
          </p:cNvPr>
          <p:cNvSpPr txBox="1"/>
          <p:nvPr/>
        </p:nvSpPr>
        <p:spPr>
          <a:xfrm>
            <a:off x="7376743" y="1726986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Iodine</a:t>
            </a:r>
            <a:endParaRPr lang="LID4096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D8BB81-8063-A6B4-11C9-366C1ADE128C}"/>
              </a:ext>
            </a:extLst>
          </p:cNvPr>
          <p:cNvSpPr txBox="1"/>
          <p:nvPr/>
        </p:nvSpPr>
        <p:spPr>
          <a:xfrm>
            <a:off x="9190771" y="1690688"/>
            <a:ext cx="1278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Nitrogen</a:t>
            </a:r>
            <a:endParaRPr lang="LID4096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488765-5F8B-59C4-7911-7A1B8E18B9DE}"/>
              </a:ext>
            </a:extLst>
          </p:cNvPr>
          <p:cNvSpPr txBox="1"/>
          <p:nvPr/>
        </p:nvSpPr>
        <p:spPr>
          <a:xfrm>
            <a:off x="5387688" y="1773153"/>
            <a:ext cx="991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Mercury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2253377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1CBA1-735F-56C8-90FA-A693F7003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24" y="0"/>
            <a:ext cx="11950700" cy="1325563"/>
          </a:xfrm>
        </p:spPr>
        <p:txBody>
          <a:bodyPr/>
          <a:lstStyle/>
          <a:p>
            <a:r>
              <a:rPr lang="en-US" sz="3600" dirty="0" err="1"/>
              <a:t>Antiprotonic</a:t>
            </a:r>
            <a:r>
              <a:rPr lang="en-US" sz="3600" dirty="0"/>
              <a:t> atoms: setup of the ion injection beamline</a:t>
            </a:r>
            <a:endParaRPr lang="en-US" dirty="0"/>
          </a:p>
        </p:txBody>
      </p:sp>
      <p:pic>
        <p:nvPicPr>
          <p:cNvPr id="5" name="Content Placeholder 4" descr="A picture containing indoor, sink, dirty, old&#10;&#10;Description automatically generated">
            <a:extLst>
              <a:ext uri="{FF2B5EF4-FFF2-40B4-BE49-F238E27FC236}">
                <a16:creationId xmlns:a16="http://schemas.microsoft.com/office/drawing/2014/main" id="{2A41BC3E-499A-8A74-6C21-9884D6BB6B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24" y="3240684"/>
            <a:ext cx="5027234" cy="2830479"/>
          </a:xfrm>
        </p:spPr>
      </p:pic>
      <p:pic>
        <p:nvPicPr>
          <p:cNvPr id="7" name="Picture 6" descr="A picture containing indoor, metal, steel, stainless&#10;&#10;Description automatically generated">
            <a:extLst>
              <a:ext uri="{FF2B5EF4-FFF2-40B4-BE49-F238E27FC236}">
                <a16:creationId xmlns:a16="http://schemas.microsoft.com/office/drawing/2014/main" id="{09DBEB2B-E773-26C6-3867-4A805DEAFB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33323" y="4582092"/>
            <a:ext cx="2163743" cy="1145329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5C74A1F-D13C-7EB7-7506-4F97AF0038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0" r="713"/>
          <a:stretch/>
        </p:blipFill>
        <p:spPr>
          <a:xfrm>
            <a:off x="7658101" y="2742711"/>
            <a:ext cx="3883861" cy="3328452"/>
          </a:xfrm>
          <a:prstGeom prst="rect">
            <a:avLst/>
          </a:prstGeom>
        </p:spPr>
      </p:pic>
      <p:sp>
        <p:nvSpPr>
          <p:cNvPr id="16" name="Arrow: Bent 15">
            <a:extLst>
              <a:ext uri="{FF2B5EF4-FFF2-40B4-BE49-F238E27FC236}">
                <a16:creationId xmlns:a16="http://schemas.microsoft.com/office/drawing/2014/main" id="{D540C016-19B0-F68E-08D7-76EB4D496342}"/>
              </a:ext>
            </a:extLst>
          </p:cNvPr>
          <p:cNvSpPr/>
          <p:nvPr/>
        </p:nvSpPr>
        <p:spPr>
          <a:xfrm rot="16200000">
            <a:off x="7184917" y="3936889"/>
            <a:ext cx="517744" cy="561977"/>
          </a:xfrm>
          <a:prstGeom prst="bentArrow">
            <a:avLst>
              <a:gd name="adj1" fmla="val 25000"/>
              <a:gd name="adj2" fmla="val 28679"/>
              <a:gd name="adj3" fmla="val 25000"/>
              <a:gd name="adj4" fmla="val 474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B287E923-AD97-D658-8ECD-F74212C6FC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069" y="1076518"/>
            <a:ext cx="3883861" cy="2830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9E54FC-2D40-4D57-30DF-8564632E4374}"/>
              </a:ext>
            </a:extLst>
          </p:cNvPr>
          <p:cNvSpPr txBox="1"/>
          <p:nvPr/>
        </p:nvSpPr>
        <p:spPr>
          <a:xfrm>
            <a:off x="727264" y="1156018"/>
            <a:ext cx="32264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of the R&amp;D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establish the techniques to form antiprotonic bound states.</a:t>
            </a: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On track for 2023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1095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0B760-DE87-E3D5-A769-22A8114B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881" y="301873"/>
            <a:ext cx="10515600" cy="975852"/>
          </a:xfrm>
        </p:spPr>
        <p:txBody>
          <a:bodyPr/>
          <a:lstStyle/>
          <a:p>
            <a:r>
              <a:rPr lang="en-US" dirty="0"/>
              <a:t>TOF calibration using </a:t>
            </a:r>
            <a:r>
              <a:rPr lang="en-US" dirty="0" err="1"/>
              <a:t>Pbars</a:t>
            </a:r>
            <a:r>
              <a:rPr lang="en-US" dirty="0"/>
              <a:t> and electrons</a:t>
            </a:r>
            <a:endParaRPr lang="LID4096" dirty="0"/>
          </a:p>
        </p:txBody>
      </p:sp>
      <p:pic>
        <p:nvPicPr>
          <p:cNvPr id="5" name="Content Placeholder 4" descr="A graph with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1DC37687-AEFB-54E0-7A8A-D8F9C2618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32" y="2348040"/>
            <a:ext cx="7382726" cy="4208087"/>
          </a:xfr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A0648F-B355-5150-16AF-08FCA82FA659}"/>
              </a:ext>
            </a:extLst>
          </p:cNvPr>
          <p:cNvCxnSpPr>
            <a:cxnSpLocks/>
          </p:cNvCxnSpPr>
          <p:nvPr/>
        </p:nvCxnSpPr>
        <p:spPr>
          <a:xfrm>
            <a:off x="3092436" y="2475912"/>
            <a:ext cx="0" cy="3591578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238A1B6-27D0-C4D0-1C80-832DC9A6DBC8}"/>
              </a:ext>
            </a:extLst>
          </p:cNvPr>
          <p:cNvCxnSpPr>
            <a:cxnSpLocks/>
          </p:cNvCxnSpPr>
          <p:nvPr/>
        </p:nvCxnSpPr>
        <p:spPr>
          <a:xfrm>
            <a:off x="9085756" y="2475912"/>
            <a:ext cx="0" cy="3543823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D020F9D-075D-1CCA-A61F-2FC1E426F356}"/>
              </a:ext>
            </a:extLst>
          </p:cNvPr>
          <p:cNvSpPr txBox="1"/>
          <p:nvPr/>
        </p:nvSpPr>
        <p:spPr>
          <a:xfrm>
            <a:off x="7197065" y="3514820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/>
              <a:t>Pbar</a:t>
            </a:r>
            <a:endParaRPr lang="LID4096" sz="3600" b="1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C85EFA-19F4-90B1-AB3E-15442133FA7F}"/>
              </a:ext>
            </a:extLst>
          </p:cNvPr>
          <p:cNvSpPr txBox="1"/>
          <p:nvPr/>
        </p:nvSpPr>
        <p:spPr>
          <a:xfrm>
            <a:off x="3743949" y="3366611"/>
            <a:ext cx="1555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Electrons</a:t>
            </a:r>
            <a:endParaRPr lang="LID4096" sz="2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DD6CEB-B088-188C-815F-2F924D682555}"/>
              </a:ext>
            </a:extLst>
          </p:cNvPr>
          <p:cNvSpPr txBox="1"/>
          <p:nvPr/>
        </p:nvSpPr>
        <p:spPr>
          <a:xfrm>
            <a:off x="3502150" y="3805754"/>
            <a:ext cx="2070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TOF=200(50)ns</a:t>
            </a:r>
            <a:endParaRPr lang="LID4096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3AFE3A-0CA9-B4F1-9BEA-D1D55F639AE1}"/>
              </a:ext>
            </a:extLst>
          </p:cNvPr>
          <p:cNvSpPr txBox="1"/>
          <p:nvPr/>
        </p:nvSpPr>
        <p:spPr>
          <a:xfrm>
            <a:off x="6594127" y="4106535"/>
            <a:ext cx="2396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TOF=9.5(1)us</a:t>
            </a:r>
            <a:endParaRPr lang="LID4096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77C342-FC43-0803-B8E2-292E2411E87A}"/>
              </a:ext>
            </a:extLst>
          </p:cNvPr>
          <p:cNvSpPr txBox="1"/>
          <p:nvPr/>
        </p:nvSpPr>
        <p:spPr>
          <a:xfrm>
            <a:off x="3084794" y="4221252"/>
            <a:ext cx="34973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-70(1)eV → 1.0(2)m</a:t>
            </a:r>
            <a:endParaRPr lang="LID4096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8C95C8-2585-EC67-CEC5-C8BE3FF0F8FF}"/>
              </a:ext>
            </a:extLst>
          </p:cNvPr>
          <p:cNvSpPr txBox="1"/>
          <p:nvPr/>
        </p:nvSpPr>
        <p:spPr>
          <a:xfrm>
            <a:off x="6286767" y="4682706"/>
            <a:ext cx="3011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-70(1)eV → 1.10(1)</a:t>
            </a:r>
            <a:r>
              <a:rPr lang="sv-SE" sz="2400" dirty="0"/>
              <a:t>m</a:t>
            </a:r>
            <a:endParaRPr lang="LID4096" sz="24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2EB01C6-A724-6409-5BE9-71BD8742310C}"/>
              </a:ext>
            </a:extLst>
          </p:cNvPr>
          <p:cNvGrpSpPr/>
          <p:nvPr/>
        </p:nvGrpSpPr>
        <p:grpSpPr>
          <a:xfrm>
            <a:off x="2720575" y="1124758"/>
            <a:ext cx="7333167" cy="1252698"/>
            <a:chOff x="2269744" y="1308839"/>
            <a:chExt cx="9571081" cy="14651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18A5E57-BE11-5018-1926-036935ABB9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8412" b="48430"/>
            <a:stretch/>
          </p:blipFill>
          <p:spPr>
            <a:xfrm>
              <a:off x="3973510" y="1790596"/>
              <a:ext cx="7867315" cy="609810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B900951-D614-56A5-ECAB-30B215DB7A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1503" y="2106186"/>
              <a:ext cx="5953469" cy="0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044A6A2-88A5-8E86-03B7-F50E737343E6}"/>
                </a:ext>
              </a:extLst>
            </p:cNvPr>
            <p:cNvSpPr/>
            <p:nvPr/>
          </p:nvSpPr>
          <p:spPr>
            <a:xfrm>
              <a:off x="2423470" y="1867894"/>
              <a:ext cx="226243" cy="48096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E60A7B-B811-3E57-2CD3-9132F347CF5C}"/>
                </a:ext>
              </a:extLst>
            </p:cNvPr>
            <p:cNvSpPr txBox="1"/>
            <p:nvPr/>
          </p:nvSpPr>
          <p:spPr>
            <a:xfrm>
              <a:off x="5130788" y="1308839"/>
              <a:ext cx="11384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1.035m</a:t>
              </a:r>
              <a:endParaRPr lang="LID4096" sz="2400" b="1" dirty="0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E2F0CE7-A775-1F7D-85A4-2E18E10A0090}"/>
                </a:ext>
              </a:extLst>
            </p:cNvPr>
            <p:cNvCxnSpPr/>
            <p:nvPr/>
          </p:nvCxnSpPr>
          <p:spPr>
            <a:xfrm>
              <a:off x="8564972" y="1631001"/>
              <a:ext cx="0" cy="1143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EA8D904-5829-C8C0-B001-84D8BC3AAE82}"/>
                </a:ext>
              </a:extLst>
            </p:cNvPr>
            <p:cNvCxnSpPr/>
            <p:nvPr/>
          </p:nvCxnSpPr>
          <p:spPr>
            <a:xfrm>
              <a:off x="11090939" y="1631001"/>
              <a:ext cx="0" cy="114300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33E19E1-71A4-C647-0574-975D32ACDA0D}"/>
                </a:ext>
              </a:extLst>
            </p:cNvPr>
            <p:cNvCxnSpPr>
              <a:cxnSpLocks/>
            </p:cNvCxnSpPr>
            <p:nvPr/>
          </p:nvCxnSpPr>
          <p:spPr>
            <a:xfrm>
              <a:off x="8669587" y="1833689"/>
              <a:ext cx="2421352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F54178-15AC-2BC6-E2B7-8167375FF330}"/>
                </a:ext>
              </a:extLst>
            </p:cNvPr>
            <p:cNvSpPr txBox="1"/>
            <p:nvPr/>
          </p:nvSpPr>
          <p:spPr>
            <a:xfrm>
              <a:off x="9239695" y="1313896"/>
              <a:ext cx="9813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000" b="1" dirty="0"/>
                <a:t>0.533m</a:t>
              </a:r>
              <a:endParaRPr lang="LID4096" sz="20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248CE30-C079-1681-2721-DE0049050887}"/>
                </a:ext>
              </a:extLst>
            </p:cNvPr>
            <p:cNvSpPr txBox="1"/>
            <p:nvPr/>
          </p:nvSpPr>
          <p:spPr>
            <a:xfrm>
              <a:off x="2269744" y="1493743"/>
              <a:ext cx="565314" cy="431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0V</a:t>
              </a:r>
              <a:endParaRPr lang="LID4096" dirty="0"/>
            </a:p>
          </p:txBody>
        </p:sp>
      </p:grpSp>
    </p:spTree>
    <p:extLst>
      <p:ext uri="{BB962C8B-B14F-4D97-AF65-F5344CB8AC3E}">
        <p14:creationId xmlns:p14="http://schemas.microsoft.com/office/powerpoint/2010/main" val="1379503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ADC95-E5B5-41B3-8584-439515D54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3682"/>
            <a:ext cx="10515600" cy="1001492"/>
          </a:xfrm>
        </p:spPr>
        <p:txBody>
          <a:bodyPr/>
          <a:lstStyle/>
          <a:p>
            <a:r>
              <a:rPr lang="pl-PL" dirty="0" err="1"/>
              <a:t>Simulation</a:t>
            </a:r>
            <a:r>
              <a:rPr lang="pl-PL" dirty="0"/>
              <a:t> – Geant4 set </a:t>
            </a:r>
            <a:r>
              <a:rPr lang="pl-PL" dirty="0" err="1"/>
              <a:t>up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9B69CE-9805-43E6-AA7D-29AE22223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0042"/>
            <a:ext cx="4620491" cy="4816308"/>
          </a:xfrm>
        </p:spPr>
        <p:txBody>
          <a:bodyPr>
            <a:normAutofit/>
          </a:bodyPr>
          <a:lstStyle/>
          <a:p>
            <a:r>
              <a:rPr lang="pl-PL" dirty="0"/>
              <a:t>Antiproton is created inside a hollow sphere of 500 nm thickness of target material</a:t>
            </a:r>
          </a:p>
          <a:p>
            <a:r>
              <a:rPr lang="en-GB" dirty="0"/>
              <a:t>Target defined according to data from a config file (N,Z, density)</a:t>
            </a:r>
          </a:p>
          <a:p>
            <a:pPr lvl="1"/>
            <a:r>
              <a:rPr lang="en-GB" dirty="0"/>
              <a:t>Simulation r</a:t>
            </a:r>
            <a:r>
              <a:rPr lang="pl-PL" dirty="0"/>
              <a:t>a</a:t>
            </a:r>
            <a:r>
              <a:rPr lang="en-GB" dirty="0"/>
              <a:t>n for different isotopes</a:t>
            </a:r>
            <a:r>
              <a:rPr lang="pl-PL" dirty="0"/>
              <a:t> (</a:t>
            </a:r>
            <a:r>
              <a:rPr lang="pl-PL" dirty="0" err="1"/>
              <a:t>over</a:t>
            </a:r>
            <a:r>
              <a:rPr lang="pl-PL" dirty="0"/>
              <a:t> 3000 </a:t>
            </a:r>
            <a:r>
              <a:rPr lang="pl-PL" dirty="0" err="1"/>
              <a:t>isotopes</a:t>
            </a:r>
            <a:r>
              <a:rPr lang="pl-PL" dirty="0"/>
              <a:t>)</a:t>
            </a:r>
            <a:endParaRPr lang="en-GB" dirty="0"/>
          </a:p>
          <a:p>
            <a:r>
              <a:rPr lang="en-GB" dirty="0"/>
              <a:t>1M antiprotons with E=1 keV </a:t>
            </a:r>
          </a:p>
          <a:p>
            <a:r>
              <a:rPr lang="pl-PL" dirty="0" err="1"/>
              <a:t>Physics</a:t>
            </a:r>
            <a:r>
              <a:rPr lang="pl-PL" dirty="0"/>
              <a:t> List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FTFP_BERT</a:t>
            </a:r>
            <a:r>
              <a:rPr lang="pl-PL" dirty="0"/>
              <a:t>_</a:t>
            </a:r>
            <a:r>
              <a:rPr lang="en-GB" dirty="0"/>
              <a:t>H</a:t>
            </a:r>
            <a:r>
              <a:rPr lang="pl-PL" dirty="0"/>
              <a:t>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A2538E-F733-4C47-BB5D-2961298FA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53250" y="6180137"/>
            <a:ext cx="4114800" cy="365125"/>
          </a:xfrm>
        </p:spPr>
        <p:txBody>
          <a:bodyPr/>
          <a:lstStyle/>
          <a:p>
            <a:r>
              <a:rPr lang="pl-PL" dirty="0"/>
              <a:t>Jakub.zielinski.dokt@pw.edu.pl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6FA9D6-B215-42C6-A393-93E3CBF1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BBEA-2C2A-4F17-9981-6CBBA307DD86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9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F4F03C74-8B78-40C9-91A2-88B94AB8D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195" y="1366617"/>
            <a:ext cx="4714875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28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E2F47CEA-4A51-9C25-7FBB-5C3CB5E7D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33581" y="1037082"/>
            <a:ext cx="7212595" cy="3068184"/>
          </a:xfrm>
          <a:prstGeom prst="rect">
            <a:avLst/>
          </a:prstGeom>
        </p:spPr>
      </p:pic>
      <p:pic>
        <p:nvPicPr>
          <p:cNvPr id="9" name="Picture 8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FFBF3246-BB72-EFA4-1BCC-C6545F4D4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00" y="141706"/>
            <a:ext cx="4000130" cy="1162105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F4A3F0FF-288D-8589-9EDE-184D7829BBD7}"/>
              </a:ext>
            </a:extLst>
          </p:cNvPr>
          <p:cNvSpPr/>
          <p:nvPr/>
        </p:nvSpPr>
        <p:spPr>
          <a:xfrm rot="5400000">
            <a:off x="11624454" y="1034688"/>
            <a:ext cx="260350" cy="654559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2C5C57-2203-40B2-EE39-1D9D429B44C5}"/>
              </a:ext>
            </a:extLst>
          </p:cNvPr>
          <p:cNvSpPr txBox="1"/>
          <p:nvPr/>
        </p:nvSpPr>
        <p:spPr>
          <a:xfrm>
            <a:off x="11454976" y="743836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e+</a:t>
            </a:r>
            <a:endParaRPr lang="LID4096" sz="2800" dirty="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A1C4772A-CBDA-751B-AFA0-274CF7E46F3C}"/>
              </a:ext>
            </a:extLst>
          </p:cNvPr>
          <p:cNvSpPr/>
          <p:nvPr/>
        </p:nvSpPr>
        <p:spPr>
          <a:xfrm rot="5400000">
            <a:off x="11610330" y="2193413"/>
            <a:ext cx="260350" cy="654559"/>
          </a:xfrm>
          <a:prstGeom prst="downArrow">
            <a:avLst/>
          </a:prstGeom>
          <a:solidFill>
            <a:srgbClr val="C9179D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DBB4552F-DB52-D367-9E2E-B02071374326}"/>
                  </a:ext>
                </a:extLst>
              </p:cNvPr>
              <p:cNvSpPr txBox="1"/>
              <p:nvPr/>
            </p:nvSpPr>
            <p:spPr>
              <a:xfrm>
                <a:off x="10642519" y="1982138"/>
                <a:ext cx="1676805" cy="4531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400" dirty="0"/>
                  <a:t> </a:t>
                </a:r>
                <a:r>
                  <a:rPr lang="sv-SE" dirty="0"/>
                  <a:t>From ELENA</a:t>
                </a:r>
                <a:endParaRPr lang="LID4096" dirty="0"/>
              </a:p>
            </p:txBody>
          </p:sp>
        </mc:Choice>
        <mc:Fallback xmlns=""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DBB4552F-DB52-D367-9E2E-B020713743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2519" y="1982138"/>
                <a:ext cx="1676805" cy="453137"/>
              </a:xfrm>
              <a:prstGeom prst="rect">
                <a:avLst/>
              </a:prstGeom>
              <a:blipFill>
                <a:blip r:embed="rId4"/>
                <a:stretch>
                  <a:fillRect l="-1091" b="-2027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" name="Oval 265">
            <a:extLst>
              <a:ext uri="{FF2B5EF4-FFF2-40B4-BE49-F238E27FC236}">
                <a16:creationId xmlns:a16="http://schemas.microsoft.com/office/drawing/2014/main" id="{E7B6187E-2799-5A79-EA42-0F7205B2A2E8}"/>
              </a:ext>
            </a:extLst>
          </p:cNvPr>
          <p:cNvSpPr/>
          <p:nvPr/>
        </p:nvSpPr>
        <p:spPr>
          <a:xfrm>
            <a:off x="7456389" y="2374269"/>
            <a:ext cx="924734" cy="251866"/>
          </a:xfrm>
          <a:prstGeom prst="ellipse">
            <a:avLst/>
          </a:prstGeom>
          <a:solidFill>
            <a:srgbClr val="C9179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C10D8AC9-59D3-3DCC-1B04-BD14B76564A2}"/>
                  </a:ext>
                </a:extLst>
              </p:cNvPr>
              <p:cNvSpPr txBox="1"/>
              <p:nvPr/>
            </p:nvSpPr>
            <p:spPr>
              <a:xfrm>
                <a:off x="7773374" y="2287169"/>
                <a:ext cx="753492" cy="3629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100" dirty="0"/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C10D8AC9-59D3-3DCC-1B04-BD14B7656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3374" y="2287169"/>
                <a:ext cx="753492" cy="362984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A2DEE6B6-BDF1-619E-6B51-76B05788D8FA}"/>
              </a:ext>
            </a:extLst>
          </p:cNvPr>
          <p:cNvSpPr txBox="1"/>
          <p:nvPr/>
        </p:nvSpPr>
        <p:spPr>
          <a:xfrm>
            <a:off x="5532682" y="80727"/>
            <a:ext cx="4159112" cy="9831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b="1" u="sng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97E1CC3-A6A3-8E81-9D4B-F88432712D86}"/>
              </a:ext>
            </a:extLst>
          </p:cNvPr>
          <p:cNvSpPr txBox="1"/>
          <p:nvPr/>
        </p:nvSpPr>
        <p:spPr>
          <a:xfrm>
            <a:off x="744947" y="3794943"/>
            <a:ext cx="304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Charge exchange reaction:</a:t>
            </a:r>
            <a:endParaRPr lang="LID4096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BE68DA-6504-FFB5-C76B-4D0B426953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525"/>
          <a:stretch/>
        </p:blipFill>
        <p:spPr>
          <a:xfrm>
            <a:off x="5637088" y="92669"/>
            <a:ext cx="3946837" cy="932827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CD75896-E34D-E4C3-9144-1481868B3DA8}"/>
              </a:ext>
            </a:extLst>
          </p:cNvPr>
          <p:cNvSpPr/>
          <p:nvPr/>
        </p:nvSpPr>
        <p:spPr>
          <a:xfrm>
            <a:off x="9583925" y="1083475"/>
            <a:ext cx="1037984" cy="553287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10BAAD-E24E-FF40-1EEA-B46D42BA62F6}"/>
              </a:ext>
            </a:extLst>
          </p:cNvPr>
          <p:cNvSpPr txBox="1"/>
          <p:nvPr/>
        </p:nvSpPr>
        <p:spPr>
          <a:xfrm>
            <a:off x="5762816" y="200493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1T</a:t>
            </a:r>
            <a:endParaRPr lang="LID4096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DF9E16-B75D-7103-A713-4333F3B57FCC}"/>
              </a:ext>
            </a:extLst>
          </p:cNvPr>
          <p:cNvSpPr txBox="1"/>
          <p:nvPr/>
        </p:nvSpPr>
        <p:spPr>
          <a:xfrm>
            <a:off x="7731780" y="197570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5T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Platshållare för innehåll 13">
                <a:extLst>
                  <a:ext uri="{FF2B5EF4-FFF2-40B4-BE49-F238E27FC236}">
                    <a16:creationId xmlns:a16="http://schemas.microsoft.com/office/drawing/2014/main" id="{ED765E02-D68C-7C03-E6A7-DC9C5E5867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4098" y="1430843"/>
                <a:ext cx="4597683" cy="1613796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1800" b="1" dirty="0">
                    <a:latin typeface="Helvetica Light"/>
                  </a:rPr>
                  <a:t>Goal: </a:t>
                </a:r>
                <a:r>
                  <a:rPr lang="sv-SE" sz="1800" dirty="0">
                    <a:latin typeface="Helvetica Light"/>
                  </a:rPr>
                  <a:t>Forming a </a:t>
                </a:r>
                <a:r>
                  <a:rPr lang="sv-SE" sz="1800" b="1" dirty="0">
                    <a:latin typeface="Helvetica Light"/>
                  </a:rPr>
                  <a:t>cold beam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sz="1800" b="1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sz="1800" b="1" i="1" dirty="0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</m:oMath>
                </a14:m>
                <a:r>
                  <a:rPr lang="en-US" sz="1800" b="1" dirty="0">
                    <a:latin typeface="Helvetica Light"/>
                  </a:rPr>
                  <a:t> </a:t>
                </a:r>
                <a:r>
                  <a:rPr lang="en-US" sz="1800" dirty="0">
                    <a:latin typeface="Helvetica Light"/>
                  </a:rPr>
                  <a:t>and measure </a:t>
                </a:r>
                <a:r>
                  <a:rPr lang="en-US" sz="1800" b="1" dirty="0">
                    <a:latin typeface="Helvetica Light"/>
                  </a:rPr>
                  <a:t>its trajectory in a gravitational field </a:t>
                </a:r>
                <a:r>
                  <a:rPr lang="sv-SE" sz="1800" dirty="0">
                    <a:latin typeface="Helvetica Light"/>
                  </a:rPr>
                  <a:t>to &lt;1% accuracy</a:t>
                </a:r>
                <a:r>
                  <a:rPr lang="en-US" sz="1800" dirty="0">
                    <a:latin typeface="Helvetica Light"/>
                  </a:rPr>
                  <a:t>.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Helvetica Light"/>
                  </a:rPr>
                  <a:t>Pulsed production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sv-SE" sz="1800" b="1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sv-SE" sz="1800" b="1" i="1" dirty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</m:acc>
                  </m:oMath>
                </a14:m>
                <a:r>
                  <a:rPr lang="en-US" sz="1800" dirty="0">
                    <a:latin typeface="Helvetica Light"/>
                  </a:rPr>
                  <a:t> achieved using laser excited Rydberg positronium (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sz="1800" b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sz="1800" dirty="0">
                    <a:latin typeface="Helvetica Light"/>
                  </a:rPr>
                  <a:t>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sz="1800" dirty="0">
                    <a:latin typeface="Helvetica Light"/>
                  </a:rPr>
                  <a:t>Record antiproton catching efficiency.</a:t>
                </a:r>
              </a:p>
            </p:txBody>
          </p:sp>
        </mc:Choice>
        <mc:Fallback xmlns="">
          <p:sp>
            <p:nvSpPr>
              <p:cNvPr id="82" name="Platshållare för innehåll 13">
                <a:extLst>
                  <a:ext uri="{FF2B5EF4-FFF2-40B4-BE49-F238E27FC236}">
                    <a16:creationId xmlns:a16="http://schemas.microsoft.com/office/drawing/2014/main" id="{ED765E02-D68C-7C03-E6A7-DC9C5E586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98" y="1430843"/>
                <a:ext cx="4597683" cy="1613796"/>
              </a:xfrm>
              <a:prstGeom prst="rect">
                <a:avLst/>
              </a:prstGeom>
              <a:blipFill>
                <a:blip r:embed="rId7"/>
                <a:stretch>
                  <a:fillRect l="-796" t="-3788" b="-3560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Group 82">
            <a:extLst>
              <a:ext uri="{FF2B5EF4-FFF2-40B4-BE49-F238E27FC236}">
                <a16:creationId xmlns:a16="http://schemas.microsoft.com/office/drawing/2014/main" id="{AE647D6E-40FD-3ACD-212A-B63DE0A5FA96}"/>
              </a:ext>
            </a:extLst>
          </p:cNvPr>
          <p:cNvGrpSpPr/>
          <p:nvPr/>
        </p:nvGrpSpPr>
        <p:grpSpPr>
          <a:xfrm>
            <a:off x="436052" y="4274349"/>
            <a:ext cx="5566800" cy="2435773"/>
            <a:chOff x="2327468" y="3621678"/>
            <a:chExt cx="4265976" cy="182397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DEBF859-B50C-8769-7749-5719D9D5D61C}"/>
                </a:ext>
              </a:extLst>
            </p:cNvPr>
            <p:cNvGrpSpPr/>
            <p:nvPr/>
          </p:nvGrpSpPr>
          <p:grpSpPr>
            <a:xfrm>
              <a:off x="2327468" y="3621678"/>
              <a:ext cx="4265976" cy="1755559"/>
              <a:chOff x="3275824" y="2012596"/>
              <a:chExt cx="4265976" cy="175555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A28D609-37A5-F411-5B05-F1C6FE4FF17F}"/>
                  </a:ext>
                </a:extLst>
              </p:cNvPr>
              <p:cNvGrpSpPr/>
              <p:nvPr/>
            </p:nvGrpSpPr>
            <p:grpSpPr>
              <a:xfrm>
                <a:off x="3275824" y="2617258"/>
                <a:ext cx="504056" cy="430638"/>
                <a:chOff x="7098543" y="2817056"/>
                <a:chExt cx="504056" cy="430638"/>
              </a:xfrm>
            </p:grpSpPr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15B8142B-C921-02EE-E858-86E2E22AE945}"/>
                    </a:ext>
                  </a:extLst>
                </p:cNvPr>
                <p:cNvSpPr txBox="1"/>
                <p:nvPr/>
              </p:nvSpPr>
              <p:spPr>
                <a:xfrm>
                  <a:off x="7098543" y="2817056"/>
                  <a:ext cx="5040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/>
                    <a:t>e+</a:t>
                  </a:r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A8437337-B7C0-69AE-8B4B-16B686F3C3BA}"/>
                    </a:ext>
                  </a:extLst>
                </p:cNvPr>
                <p:cNvSpPr/>
                <p:nvPr/>
              </p:nvSpPr>
              <p:spPr>
                <a:xfrm>
                  <a:off x="7255629" y="3125082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BC07E97A-C594-5C50-4204-A95E8A45F344}"/>
                    </a:ext>
                  </a:extLst>
                </p:cNvPr>
                <p:cNvSpPr/>
                <p:nvPr/>
              </p:nvSpPr>
              <p:spPr>
                <a:xfrm>
                  <a:off x="7285577" y="306012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4542EA41-9F61-AA00-4DBA-7F717714AD45}"/>
                    </a:ext>
                  </a:extLst>
                </p:cNvPr>
                <p:cNvSpPr/>
                <p:nvPr/>
              </p:nvSpPr>
              <p:spPr>
                <a:xfrm>
                  <a:off x="7168475" y="3170617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182C1964-5AB5-4351-5DFC-3A77C22D6FDD}"/>
                    </a:ext>
                  </a:extLst>
                </p:cNvPr>
                <p:cNvSpPr/>
                <p:nvPr/>
              </p:nvSpPr>
              <p:spPr>
                <a:xfrm>
                  <a:off x="7173906" y="3032013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0C9F3122-694B-C9B0-09C9-4D479BE22D27}"/>
                    </a:ext>
                  </a:extLst>
                </p:cNvPr>
                <p:cNvSpPr/>
                <p:nvPr/>
              </p:nvSpPr>
              <p:spPr>
                <a:xfrm>
                  <a:off x="7313903" y="317911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A2DA9C94-E75B-2018-F7D5-E17CE4624912}"/>
                    </a:ext>
                  </a:extLst>
                </p:cNvPr>
                <p:cNvSpPr/>
                <p:nvPr/>
              </p:nvSpPr>
              <p:spPr>
                <a:xfrm>
                  <a:off x="7319924" y="3100991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B7E3F3C5-8506-64D9-1D8B-C31A258E0C5F}"/>
                    </a:ext>
                  </a:extLst>
                </p:cNvPr>
                <p:cNvSpPr/>
                <p:nvPr/>
              </p:nvSpPr>
              <p:spPr>
                <a:xfrm>
                  <a:off x="7243049" y="320197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6A442BF1-A5DC-6A7A-9A96-E535EBC4A315}"/>
                  </a:ext>
                </a:extLst>
              </p:cNvPr>
              <p:cNvCxnSpPr/>
              <p:nvPr/>
            </p:nvCxnSpPr>
            <p:spPr>
              <a:xfrm flipV="1">
                <a:off x="6101327" y="2305115"/>
                <a:ext cx="0" cy="1463040"/>
              </a:xfrm>
              <a:prstGeom prst="straightConnector1">
                <a:avLst/>
              </a:prstGeom>
              <a:ln w="57150">
                <a:solidFill>
                  <a:srgbClr val="E77677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D026E3F7-193E-1CAD-78C9-9E3055CCB8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52469" y="2305115"/>
                <a:ext cx="0" cy="1463040"/>
              </a:xfrm>
              <a:prstGeom prst="straightConnector1">
                <a:avLst/>
              </a:prstGeom>
              <a:ln w="57150">
                <a:solidFill>
                  <a:srgbClr val="A45CB8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8D1E8AC-E41F-7FCC-3308-C6B5BAC94E00}"/>
                  </a:ext>
                </a:extLst>
              </p:cNvPr>
              <p:cNvSpPr txBox="1"/>
              <p:nvPr/>
            </p:nvSpPr>
            <p:spPr>
              <a:xfrm>
                <a:off x="5878387" y="2012596"/>
                <a:ext cx="1663413" cy="4572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>
                    <a:latin typeface="Abadi" panose="020B0604020104020204" pitchFamily="34" charset="0"/>
                  </a:rPr>
                  <a:t>Laser excitation to Rydberg state</a:t>
                </a:r>
              </a:p>
            </p:txBody>
          </p: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920108B2-47B9-1D1B-34E7-9496D9B9D178}"/>
                  </a:ext>
                </a:extLst>
              </p:cNvPr>
              <p:cNvGrpSpPr/>
              <p:nvPr/>
            </p:nvGrpSpPr>
            <p:grpSpPr>
              <a:xfrm rot="9600000">
                <a:off x="6300905" y="3004010"/>
                <a:ext cx="115981" cy="116720"/>
                <a:chOff x="7104529" y="2338968"/>
                <a:chExt cx="115981" cy="116720"/>
              </a:xfrm>
            </p:grpSpPr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A304662D-8928-C457-6DCC-114EEEEA2827}"/>
                    </a:ext>
                  </a:extLst>
                </p:cNvPr>
                <p:cNvSpPr/>
                <p:nvPr/>
              </p:nvSpPr>
              <p:spPr>
                <a:xfrm>
                  <a:off x="7174791" y="2338968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DE555350-F548-97DB-C72C-697C713EEFF2}"/>
                    </a:ext>
                  </a:extLst>
                </p:cNvPr>
                <p:cNvSpPr/>
                <p:nvPr/>
              </p:nvSpPr>
              <p:spPr>
                <a:xfrm>
                  <a:off x="7104529" y="2409969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5E583068-88DB-93AA-0FFD-25EF1891B216}"/>
                    </a:ext>
                  </a:extLst>
                </p:cNvPr>
                <p:cNvSpPr/>
                <p:nvPr/>
              </p:nvSpPr>
              <p:spPr>
                <a:xfrm>
                  <a:off x="7110241" y="2348442"/>
                  <a:ext cx="90619" cy="9093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07A184E7-08F7-6C09-DF48-EB7A45239A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14473" y="2953144"/>
                <a:ext cx="2272457" cy="16246"/>
              </a:xfrm>
              <a:prstGeom prst="straightConnector1">
                <a:avLst/>
              </a:prstGeom>
              <a:ln w="28575">
                <a:solidFill>
                  <a:srgbClr val="FF1A0E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8C5A5A34-76E4-B9A2-63EB-6A8147E8623F}"/>
                  </a:ext>
                </a:extLst>
              </p:cNvPr>
              <p:cNvGrpSpPr/>
              <p:nvPr/>
            </p:nvGrpSpPr>
            <p:grpSpPr>
              <a:xfrm>
                <a:off x="4272450" y="2793361"/>
                <a:ext cx="1269007" cy="966505"/>
                <a:chOff x="2757845" y="2066079"/>
                <a:chExt cx="1269007" cy="966505"/>
              </a:xfrm>
            </p:grpSpPr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761336DA-DF35-F83E-2471-2DE4E3B52EAC}"/>
                    </a:ext>
                  </a:extLst>
                </p:cNvPr>
                <p:cNvSpPr/>
                <p:nvPr/>
              </p:nvSpPr>
              <p:spPr>
                <a:xfrm>
                  <a:off x="3000523" y="2066079"/>
                  <a:ext cx="731520" cy="7315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FE75A">
                        <a:tint val="66000"/>
                        <a:satMod val="160000"/>
                      </a:srgbClr>
                    </a:gs>
                    <a:gs pos="50000">
                      <a:srgbClr val="EFE75A">
                        <a:tint val="44500"/>
                        <a:satMod val="160000"/>
                      </a:srgbClr>
                    </a:gs>
                    <a:gs pos="100000">
                      <a:srgbClr val="EFE75A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rgbClr val="EFE75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52E048BF-C3C3-9395-8B73-0DF96D91151A}"/>
                    </a:ext>
                  </a:extLst>
                </p:cNvPr>
                <p:cNvSpPr txBox="1"/>
                <p:nvPr/>
              </p:nvSpPr>
              <p:spPr>
                <a:xfrm>
                  <a:off x="2757845" y="2771288"/>
                  <a:ext cx="1269007" cy="2612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>
                      <a:latin typeface="Abadi" panose="020B0604020104020204" pitchFamily="34" charset="0"/>
                    </a:rPr>
                    <a:t>antiprotons</a:t>
                  </a:r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5D9E2EAF-7E69-F8E9-0067-716B3BDEC053}"/>
                  </a:ext>
                </a:extLst>
              </p:cNvPr>
              <p:cNvGrpSpPr/>
              <p:nvPr/>
            </p:nvGrpSpPr>
            <p:grpSpPr>
              <a:xfrm>
                <a:off x="5937349" y="2564413"/>
                <a:ext cx="1426687" cy="565983"/>
                <a:chOff x="6038516" y="1390050"/>
                <a:chExt cx="1055521" cy="565983"/>
              </a:xfrm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19232D2E-1161-DEB1-39FB-59609895FAE9}"/>
                    </a:ext>
                  </a:extLst>
                </p:cNvPr>
                <p:cNvSpPr/>
                <p:nvPr/>
              </p:nvSpPr>
              <p:spPr>
                <a:xfrm>
                  <a:off x="6416502" y="1604311"/>
                  <a:ext cx="59605" cy="351722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997C3716-FD6F-1115-A8AD-A39A7E192F25}"/>
                    </a:ext>
                  </a:extLst>
                </p:cNvPr>
                <p:cNvSpPr txBox="1"/>
                <p:nvPr/>
              </p:nvSpPr>
              <p:spPr>
                <a:xfrm>
                  <a:off x="6038516" y="1390050"/>
                  <a:ext cx="1055521" cy="2612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dirty="0">
                      <a:latin typeface="Abadi" panose="020B0604020104020204" pitchFamily="34" charset="0"/>
                    </a:rPr>
                    <a:t>Ps converter</a:t>
                  </a:r>
                </a:p>
              </p:txBody>
            </p:sp>
          </p:grpSp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1132746A-19DB-40DD-7A83-342069CC2D47}"/>
                  </a:ext>
                </a:extLst>
              </p:cNvPr>
              <p:cNvGrpSpPr/>
              <p:nvPr/>
            </p:nvGrpSpPr>
            <p:grpSpPr>
              <a:xfrm>
                <a:off x="5978388" y="2859205"/>
                <a:ext cx="155477" cy="157327"/>
                <a:chOff x="7104529" y="2338968"/>
                <a:chExt cx="99530" cy="100411"/>
              </a:xfrm>
            </p:grpSpPr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AA8632C3-00AA-670F-5B89-F1750C3EF5A3}"/>
                    </a:ext>
                  </a:extLst>
                </p:cNvPr>
                <p:cNvSpPr/>
                <p:nvPr/>
              </p:nvSpPr>
              <p:spPr>
                <a:xfrm>
                  <a:off x="7174791" y="2338968"/>
                  <a:ext cx="29268" cy="2918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2A4E7898-A5AF-15F9-B352-4BB764A96EBB}"/>
                    </a:ext>
                  </a:extLst>
                </p:cNvPr>
                <p:cNvSpPr/>
                <p:nvPr/>
              </p:nvSpPr>
              <p:spPr>
                <a:xfrm>
                  <a:off x="7104529" y="2409969"/>
                  <a:ext cx="29268" cy="2918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A75A371F-8268-234A-0C4C-1F4BA7B154C7}"/>
                    </a:ext>
                  </a:extLst>
                </p:cNvPr>
                <p:cNvSpPr/>
                <p:nvPr/>
              </p:nvSpPr>
              <p:spPr>
                <a:xfrm>
                  <a:off x="7110241" y="2348442"/>
                  <a:ext cx="90619" cy="9093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CA79FBF8-3E95-BACF-A782-AD62A3A8A9F6}"/>
                  </a:ext>
                </a:extLst>
              </p:cNvPr>
              <p:cNvGrpSpPr/>
              <p:nvPr/>
            </p:nvGrpSpPr>
            <p:grpSpPr>
              <a:xfrm rot="13980000">
                <a:off x="5697294" y="3053931"/>
                <a:ext cx="227917" cy="189971"/>
                <a:chOff x="7098428" y="2348442"/>
                <a:chExt cx="110038" cy="90937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6281A62D-3329-D55F-0A4C-500165B52D8F}"/>
                    </a:ext>
                  </a:extLst>
                </p:cNvPr>
                <p:cNvSpPr/>
                <p:nvPr/>
              </p:nvSpPr>
              <p:spPr>
                <a:xfrm>
                  <a:off x="7186393" y="2359053"/>
                  <a:ext cx="22073" cy="2188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F1ABCF94-448A-483C-016F-80F5867787D0}"/>
                    </a:ext>
                  </a:extLst>
                </p:cNvPr>
                <p:cNvSpPr/>
                <p:nvPr/>
              </p:nvSpPr>
              <p:spPr>
                <a:xfrm>
                  <a:off x="7098428" y="2397797"/>
                  <a:ext cx="22073" cy="2188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55BB62E1-55E6-521C-11DC-9A7FD81931C7}"/>
                    </a:ext>
                  </a:extLst>
                </p:cNvPr>
                <p:cNvSpPr/>
                <p:nvPr/>
              </p:nvSpPr>
              <p:spPr>
                <a:xfrm>
                  <a:off x="7110241" y="2348442"/>
                  <a:ext cx="90619" cy="9093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14F3AE20-C7B8-33B6-7304-79EEF6433C28}"/>
                  </a:ext>
                </a:extLst>
              </p:cNvPr>
              <p:cNvGrpSpPr/>
              <p:nvPr/>
            </p:nvGrpSpPr>
            <p:grpSpPr>
              <a:xfrm>
                <a:off x="5371346" y="2981746"/>
                <a:ext cx="199527" cy="203414"/>
                <a:chOff x="7104529" y="2338968"/>
                <a:chExt cx="96331" cy="97372"/>
              </a:xfrm>
            </p:grpSpPr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CAEC1C7F-4B81-DED7-16A0-71613683B29D}"/>
                    </a:ext>
                  </a:extLst>
                </p:cNvPr>
                <p:cNvSpPr/>
                <p:nvPr/>
              </p:nvSpPr>
              <p:spPr>
                <a:xfrm>
                  <a:off x="7174790" y="2338968"/>
                  <a:ext cx="22073" cy="21886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76E109C7-7C48-1AFC-742A-AE8D4AD93C81}"/>
                    </a:ext>
                  </a:extLst>
                </p:cNvPr>
                <p:cNvSpPr/>
                <p:nvPr/>
              </p:nvSpPr>
              <p:spPr>
                <a:xfrm>
                  <a:off x="7104529" y="2409969"/>
                  <a:ext cx="22073" cy="2188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C94B3F89-A87E-CAC3-80B7-488C3C1A0D1E}"/>
                    </a:ext>
                  </a:extLst>
                </p:cNvPr>
                <p:cNvSpPr/>
                <p:nvPr/>
              </p:nvSpPr>
              <p:spPr>
                <a:xfrm>
                  <a:off x="7110241" y="2345403"/>
                  <a:ext cx="90619" cy="9093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1718ED75-69D3-2B06-B2EC-94D05D05D084}"/>
                  </a:ext>
                </a:extLst>
              </p:cNvPr>
              <p:cNvGrpSpPr/>
              <p:nvPr/>
            </p:nvGrpSpPr>
            <p:grpSpPr>
              <a:xfrm>
                <a:off x="6305113" y="2865699"/>
                <a:ext cx="115981" cy="116720"/>
                <a:chOff x="7104529" y="2338968"/>
                <a:chExt cx="115981" cy="116720"/>
              </a:xfrm>
            </p:grpSpPr>
            <p:sp>
              <p:nvSpPr>
                <p:cNvPr id="106" name="Oval 105">
                  <a:extLst>
                    <a:ext uri="{FF2B5EF4-FFF2-40B4-BE49-F238E27FC236}">
                      <a16:creationId xmlns:a16="http://schemas.microsoft.com/office/drawing/2014/main" id="{AB3F44C5-B0D6-D98A-81D6-F1BDDDC2C31A}"/>
                    </a:ext>
                  </a:extLst>
                </p:cNvPr>
                <p:cNvSpPr/>
                <p:nvPr/>
              </p:nvSpPr>
              <p:spPr>
                <a:xfrm>
                  <a:off x="7174791" y="2338968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7" name="Oval 106">
                  <a:extLst>
                    <a:ext uri="{FF2B5EF4-FFF2-40B4-BE49-F238E27FC236}">
                      <a16:creationId xmlns:a16="http://schemas.microsoft.com/office/drawing/2014/main" id="{BB16CF9A-3765-31AA-C29A-1708060276BA}"/>
                    </a:ext>
                  </a:extLst>
                </p:cNvPr>
                <p:cNvSpPr/>
                <p:nvPr/>
              </p:nvSpPr>
              <p:spPr>
                <a:xfrm>
                  <a:off x="7104529" y="2409969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66762A9F-C469-1476-703E-95B9E8E982E0}"/>
                    </a:ext>
                  </a:extLst>
                </p:cNvPr>
                <p:cNvSpPr/>
                <p:nvPr/>
              </p:nvSpPr>
              <p:spPr>
                <a:xfrm>
                  <a:off x="7110241" y="2348442"/>
                  <a:ext cx="90619" cy="9093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E6314101-A981-578A-F62C-9E104C6902E1}"/>
                  </a:ext>
                </a:extLst>
              </p:cNvPr>
              <p:cNvSpPr txBox="1"/>
              <p:nvPr/>
            </p:nvSpPr>
            <p:spPr>
              <a:xfrm>
                <a:off x="5492290" y="2640571"/>
                <a:ext cx="533439" cy="326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400" dirty="0"/>
                  <a:t>Ps*</a:t>
                </a:r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9E3798A9-8C72-EB92-6E2C-311B9BEC8F26}"/>
                  </a:ext>
                </a:extLst>
              </p:cNvPr>
              <p:cNvGrpSpPr/>
              <p:nvPr/>
            </p:nvGrpSpPr>
            <p:grpSpPr>
              <a:xfrm>
                <a:off x="6680227" y="3012805"/>
                <a:ext cx="555182" cy="712959"/>
                <a:chOff x="6667527" y="1878550"/>
                <a:chExt cx="555182" cy="712959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A8E7B69F-6151-497F-814B-7BEA0F93CBC8}"/>
                    </a:ext>
                  </a:extLst>
                </p:cNvPr>
                <p:cNvSpPr/>
                <p:nvPr/>
              </p:nvSpPr>
              <p:spPr>
                <a:xfrm>
                  <a:off x="6847533" y="2338030"/>
                  <a:ext cx="73152" cy="73152"/>
                </a:xfrm>
                <a:prstGeom prst="ellips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EB6D28B3-0F38-96B3-C13F-BC46027BE710}"/>
                    </a:ext>
                  </a:extLst>
                </p:cNvPr>
                <p:cNvSpPr/>
                <p:nvPr/>
              </p:nvSpPr>
              <p:spPr>
                <a:xfrm>
                  <a:off x="6667527" y="2157702"/>
                  <a:ext cx="433163" cy="433807"/>
                </a:xfrm>
                <a:prstGeom prst="ellipse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ADE52796-C0B6-9938-F4EE-668BEE338CE9}"/>
                    </a:ext>
                  </a:extLst>
                </p:cNvPr>
                <p:cNvSpPr/>
                <p:nvPr/>
              </p:nvSpPr>
              <p:spPr>
                <a:xfrm>
                  <a:off x="6697394" y="2199031"/>
                  <a:ext cx="54864" cy="5486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5" name="TextBox 104">
                      <a:extLst>
                        <a:ext uri="{FF2B5EF4-FFF2-40B4-BE49-F238E27FC236}">
                          <a16:creationId xmlns:a16="http://schemas.microsoft.com/office/drawing/2014/main" id="{691CFE3E-8CAC-B2A7-162C-9F3CE8368F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89270" y="1878550"/>
                      <a:ext cx="533439" cy="28307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v-SE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oMath>
                        </m:oMathPara>
                      </a14:m>
                      <a:endParaRPr lang="de-DE" dirty="0"/>
                    </a:p>
                  </p:txBody>
                </p:sp>
              </mc:Choice>
              <mc:Fallback xmlns="">
                <p:sp>
                  <p:nvSpPr>
                    <p:cNvPr id="277" name="TextBox 276">
                      <a:extLst>
                        <a:ext uri="{FF2B5EF4-FFF2-40B4-BE49-F238E27FC236}">
                          <a16:creationId xmlns:a16="http://schemas.microsoft.com/office/drawing/2014/main" id="{DFD136E5-8442-70C2-6352-FB3E16DEC06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89270" y="1878550"/>
                      <a:ext cx="533439" cy="283071"/>
                    </a:xfrm>
                    <a:prstGeom prst="rect">
                      <a:avLst/>
                    </a:prstGeom>
                    <a:blipFill>
                      <a:blip r:embed="rId25"/>
                      <a:stretch>
                        <a:fillRect r="-10484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B00DB6D2-F6E2-E70D-29B9-A61886997F94}"/>
                  </a:ext>
                </a:extLst>
              </p:cNvPr>
              <p:cNvCxnSpPr/>
              <p:nvPr/>
            </p:nvCxnSpPr>
            <p:spPr>
              <a:xfrm>
                <a:off x="5320812" y="3381627"/>
                <a:ext cx="1285251" cy="13000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6A6CEA0B-7D03-357F-28D0-A882979ACAA4}"/>
                  </a:ext>
                </a:extLst>
              </p:cNvPr>
              <p:cNvCxnSpPr/>
              <p:nvPr/>
            </p:nvCxnSpPr>
            <p:spPr>
              <a:xfrm flipH="1">
                <a:off x="5274261" y="3035726"/>
                <a:ext cx="944056" cy="256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8D04F474-787D-D676-D264-C0167887D1AB}"/>
                </a:ext>
              </a:extLst>
            </p:cNvPr>
            <p:cNvSpPr/>
            <p:nvPr/>
          </p:nvSpPr>
          <p:spPr>
            <a:xfrm>
              <a:off x="4884645" y="5374918"/>
              <a:ext cx="502920" cy="7073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BFE0860-F008-1971-8ECC-3236168563EC}"/>
              </a:ext>
            </a:extLst>
          </p:cNvPr>
          <p:cNvSpPr/>
          <p:nvPr/>
        </p:nvSpPr>
        <p:spPr>
          <a:xfrm>
            <a:off x="536691" y="4147944"/>
            <a:ext cx="3259585" cy="6399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F7926ED9-4AD4-6681-C5BB-D04742C398BA}"/>
                  </a:ext>
                </a:extLst>
              </p:cNvPr>
              <p:cNvSpPr txBox="1"/>
              <p:nvPr/>
            </p:nvSpPr>
            <p:spPr>
              <a:xfrm>
                <a:off x="527308" y="4226569"/>
                <a:ext cx="335087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𝑃𝑠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sv-SE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F7926ED9-4AD4-6681-C5BB-D04742C39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308" y="4226569"/>
                <a:ext cx="3350872" cy="430887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4" name="Picture 163" descr="A picture containing diagram&#10;&#10;Description automatically generated">
            <a:extLst>
              <a:ext uri="{FF2B5EF4-FFF2-40B4-BE49-F238E27FC236}">
                <a16:creationId xmlns:a16="http://schemas.microsoft.com/office/drawing/2014/main" id="{2B72B591-85BD-4017-E52A-C48E10005E6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151" y="4362589"/>
            <a:ext cx="4577172" cy="2484640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44046B05-38A2-1182-D2C6-778CFED48931}"/>
              </a:ext>
            </a:extLst>
          </p:cNvPr>
          <p:cNvSpPr txBox="1"/>
          <p:nvPr/>
        </p:nvSpPr>
        <p:spPr>
          <a:xfrm>
            <a:off x="10291367" y="5241991"/>
            <a:ext cx="1670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High resolution </a:t>
            </a:r>
          </a:p>
          <a:p>
            <a:r>
              <a:rPr lang="sv-SE" dirty="0"/>
              <a:t>CMOS Sensor</a:t>
            </a:r>
            <a:endParaRPr lang="LID4096" dirty="0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86362DD1-2BFB-F46D-683B-DD2A48D4FB58}"/>
              </a:ext>
            </a:extLst>
          </p:cNvPr>
          <p:cNvSpPr/>
          <p:nvPr/>
        </p:nvSpPr>
        <p:spPr>
          <a:xfrm>
            <a:off x="2297887" y="5508040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8B7A611E-75AD-460D-C03C-1572D0F5A4C4}"/>
              </a:ext>
            </a:extLst>
          </p:cNvPr>
          <p:cNvSpPr/>
          <p:nvPr/>
        </p:nvSpPr>
        <p:spPr>
          <a:xfrm>
            <a:off x="2603457" y="5533598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EB17689F-5F1B-FC2A-C4AC-77EF1420F2C2}"/>
              </a:ext>
            </a:extLst>
          </p:cNvPr>
          <p:cNvSpPr/>
          <p:nvPr/>
        </p:nvSpPr>
        <p:spPr>
          <a:xfrm>
            <a:off x="2387504" y="5748360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DDB771E1-34B3-6443-F3F4-0700EC8C846C}"/>
              </a:ext>
            </a:extLst>
          </p:cNvPr>
          <p:cNvSpPr/>
          <p:nvPr/>
        </p:nvSpPr>
        <p:spPr>
          <a:xfrm>
            <a:off x="2627776" y="5864645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A3CD3CF-C119-2017-82C5-E7AB77C2DCD4}"/>
              </a:ext>
            </a:extLst>
          </p:cNvPr>
          <p:cNvSpPr/>
          <p:nvPr/>
        </p:nvSpPr>
        <p:spPr>
          <a:xfrm>
            <a:off x="2226910" y="5916277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4203D45E-5118-A612-9F6C-51FC863F9ECA}"/>
              </a:ext>
            </a:extLst>
          </p:cNvPr>
          <p:cNvSpPr/>
          <p:nvPr/>
        </p:nvSpPr>
        <p:spPr>
          <a:xfrm>
            <a:off x="2450505" y="5940883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CABE19E3-2FB3-DBE5-1C76-92EE0D9F5AC7}"/>
              </a:ext>
            </a:extLst>
          </p:cNvPr>
          <p:cNvSpPr/>
          <p:nvPr/>
        </p:nvSpPr>
        <p:spPr>
          <a:xfrm>
            <a:off x="2228515" y="5665137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3553D61A-2156-850B-053C-7949C0D2E745}"/>
              </a:ext>
            </a:extLst>
          </p:cNvPr>
          <p:cNvSpPr/>
          <p:nvPr/>
        </p:nvSpPr>
        <p:spPr>
          <a:xfrm>
            <a:off x="2716825" y="5710359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55C528D1-0264-F964-A4CB-9DCADC4146CE}"/>
              </a:ext>
            </a:extLst>
          </p:cNvPr>
          <p:cNvSpPr/>
          <p:nvPr/>
        </p:nvSpPr>
        <p:spPr>
          <a:xfrm>
            <a:off x="2489827" y="5399788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981B74F3-4845-AA4D-C372-FDC7AE5E38C6}"/>
              </a:ext>
            </a:extLst>
          </p:cNvPr>
          <p:cNvSpPr/>
          <p:nvPr/>
        </p:nvSpPr>
        <p:spPr>
          <a:xfrm>
            <a:off x="2535487" y="5710359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092445B6-FB86-58E1-FF75-89746A0D21D7}"/>
              </a:ext>
            </a:extLst>
          </p:cNvPr>
          <p:cNvSpPr/>
          <p:nvPr/>
        </p:nvSpPr>
        <p:spPr>
          <a:xfrm>
            <a:off x="5094107" y="6189386"/>
            <a:ext cx="134151" cy="147904"/>
          </a:xfrm>
          <a:prstGeom prst="ellipse">
            <a:avLst/>
          </a:prstGeom>
          <a:gradFill flip="none" rotWithShape="1">
            <a:gsLst>
              <a:gs pos="0">
                <a:srgbClr val="FF33CC">
                  <a:shade val="30000"/>
                  <a:satMod val="115000"/>
                </a:srgbClr>
              </a:gs>
              <a:gs pos="50000">
                <a:srgbClr val="FF33CC">
                  <a:shade val="67500"/>
                  <a:satMod val="115000"/>
                </a:srgbClr>
              </a:gs>
              <a:gs pos="100000">
                <a:srgbClr val="FF33C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0739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2" grpId="0"/>
      <p:bldP spid="19" grpId="0" animBg="1"/>
      <p:bldP spid="82" grpId="0"/>
      <p:bldP spid="161" grpId="0" animBg="1"/>
      <p:bldP spid="162" grpId="0"/>
      <p:bldP spid="165" grpId="0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B3E87-EF56-24C2-9D2B-7C06CE371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363" y="-7940"/>
            <a:ext cx="6899273" cy="1004461"/>
          </a:xfrm>
        </p:spPr>
        <p:txBody>
          <a:bodyPr>
            <a:normAutofit/>
          </a:bodyPr>
          <a:lstStyle/>
          <a:p>
            <a:r>
              <a:rPr lang="sv-SE" dirty="0">
                <a:latin typeface="Helvetica Light"/>
              </a:rPr>
              <a:t>The antiprotonic atom</a:t>
            </a:r>
            <a:endParaRPr lang="LID4096" dirty="0">
              <a:latin typeface="Helvetica Light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44CFB0F-B527-7D16-8C11-1E1575AFC9F0}"/>
              </a:ext>
            </a:extLst>
          </p:cNvPr>
          <p:cNvSpPr txBox="1"/>
          <p:nvPr/>
        </p:nvSpPr>
        <p:spPr>
          <a:xfrm>
            <a:off x="448404" y="1658896"/>
            <a:ext cx="541253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Light"/>
              </a:rPr>
              <a:t>Antiproton is a stable negatively charged hadron </a:t>
            </a:r>
            <a:r>
              <a:rPr lang="en-US" sz="2400" b="1" dirty="0">
                <a:solidFill>
                  <a:schemeClr val="accent2"/>
                </a:solidFill>
                <a:latin typeface="Helvetica Light"/>
              </a:rPr>
              <a:t>1836x heavier than the electron</a:t>
            </a:r>
            <a:r>
              <a:rPr lang="en-US" sz="2400" b="1" dirty="0">
                <a:latin typeface="Helvetica Light"/>
              </a:rPr>
              <a:t>.</a:t>
            </a:r>
          </a:p>
          <a:p>
            <a:endParaRPr lang="en-US" sz="24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 Light"/>
              </a:rPr>
              <a:t> Antiprotonic atoms form deeply bound states near the nucleus.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4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u="sng" dirty="0">
                <a:latin typeface="Helvetica Light"/>
              </a:rPr>
              <a:t>Sensitive laboratory for benchmarking both QED and QCD.</a:t>
            </a:r>
          </a:p>
          <a:p>
            <a:r>
              <a:rPr lang="en-US" sz="2400" b="1" dirty="0">
                <a:latin typeface="Helvetica Light"/>
              </a:rPr>
              <a:t>      </a:t>
            </a:r>
            <a:endParaRPr lang="en-US" sz="2400" dirty="0">
              <a:latin typeface="Helvetica Ligh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892C40D-FDBF-6475-6E0F-675CA786BE24}"/>
              </a:ext>
            </a:extLst>
          </p:cNvPr>
          <p:cNvGrpSpPr/>
          <p:nvPr/>
        </p:nvGrpSpPr>
        <p:grpSpPr>
          <a:xfrm>
            <a:off x="5401778" y="954016"/>
            <a:ext cx="7132787" cy="5743331"/>
            <a:chOff x="6121358" y="954016"/>
            <a:chExt cx="6094562" cy="5113665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F0064F81-84FB-BC8B-12E1-08C852DE12AB}"/>
                </a:ext>
              </a:extLst>
            </p:cNvPr>
            <p:cNvGrpSpPr/>
            <p:nvPr/>
          </p:nvGrpSpPr>
          <p:grpSpPr>
            <a:xfrm>
              <a:off x="8386239" y="1235331"/>
              <a:ext cx="1191010" cy="1035310"/>
              <a:chOff x="9017050" y="1260232"/>
              <a:chExt cx="1191010" cy="103531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512141FC-3D7C-D5E7-2C2E-DD02CDD644D8}"/>
                  </a:ext>
                </a:extLst>
              </p:cNvPr>
              <p:cNvGrpSpPr/>
              <p:nvPr/>
            </p:nvGrpSpPr>
            <p:grpSpPr>
              <a:xfrm>
                <a:off x="9017050" y="1260232"/>
                <a:ext cx="1171177" cy="1035310"/>
                <a:chOff x="6987037" y="1909899"/>
                <a:chExt cx="1319948" cy="1201645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5AF0DB1B-1CC4-D666-7AFE-DA3F934EF208}"/>
                    </a:ext>
                  </a:extLst>
                </p:cNvPr>
                <p:cNvSpPr/>
                <p:nvPr/>
              </p:nvSpPr>
              <p:spPr>
                <a:xfrm>
                  <a:off x="6987037" y="1909899"/>
                  <a:ext cx="1319948" cy="1201645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783BF45C-83AF-7E57-8B8F-3C08F3EA64E8}"/>
                    </a:ext>
                  </a:extLst>
                </p:cNvPr>
                <p:cNvGrpSpPr/>
                <p:nvPr/>
              </p:nvGrpSpPr>
              <p:grpSpPr>
                <a:xfrm>
                  <a:off x="7270462" y="2168444"/>
                  <a:ext cx="751934" cy="680881"/>
                  <a:chOff x="7882599" y="3294522"/>
                  <a:chExt cx="1746887" cy="1631355"/>
                </a:xfrm>
              </p:grpSpPr>
              <p:sp>
                <p:nvSpPr>
                  <p:cNvPr id="6" name="Oval 5">
                    <a:extLst>
                      <a:ext uri="{FF2B5EF4-FFF2-40B4-BE49-F238E27FC236}">
                        <a16:creationId xmlns:a16="http://schemas.microsoft.com/office/drawing/2014/main" id="{16C4E49B-5F08-95F7-12C2-4FA2AA22EB08}"/>
                      </a:ext>
                    </a:extLst>
                  </p:cNvPr>
                  <p:cNvSpPr/>
                  <p:nvPr/>
                </p:nvSpPr>
                <p:spPr>
                  <a:xfrm>
                    <a:off x="7882599" y="3876124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14BE94F7-DAEA-E7F3-5255-3DE68B0B84A2}"/>
                      </a:ext>
                    </a:extLst>
                  </p:cNvPr>
                  <p:cNvSpPr/>
                  <p:nvPr/>
                </p:nvSpPr>
                <p:spPr>
                  <a:xfrm>
                    <a:off x="8180789" y="3294522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8" name="Oval 7">
                    <a:extLst>
                      <a:ext uri="{FF2B5EF4-FFF2-40B4-BE49-F238E27FC236}">
                        <a16:creationId xmlns:a16="http://schemas.microsoft.com/office/drawing/2014/main" id="{613FD4FC-1B53-00DE-1143-39E38211A1BD}"/>
                      </a:ext>
                    </a:extLst>
                  </p:cNvPr>
                  <p:cNvSpPr/>
                  <p:nvPr/>
                </p:nvSpPr>
                <p:spPr>
                  <a:xfrm>
                    <a:off x="8522327" y="3762673"/>
                    <a:ext cx="758952" cy="758952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DA812645-1122-8327-AC25-93F40A691848}"/>
                      </a:ext>
                    </a:extLst>
                  </p:cNvPr>
                  <p:cNvSpPr/>
                  <p:nvPr/>
                </p:nvSpPr>
                <p:spPr>
                  <a:xfrm>
                    <a:off x="8870534" y="379555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28CAB3FA-7FE0-3F72-DABE-4B72701E021F}"/>
                      </a:ext>
                    </a:extLst>
                  </p:cNvPr>
                  <p:cNvSpPr/>
                  <p:nvPr/>
                </p:nvSpPr>
                <p:spPr>
                  <a:xfrm>
                    <a:off x="8315848" y="4166925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70DA539B-A0B5-88A2-D44A-A4F493326127}"/>
                      </a:ext>
                    </a:extLst>
                  </p:cNvPr>
                  <p:cNvSpPr/>
                  <p:nvPr/>
                </p:nvSpPr>
                <p:spPr>
                  <a:xfrm>
                    <a:off x="8557855" y="338319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9F2DEBF9-BCAD-61DD-7629-6118C010D3D9}"/>
                      </a:ext>
                    </a:extLst>
                  </p:cNvPr>
                  <p:cNvSpPr/>
                  <p:nvPr/>
                </p:nvSpPr>
                <p:spPr>
                  <a:xfrm>
                    <a:off x="8131157" y="370723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4BCB4726-061C-8845-E7E2-1402D36EAD19}"/>
                      </a:ext>
                    </a:extLst>
                  </p:cNvPr>
                  <p:cNvSpPr/>
                  <p:nvPr/>
                </p:nvSpPr>
                <p:spPr>
                  <a:xfrm>
                    <a:off x="8655085" y="390935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</p:grp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4E44CDA-12D3-CBAA-F73B-E0D604A51CBB}"/>
                  </a:ext>
                </a:extLst>
              </p:cNvPr>
              <p:cNvSpPr/>
              <p:nvPr/>
            </p:nvSpPr>
            <p:spPr>
              <a:xfrm>
                <a:off x="9892952" y="1326424"/>
                <a:ext cx="315108" cy="296454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3D8CDAB-45E9-C9BA-3F97-F1EC1CA962C9}"/>
                </a:ext>
              </a:extLst>
            </p:cNvPr>
            <p:cNvGrpSpPr/>
            <p:nvPr/>
          </p:nvGrpSpPr>
          <p:grpSpPr>
            <a:xfrm>
              <a:off x="7319957" y="3095261"/>
              <a:ext cx="3257470" cy="2908022"/>
              <a:chOff x="5955913" y="978931"/>
              <a:chExt cx="3377142" cy="3107257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09C7247E-B19B-3426-7095-B93D951995FE}"/>
                  </a:ext>
                </a:extLst>
              </p:cNvPr>
              <p:cNvSpPr/>
              <p:nvPr/>
            </p:nvSpPr>
            <p:spPr>
              <a:xfrm>
                <a:off x="5955913" y="978931"/>
                <a:ext cx="3377142" cy="3107257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E19C6808-DD51-82A9-63C8-96086EF56F2C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E74F27E9-E504-568D-7BC9-CBBA838BB7B9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FB76427C-7BD2-E536-7601-F80672BDAEB4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45F3D34B-540D-1882-2FFC-28EE6C5673BC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299DC88F-F6B9-93BF-534E-DC7C608E2F2C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BF2F5250-87E1-AEBF-31C2-DAE970BE949F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58DA5D7B-E9C2-76EC-1C3C-F558F2CF4A32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EF54B636-936C-FEB4-3668-15894C1ED5A1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4C5BCA6F-0AF8-70CB-18B1-81617B60D453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2B13EFC-0D8A-BEAE-E1C4-2F7AE441AC64}"/>
                </a:ext>
              </a:extLst>
            </p:cNvPr>
            <p:cNvSpPr/>
            <p:nvPr/>
          </p:nvSpPr>
          <p:spPr>
            <a:xfrm>
              <a:off x="8222866" y="3153615"/>
              <a:ext cx="125368" cy="13275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rgbClr val="0070C0"/>
                </a:solidFill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5DEA3561-9F2F-7F9B-E4B7-1A98696BF1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42124" y="2195584"/>
              <a:ext cx="53376" cy="34182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85DDB0D5-EFD4-C54B-C2B4-98CCF27B55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930855" y="1908260"/>
              <a:ext cx="7821" cy="349770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4B1FBF75-28A2-5659-05C3-ACEA5BC8E678}"/>
                    </a:ext>
                  </a:extLst>
                </p:cNvPr>
                <p:cNvSpPr txBox="1"/>
                <p:nvPr/>
              </p:nvSpPr>
              <p:spPr>
                <a:xfrm>
                  <a:off x="9057070" y="1255027"/>
                  <a:ext cx="79552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4B1FBF75-28A2-5659-05C3-ACEA5BC8E6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7070" y="1255027"/>
                  <a:ext cx="795526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E62256FE-CC24-D7C8-EC7D-8C6A8B9799CC}"/>
                    </a:ext>
                  </a:extLst>
                </p:cNvPr>
                <p:cNvSpPr txBox="1"/>
                <p:nvPr/>
              </p:nvSpPr>
              <p:spPr>
                <a:xfrm>
                  <a:off x="7849185" y="2725929"/>
                  <a:ext cx="4951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sv-S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v-SE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sv-SE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E62256FE-CC24-D7C8-EC7D-8C6A8B9799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49185" y="2725929"/>
                  <a:ext cx="49513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45D705A-F2E1-520E-82E4-95F7728460B9}"/>
                </a:ext>
              </a:extLst>
            </p:cNvPr>
            <p:cNvSpPr txBox="1"/>
            <p:nvPr/>
          </p:nvSpPr>
          <p:spPr>
            <a:xfrm>
              <a:off x="6247900" y="954016"/>
              <a:ext cx="18951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200" b="1" dirty="0"/>
                <a:t>Bohr radius</a:t>
              </a:r>
              <a:endParaRPr lang="LID4096" sz="3200" b="1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F95978A-092D-5930-0E15-B70DAB39AD04}"/>
                </a:ext>
              </a:extLst>
            </p:cNvPr>
            <p:cNvSpPr txBox="1"/>
            <p:nvPr/>
          </p:nvSpPr>
          <p:spPr>
            <a:xfrm>
              <a:off x="9939335" y="5482906"/>
              <a:ext cx="22765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3200" b="1" dirty="0"/>
                <a:t>Electric field</a:t>
              </a:r>
              <a:endParaRPr lang="LID4096" sz="32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2DE6F20E-76DE-7E8F-6E9B-673F490481FD}"/>
                    </a:ext>
                  </a:extLst>
                </p:cNvPr>
                <p:cNvSpPr txBox="1"/>
                <p:nvPr/>
              </p:nvSpPr>
              <p:spPr>
                <a:xfrm>
                  <a:off x="6495529" y="1465403"/>
                  <a:ext cx="1357257" cy="6127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𝐫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𝐩</m:t>
                                </m:r>
                              </m:e>
                            </m:acc>
                          </m:sub>
                        </m:sSub>
                        <m:r>
                          <a:rPr lang="sv-SE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sv-SE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sv-SE" b="1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sv-SE" b="1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𝟏𝟖𝟑𝟔</m:t>
                                </m:r>
                              </m:den>
                            </m:f>
                            <m:r>
                              <a:rPr lang="sv-SE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𝐫</m:t>
                            </m:r>
                          </m:e>
                          <m:sub>
                            <m:r>
                              <a:rPr lang="en-US" b="1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</m:t>
                            </m:r>
                          </m:sub>
                        </m:sSub>
                      </m:oMath>
                    </m:oMathPara>
                  </a14:m>
                  <a:endParaRPr lang="LID4096" sz="5400" b="1" dirty="0"/>
                </a:p>
              </p:txBody>
            </p:sp>
          </mc:Choice>
          <mc:Fallback xmlns=""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2DE6F20E-76DE-7E8F-6E9B-673F490481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5529" y="1465403"/>
                  <a:ext cx="1357257" cy="6127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106BE0C-B291-CCBB-EDE0-569DDB637D7A}"/>
                    </a:ext>
                  </a:extLst>
                </p:cNvPr>
                <p:cNvSpPr txBox="1"/>
                <p:nvPr/>
              </p:nvSpPr>
              <p:spPr>
                <a:xfrm>
                  <a:off x="6121358" y="1163786"/>
                  <a:ext cx="6094562" cy="3942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𝐫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1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𝐩</m:t>
                                </m:r>
                              </m:e>
                            </m:acc>
                          </m:sub>
                        </m:sSub>
                        <m:r>
                          <a:rPr lang="sv-SE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106BE0C-B291-CCBB-EDE0-569DDB637D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1358" y="1163786"/>
                  <a:ext cx="6094562" cy="3942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501FA3C-FF60-7B2C-DF2F-54628AB121EA}"/>
                </a:ext>
              </a:extLst>
            </p:cNvPr>
            <p:cNvCxnSpPr>
              <a:stCxn id="46" idx="1"/>
              <a:endCxn id="48" idx="5"/>
            </p:cNvCxnSpPr>
            <p:nvPr/>
          </p:nvCxnSpPr>
          <p:spPr>
            <a:xfrm flipH="1" flipV="1">
              <a:off x="8329874" y="3266924"/>
              <a:ext cx="624925" cy="12251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A83BF01-A672-6B66-D979-9A5E08E3D2C4}"/>
                    </a:ext>
                  </a:extLst>
                </p:cNvPr>
                <p:cNvSpPr txBox="1"/>
                <p:nvPr/>
              </p:nvSpPr>
              <p:spPr>
                <a:xfrm>
                  <a:off x="8479191" y="3577831"/>
                  <a:ext cx="66409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v-SE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𝐫</m:t>
                            </m:r>
                          </m:e>
                          <m:sub>
                            <m:r>
                              <a:rPr lang="en-US" b="1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</m:t>
                            </m:r>
                          </m:sub>
                        </m:sSub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A83BF01-A672-6B66-D979-9A5E08E3D2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79191" y="3577831"/>
                  <a:ext cx="66409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323DAAA-995B-68C6-6644-338D325DCFCA}"/>
              </a:ext>
            </a:extLst>
          </p:cNvPr>
          <p:cNvCxnSpPr>
            <a:cxnSpLocks/>
          </p:cNvCxnSpPr>
          <p:nvPr/>
        </p:nvCxnSpPr>
        <p:spPr>
          <a:xfrm flipV="1">
            <a:off x="8745245" y="1608980"/>
            <a:ext cx="374523" cy="252649"/>
          </a:xfrm>
          <a:prstGeom prst="straightConnector1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134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D979E-2BA3-E622-2766-70374E60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0042" y="-20710"/>
            <a:ext cx="9323518" cy="767044"/>
          </a:xfrm>
        </p:spPr>
        <p:txBody>
          <a:bodyPr>
            <a:normAutofit/>
          </a:bodyPr>
          <a:lstStyle/>
          <a:p>
            <a:r>
              <a:rPr lang="sv-SE" dirty="0">
                <a:latin typeface="Helvetica Light"/>
              </a:rPr>
              <a:t>The life of an antiprotonic atom</a:t>
            </a:r>
            <a:endParaRPr lang="LID4096" dirty="0">
              <a:latin typeface="Helvetica Ligh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F3D466-E5B3-6E24-356E-E76602257CBE}"/>
              </a:ext>
            </a:extLst>
          </p:cNvPr>
          <p:cNvSpPr txBox="1"/>
          <p:nvPr/>
        </p:nvSpPr>
        <p:spPr>
          <a:xfrm>
            <a:off x="483552" y="1383041"/>
            <a:ext cx="186421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Helvetica Light"/>
              </a:rPr>
              <a:t>Capture of the antiproton in a </a:t>
            </a:r>
            <a:r>
              <a:rPr lang="sv-SE" sz="1400" b="1" dirty="0">
                <a:latin typeface="Helvetica Light"/>
              </a:rPr>
              <a:t>high-n Rydberg state</a:t>
            </a:r>
            <a:r>
              <a:rPr lang="sv-SE" sz="1400" dirty="0">
                <a:latin typeface="Helvetica Light"/>
              </a:rPr>
              <a:t>.</a:t>
            </a:r>
            <a:endParaRPr lang="LID4096" sz="1400" dirty="0">
              <a:latin typeface="Helvetica Ligh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900D42E-1F9A-95C5-1A9A-AFDE2FFFC788}"/>
              </a:ext>
            </a:extLst>
          </p:cNvPr>
          <p:cNvGrpSpPr/>
          <p:nvPr/>
        </p:nvGrpSpPr>
        <p:grpSpPr>
          <a:xfrm>
            <a:off x="8169770" y="4854016"/>
            <a:ext cx="721881" cy="738663"/>
            <a:chOff x="9892743" y="4996776"/>
            <a:chExt cx="1028229" cy="100687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E1D42EB-480E-D342-3897-D1491589E94F}"/>
                </a:ext>
              </a:extLst>
            </p:cNvPr>
            <p:cNvGrpSpPr/>
            <p:nvPr/>
          </p:nvGrpSpPr>
          <p:grpSpPr>
            <a:xfrm>
              <a:off x="9892743" y="5117255"/>
              <a:ext cx="1028229" cy="886391"/>
              <a:chOff x="7040872" y="2007819"/>
              <a:chExt cx="1158842" cy="1028800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DB2AF47-279E-594E-0C6E-54573978CEDE}"/>
                  </a:ext>
                </a:extLst>
              </p:cNvPr>
              <p:cNvSpPr/>
              <p:nvPr/>
            </p:nvSpPr>
            <p:spPr>
              <a:xfrm>
                <a:off x="7040872" y="2007819"/>
                <a:ext cx="1158842" cy="10288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66920F1-BBD2-1DAC-1391-21937DEEF210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A4967F6E-4A54-4067-FF98-B48E8A6C0141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3" name="Oval 72">
                  <a:extLst>
                    <a:ext uri="{FF2B5EF4-FFF2-40B4-BE49-F238E27FC236}">
                      <a16:creationId xmlns:a16="http://schemas.microsoft.com/office/drawing/2014/main" id="{0664398D-20A2-0B47-859E-01A70FFFB93A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2459E42B-7C15-1A7D-0270-ACEFC0074B0B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D1807C43-288E-1177-FEF8-41AD12EB16AA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F60F6B92-3893-5A79-F733-F5CC01189753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A9F7A29E-9503-65E4-B73B-A5391532D14A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185EC5C6-7E49-1972-6DAA-984C84F9ECF2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B25AB360-5C25-839B-C253-1473E7121BCB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7631D20-761B-E57E-3384-D9F51FDBF22B}"/>
                </a:ext>
              </a:extLst>
            </p:cNvPr>
            <p:cNvSpPr/>
            <p:nvPr/>
          </p:nvSpPr>
          <p:spPr>
            <a:xfrm>
              <a:off x="10284158" y="4996776"/>
              <a:ext cx="315108" cy="296453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0514B02-CCEB-DCA3-AE15-4402BE202176}"/>
              </a:ext>
            </a:extLst>
          </p:cNvPr>
          <p:cNvGrpSpPr/>
          <p:nvPr/>
        </p:nvGrpSpPr>
        <p:grpSpPr>
          <a:xfrm>
            <a:off x="9358739" y="5703666"/>
            <a:ext cx="1102259" cy="787634"/>
            <a:chOff x="6808504" y="4844823"/>
            <a:chExt cx="1102259" cy="787634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C9C793D3-2776-61F4-7D9C-A394E98C7FF5}"/>
                </a:ext>
              </a:extLst>
            </p:cNvPr>
            <p:cNvGrpSpPr/>
            <p:nvPr/>
          </p:nvGrpSpPr>
          <p:grpSpPr>
            <a:xfrm>
              <a:off x="6808504" y="4857779"/>
              <a:ext cx="1102259" cy="774678"/>
              <a:chOff x="7882599" y="2788248"/>
              <a:chExt cx="3397232" cy="2492333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868B14FA-70DA-14DE-BD51-D5B14242C3A1}"/>
                  </a:ext>
                </a:extLst>
              </p:cNvPr>
              <p:cNvSpPr/>
              <p:nvPr/>
            </p:nvSpPr>
            <p:spPr>
              <a:xfrm>
                <a:off x="7882599" y="3876124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1452738B-AE46-38A7-9B93-3E24C6B528B9}"/>
                  </a:ext>
                </a:extLst>
              </p:cNvPr>
              <p:cNvSpPr/>
              <p:nvPr/>
            </p:nvSpPr>
            <p:spPr>
              <a:xfrm>
                <a:off x="8180789" y="3294522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7E8C028-90B3-2912-FF1B-F6EA6A66161B}"/>
                  </a:ext>
                </a:extLst>
              </p:cNvPr>
              <p:cNvSpPr/>
              <p:nvPr/>
            </p:nvSpPr>
            <p:spPr>
              <a:xfrm>
                <a:off x="8522327" y="3762673"/>
                <a:ext cx="758952" cy="75895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7C484F72-D91F-B40C-CC35-9B932AC14208}"/>
                  </a:ext>
                </a:extLst>
              </p:cNvPr>
              <p:cNvSpPr/>
              <p:nvPr/>
            </p:nvSpPr>
            <p:spPr>
              <a:xfrm>
                <a:off x="10426920" y="4521628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4CF29C92-D9F9-5ED2-7DB6-4A8A6228F0A4}"/>
                  </a:ext>
                </a:extLst>
              </p:cNvPr>
              <p:cNvSpPr/>
              <p:nvPr/>
            </p:nvSpPr>
            <p:spPr>
              <a:xfrm>
                <a:off x="8315848" y="4166925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B014B573-EE67-8886-5488-C4D75098F608}"/>
                  </a:ext>
                </a:extLst>
              </p:cNvPr>
              <p:cNvSpPr/>
              <p:nvPr/>
            </p:nvSpPr>
            <p:spPr>
              <a:xfrm>
                <a:off x="8557855" y="3383197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7D8E8AF7-D7B4-7D33-6CC2-FF27307CAEDC}"/>
                  </a:ext>
                </a:extLst>
              </p:cNvPr>
              <p:cNvSpPr/>
              <p:nvPr/>
            </p:nvSpPr>
            <p:spPr>
              <a:xfrm>
                <a:off x="8131157" y="3707231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1FB885E5-AD76-50F7-7B87-DDCA9653A6FE}"/>
                  </a:ext>
                </a:extLst>
              </p:cNvPr>
              <p:cNvSpPr/>
              <p:nvPr/>
            </p:nvSpPr>
            <p:spPr>
              <a:xfrm>
                <a:off x="10520880" y="2788248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97" name="Star: 7 Points 96">
              <a:extLst>
                <a:ext uri="{FF2B5EF4-FFF2-40B4-BE49-F238E27FC236}">
                  <a16:creationId xmlns:a16="http://schemas.microsoft.com/office/drawing/2014/main" id="{AA1797D2-D5BC-A1E7-DF6D-3C653C1B91AF}"/>
                </a:ext>
              </a:extLst>
            </p:cNvPr>
            <p:cNvSpPr/>
            <p:nvPr/>
          </p:nvSpPr>
          <p:spPr>
            <a:xfrm>
              <a:off x="7072730" y="4844823"/>
              <a:ext cx="519353" cy="664428"/>
            </a:xfrm>
            <a:prstGeom prst="star7">
              <a:avLst>
                <a:gd name="adj" fmla="val 16540"/>
                <a:gd name="hf" fmla="val 102572"/>
                <a:gd name="vf" fmla="val 10521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C26600BF-DF47-FDFF-31FD-B3825431FD33}"/>
              </a:ext>
            </a:extLst>
          </p:cNvPr>
          <p:cNvSpPr/>
          <p:nvPr/>
        </p:nvSpPr>
        <p:spPr>
          <a:xfrm rot="2305871">
            <a:off x="7760047" y="4703037"/>
            <a:ext cx="482515" cy="466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id="{6A00B628-88BF-29C8-1D7F-08E2954B644E}"/>
              </a:ext>
            </a:extLst>
          </p:cNvPr>
          <p:cNvSpPr/>
          <p:nvPr/>
        </p:nvSpPr>
        <p:spPr>
          <a:xfrm rot="2305871">
            <a:off x="8880753" y="5496961"/>
            <a:ext cx="482515" cy="4669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1577206-7A75-04CE-6BFF-A6202507D0E1}"/>
              </a:ext>
            </a:extLst>
          </p:cNvPr>
          <p:cNvSpPr txBox="1"/>
          <p:nvPr/>
        </p:nvSpPr>
        <p:spPr>
          <a:xfrm>
            <a:off x="8530710" y="6400200"/>
            <a:ext cx="3200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Annihilation on nucleus</a:t>
            </a:r>
            <a:endParaRPr lang="LID4096" sz="2400" b="1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D44AF1-4817-3F5E-3DEC-0DD031D9354E}"/>
              </a:ext>
            </a:extLst>
          </p:cNvPr>
          <p:cNvGrpSpPr/>
          <p:nvPr/>
        </p:nvGrpSpPr>
        <p:grpSpPr>
          <a:xfrm>
            <a:off x="2319190" y="587509"/>
            <a:ext cx="2036271" cy="2004823"/>
            <a:chOff x="2385629" y="622508"/>
            <a:chExt cx="2036271" cy="2004823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22D8402-178D-0FBE-4B73-80922B14697E}"/>
                </a:ext>
              </a:extLst>
            </p:cNvPr>
            <p:cNvGrpSpPr/>
            <p:nvPr/>
          </p:nvGrpSpPr>
          <p:grpSpPr>
            <a:xfrm>
              <a:off x="2512767" y="622508"/>
              <a:ext cx="1792383" cy="2004823"/>
              <a:chOff x="1633993" y="617864"/>
              <a:chExt cx="1565343" cy="1777996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E508F6F-4F37-83F0-9BC9-66ABCD8BB87F}"/>
                  </a:ext>
                </a:extLst>
              </p:cNvPr>
              <p:cNvGrpSpPr/>
              <p:nvPr/>
            </p:nvGrpSpPr>
            <p:grpSpPr>
              <a:xfrm>
                <a:off x="2239379" y="1475518"/>
                <a:ext cx="456577" cy="397842"/>
                <a:chOff x="7882599" y="3294522"/>
                <a:chExt cx="1746887" cy="1631355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9E9D7806-16D2-0CCD-902E-5A52AFCE0800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1D8C020A-34E0-0107-0037-616FE171534D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96E6FBC-CAD1-EE66-5D72-8BC49A52CF37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3F32537-B105-3989-308F-14683100C6F4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5419285-3E12-9902-59DD-8EB680764489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B1004EDF-D9E5-114D-9B4B-3D3393A78E45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7D3B194B-E1BF-EB91-C51A-7265265960CB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94F89A8B-00D4-D1CC-E022-2A1BF1B41F76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65967962-6C84-57EA-D1C2-1589024BB39F}"/>
                  </a:ext>
                </a:extLst>
              </p:cNvPr>
              <p:cNvSpPr/>
              <p:nvPr/>
            </p:nvSpPr>
            <p:spPr>
              <a:xfrm>
                <a:off x="2784010" y="709077"/>
                <a:ext cx="215639" cy="2010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99DEA8F-C2C3-749B-871C-3A59FC254B64}"/>
                  </a:ext>
                </a:extLst>
              </p:cNvPr>
              <p:cNvSpPr/>
              <p:nvPr/>
            </p:nvSpPr>
            <p:spPr>
              <a:xfrm>
                <a:off x="1863338" y="1118398"/>
                <a:ext cx="1176918" cy="110062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8C6D24A-6B9F-4852-1974-E619E7634F71}"/>
                  </a:ext>
                </a:extLst>
              </p:cNvPr>
              <p:cNvSpPr/>
              <p:nvPr/>
            </p:nvSpPr>
            <p:spPr>
              <a:xfrm>
                <a:off x="1704258" y="941560"/>
                <a:ext cx="1495078" cy="1454300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61" name="Arrow: Down 60">
                <a:extLst>
                  <a:ext uri="{FF2B5EF4-FFF2-40B4-BE49-F238E27FC236}">
                    <a16:creationId xmlns:a16="http://schemas.microsoft.com/office/drawing/2014/main" id="{2C18F7B5-D91F-96D3-542D-E0CE896FE62E}"/>
                  </a:ext>
                </a:extLst>
              </p:cNvPr>
              <p:cNvSpPr/>
              <p:nvPr/>
            </p:nvSpPr>
            <p:spPr>
              <a:xfrm rot="2266779">
                <a:off x="2649637" y="884280"/>
                <a:ext cx="103951" cy="342265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CD734FC7-8A8A-4B55-1833-B6F92AAF36D0}"/>
                      </a:ext>
                    </a:extLst>
                  </p:cNvPr>
                  <p:cNvSpPr txBox="1"/>
                  <p:nvPr/>
                </p:nvSpPr>
                <p:spPr>
                  <a:xfrm>
                    <a:off x="2666080" y="617864"/>
                    <a:ext cx="442667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CD734FC7-8A8A-4B55-1833-B6F92AAF36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66080" y="617864"/>
                    <a:ext cx="442667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32530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8958AE8-977A-8B0B-29E2-40D01EF238EA}"/>
                  </a:ext>
                </a:extLst>
              </p:cNvPr>
              <p:cNvSpPr/>
              <p:nvPr/>
            </p:nvSpPr>
            <p:spPr>
              <a:xfrm>
                <a:off x="1863338" y="843751"/>
                <a:ext cx="125368" cy="13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>
                  <a:solidFill>
                    <a:srgbClr val="0070C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9E10CAA-A092-E707-DC4A-914BBF61D1F0}"/>
                      </a:ext>
                    </a:extLst>
                  </p:cNvPr>
                  <p:cNvSpPr txBox="1"/>
                  <p:nvPr/>
                </p:nvSpPr>
                <p:spPr>
                  <a:xfrm>
                    <a:off x="1633993" y="630139"/>
                    <a:ext cx="49513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9E10CAA-A092-E707-DC4A-914BBF61D1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33993" y="630139"/>
                    <a:ext cx="49513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7" name="Arrow: Down 66">
                <a:extLst>
                  <a:ext uri="{FF2B5EF4-FFF2-40B4-BE49-F238E27FC236}">
                    <a16:creationId xmlns:a16="http://schemas.microsoft.com/office/drawing/2014/main" id="{A96EA353-FE94-BD01-E55D-885B35328DDD}"/>
                  </a:ext>
                </a:extLst>
              </p:cNvPr>
              <p:cNvSpPr/>
              <p:nvPr/>
            </p:nvSpPr>
            <p:spPr>
              <a:xfrm rot="6905706">
                <a:off x="2186293" y="824212"/>
                <a:ext cx="105561" cy="461051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pic>
          <p:nvPicPr>
            <p:cNvPr id="117" name="Picture 116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C91E389F-1BA4-4EEA-1AC1-A28B2E59C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629" y="917116"/>
              <a:ext cx="2036271" cy="1695915"/>
            </a:xfrm>
            <a:prstGeom prst="rect">
              <a:avLst/>
            </a:prstGeom>
          </p:spPr>
        </p:pic>
        <p:pic>
          <p:nvPicPr>
            <p:cNvPr id="118" name="Picture 117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6EA1B0EE-E91D-A8B8-1B80-431FF4A32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968" y="1053424"/>
              <a:ext cx="1873360" cy="156023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3C83DA5-D9B3-40EF-A383-6F8E63328054}"/>
                  </a:ext>
                </a:extLst>
              </p:cNvPr>
              <p:cNvSpPr txBox="1"/>
              <p:nvPr/>
            </p:nvSpPr>
            <p:spPr>
              <a:xfrm>
                <a:off x="4373745" y="805640"/>
                <a:ext cx="1745423" cy="7288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ad>
                        <m:radPr>
                          <m:degHide m:val="on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40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LID4096" sz="40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3C83DA5-D9B3-40EF-A383-6F8E63328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745" y="805640"/>
                <a:ext cx="1745423" cy="7288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8" name="Group 267">
            <a:extLst>
              <a:ext uri="{FF2B5EF4-FFF2-40B4-BE49-F238E27FC236}">
                <a16:creationId xmlns:a16="http://schemas.microsoft.com/office/drawing/2014/main" id="{62817BC8-5E27-8613-77A4-1C6DE406B1A6}"/>
              </a:ext>
            </a:extLst>
          </p:cNvPr>
          <p:cNvGrpSpPr/>
          <p:nvPr/>
        </p:nvGrpSpPr>
        <p:grpSpPr>
          <a:xfrm>
            <a:off x="5931876" y="3571999"/>
            <a:ext cx="1691395" cy="1419621"/>
            <a:chOff x="6099263" y="3561046"/>
            <a:chExt cx="1691395" cy="141962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4571E94-B3FB-2053-262B-0AF85A2C8D36}"/>
                </a:ext>
              </a:extLst>
            </p:cNvPr>
            <p:cNvGrpSpPr/>
            <p:nvPr/>
          </p:nvGrpSpPr>
          <p:grpSpPr>
            <a:xfrm>
              <a:off x="6450876" y="3568243"/>
              <a:ext cx="1339782" cy="1412424"/>
              <a:chOff x="9546958" y="4522472"/>
              <a:chExt cx="1719798" cy="182949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98401D9-E5E2-638F-6E8C-5CE453374628}"/>
                  </a:ext>
                </a:extLst>
              </p:cNvPr>
              <p:cNvGrpSpPr/>
              <p:nvPr/>
            </p:nvGrpSpPr>
            <p:grpSpPr>
              <a:xfrm>
                <a:off x="9770082" y="4992131"/>
                <a:ext cx="1290240" cy="1130174"/>
                <a:chOff x="6902632" y="1862592"/>
                <a:chExt cx="1454136" cy="1311750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943C4C8B-2C60-8D46-3414-71D0D27335CD}"/>
                    </a:ext>
                  </a:extLst>
                </p:cNvPr>
                <p:cNvSpPr/>
                <p:nvPr/>
              </p:nvSpPr>
              <p:spPr>
                <a:xfrm>
                  <a:off x="6902632" y="1862592"/>
                  <a:ext cx="1454136" cy="131175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80528DA-C9F7-218B-621E-D7746F2B09AA}"/>
                    </a:ext>
                  </a:extLst>
                </p:cNvPr>
                <p:cNvGrpSpPr/>
                <p:nvPr/>
              </p:nvGrpSpPr>
              <p:grpSpPr>
                <a:xfrm>
                  <a:off x="7270462" y="2168444"/>
                  <a:ext cx="751934" cy="680881"/>
                  <a:chOff x="7882599" y="3294522"/>
                  <a:chExt cx="1746887" cy="1631355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1A071DD3-6692-3B1E-2A97-CF12FA3920AC}"/>
                      </a:ext>
                    </a:extLst>
                  </p:cNvPr>
                  <p:cNvSpPr/>
                  <p:nvPr/>
                </p:nvSpPr>
                <p:spPr>
                  <a:xfrm>
                    <a:off x="7882599" y="3876124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8877A5DE-3E9E-B7A5-AB2E-D252C7309A91}"/>
                      </a:ext>
                    </a:extLst>
                  </p:cNvPr>
                  <p:cNvSpPr/>
                  <p:nvPr/>
                </p:nvSpPr>
                <p:spPr>
                  <a:xfrm>
                    <a:off x="8180789" y="3294522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3EF56B63-A5CA-0B02-C7CB-6EE091236B28}"/>
                      </a:ext>
                    </a:extLst>
                  </p:cNvPr>
                  <p:cNvSpPr/>
                  <p:nvPr/>
                </p:nvSpPr>
                <p:spPr>
                  <a:xfrm>
                    <a:off x="8522327" y="3762673"/>
                    <a:ext cx="758952" cy="758952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947E7671-C83D-DA19-A790-D970CBA0B102}"/>
                      </a:ext>
                    </a:extLst>
                  </p:cNvPr>
                  <p:cNvSpPr/>
                  <p:nvPr/>
                </p:nvSpPr>
                <p:spPr>
                  <a:xfrm>
                    <a:off x="8870534" y="379555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1A41E5D2-626C-3EBC-997A-FCD0C62C09F8}"/>
                      </a:ext>
                    </a:extLst>
                  </p:cNvPr>
                  <p:cNvSpPr/>
                  <p:nvPr/>
                </p:nvSpPr>
                <p:spPr>
                  <a:xfrm>
                    <a:off x="8315848" y="4166925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0C1F25D2-B7D5-F12F-C70F-15FAC4A624C5}"/>
                      </a:ext>
                    </a:extLst>
                  </p:cNvPr>
                  <p:cNvSpPr/>
                  <p:nvPr/>
                </p:nvSpPr>
                <p:spPr>
                  <a:xfrm>
                    <a:off x="8557855" y="338319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1E460797-2FB1-0868-4983-9446346B43B7}"/>
                      </a:ext>
                    </a:extLst>
                  </p:cNvPr>
                  <p:cNvSpPr/>
                  <p:nvPr/>
                </p:nvSpPr>
                <p:spPr>
                  <a:xfrm>
                    <a:off x="8131157" y="370723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613783D-7DCC-D0F4-A279-A559C139D85D}"/>
                      </a:ext>
                    </a:extLst>
                  </p:cNvPr>
                  <p:cNvSpPr/>
                  <p:nvPr/>
                </p:nvSpPr>
                <p:spPr>
                  <a:xfrm>
                    <a:off x="8655085" y="390935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</p:grp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FD39F1C-59E4-B28B-7A53-25AB6C661FC4}"/>
                  </a:ext>
                </a:extLst>
              </p:cNvPr>
              <p:cNvSpPr/>
              <p:nvPr/>
            </p:nvSpPr>
            <p:spPr>
              <a:xfrm>
                <a:off x="9546958" y="4729059"/>
                <a:ext cx="1719798" cy="162290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0" name="Arrow: Down 39">
                <a:extLst>
                  <a:ext uri="{FF2B5EF4-FFF2-40B4-BE49-F238E27FC236}">
                    <a16:creationId xmlns:a16="http://schemas.microsoft.com/office/drawing/2014/main" id="{10C996FF-2A13-FA01-5508-745463D6FBA1}"/>
                  </a:ext>
                </a:extLst>
              </p:cNvPr>
              <p:cNvSpPr/>
              <p:nvPr/>
            </p:nvSpPr>
            <p:spPr>
              <a:xfrm>
                <a:off x="10340783" y="4826564"/>
                <a:ext cx="121694" cy="192890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A5F8F22C-C013-B5C0-15A3-2FDCF0F9AF3C}"/>
                  </a:ext>
                </a:extLst>
              </p:cNvPr>
              <p:cNvSpPr/>
              <p:nvPr/>
            </p:nvSpPr>
            <p:spPr>
              <a:xfrm>
                <a:off x="10247738" y="4522472"/>
                <a:ext cx="315107" cy="2964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3" name="Arc 2">
              <a:extLst>
                <a:ext uri="{FF2B5EF4-FFF2-40B4-BE49-F238E27FC236}">
                  <a16:creationId xmlns:a16="http://schemas.microsoft.com/office/drawing/2014/main" id="{EB5A9BE8-F4D0-34A2-5B9D-7DB59E115475}"/>
                </a:ext>
              </a:extLst>
            </p:cNvPr>
            <p:cNvSpPr/>
            <p:nvPr/>
          </p:nvSpPr>
          <p:spPr>
            <a:xfrm>
              <a:off x="6975364" y="4095171"/>
              <a:ext cx="434813" cy="394255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248C4278-2124-0414-937B-3B274B27C08B}"/>
                </a:ext>
              </a:extLst>
            </p:cNvPr>
            <p:cNvSpPr/>
            <p:nvPr/>
          </p:nvSpPr>
          <p:spPr>
            <a:xfrm>
              <a:off x="7019764" y="4048053"/>
              <a:ext cx="434813" cy="39425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BAFA3F23-58D5-8F66-AD89-454F8D3AA8A4}"/>
                </a:ext>
              </a:extLst>
            </p:cNvPr>
            <p:cNvSpPr/>
            <p:nvPr/>
          </p:nvSpPr>
          <p:spPr>
            <a:xfrm rot="10800000">
              <a:off x="6872992" y="4244293"/>
              <a:ext cx="434813" cy="394255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C91FC26E-E5B1-5945-1D35-F7686F19A878}"/>
                </a:ext>
              </a:extLst>
            </p:cNvPr>
            <p:cNvSpPr/>
            <p:nvPr/>
          </p:nvSpPr>
          <p:spPr>
            <a:xfrm rot="11346011">
              <a:off x="6824082" y="4315138"/>
              <a:ext cx="434813" cy="39425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10" name="Arrow: Right 109">
              <a:extLst>
                <a:ext uri="{FF2B5EF4-FFF2-40B4-BE49-F238E27FC236}">
                  <a16:creationId xmlns:a16="http://schemas.microsoft.com/office/drawing/2014/main" id="{244061BD-D615-F57A-60A9-9D0F50F39F92}"/>
                </a:ext>
              </a:extLst>
            </p:cNvPr>
            <p:cNvSpPr/>
            <p:nvPr/>
          </p:nvSpPr>
          <p:spPr>
            <a:xfrm rot="2305871">
              <a:off x="6099263" y="3561046"/>
              <a:ext cx="482515" cy="466923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5F0772D-03EF-DEBB-558B-3786C8B1143E}"/>
              </a:ext>
            </a:extLst>
          </p:cNvPr>
          <p:cNvGrpSpPr/>
          <p:nvPr/>
        </p:nvGrpSpPr>
        <p:grpSpPr>
          <a:xfrm>
            <a:off x="4091515" y="2253534"/>
            <a:ext cx="2695377" cy="1660271"/>
            <a:chOff x="4145383" y="2276200"/>
            <a:chExt cx="2695377" cy="1660271"/>
          </a:xfrm>
        </p:grpSpPr>
        <p:pic>
          <p:nvPicPr>
            <p:cNvPr id="116" name="Picture 115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4A4FA11D-D6CD-0AA9-F8D2-04315F915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089" y="2373681"/>
              <a:ext cx="1873360" cy="1560234"/>
            </a:xfrm>
            <a:prstGeom prst="rect">
              <a:avLst/>
            </a:prstGeom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19506A2-74A4-6E2A-1301-F7EE8B2CCA8A}"/>
                </a:ext>
              </a:extLst>
            </p:cNvPr>
            <p:cNvGrpSpPr/>
            <p:nvPr/>
          </p:nvGrpSpPr>
          <p:grpSpPr>
            <a:xfrm>
              <a:off x="4145383" y="2284221"/>
              <a:ext cx="2695377" cy="1652250"/>
              <a:chOff x="3235131" y="2360397"/>
              <a:chExt cx="2695377" cy="1652250"/>
            </a:xfrm>
          </p:grpSpPr>
          <p:sp>
            <p:nvSpPr>
              <p:cNvPr id="53" name="Arrow: Right 52">
                <a:extLst>
                  <a:ext uri="{FF2B5EF4-FFF2-40B4-BE49-F238E27FC236}">
                    <a16:creationId xmlns:a16="http://schemas.microsoft.com/office/drawing/2014/main" id="{52389E7B-4FDE-C1F8-7E1A-1FC720B2D788}"/>
                  </a:ext>
                </a:extLst>
              </p:cNvPr>
              <p:cNvSpPr/>
              <p:nvPr/>
            </p:nvSpPr>
            <p:spPr>
              <a:xfrm rot="2305871">
                <a:off x="3235131" y="2360397"/>
                <a:ext cx="482515" cy="46692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6D618816-DD45-116D-2318-074CEF6D4D9E}"/>
                  </a:ext>
                </a:extLst>
              </p:cNvPr>
              <p:cNvGrpSpPr/>
              <p:nvPr/>
            </p:nvGrpSpPr>
            <p:grpSpPr>
              <a:xfrm>
                <a:off x="3533353" y="2429179"/>
                <a:ext cx="2397155" cy="1583468"/>
                <a:chOff x="4820661" y="1884230"/>
                <a:chExt cx="2201612" cy="1454300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5352D8FD-D30A-EE01-534E-A1150C46DE55}"/>
                    </a:ext>
                  </a:extLst>
                </p:cNvPr>
                <p:cNvGrpSpPr/>
                <p:nvPr/>
              </p:nvGrpSpPr>
              <p:grpSpPr>
                <a:xfrm>
                  <a:off x="4820661" y="1884230"/>
                  <a:ext cx="1495078" cy="1454300"/>
                  <a:chOff x="9314499" y="4468306"/>
                  <a:chExt cx="2184716" cy="2144413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71ECD4D7-B02D-9AEF-8DF9-C353E3730010}"/>
                      </a:ext>
                    </a:extLst>
                  </p:cNvPr>
                  <p:cNvGrpSpPr/>
                  <p:nvPr/>
                </p:nvGrpSpPr>
                <p:grpSpPr>
                  <a:xfrm>
                    <a:off x="9892743" y="5117255"/>
                    <a:ext cx="1028229" cy="886391"/>
                    <a:chOff x="7040872" y="2007819"/>
                    <a:chExt cx="1158842" cy="1028800"/>
                  </a:xfrm>
                </p:grpSpPr>
                <p:sp>
                  <p:nvSpPr>
                    <p:cNvPr id="19" name="Oval 18">
                      <a:extLst>
                        <a:ext uri="{FF2B5EF4-FFF2-40B4-BE49-F238E27FC236}">
                          <a16:creationId xmlns:a16="http://schemas.microsoft.com/office/drawing/2014/main" id="{738B7574-6A71-C1D7-2A8A-0875E37C6E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40872" y="2007819"/>
                      <a:ext cx="1158842" cy="10288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770B005E-F8C7-DE87-3D45-82EBA0269F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70462" y="2168444"/>
                      <a:ext cx="751934" cy="680881"/>
                      <a:chOff x="7882599" y="3294522"/>
                      <a:chExt cx="1746887" cy="1631355"/>
                    </a:xfrm>
                  </p:grpSpPr>
                  <p:sp>
                    <p:nvSpPr>
                      <p:cNvPr id="26" name="Oval 25">
                        <a:extLst>
                          <a:ext uri="{FF2B5EF4-FFF2-40B4-BE49-F238E27FC236}">
                            <a16:creationId xmlns:a16="http://schemas.microsoft.com/office/drawing/2014/main" id="{9D16B60B-AEF7-B433-F49D-C3C5D7DE0E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2599" y="3876124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7" name="Oval 26">
                        <a:extLst>
                          <a:ext uri="{FF2B5EF4-FFF2-40B4-BE49-F238E27FC236}">
                            <a16:creationId xmlns:a16="http://schemas.microsoft.com/office/drawing/2014/main" id="{592D735A-5885-48B9-21BA-142A31E069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0789" y="3294522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8" name="Oval 27">
                        <a:extLst>
                          <a:ext uri="{FF2B5EF4-FFF2-40B4-BE49-F238E27FC236}">
                            <a16:creationId xmlns:a16="http://schemas.microsoft.com/office/drawing/2014/main" id="{127C5AAE-5281-9C7B-D9F4-BD3B70B9A0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2327" y="3762673"/>
                        <a:ext cx="758952" cy="75895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9" name="Oval 28">
                        <a:extLst>
                          <a:ext uri="{FF2B5EF4-FFF2-40B4-BE49-F238E27FC236}">
                            <a16:creationId xmlns:a16="http://schemas.microsoft.com/office/drawing/2014/main" id="{CAA8F83E-09E2-E4B1-0D75-E52D7EE0E9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0534" y="3795551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0" name="Oval 29">
                        <a:extLst>
                          <a:ext uri="{FF2B5EF4-FFF2-40B4-BE49-F238E27FC236}">
                            <a16:creationId xmlns:a16="http://schemas.microsoft.com/office/drawing/2014/main" id="{636EC54E-5F74-8612-9A90-CAB16529BB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5848" y="4166925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1" name="Oval 30">
                        <a:extLst>
                          <a:ext uri="{FF2B5EF4-FFF2-40B4-BE49-F238E27FC236}">
                            <a16:creationId xmlns:a16="http://schemas.microsoft.com/office/drawing/2014/main" id="{51E9CAE5-0ABA-57AE-80BD-B363E20970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57855" y="3383197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2" name="Oval 31">
                        <a:extLst>
                          <a:ext uri="{FF2B5EF4-FFF2-40B4-BE49-F238E27FC236}">
                            <a16:creationId xmlns:a16="http://schemas.microsoft.com/office/drawing/2014/main" id="{1F943C1F-54F4-A9E1-7FE1-DED794F536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1157" y="3707231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3" name="Oval 32">
                        <a:extLst>
                          <a:ext uri="{FF2B5EF4-FFF2-40B4-BE49-F238E27FC236}">
                            <a16:creationId xmlns:a16="http://schemas.microsoft.com/office/drawing/2014/main" id="{381DCC4E-05E9-E1B8-83C5-37F2D9FC83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55085" y="3909357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</p:grpSp>
              </p:grpSp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B079438D-1F96-74C5-2723-FEBE271DC9AE}"/>
                      </a:ext>
                    </a:extLst>
                  </p:cNvPr>
                  <p:cNvSpPr/>
                  <p:nvPr/>
                </p:nvSpPr>
                <p:spPr>
                  <a:xfrm>
                    <a:off x="9546958" y="4729059"/>
                    <a:ext cx="1719798" cy="1622909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68120EB4-1662-1EEC-3CB2-A1AC3FF16508}"/>
                      </a:ext>
                    </a:extLst>
                  </p:cNvPr>
                  <p:cNvSpPr/>
                  <p:nvPr/>
                </p:nvSpPr>
                <p:spPr>
                  <a:xfrm>
                    <a:off x="9314499" y="4468306"/>
                    <a:ext cx="2184716" cy="2144413"/>
                  </a:xfrm>
                  <a:prstGeom prst="ellipse">
                    <a:avLst/>
                  </a:prstGeom>
                  <a:noFill/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4" name="Arrow: Down 13">
                    <a:extLst>
                      <a:ext uri="{FF2B5EF4-FFF2-40B4-BE49-F238E27FC236}">
                        <a16:creationId xmlns:a16="http://schemas.microsoft.com/office/drawing/2014/main" id="{53A3F3E4-09C3-EA29-5993-971F5276DA81}"/>
                      </a:ext>
                    </a:extLst>
                  </p:cNvPr>
                  <p:cNvSpPr/>
                  <p:nvPr/>
                </p:nvSpPr>
                <p:spPr>
                  <a:xfrm>
                    <a:off x="10336319" y="4945857"/>
                    <a:ext cx="144930" cy="181631"/>
                  </a:xfrm>
                  <a:prstGeom prst="downArrow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5012E4D6-EB67-716A-9330-C2150A2C95C1}"/>
                      </a:ext>
                    </a:extLst>
                  </p:cNvPr>
                  <p:cNvSpPr/>
                  <p:nvPr/>
                </p:nvSpPr>
                <p:spPr>
                  <a:xfrm>
                    <a:off x="10258444" y="4629669"/>
                    <a:ext cx="315107" cy="29645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33CC">
                          <a:shade val="30000"/>
                          <a:satMod val="115000"/>
                        </a:srgbClr>
                      </a:gs>
                      <a:gs pos="50000">
                        <a:srgbClr val="FF33CC">
                          <a:shade val="67500"/>
                          <a:satMod val="115000"/>
                        </a:srgbClr>
                      </a:gs>
                      <a:gs pos="100000">
                        <a:srgbClr val="FF33C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15AB346-6E90-09DD-18BF-589384FCBA4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68729" y="1921580"/>
                      <a:ext cx="442667" cy="31093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oMath>
                        </m:oMathPara>
                      </a14:m>
                      <a:endParaRPr lang="LID4096" dirty="0"/>
                    </a:p>
                  </p:txBody>
                </p:sp>
              </mc:Choice>
              <mc:Fallback xmlns="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15AB346-6E90-09DD-18BF-589384FCBA4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68729" y="1921580"/>
                      <a:ext cx="442667" cy="31093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r="-26582" b="-357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EA45627D-9BF3-8D64-4646-D384FF1CFC8C}"/>
                    </a:ext>
                  </a:extLst>
                </p:cNvPr>
                <p:cNvSpPr/>
                <p:nvPr/>
              </p:nvSpPr>
              <p:spPr>
                <a:xfrm rot="7398309">
                  <a:off x="6647445" y="2363628"/>
                  <a:ext cx="125368" cy="132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1" name="Arrow: Down 80">
                  <a:extLst>
                    <a:ext uri="{FF2B5EF4-FFF2-40B4-BE49-F238E27FC236}">
                      <a16:creationId xmlns:a16="http://schemas.microsoft.com/office/drawing/2014/main" id="{31D855E1-49EB-9EEA-1C65-D28FA7E22BCB}"/>
                    </a:ext>
                  </a:extLst>
                </p:cNvPr>
                <p:cNvSpPr/>
                <p:nvPr/>
              </p:nvSpPr>
              <p:spPr>
                <a:xfrm rot="15646440">
                  <a:off x="6425677" y="2340177"/>
                  <a:ext cx="105561" cy="235964"/>
                </a:xfrm>
                <a:prstGeom prst="downArrow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7C5179A3-BC7E-EB87-1FF9-D6D22927B8C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27137" y="2083186"/>
                      <a:ext cx="49513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LID4096" dirty="0"/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7C5179A3-BC7E-EB87-1FF9-D6D22927B8C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27137" y="2083186"/>
                      <a:ext cx="495136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CACD46F0-3335-4482-3769-6D8A75999295}"/>
                  </a:ext>
                </a:extLst>
              </p:cNvPr>
              <p:cNvSpPr/>
              <p:nvPr/>
            </p:nvSpPr>
            <p:spPr>
              <a:xfrm rot="7398309">
                <a:off x="3422334" y="3812105"/>
                <a:ext cx="136503" cy="1445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7" name="Arrow: Down 106">
                <a:extLst>
                  <a:ext uri="{FF2B5EF4-FFF2-40B4-BE49-F238E27FC236}">
                    <a16:creationId xmlns:a16="http://schemas.microsoft.com/office/drawing/2014/main" id="{27A269AD-4CE6-8E81-D0FA-F8320D880D11}"/>
                  </a:ext>
                </a:extLst>
              </p:cNvPr>
              <p:cNvSpPr/>
              <p:nvPr/>
            </p:nvSpPr>
            <p:spPr>
              <a:xfrm rot="3195050">
                <a:off x="3682180" y="3559482"/>
                <a:ext cx="103498" cy="359069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6B4D6B6-73A4-C0FD-8F47-BCB3A7224369}"/>
                      </a:ext>
                    </a:extLst>
                  </p:cNvPr>
                  <p:cNvSpPr txBox="1"/>
                  <p:nvPr/>
                </p:nvSpPr>
                <p:spPr>
                  <a:xfrm>
                    <a:off x="3264346" y="3523385"/>
                    <a:ext cx="539113" cy="40213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6B4D6B6-73A4-C0FD-8F47-BCB3A72243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64346" y="3523385"/>
                    <a:ext cx="539113" cy="40213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DE4864B-A6DF-8B25-3ED8-173EA04A0843}"/>
                </a:ext>
              </a:extLst>
            </p:cNvPr>
            <p:cNvSpPr/>
            <p:nvPr/>
          </p:nvSpPr>
          <p:spPr>
            <a:xfrm rot="20670422">
              <a:off x="5457544" y="2276200"/>
              <a:ext cx="831528" cy="631767"/>
            </a:xfrm>
            <a:custGeom>
              <a:avLst/>
              <a:gdLst>
                <a:gd name="connsiteX0" fmla="*/ 26570 w 831528"/>
                <a:gd name="connsiteY0" fmla="*/ 631767 h 631767"/>
                <a:gd name="connsiteX1" fmla="*/ 18257 w 831528"/>
                <a:gd name="connsiteY1" fmla="*/ 423949 h 631767"/>
                <a:gd name="connsiteX2" fmla="*/ 234388 w 831528"/>
                <a:gd name="connsiteY2" fmla="*/ 606829 h 631767"/>
                <a:gd name="connsiteX3" fmla="*/ 192825 w 831528"/>
                <a:gd name="connsiteY3" fmla="*/ 290945 h 631767"/>
                <a:gd name="connsiteX4" fmla="*/ 433894 w 831528"/>
                <a:gd name="connsiteY4" fmla="*/ 498763 h 631767"/>
                <a:gd name="connsiteX5" fmla="*/ 408956 w 831528"/>
                <a:gd name="connsiteY5" fmla="*/ 191192 h 631767"/>
                <a:gd name="connsiteX6" fmla="*/ 633399 w 831528"/>
                <a:gd name="connsiteY6" fmla="*/ 349134 h 631767"/>
                <a:gd name="connsiteX7" fmla="*/ 608461 w 831528"/>
                <a:gd name="connsiteY7" fmla="*/ 116378 h 631767"/>
                <a:gd name="connsiteX8" fmla="*/ 816279 w 831528"/>
                <a:gd name="connsiteY8" fmla="*/ 232756 h 631767"/>
                <a:gd name="connsiteX9" fmla="*/ 799654 w 831528"/>
                <a:gd name="connsiteY9" fmla="*/ 0 h 63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1528" h="631767">
                  <a:moveTo>
                    <a:pt x="26570" y="631767"/>
                  </a:moveTo>
                  <a:cubicBezTo>
                    <a:pt x="5095" y="529936"/>
                    <a:pt x="-16379" y="428105"/>
                    <a:pt x="18257" y="423949"/>
                  </a:cubicBezTo>
                  <a:cubicBezTo>
                    <a:pt x="52893" y="419793"/>
                    <a:pt x="205293" y="628996"/>
                    <a:pt x="234388" y="606829"/>
                  </a:cubicBezTo>
                  <a:cubicBezTo>
                    <a:pt x="263483" y="584662"/>
                    <a:pt x="159574" y="308956"/>
                    <a:pt x="192825" y="290945"/>
                  </a:cubicBezTo>
                  <a:cubicBezTo>
                    <a:pt x="226076" y="272934"/>
                    <a:pt x="397872" y="515388"/>
                    <a:pt x="433894" y="498763"/>
                  </a:cubicBezTo>
                  <a:cubicBezTo>
                    <a:pt x="469916" y="482137"/>
                    <a:pt x="375705" y="216130"/>
                    <a:pt x="408956" y="191192"/>
                  </a:cubicBezTo>
                  <a:cubicBezTo>
                    <a:pt x="442207" y="166254"/>
                    <a:pt x="600148" y="361603"/>
                    <a:pt x="633399" y="349134"/>
                  </a:cubicBezTo>
                  <a:cubicBezTo>
                    <a:pt x="666650" y="336665"/>
                    <a:pt x="577981" y="135774"/>
                    <a:pt x="608461" y="116378"/>
                  </a:cubicBezTo>
                  <a:cubicBezTo>
                    <a:pt x="638941" y="96982"/>
                    <a:pt x="784414" y="252152"/>
                    <a:pt x="816279" y="232756"/>
                  </a:cubicBezTo>
                  <a:cubicBezTo>
                    <a:pt x="848144" y="213360"/>
                    <a:pt x="823899" y="106680"/>
                    <a:pt x="799654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269" name="TextBox 268">
            <a:extLst>
              <a:ext uri="{FF2B5EF4-FFF2-40B4-BE49-F238E27FC236}">
                <a16:creationId xmlns:a16="http://schemas.microsoft.com/office/drawing/2014/main" id="{FA9ABA25-2790-AD7E-C7A5-E224A3CFF5FD}"/>
              </a:ext>
            </a:extLst>
          </p:cNvPr>
          <p:cNvSpPr txBox="1"/>
          <p:nvPr/>
        </p:nvSpPr>
        <p:spPr>
          <a:xfrm>
            <a:off x="1570535" y="3037332"/>
            <a:ext cx="261298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400" b="1" dirty="0">
                <a:latin typeface="Helvetica Light"/>
              </a:rPr>
              <a:t>Cascade</a:t>
            </a:r>
            <a:r>
              <a:rPr lang="sv-SE" sz="1400" dirty="0">
                <a:latin typeface="Helvetica Light"/>
              </a:rPr>
              <a:t> emitting x-rays and Auger electrons.</a:t>
            </a:r>
            <a:endParaRPr lang="LID4096" sz="1400" dirty="0">
              <a:latin typeface="Helvetica Light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98FDF060-6C35-3554-D810-170B46D08432}"/>
              </a:ext>
            </a:extLst>
          </p:cNvPr>
          <p:cNvSpPr txBox="1"/>
          <p:nvPr/>
        </p:nvSpPr>
        <p:spPr>
          <a:xfrm>
            <a:off x="3562837" y="4198699"/>
            <a:ext cx="270734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Helvetica Light"/>
              </a:rPr>
              <a:t>Antiproton approaching stripped nucleus, </a:t>
            </a:r>
            <a:r>
              <a:rPr lang="sv-SE" sz="1400" b="1" dirty="0">
                <a:latin typeface="Helvetica Light"/>
              </a:rPr>
              <a:t>strong interaction influences orbitals</a:t>
            </a:r>
            <a:r>
              <a:rPr lang="sv-SE" sz="1400" dirty="0">
                <a:latin typeface="Helvetica Light"/>
              </a:rPr>
              <a:t>. Resonance effects can take place.</a:t>
            </a:r>
            <a:endParaRPr lang="LID4096" sz="1400" dirty="0">
              <a:latin typeface="Helvetica Light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E09131A1-AC56-A716-7E55-64EFF83C5F7D}"/>
              </a:ext>
            </a:extLst>
          </p:cNvPr>
          <p:cNvSpPr txBox="1"/>
          <p:nvPr/>
        </p:nvSpPr>
        <p:spPr>
          <a:xfrm>
            <a:off x="6063879" y="5381550"/>
            <a:ext cx="2079663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Helvetica Light"/>
              </a:rPr>
              <a:t>Linebroadening caused by </a:t>
            </a:r>
            <a:r>
              <a:rPr lang="sv-SE" sz="1400" b="1" dirty="0">
                <a:latin typeface="Helvetica Light"/>
              </a:rPr>
              <a:t>annihilation with nuclear perifery</a:t>
            </a:r>
            <a:r>
              <a:rPr lang="sv-SE" sz="1400" dirty="0">
                <a:latin typeface="Helvetica Light"/>
              </a:rPr>
              <a:t>.</a:t>
            </a:r>
            <a:endParaRPr lang="LID4096" sz="1400" dirty="0">
              <a:latin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8440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112" grpId="0" animBg="1"/>
      <p:bldP spid="113" grpId="0" animBg="1"/>
      <p:bldP spid="114" grpId="0"/>
      <p:bldP spid="51" grpId="0" animBg="1"/>
      <p:bldP spid="269" grpId="0" animBg="1"/>
      <p:bldP spid="270" grpId="0" animBg="1"/>
      <p:bldP spid="2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CE41-7774-5C23-1C64-17749422A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153" y="-347747"/>
            <a:ext cx="11996847" cy="1717866"/>
          </a:xfrm>
        </p:spPr>
        <p:txBody>
          <a:bodyPr>
            <a:normAutofit/>
          </a:bodyPr>
          <a:lstStyle/>
          <a:p>
            <a:r>
              <a:rPr lang="sv-SE" dirty="0">
                <a:latin typeface="Helvetica Light"/>
              </a:rPr>
              <a:t>What about the resulting nuclear fragments?</a:t>
            </a:r>
            <a:endParaRPr lang="LID4096" dirty="0">
              <a:latin typeface="Helvetica Light"/>
            </a:endParaRPr>
          </a:p>
        </p:txBody>
      </p:sp>
      <p:pic>
        <p:nvPicPr>
          <p:cNvPr id="4" name="Picture 3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B06CF0D8-F752-94DE-6CA7-6B64041F3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342" y="1412272"/>
            <a:ext cx="7320658" cy="50760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375DFE-E743-FC53-6F94-DE29EFD96300}"/>
              </a:ext>
            </a:extLst>
          </p:cNvPr>
          <p:cNvSpPr txBox="1"/>
          <p:nvPr/>
        </p:nvSpPr>
        <p:spPr>
          <a:xfrm>
            <a:off x="371525" y="3353166"/>
            <a:ext cx="494582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Nuclear fragments are (often) radioactive Highly Charged Ions (HCI)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v-SE" sz="2000" dirty="0">
              <a:latin typeface="Helvetica Ligh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sz="2000" u="sng" dirty="0">
                <a:latin typeface="Helvetica Light"/>
              </a:rPr>
              <a:t>Sensitive probes for:</a:t>
            </a:r>
          </a:p>
          <a:p>
            <a:r>
              <a:rPr lang="sv-SE" sz="2000" dirty="0">
                <a:latin typeface="Helvetica Light"/>
              </a:rPr>
              <a:t>        - QED</a:t>
            </a:r>
          </a:p>
          <a:p>
            <a:r>
              <a:rPr lang="sv-SE" sz="2000" dirty="0">
                <a:latin typeface="Helvetica Light"/>
              </a:rPr>
              <a:t>        - Weak interaction</a:t>
            </a:r>
          </a:p>
          <a:p>
            <a:r>
              <a:rPr lang="sv-SE" sz="2000" dirty="0">
                <a:latin typeface="Helvetica Light"/>
              </a:rPr>
              <a:t>        - Nuclear structure</a:t>
            </a:r>
          </a:p>
          <a:p>
            <a:endParaRPr lang="sv-SE" sz="2000" dirty="0">
              <a:latin typeface="Helvetica Ligh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GEANT4/FLUKA simulations of fragments formed from 1 million Pbar annihilations:</a:t>
            </a:r>
            <a:endParaRPr lang="sv-SE" sz="2000" dirty="0">
              <a:solidFill>
                <a:schemeClr val="accent2"/>
              </a:solidFill>
              <a:latin typeface="Helvetica Light"/>
            </a:endParaRPr>
          </a:p>
          <a:p>
            <a:endParaRPr lang="sv-SE" sz="2000" dirty="0">
              <a:latin typeface="Helvetica Light"/>
            </a:endParaRPr>
          </a:p>
          <a:p>
            <a:endParaRPr lang="sv-SE" sz="2000" dirty="0">
              <a:latin typeface="Helvetica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2D3763-16F5-E9B9-1BB8-C73E6E8410BC}"/>
              </a:ext>
            </a:extLst>
          </p:cNvPr>
          <p:cNvSpPr txBox="1"/>
          <p:nvPr/>
        </p:nvSpPr>
        <p:spPr>
          <a:xfrm>
            <a:off x="6177058" y="1050576"/>
            <a:ext cx="58197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G. Kornakov et al., PRC 107, 034314 (2023) 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E4FCB01-8B51-14BF-DFCB-2610535C6B92}"/>
              </a:ext>
            </a:extLst>
          </p:cNvPr>
          <p:cNvGrpSpPr/>
          <p:nvPr/>
        </p:nvGrpSpPr>
        <p:grpSpPr>
          <a:xfrm>
            <a:off x="1152525" y="977300"/>
            <a:ext cx="2784531" cy="2451700"/>
            <a:chOff x="1353204" y="1129700"/>
            <a:chExt cx="2345727" cy="208730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6B73F1E-7089-7DBF-0361-D355DDFCD2D2}"/>
                </a:ext>
              </a:extLst>
            </p:cNvPr>
            <p:cNvGrpSpPr/>
            <p:nvPr/>
          </p:nvGrpSpPr>
          <p:grpSpPr>
            <a:xfrm>
              <a:off x="1995497" y="1313404"/>
              <a:ext cx="1386875" cy="1225846"/>
              <a:chOff x="7882599" y="1300632"/>
              <a:chExt cx="4133097" cy="4365103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567D82D1-45C2-88D3-8836-03DBAAB3DF97}"/>
                  </a:ext>
                </a:extLst>
              </p:cNvPr>
              <p:cNvSpPr/>
              <p:nvPr/>
            </p:nvSpPr>
            <p:spPr>
              <a:xfrm>
                <a:off x="7882599" y="3876124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D4CC3CD2-BFEB-245E-CEC0-D549906ADF0E}"/>
                  </a:ext>
                </a:extLst>
              </p:cNvPr>
              <p:cNvSpPr/>
              <p:nvPr/>
            </p:nvSpPr>
            <p:spPr>
              <a:xfrm>
                <a:off x="8180789" y="3294522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500FF6B-9428-4EB3-56D0-817C31BFC3C1}"/>
                  </a:ext>
                </a:extLst>
              </p:cNvPr>
              <p:cNvSpPr/>
              <p:nvPr/>
            </p:nvSpPr>
            <p:spPr>
              <a:xfrm>
                <a:off x="8522327" y="3762673"/>
                <a:ext cx="758952" cy="75895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786C0EB7-FB1B-6A59-AA61-182089AAF812}"/>
                  </a:ext>
                </a:extLst>
              </p:cNvPr>
              <p:cNvSpPr/>
              <p:nvPr/>
            </p:nvSpPr>
            <p:spPr>
              <a:xfrm>
                <a:off x="11256745" y="4906782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9D63A33-DE6B-4971-19E6-3F1A1537B040}"/>
                  </a:ext>
                </a:extLst>
              </p:cNvPr>
              <p:cNvSpPr/>
              <p:nvPr/>
            </p:nvSpPr>
            <p:spPr>
              <a:xfrm>
                <a:off x="8315848" y="4166925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2B9EAE07-4BB4-4CC2-D89F-B042460FE879}"/>
                  </a:ext>
                </a:extLst>
              </p:cNvPr>
              <p:cNvSpPr/>
              <p:nvPr/>
            </p:nvSpPr>
            <p:spPr>
              <a:xfrm>
                <a:off x="8557855" y="3383197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AEC160B-4308-A610-30EF-40298CB1D521}"/>
                  </a:ext>
                </a:extLst>
              </p:cNvPr>
              <p:cNvSpPr/>
              <p:nvPr/>
            </p:nvSpPr>
            <p:spPr>
              <a:xfrm>
                <a:off x="8131157" y="3707231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E1FDBDD-DFA4-47E1-1DAE-4DDFF7391C7A}"/>
                  </a:ext>
                </a:extLst>
              </p:cNvPr>
              <p:cNvSpPr/>
              <p:nvPr/>
            </p:nvSpPr>
            <p:spPr>
              <a:xfrm>
                <a:off x="11256745" y="1300632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15" name="Star: 7 Points 14">
              <a:extLst>
                <a:ext uri="{FF2B5EF4-FFF2-40B4-BE49-F238E27FC236}">
                  <a16:creationId xmlns:a16="http://schemas.microsoft.com/office/drawing/2014/main" id="{0E0E98AA-0573-F78F-7C3B-1E3CE262EA57}"/>
                </a:ext>
              </a:extLst>
            </p:cNvPr>
            <p:cNvSpPr/>
            <p:nvPr/>
          </p:nvSpPr>
          <p:spPr>
            <a:xfrm>
              <a:off x="2451798" y="1708592"/>
              <a:ext cx="618973" cy="677895"/>
            </a:xfrm>
            <a:prstGeom prst="star7">
              <a:avLst>
                <a:gd name="adj" fmla="val 16540"/>
                <a:gd name="hf" fmla="val 102572"/>
                <a:gd name="vf" fmla="val 10521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DB0E174-901D-22A8-C1FC-D88863000C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01457" y="1522154"/>
              <a:ext cx="777035" cy="5447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C4D4B6E-517B-3E26-4A02-BA9AC9D1135B}"/>
                </a:ext>
              </a:extLst>
            </p:cNvPr>
            <p:cNvCxnSpPr>
              <a:cxnSpLocks/>
            </p:cNvCxnSpPr>
            <p:nvPr/>
          </p:nvCxnSpPr>
          <p:spPr>
            <a:xfrm>
              <a:off x="2772382" y="2056150"/>
              <a:ext cx="18772" cy="88050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50BF5C62-B1B4-013B-8F92-36D4497EBDDE}"/>
                </a:ext>
              </a:extLst>
            </p:cNvPr>
            <p:cNvSpPr/>
            <p:nvPr/>
          </p:nvSpPr>
          <p:spPr>
            <a:xfrm rot="9825741">
              <a:off x="1642385" y="2095476"/>
              <a:ext cx="307571" cy="34082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F1D29F81-EEAC-EE3C-660A-E42BDA23795A}"/>
                </a:ext>
              </a:extLst>
            </p:cNvPr>
            <p:cNvSpPr/>
            <p:nvPr/>
          </p:nvSpPr>
          <p:spPr>
            <a:xfrm rot="19123607">
              <a:off x="3345727" y="1129700"/>
              <a:ext cx="302967" cy="16747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5BFDABD5-31D7-8E21-39F5-C23141A1653B}"/>
                </a:ext>
              </a:extLst>
            </p:cNvPr>
            <p:cNvSpPr/>
            <p:nvPr/>
          </p:nvSpPr>
          <p:spPr>
            <a:xfrm rot="1266240">
              <a:off x="3395964" y="2447399"/>
              <a:ext cx="302967" cy="16747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7E2ADB7-9B92-3298-FB3B-0B32E38CBB56}"/>
                </a:ext>
              </a:extLst>
            </p:cNvPr>
            <p:cNvSpPr/>
            <p:nvPr/>
          </p:nvSpPr>
          <p:spPr>
            <a:xfrm rot="1587478">
              <a:off x="1851286" y="1451852"/>
              <a:ext cx="95250" cy="6289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5418BAC-8BDC-8D44-7732-7B78C96EC13C}"/>
                </a:ext>
              </a:extLst>
            </p:cNvPr>
            <p:cNvSpPr/>
            <p:nvPr/>
          </p:nvSpPr>
          <p:spPr>
            <a:xfrm rot="5142037">
              <a:off x="2748586" y="3013100"/>
              <a:ext cx="95250" cy="6289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82AB1A8-8E72-6D8E-0166-707541073740}"/>
                    </a:ext>
                  </a:extLst>
                </p:cNvPr>
                <p:cNvSpPr txBox="1"/>
                <p:nvPr/>
              </p:nvSpPr>
              <p:spPr>
                <a:xfrm>
                  <a:off x="1630397" y="1213435"/>
                  <a:ext cx="24538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82AB1A8-8E72-6D8E-0166-7075410737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0397" y="1213435"/>
                  <a:ext cx="245387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416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4CACA7C-0258-46F7-9824-331F9983F759}"/>
                    </a:ext>
                  </a:extLst>
                </p:cNvPr>
                <p:cNvSpPr txBox="1"/>
                <p:nvPr/>
              </p:nvSpPr>
              <p:spPr>
                <a:xfrm>
                  <a:off x="2913508" y="2940003"/>
                  <a:ext cx="24538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4CACA7C-0258-46F7-9824-331F9983F7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3508" y="2940003"/>
                  <a:ext cx="245387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16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7E07C9E-B76C-7443-FF27-F075BD7F4BDD}"/>
                </a:ext>
              </a:extLst>
            </p:cNvPr>
            <p:cNvSpPr txBox="1"/>
            <p:nvPr/>
          </p:nvSpPr>
          <p:spPr>
            <a:xfrm>
              <a:off x="1353204" y="2021027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?</a:t>
              </a:r>
              <a:endParaRPr lang="LID4096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79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DD3B-F43C-A8A4-E68B-4C890EE5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8336" y="-122196"/>
            <a:ext cx="12511144" cy="1325563"/>
          </a:xfrm>
        </p:spPr>
        <p:txBody>
          <a:bodyPr>
            <a:normAutofit/>
          </a:bodyPr>
          <a:lstStyle/>
          <a:p>
            <a:r>
              <a:rPr lang="en-US" sz="4300" dirty="0">
                <a:latin typeface="Helvetica Light"/>
              </a:rPr>
              <a:t>Can we trap fragments in a Penning-</a:t>
            </a:r>
            <a:r>
              <a:rPr lang="en-US" sz="4300" dirty="0" err="1">
                <a:latin typeface="Helvetica Light"/>
              </a:rPr>
              <a:t>Malmberg</a:t>
            </a:r>
            <a:r>
              <a:rPr lang="en-US" sz="4300" dirty="0">
                <a:latin typeface="Helvetica Light"/>
              </a:rPr>
              <a:t> trap?</a:t>
            </a:r>
            <a:endParaRPr lang="LID4096" sz="4300" dirty="0">
              <a:latin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EC008B-076C-FF06-D98E-E6D28B939864}"/>
              </a:ext>
            </a:extLst>
          </p:cNvPr>
          <p:cNvSpPr txBox="1"/>
          <p:nvPr/>
        </p:nvSpPr>
        <p:spPr>
          <a:xfrm>
            <a:off x="7918282" y="3652070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Light"/>
              </a:rPr>
              <a:t>Radial confinement</a:t>
            </a:r>
            <a:endParaRPr lang="LID4096" dirty="0">
              <a:latin typeface="Helvetica Ligh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36FDEA-8476-C7D3-3517-449776EEE9D9}"/>
              </a:ext>
            </a:extLst>
          </p:cNvPr>
          <p:cNvGrpSpPr/>
          <p:nvPr/>
        </p:nvGrpSpPr>
        <p:grpSpPr>
          <a:xfrm>
            <a:off x="5603856" y="275348"/>
            <a:ext cx="5883691" cy="3282411"/>
            <a:chOff x="238422" y="192427"/>
            <a:chExt cx="10663357" cy="6176793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844E5078-1371-CF06-D75B-09A3CFB4EE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22" y="192427"/>
              <a:ext cx="10663357" cy="5259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0E1F9A4-449D-39C3-4D4A-34CD346AF881}"/>
                </a:ext>
              </a:extLst>
            </p:cNvPr>
            <p:cNvGrpSpPr/>
            <p:nvPr/>
          </p:nvGrpSpPr>
          <p:grpSpPr>
            <a:xfrm>
              <a:off x="2010903" y="1047333"/>
              <a:ext cx="7601920" cy="5321887"/>
              <a:chOff x="2010903" y="1089953"/>
              <a:chExt cx="7601920" cy="532188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AD398B3-B712-14F2-2F3C-57EE32C4C8D5}"/>
                  </a:ext>
                </a:extLst>
              </p:cNvPr>
              <p:cNvSpPr/>
              <p:nvPr/>
            </p:nvSpPr>
            <p:spPr>
              <a:xfrm>
                <a:off x="2010903" y="5454453"/>
                <a:ext cx="7601920" cy="957387"/>
              </a:xfrm>
              <a:custGeom>
                <a:avLst/>
                <a:gdLst>
                  <a:gd name="connsiteX0" fmla="*/ 0 w 8981268"/>
                  <a:gd name="connsiteY0" fmla="*/ 243029 h 987873"/>
                  <a:gd name="connsiteX1" fmla="*/ 2088397 w 8981268"/>
                  <a:gd name="connsiteY1" fmla="*/ 285649 h 987873"/>
                  <a:gd name="connsiteX2" fmla="*/ 4362773 w 8981268"/>
                  <a:gd name="connsiteY2" fmla="*/ 986948 h 987873"/>
                  <a:gd name="connsiteX3" fmla="*/ 7446936 w 8981268"/>
                  <a:gd name="connsiteY3" fmla="*/ 119042 h 987873"/>
                  <a:gd name="connsiteX4" fmla="*/ 8981268 w 8981268"/>
                  <a:gd name="connsiteY4" fmla="*/ 29927 h 987873"/>
                  <a:gd name="connsiteX0" fmla="*/ 0 w 9035512"/>
                  <a:gd name="connsiteY0" fmla="*/ 208158 h 987882"/>
                  <a:gd name="connsiteX1" fmla="*/ 2142641 w 9035512"/>
                  <a:gd name="connsiteY1" fmla="*/ 285649 h 987882"/>
                  <a:gd name="connsiteX2" fmla="*/ 4417017 w 9035512"/>
                  <a:gd name="connsiteY2" fmla="*/ 986948 h 987882"/>
                  <a:gd name="connsiteX3" fmla="*/ 7501180 w 9035512"/>
                  <a:gd name="connsiteY3" fmla="*/ 119042 h 987882"/>
                  <a:gd name="connsiteX4" fmla="*/ 9035512 w 9035512"/>
                  <a:gd name="connsiteY4" fmla="*/ 29927 h 987882"/>
                  <a:gd name="connsiteX0" fmla="*/ 0 w 9035512"/>
                  <a:gd name="connsiteY0" fmla="*/ 208158 h 989489"/>
                  <a:gd name="connsiteX1" fmla="*/ 1948912 w 9035512"/>
                  <a:gd name="connsiteY1" fmla="*/ 378639 h 989489"/>
                  <a:gd name="connsiteX2" fmla="*/ 4417017 w 9035512"/>
                  <a:gd name="connsiteY2" fmla="*/ 986948 h 989489"/>
                  <a:gd name="connsiteX3" fmla="*/ 7501180 w 9035512"/>
                  <a:gd name="connsiteY3" fmla="*/ 119042 h 989489"/>
                  <a:gd name="connsiteX4" fmla="*/ 9035512 w 9035512"/>
                  <a:gd name="connsiteY4" fmla="*/ 29927 h 989489"/>
                  <a:gd name="connsiteX0" fmla="*/ 0 w 9035512"/>
                  <a:gd name="connsiteY0" fmla="*/ 208158 h 1001069"/>
                  <a:gd name="connsiteX1" fmla="*/ 1948912 w 9035512"/>
                  <a:gd name="connsiteY1" fmla="*/ 378639 h 1001069"/>
                  <a:gd name="connsiteX2" fmla="*/ 3948193 w 9035512"/>
                  <a:gd name="connsiteY2" fmla="*/ 998572 h 1001069"/>
                  <a:gd name="connsiteX3" fmla="*/ 7501180 w 9035512"/>
                  <a:gd name="connsiteY3" fmla="*/ 119042 h 1001069"/>
                  <a:gd name="connsiteX4" fmla="*/ 9035512 w 9035512"/>
                  <a:gd name="connsiteY4" fmla="*/ 29927 h 1001069"/>
                  <a:gd name="connsiteX0" fmla="*/ 0 w 9035512"/>
                  <a:gd name="connsiteY0" fmla="*/ 208158 h 998677"/>
                  <a:gd name="connsiteX1" fmla="*/ 1948912 w 9035512"/>
                  <a:gd name="connsiteY1" fmla="*/ 378639 h 998677"/>
                  <a:gd name="connsiteX2" fmla="*/ 3948193 w 9035512"/>
                  <a:gd name="connsiteY2" fmla="*/ 998572 h 998677"/>
                  <a:gd name="connsiteX3" fmla="*/ 7501180 w 9035512"/>
                  <a:gd name="connsiteY3" fmla="*/ 119042 h 998677"/>
                  <a:gd name="connsiteX4" fmla="*/ 9035512 w 9035512"/>
                  <a:gd name="connsiteY4" fmla="*/ 29927 h 998677"/>
                  <a:gd name="connsiteX0" fmla="*/ 0 w 9035512"/>
                  <a:gd name="connsiteY0" fmla="*/ 182731 h 973234"/>
                  <a:gd name="connsiteX1" fmla="*/ 1948912 w 9035512"/>
                  <a:gd name="connsiteY1" fmla="*/ 353212 h 973234"/>
                  <a:gd name="connsiteX2" fmla="*/ 3948193 w 9035512"/>
                  <a:gd name="connsiteY2" fmla="*/ 973145 h 973234"/>
                  <a:gd name="connsiteX3" fmla="*/ 6408549 w 9035512"/>
                  <a:gd name="connsiteY3" fmla="*/ 306717 h 973234"/>
                  <a:gd name="connsiteX4" fmla="*/ 9035512 w 9035512"/>
                  <a:gd name="connsiteY4" fmla="*/ 4500 h 973234"/>
                  <a:gd name="connsiteX0" fmla="*/ 0 w 8330339"/>
                  <a:gd name="connsiteY0" fmla="*/ 34323 h 824826"/>
                  <a:gd name="connsiteX1" fmla="*/ 1948912 w 8330339"/>
                  <a:gd name="connsiteY1" fmla="*/ 204804 h 824826"/>
                  <a:gd name="connsiteX2" fmla="*/ 3948193 w 8330339"/>
                  <a:gd name="connsiteY2" fmla="*/ 824737 h 824826"/>
                  <a:gd name="connsiteX3" fmla="*/ 6408549 w 8330339"/>
                  <a:gd name="connsiteY3" fmla="*/ 158309 h 824826"/>
                  <a:gd name="connsiteX4" fmla="*/ 8330339 w 8330339"/>
                  <a:gd name="connsiteY4" fmla="*/ 14949 h 824826"/>
                  <a:gd name="connsiteX0" fmla="*/ 0 w 8330339"/>
                  <a:gd name="connsiteY0" fmla="*/ 34323 h 824826"/>
                  <a:gd name="connsiteX1" fmla="*/ 1948912 w 8330339"/>
                  <a:gd name="connsiteY1" fmla="*/ 204804 h 824826"/>
                  <a:gd name="connsiteX2" fmla="*/ 3948193 w 8330339"/>
                  <a:gd name="connsiteY2" fmla="*/ 824737 h 824826"/>
                  <a:gd name="connsiteX3" fmla="*/ 6408549 w 8330339"/>
                  <a:gd name="connsiteY3" fmla="*/ 158309 h 824826"/>
                  <a:gd name="connsiteX4" fmla="*/ 8330339 w 8330339"/>
                  <a:gd name="connsiteY4" fmla="*/ 14949 h 824826"/>
                  <a:gd name="connsiteX0" fmla="*/ 0 w 8330339"/>
                  <a:gd name="connsiteY0" fmla="*/ 35029 h 825548"/>
                  <a:gd name="connsiteX1" fmla="*/ 1948912 w 8330339"/>
                  <a:gd name="connsiteY1" fmla="*/ 205510 h 825548"/>
                  <a:gd name="connsiteX2" fmla="*/ 3948193 w 8330339"/>
                  <a:gd name="connsiteY2" fmla="*/ 825443 h 825548"/>
                  <a:gd name="connsiteX3" fmla="*/ 6179949 w 8330339"/>
                  <a:gd name="connsiteY3" fmla="*/ 155140 h 825548"/>
                  <a:gd name="connsiteX4" fmla="*/ 8330339 w 8330339"/>
                  <a:gd name="connsiteY4" fmla="*/ 15655 h 825548"/>
                  <a:gd name="connsiteX0" fmla="*/ 0 w 8330339"/>
                  <a:gd name="connsiteY0" fmla="*/ 35029 h 826140"/>
                  <a:gd name="connsiteX1" fmla="*/ 1948912 w 8330339"/>
                  <a:gd name="connsiteY1" fmla="*/ 205510 h 826140"/>
                  <a:gd name="connsiteX2" fmla="*/ 3948193 w 8330339"/>
                  <a:gd name="connsiteY2" fmla="*/ 825443 h 826140"/>
                  <a:gd name="connsiteX3" fmla="*/ 6179949 w 8330339"/>
                  <a:gd name="connsiteY3" fmla="*/ 155140 h 826140"/>
                  <a:gd name="connsiteX4" fmla="*/ 8330339 w 8330339"/>
                  <a:gd name="connsiteY4" fmla="*/ 15655 h 826140"/>
                  <a:gd name="connsiteX0" fmla="*/ 0 w 8330339"/>
                  <a:gd name="connsiteY0" fmla="*/ 10691 h 801802"/>
                  <a:gd name="connsiteX1" fmla="*/ 1948912 w 8330339"/>
                  <a:gd name="connsiteY1" fmla="*/ 181172 h 801802"/>
                  <a:gd name="connsiteX2" fmla="*/ 3948193 w 8330339"/>
                  <a:gd name="connsiteY2" fmla="*/ 801105 h 801802"/>
                  <a:gd name="connsiteX3" fmla="*/ 6179949 w 8330339"/>
                  <a:gd name="connsiteY3" fmla="*/ 130802 h 801802"/>
                  <a:gd name="connsiteX4" fmla="*/ 8330339 w 8330339"/>
                  <a:gd name="connsiteY4" fmla="*/ 801802 h 801802"/>
                  <a:gd name="connsiteX0" fmla="*/ 0 w 7601920"/>
                  <a:gd name="connsiteY0" fmla="*/ 10691 h 801802"/>
                  <a:gd name="connsiteX1" fmla="*/ 1948912 w 7601920"/>
                  <a:gd name="connsiteY1" fmla="*/ 181172 h 801802"/>
                  <a:gd name="connsiteX2" fmla="*/ 3948193 w 7601920"/>
                  <a:gd name="connsiteY2" fmla="*/ 801105 h 801802"/>
                  <a:gd name="connsiteX3" fmla="*/ 6179949 w 7601920"/>
                  <a:gd name="connsiteY3" fmla="*/ 130802 h 801802"/>
                  <a:gd name="connsiteX4" fmla="*/ 7601920 w 7601920"/>
                  <a:gd name="connsiteY4" fmla="*/ 45719 h 801802"/>
                  <a:gd name="connsiteX0" fmla="*/ 0 w 7601920"/>
                  <a:gd name="connsiteY0" fmla="*/ 10691 h 801802"/>
                  <a:gd name="connsiteX1" fmla="*/ 1948912 w 7601920"/>
                  <a:gd name="connsiteY1" fmla="*/ 181172 h 801802"/>
                  <a:gd name="connsiteX2" fmla="*/ 3948193 w 7601920"/>
                  <a:gd name="connsiteY2" fmla="*/ 801105 h 801802"/>
                  <a:gd name="connsiteX3" fmla="*/ 6179949 w 7601920"/>
                  <a:gd name="connsiteY3" fmla="*/ 130802 h 801802"/>
                  <a:gd name="connsiteX4" fmla="*/ 7601920 w 7601920"/>
                  <a:gd name="connsiteY4" fmla="*/ 45719 h 801802"/>
                  <a:gd name="connsiteX0" fmla="*/ 0 w 7601920"/>
                  <a:gd name="connsiteY0" fmla="*/ 22192 h 813303"/>
                  <a:gd name="connsiteX1" fmla="*/ 1948912 w 7601920"/>
                  <a:gd name="connsiteY1" fmla="*/ 192673 h 813303"/>
                  <a:gd name="connsiteX2" fmla="*/ 3948193 w 7601920"/>
                  <a:gd name="connsiteY2" fmla="*/ 812606 h 813303"/>
                  <a:gd name="connsiteX3" fmla="*/ 6179949 w 7601920"/>
                  <a:gd name="connsiteY3" fmla="*/ 142303 h 813303"/>
                  <a:gd name="connsiteX4" fmla="*/ 7601920 w 7601920"/>
                  <a:gd name="connsiteY4" fmla="*/ 57220 h 813303"/>
                  <a:gd name="connsiteX0" fmla="*/ 0 w 7601920"/>
                  <a:gd name="connsiteY0" fmla="*/ 10549 h 801965"/>
                  <a:gd name="connsiteX1" fmla="*/ 1925664 w 7601920"/>
                  <a:gd name="connsiteY1" fmla="*/ 262396 h 801965"/>
                  <a:gd name="connsiteX2" fmla="*/ 3948193 w 7601920"/>
                  <a:gd name="connsiteY2" fmla="*/ 800963 h 801965"/>
                  <a:gd name="connsiteX3" fmla="*/ 6179949 w 7601920"/>
                  <a:gd name="connsiteY3" fmla="*/ 130660 h 801965"/>
                  <a:gd name="connsiteX4" fmla="*/ 7601920 w 7601920"/>
                  <a:gd name="connsiteY4" fmla="*/ 45577 h 801965"/>
                  <a:gd name="connsiteX0" fmla="*/ 0 w 7601920"/>
                  <a:gd name="connsiteY0" fmla="*/ 10549 h 800963"/>
                  <a:gd name="connsiteX1" fmla="*/ 1925664 w 7601920"/>
                  <a:gd name="connsiteY1" fmla="*/ 262396 h 800963"/>
                  <a:gd name="connsiteX2" fmla="*/ 3948193 w 7601920"/>
                  <a:gd name="connsiteY2" fmla="*/ 800963 h 800963"/>
                  <a:gd name="connsiteX3" fmla="*/ 6017216 w 7601920"/>
                  <a:gd name="connsiteY3" fmla="*/ 258521 h 800963"/>
                  <a:gd name="connsiteX4" fmla="*/ 7601920 w 7601920"/>
                  <a:gd name="connsiteY4" fmla="*/ 45577 h 800963"/>
                  <a:gd name="connsiteX0" fmla="*/ 0 w 7601920"/>
                  <a:gd name="connsiteY0" fmla="*/ 10549 h 801291"/>
                  <a:gd name="connsiteX1" fmla="*/ 1925664 w 7601920"/>
                  <a:gd name="connsiteY1" fmla="*/ 262396 h 801291"/>
                  <a:gd name="connsiteX2" fmla="*/ 3948193 w 7601920"/>
                  <a:gd name="connsiteY2" fmla="*/ 800963 h 801291"/>
                  <a:gd name="connsiteX3" fmla="*/ 6017216 w 7601920"/>
                  <a:gd name="connsiteY3" fmla="*/ 258521 h 801291"/>
                  <a:gd name="connsiteX4" fmla="*/ 7601920 w 7601920"/>
                  <a:gd name="connsiteY4" fmla="*/ 45577 h 801291"/>
                  <a:gd name="connsiteX0" fmla="*/ 0 w 7601920"/>
                  <a:gd name="connsiteY0" fmla="*/ 7561 h 988021"/>
                  <a:gd name="connsiteX1" fmla="*/ 1925664 w 7601920"/>
                  <a:gd name="connsiteY1" fmla="*/ 259408 h 988021"/>
                  <a:gd name="connsiteX2" fmla="*/ 3913322 w 7601920"/>
                  <a:gd name="connsiteY2" fmla="*/ 987829 h 988021"/>
                  <a:gd name="connsiteX3" fmla="*/ 6017216 w 7601920"/>
                  <a:gd name="connsiteY3" fmla="*/ 255533 h 988021"/>
                  <a:gd name="connsiteX4" fmla="*/ 7601920 w 7601920"/>
                  <a:gd name="connsiteY4" fmla="*/ 42589 h 988021"/>
                  <a:gd name="connsiteX0" fmla="*/ 0 w 7601920"/>
                  <a:gd name="connsiteY0" fmla="*/ 7561 h 987848"/>
                  <a:gd name="connsiteX1" fmla="*/ 1925664 w 7601920"/>
                  <a:gd name="connsiteY1" fmla="*/ 259408 h 987848"/>
                  <a:gd name="connsiteX2" fmla="*/ 3913322 w 7601920"/>
                  <a:gd name="connsiteY2" fmla="*/ 987829 h 987848"/>
                  <a:gd name="connsiteX3" fmla="*/ 6172199 w 7601920"/>
                  <a:gd name="connsiteY3" fmla="*/ 236160 h 987848"/>
                  <a:gd name="connsiteX4" fmla="*/ 7601920 w 7601920"/>
                  <a:gd name="connsiteY4" fmla="*/ 42589 h 987848"/>
                  <a:gd name="connsiteX0" fmla="*/ 0 w 7601920"/>
                  <a:gd name="connsiteY0" fmla="*/ 7561 h 987831"/>
                  <a:gd name="connsiteX1" fmla="*/ 1925664 w 7601920"/>
                  <a:gd name="connsiteY1" fmla="*/ 259408 h 987831"/>
                  <a:gd name="connsiteX2" fmla="*/ 3913322 w 7601920"/>
                  <a:gd name="connsiteY2" fmla="*/ 987829 h 987831"/>
                  <a:gd name="connsiteX3" fmla="*/ 6179948 w 7601920"/>
                  <a:gd name="connsiteY3" fmla="*/ 267157 h 987831"/>
                  <a:gd name="connsiteX4" fmla="*/ 7601920 w 7601920"/>
                  <a:gd name="connsiteY4" fmla="*/ 42589 h 987831"/>
                  <a:gd name="connsiteX0" fmla="*/ 0 w 7601920"/>
                  <a:gd name="connsiteY0" fmla="*/ 7326 h 952725"/>
                  <a:gd name="connsiteX1" fmla="*/ 1925664 w 7601920"/>
                  <a:gd name="connsiteY1" fmla="*/ 259173 h 952725"/>
                  <a:gd name="connsiteX2" fmla="*/ 3913322 w 7601920"/>
                  <a:gd name="connsiteY2" fmla="*/ 952723 h 952725"/>
                  <a:gd name="connsiteX3" fmla="*/ 6179948 w 7601920"/>
                  <a:gd name="connsiteY3" fmla="*/ 266922 h 952725"/>
                  <a:gd name="connsiteX4" fmla="*/ 7601920 w 7601920"/>
                  <a:gd name="connsiteY4" fmla="*/ 42354 h 952725"/>
                  <a:gd name="connsiteX0" fmla="*/ 0 w 7601920"/>
                  <a:gd name="connsiteY0" fmla="*/ 7326 h 952726"/>
                  <a:gd name="connsiteX1" fmla="*/ 1925664 w 7601920"/>
                  <a:gd name="connsiteY1" fmla="*/ 259173 h 952726"/>
                  <a:gd name="connsiteX2" fmla="*/ 3913322 w 7601920"/>
                  <a:gd name="connsiteY2" fmla="*/ 952723 h 952726"/>
                  <a:gd name="connsiteX3" fmla="*/ 6179948 w 7601920"/>
                  <a:gd name="connsiteY3" fmla="*/ 266922 h 952726"/>
                  <a:gd name="connsiteX4" fmla="*/ 7601920 w 7601920"/>
                  <a:gd name="connsiteY4" fmla="*/ 42354 h 952726"/>
                  <a:gd name="connsiteX0" fmla="*/ 0 w 7601920"/>
                  <a:gd name="connsiteY0" fmla="*/ 7326 h 952751"/>
                  <a:gd name="connsiteX1" fmla="*/ 1925664 w 7601920"/>
                  <a:gd name="connsiteY1" fmla="*/ 259173 h 952751"/>
                  <a:gd name="connsiteX2" fmla="*/ 3913322 w 7601920"/>
                  <a:gd name="connsiteY2" fmla="*/ 952723 h 952751"/>
                  <a:gd name="connsiteX3" fmla="*/ 5935850 w 7601920"/>
                  <a:gd name="connsiteY3" fmla="*/ 232050 h 952751"/>
                  <a:gd name="connsiteX4" fmla="*/ 7601920 w 7601920"/>
                  <a:gd name="connsiteY4" fmla="*/ 42354 h 952751"/>
                  <a:gd name="connsiteX0" fmla="*/ 0 w 7601920"/>
                  <a:gd name="connsiteY0" fmla="*/ 7326 h 952751"/>
                  <a:gd name="connsiteX1" fmla="*/ 1925664 w 7601920"/>
                  <a:gd name="connsiteY1" fmla="*/ 259173 h 952751"/>
                  <a:gd name="connsiteX2" fmla="*/ 3913322 w 7601920"/>
                  <a:gd name="connsiteY2" fmla="*/ 952723 h 952751"/>
                  <a:gd name="connsiteX3" fmla="*/ 5935850 w 7601920"/>
                  <a:gd name="connsiteY3" fmla="*/ 232050 h 952751"/>
                  <a:gd name="connsiteX4" fmla="*/ 7601920 w 7601920"/>
                  <a:gd name="connsiteY4" fmla="*/ 42354 h 952751"/>
                  <a:gd name="connsiteX0" fmla="*/ 0 w 7601920"/>
                  <a:gd name="connsiteY0" fmla="*/ 7326 h 952743"/>
                  <a:gd name="connsiteX1" fmla="*/ 1925664 w 7601920"/>
                  <a:gd name="connsiteY1" fmla="*/ 259173 h 952743"/>
                  <a:gd name="connsiteX2" fmla="*/ 3913322 w 7601920"/>
                  <a:gd name="connsiteY2" fmla="*/ 952723 h 952743"/>
                  <a:gd name="connsiteX3" fmla="*/ 5866108 w 7601920"/>
                  <a:gd name="connsiteY3" fmla="*/ 235925 h 952743"/>
                  <a:gd name="connsiteX4" fmla="*/ 7601920 w 7601920"/>
                  <a:gd name="connsiteY4" fmla="*/ 42354 h 952743"/>
                  <a:gd name="connsiteX0" fmla="*/ 0 w 7601920"/>
                  <a:gd name="connsiteY0" fmla="*/ 7326 h 952743"/>
                  <a:gd name="connsiteX1" fmla="*/ 1925664 w 7601920"/>
                  <a:gd name="connsiteY1" fmla="*/ 259173 h 952743"/>
                  <a:gd name="connsiteX2" fmla="*/ 3913322 w 7601920"/>
                  <a:gd name="connsiteY2" fmla="*/ 952723 h 952743"/>
                  <a:gd name="connsiteX3" fmla="*/ 5866108 w 7601920"/>
                  <a:gd name="connsiteY3" fmla="*/ 235925 h 952743"/>
                  <a:gd name="connsiteX4" fmla="*/ 7601920 w 7601920"/>
                  <a:gd name="connsiteY4" fmla="*/ 42354 h 952743"/>
                  <a:gd name="connsiteX0" fmla="*/ 0 w 7601920"/>
                  <a:gd name="connsiteY0" fmla="*/ 14843 h 960265"/>
                  <a:gd name="connsiteX1" fmla="*/ 1925664 w 7601920"/>
                  <a:gd name="connsiteY1" fmla="*/ 266690 h 960265"/>
                  <a:gd name="connsiteX2" fmla="*/ 3913322 w 7601920"/>
                  <a:gd name="connsiteY2" fmla="*/ 960240 h 960265"/>
                  <a:gd name="connsiteX3" fmla="*/ 5866108 w 7601920"/>
                  <a:gd name="connsiteY3" fmla="*/ 243442 h 960265"/>
                  <a:gd name="connsiteX4" fmla="*/ 7601920 w 7601920"/>
                  <a:gd name="connsiteY4" fmla="*/ 49871 h 960265"/>
                  <a:gd name="connsiteX0" fmla="*/ 0 w 7601920"/>
                  <a:gd name="connsiteY0" fmla="*/ 10235 h 955881"/>
                  <a:gd name="connsiteX1" fmla="*/ 2049650 w 7601920"/>
                  <a:gd name="connsiteY1" fmla="*/ 308577 h 955881"/>
                  <a:gd name="connsiteX2" fmla="*/ 3913322 w 7601920"/>
                  <a:gd name="connsiteY2" fmla="*/ 955632 h 955881"/>
                  <a:gd name="connsiteX3" fmla="*/ 5866108 w 7601920"/>
                  <a:gd name="connsiteY3" fmla="*/ 238834 h 955881"/>
                  <a:gd name="connsiteX4" fmla="*/ 7601920 w 7601920"/>
                  <a:gd name="connsiteY4" fmla="*/ 45263 h 955881"/>
                  <a:gd name="connsiteX0" fmla="*/ 0 w 7601920"/>
                  <a:gd name="connsiteY0" fmla="*/ 10235 h 955676"/>
                  <a:gd name="connsiteX1" fmla="*/ 2049650 w 7601920"/>
                  <a:gd name="connsiteY1" fmla="*/ 308577 h 955676"/>
                  <a:gd name="connsiteX2" fmla="*/ 3913322 w 7601920"/>
                  <a:gd name="connsiteY2" fmla="*/ 955632 h 955676"/>
                  <a:gd name="connsiteX3" fmla="*/ 5866108 w 7601920"/>
                  <a:gd name="connsiteY3" fmla="*/ 238834 h 955676"/>
                  <a:gd name="connsiteX4" fmla="*/ 7601920 w 7601920"/>
                  <a:gd name="connsiteY4" fmla="*/ 45263 h 955676"/>
                  <a:gd name="connsiteX0" fmla="*/ 0 w 7601920"/>
                  <a:gd name="connsiteY0" fmla="*/ 10235 h 956619"/>
                  <a:gd name="connsiteX1" fmla="*/ 2049650 w 7601920"/>
                  <a:gd name="connsiteY1" fmla="*/ 308577 h 956619"/>
                  <a:gd name="connsiteX2" fmla="*/ 3913322 w 7601920"/>
                  <a:gd name="connsiteY2" fmla="*/ 955632 h 956619"/>
                  <a:gd name="connsiteX3" fmla="*/ 5866108 w 7601920"/>
                  <a:gd name="connsiteY3" fmla="*/ 238834 h 956619"/>
                  <a:gd name="connsiteX4" fmla="*/ 7601920 w 7601920"/>
                  <a:gd name="connsiteY4" fmla="*/ 45263 h 956619"/>
                  <a:gd name="connsiteX0" fmla="*/ 0 w 7601920"/>
                  <a:gd name="connsiteY0" fmla="*/ 10235 h 956007"/>
                  <a:gd name="connsiteX1" fmla="*/ 2049650 w 7601920"/>
                  <a:gd name="connsiteY1" fmla="*/ 308577 h 956007"/>
                  <a:gd name="connsiteX2" fmla="*/ 3913322 w 7601920"/>
                  <a:gd name="connsiteY2" fmla="*/ 955632 h 956007"/>
                  <a:gd name="connsiteX3" fmla="*/ 5866108 w 7601920"/>
                  <a:gd name="connsiteY3" fmla="*/ 238834 h 956007"/>
                  <a:gd name="connsiteX4" fmla="*/ 7601920 w 7601920"/>
                  <a:gd name="connsiteY4" fmla="*/ 45263 h 956007"/>
                  <a:gd name="connsiteX0" fmla="*/ 0 w 7601920"/>
                  <a:gd name="connsiteY0" fmla="*/ 9696 h 955405"/>
                  <a:gd name="connsiteX1" fmla="*/ 2084521 w 7601920"/>
                  <a:gd name="connsiteY1" fmla="*/ 315787 h 955405"/>
                  <a:gd name="connsiteX2" fmla="*/ 3913322 w 7601920"/>
                  <a:gd name="connsiteY2" fmla="*/ 955093 h 955405"/>
                  <a:gd name="connsiteX3" fmla="*/ 5866108 w 7601920"/>
                  <a:gd name="connsiteY3" fmla="*/ 238295 h 955405"/>
                  <a:gd name="connsiteX4" fmla="*/ 7601920 w 7601920"/>
                  <a:gd name="connsiteY4" fmla="*/ 44724 h 955405"/>
                  <a:gd name="connsiteX0" fmla="*/ 0 w 7601920"/>
                  <a:gd name="connsiteY0" fmla="*/ 11655 h 957387"/>
                  <a:gd name="connsiteX1" fmla="*/ 2084521 w 7601920"/>
                  <a:gd name="connsiteY1" fmla="*/ 317746 h 957387"/>
                  <a:gd name="connsiteX2" fmla="*/ 3913322 w 7601920"/>
                  <a:gd name="connsiteY2" fmla="*/ 957052 h 957387"/>
                  <a:gd name="connsiteX3" fmla="*/ 5866108 w 7601920"/>
                  <a:gd name="connsiteY3" fmla="*/ 240254 h 957387"/>
                  <a:gd name="connsiteX4" fmla="*/ 7601920 w 7601920"/>
                  <a:gd name="connsiteY4" fmla="*/ 46683 h 957387"/>
                  <a:gd name="connsiteX0" fmla="*/ 0 w 7601920"/>
                  <a:gd name="connsiteY0" fmla="*/ 11655 h 957387"/>
                  <a:gd name="connsiteX1" fmla="*/ 2134891 w 7601920"/>
                  <a:gd name="connsiteY1" fmla="*/ 317746 h 957387"/>
                  <a:gd name="connsiteX2" fmla="*/ 3913322 w 7601920"/>
                  <a:gd name="connsiteY2" fmla="*/ 957052 h 957387"/>
                  <a:gd name="connsiteX3" fmla="*/ 5866108 w 7601920"/>
                  <a:gd name="connsiteY3" fmla="*/ 240254 h 957387"/>
                  <a:gd name="connsiteX4" fmla="*/ 7601920 w 7601920"/>
                  <a:gd name="connsiteY4" fmla="*/ 46683 h 957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920" h="957387">
                    <a:moveTo>
                      <a:pt x="0" y="11655"/>
                    </a:moveTo>
                    <a:cubicBezTo>
                      <a:pt x="680634" y="-29029"/>
                      <a:pt x="1715145" y="28445"/>
                      <a:pt x="2134891" y="317746"/>
                    </a:cubicBezTo>
                    <a:cubicBezTo>
                      <a:pt x="2554637" y="607047"/>
                      <a:pt x="3291453" y="969967"/>
                      <a:pt x="3913322" y="957052"/>
                    </a:cubicBezTo>
                    <a:cubicBezTo>
                      <a:pt x="4535191" y="944137"/>
                      <a:pt x="5197097" y="709725"/>
                      <a:pt x="5866108" y="240254"/>
                    </a:cubicBezTo>
                    <a:cubicBezTo>
                      <a:pt x="6139912" y="61377"/>
                      <a:pt x="6935493" y="65897"/>
                      <a:pt x="7601920" y="46683"/>
                    </a:cubicBezTo>
                  </a:path>
                </a:pathLst>
              </a:custGeom>
              <a:noFill/>
              <a:ln w="762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3" name="Chord 12">
                <a:extLst>
                  <a:ext uri="{FF2B5EF4-FFF2-40B4-BE49-F238E27FC236}">
                    <a16:creationId xmlns:a16="http://schemas.microsoft.com/office/drawing/2014/main" id="{2F9FE21E-6EAD-BF6F-2A24-09BE141AC82C}"/>
                  </a:ext>
                </a:extLst>
              </p:cNvPr>
              <p:cNvSpPr/>
              <p:nvPr/>
            </p:nvSpPr>
            <p:spPr>
              <a:xfrm rot="14206925">
                <a:off x="3348510" y="1038513"/>
                <a:ext cx="5267027" cy="5369908"/>
              </a:xfrm>
              <a:prstGeom prst="chord">
                <a:avLst>
                  <a:gd name="adj1" fmla="val 10702270"/>
                  <a:gd name="adj2" fmla="val 1503776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74ABFF35-1F91-C298-1F2C-3025C2906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751" y="3557759"/>
            <a:ext cx="5894375" cy="30696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Platshållare för innehåll 13">
                <a:extLst>
                  <a:ext uri="{FF2B5EF4-FFF2-40B4-BE49-F238E27FC236}">
                    <a16:creationId xmlns:a16="http://schemas.microsoft.com/office/drawing/2014/main" id="{0CA5D974-108D-52F5-9EC9-8782FCB78A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77729" y="1322232"/>
                <a:ext cx="5780698" cy="1613796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Trapping fractions of nuclear fragments determined by charge state (q), E and B-field: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solidFill>
                      <a:schemeClr val="accent2"/>
                    </a:solidFill>
                    <a:latin typeface="Helvetica Light"/>
                  </a:rPr>
                  <a:t>Axial confinement </a:t>
                </a:r>
                <a:r>
                  <a:rPr lang="sv-SE" sz="2000" dirty="0">
                    <a:latin typeface="Helvetica Light"/>
                  </a:rPr>
                  <a:t>by electrode potential (</a:t>
                </a:r>
                <a14:m>
                  <m:oMath xmlns:m="http://schemas.openxmlformats.org/officeDocument/2006/math">
                    <m:r>
                      <a:rPr lang="sv-S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sv-SE" sz="2000" dirty="0">
                    <a:latin typeface="Helvetica Light"/>
                  </a:rPr>
                  <a:t>10kV)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solidFill>
                      <a:schemeClr val="accent2"/>
                    </a:solidFill>
                    <a:latin typeface="Helvetica Light"/>
                  </a:rPr>
                  <a:t>Radial confinement </a:t>
                </a:r>
                <a:r>
                  <a:rPr lang="sv-SE" sz="2000" dirty="0">
                    <a:latin typeface="Helvetica Light"/>
                  </a:rPr>
                  <a:t>by B-field (5T)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Trapping fraction enhanced by charge state.</a:t>
                </a:r>
              </a:p>
            </p:txBody>
          </p:sp>
        </mc:Choice>
        <mc:Fallback>
          <p:sp>
            <p:nvSpPr>
              <p:cNvPr id="17" name="Platshållare för innehåll 13">
                <a:extLst>
                  <a:ext uri="{FF2B5EF4-FFF2-40B4-BE49-F238E27FC236}">
                    <a16:creationId xmlns:a16="http://schemas.microsoft.com/office/drawing/2014/main" id="{0CA5D974-108D-52F5-9EC9-8782FCB78A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29" y="1322232"/>
                <a:ext cx="5780698" cy="1613796"/>
              </a:xfrm>
              <a:prstGeom prst="rect">
                <a:avLst/>
              </a:prstGeom>
              <a:blipFill>
                <a:blip r:embed="rId4"/>
                <a:stretch>
                  <a:fillRect l="-949" t="-3774" r="-211" b="-21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971407A-35BA-2421-42CD-8F6F5B36011C}"/>
              </a:ext>
            </a:extLst>
          </p:cNvPr>
          <p:cNvSpPr txBox="1"/>
          <p:nvPr/>
        </p:nvSpPr>
        <p:spPr>
          <a:xfrm>
            <a:off x="4740525" y="3541277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baseline="30000" dirty="0"/>
              <a:t>127</a:t>
            </a:r>
            <a:r>
              <a:rPr lang="sv-SE" b="1" dirty="0"/>
              <a:t>I</a:t>
            </a:r>
            <a:endParaRPr lang="LID4096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2669D-615C-5B26-CCE0-BD521940DCB9}"/>
              </a:ext>
            </a:extLst>
          </p:cNvPr>
          <p:cNvSpPr txBox="1"/>
          <p:nvPr/>
        </p:nvSpPr>
        <p:spPr>
          <a:xfrm>
            <a:off x="1576820" y="3238832"/>
            <a:ext cx="2794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latin typeface="Helvetica Light"/>
              </a:rPr>
              <a:t>&gt;50% trapped at 10 keV/q</a:t>
            </a:r>
            <a:endParaRPr lang="LID4096" b="1" dirty="0">
              <a:latin typeface="Helvetica Light"/>
            </a:endParaRPr>
          </a:p>
        </p:txBody>
      </p:sp>
      <p:pic>
        <p:nvPicPr>
          <p:cNvPr id="8" name="Content Placeholder 7" descr="A graph of different types of chemical&#10;&#10;Description automatically generated with medium confidence">
            <a:extLst>
              <a:ext uri="{FF2B5EF4-FFF2-40B4-BE49-F238E27FC236}">
                <a16:creationId xmlns:a16="http://schemas.microsoft.com/office/drawing/2014/main" id="{D5703553-3A14-260D-55FE-14336BCC2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t="5514"/>
          <a:stretch/>
        </p:blipFill>
        <p:spPr>
          <a:xfrm>
            <a:off x="6900394" y="3979439"/>
            <a:ext cx="3814237" cy="2830316"/>
          </a:xfrm>
        </p:spPr>
      </p:pic>
    </p:spTree>
    <p:extLst>
      <p:ext uri="{BB962C8B-B14F-4D97-AF65-F5344CB8AC3E}">
        <p14:creationId xmlns:p14="http://schemas.microsoft.com/office/powerpoint/2010/main" val="58682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3538-08B0-2085-B516-E22C40FF5097}"/>
              </a:ext>
            </a:extLst>
          </p:cNvPr>
          <p:cNvSpPr txBox="1"/>
          <p:nvPr/>
        </p:nvSpPr>
        <p:spPr>
          <a:xfrm>
            <a:off x="6633447" y="1150581"/>
            <a:ext cx="4212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latin typeface="Amasis MT Pro" panose="02040504050005020304" pitchFamily="18" charset="0"/>
              </a:rPr>
              <a:t>Charge-exchange with Rydberg atom</a:t>
            </a:r>
            <a:endParaRPr lang="LID4096" b="1" dirty="0">
              <a:latin typeface="Amasis MT Pro" panose="020405040500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CB9504-D6CF-6A1E-566C-27CF69FE88A3}"/>
              </a:ext>
            </a:extLst>
          </p:cNvPr>
          <p:cNvGrpSpPr/>
          <p:nvPr/>
        </p:nvGrpSpPr>
        <p:grpSpPr>
          <a:xfrm>
            <a:off x="6306365" y="1602445"/>
            <a:ext cx="5067718" cy="4637468"/>
            <a:chOff x="205487" y="2221417"/>
            <a:chExt cx="5491102" cy="506698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09FB24-CD6C-B1B7-ED6F-E2E47BA727B3}"/>
                </a:ext>
              </a:extLst>
            </p:cNvPr>
            <p:cNvSpPr/>
            <p:nvPr/>
          </p:nvSpPr>
          <p:spPr>
            <a:xfrm>
              <a:off x="987974" y="3832100"/>
              <a:ext cx="3639503" cy="7204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255DE40-C420-F334-9492-793E38F81504}"/>
                    </a:ext>
                  </a:extLst>
                </p:cNvPr>
                <p:cNvSpPr txBox="1"/>
                <p:nvPr/>
              </p:nvSpPr>
              <p:spPr>
                <a:xfrm>
                  <a:off x="939418" y="3916548"/>
                  <a:ext cx="380546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v-SE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sv-SE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sz="32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  <m:r>
                              <a:rPr lang="sv-SE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32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sv-SE" sz="32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17E29E10-2383-6453-1BA7-ECC787E9C0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9418" y="3916548"/>
                  <a:ext cx="3805460" cy="492443"/>
                </a:xfrm>
                <a:prstGeom prst="rect">
                  <a:avLst/>
                </a:prstGeom>
                <a:blipFill>
                  <a:blip r:embed="rId10"/>
                  <a:stretch>
                    <a:fillRect b="-236957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5D39A76-17CB-89EC-FF2E-96A5BE294958}"/>
                </a:ext>
              </a:extLst>
            </p:cNvPr>
            <p:cNvSpPr/>
            <p:nvPr/>
          </p:nvSpPr>
          <p:spPr>
            <a:xfrm>
              <a:off x="205487" y="2221417"/>
              <a:ext cx="5491102" cy="506698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6856BAE-B7B1-14CC-AD31-81297EB8756C}"/>
                </a:ext>
              </a:extLst>
            </p:cNvPr>
            <p:cNvGrpSpPr/>
            <p:nvPr/>
          </p:nvGrpSpPr>
          <p:grpSpPr>
            <a:xfrm>
              <a:off x="763817" y="2456512"/>
              <a:ext cx="1900090" cy="2070108"/>
              <a:chOff x="6757913" y="1810207"/>
              <a:chExt cx="1900090" cy="2070108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6C351937-C586-F1BD-9CB1-DBCAD9BD701A}"/>
                  </a:ext>
                </a:extLst>
              </p:cNvPr>
              <p:cNvGrpSpPr/>
              <p:nvPr/>
            </p:nvGrpSpPr>
            <p:grpSpPr>
              <a:xfrm>
                <a:off x="6855625" y="2079477"/>
                <a:ext cx="1802378" cy="1800838"/>
                <a:chOff x="6818290" y="1582388"/>
                <a:chExt cx="1802378" cy="1819402"/>
              </a:xfrm>
            </p:grpSpPr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127AB306-78FA-93B6-4BBA-35D5F4E0BAC6}"/>
                    </a:ext>
                  </a:extLst>
                </p:cNvPr>
                <p:cNvGrpSpPr/>
                <p:nvPr/>
              </p:nvGrpSpPr>
              <p:grpSpPr>
                <a:xfrm>
                  <a:off x="6818290" y="1582388"/>
                  <a:ext cx="1802378" cy="1819402"/>
                  <a:chOff x="9546958" y="4729059"/>
                  <a:chExt cx="1719798" cy="1622909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4A8AB1A3-8CF8-E2F6-11E3-FE85F2D906AD}"/>
                      </a:ext>
                    </a:extLst>
                  </p:cNvPr>
                  <p:cNvGrpSpPr/>
                  <p:nvPr/>
                </p:nvGrpSpPr>
                <p:grpSpPr>
                  <a:xfrm>
                    <a:off x="9892743" y="5117255"/>
                    <a:ext cx="1028229" cy="886391"/>
                    <a:chOff x="7040872" y="2007819"/>
                    <a:chExt cx="1158842" cy="1028800"/>
                  </a:xfrm>
                </p:grpSpPr>
                <p:sp>
                  <p:nvSpPr>
                    <p:cNvPr id="39" name="Oval 38">
                      <a:extLst>
                        <a:ext uri="{FF2B5EF4-FFF2-40B4-BE49-F238E27FC236}">
                          <a16:creationId xmlns:a16="http://schemas.microsoft.com/office/drawing/2014/main" id="{61634608-7298-A4B7-E248-D28875D99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40872" y="2007819"/>
                      <a:ext cx="1158842" cy="10288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  <p:grpSp>
                  <p:nvGrpSpPr>
                    <p:cNvPr id="40" name="Group 39">
                      <a:extLst>
                        <a:ext uri="{FF2B5EF4-FFF2-40B4-BE49-F238E27FC236}">
                          <a16:creationId xmlns:a16="http://schemas.microsoft.com/office/drawing/2014/main" id="{93F5058F-E38C-CA36-7B96-528C4E61B0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98711" y="2168442"/>
                      <a:ext cx="671284" cy="573230"/>
                      <a:chOff x="7948229" y="3294522"/>
                      <a:chExt cx="1559522" cy="1373431"/>
                    </a:xfrm>
                  </p:grpSpPr>
                  <p:sp>
                    <p:nvSpPr>
                      <p:cNvPr id="41" name="Oval 40">
                        <a:extLst>
                          <a:ext uri="{FF2B5EF4-FFF2-40B4-BE49-F238E27FC236}">
                            <a16:creationId xmlns:a16="http://schemas.microsoft.com/office/drawing/2014/main" id="{93750933-B86D-3581-0A66-94D6CF6030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48229" y="3762316"/>
                        <a:ext cx="758952" cy="75895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2" name="Oval 41">
                        <a:extLst>
                          <a:ext uri="{FF2B5EF4-FFF2-40B4-BE49-F238E27FC236}">
                            <a16:creationId xmlns:a16="http://schemas.microsoft.com/office/drawing/2014/main" id="{46D6A500-E309-A7FA-9347-8AE0EB834F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0789" y="3294522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3" name="Oval 42">
                        <a:extLst>
                          <a:ext uri="{FF2B5EF4-FFF2-40B4-BE49-F238E27FC236}">
                            <a16:creationId xmlns:a16="http://schemas.microsoft.com/office/drawing/2014/main" id="{45B83DC9-2060-EF72-0CE3-E93F695BC4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2327" y="3762673"/>
                        <a:ext cx="758952" cy="75895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4" name="Oval 43">
                        <a:extLst>
                          <a:ext uri="{FF2B5EF4-FFF2-40B4-BE49-F238E27FC236}">
                            <a16:creationId xmlns:a16="http://schemas.microsoft.com/office/drawing/2014/main" id="{125A2510-855A-BA27-5F1A-7BCF485739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48799" y="3780393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5" name="Oval 44">
                        <a:extLst>
                          <a:ext uri="{FF2B5EF4-FFF2-40B4-BE49-F238E27FC236}">
                            <a16:creationId xmlns:a16="http://schemas.microsoft.com/office/drawing/2014/main" id="{B889BF54-A8D1-F9BE-5C35-2A5CECC7F6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5849" y="4166926"/>
                        <a:ext cx="758952" cy="50102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6" name="Oval 45">
                        <a:extLst>
                          <a:ext uri="{FF2B5EF4-FFF2-40B4-BE49-F238E27FC236}">
                            <a16:creationId xmlns:a16="http://schemas.microsoft.com/office/drawing/2014/main" id="{82164B4C-6792-9E61-3D5A-11D8F29EDE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57855" y="3383197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7" name="Oval 46">
                        <a:extLst>
                          <a:ext uri="{FF2B5EF4-FFF2-40B4-BE49-F238E27FC236}">
                            <a16:creationId xmlns:a16="http://schemas.microsoft.com/office/drawing/2014/main" id="{768B3D6D-0DC3-BD81-097F-CA3A84ADD7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1157" y="3707231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48" name="Oval 47">
                        <a:extLst>
                          <a:ext uri="{FF2B5EF4-FFF2-40B4-BE49-F238E27FC236}">
                            <a16:creationId xmlns:a16="http://schemas.microsoft.com/office/drawing/2014/main" id="{DBD9483D-ECF2-14E5-763F-559D351A8D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52577" y="3880011"/>
                        <a:ext cx="758952" cy="75895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</p:grpSp>
              </p:grpSp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2F2EF5F5-FF5F-BE83-86BE-1F17C5EE3F96}"/>
                      </a:ext>
                    </a:extLst>
                  </p:cNvPr>
                  <p:cNvSpPr/>
                  <p:nvPr/>
                </p:nvSpPr>
                <p:spPr>
                  <a:xfrm>
                    <a:off x="9546958" y="4729059"/>
                    <a:ext cx="1719798" cy="1622909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</p:grp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50E93A8B-B976-C11A-C902-43015D638973}"/>
                    </a:ext>
                  </a:extLst>
                </p:cNvPr>
                <p:cNvSpPr/>
                <p:nvPr/>
              </p:nvSpPr>
              <p:spPr>
                <a:xfrm>
                  <a:off x="7262820" y="1615226"/>
                  <a:ext cx="131737" cy="13563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>
                    <a:solidFill>
                      <a:srgbClr val="0070C0"/>
                    </a:solidFill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302AE709-BF84-FC7D-A1C8-CB1EB5C63EFF}"/>
                      </a:ext>
                    </a:extLst>
                  </p:cNvPr>
                  <p:cNvSpPr txBox="1"/>
                  <p:nvPr/>
                </p:nvSpPr>
                <p:spPr>
                  <a:xfrm>
                    <a:off x="6757913" y="1810207"/>
                    <a:ext cx="323302" cy="36556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SE" dirty="0"/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A76BDFC6-0079-DD0D-948B-3D398BAF45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57913" y="1810207"/>
                    <a:ext cx="323302" cy="365564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79412" b="-52941"/>
                    </a:stretch>
                  </a:blipFill>
                </p:spPr>
                <p:txBody>
                  <a:bodyPr/>
                  <a:lstStyle/>
                  <a:p>
                    <a:r>
                      <a:rPr lang="en-S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4A12D8B-43F0-383E-4FEC-F75B3B080C4B}"/>
                </a:ext>
              </a:extLst>
            </p:cNvPr>
            <p:cNvGrpSpPr/>
            <p:nvPr/>
          </p:nvGrpSpPr>
          <p:grpSpPr>
            <a:xfrm>
              <a:off x="763816" y="5167846"/>
              <a:ext cx="1970471" cy="1977964"/>
              <a:chOff x="6757912" y="4521541"/>
              <a:chExt cx="1970471" cy="1977964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A78517D-C92F-2BB8-16C4-BD902F94AF4F}"/>
                  </a:ext>
                </a:extLst>
              </p:cNvPr>
              <p:cNvGrpSpPr/>
              <p:nvPr/>
            </p:nvGrpSpPr>
            <p:grpSpPr>
              <a:xfrm>
                <a:off x="7154098" y="4994665"/>
                <a:ext cx="1178101" cy="1080313"/>
                <a:chOff x="7040872" y="2007819"/>
                <a:chExt cx="1158842" cy="1028800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A24045E7-C6F7-F893-49A5-1C04418D8270}"/>
                    </a:ext>
                  </a:extLst>
                </p:cNvPr>
                <p:cNvSpPr/>
                <p:nvPr/>
              </p:nvSpPr>
              <p:spPr>
                <a:xfrm>
                  <a:off x="7040872" y="2007819"/>
                  <a:ext cx="1158842" cy="10288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743B318-534A-B633-95C5-93081E00A93E}"/>
                    </a:ext>
                  </a:extLst>
                </p:cNvPr>
                <p:cNvGrpSpPr/>
                <p:nvPr/>
              </p:nvGrpSpPr>
              <p:grpSpPr>
                <a:xfrm>
                  <a:off x="7298711" y="2168442"/>
                  <a:ext cx="671284" cy="573230"/>
                  <a:chOff x="7948229" y="3294522"/>
                  <a:chExt cx="1559522" cy="1373431"/>
                </a:xfrm>
              </p:grpSpPr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DCE9DB98-15C5-2FEA-C4EA-A24A9F4A8ABA}"/>
                      </a:ext>
                    </a:extLst>
                  </p:cNvPr>
                  <p:cNvSpPr/>
                  <p:nvPr/>
                </p:nvSpPr>
                <p:spPr>
                  <a:xfrm>
                    <a:off x="7948229" y="3762316"/>
                    <a:ext cx="758952" cy="75895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6" name="Oval 25">
                    <a:extLst>
                      <a:ext uri="{FF2B5EF4-FFF2-40B4-BE49-F238E27FC236}">
                        <a16:creationId xmlns:a16="http://schemas.microsoft.com/office/drawing/2014/main" id="{30F94A9A-8729-AB49-4B52-D778D82120A2}"/>
                      </a:ext>
                    </a:extLst>
                  </p:cNvPr>
                  <p:cNvSpPr/>
                  <p:nvPr/>
                </p:nvSpPr>
                <p:spPr>
                  <a:xfrm>
                    <a:off x="8180789" y="3294522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7" name="Oval 26">
                    <a:extLst>
                      <a:ext uri="{FF2B5EF4-FFF2-40B4-BE49-F238E27FC236}">
                        <a16:creationId xmlns:a16="http://schemas.microsoft.com/office/drawing/2014/main" id="{CBFCDC3D-2A4C-5AFB-E9C5-88728916FDB8}"/>
                      </a:ext>
                    </a:extLst>
                  </p:cNvPr>
                  <p:cNvSpPr/>
                  <p:nvPr/>
                </p:nvSpPr>
                <p:spPr>
                  <a:xfrm>
                    <a:off x="8522327" y="3762673"/>
                    <a:ext cx="758952" cy="758952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D2EABBDB-1A12-99A8-3ECA-9EA9D9B531E2}"/>
                      </a:ext>
                    </a:extLst>
                  </p:cNvPr>
                  <p:cNvSpPr/>
                  <p:nvPr/>
                </p:nvSpPr>
                <p:spPr>
                  <a:xfrm>
                    <a:off x="8748799" y="3780393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29" name="Oval 28">
                    <a:extLst>
                      <a:ext uri="{FF2B5EF4-FFF2-40B4-BE49-F238E27FC236}">
                        <a16:creationId xmlns:a16="http://schemas.microsoft.com/office/drawing/2014/main" id="{E0638BD5-AF6C-B560-5334-F33DFC82E0B7}"/>
                      </a:ext>
                    </a:extLst>
                  </p:cNvPr>
                  <p:cNvSpPr/>
                  <p:nvPr/>
                </p:nvSpPr>
                <p:spPr>
                  <a:xfrm>
                    <a:off x="8315849" y="4166926"/>
                    <a:ext cx="758952" cy="50102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809C400C-89DC-0BFD-AB94-11BE62F7AAE1}"/>
                      </a:ext>
                    </a:extLst>
                  </p:cNvPr>
                  <p:cNvSpPr/>
                  <p:nvPr/>
                </p:nvSpPr>
                <p:spPr>
                  <a:xfrm>
                    <a:off x="8557855" y="338319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:a16="http://schemas.microsoft.com/office/drawing/2014/main" id="{FEF5B50E-4CBF-8853-3E60-3A464E78C58A}"/>
                      </a:ext>
                    </a:extLst>
                  </p:cNvPr>
                  <p:cNvSpPr/>
                  <p:nvPr/>
                </p:nvSpPr>
                <p:spPr>
                  <a:xfrm>
                    <a:off x="8131157" y="370723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32C1BABB-F92C-8963-6EF3-66A476FFD3B4}"/>
                      </a:ext>
                    </a:extLst>
                  </p:cNvPr>
                  <p:cNvSpPr/>
                  <p:nvPr/>
                </p:nvSpPr>
                <p:spPr>
                  <a:xfrm>
                    <a:off x="8552577" y="3880011"/>
                    <a:ext cx="758952" cy="75895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51A7530B-F61D-2C62-4BEE-3FEBEA6972BD}"/>
                  </a:ext>
                </a:extLst>
              </p:cNvPr>
              <p:cNvSpPr/>
              <p:nvPr/>
            </p:nvSpPr>
            <p:spPr>
              <a:xfrm>
                <a:off x="6757912" y="4521541"/>
                <a:ext cx="1970471" cy="197796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77953F1-3F89-1A74-45F0-926F67C32A0E}"/>
                </a:ext>
              </a:extLst>
            </p:cNvPr>
            <p:cNvSpPr/>
            <p:nvPr/>
          </p:nvSpPr>
          <p:spPr>
            <a:xfrm>
              <a:off x="1588630" y="5053034"/>
              <a:ext cx="349605" cy="329288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E97641C-073A-63F0-1D0D-A8CC8BCCD5AA}"/>
                </a:ext>
              </a:extLst>
            </p:cNvPr>
            <p:cNvSpPr/>
            <p:nvPr/>
          </p:nvSpPr>
          <p:spPr>
            <a:xfrm>
              <a:off x="4181526" y="6093198"/>
              <a:ext cx="154592" cy="14745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1D5AE0D-BF95-94D8-FAF6-4F049297B342}"/>
                    </a:ext>
                  </a:extLst>
                </p:cNvPr>
                <p:cNvSpPr txBox="1"/>
                <p:nvPr/>
              </p:nvSpPr>
              <p:spPr>
                <a:xfrm>
                  <a:off x="4236890" y="5606614"/>
                  <a:ext cx="37939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743D58A2-7617-2F2E-CF80-CAFAC56883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6890" y="5606614"/>
                  <a:ext cx="379392" cy="369332"/>
                </a:xfrm>
                <a:prstGeom prst="rect">
                  <a:avLst/>
                </a:prstGeom>
                <a:blipFill>
                  <a:blip r:embed="rId12"/>
                  <a:stretch>
                    <a:fillRect r="-52500" b="-51429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8B108CF-A2C4-E3E9-B6B5-5CDA46748FA2}"/>
                    </a:ext>
                  </a:extLst>
                </p:cNvPr>
                <p:cNvSpPr txBox="1"/>
                <p:nvPr/>
              </p:nvSpPr>
              <p:spPr>
                <a:xfrm>
                  <a:off x="1136724" y="5149784"/>
                  <a:ext cx="56456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45A4ECB0-DA32-DDA2-807F-C191127BF4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6724" y="5149784"/>
                  <a:ext cx="564561" cy="369332"/>
                </a:xfrm>
                <a:prstGeom prst="rect">
                  <a:avLst/>
                </a:prstGeom>
                <a:blipFill>
                  <a:blip r:embed="rId13"/>
                  <a:stretch>
                    <a:fillRect r="-23729" b="-85714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3D9194-0EFB-FCB5-6CD9-5A053A75D423}"/>
                </a:ext>
              </a:extLst>
            </p:cNvPr>
            <p:cNvSpPr txBox="1"/>
            <p:nvPr/>
          </p:nvSpPr>
          <p:spPr>
            <a:xfrm>
              <a:off x="3242514" y="2236025"/>
              <a:ext cx="1551963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antiproton</a:t>
              </a:r>
              <a:endParaRPr lang="en-SE" sz="24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FF63F6-42C2-9F6E-90EC-673FEC81E89B}"/>
                </a:ext>
              </a:extLst>
            </p:cNvPr>
            <p:cNvSpPr txBox="1"/>
            <p:nvPr/>
          </p:nvSpPr>
          <p:spPr>
            <a:xfrm>
              <a:off x="1084819" y="2293125"/>
              <a:ext cx="2167492" cy="588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Rydberg atom</a:t>
              </a:r>
              <a:endParaRPr lang="en-SE" sz="1600" b="1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03F88F0-60DA-E1C9-2D4D-1E9EB5869106}"/>
                </a:ext>
              </a:extLst>
            </p:cNvPr>
            <p:cNvSpPr/>
            <p:nvPr/>
          </p:nvSpPr>
          <p:spPr>
            <a:xfrm>
              <a:off x="4157620" y="3384975"/>
              <a:ext cx="349605" cy="329288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2DB593A-1D92-249F-3C51-FBF0B737BA25}"/>
                    </a:ext>
                  </a:extLst>
                </p:cNvPr>
                <p:cNvSpPr txBox="1"/>
                <p:nvPr/>
              </p:nvSpPr>
              <p:spPr>
                <a:xfrm>
                  <a:off x="4018496" y="2822870"/>
                  <a:ext cx="56456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9CFD1E9A-8182-15C1-7639-AD94B18455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8496" y="2822870"/>
                  <a:ext cx="564561" cy="369332"/>
                </a:xfrm>
                <a:prstGeom prst="rect">
                  <a:avLst/>
                </a:prstGeom>
                <a:blipFill>
                  <a:blip r:embed="rId14"/>
                  <a:stretch>
                    <a:fillRect r="-25424" b="-85714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19C9FC0-A68A-B381-3FF1-C985A143F320}"/>
                </a:ext>
              </a:extLst>
            </p:cNvPr>
            <p:cNvSpPr txBox="1"/>
            <p:nvPr/>
          </p:nvSpPr>
          <p:spPr>
            <a:xfrm>
              <a:off x="3096429" y="5739925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+</a:t>
              </a:r>
              <a:endParaRPr lang="en-SE" sz="40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E13319-DC69-28CE-655F-660E986E588F}"/>
                </a:ext>
              </a:extLst>
            </p:cNvPr>
            <p:cNvSpPr txBox="1"/>
            <p:nvPr/>
          </p:nvSpPr>
          <p:spPr>
            <a:xfrm>
              <a:off x="3136344" y="3208936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+</a:t>
              </a:r>
              <a:endParaRPr lang="en-SE" sz="4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5873A2C-4E8A-B3C8-59C1-406AEEAA3981}"/>
                </a:ext>
              </a:extLst>
            </p:cNvPr>
            <p:cNvSpPr txBox="1"/>
            <p:nvPr/>
          </p:nvSpPr>
          <p:spPr>
            <a:xfrm>
              <a:off x="842172" y="4660207"/>
              <a:ext cx="331266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1"/>
                  </a:solidFill>
                  <a:ea typeface="Cambria Math" panose="02040503050406030204" pitchFamily="18" charset="0"/>
                </a:rPr>
                <a:t>antiprotonic atom</a:t>
              </a:r>
              <a:endParaRPr lang="en-SE" b="1" dirty="0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C6256CC4-8F95-5355-2BFD-D592F118EFFE}"/>
                </a:ext>
              </a:extLst>
            </p:cNvPr>
            <p:cNvSpPr/>
            <p:nvPr/>
          </p:nvSpPr>
          <p:spPr>
            <a:xfrm>
              <a:off x="2644058" y="4192030"/>
              <a:ext cx="1274368" cy="658443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</p:grpSp>
      <p:sp>
        <p:nvSpPr>
          <p:cNvPr id="49" name="Lightning Bolt 48">
            <a:extLst>
              <a:ext uri="{FF2B5EF4-FFF2-40B4-BE49-F238E27FC236}">
                <a16:creationId xmlns:a16="http://schemas.microsoft.com/office/drawing/2014/main" id="{D439CBFC-5103-46CE-32E1-C034BCECA9A8}"/>
              </a:ext>
            </a:extLst>
          </p:cNvPr>
          <p:cNvSpPr/>
          <p:nvPr/>
        </p:nvSpPr>
        <p:spPr>
          <a:xfrm>
            <a:off x="6992000" y="2128949"/>
            <a:ext cx="647554" cy="453565"/>
          </a:xfrm>
          <a:prstGeom prst="lightningBol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51" name="Picture 50" descr="A blue circle in black background&#10;&#10;Description automatically generated">
            <a:extLst>
              <a:ext uri="{FF2B5EF4-FFF2-40B4-BE49-F238E27FC236}">
                <a16:creationId xmlns:a16="http://schemas.microsoft.com/office/drawing/2014/main" id="{BA01E22A-AA34-D519-D541-A28A6F36AC1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393" y="2098228"/>
            <a:ext cx="1786036" cy="1555563"/>
          </a:xfrm>
          <a:prstGeom prst="rect">
            <a:avLst/>
          </a:prstGeom>
        </p:spPr>
      </p:pic>
      <p:pic>
        <p:nvPicPr>
          <p:cNvPr id="52" name="Picture 51" descr="A blue circle in black background&#10;&#10;Description automatically generated">
            <a:extLst>
              <a:ext uri="{FF2B5EF4-FFF2-40B4-BE49-F238E27FC236}">
                <a16:creationId xmlns:a16="http://schemas.microsoft.com/office/drawing/2014/main" id="{CB1A87FF-ED34-ACBA-FFFA-4A90E89FFF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845" y="4400621"/>
            <a:ext cx="2016887" cy="1679771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69BBAB8-E4F5-007E-86C7-0B1094D0DD25}"/>
              </a:ext>
            </a:extLst>
          </p:cNvPr>
          <p:cNvSpPr txBox="1"/>
          <p:nvPr/>
        </p:nvSpPr>
        <p:spPr>
          <a:xfrm>
            <a:off x="319298" y="-24670"/>
            <a:ext cx="111562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Helvetica Light"/>
              </a:rPr>
              <a:t>Controlled synthesis of antiprotonic atoms using charge-exchange</a:t>
            </a:r>
            <a:endParaRPr lang="LID4096" sz="4400" dirty="0">
              <a:latin typeface="Helvetica Ligh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2F34942-452D-358E-3F5F-008A3045A069}"/>
              </a:ext>
            </a:extLst>
          </p:cNvPr>
          <p:cNvGrpSpPr/>
          <p:nvPr/>
        </p:nvGrpSpPr>
        <p:grpSpPr>
          <a:xfrm>
            <a:off x="504031" y="1974284"/>
            <a:ext cx="4324429" cy="3861082"/>
            <a:chOff x="6041036" y="1262290"/>
            <a:chExt cx="5794453" cy="4946374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F6AE28FB-D5FC-D27E-15B7-627B7A532870}"/>
                </a:ext>
              </a:extLst>
            </p:cNvPr>
            <p:cNvSpPr/>
            <p:nvPr/>
          </p:nvSpPr>
          <p:spPr>
            <a:xfrm>
              <a:off x="6190955" y="1884688"/>
              <a:ext cx="5491102" cy="4323976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E455750-EF49-B52E-0AEC-457DA750251B}"/>
                </a:ext>
              </a:extLst>
            </p:cNvPr>
            <p:cNvSpPr/>
            <p:nvPr/>
          </p:nvSpPr>
          <p:spPr>
            <a:xfrm>
              <a:off x="7216367" y="2579840"/>
              <a:ext cx="867680" cy="811584"/>
            </a:xfrm>
            <a:prstGeom prst="ellipse">
              <a:avLst/>
            </a:prstGeom>
            <a:noFill/>
            <a:ln w="9525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3785A6E-C1C9-DC20-17F6-EFBC58A817F7}"/>
                </a:ext>
              </a:extLst>
            </p:cNvPr>
            <p:cNvSpPr/>
            <p:nvPr/>
          </p:nvSpPr>
          <p:spPr>
            <a:xfrm>
              <a:off x="7913816" y="3155110"/>
              <a:ext cx="154592" cy="14745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rgbClr val="0070C0"/>
                </a:solidFill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1852A72-6210-5872-5E7E-3767C82AC0FD}"/>
                </a:ext>
              </a:extLst>
            </p:cNvPr>
            <p:cNvSpPr/>
            <p:nvPr/>
          </p:nvSpPr>
          <p:spPr>
            <a:xfrm>
              <a:off x="7216367" y="2665073"/>
              <a:ext cx="154592" cy="14745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rgbClr val="0070C0"/>
                </a:solidFill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92081F3-67AA-1165-78AA-60B9ECC71FC2}"/>
                </a:ext>
              </a:extLst>
            </p:cNvPr>
            <p:cNvSpPr/>
            <p:nvPr/>
          </p:nvSpPr>
          <p:spPr>
            <a:xfrm>
              <a:off x="9831527" y="2792917"/>
              <a:ext cx="349605" cy="329288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70663CE-010B-6E0F-5D0E-E9E9292E9B02}"/>
                </a:ext>
              </a:extLst>
            </p:cNvPr>
            <p:cNvSpPr/>
            <p:nvPr/>
          </p:nvSpPr>
          <p:spPr>
            <a:xfrm>
              <a:off x="9864908" y="5399140"/>
              <a:ext cx="154592" cy="147453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rgbClr val="0070C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0D7C1A4E-B7F4-0EAE-9C6F-E7BF1BB8225D}"/>
                    </a:ext>
                  </a:extLst>
                </p:cNvPr>
                <p:cNvSpPr txBox="1"/>
                <p:nvPr/>
              </p:nvSpPr>
              <p:spPr>
                <a:xfrm>
                  <a:off x="9958019" y="5021449"/>
                  <a:ext cx="579695" cy="4868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01CDDCB8-6C12-1489-89EF-7098961995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58019" y="5021449"/>
                  <a:ext cx="579695" cy="486877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8F7A1504-D7AB-29BE-2075-7E21A533A123}"/>
                    </a:ext>
                  </a:extLst>
                </p:cNvPr>
                <p:cNvSpPr txBox="1"/>
                <p:nvPr/>
              </p:nvSpPr>
              <p:spPr>
                <a:xfrm>
                  <a:off x="6801548" y="2749346"/>
                  <a:ext cx="1814831" cy="53556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𝑃𝑠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8F7A1504-D7AB-29BE-2075-7E21A533A1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1548" y="2749346"/>
                  <a:ext cx="1814831" cy="535563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32125300-B77C-3225-43E3-FE6EF2953935}"/>
                    </a:ext>
                  </a:extLst>
                </p:cNvPr>
                <p:cNvSpPr txBox="1"/>
                <p:nvPr/>
              </p:nvSpPr>
              <p:spPr>
                <a:xfrm>
                  <a:off x="7955247" y="2988001"/>
                  <a:ext cx="57969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40839DB-5078-9AD2-0D60-0D48643DF4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5247" y="2988001"/>
                  <a:ext cx="579695" cy="369332"/>
                </a:xfrm>
                <a:prstGeom prst="rect">
                  <a:avLst/>
                </a:prstGeom>
                <a:blipFill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CFB4378-8E4C-6285-13CC-F96ECD9540E2}"/>
                    </a:ext>
                  </a:extLst>
                </p:cNvPr>
                <p:cNvSpPr txBox="1"/>
                <p:nvPr/>
              </p:nvSpPr>
              <p:spPr>
                <a:xfrm>
                  <a:off x="6853283" y="2281393"/>
                  <a:ext cx="57969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BFEA2CC0-2285-7ABA-39AC-5A23D7063E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3283" y="2281393"/>
                  <a:ext cx="579695" cy="369332"/>
                </a:xfrm>
                <a:prstGeom prst="rect">
                  <a:avLst/>
                </a:prstGeom>
                <a:blipFill>
                  <a:blip r:embed="rId21"/>
                  <a:stretch>
                    <a:fillRect r="-8333" b="-36842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FB11D8C2-C6C2-028E-5454-7FA1C8AA3F82}"/>
                    </a:ext>
                  </a:extLst>
                </p:cNvPr>
                <p:cNvSpPr txBox="1"/>
                <p:nvPr/>
              </p:nvSpPr>
              <p:spPr>
                <a:xfrm>
                  <a:off x="10148202" y="2637577"/>
                  <a:ext cx="564561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oMath>
                    </m:oMathPara>
                  </a14:m>
                  <a:endParaRPr lang="en-SE" dirty="0"/>
                </a:p>
              </p:txBody>
            </p:sp>
          </mc:Choice>
          <mc:Fallback xmlns=""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6619AF6C-27C1-1AA0-F066-CC4D7E02AB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48202" y="2637577"/>
                  <a:ext cx="564561" cy="369332"/>
                </a:xfrm>
                <a:prstGeom prst="rect">
                  <a:avLst/>
                </a:prstGeom>
                <a:blipFill>
                  <a:blip r:embed="rId22"/>
                  <a:stretch>
                    <a:fillRect r="-24138" b="-68421"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B544E73D-2147-EEFA-EC90-94CED62FD60E}"/>
                </a:ext>
              </a:extLst>
            </p:cNvPr>
            <p:cNvGrpSpPr/>
            <p:nvPr/>
          </p:nvGrpSpPr>
          <p:grpSpPr>
            <a:xfrm>
              <a:off x="6988316" y="4777713"/>
              <a:ext cx="1290185" cy="1084328"/>
              <a:chOff x="1346629" y="3529335"/>
              <a:chExt cx="1290185" cy="1084328"/>
            </a:xfrm>
          </p:grpSpPr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360E2C5-C294-3E48-F842-427EB7BBE10D}"/>
                  </a:ext>
                </a:extLst>
              </p:cNvPr>
              <p:cNvSpPr/>
              <p:nvPr/>
            </p:nvSpPr>
            <p:spPr>
              <a:xfrm>
                <a:off x="1769134" y="3802079"/>
                <a:ext cx="867680" cy="811584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22F6E813-EE20-056F-9244-191136335A12}"/>
                  </a:ext>
                </a:extLst>
              </p:cNvPr>
              <p:cNvSpPr/>
              <p:nvPr/>
            </p:nvSpPr>
            <p:spPr>
              <a:xfrm>
                <a:off x="1769134" y="3887312"/>
                <a:ext cx="154592" cy="1474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242F85A3-79BE-113C-D863-353DEBCAAEC2}"/>
                  </a:ext>
                </a:extLst>
              </p:cNvPr>
              <p:cNvSpPr/>
              <p:nvPr/>
            </p:nvSpPr>
            <p:spPr>
              <a:xfrm>
                <a:off x="2021075" y="4043525"/>
                <a:ext cx="349605" cy="329288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59BBDDB9-5A88-3AF4-7E8E-133BF1C7FC10}"/>
                      </a:ext>
                    </a:extLst>
                  </p:cNvPr>
                  <p:cNvSpPr txBox="1"/>
                  <p:nvPr/>
                </p:nvSpPr>
                <p:spPr>
                  <a:xfrm>
                    <a:off x="1913595" y="3995255"/>
                    <a:ext cx="564562" cy="48687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oMath>
                      </m:oMathPara>
                    </a14:m>
                    <a:endParaRPr lang="en-SE" dirty="0"/>
                  </a:p>
                </p:txBody>
              </p:sp>
            </mc:Choice>
            <mc:Fallback xmlns=""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14A58CC5-78E4-1E86-89A6-FBA8C632C17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13595" y="3995255"/>
                    <a:ext cx="564562" cy="486876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r="-15517"/>
                    </a:stretch>
                  </a:blipFill>
                </p:spPr>
                <p:txBody>
                  <a:bodyPr/>
                  <a:lstStyle/>
                  <a:p>
                    <a:r>
                      <a:rPr lang="en-S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TextBox 79">
                    <a:extLst>
                      <a:ext uri="{FF2B5EF4-FFF2-40B4-BE49-F238E27FC236}">
                        <a16:creationId xmlns:a16="http://schemas.microsoft.com/office/drawing/2014/main" id="{05E41DB3-E59C-719E-3E46-7E3245840A09}"/>
                      </a:ext>
                    </a:extLst>
                  </p:cNvPr>
                  <p:cNvSpPr txBox="1"/>
                  <p:nvPr/>
                </p:nvSpPr>
                <p:spPr>
                  <a:xfrm>
                    <a:off x="1346629" y="3529335"/>
                    <a:ext cx="579696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en-SE" dirty="0"/>
                  </a:p>
                </p:txBody>
              </p:sp>
            </mc:Choice>
            <mc:Fallback xmlns="">
              <p:sp>
                <p:nvSpPr>
                  <p:cNvPr id="160" name="TextBox 159">
                    <a:extLst>
                      <a:ext uri="{FF2B5EF4-FFF2-40B4-BE49-F238E27FC236}">
                        <a16:creationId xmlns:a16="http://schemas.microsoft.com/office/drawing/2014/main" id="{64C816C1-5F15-B63B-86A0-ECEA7D4B1C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46629" y="3529335"/>
                    <a:ext cx="579696" cy="369332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 r="-10169" b="-36842"/>
                    </a:stretch>
                  </a:blipFill>
                </p:spPr>
                <p:txBody>
                  <a:bodyPr/>
                  <a:lstStyle/>
                  <a:p>
                    <a:r>
                      <a:rPr lang="en-S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3420808-332B-4E5A-E372-1B8F08ADDB5C}"/>
                    </a:ext>
                  </a:extLst>
                </p:cNvPr>
                <p:cNvSpPr txBox="1"/>
                <p:nvPr/>
              </p:nvSpPr>
              <p:spPr>
                <a:xfrm>
                  <a:off x="6752302" y="4283544"/>
                  <a:ext cx="2420740" cy="47314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/>
                      </a:solidFill>
                      <a:ea typeface="Cambria Math" panose="02040503050406030204" pitchFamily="18" charset="0"/>
                    </a:rPr>
                    <a:t>antihydrogen</a:t>
                  </a:r>
                  <a:r>
                    <a:rPr lang="en-US" sz="1200" b="1" dirty="0">
                      <a:solidFill>
                        <a:schemeClr val="tx1"/>
                      </a:solidFill>
                      <a:latin typeface="+mj-lt"/>
                      <a:ea typeface="Cambria Math" panose="02040503050406030204" pitchFamily="18" charset="0"/>
                    </a:rPr>
                    <a:t> (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sv-SE" sz="12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𝑯</m:t>
                              </m:r>
                            </m:e>
                          </m:acc>
                        </m:e>
                        <m:sup>
                          <m:r>
                            <a:rPr lang="en-US" sz="1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a14:m>
                  <a:r>
                    <a:rPr lang="en-GB" b="1" dirty="0">
                      <a:latin typeface="+mj-lt"/>
                    </a:rPr>
                    <a:t>)</a:t>
                  </a:r>
                  <a:endParaRPr lang="en-SE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03420808-332B-4E5A-E372-1B8F08ADDB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52302" y="4283544"/>
                  <a:ext cx="2420740" cy="473146"/>
                </a:xfrm>
                <a:prstGeom prst="rect">
                  <a:avLst/>
                </a:prstGeom>
                <a:blipFill>
                  <a:blip r:embed="rId25"/>
                  <a:stretch>
                    <a:fillRect l="-2027" t="-10000" b="-2666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4C6D2D7-5858-68A8-37FA-EC55D37F4556}"/>
                </a:ext>
              </a:extLst>
            </p:cNvPr>
            <p:cNvSpPr txBox="1"/>
            <p:nvPr/>
          </p:nvSpPr>
          <p:spPr>
            <a:xfrm>
              <a:off x="9353476" y="1939199"/>
              <a:ext cx="1759822" cy="535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antiproton</a:t>
              </a:r>
              <a:endParaRPr lang="en-SE" sz="1600" b="1" dirty="0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DFA64DC-2738-508A-8F7E-886FACFC5915}"/>
                </a:ext>
              </a:extLst>
            </p:cNvPr>
            <p:cNvSpPr txBox="1"/>
            <p:nvPr/>
          </p:nvSpPr>
          <p:spPr>
            <a:xfrm>
              <a:off x="6713373" y="1902718"/>
              <a:ext cx="1969293" cy="535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positronium</a:t>
              </a:r>
              <a:endParaRPr lang="en-SE" sz="1600" b="1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C8BD9A3-2BD9-FE1C-22CA-2A6B1CB7F931}"/>
                </a:ext>
              </a:extLst>
            </p:cNvPr>
            <p:cNvSpPr txBox="1"/>
            <p:nvPr/>
          </p:nvSpPr>
          <p:spPr>
            <a:xfrm>
              <a:off x="8703669" y="2580388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+</a:t>
              </a:r>
              <a:endParaRPr lang="en-SE" sz="4000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35F7CF2-CC18-2588-9A64-2376139F7325}"/>
                </a:ext>
              </a:extLst>
            </p:cNvPr>
            <p:cNvSpPr txBox="1"/>
            <p:nvPr/>
          </p:nvSpPr>
          <p:spPr>
            <a:xfrm>
              <a:off x="8721894" y="5037846"/>
              <a:ext cx="43954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/>
                <a:t>+</a:t>
              </a:r>
              <a:endParaRPr lang="en-SE" sz="40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1D22EF5-0AAF-6391-ED5B-EB5038BD0301}"/>
                </a:ext>
              </a:extLst>
            </p:cNvPr>
            <p:cNvSpPr txBox="1"/>
            <p:nvPr/>
          </p:nvSpPr>
          <p:spPr>
            <a:xfrm>
              <a:off x="9414750" y="4639379"/>
              <a:ext cx="2420739" cy="5355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tx1"/>
                  </a:solidFill>
                  <a:ea typeface="Cambria Math" panose="02040503050406030204" pitchFamily="18" charset="0"/>
                </a:rPr>
                <a:t>electron</a:t>
              </a:r>
              <a:endParaRPr lang="en-SE" sz="1600" b="1" dirty="0"/>
            </a:p>
          </p:txBody>
        </p:sp>
        <p:sp>
          <p:nvSpPr>
            <p:cNvPr id="74" name="Arrow: Down 73">
              <a:extLst>
                <a:ext uri="{FF2B5EF4-FFF2-40B4-BE49-F238E27FC236}">
                  <a16:creationId xmlns:a16="http://schemas.microsoft.com/office/drawing/2014/main" id="{1001138C-B3E6-5A03-2318-62AE5AF462FB}"/>
                </a:ext>
              </a:extLst>
            </p:cNvPr>
            <p:cNvSpPr/>
            <p:nvPr/>
          </p:nvSpPr>
          <p:spPr>
            <a:xfrm>
              <a:off x="8304482" y="3656651"/>
              <a:ext cx="1274368" cy="658443"/>
            </a:xfrm>
            <a:prstGeom prst="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C987344-49F2-14AB-23CC-7341E6F1A4BE}"/>
                </a:ext>
              </a:extLst>
            </p:cNvPr>
            <p:cNvSpPr txBox="1"/>
            <p:nvPr/>
          </p:nvSpPr>
          <p:spPr>
            <a:xfrm>
              <a:off x="6041036" y="1262290"/>
              <a:ext cx="296409" cy="8276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LID4096" sz="2800" b="1" dirty="0">
                <a:latin typeface="Amasis MT Pro" panose="02040504050005020304" pitchFamily="18" charset="0"/>
              </a:endParaRPr>
            </a:p>
          </p:txBody>
        </p:sp>
      </p:grpSp>
      <p:sp>
        <p:nvSpPr>
          <p:cNvPr id="81" name="Lightning Bolt 80">
            <a:extLst>
              <a:ext uri="{FF2B5EF4-FFF2-40B4-BE49-F238E27FC236}">
                <a16:creationId xmlns:a16="http://schemas.microsoft.com/office/drawing/2014/main" id="{D83ED142-AEB7-8E5E-932C-9E32151002E3}"/>
              </a:ext>
            </a:extLst>
          </p:cNvPr>
          <p:cNvSpPr/>
          <p:nvPr/>
        </p:nvSpPr>
        <p:spPr>
          <a:xfrm>
            <a:off x="879128" y="3030772"/>
            <a:ext cx="647554" cy="453565"/>
          </a:xfrm>
          <a:prstGeom prst="lightningBol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2" name="Arrow: Down 81">
            <a:extLst>
              <a:ext uri="{FF2B5EF4-FFF2-40B4-BE49-F238E27FC236}">
                <a16:creationId xmlns:a16="http://schemas.microsoft.com/office/drawing/2014/main" id="{3C32281B-B09D-AB7D-2244-7BA3EE9AD3A8}"/>
              </a:ext>
            </a:extLst>
          </p:cNvPr>
          <p:cNvSpPr/>
          <p:nvPr/>
        </p:nvSpPr>
        <p:spPr>
          <a:xfrm rot="16200000">
            <a:off x="4821885" y="3645234"/>
            <a:ext cx="1176110" cy="60262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E72720B4-BD88-CD63-000D-94D33BC6CBDB}"/>
                  </a:ext>
                </a:extLst>
              </p:cNvPr>
              <p:cNvSpPr txBox="1"/>
              <p:nvPr/>
            </p:nvSpPr>
            <p:spPr>
              <a:xfrm>
                <a:off x="717601" y="3642293"/>
                <a:ext cx="2038006" cy="374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</a:rPr>
                        <m:t>𝝈</m:t>
                      </m:r>
                      <m:r>
                        <a:rPr lang="en-US" sz="1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800" b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US" sz="1800" b="1" i="1"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E72720B4-BD88-CD63-000D-94D33BC6C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01" y="3642293"/>
                <a:ext cx="2038006" cy="374846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TextBox 83">
            <a:extLst>
              <a:ext uri="{FF2B5EF4-FFF2-40B4-BE49-F238E27FC236}">
                <a16:creationId xmlns:a16="http://schemas.microsoft.com/office/drawing/2014/main" id="{7FEFBFC1-808A-176D-16B1-5888EEE1F219}"/>
              </a:ext>
            </a:extLst>
          </p:cNvPr>
          <p:cNvSpPr txBox="1"/>
          <p:nvPr/>
        </p:nvSpPr>
        <p:spPr>
          <a:xfrm>
            <a:off x="1385421" y="1388582"/>
            <a:ext cx="3048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Charge exchange reaction:</a:t>
            </a:r>
            <a:endParaRPr lang="LID4096" b="1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99681C2-187D-D775-EEAB-8FB81123FD3E}"/>
              </a:ext>
            </a:extLst>
          </p:cNvPr>
          <p:cNvSpPr/>
          <p:nvPr/>
        </p:nvSpPr>
        <p:spPr>
          <a:xfrm>
            <a:off x="1098455" y="1750782"/>
            <a:ext cx="3259585" cy="6399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B5F37D-93DF-5505-5D66-6E2B2B4249B2}"/>
                  </a:ext>
                </a:extLst>
              </p:cNvPr>
              <p:cNvSpPr txBox="1"/>
              <p:nvPr/>
            </p:nvSpPr>
            <p:spPr>
              <a:xfrm>
                <a:off x="1049229" y="1835998"/>
                <a:ext cx="335087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𝑃𝑠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sv-SE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B5F37D-93DF-5505-5D66-6E2B2B424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229" y="1835998"/>
                <a:ext cx="3350872" cy="430887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880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9" grpId="0" animBg="1"/>
      <p:bldP spid="81" grpId="0" animBg="1"/>
      <p:bldP spid="82" grpId="0" animBg="1"/>
      <p:bldP spid="83" grpId="0"/>
      <p:bldP spid="84" grpId="0"/>
      <p:bldP spid="85" grpId="0" animBg="1"/>
      <p:bldP spid="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265D-5481-5F88-2EB4-DB1C8159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48" y="190279"/>
            <a:ext cx="11353800" cy="1325563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Helvetica Light"/>
              </a:rPr>
              <a:t>Controlled synthesis of antiprotonic atoms</a:t>
            </a:r>
            <a:br>
              <a:rPr lang="en-US" sz="2400" b="1" dirty="0">
                <a:latin typeface="Lucida Bright" panose="02040602050505020304" pitchFamily="18" charset="0"/>
              </a:rPr>
            </a:b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5CF48CE-7437-5ED3-26F4-DD5A2C9A990D}"/>
                  </a:ext>
                </a:extLst>
              </p:cNvPr>
              <p:cNvSpPr txBox="1"/>
              <p:nvPr/>
            </p:nvSpPr>
            <p:spPr>
              <a:xfrm>
                <a:off x="699966" y="10555455"/>
                <a:ext cx="644990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sz="12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5CF48CE-7437-5ED3-26F4-DD5A2C9A9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66" y="10555455"/>
                <a:ext cx="6449907" cy="369332"/>
              </a:xfrm>
              <a:prstGeom prst="rect">
                <a:avLst/>
              </a:prstGeom>
              <a:blipFill>
                <a:blip r:embed="rId9"/>
                <a:stretch>
                  <a:fillRect b="-2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E01AE1D5-4312-4AD0-99DF-C466D6A8FC86}"/>
              </a:ext>
            </a:extLst>
          </p:cNvPr>
          <p:cNvSpPr txBox="1"/>
          <p:nvPr/>
        </p:nvSpPr>
        <p:spPr>
          <a:xfrm rot="20276816">
            <a:off x="5481379" y="2871979"/>
            <a:ext cx="3105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Helvetica Light"/>
              </a:rPr>
              <a:t>Laser photodetachment and excitation to Rydberg state.</a:t>
            </a:r>
            <a:endParaRPr lang="LID4096" sz="1600" b="1" dirty="0">
              <a:latin typeface="Helvetica Light"/>
            </a:endParaRPr>
          </a:p>
        </p:txBody>
      </p:sp>
      <p:pic>
        <p:nvPicPr>
          <p:cNvPr id="45" name="Picture 44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6E93B48A-62A6-FA0C-A354-E9C4385A786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58"/>
          <a:stretch/>
        </p:blipFill>
        <p:spPr>
          <a:xfrm>
            <a:off x="883509" y="2459659"/>
            <a:ext cx="4131197" cy="108507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D79EF5C-62B6-7442-C492-01E11E8A0967}"/>
              </a:ext>
            </a:extLst>
          </p:cNvPr>
          <p:cNvSpPr txBox="1"/>
          <p:nvPr/>
        </p:nvSpPr>
        <p:spPr>
          <a:xfrm>
            <a:off x="500178" y="1244329"/>
            <a:ext cx="6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(1)</a:t>
            </a:r>
            <a:endParaRPr lang="LID4096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DB56300-C709-BB3E-526B-176B4FFE5552}"/>
              </a:ext>
            </a:extLst>
          </p:cNvPr>
          <p:cNvSpPr txBox="1"/>
          <p:nvPr/>
        </p:nvSpPr>
        <p:spPr>
          <a:xfrm>
            <a:off x="561410" y="4052692"/>
            <a:ext cx="644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(2)</a:t>
            </a:r>
            <a:endParaRPr lang="LID4096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20B128-E9BF-623F-9ED5-A25AD0DABC76}"/>
              </a:ext>
            </a:extLst>
          </p:cNvPr>
          <p:cNvSpPr txBox="1"/>
          <p:nvPr/>
        </p:nvSpPr>
        <p:spPr>
          <a:xfrm>
            <a:off x="5877378" y="1275787"/>
            <a:ext cx="61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(3)</a:t>
            </a:r>
            <a:endParaRPr lang="LID4096" sz="2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7303A9-1010-7589-C543-1AD8CF4BB473}"/>
              </a:ext>
            </a:extLst>
          </p:cNvPr>
          <p:cNvSpPr txBox="1"/>
          <p:nvPr/>
        </p:nvSpPr>
        <p:spPr>
          <a:xfrm>
            <a:off x="5811029" y="4190324"/>
            <a:ext cx="59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(4)</a:t>
            </a:r>
            <a:endParaRPr lang="LID4096" sz="2400" dirty="0"/>
          </a:p>
        </p:txBody>
      </p:sp>
      <p:pic>
        <p:nvPicPr>
          <p:cNvPr id="51" name="Picture 50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2563AD80-D4B0-8A7A-05AF-027132D2BB0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70" b="-796"/>
          <a:stretch/>
        </p:blipFill>
        <p:spPr>
          <a:xfrm>
            <a:off x="6318273" y="4421156"/>
            <a:ext cx="3872119" cy="1507606"/>
          </a:xfrm>
          <a:prstGeom prst="rect">
            <a:avLst/>
          </a:prstGeom>
        </p:spPr>
      </p:pic>
      <p:pic>
        <p:nvPicPr>
          <p:cNvPr id="60" name="Picture 59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B48A8BC9-FEAB-329C-1A2B-7A78BDE8437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48" b="28592"/>
          <a:stretch/>
        </p:blipFill>
        <p:spPr>
          <a:xfrm>
            <a:off x="6318273" y="1600869"/>
            <a:ext cx="3742530" cy="1514320"/>
          </a:xfrm>
          <a:prstGeom prst="rect">
            <a:avLst/>
          </a:prstGeom>
        </p:spPr>
      </p:pic>
      <p:pic>
        <p:nvPicPr>
          <p:cNvPr id="61" name="Picture 60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F141B965-1CDD-0C8E-89E6-8630F4188A8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4" b="58578"/>
          <a:stretch/>
        </p:blipFill>
        <p:spPr>
          <a:xfrm>
            <a:off x="983351" y="4846439"/>
            <a:ext cx="3716547" cy="113997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393BF3CE-7362-219F-FDEC-C5FCC6606342}"/>
              </a:ext>
            </a:extLst>
          </p:cNvPr>
          <p:cNvSpPr txBox="1"/>
          <p:nvPr/>
        </p:nvSpPr>
        <p:spPr>
          <a:xfrm>
            <a:off x="1437471" y="4153957"/>
            <a:ext cx="322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Helvetica Light"/>
              </a:rPr>
              <a:t>Mixing anions with antiprotons.</a:t>
            </a:r>
            <a:endParaRPr lang="LID4096" dirty="0">
              <a:latin typeface="Helvetica Ligh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3878F7C-D5F1-8DBC-C22E-C75C8CB7EE9B}"/>
              </a:ext>
            </a:extLst>
          </p:cNvPr>
          <p:cNvSpPr txBox="1"/>
          <p:nvPr/>
        </p:nvSpPr>
        <p:spPr>
          <a:xfrm>
            <a:off x="1205608" y="1382828"/>
            <a:ext cx="3963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Helvetica Light"/>
              </a:rPr>
              <a:t>Cotrapping of anions and antiprotons cooled using electrons.</a:t>
            </a:r>
            <a:endParaRPr lang="LID4096" dirty="0">
              <a:latin typeface="Helvetica Ligh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C60CF65-9A6C-644B-9A78-321C99972C92}"/>
              </a:ext>
            </a:extLst>
          </p:cNvPr>
          <p:cNvSpPr txBox="1"/>
          <p:nvPr/>
        </p:nvSpPr>
        <p:spPr>
          <a:xfrm>
            <a:off x="7001360" y="1075744"/>
            <a:ext cx="24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Helvetica Light"/>
              </a:rPr>
              <a:t>Nested trap is created.</a:t>
            </a:r>
            <a:endParaRPr lang="LID4096" dirty="0">
              <a:latin typeface="Helvetica Ligh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C8D98FD-8654-4B31-CB49-2D5A9718E31D}"/>
              </a:ext>
            </a:extLst>
          </p:cNvPr>
          <p:cNvSpPr txBox="1"/>
          <p:nvPr/>
        </p:nvSpPr>
        <p:spPr>
          <a:xfrm>
            <a:off x="10554431" y="3283308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Helvetica Light"/>
              </a:rPr>
              <a:t>EA=3.1 eV</a:t>
            </a:r>
            <a:endParaRPr lang="LID4096" dirty="0">
              <a:latin typeface="Helvetica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CECE6D-EF94-FE8F-69C3-90DBBF6AB6B3}"/>
              </a:ext>
            </a:extLst>
          </p:cNvPr>
          <p:cNvSpPr txBox="1"/>
          <p:nvPr/>
        </p:nvSpPr>
        <p:spPr>
          <a:xfrm>
            <a:off x="6355827" y="4055658"/>
            <a:ext cx="445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Light"/>
              </a:rPr>
              <a:t>Capture of HCI fragments after annihilation.</a:t>
            </a:r>
            <a:endParaRPr lang="sv-SE" dirty="0">
              <a:latin typeface="Helvetica Ligh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25A85D7-0CE4-6636-62A5-722AD575D0E0}"/>
              </a:ext>
            </a:extLst>
          </p:cNvPr>
          <p:cNvGrpSpPr/>
          <p:nvPr/>
        </p:nvGrpSpPr>
        <p:grpSpPr>
          <a:xfrm>
            <a:off x="10160705" y="1445076"/>
            <a:ext cx="2098338" cy="1848086"/>
            <a:chOff x="10093662" y="1496804"/>
            <a:chExt cx="2098338" cy="184808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A73B2B7-6685-047F-D9BC-4A3A998435AD}"/>
                </a:ext>
              </a:extLst>
            </p:cNvPr>
            <p:cNvGrpSpPr/>
            <p:nvPr/>
          </p:nvGrpSpPr>
          <p:grpSpPr>
            <a:xfrm>
              <a:off x="10093662" y="1830902"/>
              <a:ext cx="2098338" cy="1513988"/>
              <a:chOff x="4459938" y="2031486"/>
              <a:chExt cx="3329075" cy="3241094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9CCD640-B2DD-6763-8FC1-5747CE75E7D9}"/>
                  </a:ext>
                </a:extLst>
              </p:cNvPr>
              <p:cNvGrpSpPr/>
              <p:nvPr/>
            </p:nvGrpSpPr>
            <p:grpSpPr>
              <a:xfrm>
                <a:off x="5360825" y="2031486"/>
                <a:ext cx="2428188" cy="3241094"/>
                <a:chOff x="20485044" y="19354697"/>
                <a:chExt cx="1781553" cy="2570607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3DC4AB7-F50F-02A2-3CE0-7AAD5488990F}"/>
                    </a:ext>
                  </a:extLst>
                </p:cNvPr>
                <p:cNvSpPr txBox="1"/>
                <p:nvPr/>
              </p:nvSpPr>
              <p:spPr>
                <a:xfrm>
                  <a:off x="21355267" y="19354697"/>
                  <a:ext cx="911330" cy="6629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>
                      <a:latin typeface="Lucida Bright" panose="02040602050505020304" pitchFamily="18" charset="0"/>
                    </a:rPr>
                    <a:t>I*</a:t>
                  </a:r>
                  <a:endParaRPr lang="LID4096" sz="2000" dirty="0"/>
                </a:p>
              </p:txBody>
            </p: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C86B682A-0E8E-7828-4865-2F88CC46C9CF}"/>
                    </a:ext>
                  </a:extLst>
                </p:cNvPr>
                <p:cNvGrpSpPr/>
                <p:nvPr/>
              </p:nvGrpSpPr>
              <p:grpSpPr>
                <a:xfrm>
                  <a:off x="20485044" y="19606996"/>
                  <a:ext cx="1139651" cy="2318308"/>
                  <a:chOff x="14227427" y="23400358"/>
                  <a:chExt cx="1139651" cy="2318308"/>
                </a:xfrm>
              </p:grpSpPr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D9A68147-47DD-A40C-D21C-D588B732B03B}"/>
                      </a:ext>
                    </a:extLst>
                  </p:cNvPr>
                  <p:cNvGrpSpPr/>
                  <p:nvPr/>
                </p:nvGrpSpPr>
                <p:grpSpPr>
                  <a:xfrm>
                    <a:off x="14227427" y="23400358"/>
                    <a:ext cx="1139651" cy="2318308"/>
                    <a:chOff x="1175291" y="12629216"/>
                    <a:chExt cx="3016379" cy="5580585"/>
                  </a:xfrm>
                </p:grpSpPr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67E2ED1B-E45C-64B1-D5C2-2074EB6AC19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339423" y="17079060"/>
                      <a:ext cx="180494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8B7E8055-D21B-8DE0-8385-48712A1818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92702" y="15629668"/>
                      <a:ext cx="190036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DA6D5553-6C7D-84BB-1155-0264FCF0436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44009" y="13974279"/>
                      <a:ext cx="190036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B31482AB-07E5-81D4-6B51-CC964E2E0B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5291" y="12629216"/>
                      <a:ext cx="2060460" cy="123074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3">
                        <a:shade val="50000"/>
                      </a:schemeClr>
                    </a:lnRef>
                    <a:fillRef idx="1">
                      <a:schemeClr val="accent3"/>
                    </a:fillRef>
                    <a:effectRef idx="0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  <p:cxnSp>
                  <p:nvCxnSpPr>
                    <p:cNvPr id="54" name="Straight Connector 53">
                      <a:extLst>
                        <a:ext uri="{FF2B5EF4-FFF2-40B4-BE49-F238E27FC236}">
                          <a16:creationId xmlns:a16="http://schemas.microsoft.com/office/drawing/2014/main" id="{5B524CA9-4667-5307-6AFF-05CDA525BE7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44009" y="13097182"/>
                      <a:ext cx="190036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5" name="TextBox 54">
                      <a:extLst>
                        <a:ext uri="{FF2B5EF4-FFF2-40B4-BE49-F238E27FC236}">
                          <a16:creationId xmlns:a16="http://schemas.microsoft.com/office/drawing/2014/main" id="{1038E68B-7F40-5A19-3541-A7FF3CD4F47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93062" y="16574486"/>
                      <a:ext cx="998608" cy="163531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000" b="1" dirty="0">
                          <a:latin typeface="Lucida Bright" panose="02040602050505020304" pitchFamily="18" charset="0"/>
                        </a:rPr>
                        <a:t>I</a:t>
                      </a:r>
                      <a:r>
                        <a:rPr lang="en-US" sz="2000" b="1" baseline="30000" dirty="0">
                          <a:latin typeface="Lucida Bright" panose="02040602050505020304" pitchFamily="18" charset="0"/>
                        </a:rPr>
                        <a:t>-</a:t>
                      </a:r>
                      <a:endParaRPr lang="LID4096" sz="2000" dirty="0"/>
                    </a:p>
                  </p:txBody>
                </p:sp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DF786787-5290-D0E8-39EE-05CC5D764BC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92702" y="15397753"/>
                      <a:ext cx="1900361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Arrow: Right 26">
                    <a:extLst>
                      <a:ext uri="{FF2B5EF4-FFF2-40B4-BE49-F238E27FC236}">
                        <a16:creationId xmlns:a16="http://schemas.microsoft.com/office/drawing/2014/main" id="{AA7D3CD1-A964-A62C-5E51-FE888067332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313407" y="24181304"/>
                    <a:ext cx="604851" cy="161822"/>
                  </a:xfrm>
                  <a:prstGeom prst="rightArrow">
                    <a:avLst/>
                  </a:prstGeom>
                  <a:solidFill>
                    <a:srgbClr val="D41CD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31" name="Arrow: Right 30">
                    <a:extLst>
                      <a:ext uri="{FF2B5EF4-FFF2-40B4-BE49-F238E27FC236}">
                        <a16:creationId xmlns:a16="http://schemas.microsoft.com/office/drawing/2014/main" id="{35E3F874-7664-B693-E980-33F40696795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538092" y="23624005"/>
                    <a:ext cx="419814" cy="172000"/>
                  </a:xfrm>
                  <a:prstGeom prst="rightArrow">
                    <a:avLst/>
                  </a:prstGeom>
                  <a:solidFill>
                    <a:srgbClr val="00B0F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11D3E7C6-7ABB-C3E1-7333-6BCF9606E5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253390" y="23543877"/>
                    <a:ext cx="7179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9DD03657-D8B1-6BF9-2573-1A9F21C390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253390" y="23469582"/>
                    <a:ext cx="7179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7ED6B1E3-7370-CF0F-2C16-5D28199699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253390" y="23482917"/>
                    <a:ext cx="7179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AF1C568F-EA20-F0D6-A038-69212607F6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253390" y="23507682"/>
                    <a:ext cx="717996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6612DAC5-B6F6-16BB-ACF5-4F80B98D92D1}"/>
                      </a:ext>
                    </a:extLst>
                  </p:cNvPr>
                  <p:cNvSpPr/>
                  <p:nvPr/>
                </p:nvSpPr>
                <p:spPr>
                  <a:xfrm>
                    <a:off x="14241170" y="24646816"/>
                    <a:ext cx="778485" cy="51128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1" name="Arrow: Right 40">
                    <a:extLst>
                      <a:ext uri="{FF2B5EF4-FFF2-40B4-BE49-F238E27FC236}">
                        <a16:creationId xmlns:a16="http://schemas.microsoft.com/office/drawing/2014/main" id="{A6251D19-DA0F-5D21-3229-A79665DAE93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266264" y="24823866"/>
                    <a:ext cx="703445" cy="184994"/>
                  </a:xfrm>
                  <a:prstGeom prst="rightArrow">
                    <a:avLst/>
                  </a:prstGeom>
                  <a:solidFill>
                    <a:srgbClr val="D41CD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E164C02-E545-A569-8C18-041E2E16EDC6}"/>
                  </a:ext>
                </a:extLst>
              </p:cNvPr>
              <p:cNvSpPr txBox="1"/>
              <p:nvPr/>
            </p:nvSpPr>
            <p:spPr>
              <a:xfrm>
                <a:off x="4474406" y="3156820"/>
                <a:ext cx="1299093" cy="6429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206 nm</a:t>
                </a:r>
                <a:endParaRPr lang="LID4096" sz="14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C4D5AA-8AA0-5F89-73D3-C1FCCE382DFD}"/>
                  </a:ext>
                </a:extLst>
              </p:cNvPr>
              <p:cNvSpPr txBox="1"/>
              <p:nvPr/>
            </p:nvSpPr>
            <p:spPr>
              <a:xfrm>
                <a:off x="4511856" y="4075622"/>
                <a:ext cx="1000834" cy="472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200" dirty="0"/>
                  <a:t>206 nm</a:t>
                </a:r>
                <a:endParaRPr lang="LID4096" sz="1200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2E4DF7-AB48-6AC5-E30E-D26850EE2447}"/>
                  </a:ext>
                </a:extLst>
              </p:cNvPr>
              <p:cNvSpPr txBox="1"/>
              <p:nvPr/>
            </p:nvSpPr>
            <p:spPr>
              <a:xfrm>
                <a:off x="4459938" y="2459104"/>
                <a:ext cx="1078719" cy="5250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sz="1400" dirty="0"/>
                  <a:t>4xx nm</a:t>
                </a:r>
                <a:endParaRPr lang="LID4096" sz="1400" dirty="0"/>
              </a:p>
            </p:txBody>
          </p:sp>
        </p:grp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D718934-8F8E-E981-E9C9-D717B103929D}"/>
                </a:ext>
              </a:extLst>
            </p:cNvPr>
            <p:cNvSpPr/>
            <p:nvPr/>
          </p:nvSpPr>
          <p:spPr>
            <a:xfrm rot="16200000">
              <a:off x="10657655" y="1990141"/>
              <a:ext cx="462062" cy="147762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ED8DBAA-3452-4163-11E4-A7968C593716}"/>
                </a:ext>
              </a:extLst>
            </p:cNvPr>
            <p:cNvSpPr txBox="1"/>
            <p:nvPr/>
          </p:nvSpPr>
          <p:spPr>
            <a:xfrm>
              <a:off x="10888686" y="1496804"/>
              <a:ext cx="78290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latin typeface="Lucida Bright" panose="02040602050505020304" pitchFamily="18" charset="0"/>
                </a:rPr>
                <a:t>I</a:t>
              </a:r>
              <a:r>
                <a:rPr lang="en-US" sz="2000" b="1" baseline="30000" dirty="0">
                  <a:latin typeface="Lucida Bright" panose="02040602050505020304" pitchFamily="18" charset="0"/>
                </a:rPr>
                <a:t>+</a:t>
              </a:r>
              <a:endParaRPr lang="LID4096" sz="20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63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62" grpId="0"/>
      <p:bldP spid="67" grpId="0"/>
      <p:bldP spid="69" grpId="0"/>
      <p:bldP spid="7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74705</TotalTime>
  <Words>1253</Words>
  <Application>Microsoft Office PowerPoint</Application>
  <PresentationFormat>Widescreen</PresentationFormat>
  <Paragraphs>298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Abadi</vt:lpstr>
      <vt:lpstr>Amasis MT Pro</vt:lpstr>
      <vt:lpstr>Arial</vt:lpstr>
      <vt:lpstr>Calibri</vt:lpstr>
      <vt:lpstr>Calibri Light</vt:lpstr>
      <vt:lpstr>Cambria Math</vt:lpstr>
      <vt:lpstr>Helvetica Light</vt:lpstr>
      <vt:lpstr>Lucida Bright</vt:lpstr>
      <vt:lpstr>Wingdings</vt:lpstr>
      <vt:lpstr>Office Theme</vt:lpstr>
      <vt:lpstr>Studies of highly charged ions formed using antiprotons at AEgIS</vt:lpstr>
      <vt:lpstr>Experiments at the Antimatter factory</vt:lpstr>
      <vt:lpstr>PowerPoint Presentation</vt:lpstr>
      <vt:lpstr>The antiprotonic atom</vt:lpstr>
      <vt:lpstr>The life of an antiprotonic atom</vt:lpstr>
      <vt:lpstr>What about the resulting nuclear fragments?</vt:lpstr>
      <vt:lpstr>Can we trap fragments in a Penning-Malmberg trap?</vt:lpstr>
      <vt:lpstr>PowerPoint Presentation</vt:lpstr>
      <vt:lpstr>Controlled synthesis of antiprotonic atoms </vt:lpstr>
      <vt:lpstr>PowerPoint Presentation</vt:lpstr>
      <vt:lpstr>PowerPoint Presentation</vt:lpstr>
      <vt:lpstr>TOF spectrum vs scintillator signal</vt:lpstr>
      <vt:lpstr>Identification of trapped HCIs formed from antiproton annihilation</vt:lpstr>
      <vt:lpstr>Summary and outlook</vt:lpstr>
      <vt:lpstr>Thank you for your attention</vt:lpstr>
      <vt:lpstr>PowerPoint Presentation</vt:lpstr>
      <vt:lpstr>PowerPoint Presentation</vt:lpstr>
      <vt:lpstr>Pbar TOF calibration </vt:lpstr>
      <vt:lpstr>Traditional HCI formation at radioactive beam facilities:</vt:lpstr>
      <vt:lpstr>PowerPoint Presentation</vt:lpstr>
      <vt:lpstr>Low energy antiproton interactions</vt:lpstr>
      <vt:lpstr>PowerPoint Presentation</vt:lpstr>
      <vt:lpstr>Antiproton overlap with nucleus</vt:lpstr>
      <vt:lpstr>Antiprotonic atoms: setup of the ion injection beamline</vt:lpstr>
      <vt:lpstr>TOF calibration using Pbars and electrons</vt:lpstr>
      <vt:lpstr>Simulation – Geant4 set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HCIs at AEGIS</dc:title>
  <dc:creator>Fredrik Olof Andre Parnefjord Gustafsson</dc:creator>
  <cp:lastModifiedBy>Valts Krūmiņš</cp:lastModifiedBy>
  <cp:revision>491</cp:revision>
  <dcterms:created xsi:type="dcterms:W3CDTF">2023-07-30T18:17:25Z</dcterms:created>
  <dcterms:modified xsi:type="dcterms:W3CDTF">2024-07-05T12:44:30Z</dcterms:modified>
</cp:coreProperties>
</file>