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3" r:id="rId2"/>
    <p:sldId id="992" r:id="rId3"/>
    <p:sldId id="1004" r:id="rId4"/>
    <p:sldId id="993" r:id="rId5"/>
    <p:sldId id="994" r:id="rId6"/>
    <p:sldId id="1017" r:id="rId7"/>
    <p:sldId id="999" r:id="rId8"/>
    <p:sldId id="1005" r:id="rId9"/>
    <p:sldId id="1002" r:id="rId10"/>
    <p:sldId id="1006" r:id="rId11"/>
    <p:sldId id="1003" r:id="rId12"/>
    <p:sldId id="1008" r:id="rId13"/>
    <p:sldId id="1007" r:id="rId14"/>
    <p:sldId id="988" r:id="rId15"/>
    <p:sldId id="996" r:id="rId16"/>
    <p:sldId id="997" r:id="rId17"/>
    <p:sldId id="752" r:id="rId18"/>
    <p:sldId id="1012" r:id="rId19"/>
    <p:sldId id="1015" r:id="rId20"/>
    <p:sldId id="1016" r:id="rId21"/>
    <p:sldId id="1009" r:id="rId22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72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 Ulmer" initials="SU" lastIdx="1" clrIdx="0">
    <p:extLst>
      <p:ext uri="{19B8F6BF-5375-455C-9EA6-DF929625EA0E}">
        <p15:presenceInfo xmlns:p15="http://schemas.microsoft.com/office/powerpoint/2012/main" userId="S-1-5-21-1526224874-1540688658-1361462980-11199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CC00"/>
    <a:srgbClr val="FF9933"/>
    <a:srgbClr val="FFCC00"/>
    <a:srgbClr val="F2CE1A"/>
    <a:srgbClr val="996633"/>
    <a:srgbClr val="FF9900"/>
    <a:srgbClr val="FF33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411" autoAdjust="0"/>
  </p:normalViewPr>
  <p:slideViewPr>
    <p:cSldViewPr snapToGrid="0" showGuides="1">
      <p:cViewPr varScale="1">
        <p:scale>
          <a:sx n="74" d="100"/>
          <a:sy n="74" d="100"/>
        </p:scale>
        <p:origin x="376" y="56"/>
      </p:cViewPr>
      <p:guideLst>
        <p:guide orient="horz" pos="2115"/>
        <p:guide pos="37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20"/>
    </p:cViewPr>
  </p:sorterViewPr>
  <p:notesViewPr>
    <p:cSldViewPr snapToGrid="0">
      <p:cViewPr varScale="1">
        <p:scale>
          <a:sx n="52" d="100"/>
          <a:sy n="52" d="100"/>
        </p:scale>
        <p:origin x="1832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4.4363704941048077E-2"/>
          <c:y val="2.34374985582247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0251155692935312E-3"/>
          <c:y val="0.15652144477957586"/>
          <c:w val="0.54136368110236222"/>
          <c:h val="0.8120454716999586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Estimated matter-energy content of the Universe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ADC-4739-9915-04757E1123EF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120-4AA6-A79F-7EF22D83DD43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120-4AA6-A79F-7EF22D83DD43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120-4AA6-A79F-7EF22D83DD43}"/>
              </c:ext>
            </c:extLst>
          </c:dPt>
          <c:cat>
            <c:strRef>
              <c:f>Sheet1!$A$2:$A$5</c:f>
              <c:strCache>
                <c:ptCount val="4"/>
                <c:pt idx="0">
                  <c:v>Antimatter &lt;1e-5 %</c:v>
                </c:pt>
                <c:pt idx="1">
                  <c:v>Matter             4.9 %</c:v>
                </c:pt>
                <c:pt idx="2">
                  <c:v>Dark matter 26.8 %</c:v>
                </c:pt>
                <c:pt idx="3">
                  <c:v>Dark energy 68.3 %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0.5</c:v>
                </c:pt>
                <c:pt idx="1">
                  <c:v>4.9000000000000004</c:v>
                </c:pt>
                <c:pt idx="2">
                  <c:v>26.8</c:v>
                </c:pt>
                <c:pt idx="3">
                  <c:v>68.3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DC-4739-9915-04757E1123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4815950132289848"/>
          <c:y val="0.20446311012335536"/>
          <c:w val="0.37379781161576137"/>
          <c:h val="0.702348980754325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0.png"/><Relationship Id="rId1" Type="http://schemas.openxmlformats.org/officeDocument/2006/relationships/image" Target="../media/image40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78A72F-CF06-409A-8EFA-82C27B388EF7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B422C1CD-29DF-461E-A725-BDC9283887E8}">
          <dgm:prSet phldrT="[Text]"/>
          <dgm:spPr/>
          <dgm:t>
            <a:bodyPr/>
            <a:lstStyle/>
            <a:p>
              <a:r>
                <a:rPr lang="de-DE" dirty="0"/>
                <a:t>Resolve </a:t>
              </a:r>
              <a:r>
                <a:rPr lang="de-DE" dirty="0" err="1"/>
                <a:t>spin</a:t>
              </a:r>
              <a:r>
                <a:rPr lang="de-DE" dirty="0"/>
                <a:t> shift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m:rPr>
                        <m:sty m:val="p"/>
                      </m:rPr>
                      <a:rPr lang="en-GB" smtClean="0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~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/>
                              </a:rPr>
                              <m:t>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/>
                              </a:rPr>
                              <m:t>ν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den>
                    </m:f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≈170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𝑚𝐻𝑧</m:t>
                    </m:r>
                  </m:oMath>
                </m:oMathPara>
              </a14:m>
              <a:endParaRPr lang="en-GB" dirty="0"/>
            </a:p>
          </dgm:t>
        </dgm:pt>
      </mc:Choice>
      <mc:Fallback>
        <dgm:pt modelId="{B422C1CD-29DF-461E-A725-BDC9283887E8}">
          <dgm:prSet phldrT="[Text]"/>
          <dgm:spPr/>
          <dgm:t>
            <a:bodyPr/>
            <a:lstStyle/>
            <a:p>
              <a:r>
                <a:rPr lang="de-DE" dirty="0"/>
                <a:t>Resolve </a:t>
              </a:r>
              <a:r>
                <a:rPr lang="de-DE" dirty="0" err="1"/>
                <a:t>spin</a:t>
              </a:r>
              <a:r>
                <a:rPr lang="de-DE" dirty="0"/>
                <a:t> shift</a:t>
              </a:r>
            </a:p>
            <a:p>
              <a:pPr/>
              <a:r>
                <a:rPr lang="en-GB" i="0">
                  <a:latin typeface="Cambria Math"/>
                </a:rPr>
                <a:t>Δν</a:t>
              </a:r>
              <a:r>
                <a:rPr lang="en-GB" i="0">
                  <a:latin typeface="Cambria Math" panose="02040503050406030204" pitchFamily="18" charset="0"/>
                </a:rPr>
                <a:t>_</a:t>
              </a:r>
              <a:r>
                <a:rPr lang="en-GB" i="0">
                  <a:latin typeface="Cambria Math"/>
                </a:rPr>
                <a:t>𝑧~</a:t>
              </a:r>
              <a:r>
                <a:rPr lang="en-GB" i="0">
                  <a:latin typeface="Cambria Math" panose="02040503050406030204" pitchFamily="18" charset="0"/>
                </a:rPr>
                <a:t>(</a:t>
              </a:r>
              <a:r>
                <a:rPr lang="en-GB" i="0">
                  <a:latin typeface="Cambria Math"/>
                </a:rPr>
                <a:t>μ</a:t>
              </a:r>
              <a:r>
                <a:rPr lang="en-GB" i="0">
                  <a:latin typeface="Cambria Math" panose="02040503050406030204" pitchFamily="18" charset="0"/>
                </a:rPr>
                <a:t>_</a:t>
              </a:r>
              <a:r>
                <a:rPr lang="en-GB" i="0">
                  <a:latin typeface="Cambria Math"/>
                </a:rPr>
                <a:t>𝑝</a:t>
              </a:r>
              <a:r>
                <a:rPr lang="en-GB" i="0">
                  <a:solidFill>
                    <a:srgbClr val="FF0000"/>
                  </a:solidFill>
                  <a:latin typeface="Cambria Math" panose="02040503050406030204" pitchFamily="18" charset="0"/>
                </a:rPr>
                <a:t> </a:t>
              </a:r>
              <a:r>
                <a:rPr lang="en-GB" i="0">
                  <a:solidFill>
                    <a:srgbClr val="FF0000"/>
                  </a:solidFill>
                  <a:latin typeface="Cambria Math"/>
                </a:rPr>
                <a:t>𝐵</a:t>
              </a:r>
              <a:r>
                <a:rPr lang="en-GB" i="0">
                  <a:solidFill>
                    <a:srgbClr val="FF0000"/>
                  </a:solidFill>
                  <a:latin typeface="Cambria Math" panose="02040503050406030204" pitchFamily="18" charset="0"/>
                </a:rPr>
                <a:t>_</a:t>
              </a:r>
              <a:r>
                <a:rPr lang="en-GB" i="0">
                  <a:solidFill>
                    <a:srgbClr val="FF0000"/>
                  </a:solidFill>
                  <a:latin typeface="Cambria Math"/>
                </a:rPr>
                <a:t>2</a:t>
              </a:r>
              <a:r>
                <a:rPr lang="en-GB" i="0">
                  <a:solidFill>
                    <a:srgbClr val="FF0000"/>
                  </a:solidFill>
                  <a:latin typeface="Cambria Math" panose="02040503050406030204" pitchFamily="18" charset="0"/>
                </a:rPr>
                <a:t>)/(</a:t>
              </a:r>
              <a:r>
                <a:rPr lang="en-GB" i="0">
                  <a:latin typeface="Cambria Math"/>
                </a:rPr>
                <a:t>𝑚</a:t>
              </a:r>
              <a:r>
                <a:rPr lang="en-GB" i="0">
                  <a:latin typeface="Cambria Math" panose="02040503050406030204" pitchFamily="18" charset="0"/>
                </a:rPr>
                <a:t>_</a:t>
              </a:r>
              <a:r>
                <a:rPr lang="en-GB" i="0">
                  <a:latin typeface="Cambria Math"/>
                </a:rPr>
                <a:t>𝑝</a:t>
              </a:r>
              <a:r>
                <a:rPr lang="en-GB" i="0">
                  <a:latin typeface="Cambria Math" panose="02040503050406030204" pitchFamily="18" charset="0"/>
                </a:rPr>
                <a:t> </a:t>
              </a:r>
              <a:r>
                <a:rPr lang="en-GB" i="0">
                  <a:latin typeface="Cambria Math"/>
                </a:rPr>
                <a:t>ν</a:t>
              </a:r>
              <a:r>
                <a:rPr lang="en-GB" i="0">
                  <a:latin typeface="Cambria Math" panose="02040503050406030204" pitchFamily="18" charset="0"/>
                </a:rPr>
                <a:t>_</a:t>
              </a:r>
              <a:r>
                <a:rPr lang="en-GB" i="0">
                  <a:latin typeface="Cambria Math"/>
                </a:rPr>
                <a:t>𝑧</a:t>
              </a:r>
              <a:r>
                <a:rPr lang="en-GB" i="0">
                  <a:latin typeface="Cambria Math" panose="02040503050406030204" pitchFamily="18" charset="0"/>
                </a:rPr>
                <a:t> )</a:t>
              </a:r>
              <a:r>
                <a:rPr lang="de-DE" b="0" i="0">
                  <a:latin typeface="Cambria Math" panose="02040503050406030204" pitchFamily="18" charset="0"/>
                </a:rPr>
                <a:t>  </a:t>
              </a:r>
              <a:r>
                <a:rPr lang="de-DE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≈170 𝑚𝐻𝑧</a:t>
              </a:r>
              <a:endParaRPr lang="en-GB" dirty="0"/>
            </a:p>
          </dgm:t>
        </dgm:pt>
      </mc:Fallback>
    </mc:AlternateContent>
    <dgm:pt modelId="{56E55A1D-99BF-4B37-A940-89698011428F}" type="parTrans" cxnId="{F6B7EB69-D420-4951-9E57-1732D10FC92B}">
      <dgm:prSet/>
      <dgm:spPr/>
      <dgm:t>
        <a:bodyPr/>
        <a:lstStyle/>
        <a:p>
          <a:endParaRPr lang="en-GB"/>
        </a:p>
      </dgm:t>
    </dgm:pt>
    <dgm:pt modelId="{C8B3B3C7-333B-4DDF-BB27-A7D30C7ED4BD}" type="sibTrans" cxnId="{F6B7EB69-D420-4951-9E57-1732D10FC92B}">
      <dgm:prSet/>
      <dgm:spPr/>
      <dgm:t>
        <a:bodyPr/>
        <a:lstStyle/>
        <a:p>
          <a:endParaRPr lang="en-GB"/>
        </a:p>
      </dgm:t>
    </dgm:pt>
    <dgm:pt modelId="{6757E32E-3920-4260-BE05-CFB5BF54E149}">
      <dgm:prSet phldrT="[Text]"/>
      <dgm:spPr/>
      <dgm:t>
        <a:bodyPr/>
        <a:lstStyle/>
        <a:p>
          <a:r>
            <a:rPr lang="de-DE" dirty="0"/>
            <a:t>Small axial </a:t>
          </a:r>
          <a:r>
            <a:rPr lang="de-DE" dirty="0" err="1"/>
            <a:t>scatter</a:t>
          </a:r>
          <a:endParaRPr lang="de-DE" dirty="0"/>
        </a:p>
        <a:p>
          <a:r>
            <a:rPr lang="de-DE" dirty="0" err="1"/>
            <a:t>best</a:t>
          </a:r>
          <a:r>
            <a:rPr lang="de-DE" dirty="0"/>
            <a:t> </a:t>
          </a:r>
          <a:r>
            <a:rPr lang="de-DE" dirty="0" err="1"/>
            <a:t>reached</a:t>
          </a:r>
          <a:r>
            <a:rPr lang="de-DE" dirty="0"/>
            <a:t> </a:t>
          </a:r>
          <a:r>
            <a:rPr lang="de-DE" dirty="0" err="1"/>
            <a:t>under</a:t>
          </a:r>
          <a:r>
            <a:rPr lang="de-DE" dirty="0"/>
            <a:t> 30 </a:t>
          </a:r>
          <a:r>
            <a:rPr lang="de-DE" dirty="0" err="1"/>
            <a:t>mHz</a:t>
          </a:r>
          <a:r>
            <a:rPr lang="de-DE" dirty="0"/>
            <a:t> </a:t>
          </a:r>
          <a:endParaRPr lang="en-GB" dirty="0"/>
        </a:p>
      </dgm:t>
    </dgm:pt>
    <dgm:pt modelId="{6BC4474A-60DC-4ED6-97BB-7D8F88CAB885}" type="parTrans" cxnId="{EE39F61C-F519-4151-9200-D42552781E31}">
      <dgm:prSet/>
      <dgm:spPr/>
      <dgm:t>
        <a:bodyPr/>
        <a:lstStyle/>
        <a:p>
          <a:endParaRPr lang="en-GB"/>
        </a:p>
      </dgm:t>
    </dgm:pt>
    <dgm:pt modelId="{480430A4-F947-4B85-BEE2-8A7EDF01EC46}" type="sibTrans" cxnId="{EE39F61C-F519-4151-9200-D42552781E31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B5324305-5B6F-4A94-BB87-FD953715C649}">
          <dgm:prSet phldrT="[Text]"/>
          <dgm:spPr/>
          <dgm:t>
            <a:bodyPr/>
            <a:lstStyle/>
            <a:p>
              <a:r>
                <a:rPr lang="de-DE" dirty="0"/>
                <a:t>Strong </a:t>
              </a:r>
              <a:r>
                <a:rPr lang="de-DE" dirty="0" err="1"/>
                <a:t>magnetic</a:t>
              </a:r>
              <a:r>
                <a:rPr lang="de-DE" dirty="0"/>
                <a:t> </a:t>
              </a:r>
              <a:r>
                <a:rPr lang="de-DE" dirty="0" err="1"/>
                <a:t>bottle</a:t>
              </a:r>
              <a:endParaRPr lang="de-DE" dirty="0"/>
            </a:p>
            <a:p>
              <a14:m>
                <m:oMath xmlns:m="http://schemas.openxmlformats.org/officeDocument/2006/math">
                  <m:sSub>
                    <m:sSubPr>
                      <m:ctrlPr>
                        <a:rPr lang="de-DE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e>
                    <m:sub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de-DE" dirty="0"/>
                <a:t> = </a:t>
              </a:r>
              <a14:m>
                <m:oMath xmlns:m="http://schemas.openxmlformats.org/officeDocument/2006/math">
                  <m:r>
                    <a:rPr lang="de-DE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300000 </m:t>
                  </m:r>
                  <m:f>
                    <m:fPr>
                      <m:ctrlP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fPr>
                    <m:num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num>
                    <m:den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den>
                  </m:f>
                </m:oMath>
              </a14:m>
              <a:endParaRPr lang="en-GB" dirty="0"/>
            </a:p>
          </dgm:t>
        </dgm:pt>
      </mc:Choice>
      <mc:Fallback xmlns="">
        <dgm:pt modelId="{B5324305-5B6F-4A94-BB87-FD953715C649}">
          <dgm:prSet phldrT="[Text]"/>
          <dgm:spPr/>
          <dgm:t>
            <a:bodyPr/>
            <a:lstStyle/>
            <a:p>
              <a:r>
                <a:rPr lang="de-DE" dirty="0"/>
                <a:t>Strong </a:t>
              </a:r>
              <a:r>
                <a:rPr lang="de-DE" dirty="0" err="1"/>
                <a:t>magnetic</a:t>
              </a:r>
              <a:r>
                <a:rPr lang="de-DE" dirty="0"/>
                <a:t> </a:t>
              </a:r>
              <a:r>
                <a:rPr lang="de-DE" dirty="0" err="1"/>
                <a:t>bottle</a:t>
              </a:r>
              <a:endParaRPr lang="de-DE" dirty="0"/>
            </a:p>
            <a:p>
              <a:r>
                <a:rPr lang="de-DE" b="0" i="0" dirty="0">
                  <a:latin typeface="Cambria Math" panose="02040503050406030204" pitchFamily="18" charset="0"/>
                </a:rPr>
                <a:t>𝐵_2</a:t>
              </a:r>
              <a:r>
                <a:rPr lang="de-DE" dirty="0"/>
                <a:t> = </a:t>
              </a:r>
              <a:r>
                <a:rPr lang="de-DE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300000  𝑇/𝑚^2 </a:t>
              </a:r>
              <a:endParaRPr lang="en-GB" dirty="0"/>
            </a:p>
          </dgm:t>
        </dgm:pt>
      </mc:Fallback>
    </mc:AlternateContent>
    <dgm:pt modelId="{F474B626-5DF9-4496-B508-9AD7BEB1562F}" type="parTrans" cxnId="{4F9EA347-D31F-4302-B9AE-2CA66A727429}">
      <dgm:prSet/>
      <dgm:spPr/>
      <dgm:t>
        <a:bodyPr/>
        <a:lstStyle/>
        <a:p>
          <a:endParaRPr lang="en-GB"/>
        </a:p>
      </dgm:t>
    </dgm:pt>
    <dgm:pt modelId="{B809F4F7-9B48-44BC-A3ED-5C10C5F00209}" type="sibTrans" cxnId="{4F9EA347-D31F-4302-B9AE-2CA66A727429}">
      <dgm:prSet/>
      <dgm:spPr/>
      <dgm:t>
        <a:bodyPr/>
        <a:lstStyle/>
        <a:p>
          <a:endParaRPr lang="en-GB"/>
        </a:p>
      </dgm:t>
    </dgm:pt>
    <dgm:pt modelId="{77CD6FA1-1C1C-4DF1-AFD5-0097C3D5C3C3}">
      <dgm:prSet phldrT="[Text]"/>
      <dgm:spPr>
        <a:noFill/>
        <a:ln>
          <a:noFill/>
        </a:ln>
      </dgm:spPr>
      <dgm:t>
        <a:bodyPr/>
        <a:lstStyle/>
        <a:p>
          <a:endParaRPr lang="en-GB" dirty="0"/>
        </a:p>
      </dgm:t>
    </dgm:pt>
    <dgm:pt modelId="{10E2BF0A-8754-491C-A9DD-3609304D413E}" type="parTrans" cxnId="{D1F61173-4942-432F-B63B-936FFC3AD3EA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9EF82DB2-26B3-415F-BB66-FC8C45AD6528}" type="sibTrans" cxnId="{D1F61173-4942-432F-B63B-936FFC3AD3EA}">
      <dgm:prSet/>
      <dgm:spPr/>
      <dgm:t>
        <a:bodyPr/>
        <a:lstStyle/>
        <a:p>
          <a:endParaRPr lang="en-GB"/>
        </a:p>
      </dgm:t>
    </dgm:pt>
    <dgm:pt modelId="{5D7A05FD-A0FC-43C9-88C5-FC058B163836}" type="pres">
      <dgm:prSet presAssocID="{EC78A72F-CF06-409A-8EFA-82C27B388EF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DDE7B90-2A94-4781-A9FF-2846A4AA2992}" type="pres">
      <dgm:prSet presAssocID="{B422C1CD-29DF-461E-A725-BDC9283887E8}" presName="singleCycle" presStyleCnt="0"/>
      <dgm:spPr/>
    </dgm:pt>
    <dgm:pt modelId="{9DEADDA2-84B6-4031-8A7B-843EBB121C5E}" type="pres">
      <dgm:prSet presAssocID="{B422C1CD-29DF-461E-A725-BDC9283887E8}" presName="singleCenter" presStyleLbl="node1" presStyleIdx="0" presStyleCnt="4" custScaleX="281340" custScaleY="143456" custLinFactNeighborX="-965" custLinFactNeighborY="20071">
        <dgm:presLayoutVars>
          <dgm:chMax val="7"/>
          <dgm:chPref val="7"/>
        </dgm:presLayoutVars>
      </dgm:prSet>
      <dgm:spPr/>
    </dgm:pt>
    <dgm:pt modelId="{9D926329-9D0F-43AE-B13F-DE1C4FC9213B}" type="pres">
      <dgm:prSet presAssocID="{10E2BF0A-8754-491C-A9DD-3609304D413E}" presName="Name56" presStyleLbl="parChTrans1D2" presStyleIdx="0" presStyleCnt="3"/>
      <dgm:spPr/>
    </dgm:pt>
    <dgm:pt modelId="{62F46D17-B886-4109-9904-9D6D531600C1}" type="pres">
      <dgm:prSet presAssocID="{77CD6FA1-1C1C-4DF1-AFD5-0097C3D5C3C3}" presName="text0" presStyleLbl="node1" presStyleIdx="1" presStyleCnt="4" custRadScaleRad="60751" custRadScaleInc="-75420">
        <dgm:presLayoutVars>
          <dgm:bulletEnabled val="1"/>
        </dgm:presLayoutVars>
      </dgm:prSet>
      <dgm:spPr/>
    </dgm:pt>
    <dgm:pt modelId="{F7B86AD8-F75F-4BB1-AC83-2D75D43BD7C1}" type="pres">
      <dgm:prSet presAssocID="{6BC4474A-60DC-4ED6-97BB-7D8F88CAB885}" presName="Name56" presStyleLbl="parChTrans1D2" presStyleIdx="1" presStyleCnt="3"/>
      <dgm:spPr/>
    </dgm:pt>
    <dgm:pt modelId="{FBB2BBA7-AA3D-469F-9B39-C00DBD6E2C11}" type="pres">
      <dgm:prSet presAssocID="{6757E32E-3920-4260-BE05-CFB5BF54E149}" presName="text0" presStyleLbl="node1" presStyleIdx="2" presStyleCnt="4" custScaleX="286667" custScaleY="128284" custRadScaleRad="183778" custRadScaleInc="-294010">
        <dgm:presLayoutVars>
          <dgm:bulletEnabled val="1"/>
        </dgm:presLayoutVars>
      </dgm:prSet>
      <dgm:spPr/>
    </dgm:pt>
    <dgm:pt modelId="{EB5809A0-271A-4B75-B49B-5E8F8EA6DAF3}" type="pres">
      <dgm:prSet presAssocID="{F474B626-5DF9-4496-B508-9AD7BEB1562F}" presName="Name56" presStyleLbl="parChTrans1D2" presStyleIdx="2" presStyleCnt="3"/>
      <dgm:spPr/>
    </dgm:pt>
    <dgm:pt modelId="{E957D16C-0909-4C69-A087-38A15927363C}" type="pres">
      <dgm:prSet presAssocID="{B5324305-5B6F-4A94-BB87-FD953715C649}" presName="text0" presStyleLbl="node1" presStyleIdx="3" presStyleCnt="4" custScaleX="287260" custScaleY="130741" custRadScaleRad="183698" custRadScaleInc="294394">
        <dgm:presLayoutVars>
          <dgm:bulletEnabled val="1"/>
        </dgm:presLayoutVars>
      </dgm:prSet>
      <dgm:spPr/>
    </dgm:pt>
  </dgm:ptLst>
  <dgm:cxnLst>
    <dgm:cxn modelId="{EE39F61C-F519-4151-9200-D42552781E31}" srcId="{B422C1CD-29DF-461E-A725-BDC9283887E8}" destId="{6757E32E-3920-4260-BE05-CFB5BF54E149}" srcOrd="1" destOrd="0" parTransId="{6BC4474A-60DC-4ED6-97BB-7D8F88CAB885}" sibTransId="{480430A4-F947-4B85-BEE2-8A7EDF01EC46}"/>
    <dgm:cxn modelId="{0B8FAC20-3A42-4BA9-9626-AB27252B5756}" type="presOf" srcId="{EC78A72F-CF06-409A-8EFA-82C27B388EF7}" destId="{5D7A05FD-A0FC-43C9-88C5-FC058B163836}" srcOrd="0" destOrd="0" presId="urn:microsoft.com/office/officeart/2008/layout/RadialCluster"/>
    <dgm:cxn modelId="{C361E15D-70B2-4892-9E9C-CE18BE851605}" type="presOf" srcId="{6BC4474A-60DC-4ED6-97BB-7D8F88CAB885}" destId="{F7B86AD8-F75F-4BB1-AC83-2D75D43BD7C1}" srcOrd="0" destOrd="0" presId="urn:microsoft.com/office/officeart/2008/layout/RadialCluster"/>
    <dgm:cxn modelId="{4F9EA347-D31F-4302-B9AE-2CA66A727429}" srcId="{B422C1CD-29DF-461E-A725-BDC9283887E8}" destId="{B5324305-5B6F-4A94-BB87-FD953715C649}" srcOrd="2" destOrd="0" parTransId="{F474B626-5DF9-4496-B508-9AD7BEB1562F}" sibTransId="{B809F4F7-9B48-44BC-A3ED-5C10C5F00209}"/>
    <dgm:cxn modelId="{20A0D448-D589-4561-8D29-F98174B554AF}" type="presOf" srcId="{F474B626-5DF9-4496-B508-9AD7BEB1562F}" destId="{EB5809A0-271A-4B75-B49B-5E8F8EA6DAF3}" srcOrd="0" destOrd="0" presId="urn:microsoft.com/office/officeart/2008/layout/RadialCluster"/>
    <dgm:cxn modelId="{F6B7EB69-D420-4951-9E57-1732D10FC92B}" srcId="{EC78A72F-CF06-409A-8EFA-82C27B388EF7}" destId="{B422C1CD-29DF-461E-A725-BDC9283887E8}" srcOrd="0" destOrd="0" parTransId="{56E55A1D-99BF-4B37-A940-89698011428F}" sibTransId="{C8B3B3C7-333B-4DDF-BB27-A7D30C7ED4BD}"/>
    <dgm:cxn modelId="{D1F61173-4942-432F-B63B-936FFC3AD3EA}" srcId="{B422C1CD-29DF-461E-A725-BDC9283887E8}" destId="{77CD6FA1-1C1C-4DF1-AFD5-0097C3D5C3C3}" srcOrd="0" destOrd="0" parTransId="{10E2BF0A-8754-491C-A9DD-3609304D413E}" sibTransId="{9EF82DB2-26B3-415F-BB66-FC8C45AD6528}"/>
    <dgm:cxn modelId="{22493380-9199-4116-B287-8F6407B60809}" type="presOf" srcId="{6757E32E-3920-4260-BE05-CFB5BF54E149}" destId="{FBB2BBA7-AA3D-469F-9B39-C00DBD6E2C11}" srcOrd="0" destOrd="0" presId="urn:microsoft.com/office/officeart/2008/layout/RadialCluster"/>
    <dgm:cxn modelId="{533F838A-C9C2-49C3-85BE-2DF2DAFBFAD7}" type="presOf" srcId="{10E2BF0A-8754-491C-A9DD-3609304D413E}" destId="{9D926329-9D0F-43AE-B13F-DE1C4FC9213B}" srcOrd="0" destOrd="0" presId="urn:microsoft.com/office/officeart/2008/layout/RadialCluster"/>
    <dgm:cxn modelId="{2BB2D195-0A4D-4C39-90C5-30BCD9549693}" type="presOf" srcId="{B5324305-5B6F-4A94-BB87-FD953715C649}" destId="{E957D16C-0909-4C69-A087-38A15927363C}" srcOrd="0" destOrd="0" presId="urn:microsoft.com/office/officeart/2008/layout/RadialCluster"/>
    <dgm:cxn modelId="{7D26FDDA-6765-46B0-8F2E-7DEAA7A38A63}" type="presOf" srcId="{B422C1CD-29DF-461E-A725-BDC9283887E8}" destId="{9DEADDA2-84B6-4031-8A7B-843EBB121C5E}" srcOrd="0" destOrd="0" presId="urn:microsoft.com/office/officeart/2008/layout/RadialCluster"/>
    <dgm:cxn modelId="{8B1E94EC-4B2B-49C5-AEA9-35636E11AEC4}" type="presOf" srcId="{77CD6FA1-1C1C-4DF1-AFD5-0097C3D5C3C3}" destId="{62F46D17-B886-4109-9904-9D6D531600C1}" srcOrd="0" destOrd="0" presId="urn:microsoft.com/office/officeart/2008/layout/RadialCluster"/>
    <dgm:cxn modelId="{4DD1478C-A0CD-407E-B577-7647F7EF8F88}" type="presParOf" srcId="{5D7A05FD-A0FC-43C9-88C5-FC058B163836}" destId="{3DDE7B90-2A94-4781-A9FF-2846A4AA2992}" srcOrd="0" destOrd="0" presId="urn:microsoft.com/office/officeart/2008/layout/RadialCluster"/>
    <dgm:cxn modelId="{B87F8AE9-D716-4EE0-A5BE-5C28783B874E}" type="presParOf" srcId="{3DDE7B90-2A94-4781-A9FF-2846A4AA2992}" destId="{9DEADDA2-84B6-4031-8A7B-843EBB121C5E}" srcOrd="0" destOrd="0" presId="urn:microsoft.com/office/officeart/2008/layout/RadialCluster"/>
    <dgm:cxn modelId="{F40E222A-4B8A-4315-A948-7509C1074DD6}" type="presParOf" srcId="{3DDE7B90-2A94-4781-A9FF-2846A4AA2992}" destId="{9D926329-9D0F-43AE-B13F-DE1C4FC9213B}" srcOrd="1" destOrd="0" presId="urn:microsoft.com/office/officeart/2008/layout/RadialCluster"/>
    <dgm:cxn modelId="{DAED0940-282E-4EDA-8042-DD3CD5A4AE72}" type="presParOf" srcId="{3DDE7B90-2A94-4781-A9FF-2846A4AA2992}" destId="{62F46D17-B886-4109-9904-9D6D531600C1}" srcOrd="2" destOrd="0" presId="urn:microsoft.com/office/officeart/2008/layout/RadialCluster"/>
    <dgm:cxn modelId="{C7825A1F-6BE6-44BA-99E6-87D5795DF588}" type="presParOf" srcId="{3DDE7B90-2A94-4781-A9FF-2846A4AA2992}" destId="{F7B86AD8-F75F-4BB1-AC83-2D75D43BD7C1}" srcOrd="3" destOrd="0" presId="urn:microsoft.com/office/officeart/2008/layout/RadialCluster"/>
    <dgm:cxn modelId="{B15027D7-87C4-43BD-B436-6A0E1E933634}" type="presParOf" srcId="{3DDE7B90-2A94-4781-A9FF-2846A4AA2992}" destId="{FBB2BBA7-AA3D-469F-9B39-C00DBD6E2C11}" srcOrd="4" destOrd="0" presId="urn:microsoft.com/office/officeart/2008/layout/RadialCluster"/>
    <dgm:cxn modelId="{1380B16A-755F-4BCC-AC8D-A7736A22E52D}" type="presParOf" srcId="{3DDE7B90-2A94-4781-A9FF-2846A4AA2992}" destId="{EB5809A0-271A-4B75-B49B-5E8F8EA6DAF3}" srcOrd="5" destOrd="0" presId="urn:microsoft.com/office/officeart/2008/layout/RadialCluster"/>
    <dgm:cxn modelId="{BFE8A3C0-6EB9-4C75-855F-A851E3E15F25}" type="presParOf" srcId="{3DDE7B90-2A94-4781-A9FF-2846A4AA2992}" destId="{E957D16C-0909-4C69-A087-38A15927363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78A72F-CF06-409A-8EFA-82C27B388EF7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422C1CD-29DF-461E-A725-BDC9283887E8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56E55A1D-99BF-4B37-A940-89698011428F}" type="parTrans" cxnId="{F6B7EB69-D420-4951-9E57-1732D10FC92B}">
      <dgm:prSet/>
      <dgm:spPr/>
      <dgm:t>
        <a:bodyPr/>
        <a:lstStyle/>
        <a:p>
          <a:endParaRPr lang="en-GB"/>
        </a:p>
      </dgm:t>
    </dgm:pt>
    <dgm:pt modelId="{C8B3B3C7-333B-4DDF-BB27-A7D30C7ED4BD}" type="sibTrans" cxnId="{F6B7EB69-D420-4951-9E57-1732D10FC92B}">
      <dgm:prSet/>
      <dgm:spPr/>
      <dgm:t>
        <a:bodyPr/>
        <a:lstStyle/>
        <a:p>
          <a:endParaRPr lang="en-GB"/>
        </a:p>
      </dgm:t>
    </dgm:pt>
    <dgm:pt modelId="{6757E32E-3920-4260-BE05-CFB5BF54E149}">
      <dgm:prSet phldrT="[Text]"/>
      <dgm:spPr/>
      <dgm:t>
        <a:bodyPr/>
        <a:lstStyle/>
        <a:p>
          <a:r>
            <a:rPr lang="de-DE" dirty="0"/>
            <a:t>Small axial </a:t>
          </a:r>
          <a:r>
            <a:rPr lang="de-DE" dirty="0" err="1"/>
            <a:t>scatter</a:t>
          </a:r>
          <a:endParaRPr lang="de-DE" dirty="0"/>
        </a:p>
        <a:p>
          <a:r>
            <a:rPr lang="de-DE" dirty="0" err="1"/>
            <a:t>best</a:t>
          </a:r>
          <a:r>
            <a:rPr lang="de-DE" dirty="0"/>
            <a:t> </a:t>
          </a:r>
          <a:r>
            <a:rPr lang="de-DE" dirty="0" err="1"/>
            <a:t>reached</a:t>
          </a:r>
          <a:r>
            <a:rPr lang="de-DE" dirty="0"/>
            <a:t> </a:t>
          </a:r>
          <a:r>
            <a:rPr lang="de-DE" dirty="0" err="1"/>
            <a:t>under</a:t>
          </a:r>
          <a:r>
            <a:rPr lang="de-DE" dirty="0"/>
            <a:t> 30 </a:t>
          </a:r>
          <a:r>
            <a:rPr lang="de-DE" dirty="0" err="1"/>
            <a:t>mHz</a:t>
          </a:r>
          <a:r>
            <a:rPr lang="de-DE" dirty="0"/>
            <a:t> </a:t>
          </a:r>
          <a:endParaRPr lang="en-GB" dirty="0"/>
        </a:p>
      </dgm:t>
    </dgm:pt>
    <dgm:pt modelId="{6BC4474A-60DC-4ED6-97BB-7D8F88CAB885}" type="parTrans" cxnId="{EE39F61C-F519-4151-9200-D42552781E31}">
      <dgm:prSet/>
      <dgm:spPr/>
      <dgm:t>
        <a:bodyPr/>
        <a:lstStyle/>
        <a:p>
          <a:endParaRPr lang="en-GB"/>
        </a:p>
      </dgm:t>
    </dgm:pt>
    <dgm:pt modelId="{480430A4-F947-4B85-BEE2-8A7EDF01EC46}" type="sibTrans" cxnId="{EE39F61C-F519-4151-9200-D42552781E31}">
      <dgm:prSet/>
      <dgm:spPr/>
      <dgm:t>
        <a:bodyPr/>
        <a:lstStyle/>
        <a:p>
          <a:endParaRPr lang="en-GB"/>
        </a:p>
      </dgm:t>
    </dgm:pt>
    <dgm:pt modelId="{B5324305-5B6F-4A94-BB87-FD953715C649}">
      <dgm:prSet phldrT="[Text]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F474B626-5DF9-4496-B508-9AD7BEB1562F}" type="parTrans" cxnId="{4F9EA347-D31F-4302-B9AE-2CA66A727429}">
      <dgm:prSet/>
      <dgm:spPr/>
      <dgm:t>
        <a:bodyPr/>
        <a:lstStyle/>
        <a:p>
          <a:endParaRPr lang="en-GB"/>
        </a:p>
      </dgm:t>
    </dgm:pt>
    <dgm:pt modelId="{B809F4F7-9B48-44BC-A3ED-5C10C5F00209}" type="sibTrans" cxnId="{4F9EA347-D31F-4302-B9AE-2CA66A727429}">
      <dgm:prSet/>
      <dgm:spPr/>
      <dgm:t>
        <a:bodyPr/>
        <a:lstStyle/>
        <a:p>
          <a:endParaRPr lang="en-GB"/>
        </a:p>
      </dgm:t>
    </dgm:pt>
    <dgm:pt modelId="{77CD6FA1-1C1C-4DF1-AFD5-0097C3D5C3C3}">
      <dgm:prSet phldrT="[Text]"/>
      <dgm:spPr>
        <a:noFill/>
        <a:ln>
          <a:noFill/>
        </a:ln>
      </dgm:spPr>
      <dgm:t>
        <a:bodyPr/>
        <a:lstStyle/>
        <a:p>
          <a:endParaRPr lang="en-GB" dirty="0"/>
        </a:p>
      </dgm:t>
    </dgm:pt>
    <dgm:pt modelId="{10E2BF0A-8754-491C-A9DD-3609304D413E}" type="parTrans" cxnId="{D1F61173-4942-432F-B63B-936FFC3AD3EA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9EF82DB2-26B3-415F-BB66-FC8C45AD6528}" type="sibTrans" cxnId="{D1F61173-4942-432F-B63B-936FFC3AD3EA}">
      <dgm:prSet/>
      <dgm:spPr/>
      <dgm:t>
        <a:bodyPr/>
        <a:lstStyle/>
        <a:p>
          <a:endParaRPr lang="en-GB"/>
        </a:p>
      </dgm:t>
    </dgm:pt>
    <dgm:pt modelId="{5D7A05FD-A0FC-43C9-88C5-FC058B163836}" type="pres">
      <dgm:prSet presAssocID="{EC78A72F-CF06-409A-8EFA-82C27B388EF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DDE7B90-2A94-4781-A9FF-2846A4AA2992}" type="pres">
      <dgm:prSet presAssocID="{B422C1CD-29DF-461E-A725-BDC9283887E8}" presName="singleCycle" presStyleCnt="0"/>
      <dgm:spPr/>
    </dgm:pt>
    <dgm:pt modelId="{9DEADDA2-84B6-4031-8A7B-843EBB121C5E}" type="pres">
      <dgm:prSet presAssocID="{B422C1CD-29DF-461E-A725-BDC9283887E8}" presName="singleCenter" presStyleLbl="node1" presStyleIdx="0" presStyleCnt="4" custScaleX="281340" custScaleY="143456" custLinFactNeighborX="-965" custLinFactNeighborY="20071">
        <dgm:presLayoutVars>
          <dgm:chMax val="7"/>
          <dgm:chPref val="7"/>
        </dgm:presLayoutVars>
      </dgm:prSet>
      <dgm:spPr/>
    </dgm:pt>
    <dgm:pt modelId="{9D926329-9D0F-43AE-B13F-DE1C4FC9213B}" type="pres">
      <dgm:prSet presAssocID="{10E2BF0A-8754-491C-A9DD-3609304D413E}" presName="Name56" presStyleLbl="parChTrans1D2" presStyleIdx="0" presStyleCnt="3"/>
      <dgm:spPr/>
    </dgm:pt>
    <dgm:pt modelId="{62F46D17-B886-4109-9904-9D6D531600C1}" type="pres">
      <dgm:prSet presAssocID="{77CD6FA1-1C1C-4DF1-AFD5-0097C3D5C3C3}" presName="text0" presStyleLbl="node1" presStyleIdx="1" presStyleCnt="4" custRadScaleRad="60751" custRadScaleInc="-75420">
        <dgm:presLayoutVars>
          <dgm:bulletEnabled val="1"/>
        </dgm:presLayoutVars>
      </dgm:prSet>
      <dgm:spPr/>
    </dgm:pt>
    <dgm:pt modelId="{F7B86AD8-F75F-4BB1-AC83-2D75D43BD7C1}" type="pres">
      <dgm:prSet presAssocID="{6BC4474A-60DC-4ED6-97BB-7D8F88CAB885}" presName="Name56" presStyleLbl="parChTrans1D2" presStyleIdx="1" presStyleCnt="3"/>
      <dgm:spPr/>
    </dgm:pt>
    <dgm:pt modelId="{FBB2BBA7-AA3D-469F-9B39-C00DBD6E2C11}" type="pres">
      <dgm:prSet presAssocID="{6757E32E-3920-4260-BE05-CFB5BF54E149}" presName="text0" presStyleLbl="node1" presStyleIdx="2" presStyleCnt="4" custScaleX="286667" custScaleY="128284" custRadScaleRad="183778" custRadScaleInc="-294010">
        <dgm:presLayoutVars>
          <dgm:bulletEnabled val="1"/>
        </dgm:presLayoutVars>
      </dgm:prSet>
      <dgm:spPr/>
    </dgm:pt>
    <dgm:pt modelId="{EB5809A0-271A-4B75-B49B-5E8F8EA6DAF3}" type="pres">
      <dgm:prSet presAssocID="{F474B626-5DF9-4496-B508-9AD7BEB1562F}" presName="Name56" presStyleLbl="parChTrans1D2" presStyleIdx="2" presStyleCnt="3"/>
      <dgm:spPr/>
    </dgm:pt>
    <dgm:pt modelId="{E957D16C-0909-4C69-A087-38A15927363C}" type="pres">
      <dgm:prSet presAssocID="{B5324305-5B6F-4A94-BB87-FD953715C649}" presName="text0" presStyleLbl="node1" presStyleIdx="3" presStyleCnt="4" custScaleX="287260" custScaleY="130741" custRadScaleRad="183698" custRadScaleInc="294394">
        <dgm:presLayoutVars>
          <dgm:bulletEnabled val="1"/>
        </dgm:presLayoutVars>
      </dgm:prSet>
      <dgm:spPr/>
    </dgm:pt>
  </dgm:ptLst>
  <dgm:cxnLst>
    <dgm:cxn modelId="{EE39F61C-F519-4151-9200-D42552781E31}" srcId="{B422C1CD-29DF-461E-A725-BDC9283887E8}" destId="{6757E32E-3920-4260-BE05-CFB5BF54E149}" srcOrd="1" destOrd="0" parTransId="{6BC4474A-60DC-4ED6-97BB-7D8F88CAB885}" sibTransId="{480430A4-F947-4B85-BEE2-8A7EDF01EC46}"/>
    <dgm:cxn modelId="{0B8FAC20-3A42-4BA9-9626-AB27252B5756}" type="presOf" srcId="{EC78A72F-CF06-409A-8EFA-82C27B388EF7}" destId="{5D7A05FD-A0FC-43C9-88C5-FC058B163836}" srcOrd="0" destOrd="0" presId="urn:microsoft.com/office/officeart/2008/layout/RadialCluster"/>
    <dgm:cxn modelId="{C361E15D-70B2-4892-9E9C-CE18BE851605}" type="presOf" srcId="{6BC4474A-60DC-4ED6-97BB-7D8F88CAB885}" destId="{F7B86AD8-F75F-4BB1-AC83-2D75D43BD7C1}" srcOrd="0" destOrd="0" presId="urn:microsoft.com/office/officeart/2008/layout/RadialCluster"/>
    <dgm:cxn modelId="{4F9EA347-D31F-4302-B9AE-2CA66A727429}" srcId="{B422C1CD-29DF-461E-A725-BDC9283887E8}" destId="{B5324305-5B6F-4A94-BB87-FD953715C649}" srcOrd="2" destOrd="0" parTransId="{F474B626-5DF9-4496-B508-9AD7BEB1562F}" sibTransId="{B809F4F7-9B48-44BC-A3ED-5C10C5F00209}"/>
    <dgm:cxn modelId="{20A0D448-D589-4561-8D29-F98174B554AF}" type="presOf" srcId="{F474B626-5DF9-4496-B508-9AD7BEB1562F}" destId="{EB5809A0-271A-4B75-B49B-5E8F8EA6DAF3}" srcOrd="0" destOrd="0" presId="urn:microsoft.com/office/officeart/2008/layout/RadialCluster"/>
    <dgm:cxn modelId="{F6B7EB69-D420-4951-9E57-1732D10FC92B}" srcId="{EC78A72F-CF06-409A-8EFA-82C27B388EF7}" destId="{B422C1CD-29DF-461E-A725-BDC9283887E8}" srcOrd="0" destOrd="0" parTransId="{56E55A1D-99BF-4B37-A940-89698011428F}" sibTransId="{C8B3B3C7-333B-4DDF-BB27-A7D30C7ED4BD}"/>
    <dgm:cxn modelId="{D1F61173-4942-432F-B63B-936FFC3AD3EA}" srcId="{B422C1CD-29DF-461E-A725-BDC9283887E8}" destId="{77CD6FA1-1C1C-4DF1-AFD5-0097C3D5C3C3}" srcOrd="0" destOrd="0" parTransId="{10E2BF0A-8754-491C-A9DD-3609304D413E}" sibTransId="{9EF82DB2-26B3-415F-BB66-FC8C45AD6528}"/>
    <dgm:cxn modelId="{22493380-9199-4116-B287-8F6407B60809}" type="presOf" srcId="{6757E32E-3920-4260-BE05-CFB5BF54E149}" destId="{FBB2BBA7-AA3D-469F-9B39-C00DBD6E2C11}" srcOrd="0" destOrd="0" presId="urn:microsoft.com/office/officeart/2008/layout/RadialCluster"/>
    <dgm:cxn modelId="{533F838A-C9C2-49C3-85BE-2DF2DAFBFAD7}" type="presOf" srcId="{10E2BF0A-8754-491C-A9DD-3609304D413E}" destId="{9D926329-9D0F-43AE-B13F-DE1C4FC9213B}" srcOrd="0" destOrd="0" presId="urn:microsoft.com/office/officeart/2008/layout/RadialCluster"/>
    <dgm:cxn modelId="{2BB2D195-0A4D-4C39-90C5-30BCD9549693}" type="presOf" srcId="{B5324305-5B6F-4A94-BB87-FD953715C649}" destId="{E957D16C-0909-4C69-A087-38A15927363C}" srcOrd="0" destOrd="0" presId="urn:microsoft.com/office/officeart/2008/layout/RadialCluster"/>
    <dgm:cxn modelId="{7D26FDDA-6765-46B0-8F2E-7DEAA7A38A63}" type="presOf" srcId="{B422C1CD-29DF-461E-A725-BDC9283887E8}" destId="{9DEADDA2-84B6-4031-8A7B-843EBB121C5E}" srcOrd="0" destOrd="0" presId="urn:microsoft.com/office/officeart/2008/layout/RadialCluster"/>
    <dgm:cxn modelId="{8B1E94EC-4B2B-49C5-AEA9-35636E11AEC4}" type="presOf" srcId="{77CD6FA1-1C1C-4DF1-AFD5-0097C3D5C3C3}" destId="{62F46D17-B886-4109-9904-9D6D531600C1}" srcOrd="0" destOrd="0" presId="urn:microsoft.com/office/officeart/2008/layout/RadialCluster"/>
    <dgm:cxn modelId="{4DD1478C-A0CD-407E-B577-7647F7EF8F88}" type="presParOf" srcId="{5D7A05FD-A0FC-43C9-88C5-FC058B163836}" destId="{3DDE7B90-2A94-4781-A9FF-2846A4AA2992}" srcOrd="0" destOrd="0" presId="urn:microsoft.com/office/officeart/2008/layout/RadialCluster"/>
    <dgm:cxn modelId="{B87F8AE9-D716-4EE0-A5BE-5C28783B874E}" type="presParOf" srcId="{3DDE7B90-2A94-4781-A9FF-2846A4AA2992}" destId="{9DEADDA2-84B6-4031-8A7B-843EBB121C5E}" srcOrd="0" destOrd="0" presId="urn:microsoft.com/office/officeart/2008/layout/RadialCluster"/>
    <dgm:cxn modelId="{F40E222A-4B8A-4315-A948-7509C1074DD6}" type="presParOf" srcId="{3DDE7B90-2A94-4781-A9FF-2846A4AA2992}" destId="{9D926329-9D0F-43AE-B13F-DE1C4FC9213B}" srcOrd="1" destOrd="0" presId="urn:microsoft.com/office/officeart/2008/layout/RadialCluster"/>
    <dgm:cxn modelId="{DAED0940-282E-4EDA-8042-DD3CD5A4AE72}" type="presParOf" srcId="{3DDE7B90-2A94-4781-A9FF-2846A4AA2992}" destId="{62F46D17-B886-4109-9904-9D6D531600C1}" srcOrd="2" destOrd="0" presId="urn:microsoft.com/office/officeart/2008/layout/RadialCluster"/>
    <dgm:cxn modelId="{C7825A1F-6BE6-44BA-99E6-87D5795DF588}" type="presParOf" srcId="{3DDE7B90-2A94-4781-A9FF-2846A4AA2992}" destId="{F7B86AD8-F75F-4BB1-AC83-2D75D43BD7C1}" srcOrd="3" destOrd="0" presId="urn:microsoft.com/office/officeart/2008/layout/RadialCluster"/>
    <dgm:cxn modelId="{B15027D7-87C4-43BD-B436-6A0E1E933634}" type="presParOf" srcId="{3DDE7B90-2A94-4781-A9FF-2846A4AA2992}" destId="{FBB2BBA7-AA3D-469F-9B39-C00DBD6E2C11}" srcOrd="4" destOrd="0" presId="urn:microsoft.com/office/officeart/2008/layout/RadialCluster"/>
    <dgm:cxn modelId="{1380B16A-755F-4BCC-AC8D-A7736A22E52D}" type="presParOf" srcId="{3DDE7B90-2A94-4781-A9FF-2846A4AA2992}" destId="{EB5809A0-271A-4B75-B49B-5E8F8EA6DAF3}" srcOrd="5" destOrd="0" presId="urn:microsoft.com/office/officeart/2008/layout/RadialCluster"/>
    <dgm:cxn modelId="{BFE8A3C0-6EB9-4C75-855F-A851E3E15F25}" type="presParOf" srcId="{3DDE7B90-2A94-4781-A9FF-2846A4AA2992}" destId="{E957D16C-0909-4C69-A087-38A15927363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78A72F-CF06-409A-8EFA-82C27B388EF7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B422C1CD-29DF-461E-A725-BDC9283887E8}">
          <dgm:prSet phldrT="[Text]"/>
          <dgm:spPr/>
          <dgm:t>
            <a:bodyPr/>
            <a:lstStyle/>
            <a:p>
              <a:r>
                <a:rPr lang="de-DE" dirty="0"/>
                <a:t>Resolve </a:t>
              </a:r>
              <a:r>
                <a:rPr lang="de-DE" dirty="0" err="1"/>
                <a:t>spin</a:t>
              </a:r>
              <a:r>
                <a:rPr lang="de-DE" dirty="0"/>
                <a:t> shift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m:rPr>
                        <m:sty m:val="p"/>
                      </m:rPr>
                      <a:rPr lang="en-GB" smtClean="0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~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/>
                              </a:rPr>
                              <m:t>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/>
                              </a:rPr>
                              <m:t>ν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den>
                    </m:f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≈170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𝑚𝐻𝑧</m:t>
                    </m:r>
                  </m:oMath>
                </m:oMathPara>
              </a14:m>
              <a:endParaRPr lang="en-GB" dirty="0"/>
            </a:p>
          </dgm:t>
        </dgm:pt>
      </mc:Choice>
      <mc:Fallback xmlns="">
        <dgm:pt modelId="{B422C1CD-29DF-461E-A725-BDC9283887E8}">
          <dgm:prSet phldrT="[Text]"/>
          <dgm:spPr/>
          <dgm:t>
            <a:bodyPr/>
            <a:lstStyle/>
            <a:p>
              <a:r>
                <a:rPr lang="de-DE" dirty="0"/>
                <a:t>Resolve </a:t>
              </a:r>
              <a:r>
                <a:rPr lang="de-DE" dirty="0" err="1"/>
                <a:t>spin</a:t>
              </a:r>
              <a:r>
                <a:rPr lang="de-DE" dirty="0"/>
                <a:t> shift</a:t>
              </a:r>
            </a:p>
            <a:p>
              <a:pPr/>
              <a:r>
                <a:rPr lang="en-GB" i="0">
                  <a:latin typeface="Cambria Math"/>
                </a:rPr>
                <a:t>Δν</a:t>
              </a:r>
              <a:r>
                <a:rPr lang="en-GB" i="0">
                  <a:latin typeface="Cambria Math" panose="02040503050406030204" pitchFamily="18" charset="0"/>
                </a:rPr>
                <a:t>_</a:t>
              </a:r>
              <a:r>
                <a:rPr lang="en-GB" i="0">
                  <a:latin typeface="Cambria Math"/>
                </a:rPr>
                <a:t>𝑧~</a:t>
              </a:r>
              <a:r>
                <a:rPr lang="en-GB" i="0">
                  <a:latin typeface="Cambria Math" panose="02040503050406030204" pitchFamily="18" charset="0"/>
                </a:rPr>
                <a:t>(</a:t>
              </a:r>
              <a:r>
                <a:rPr lang="en-GB" i="0">
                  <a:latin typeface="Cambria Math"/>
                </a:rPr>
                <a:t>μ</a:t>
              </a:r>
              <a:r>
                <a:rPr lang="en-GB" i="0">
                  <a:latin typeface="Cambria Math" panose="02040503050406030204" pitchFamily="18" charset="0"/>
                </a:rPr>
                <a:t>_</a:t>
              </a:r>
              <a:r>
                <a:rPr lang="en-GB" i="0">
                  <a:latin typeface="Cambria Math"/>
                </a:rPr>
                <a:t>𝑝</a:t>
              </a:r>
              <a:r>
                <a:rPr lang="en-GB" i="0">
                  <a:latin typeface="Cambria Math" panose="02040503050406030204" pitchFamily="18" charset="0"/>
                </a:rPr>
                <a:t> </a:t>
              </a:r>
              <a:r>
                <a:rPr lang="en-GB" i="0">
                  <a:latin typeface="Cambria Math"/>
                </a:rPr>
                <a:t>𝐵</a:t>
              </a:r>
              <a:r>
                <a:rPr lang="en-GB" i="0">
                  <a:latin typeface="Cambria Math" panose="02040503050406030204" pitchFamily="18" charset="0"/>
                </a:rPr>
                <a:t>_</a:t>
              </a:r>
              <a:r>
                <a:rPr lang="en-GB" i="0">
                  <a:latin typeface="Cambria Math"/>
                </a:rPr>
                <a:t>2</a:t>
              </a:r>
              <a:r>
                <a:rPr lang="en-GB" i="0">
                  <a:latin typeface="Cambria Math" panose="02040503050406030204" pitchFamily="18" charset="0"/>
                </a:rPr>
                <a:t>)/(</a:t>
              </a:r>
              <a:r>
                <a:rPr lang="en-GB" i="0">
                  <a:latin typeface="Cambria Math"/>
                </a:rPr>
                <a:t>𝑚</a:t>
              </a:r>
              <a:r>
                <a:rPr lang="en-GB" i="0">
                  <a:latin typeface="Cambria Math" panose="02040503050406030204" pitchFamily="18" charset="0"/>
                </a:rPr>
                <a:t>_</a:t>
              </a:r>
              <a:r>
                <a:rPr lang="en-GB" i="0">
                  <a:latin typeface="Cambria Math"/>
                </a:rPr>
                <a:t>𝑝</a:t>
              </a:r>
              <a:r>
                <a:rPr lang="en-GB" i="0">
                  <a:latin typeface="Cambria Math" panose="02040503050406030204" pitchFamily="18" charset="0"/>
                </a:rPr>
                <a:t> </a:t>
              </a:r>
              <a:r>
                <a:rPr lang="en-GB" i="0">
                  <a:latin typeface="Cambria Math"/>
                </a:rPr>
                <a:t>ν</a:t>
              </a:r>
              <a:r>
                <a:rPr lang="en-GB" i="0">
                  <a:latin typeface="Cambria Math" panose="02040503050406030204" pitchFamily="18" charset="0"/>
                </a:rPr>
                <a:t>_</a:t>
              </a:r>
              <a:r>
                <a:rPr lang="en-GB" i="0">
                  <a:latin typeface="Cambria Math"/>
                </a:rPr>
                <a:t>𝑧</a:t>
              </a:r>
              <a:r>
                <a:rPr lang="en-GB" i="0">
                  <a:latin typeface="Cambria Math" panose="02040503050406030204" pitchFamily="18" charset="0"/>
                </a:rPr>
                <a:t> )</a:t>
              </a:r>
              <a:r>
                <a:rPr lang="de-DE" b="0" i="0">
                  <a:latin typeface="Cambria Math" panose="02040503050406030204" pitchFamily="18" charset="0"/>
                </a:rPr>
                <a:t>  </a:t>
              </a:r>
              <a:r>
                <a:rPr lang="de-DE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≈170 𝑚𝐻𝑧</a:t>
              </a:r>
              <a:endParaRPr lang="en-GB" dirty="0"/>
            </a:p>
          </dgm:t>
        </dgm:pt>
      </mc:Fallback>
    </mc:AlternateContent>
    <dgm:pt modelId="{56E55A1D-99BF-4B37-A940-89698011428F}" type="parTrans" cxnId="{F6B7EB69-D420-4951-9E57-1732D10FC92B}">
      <dgm:prSet/>
      <dgm:spPr/>
      <dgm:t>
        <a:bodyPr/>
        <a:lstStyle/>
        <a:p>
          <a:endParaRPr lang="en-GB"/>
        </a:p>
      </dgm:t>
    </dgm:pt>
    <dgm:pt modelId="{C8B3B3C7-333B-4DDF-BB27-A7D30C7ED4BD}" type="sibTrans" cxnId="{F6B7EB69-D420-4951-9E57-1732D10FC92B}">
      <dgm:prSet/>
      <dgm:spPr/>
      <dgm:t>
        <a:bodyPr/>
        <a:lstStyle/>
        <a:p>
          <a:endParaRPr lang="en-GB"/>
        </a:p>
      </dgm:t>
    </dgm:pt>
    <dgm:pt modelId="{6757E32E-3920-4260-BE05-CFB5BF54E149}">
      <dgm:prSet phldrT="[Text]"/>
      <dgm:spPr/>
      <dgm:t>
        <a:bodyPr/>
        <a:lstStyle/>
        <a:p>
          <a:r>
            <a:rPr lang="de-DE" dirty="0"/>
            <a:t>Small axial </a:t>
          </a:r>
          <a:r>
            <a:rPr lang="de-DE" dirty="0" err="1"/>
            <a:t>scatter</a:t>
          </a:r>
          <a:endParaRPr lang="de-DE" dirty="0"/>
        </a:p>
        <a:p>
          <a:r>
            <a:rPr lang="de-DE" dirty="0" err="1"/>
            <a:t>best</a:t>
          </a:r>
          <a:r>
            <a:rPr lang="de-DE" dirty="0"/>
            <a:t> </a:t>
          </a:r>
          <a:r>
            <a:rPr lang="de-DE" dirty="0" err="1"/>
            <a:t>reached</a:t>
          </a:r>
          <a:r>
            <a:rPr lang="de-DE" dirty="0"/>
            <a:t> </a:t>
          </a:r>
          <a:r>
            <a:rPr lang="de-DE" dirty="0" err="1"/>
            <a:t>under</a:t>
          </a:r>
          <a:r>
            <a:rPr lang="de-DE" dirty="0"/>
            <a:t> 30 </a:t>
          </a:r>
          <a:r>
            <a:rPr lang="de-DE" dirty="0" err="1"/>
            <a:t>mHz</a:t>
          </a:r>
          <a:r>
            <a:rPr lang="de-DE" dirty="0"/>
            <a:t> </a:t>
          </a:r>
          <a:endParaRPr lang="en-GB" dirty="0"/>
        </a:p>
      </dgm:t>
    </dgm:pt>
    <dgm:pt modelId="{6BC4474A-60DC-4ED6-97BB-7D8F88CAB885}" type="parTrans" cxnId="{EE39F61C-F519-4151-9200-D42552781E31}">
      <dgm:prSet/>
      <dgm:spPr/>
      <dgm:t>
        <a:bodyPr/>
        <a:lstStyle/>
        <a:p>
          <a:endParaRPr lang="en-GB"/>
        </a:p>
      </dgm:t>
    </dgm:pt>
    <dgm:pt modelId="{480430A4-F947-4B85-BEE2-8A7EDF01EC46}" type="sibTrans" cxnId="{EE39F61C-F519-4151-9200-D42552781E31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B5324305-5B6F-4A94-BB87-FD953715C649}">
          <dgm:prSet phldrT="[Text]"/>
          <dgm:spPr/>
          <dgm:t>
            <a:bodyPr/>
            <a:lstStyle/>
            <a:p>
              <a:r>
                <a:rPr lang="de-DE" dirty="0"/>
                <a:t>Strong </a:t>
              </a:r>
              <a:r>
                <a:rPr lang="de-DE" dirty="0" err="1"/>
                <a:t>magnetic</a:t>
              </a:r>
              <a:r>
                <a:rPr lang="de-DE" dirty="0"/>
                <a:t> </a:t>
              </a:r>
              <a:r>
                <a:rPr lang="de-DE" dirty="0" err="1"/>
                <a:t>bottle</a:t>
              </a:r>
              <a:endParaRPr lang="de-DE" dirty="0"/>
            </a:p>
            <a:p>
              <a14:m>
                <m:oMath xmlns:m="http://schemas.openxmlformats.org/officeDocument/2006/math">
                  <m:sSub>
                    <m:sSubPr>
                      <m:ctrlPr>
                        <a:rPr lang="de-DE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e>
                    <m:sub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de-DE" dirty="0"/>
                <a:t> = </a:t>
              </a:r>
              <a14:m>
                <m:oMath xmlns:m="http://schemas.openxmlformats.org/officeDocument/2006/math">
                  <m:r>
                    <a:rPr lang="de-DE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300000 </m:t>
                  </m:r>
                  <m:f>
                    <m:fPr>
                      <m:ctrlP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fPr>
                    <m:num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num>
                    <m:den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den>
                  </m:f>
                </m:oMath>
              </a14:m>
              <a:endParaRPr lang="en-GB" dirty="0"/>
            </a:p>
          </dgm:t>
        </dgm:pt>
      </mc:Choice>
      <mc:Fallback xmlns="">
        <dgm:pt modelId="{B5324305-5B6F-4A94-BB87-FD953715C649}">
          <dgm:prSet phldrT="[Text]"/>
          <dgm:spPr/>
          <dgm:t>
            <a:bodyPr/>
            <a:lstStyle/>
            <a:p>
              <a:r>
                <a:rPr lang="de-DE" dirty="0"/>
                <a:t>Strong </a:t>
              </a:r>
              <a:r>
                <a:rPr lang="de-DE" dirty="0" err="1"/>
                <a:t>magnetic</a:t>
              </a:r>
              <a:r>
                <a:rPr lang="de-DE" dirty="0"/>
                <a:t> </a:t>
              </a:r>
              <a:r>
                <a:rPr lang="de-DE" dirty="0" err="1"/>
                <a:t>bottle</a:t>
              </a:r>
              <a:endParaRPr lang="de-DE" dirty="0"/>
            </a:p>
            <a:p>
              <a:r>
                <a:rPr lang="de-DE" b="0" i="0" dirty="0">
                  <a:latin typeface="Cambria Math" panose="02040503050406030204" pitchFamily="18" charset="0"/>
                </a:rPr>
                <a:t>𝐵_2</a:t>
              </a:r>
              <a:r>
                <a:rPr lang="de-DE" dirty="0"/>
                <a:t> = </a:t>
              </a:r>
              <a:r>
                <a:rPr lang="de-DE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300000  𝑇/𝑚^2 </a:t>
              </a:r>
              <a:endParaRPr lang="en-GB" dirty="0"/>
            </a:p>
          </dgm:t>
        </dgm:pt>
      </mc:Fallback>
    </mc:AlternateContent>
    <dgm:pt modelId="{F474B626-5DF9-4496-B508-9AD7BEB1562F}" type="parTrans" cxnId="{4F9EA347-D31F-4302-B9AE-2CA66A727429}">
      <dgm:prSet/>
      <dgm:spPr/>
      <dgm:t>
        <a:bodyPr/>
        <a:lstStyle/>
        <a:p>
          <a:endParaRPr lang="en-GB"/>
        </a:p>
      </dgm:t>
    </dgm:pt>
    <dgm:pt modelId="{B809F4F7-9B48-44BC-A3ED-5C10C5F00209}" type="sibTrans" cxnId="{4F9EA347-D31F-4302-B9AE-2CA66A727429}">
      <dgm:prSet/>
      <dgm:spPr/>
      <dgm:t>
        <a:bodyPr/>
        <a:lstStyle/>
        <a:p>
          <a:endParaRPr lang="en-GB"/>
        </a:p>
      </dgm:t>
    </dgm:pt>
    <dgm:pt modelId="{77CD6FA1-1C1C-4DF1-AFD5-0097C3D5C3C3}">
      <dgm:prSet phldrT="[Text]"/>
      <dgm:spPr>
        <a:noFill/>
        <a:ln>
          <a:noFill/>
        </a:ln>
      </dgm:spPr>
      <dgm:t>
        <a:bodyPr/>
        <a:lstStyle/>
        <a:p>
          <a:endParaRPr lang="en-GB" dirty="0"/>
        </a:p>
      </dgm:t>
    </dgm:pt>
    <dgm:pt modelId="{10E2BF0A-8754-491C-A9DD-3609304D413E}" type="parTrans" cxnId="{D1F61173-4942-432F-B63B-936FFC3AD3EA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9EF82DB2-26B3-415F-BB66-FC8C45AD6528}" type="sibTrans" cxnId="{D1F61173-4942-432F-B63B-936FFC3AD3EA}">
      <dgm:prSet/>
      <dgm:spPr/>
      <dgm:t>
        <a:bodyPr/>
        <a:lstStyle/>
        <a:p>
          <a:endParaRPr lang="en-GB"/>
        </a:p>
      </dgm:t>
    </dgm:pt>
    <dgm:pt modelId="{5D7A05FD-A0FC-43C9-88C5-FC058B163836}" type="pres">
      <dgm:prSet presAssocID="{EC78A72F-CF06-409A-8EFA-82C27B388EF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DDE7B90-2A94-4781-A9FF-2846A4AA2992}" type="pres">
      <dgm:prSet presAssocID="{B422C1CD-29DF-461E-A725-BDC9283887E8}" presName="singleCycle" presStyleCnt="0"/>
      <dgm:spPr/>
    </dgm:pt>
    <dgm:pt modelId="{9DEADDA2-84B6-4031-8A7B-843EBB121C5E}" type="pres">
      <dgm:prSet presAssocID="{B422C1CD-29DF-461E-A725-BDC9283887E8}" presName="singleCenter" presStyleLbl="node1" presStyleIdx="0" presStyleCnt="4" custScaleX="281340" custScaleY="143456" custLinFactNeighborX="-965" custLinFactNeighborY="20071">
        <dgm:presLayoutVars>
          <dgm:chMax val="7"/>
          <dgm:chPref val="7"/>
        </dgm:presLayoutVars>
      </dgm:prSet>
      <dgm:spPr/>
    </dgm:pt>
    <dgm:pt modelId="{9D926329-9D0F-43AE-B13F-DE1C4FC9213B}" type="pres">
      <dgm:prSet presAssocID="{10E2BF0A-8754-491C-A9DD-3609304D413E}" presName="Name56" presStyleLbl="parChTrans1D2" presStyleIdx="0" presStyleCnt="3"/>
      <dgm:spPr/>
    </dgm:pt>
    <dgm:pt modelId="{62F46D17-B886-4109-9904-9D6D531600C1}" type="pres">
      <dgm:prSet presAssocID="{77CD6FA1-1C1C-4DF1-AFD5-0097C3D5C3C3}" presName="text0" presStyleLbl="node1" presStyleIdx="1" presStyleCnt="4" custRadScaleRad="60751" custRadScaleInc="-75420">
        <dgm:presLayoutVars>
          <dgm:bulletEnabled val="1"/>
        </dgm:presLayoutVars>
      </dgm:prSet>
      <dgm:spPr/>
    </dgm:pt>
    <dgm:pt modelId="{F7B86AD8-F75F-4BB1-AC83-2D75D43BD7C1}" type="pres">
      <dgm:prSet presAssocID="{6BC4474A-60DC-4ED6-97BB-7D8F88CAB885}" presName="Name56" presStyleLbl="parChTrans1D2" presStyleIdx="1" presStyleCnt="3"/>
      <dgm:spPr/>
    </dgm:pt>
    <dgm:pt modelId="{FBB2BBA7-AA3D-469F-9B39-C00DBD6E2C11}" type="pres">
      <dgm:prSet presAssocID="{6757E32E-3920-4260-BE05-CFB5BF54E149}" presName="text0" presStyleLbl="node1" presStyleIdx="2" presStyleCnt="4" custScaleX="286667" custScaleY="128284" custRadScaleRad="183778" custRadScaleInc="-294010">
        <dgm:presLayoutVars>
          <dgm:bulletEnabled val="1"/>
        </dgm:presLayoutVars>
      </dgm:prSet>
      <dgm:spPr/>
    </dgm:pt>
    <dgm:pt modelId="{EB5809A0-271A-4B75-B49B-5E8F8EA6DAF3}" type="pres">
      <dgm:prSet presAssocID="{F474B626-5DF9-4496-B508-9AD7BEB1562F}" presName="Name56" presStyleLbl="parChTrans1D2" presStyleIdx="2" presStyleCnt="3"/>
      <dgm:spPr/>
    </dgm:pt>
    <dgm:pt modelId="{E957D16C-0909-4C69-A087-38A15927363C}" type="pres">
      <dgm:prSet presAssocID="{B5324305-5B6F-4A94-BB87-FD953715C649}" presName="text0" presStyleLbl="node1" presStyleIdx="3" presStyleCnt="4" custScaleX="287260" custScaleY="130741" custRadScaleRad="183698" custRadScaleInc="294394">
        <dgm:presLayoutVars>
          <dgm:bulletEnabled val="1"/>
        </dgm:presLayoutVars>
      </dgm:prSet>
      <dgm:spPr/>
    </dgm:pt>
  </dgm:ptLst>
  <dgm:cxnLst>
    <dgm:cxn modelId="{EE39F61C-F519-4151-9200-D42552781E31}" srcId="{B422C1CD-29DF-461E-A725-BDC9283887E8}" destId="{6757E32E-3920-4260-BE05-CFB5BF54E149}" srcOrd="1" destOrd="0" parTransId="{6BC4474A-60DC-4ED6-97BB-7D8F88CAB885}" sibTransId="{480430A4-F947-4B85-BEE2-8A7EDF01EC46}"/>
    <dgm:cxn modelId="{0B8FAC20-3A42-4BA9-9626-AB27252B5756}" type="presOf" srcId="{EC78A72F-CF06-409A-8EFA-82C27B388EF7}" destId="{5D7A05FD-A0FC-43C9-88C5-FC058B163836}" srcOrd="0" destOrd="0" presId="urn:microsoft.com/office/officeart/2008/layout/RadialCluster"/>
    <dgm:cxn modelId="{C361E15D-70B2-4892-9E9C-CE18BE851605}" type="presOf" srcId="{6BC4474A-60DC-4ED6-97BB-7D8F88CAB885}" destId="{F7B86AD8-F75F-4BB1-AC83-2D75D43BD7C1}" srcOrd="0" destOrd="0" presId="urn:microsoft.com/office/officeart/2008/layout/RadialCluster"/>
    <dgm:cxn modelId="{4F9EA347-D31F-4302-B9AE-2CA66A727429}" srcId="{B422C1CD-29DF-461E-A725-BDC9283887E8}" destId="{B5324305-5B6F-4A94-BB87-FD953715C649}" srcOrd="2" destOrd="0" parTransId="{F474B626-5DF9-4496-B508-9AD7BEB1562F}" sibTransId="{B809F4F7-9B48-44BC-A3ED-5C10C5F00209}"/>
    <dgm:cxn modelId="{20A0D448-D589-4561-8D29-F98174B554AF}" type="presOf" srcId="{F474B626-5DF9-4496-B508-9AD7BEB1562F}" destId="{EB5809A0-271A-4B75-B49B-5E8F8EA6DAF3}" srcOrd="0" destOrd="0" presId="urn:microsoft.com/office/officeart/2008/layout/RadialCluster"/>
    <dgm:cxn modelId="{F6B7EB69-D420-4951-9E57-1732D10FC92B}" srcId="{EC78A72F-CF06-409A-8EFA-82C27B388EF7}" destId="{B422C1CD-29DF-461E-A725-BDC9283887E8}" srcOrd="0" destOrd="0" parTransId="{56E55A1D-99BF-4B37-A940-89698011428F}" sibTransId="{C8B3B3C7-333B-4DDF-BB27-A7D30C7ED4BD}"/>
    <dgm:cxn modelId="{D1F61173-4942-432F-B63B-936FFC3AD3EA}" srcId="{B422C1CD-29DF-461E-A725-BDC9283887E8}" destId="{77CD6FA1-1C1C-4DF1-AFD5-0097C3D5C3C3}" srcOrd="0" destOrd="0" parTransId="{10E2BF0A-8754-491C-A9DD-3609304D413E}" sibTransId="{9EF82DB2-26B3-415F-BB66-FC8C45AD6528}"/>
    <dgm:cxn modelId="{22493380-9199-4116-B287-8F6407B60809}" type="presOf" srcId="{6757E32E-3920-4260-BE05-CFB5BF54E149}" destId="{FBB2BBA7-AA3D-469F-9B39-C00DBD6E2C11}" srcOrd="0" destOrd="0" presId="urn:microsoft.com/office/officeart/2008/layout/RadialCluster"/>
    <dgm:cxn modelId="{533F838A-C9C2-49C3-85BE-2DF2DAFBFAD7}" type="presOf" srcId="{10E2BF0A-8754-491C-A9DD-3609304D413E}" destId="{9D926329-9D0F-43AE-B13F-DE1C4FC9213B}" srcOrd="0" destOrd="0" presId="urn:microsoft.com/office/officeart/2008/layout/RadialCluster"/>
    <dgm:cxn modelId="{2BB2D195-0A4D-4C39-90C5-30BCD9549693}" type="presOf" srcId="{B5324305-5B6F-4A94-BB87-FD953715C649}" destId="{E957D16C-0909-4C69-A087-38A15927363C}" srcOrd="0" destOrd="0" presId="urn:microsoft.com/office/officeart/2008/layout/RadialCluster"/>
    <dgm:cxn modelId="{7D26FDDA-6765-46B0-8F2E-7DEAA7A38A63}" type="presOf" srcId="{B422C1CD-29DF-461E-A725-BDC9283887E8}" destId="{9DEADDA2-84B6-4031-8A7B-843EBB121C5E}" srcOrd="0" destOrd="0" presId="urn:microsoft.com/office/officeart/2008/layout/RadialCluster"/>
    <dgm:cxn modelId="{8B1E94EC-4B2B-49C5-AEA9-35636E11AEC4}" type="presOf" srcId="{77CD6FA1-1C1C-4DF1-AFD5-0097C3D5C3C3}" destId="{62F46D17-B886-4109-9904-9D6D531600C1}" srcOrd="0" destOrd="0" presId="urn:microsoft.com/office/officeart/2008/layout/RadialCluster"/>
    <dgm:cxn modelId="{4DD1478C-A0CD-407E-B577-7647F7EF8F88}" type="presParOf" srcId="{5D7A05FD-A0FC-43C9-88C5-FC058B163836}" destId="{3DDE7B90-2A94-4781-A9FF-2846A4AA2992}" srcOrd="0" destOrd="0" presId="urn:microsoft.com/office/officeart/2008/layout/RadialCluster"/>
    <dgm:cxn modelId="{B87F8AE9-D716-4EE0-A5BE-5C28783B874E}" type="presParOf" srcId="{3DDE7B90-2A94-4781-A9FF-2846A4AA2992}" destId="{9DEADDA2-84B6-4031-8A7B-843EBB121C5E}" srcOrd="0" destOrd="0" presId="urn:microsoft.com/office/officeart/2008/layout/RadialCluster"/>
    <dgm:cxn modelId="{F40E222A-4B8A-4315-A948-7509C1074DD6}" type="presParOf" srcId="{3DDE7B90-2A94-4781-A9FF-2846A4AA2992}" destId="{9D926329-9D0F-43AE-B13F-DE1C4FC9213B}" srcOrd="1" destOrd="0" presId="urn:microsoft.com/office/officeart/2008/layout/RadialCluster"/>
    <dgm:cxn modelId="{DAED0940-282E-4EDA-8042-DD3CD5A4AE72}" type="presParOf" srcId="{3DDE7B90-2A94-4781-A9FF-2846A4AA2992}" destId="{62F46D17-B886-4109-9904-9D6D531600C1}" srcOrd="2" destOrd="0" presId="urn:microsoft.com/office/officeart/2008/layout/RadialCluster"/>
    <dgm:cxn modelId="{C7825A1F-6BE6-44BA-99E6-87D5795DF588}" type="presParOf" srcId="{3DDE7B90-2A94-4781-A9FF-2846A4AA2992}" destId="{F7B86AD8-F75F-4BB1-AC83-2D75D43BD7C1}" srcOrd="3" destOrd="0" presId="urn:microsoft.com/office/officeart/2008/layout/RadialCluster"/>
    <dgm:cxn modelId="{B15027D7-87C4-43BD-B436-6A0E1E933634}" type="presParOf" srcId="{3DDE7B90-2A94-4781-A9FF-2846A4AA2992}" destId="{FBB2BBA7-AA3D-469F-9B39-C00DBD6E2C11}" srcOrd="4" destOrd="0" presId="urn:microsoft.com/office/officeart/2008/layout/RadialCluster"/>
    <dgm:cxn modelId="{1380B16A-755F-4BCC-AC8D-A7736A22E52D}" type="presParOf" srcId="{3DDE7B90-2A94-4781-A9FF-2846A4AA2992}" destId="{EB5809A0-271A-4B75-B49B-5E8F8EA6DAF3}" srcOrd="5" destOrd="0" presId="urn:microsoft.com/office/officeart/2008/layout/RadialCluster"/>
    <dgm:cxn modelId="{BFE8A3C0-6EB9-4C75-855F-A851E3E15F25}" type="presParOf" srcId="{3DDE7B90-2A94-4781-A9FF-2846A4AA2992}" destId="{E957D16C-0909-4C69-A087-38A15927363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78A72F-CF06-409A-8EFA-82C27B388EF7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422C1CD-29DF-461E-A725-BDC9283887E8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56E55A1D-99BF-4B37-A940-89698011428F}" type="parTrans" cxnId="{F6B7EB69-D420-4951-9E57-1732D10FC92B}">
      <dgm:prSet/>
      <dgm:spPr/>
      <dgm:t>
        <a:bodyPr/>
        <a:lstStyle/>
        <a:p>
          <a:endParaRPr lang="en-GB"/>
        </a:p>
      </dgm:t>
    </dgm:pt>
    <dgm:pt modelId="{C8B3B3C7-333B-4DDF-BB27-A7D30C7ED4BD}" type="sibTrans" cxnId="{F6B7EB69-D420-4951-9E57-1732D10FC92B}">
      <dgm:prSet/>
      <dgm:spPr/>
      <dgm:t>
        <a:bodyPr/>
        <a:lstStyle/>
        <a:p>
          <a:endParaRPr lang="en-GB"/>
        </a:p>
      </dgm:t>
    </dgm:pt>
    <dgm:pt modelId="{6757E32E-3920-4260-BE05-CFB5BF54E149}">
      <dgm:prSet phldrT="[Text]"/>
      <dgm:spPr/>
      <dgm:t>
        <a:bodyPr/>
        <a:lstStyle/>
        <a:p>
          <a:r>
            <a:rPr lang="de-DE" dirty="0"/>
            <a:t>Small axial </a:t>
          </a:r>
          <a:r>
            <a:rPr lang="de-DE" dirty="0" err="1"/>
            <a:t>scatter</a:t>
          </a:r>
          <a:endParaRPr lang="de-DE" dirty="0"/>
        </a:p>
        <a:p>
          <a:r>
            <a:rPr lang="de-DE" dirty="0" err="1"/>
            <a:t>best</a:t>
          </a:r>
          <a:r>
            <a:rPr lang="de-DE" dirty="0"/>
            <a:t> </a:t>
          </a:r>
          <a:r>
            <a:rPr lang="de-DE" dirty="0" err="1"/>
            <a:t>reached</a:t>
          </a:r>
          <a:r>
            <a:rPr lang="de-DE" dirty="0"/>
            <a:t> </a:t>
          </a:r>
          <a:r>
            <a:rPr lang="de-DE" dirty="0" err="1"/>
            <a:t>under</a:t>
          </a:r>
          <a:r>
            <a:rPr lang="de-DE" dirty="0"/>
            <a:t> 30 </a:t>
          </a:r>
          <a:r>
            <a:rPr lang="de-DE" dirty="0" err="1"/>
            <a:t>mHz</a:t>
          </a:r>
          <a:r>
            <a:rPr lang="de-DE" dirty="0"/>
            <a:t> </a:t>
          </a:r>
          <a:endParaRPr lang="en-GB" dirty="0"/>
        </a:p>
      </dgm:t>
    </dgm:pt>
    <dgm:pt modelId="{6BC4474A-60DC-4ED6-97BB-7D8F88CAB885}" type="parTrans" cxnId="{EE39F61C-F519-4151-9200-D42552781E31}">
      <dgm:prSet/>
      <dgm:spPr/>
      <dgm:t>
        <a:bodyPr/>
        <a:lstStyle/>
        <a:p>
          <a:endParaRPr lang="en-GB"/>
        </a:p>
      </dgm:t>
    </dgm:pt>
    <dgm:pt modelId="{480430A4-F947-4B85-BEE2-8A7EDF01EC46}" type="sibTrans" cxnId="{EE39F61C-F519-4151-9200-D42552781E31}">
      <dgm:prSet/>
      <dgm:spPr/>
      <dgm:t>
        <a:bodyPr/>
        <a:lstStyle/>
        <a:p>
          <a:endParaRPr lang="en-GB"/>
        </a:p>
      </dgm:t>
    </dgm:pt>
    <dgm:pt modelId="{B5324305-5B6F-4A94-BB87-FD953715C649}">
      <dgm:prSet phldrT="[Text]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F474B626-5DF9-4496-B508-9AD7BEB1562F}" type="parTrans" cxnId="{4F9EA347-D31F-4302-B9AE-2CA66A727429}">
      <dgm:prSet/>
      <dgm:spPr/>
      <dgm:t>
        <a:bodyPr/>
        <a:lstStyle/>
        <a:p>
          <a:endParaRPr lang="en-GB"/>
        </a:p>
      </dgm:t>
    </dgm:pt>
    <dgm:pt modelId="{B809F4F7-9B48-44BC-A3ED-5C10C5F00209}" type="sibTrans" cxnId="{4F9EA347-D31F-4302-B9AE-2CA66A727429}">
      <dgm:prSet/>
      <dgm:spPr/>
      <dgm:t>
        <a:bodyPr/>
        <a:lstStyle/>
        <a:p>
          <a:endParaRPr lang="en-GB"/>
        </a:p>
      </dgm:t>
    </dgm:pt>
    <dgm:pt modelId="{77CD6FA1-1C1C-4DF1-AFD5-0097C3D5C3C3}">
      <dgm:prSet phldrT="[Text]"/>
      <dgm:spPr>
        <a:noFill/>
        <a:ln>
          <a:noFill/>
        </a:ln>
      </dgm:spPr>
      <dgm:t>
        <a:bodyPr/>
        <a:lstStyle/>
        <a:p>
          <a:endParaRPr lang="en-GB" dirty="0"/>
        </a:p>
      </dgm:t>
    </dgm:pt>
    <dgm:pt modelId="{10E2BF0A-8754-491C-A9DD-3609304D413E}" type="parTrans" cxnId="{D1F61173-4942-432F-B63B-936FFC3AD3EA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9EF82DB2-26B3-415F-BB66-FC8C45AD6528}" type="sibTrans" cxnId="{D1F61173-4942-432F-B63B-936FFC3AD3EA}">
      <dgm:prSet/>
      <dgm:spPr/>
      <dgm:t>
        <a:bodyPr/>
        <a:lstStyle/>
        <a:p>
          <a:endParaRPr lang="en-GB"/>
        </a:p>
      </dgm:t>
    </dgm:pt>
    <dgm:pt modelId="{5D7A05FD-A0FC-43C9-88C5-FC058B163836}" type="pres">
      <dgm:prSet presAssocID="{EC78A72F-CF06-409A-8EFA-82C27B388EF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DDE7B90-2A94-4781-A9FF-2846A4AA2992}" type="pres">
      <dgm:prSet presAssocID="{B422C1CD-29DF-461E-A725-BDC9283887E8}" presName="singleCycle" presStyleCnt="0"/>
      <dgm:spPr/>
    </dgm:pt>
    <dgm:pt modelId="{9DEADDA2-84B6-4031-8A7B-843EBB121C5E}" type="pres">
      <dgm:prSet presAssocID="{B422C1CD-29DF-461E-A725-BDC9283887E8}" presName="singleCenter" presStyleLbl="node1" presStyleIdx="0" presStyleCnt="4" custScaleX="281340" custScaleY="143456" custLinFactNeighborX="-965" custLinFactNeighborY="20071">
        <dgm:presLayoutVars>
          <dgm:chMax val="7"/>
          <dgm:chPref val="7"/>
        </dgm:presLayoutVars>
      </dgm:prSet>
      <dgm:spPr/>
    </dgm:pt>
    <dgm:pt modelId="{9D926329-9D0F-43AE-B13F-DE1C4FC9213B}" type="pres">
      <dgm:prSet presAssocID="{10E2BF0A-8754-491C-A9DD-3609304D413E}" presName="Name56" presStyleLbl="parChTrans1D2" presStyleIdx="0" presStyleCnt="3"/>
      <dgm:spPr/>
    </dgm:pt>
    <dgm:pt modelId="{62F46D17-B886-4109-9904-9D6D531600C1}" type="pres">
      <dgm:prSet presAssocID="{77CD6FA1-1C1C-4DF1-AFD5-0097C3D5C3C3}" presName="text0" presStyleLbl="node1" presStyleIdx="1" presStyleCnt="4" custRadScaleRad="60751" custRadScaleInc="-75420">
        <dgm:presLayoutVars>
          <dgm:bulletEnabled val="1"/>
        </dgm:presLayoutVars>
      </dgm:prSet>
      <dgm:spPr/>
    </dgm:pt>
    <dgm:pt modelId="{F7B86AD8-F75F-4BB1-AC83-2D75D43BD7C1}" type="pres">
      <dgm:prSet presAssocID="{6BC4474A-60DC-4ED6-97BB-7D8F88CAB885}" presName="Name56" presStyleLbl="parChTrans1D2" presStyleIdx="1" presStyleCnt="3"/>
      <dgm:spPr/>
    </dgm:pt>
    <dgm:pt modelId="{FBB2BBA7-AA3D-469F-9B39-C00DBD6E2C11}" type="pres">
      <dgm:prSet presAssocID="{6757E32E-3920-4260-BE05-CFB5BF54E149}" presName="text0" presStyleLbl="node1" presStyleIdx="2" presStyleCnt="4" custScaleX="286667" custScaleY="128284" custRadScaleRad="183778" custRadScaleInc="-294010">
        <dgm:presLayoutVars>
          <dgm:bulletEnabled val="1"/>
        </dgm:presLayoutVars>
      </dgm:prSet>
      <dgm:spPr/>
    </dgm:pt>
    <dgm:pt modelId="{EB5809A0-271A-4B75-B49B-5E8F8EA6DAF3}" type="pres">
      <dgm:prSet presAssocID="{F474B626-5DF9-4496-B508-9AD7BEB1562F}" presName="Name56" presStyleLbl="parChTrans1D2" presStyleIdx="2" presStyleCnt="3"/>
      <dgm:spPr/>
    </dgm:pt>
    <dgm:pt modelId="{E957D16C-0909-4C69-A087-38A15927363C}" type="pres">
      <dgm:prSet presAssocID="{B5324305-5B6F-4A94-BB87-FD953715C649}" presName="text0" presStyleLbl="node1" presStyleIdx="3" presStyleCnt="4" custScaleX="287260" custScaleY="130741" custRadScaleRad="183698" custRadScaleInc="294394">
        <dgm:presLayoutVars>
          <dgm:bulletEnabled val="1"/>
        </dgm:presLayoutVars>
      </dgm:prSet>
      <dgm:spPr/>
    </dgm:pt>
  </dgm:ptLst>
  <dgm:cxnLst>
    <dgm:cxn modelId="{EE39F61C-F519-4151-9200-D42552781E31}" srcId="{B422C1CD-29DF-461E-A725-BDC9283887E8}" destId="{6757E32E-3920-4260-BE05-CFB5BF54E149}" srcOrd="1" destOrd="0" parTransId="{6BC4474A-60DC-4ED6-97BB-7D8F88CAB885}" sibTransId="{480430A4-F947-4B85-BEE2-8A7EDF01EC46}"/>
    <dgm:cxn modelId="{0B8FAC20-3A42-4BA9-9626-AB27252B5756}" type="presOf" srcId="{EC78A72F-CF06-409A-8EFA-82C27B388EF7}" destId="{5D7A05FD-A0FC-43C9-88C5-FC058B163836}" srcOrd="0" destOrd="0" presId="urn:microsoft.com/office/officeart/2008/layout/RadialCluster"/>
    <dgm:cxn modelId="{C361E15D-70B2-4892-9E9C-CE18BE851605}" type="presOf" srcId="{6BC4474A-60DC-4ED6-97BB-7D8F88CAB885}" destId="{F7B86AD8-F75F-4BB1-AC83-2D75D43BD7C1}" srcOrd="0" destOrd="0" presId="urn:microsoft.com/office/officeart/2008/layout/RadialCluster"/>
    <dgm:cxn modelId="{4F9EA347-D31F-4302-B9AE-2CA66A727429}" srcId="{B422C1CD-29DF-461E-A725-BDC9283887E8}" destId="{B5324305-5B6F-4A94-BB87-FD953715C649}" srcOrd="2" destOrd="0" parTransId="{F474B626-5DF9-4496-B508-9AD7BEB1562F}" sibTransId="{B809F4F7-9B48-44BC-A3ED-5C10C5F00209}"/>
    <dgm:cxn modelId="{20A0D448-D589-4561-8D29-F98174B554AF}" type="presOf" srcId="{F474B626-5DF9-4496-B508-9AD7BEB1562F}" destId="{EB5809A0-271A-4B75-B49B-5E8F8EA6DAF3}" srcOrd="0" destOrd="0" presId="urn:microsoft.com/office/officeart/2008/layout/RadialCluster"/>
    <dgm:cxn modelId="{F6B7EB69-D420-4951-9E57-1732D10FC92B}" srcId="{EC78A72F-CF06-409A-8EFA-82C27B388EF7}" destId="{B422C1CD-29DF-461E-A725-BDC9283887E8}" srcOrd="0" destOrd="0" parTransId="{56E55A1D-99BF-4B37-A940-89698011428F}" sibTransId="{C8B3B3C7-333B-4DDF-BB27-A7D30C7ED4BD}"/>
    <dgm:cxn modelId="{D1F61173-4942-432F-B63B-936FFC3AD3EA}" srcId="{B422C1CD-29DF-461E-A725-BDC9283887E8}" destId="{77CD6FA1-1C1C-4DF1-AFD5-0097C3D5C3C3}" srcOrd="0" destOrd="0" parTransId="{10E2BF0A-8754-491C-A9DD-3609304D413E}" sibTransId="{9EF82DB2-26B3-415F-BB66-FC8C45AD6528}"/>
    <dgm:cxn modelId="{22493380-9199-4116-B287-8F6407B60809}" type="presOf" srcId="{6757E32E-3920-4260-BE05-CFB5BF54E149}" destId="{FBB2BBA7-AA3D-469F-9B39-C00DBD6E2C11}" srcOrd="0" destOrd="0" presId="urn:microsoft.com/office/officeart/2008/layout/RadialCluster"/>
    <dgm:cxn modelId="{533F838A-C9C2-49C3-85BE-2DF2DAFBFAD7}" type="presOf" srcId="{10E2BF0A-8754-491C-A9DD-3609304D413E}" destId="{9D926329-9D0F-43AE-B13F-DE1C4FC9213B}" srcOrd="0" destOrd="0" presId="urn:microsoft.com/office/officeart/2008/layout/RadialCluster"/>
    <dgm:cxn modelId="{2BB2D195-0A4D-4C39-90C5-30BCD9549693}" type="presOf" srcId="{B5324305-5B6F-4A94-BB87-FD953715C649}" destId="{E957D16C-0909-4C69-A087-38A15927363C}" srcOrd="0" destOrd="0" presId="urn:microsoft.com/office/officeart/2008/layout/RadialCluster"/>
    <dgm:cxn modelId="{7D26FDDA-6765-46B0-8F2E-7DEAA7A38A63}" type="presOf" srcId="{B422C1CD-29DF-461E-A725-BDC9283887E8}" destId="{9DEADDA2-84B6-4031-8A7B-843EBB121C5E}" srcOrd="0" destOrd="0" presId="urn:microsoft.com/office/officeart/2008/layout/RadialCluster"/>
    <dgm:cxn modelId="{8B1E94EC-4B2B-49C5-AEA9-35636E11AEC4}" type="presOf" srcId="{77CD6FA1-1C1C-4DF1-AFD5-0097C3D5C3C3}" destId="{62F46D17-B886-4109-9904-9D6D531600C1}" srcOrd="0" destOrd="0" presId="urn:microsoft.com/office/officeart/2008/layout/RadialCluster"/>
    <dgm:cxn modelId="{4DD1478C-A0CD-407E-B577-7647F7EF8F88}" type="presParOf" srcId="{5D7A05FD-A0FC-43C9-88C5-FC058B163836}" destId="{3DDE7B90-2A94-4781-A9FF-2846A4AA2992}" srcOrd="0" destOrd="0" presId="urn:microsoft.com/office/officeart/2008/layout/RadialCluster"/>
    <dgm:cxn modelId="{B87F8AE9-D716-4EE0-A5BE-5C28783B874E}" type="presParOf" srcId="{3DDE7B90-2A94-4781-A9FF-2846A4AA2992}" destId="{9DEADDA2-84B6-4031-8A7B-843EBB121C5E}" srcOrd="0" destOrd="0" presId="urn:microsoft.com/office/officeart/2008/layout/RadialCluster"/>
    <dgm:cxn modelId="{F40E222A-4B8A-4315-A948-7509C1074DD6}" type="presParOf" srcId="{3DDE7B90-2A94-4781-A9FF-2846A4AA2992}" destId="{9D926329-9D0F-43AE-B13F-DE1C4FC9213B}" srcOrd="1" destOrd="0" presId="urn:microsoft.com/office/officeart/2008/layout/RadialCluster"/>
    <dgm:cxn modelId="{DAED0940-282E-4EDA-8042-DD3CD5A4AE72}" type="presParOf" srcId="{3DDE7B90-2A94-4781-A9FF-2846A4AA2992}" destId="{62F46D17-B886-4109-9904-9D6D531600C1}" srcOrd="2" destOrd="0" presId="urn:microsoft.com/office/officeart/2008/layout/RadialCluster"/>
    <dgm:cxn modelId="{C7825A1F-6BE6-44BA-99E6-87D5795DF588}" type="presParOf" srcId="{3DDE7B90-2A94-4781-A9FF-2846A4AA2992}" destId="{F7B86AD8-F75F-4BB1-AC83-2D75D43BD7C1}" srcOrd="3" destOrd="0" presId="urn:microsoft.com/office/officeart/2008/layout/RadialCluster"/>
    <dgm:cxn modelId="{B15027D7-87C4-43BD-B436-6A0E1E933634}" type="presParOf" srcId="{3DDE7B90-2A94-4781-A9FF-2846A4AA2992}" destId="{FBB2BBA7-AA3D-469F-9B39-C00DBD6E2C11}" srcOrd="4" destOrd="0" presId="urn:microsoft.com/office/officeart/2008/layout/RadialCluster"/>
    <dgm:cxn modelId="{1380B16A-755F-4BCC-AC8D-A7736A22E52D}" type="presParOf" srcId="{3DDE7B90-2A94-4781-A9FF-2846A4AA2992}" destId="{EB5809A0-271A-4B75-B49B-5E8F8EA6DAF3}" srcOrd="5" destOrd="0" presId="urn:microsoft.com/office/officeart/2008/layout/RadialCluster"/>
    <dgm:cxn modelId="{BFE8A3C0-6EB9-4C75-855F-A851E3E15F25}" type="presParOf" srcId="{3DDE7B90-2A94-4781-A9FF-2846A4AA2992}" destId="{E957D16C-0909-4C69-A087-38A15927363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EADDA2-84B6-4031-8A7B-843EBB121C5E}">
      <dsp:nvSpPr>
        <dsp:cNvPr id="0" name=""/>
        <dsp:cNvSpPr/>
      </dsp:nvSpPr>
      <dsp:spPr>
        <a:xfrm>
          <a:off x="2664581" y="2392852"/>
          <a:ext cx="3545473" cy="18078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Resolve </a:t>
          </a:r>
          <a:r>
            <a:rPr lang="de-DE" sz="2400" kern="1200" dirty="0" err="1"/>
            <a:t>spin</a:t>
          </a:r>
          <a:r>
            <a:rPr lang="de-DE" sz="2400" kern="1200" dirty="0"/>
            <a:t> shift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m:rPr>
                    <m:sty m:val="p"/>
                  </m:rPr>
                  <a:rPr lang="en-GB" sz="2400" kern="1200" smtClean="0">
                    <a:latin typeface="Cambria Math"/>
                  </a:rPr>
                  <m:t>Δ</m:t>
                </m:r>
                <m:sSub>
                  <m:sSubPr>
                    <m:ctrlPr>
                      <a:rPr lang="en-GB" sz="2400" i="1" kern="120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m:rPr>
                        <m:sty m:val="p"/>
                      </m:rPr>
                      <a:rPr lang="en-GB" sz="2400" kern="1200">
                        <a:latin typeface="Cambria Math"/>
                      </a:rPr>
                      <m:t>ν</m:t>
                    </m:r>
                  </m:e>
                  <m:sub>
                    <m:r>
                      <a:rPr lang="en-GB" sz="2400" i="1" kern="1200">
                        <a:latin typeface="Cambria Math"/>
                      </a:rPr>
                      <m:t>𝑧</m:t>
                    </m:r>
                  </m:sub>
                </m:sSub>
                <m:r>
                  <a:rPr lang="en-GB" sz="2400" kern="1200">
                    <a:latin typeface="Cambria Math"/>
                  </a:rPr>
                  <m:t>~</m:t>
                </m:r>
                <m:f>
                  <m:fPr>
                    <m:ctrlPr>
                      <a:rPr lang="en-GB" sz="2400" i="1" kern="1200">
                        <a:latin typeface="Cambria Math" panose="02040503050406030204" pitchFamily="18" charset="0"/>
                      </a:rPr>
                    </m:ctrlPr>
                  </m:fPr>
                  <m:num>
                    <m:sSub>
                      <m:sSubPr>
                        <m:ctrlPr>
                          <a:rPr lang="en-GB" sz="2400" i="1" kern="12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kern="1200">
                            <a:latin typeface="Cambria Math"/>
                          </a:rPr>
                          <m:t>μ</m:t>
                        </m:r>
                      </m:e>
                      <m:sub>
                        <m:r>
                          <a:rPr lang="en-GB" sz="2400" i="1" kern="1200">
                            <a:latin typeface="Cambria Math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GB" sz="240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kern="1200">
                            <a:solidFill>
                              <a:srgbClr val="FF0000"/>
                            </a:solidFill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sz="2400" kern="120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num>
                  <m:den>
                    <m:sSub>
                      <m:sSubPr>
                        <m:ctrlPr>
                          <a:rPr lang="en-GB" sz="2400" i="1" kern="12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kern="120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GB" sz="2400" i="1" kern="1200">
                            <a:latin typeface="Cambria Math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GB" sz="2400" i="1" kern="12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kern="1200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GB" sz="2400" i="1" kern="1200">
                            <a:latin typeface="Cambria Math"/>
                          </a:rPr>
                          <m:t>𝑧</m:t>
                        </m:r>
                      </m:sub>
                    </m:sSub>
                  </m:den>
                </m:f>
                <m:r>
                  <a:rPr lang="de-DE" sz="2400" b="0" i="0" kern="1200" smtClean="0">
                    <a:latin typeface="Cambria Math" panose="02040503050406030204" pitchFamily="18" charset="0"/>
                  </a:rPr>
                  <m:t> </m:t>
                </m:r>
                <m:r>
                  <a:rPr lang="de-DE" sz="24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≈170 </m:t>
                </m:r>
                <m:r>
                  <a:rPr lang="de-DE" sz="24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𝑚𝐻𝑧</m:t>
                </m:r>
              </m:oMath>
            </m:oMathPara>
          </a14:m>
          <a:endParaRPr lang="en-GB" sz="2400" kern="1200" dirty="0"/>
        </a:p>
      </dsp:txBody>
      <dsp:txXfrm>
        <a:off x="2752833" y="2481104"/>
        <a:ext cx="3368969" cy="1631342"/>
      </dsp:txXfrm>
    </dsp:sp>
    <dsp:sp modelId="{9D926329-9D0F-43AE-B13F-DE1C4FC9213B}">
      <dsp:nvSpPr>
        <dsp:cNvPr id="0" name=""/>
        <dsp:cNvSpPr/>
      </dsp:nvSpPr>
      <dsp:spPr>
        <a:xfrm rot="14614035">
          <a:off x="3762620" y="2253223"/>
          <a:ext cx="3118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1861" y="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F46D17-B886-4109-9904-9D6D531600C1}">
      <dsp:nvSpPr>
        <dsp:cNvPr id="0" name=""/>
        <dsp:cNvSpPr/>
      </dsp:nvSpPr>
      <dsp:spPr>
        <a:xfrm>
          <a:off x="3217100" y="1269253"/>
          <a:ext cx="844340" cy="844340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3258317" y="1310470"/>
        <a:ext cx="761906" cy="761906"/>
      </dsp:txXfrm>
    </dsp:sp>
    <dsp:sp modelId="{F7B86AD8-F75F-4BB1-AC83-2D75D43BD7C1}">
      <dsp:nvSpPr>
        <dsp:cNvPr id="0" name=""/>
        <dsp:cNvSpPr/>
      </dsp:nvSpPr>
      <dsp:spPr>
        <a:xfrm rot="13390606">
          <a:off x="1830461" y="1742532"/>
          <a:ext cx="19008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082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B2BBA7-AA3D-469F-9B39-C00DBD6E2C11}">
      <dsp:nvSpPr>
        <dsp:cNvPr id="0" name=""/>
        <dsp:cNvSpPr/>
      </dsp:nvSpPr>
      <dsp:spPr>
        <a:xfrm>
          <a:off x="300376" y="9059"/>
          <a:ext cx="2420445" cy="10831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Small axial </a:t>
          </a:r>
          <a:r>
            <a:rPr lang="de-DE" sz="1800" kern="1200" dirty="0" err="1"/>
            <a:t>scatter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best</a:t>
          </a:r>
          <a:r>
            <a:rPr lang="de-DE" sz="1800" kern="1200" dirty="0"/>
            <a:t> </a:t>
          </a:r>
          <a:r>
            <a:rPr lang="de-DE" sz="1800" kern="1200" dirty="0" err="1"/>
            <a:t>reached</a:t>
          </a:r>
          <a:r>
            <a:rPr lang="de-DE" sz="1800" kern="1200" dirty="0"/>
            <a:t> </a:t>
          </a:r>
          <a:r>
            <a:rPr lang="de-DE" sz="1800" kern="1200" dirty="0" err="1"/>
            <a:t>under</a:t>
          </a:r>
          <a:r>
            <a:rPr lang="de-DE" sz="1800" kern="1200" dirty="0"/>
            <a:t> 30 </a:t>
          </a:r>
          <a:r>
            <a:rPr lang="de-DE" sz="1800" kern="1200" dirty="0" err="1"/>
            <a:t>mHz</a:t>
          </a:r>
          <a:r>
            <a:rPr lang="de-DE" sz="1800" kern="1200" dirty="0"/>
            <a:t> </a:t>
          </a:r>
          <a:endParaRPr lang="en-GB" sz="1800" kern="1200" dirty="0"/>
        </a:p>
      </dsp:txBody>
      <dsp:txXfrm>
        <a:off x="353251" y="61934"/>
        <a:ext cx="2314695" cy="977403"/>
      </dsp:txXfrm>
    </dsp:sp>
    <dsp:sp modelId="{EB5809A0-271A-4B75-B49B-5E8F8EA6DAF3}">
      <dsp:nvSpPr>
        <dsp:cNvPr id="0" name=""/>
        <dsp:cNvSpPr/>
      </dsp:nvSpPr>
      <dsp:spPr>
        <a:xfrm rot="19064359">
          <a:off x="5185229" y="1754112"/>
          <a:ext cx="18995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9958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7D16C-0909-4C69-A087-38A15927363C}">
      <dsp:nvSpPr>
        <dsp:cNvPr id="0" name=""/>
        <dsp:cNvSpPr/>
      </dsp:nvSpPr>
      <dsp:spPr>
        <a:xfrm>
          <a:off x="6232651" y="11473"/>
          <a:ext cx="2425452" cy="11038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Strong </a:t>
          </a:r>
          <a:r>
            <a:rPr lang="de-DE" sz="1800" kern="1200" dirty="0" err="1"/>
            <a:t>magnetic</a:t>
          </a:r>
          <a:r>
            <a:rPr lang="de-DE" sz="1800" kern="1200" dirty="0"/>
            <a:t> </a:t>
          </a:r>
          <a:r>
            <a:rPr lang="de-DE" sz="1800" kern="1200" dirty="0" err="1"/>
            <a:t>bottle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de-DE" sz="18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de-DE" sz="1800" b="0" i="1" kern="1200" dirty="0" smtClean="0">
                      <a:latin typeface="Cambria Math" panose="02040503050406030204" pitchFamily="18" charset="0"/>
                    </a:rPr>
                    <m:t>𝐵</m:t>
                  </m:r>
                </m:e>
                <m:sub>
                  <m:r>
                    <a:rPr lang="de-DE" sz="1800" b="0" i="1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de-DE" sz="1800" kern="1200" dirty="0"/>
            <a:t> = </a:t>
          </a:r>
          <a14:m xmlns:a14="http://schemas.microsoft.com/office/drawing/2010/main">
            <m:oMath xmlns:m="http://schemas.openxmlformats.org/officeDocument/2006/math">
              <m:r>
                <a:rPr lang="de-DE" sz="18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300000 </m:t>
              </m:r>
              <m:f>
                <m:fPr>
                  <m:ctrlPr>
                    <a:rPr lang="de-DE" sz="18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m:ctrlPr>
                </m:fPr>
                <m:num>
                  <m:r>
                    <a:rPr lang="de-DE" sz="18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𝑇</m:t>
                  </m:r>
                </m:num>
                <m:den>
                  <m:sSup>
                    <m:sSupPr>
                      <m:ctrlPr>
                        <a:rPr lang="de-DE" sz="18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sSupPr>
                    <m:e>
                      <m:r>
                        <a:rPr lang="de-DE" sz="18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e>
                    <m:sup>
                      <m:r>
                        <a:rPr lang="de-DE" sz="18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sup>
                  </m:sSup>
                </m:den>
              </m:f>
            </m:oMath>
          </a14:m>
          <a:endParaRPr lang="en-GB" sz="1800" kern="1200" dirty="0"/>
        </a:p>
      </dsp:txBody>
      <dsp:txXfrm>
        <a:off x="6286539" y="65361"/>
        <a:ext cx="2317676" cy="9961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EADDA2-84B6-4031-8A7B-843EBB121C5E}">
      <dsp:nvSpPr>
        <dsp:cNvPr id="0" name=""/>
        <dsp:cNvSpPr/>
      </dsp:nvSpPr>
      <dsp:spPr>
        <a:xfrm>
          <a:off x="2664581" y="2392852"/>
          <a:ext cx="3545473" cy="18078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Resolve </a:t>
          </a:r>
          <a:r>
            <a:rPr lang="de-DE" sz="2400" kern="1200" dirty="0" err="1"/>
            <a:t>spin</a:t>
          </a:r>
          <a:r>
            <a:rPr lang="de-DE" sz="2400" kern="1200" dirty="0"/>
            <a:t> shift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m:rPr>
                    <m:sty m:val="p"/>
                  </m:rPr>
                  <a:rPr lang="en-GB" sz="2400" kern="1200" smtClean="0">
                    <a:latin typeface="Cambria Math"/>
                  </a:rPr>
                  <m:t>Δ</m:t>
                </m:r>
                <m:sSub>
                  <m:sSubPr>
                    <m:ctrlPr>
                      <a:rPr lang="en-GB" sz="2400" i="1" kern="120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m:rPr>
                        <m:sty m:val="p"/>
                      </m:rPr>
                      <a:rPr lang="en-GB" sz="2400" kern="1200">
                        <a:latin typeface="Cambria Math"/>
                      </a:rPr>
                      <m:t>ν</m:t>
                    </m:r>
                  </m:e>
                  <m:sub>
                    <m:r>
                      <a:rPr lang="en-GB" sz="2400" i="1" kern="1200">
                        <a:latin typeface="Cambria Math"/>
                      </a:rPr>
                      <m:t>𝑧</m:t>
                    </m:r>
                  </m:sub>
                </m:sSub>
                <m:r>
                  <a:rPr lang="en-GB" sz="2400" kern="1200">
                    <a:latin typeface="Cambria Math"/>
                  </a:rPr>
                  <m:t>~</m:t>
                </m:r>
                <m:f>
                  <m:fPr>
                    <m:ctrlPr>
                      <a:rPr lang="en-GB" sz="2400" i="1" kern="1200">
                        <a:latin typeface="Cambria Math" panose="02040503050406030204" pitchFamily="18" charset="0"/>
                      </a:rPr>
                    </m:ctrlPr>
                  </m:fPr>
                  <m:num>
                    <m:sSub>
                      <m:sSubPr>
                        <m:ctrlPr>
                          <a:rPr lang="en-GB" sz="2400" i="1" kern="12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kern="1200">
                            <a:latin typeface="Cambria Math"/>
                          </a:rPr>
                          <m:t>μ</m:t>
                        </m:r>
                      </m:e>
                      <m:sub>
                        <m:r>
                          <a:rPr lang="en-GB" sz="2400" i="1" kern="1200">
                            <a:latin typeface="Cambria Math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GB" sz="2400" i="1" kern="12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kern="120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GB" sz="2400" kern="1200">
                            <a:latin typeface="Cambria Math"/>
                          </a:rPr>
                          <m:t>2</m:t>
                        </m:r>
                      </m:sub>
                    </m:sSub>
                  </m:num>
                  <m:den>
                    <m:sSub>
                      <m:sSubPr>
                        <m:ctrlPr>
                          <a:rPr lang="en-GB" sz="2400" i="1" kern="12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kern="120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GB" sz="2400" i="1" kern="1200">
                            <a:latin typeface="Cambria Math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GB" sz="2400" i="1" kern="12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kern="1200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GB" sz="2400" i="1" kern="1200">
                            <a:latin typeface="Cambria Math"/>
                          </a:rPr>
                          <m:t>𝑧</m:t>
                        </m:r>
                      </m:sub>
                    </m:sSub>
                  </m:den>
                </m:f>
                <m:r>
                  <a:rPr lang="de-DE" sz="2400" b="0" i="0" kern="1200" smtClean="0">
                    <a:latin typeface="Cambria Math" panose="02040503050406030204" pitchFamily="18" charset="0"/>
                  </a:rPr>
                  <m:t> </m:t>
                </m:r>
                <m:r>
                  <a:rPr lang="de-DE" sz="24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≈170 </m:t>
                </m:r>
                <m:r>
                  <a:rPr lang="de-DE" sz="24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𝑚𝐻𝑧</m:t>
                </m:r>
              </m:oMath>
            </m:oMathPara>
          </a14:m>
          <a:endParaRPr lang="en-GB" sz="2400" kern="1200" dirty="0"/>
        </a:p>
      </dsp:txBody>
      <dsp:txXfrm>
        <a:off x="2752833" y="2481104"/>
        <a:ext cx="3368969" cy="1631342"/>
      </dsp:txXfrm>
    </dsp:sp>
    <dsp:sp modelId="{9D926329-9D0F-43AE-B13F-DE1C4FC9213B}">
      <dsp:nvSpPr>
        <dsp:cNvPr id="0" name=""/>
        <dsp:cNvSpPr/>
      </dsp:nvSpPr>
      <dsp:spPr>
        <a:xfrm rot="14614035">
          <a:off x="3762620" y="2253223"/>
          <a:ext cx="3118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1861" y="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F46D17-B886-4109-9904-9D6D531600C1}">
      <dsp:nvSpPr>
        <dsp:cNvPr id="0" name=""/>
        <dsp:cNvSpPr/>
      </dsp:nvSpPr>
      <dsp:spPr>
        <a:xfrm>
          <a:off x="3217100" y="1269253"/>
          <a:ext cx="844340" cy="844340"/>
        </a:xfrm>
        <a:prstGeom prst="round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3258317" y="1310470"/>
        <a:ext cx="761906" cy="761906"/>
      </dsp:txXfrm>
    </dsp:sp>
    <dsp:sp modelId="{F7B86AD8-F75F-4BB1-AC83-2D75D43BD7C1}">
      <dsp:nvSpPr>
        <dsp:cNvPr id="0" name=""/>
        <dsp:cNvSpPr/>
      </dsp:nvSpPr>
      <dsp:spPr>
        <a:xfrm rot="13390606">
          <a:off x="1830461" y="1742532"/>
          <a:ext cx="19008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082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B2BBA7-AA3D-469F-9B39-C00DBD6E2C11}">
      <dsp:nvSpPr>
        <dsp:cNvPr id="0" name=""/>
        <dsp:cNvSpPr/>
      </dsp:nvSpPr>
      <dsp:spPr>
        <a:xfrm>
          <a:off x="300376" y="9059"/>
          <a:ext cx="2420445" cy="10831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Small axial </a:t>
          </a:r>
          <a:r>
            <a:rPr lang="de-DE" sz="1800" kern="1200" dirty="0" err="1"/>
            <a:t>scatter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best</a:t>
          </a:r>
          <a:r>
            <a:rPr lang="de-DE" sz="1800" kern="1200" dirty="0"/>
            <a:t> </a:t>
          </a:r>
          <a:r>
            <a:rPr lang="de-DE" sz="1800" kern="1200" dirty="0" err="1"/>
            <a:t>reached</a:t>
          </a:r>
          <a:r>
            <a:rPr lang="de-DE" sz="1800" kern="1200" dirty="0"/>
            <a:t> </a:t>
          </a:r>
          <a:r>
            <a:rPr lang="de-DE" sz="1800" kern="1200" dirty="0" err="1"/>
            <a:t>under</a:t>
          </a:r>
          <a:r>
            <a:rPr lang="de-DE" sz="1800" kern="1200" dirty="0"/>
            <a:t> 30 </a:t>
          </a:r>
          <a:r>
            <a:rPr lang="de-DE" sz="1800" kern="1200" dirty="0" err="1"/>
            <a:t>mHz</a:t>
          </a:r>
          <a:r>
            <a:rPr lang="de-DE" sz="1800" kern="1200" dirty="0"/>
            <a:t> </a:t>
          </a:r>
          <a:endParaRPr lang="en-GB" sz="1800" kern="1200" dirty="0"/>
        </a:p>
      </dsp:txBody>
      <dsp:txXfrm>
        <a:off x="353251" y="61934"/>
        <a:ext cx="2314695" cy="977403"/>
      </dsp:txXfrm>
    </dsp:sp>
    <dsp:sp modelId="{EB5809A0-271A-4B75-B49B-5E8F8EA6DAF3}">
      <dsp:nvSpPr>
        <dsp:cNvPr id="0" name=""/>
        <dsp:cNvSpPr/>
      </dsp:nvSpPr>
      <dsp:spPr>
        <a:xfrm rot="19064359">
          <a:off x="5185229" y="1754112"/>
          <a:ext cx="18995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9958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7D16C-0909-4C69-A087-38A15927363C}">
      <dsp:nvSpPr>
        <dsp:cNvPr id="0" name=""/>
        <dsp:cNvSpPr/>
      </dsp:nvSpPr>
      <dsp:spPr>
        <a:xfrm>
          <a:off x="6232651" y="11473"/>
          <a:ext cx="2425452" cy="11038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Strong </a:t>
          </a:r>
          <a:r>
            <a:rPr lang="de-DE" sz="1800" kern="1200" dirty="0" err="1"/>
            <a:t>magnetic</a:t>
          </a:r>
          <a:r>
            <a:rPr lang="de-DE" sz="1800" kern="1200" dirty="0"/>
            <a:t> </a:t>
          </a:r>
          <a:r>
            <a:rPr lang="de-DE" sz="1800" kern="1200" dirty="0" err="1"/>
            <a:t>bottle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de-DE" sz="18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de-DE" sz="1800" b="0" i="1" kern="1200" dirty="0" smtClean="0">
                      <a:latin typeface="Cambria Math" panose="02040503050406030204" pitchFamily="18" charset="0"/>
                    </a:rPr>
                    <m:t>𝐵</m:t>
                  </m:r>
                </m:e>
                <m:sub>
                  <m:r>
                    <a:rPr lang="de-DE" sz="1800" b="0" i="1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de-DE" sz="1800" kern="1200" dirty="0"/>
            <a:t> = </a:t>
          </a:r>
          <a14:m xmlns:a14="http://schemas.microsoft.com/office/drawing/2010/main">
            <m:oMath xmlns:m="http://schemas.openxmlformats.org/officeDocument/2006/math">
              <m:r>
                <a:rPr lang="de-DE" sz="18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300000 </m:t>
              </m:r>
              <m:f>
                <m:fPr>
                  <m:ctrlPr>
                    <a:rPr lang="de-DE" sz="18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m:ctrlPr>
                </m:fPr>
                <m:num>
                  <m:r>
                    <a:rPr lang="de-DE" sz="18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𝑇</m:t>
                  </m:r>
                </m:num>
                <m:den>
                  <m:sSup>
                    <m:sSupPr>
                      <m:ctrlPr>
                        <a:rPr lang="de-DE" sz="18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sSupPr>
                    <m:e>
                      <m:r>
                        <a:rPr lang="de-DE" sz="18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e>
                    <m:sup>
                      <m:r>
                        <a:rPr lang="de-DE" sz="18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sup>
                  </m:sSup>
                </m:den>
              </m:f>
            </m:oMath>
          </a14:m>
          <a:endParaRPr lang="en-GB" sz="1800" kern="1200" dirty="0"/>
        </a:p>
      </dsp:txBody>
      <dsp:txXfrm>
        <a:off x="6286539" y="65361"/>
        <a:ext cx="2317676" cy="996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5"/>
            <a:ext cx="2946400" cy="498475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94" y="15"/>
            <a:ext cx="2946400" cy="498475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ED635A9E-D168-4F9D-8A07-A9228E13AF2D}" type="datetimeFigureOut">
              <a:rPr lang="en-GB" smtClean="0"/>
              <a:t>08/07/2024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94" y="9429750"/>
            <a:ext cx="2946400" cy="498475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48D0091E-5FDE-461D-858A-43E778AFDD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85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3T11:05:51.03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6"/>
            <a:ext cx="2945660" cy="498135"/>
          </a:xfrm>
          <a:prstGeom prst="rect">
            <a:avLst/>
          </a:prstGeom>
        </p:spPr>
        <p:txBody>
          <a:bodyPr vert="horz" lIns="88725" tIns="44360" rIns="88725" bIns="4436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6"/>
            <a:ext cx="2945660" cy="498135"/>
          </a:xfrm>
          <a:prstGeom prst="rect">
            <a:avLst/>
          </a:prstGeom>
        </p:spPr>
        <p:txBody>
          <a:bodyPr vert="horz" lIns="88725" tIns="44360" rIns="88725" bIns="44360" rtlCol="0"/>
          <a:lstStyle>
            <a:lvl1pPr algn="r">
              <a:defRPr sz="1200"/>
            </a:lvl1pPr>
          </a:lstStyle>
          <a:p>
            <a:fld id="{697DC4EA-AF9D-44D9-BF92-EBA3190D092C}" type="datetimeFigureOut">
              <a:rPr lang="de-CH" smtClean="0"/>
              <a:t>08.07.2024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725" tIns="44360" rIns="88725" bIns="4436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84"/>
            <a:ext cx="5438140" cy="3909239"/>
          </a:xfrm>
          <a:prstGeom prst="rect">
            <a:avLst/>
          </a:prstGeom>
        </p:spPr>
        <p:txBody>
          <a:bodyPr vert="horz" lIns="88725" tIns="44360" rIns="88725" bIns="4436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60" cy="498134"/>
          </a:xfrm>
          <a:prstGeom prst="rect">
            <a:avLst/>
          </a:prstGeom>
        </p:spPr>
        <p:txBody>
          <a:bodyPr vert="horz" lIns="88725" tIns="44360" rIns="88725" bIns="4436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60" cy="498134"/>
          </a:xfrm>
          <a:prstGeom prst="rect">
            <a:avLst/>
          </a:prstGeom>
        </p:spPr>
        <p:txBody>
          <a:bodyPr vert="horz" lIns="88725" tIns="44360" rIns="88725" bIns="44360" rtlCol="0" anchor="b"/>
          <a:lstStyle>
            <a:lvl1pPr algn="r">
              <a:defRPr sz="1200"/>
            </a:lvl1pPr>
          </a:lstStyle>
          <a:p>
            <a:fld id="{CE15BABA-DA57-4666-A8E9-C8AF0124054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636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Make</a:t>
            </a:r>
            <a:r>
              <a:rPr lang="de-DE" dirty="0"/>
              <a:t> a nice </a:t>
            </a:r>
            <a:r>
              <a:rPr lang="de-DE" dirty="0" err="1"/>
              <a:t>slide</a:t>
            </a:r>
            <a:r>
              <a:rPr lang="de-DE" dirty="0"/>
              <a:t>: </a:t>
            </a:r>
          </a:p>
          <a:p>
            <a:r>
              <a:rPr lang="de-DE" dirty="0"/>
              <a:t>CPT </a:t>
            </a:r>
            <a:r>
              <a:rPr lang="de-DE" dirty="0" err="1"/>
              <a:t>invariance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precise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BABA-DA57-4666-A8E9-C8AF0124054C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1443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2 </a:t>
            </a:r>
            <a:r>
              <a:rPr lang="de-DE" dirty="0" err="1"/>
              <a:t>measurements</a:t>
            </a:r>
            <a:r>
              <a:rPr lang="de-DE" dirty="0"/>
              <a:t> </a:t>
            </a:r>
          </a:p>
          <a:p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proton</a:t>
            </a:r>
            <a:r>
              <a:rPr lang="de-DE" dirty="0"/>
              <a:t> and </a:t>
            </a:r>
            <a:r>
              <a:rPr lang="de-DE" dirty="0" err="1"/>
              <a:t>antiproton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cyclotron</a:t>
            </a:r>
            <a:r>
              <a:rPr lang="de-DE" dirty="0"/>
              <a:t> </a:t>
            </a:r>
            <a:r>
              <a:rPr lang="de-DE" dirty="0" err="1"/>
              <a:t>motion</a:t>
            </a:r>
            <a:r>
              <a:rPr lang="de-DE" dirty="0"/>
              <a:t> </a:t>
            </a:r>
          </a:p>
          <a:p>
            <a:r>
              <a:rPr lang="de-DE" dirty="0" err="1"/>
              <a:t>Cyclotron</a:t>
            </a:r>
            <a:r>
              <a:rPr lang="de-DE" dirty="0"/>
              <a:t> -&gt; + , - , z</a:t>
            </a:r>
          </a:p>
          <a:p>
            <a:endParaRPr lang="de-DE" dirty="0"/>
          </a:p>
          <a:p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moment</a:t>
            </a:r>
            <a:r>
              <a:rPr lang="de-DE" dirty="0"/>
              <a:t> in </a:t>
            </a:r>
            <a:r>
              <a:rPr lang="de-DE" dirty="0" err="1"/>
              <a:t>units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magnetron</a:t>
            </a:r>
            <a:endParaRPr lang="de-DE" dirty="0"/>
          </a:p>
          <a:p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spin</a:t>
            </a:r>
            <a:r>
              <a:rPr lang="de-DE" dirty="0"/>
              <a:t> </a:t>
            </a:r>
            <a:r>
              <a:rPr lang="de-DE" dirty="0" err="1"/>
              <a:t>procession</a:t>
            </a:r>
            <a:r>
              <a:rPr lang="de-DE" dirty="0"/>
              <a:t> and </a:t>
            </a:r>
            <a:r>
              <a:rPr lang="de-DE" dirty="0" err="1"/>
              <a:t>cyclotron</a:t>
            </a:r>
            <a:r>
              <a:rPr lang="de-DE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BABA-DA57-4666-A8E9-C8AF0124054C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623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2 </a:t>
            </a:r>
            <a:r>
              <a:rPr lang="de-DE" dirty="0" err="1"/>
              <a:t>measurements</a:t>
            </a:r>
            <a:r>
              <a:rPr lang="de-DE" dirty="0"/>
              <a:t> </a:t>
            </a:r>
          </a:p>
          <a:p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proton</a:t>
            </a:r>
            <a:r>
              <a:rPr lang="de-DE" dirty="0"/>
              <a:t> and </a:t>
            </a:r>
            <a:r>
              <a:rPr lang="de-DE" dirty="0" err="1"/>
              <a:t>antiproton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cyclotron</a:t>
            </a:r>
            <a:r>
              <a:rPr lang="de-DE" dirty="0"/>
              <a:t> </a:t>
            </a:r>
            <a:r>
              <a:rPr lang="de-DE" dirty="0" err="1"/>
              <a:t>motion</a:t>
            </a:r>
            <a:r>
              <a:rPr lang="de-DE" dirty="0"/>
              <a:t> </a:t>
            </a:r>
          </a:p>
          <a:p>
            <a:r>
              <a:rPr lang="de-DE" dirty="0" err="1"/>
              <a:t>Cyclotron</a:t>
            </a:r>
            <a:r>
              <a:rPr lang="de-DE" dirty="0"/>
              <a:t> -&gt; + , - , z</a:t>
            </a:r>
          </a:p>
          <a:p>
            <a:endParaRPr lang="de-DE" dirty="0"/>
          </a:p>
          <a:p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moment</a:t>
            </a:r>
            <a:r>
              <a:rPr lang="de-DE" dirty="0"/>
              <a:t> in </a:t>
            </a:r>
            <a:r>
              <a:rPr lang="de-DE" dirty="0" err="1"/>
              <a:t>units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magnetron</a:t>
            </a:r>
            <a:endParaRPr lang="de-DE" dirty="0"/>
          </a:p>
          <a:p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spin</a:t>
            </a:r>
            <a:r>
              <a:rPr lang="de-DE" dirty="0"/>
              <a:t> </a:t>
            </a:r>
            <a:r>
              <a:rPr lang="de-DE" dirty="0" err="1"/>
              <a:t>procession</a:t>
            </a:r>
            <a:r>
              <a:rPr lang="de-DE" dirty="0"/>
              <a:t> and </a:t>
            </a:r>
            <a:r>
              <a:rPr lang="de-DE" dirty="0" err="1"/>
              <a:t>cyclotron</a:t>
            </a:r>
            <a:r>
              <a:rPr lang="de-DE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BABA-DA57-4666-A8E9-C8AF0124054C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0023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Decrease</a:t>
            </a:r>
            <a:r>
              <a:rPr lang="de-DE" dirty="0"/>
              <a:t> axial </a:t>
            </a:r>
            <a:r>
              <a:rPr lang="de-DE" dirty="0" err="1"/>
              <a:t>scatter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sources</a:t>
            </a:r>
            <a:endParaRPr lang="de-DE" dirty="0"/>
          </a:p>
          <a:p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bottle</a:t>
            </a:r>
            <a:r>
              <a:rPr lang="de-DE" dirty="0"/>
              <a:t> B2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BABA-DA57-4666-A8E9-C8AF0124054C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6490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Decrease</a:t>
            </a:r>
            <a:r>
              <a:rPr lang="de-DE" dirty="0"/>
              <a:t> axial </a:t>
            </a:r>
            <a:r>
              <a:rPr lang="de-DE" dirty="0" err="1"/>
              <a:t>scatter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sources</a:t>
            </a:r>
            <a:endParaRPr lang="de-DE" dirty="0"/>
          </a:p>
          <a:p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bottle</a:t>
            </a:r>
            <a:r>
              <a:rPr lang="de-DE" dirty="0"/>
              <a:t> B2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BABA-DA57-4666-A8E9-C8AF0124054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7007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0391F-7B48-4D3A-A50E-60CB8E60AC4A}" type="datetime1">
              <a:rPr lang="de-CH" smtClean="0"/>
              <a:t>08.07.2024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829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464AF-2DDD-4A8A-B185-F0A17C34AE16}" type="datetime1">
              <a:rPr lang="de-CH" smtClean="0"/>
              <a:t>08.07.2024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998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2788A-ECFD-446D-B824-FA9B3167575C}" type="datetime1">
              <a:rPr lang="de-CH" smtClean="0"/>
              <a:t>08.07.2024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330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75321"/>
            <a:ext cx="10352315" cy="6145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131934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0E01C-CE22-43A4-BAC7-6AF3B3F09379}" type="datetime1">
              <a:rPr lang="de-CH" smtClean="0"/>
              <a:t>08.07.2024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08440" y="6356350"/>
            <a:ext cx="2743200" cy="365125"/>
          </a:xfrm>
        </p:spPr>
        <p:txBody>
          <a:bodyPr/>
          <a:lstStyle>
            <a:lvl1pPr>
              <a:defRPr sz="1600"/>
            </a:lvl1pPr>
          </a:lstStyle>
          <a:p>
            <a:fld id="{63E59743-E926-4F9C-9055-BA16EC7FB064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5" y="145211"/>
            <a:ext cx="1047617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44" y="900900"/>
            <a:ext cx="45719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ulmer\AppData\Local\Microsoft\Windows\Temporary Internet Files\Content.Outlook\DI0AC1Z7\BASELOGO (9)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88" y="157312"/>
            <a:ext cx="1209814" cy="75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59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0D378-0F7E-4F76-A98F-09447A4C05C1}" type="datetime1">
              <a:rPr lang="de-CH" smtClean="0"/>
              <a:t>08.07.2024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340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083B3-9167-4C66-8D69-7D9EB4BF219F}" type="datetime1">
              <a:rPr lang="de-CH" smtClean="0"/>
              <a:t>08.07.2024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064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A2A4-1C14-4752-BD2C-0503E31F76C9}" type="datetime1">
              <a:rPr lang="de-CH" smtClean="0"/>
              <a:t>08.07.2024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882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3423-EDB0-444D-A476-38131614B3FE}" type="datetime1">
              <a:rPr lang="de-CH" smtClean="0"/>
              <a:t>08.07.2024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3023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99D0-682F-4819-85FA-D409C6776316}" type="datetime1">
              <a:rPr lang="de-CH" smtClean="0"/>
              <a:t>08.07.2024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620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4EE9-9DB4-476A-BDD1-76EC02D9AF25}" type="datetime1">
              <a:rPr lang="de-CH" smtClean="0"/>
              <a:t>08.07.2024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665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CD6D-7B24-45F1-94DF-C19407365369}" type="datetime1">
              <a:rPr lang="de-CH" smtClean="0"/>
              <a:t>08.07.2024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451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F4A93-1E4C-489F-B939-09414883B49E}" type="datetime1">
              <a:rPr lang="de-CH" smtClean="0"/>
              <a:t>08.07.2024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39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5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emf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gif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80.png"/><Relationship Id="rId7" Type="http://schemas.openxmlformats.org/officeDocument/2006/relationships/image" Target="../media/image53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5" Type="http://schemas.openxmlformats.org/officeDocument/2006/relationships/image" Target="../media/image510.png"/><Relationship Id="rId4" Type="http://schemas.openxmlformats.org/officeDocument/2006/relationships/image" Target="../media/image50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5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1.pn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9.png"/><Relationship Id="rId7" Type="http://schemas.openxmlformats.org/officeDocument/2006/relationships/image" Target="../media/image62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0.png"/><Relationship Id="rId11" Type="http://schemas.openxmlformats.org/officeDocument/2006/relationships/image" Target="../media/image75.png"/><Relationship Id="rId5" Type="http://schemas.openxmlformats.org/officeDocument/2006/relationships/image" Target="../media/image71.png"/><Relationship Id="rId10" Type="http://schemas.openxmlformats.org/officeDocument/2006/relationships/image" Target="../media/image74.png"/><Relationship Id="rId4" Type="http://schemas.openxmlformats.org/officeDocument/2006/relationships/image" Target="../media/image70.png"/><Relationship Id="rId9" Type="http://schemas.openxmlformats.org/officeDocument/2006/relationships/image" Target="../media/image7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0.png"/><Relationship Id="rId5" Type="http://schemas.openxmlformats.org/officeDocument/2006/relationships/image" Target="../media/image680.png"/><Relationship Id="rId4" Type="http://schemas.openxmlformats.org/officeDocument/2006/relationships/image" Target="../media/image67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7.png"/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12" Type="http://schemas.openxmlformats.org/officeDocument/2006/relationships/image" Target="cid:e263c5cb-b13d-45fd-a577-c093a78307c7@cern.ch" TargetMode="Externa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11" Type="http://schemas.openxmlformats.org/officeDocument/2006/relationships/image" Target="../media/image86.jpeg"/><Relationship Id="rId5" Type="http://schemas.openxmlformats.org/officeDocument/2006/relationships/image" Target="../media/image81.png"/><Relationship Id="rId10" Type="http://schemas.openxmlformats.org/officeDocument/2006/relationships/image" Target="cid:f68f9d98-5cfa-4aa8-ae83-c369c08dd159@cern.ch" TargetMode="External"/><Relationship Id="rId4" Type="http://schemas.openxmlformats.org/officeDocument/2006/relationships/image" Target="../media/image80.jpeg"/><Relationship Id="rId9" Type="http://schemas.openxmlformats.org/officeDocument/2006/relationships/image" Target="../media/image8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.png"/><Relationship Id="rId18" Type="http://schemas.openxmlformats.org/officeDocument/2006/relationships/image" Target="../media/image26.png"/><Relationship Id="rId3" Type="http://schemas.openxmlformats.org/officeDocument/2006/relationships/image" Target="../media/image18.png"/><Relationship Id="rId12" Type="http://schemas.openxmlformats.org/officeDocument/2006/relationships/image" Target="../media/image21.png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40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11" Type="http://schemas.openxmlformats.org/officeDocument/2006/relationships/image" Target="../media/image20.wmf"/><Relationship Id="rId5" Type="http://schemas.openxmlformats.org/officeDocument/2006/relationships/oleObject" Target="../embeddings/oleObject1.bin"/><Relationship Id="rId15" Type="http://schemas.openxmlformats.org/officeDocument/2006/relationships/image" Target="../media/image24.png"/><Relationship Id="rId10" Type="http://schemas.openxmlformats.org/officeDocument/2006/relationships/oleObject" Target="../embeddings/oleObject1.bin"/><Relationship Id="rId19" Type="http://schemas.openxmlformats.org/officeDocument/2006/relationships/image" Target="../media/image27.png"/><Relationship Id="rId4" Type="http://schemas.openxmlformats.org/officeDocument/2006/relationships/image" Target="../media/image19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diagramColors" Target="../diagrams/colors1.xml"/><Relationship Id="rId5" Type="http://schemas.openxmlformats.org/officeDocument/2006/relationships/image" Target="../media/image37.pn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36.PNG"/><Relationship Id="rId9" Type="http://schemas.openxmlformats.org/officeDocument/2006/relationships/diagramLayout" Target="../diagrams/layout1.xml"/><Relationship Id="rId1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Data" Target="../diagrams/data4.xml"/><Relationship Id="rId18" Type="http://schemas.openxmlformats.org/officeDocument/2006/relationships/image" Target="../media/image44.png"/><Relationship Id="rId3" Type="http://schemas.openxmlformats.org/officeDocument/2006/relationships/image" Target="../media/image35.png"/><Relationship Id="rId7" Type="http://schemas.openxmlformats.org/officeDocument/2006/relationships/diagramData" Target="../diagrams/data3.xml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6" Type="http://schemas.openxmlformats.org/officeDocument/2006/relationships/diagramColors" Target="../diagrams/colors2.xml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microsoft.com/office/2007/relationships/diagramDrawing" Target="../diagrams/drawing2.xml"/><Relationship Id="rId5" Type="http://schemas.openxmlformats.org/officeDocument/2006/relationships/image" Target="../media/image38.jpeg"/><Relationship Id="rId15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9" Type="http://schemas.openxmlformats.org/officeDocument/2006/relationships/image" Target="../media/image46.png"/><Relationship Id="rId4" Type="http://schemas.openxmlformats.org/officeDocument/2006/relationships/image" Target="../media/image36.PNG"/><Relationship Id="rId9" Type="http://schemas.openxmlformats.org/officeDocument/2006/relationships/diagramQuickStyle" Target="../diagrams/quickStyle2.xml"/><Relationship Id="rId1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0.png"/><Relationship Id="rId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data:image/jpeg;base64,/9j/4AAQSkZJRgABAQAAAQABAAD/2wCEAAkGBw8PDxUSEBQWFREUERwPDxUXERoSFRQXFRciFhcYGBQZHiggGB0lGxgXLTUmJSksLi4uFx8zODMsNygtLisBCgoKDg0OGxAQGzcmICY3LiwxODArNSwsNywsLSwtLCwvLCwsLCwsNy0sLCwsLCwsLCwsLCwsLCwsLDQsLCwsLP/AABEIAJwA8AMBEQACEQEDEQH/xAAbAAEBAAIDAQAAAAAAAAAAAAAABwMFAgQGAf/EAEQQAAECAgMLCgIIBgMBAAAAAAABAgMEBQYREhYhMTRRUnORktEiM0FTYXFysbLBMtITFBVCYoGhogcjgpPC8DVD4ST/xAAbAQEAAQUBAAAAAAAAAAAAAAAABgECAwQFB//EADURAAEDAQUFBwUBAQEAAwEAAAABAgMEBREzUXESFTFSkRQhNEGBsdETMmGh8CJCwSM18Qb/2gAMAwEAAhEDEQA/ALiAAAAAAAaOumQxPy80Nygx2nNtbwriWXa512kkuQhO0ou1zrtFyDaUXa512i5BtKLtc67Rcg2lF2uddouQbSi7XOu0XINpRdrnXaLkG0ou1zrtFyDaUXa512i5BtKLtc67Rcg2lF2uddouQbSi7XOu0XINpRdrnXaLkG0ou1zrtFyDaUXa512i5BtKLtc67Rcg2lF2uddouQbSlQqMv/ws8TvUpHLQx19CZ2N4Rvr7m/NI6oAAAAAAAAAAAAAABo665DE/L1IblBjtOba3hHEqJKQcAAAAAAAAAAAAAAAAAAAAAAAAqNRchZ4nepSOWjjr6E1sbwjfX3PQGidUAAAAAAAAAAAAAAA1tYpB8xLPhMsRzrLLcWBbTYpZUikRympXQOngWNvFTxV4k1pQ9q8Dr70iyUjm4ajNBeJNaUPavAb0iyUbhqM0F4k1pQ9q8BvSLJRuGozQXiTWlD2rwG9IslG4ajNBeJNaUPavAb0iyUbhqM0F4k1pQ9q8BvSLJRuGozQ61I1QmIEJ0V7mXLUtWxVt8i+K0I5Ho1EXvMU9jzQxrI5UuQ88b5yAAADfy9UJyIxr2oy5c1HJy+hcJoutCFqq1fY6rLHqXtRyXXL+TJeVO5mb5bvKD89C7clVknUXlTuZm+N5QfnoNyVWSdReVO5mb43lB+eg3JVZJ1F5U7mZvjeUH56DclVknUXlTuZm+N5QfnoNyVWSdReVO5mb43lB+eg3JVZJ1PcVXkIkvKthxLLpFVVsW1MK24zj1crZZVc3gSWzqd8FOkb+Pf7m2NY3gAAAAAAASt1bJ5FX+b06KcCSJQQcpCVteqRfu/R8vtnut/anAr2CDlKb3q+b9C+2e639qcB2CDlG96vm/Qvtnut/anAdgg5Rver5v0L7Z7rf2pwHYIOUb3q+b9C+2e639qcB2CDlG96vm/Qvtnut/anAdgg5Rver5v0codb55F5xF72IUWz4F8i5LZqk/wCv0baQr89MEeGip0uYti7q4F2mrJZTf+HdTeht9yd0rb9D19F0tAmW2wnoudMTk70OXNBJEtz0O9T1cVQl8a3+53jCbIANRW3IY3g9zaosdpoWn4V+hJSTkEAABUslC5NC1TfIic+K7VT0GkwGaIeBmq4zrYjmo5tiPVqchMSLYdtlnwK1Fu/ZF5LZqWvVEVOhjv0ndJu4hdu6DL9lm+6rNOgv0ndJu4g3dBl+xvuqzToL9J3SbuIN3QZfsb7qs06C/Sd0m7iDd0GX7G+6rNOgv0ndJu4g3dBl+xvuqzToL9J3SbuIN3QZfsb7qs06C/Sd0m7iDd0GX7G+6rNOhyZXadTGrF/oKLZsH56lUtyqTLobWQr9hsjwsGkxf8V4mtJZXI7qb0Nv990renweto6kYMw26hPRydOdO9Og5ksL4lueh3YKmKdu1Gt52zEZwARCJjXvJgnA83dxOJUtAAAAAAAAAABkl474bkexytcmFFRbFQtc1HJc5O4vZI6NyOatylFqrWpJmyFGsbG+6vQ/gvYcGsoVi/2zh7Ets21Un/8Ajk7ne56g5x2jUVtyGN4Pc2qLHaaNp+FfoSUk5AwAAVLJQuTQtU3yInPiu1U9BpMBmiEinudiax3qUlMf2JoQKbEdqpgLzEAAAAAAAAAAAAZ5KciQHo+E5WuTpTyXOhZJG2Ruy5O4ywzPhej2LcpT6s0+ycZh5MVvxt/yTsI7V0iwO/Ck0s+0G1TMnJx+TdmmdEiETGveTBOB5u7icSpaADbwaszj2o5sJVa5Ec1bUwouFOk1XVsLVuVx0G2XVOajkbxOd6k91S7ycS3t0HMXbpq+QXqT3VLvJxHboOYbpq+Q+OqtPJ/0rtTiVSug5ii2TVp/x7GrmZaJCdcxGua7M5FTzNlj2vS9q3mlJE+Nbnpcv5MRcYwAfWuVFtTAqYUVMCoUVLyqKqLehUqo059bg2P51liP/EnQ4jlbTfRf3cFJtZdd2mO533Jx+TPW3IY3g9yyix2mS0/Cv0JKScggAAKlkoXJoWqb5ETnxXaqeg0mAzRCRT3OxNY7zJTH9iaECmxHaqYC8xAA7cKi5h7Uc2FEc1cKKjFVF7lsMSzxtW5XJ1NhtLO5L2sVU0U5/Y011EX+27gU7RFzJ1K9jqOReij7Gmuoi/23cB2iLmTqOx1HIvRR9jTXURf7buA7RFzJ1HY6jkXooWh5rqIv9t3Adoi5k6jsdRyL0U6SpYti48SmY11S4+AoADtUbPPl4rYrPiauLoVOlF7zHLE2VitcZ6ed0EiSN8iwSUy2NDbEZ8Lmo5PzIrIxWOVq+RP4pWysR7eCkXiY17yWpwPO3cTiVLQCpZKFyaDqm+lCJz4rtVPQqXBZonsd0xGcAAA689JQo7FZFajmrnTF2ovQXxyOjW9q3GKaGOZuy9L0JlWir7pN6KnKhOXkO6UXRXtJFSVaTtuXihDbRs91K69O9q8Pg0ZuHMABs6uUkstMsf8AdVbiJ4Vx7Mf5GtVQ/ViVvn5G7Z9T2edH+XBdCjVtyGN4Pc4NFjtJdafhX6EmJOQQAAFSyULk0LVN8iJz4rtVPQaTAZohIp7nYmsd6iUx/YmhApsR2qmAvMQAK3VXIoOr9yL1mO7UntneFj0NsaxugAAAA01YKvQpti4EbFROQ9E/R2dDbpqt8K5pkc+us+Oqbk7yX5JXMwHQnuY9LHNW5cnahJGORzUcnBSEyRujerHcUMZcYwAUT+HM2r4D4a/9b7U7n/8AqKcK1I7pEdn/AOEtsGbahcxfJfcnsTGvedxOBFHcTiVLQCpZKFyaDqm+lCJz4rtVPQqXBZonsd0xGcAAAAHTpeQbMQHwnfebyex3Qu0ywSrFIjkNeqgSeJ0a+fuRtyKi2LjTApKzz5UuW5T4VKAApM7MfS0PdLjWCiL3pg9iPxs2Ky78kxlk+pZu0uRNiQEOAABUslC5NC1TfIic+K7VT0GkwGaISKe52JrHeolMf2JoQKbEdqpgLzEACt1VyKDq/ci9Zju1J7Z3hY9DbGsboAAAAABNv4hy6Nmkcn34aOXvRVT2O/Zj1WJUyUiFuxo2oRyeaHlzpHEAB7X+GnxR/Czzcci1uDfX/wAJH/8Az33Sen/p4x+Ne86ycCPO4nEqWgFSyULk0HVN9KETnxXaqehUuCzRPY7piM4AAAAABF6S5+JZ1rvUpLYvsboh53UYrtV9zrGQwgA9/C/4RdWvqOGvjvUlbf8A6v0PAHcIoAACpZKFyaFqm+RE58V2qnoNJgM0QkU9zr9Y71Epj+xNCBTYjtVMBeYgAVuquRQdX7kXrMd2pPbO8LHobY1jdAAAAAAJXXOkGx5t1ytrWJ9Gi57Mf6kkoIljhS/iveQm16hJqhdngncaI3TlgAo38PJJWS7oi44jsHhbgT9VU4FpybUiNTyJfYUGxCr1/wCvZCdxMa953k4ESdxOJUtAKllobJoOqb6UInPiu1U9CpcFmiex3DEZwAAAAdKmJ9stAfFd91vJ7XLiTaZYIllkRqGvVTpBE6RfL3I4qqq2rjXCpKzz5VvW9T4VKAApM7L/AEVD3C40gJb3rh9yPxv26y/8kxlj+nZuz+CbEgIcAACpZKFyaFqm+RE58V2qnoNJgM0QkU9zr9Y71KSmP7E0IFNiO1UwF5iABSKvVglIUpCY+KiOayxyWLgW04FVSTPlc5G9xMaG0KdlOxrn3KiGxvokeubsXga/Yp+U2t50vOgvokeubsXgOxT8o3nS86C+iR65uxeA7FPyjedLzofHVpkUTnk2LwK9hn5QtqUqJftnmaw10+kasOWRWouB0RcCqn4U6O86FNZ2yu1J0ONXW1torIO78/B406xHQAbKgaIfNxkY3A1MMR2inE16mobCzaX0Nyio3VUmynDzUrcvBbDYjGpY1qXLU7EIw5yuVVUnjGIxqNbwQij8a95Lk4HnLuJxKloBUstDZNB1TfShE58V2qnoVNgs0T2O4YjOAAAdWkKQgy7LuK5Gp0Z17kxqZIonyLc1LzDPURwt2pFuJlWasD516YLmE34G24/xL2+RIaSkSBv5UhtoWg6qdk1OCf8AppTcOaADZ1co1ZmZYz7qLdxPCmPbi/M16qb6USu8/I3bPpu0Tozy4roUatuQxvB7nAosdpLrT8K/QkxJyCAAAqWShcmhapvkROfFdqp6DSYDNEJFPc7E1jvUpKY/sTQgU2I7VTAXmIAAAAAAAAAAAA3lBVZjzVjrLiFpqmPwp0mnUVscPdxXI6dHZc1T38G5/BSaLo2FKw0ZCSxOlely51Uj80z5XbTiX01NHTs2GIdwxGwRCJjXvJgnA83dxOJUtABtYVY5xjUa2M5GtS5aliYETAnQazqOFy3q0322lVNRER/cmnwc76J7rnbG8C3sUHKV3rV8/t8C+ie652xvAdig5RvWr5/b4PjqzTypzztiJ7FUooOULalWv/a/r4NZHjPiOunuVzulVW1dqmw1qNS5ENJ73PW9y3qYy4sAB9Y1XKiIlqqtiImFVVSiqiJepVEVVuQqdUqD+qQrXc6+xX9mZqEcran6z+7ghNrMoeyx/wCvuXj8GatuQxvB7llFjtMtp+FfoSUk5AwAAVLJQuTQtU3yInPiu1U9BpMBmiEinudiax3qUlMf2JoQKbEdqpgLzEAAAAAAAAAAAAbSiKemJVf5brWdLHYW7Oj8jWnpY5k/0nfmb1LaE1Ov+V7sl4FHoCn4U43k8mInxsVcKdqZ0ODU0r4F7+GZLqKvjqm93cvmhtjVN4iETGveTBOB5u7icSpaAAAAAAAAAADNJykSM9GQ2q5y4kT/AHAWPkaxNpy3IZYoXyu2GJepR6r1XbK/zIljoy4szO7OvacGrrlm/wAt7m+5LrOsttP/ALf3u9j0hzzrmorbkMbwe5tUWO00bT8K/QkpJyBgAAqWShcmhapvkROfFdqp6DSYDNEJFPc7E1jvUpKY/sTQgU2I7VTAXmIAHuaFqfLx5eHFc56Oe26WxUs8jjVFoSRyK1ETuJNSWNDLC17lW9U/vI7t4crpxNqcDDvSXJDZ3DT5r/egvDldOJtTgN6S5INw0+a/3oLw5XTibU4DekuSDcNPmv8AegvDldOJtTgN6S5IU3DT5r+vg1VK1FiMRXS77uz7jksd+S4l/Q2obUa5bpEuNKpsF7U2onX/AIXj/dDx72q1VRUVFRbFRUsVF7UOoioqXoR9UVFuU+FShmlJp8F6PhrY5q2opY9jXt2XcDLFK6J6PYtyoVmgKWbNwUiJgd8MRui7gRmpgWF+yvoTqiq21MSPTj56kiiY17yUJwIE7icSpaADewKpTj2Ne1rblzUc3lpiVLUNJ1fC1VRVOoyyKl7UcicfyZLzZ7RbvoU3jBn+i7ctVknUXmz2i3fQbxgz/Q3LVZJ1F5s9ot30G8YM/wBDctVknU+tqXOqvwtT+tCi2jBn+iqWJVL5J1NtR9QcNseJg0WJ/kvA1ZbV8mN6m9BYHffK70T5PX0fR0GXbcwmI1OnOvevScuWZ8i3vW878FPHA3ZjS47RjMwANRW3IY3g9zaosdpo2n4V+hJSTkDAABUslC5NC1TfIic+K7VT0GkwGaISKe52JrHeZKY/sTQgU2I7VTAXmIAFbqrkUHV+5F6zHdqT2zvCx6G2NY3QAAAAADxlf6GRzPrLEsc3BF/Ei4l709zrWbUKjvpLw8iP23RI5v128U46HgTtkVAB6SolILCmkYvwxUuF70wtXz2nPtGLbi2vNDsWLUfTqNjyd3fB51+Ne8304HJdxOJUtAKlkoXJoOpb6UInPiu1U9CpcFmiex3TEZwAAAAAAAAAAaituQxvB7m1RY7TRtPwr9CSknIGAACpZKFyaFqm+RE58V2qnoNJgM0QkU9zsTWO9Skpj+xNCBTYjtVMBeYgAVuquRQdX7kXrMd2pPbO8LHobY1jdAAAAAAOhTzUWVjIuL6J3kZqdbpW6oa1YiLA9FyUjpKzz8AoZpKMsOKx6Y2vRyfktpZI3aYqZmWF6ska5PJUUxxMa95cnAsdxOJUtAKlkoXJoOqb6UInPiu1U9CpcFmiex3TEZwAAAAAAAAAAaituRRvB7m1RY7TRtPwr9CSknIGAACpZKFyaFqm+RE58V2qnoNJgM0QkU9zsTWO9Skpj+xNCBTYjtVMBeYgAVuquRQdX7kXrMd2pPbO8LHobY1jdAAAAAAPOV4pNIMsrEXlxeQ1Oz7y/wC5zfs+FXy7XkhybYqkigVnm7u+SYkiIWADtUXL/Sx4bNKI1q9yrh/QxzO2I3OyQz00f1JmszVDrxMa95enAxO4nEqWgFSyULk0HUt9KETnxXaqehUuCzRPY7piM4AAAAAAAAAANRW3IY3g9zaosdpoWn4V+hJSTkEAABUslC5NC1TfIic+K7VT0GkwGaISKe52JrHeolMf2JoQKbEdqpgLzEACo1apKXZJwWuisRyMsVFeiKmHMRyrhkWZyo1Sb0FTE2mYiuS+7M2f2vLddD30Nfs8vKvQ2+1wc6dR9ry3XQ99B2eXlXoO1wc6dR9ry3XQ99B2eXlXoO1wc6dR9ry3XQ99B2eXlXoO1wc6dTT0tXKWgpZCX6V/QiYGp3u4G1DZ0r1/13Ic+qtmCJP8f6X9dSe0lPxJmIsSKtrl2ImZE6EO5FE2Juy0ilRUPner3r3nVMpgAB6j+H9H/STKxVTkwkt/qdgT9LTm2lLsx7OZ27Dp9ub6i8G+6nmYmNe86KcDjO4nEqWgFSyULk0HVN9KETnxXaqehUuCzRPY7piM4AAAAAAAAAANRW3IY3g9zaosdpoWn4V+hJSTkEAABUslC5NC1TfIic+K7VT0GkwGaISKe52JrHeZKY/sTQgU2I7VTAXmIAAAAqAAAAACgAABmk5V8aIkOGlrnLYif70Fj3tY1XO4GWGJ8r0YxL1UrdB0W2UgNhtwrjeuk5cakYqJ1merlJ3R0raaJGJ66kgiY17yUpwIC7icSpaAVLJQ2TQdS30oROfFdqp6FS4LNE9jumIzgAAAAAAAAAA1FbchjeD3Nqix2mjafhX6ElJOQMAAFSyULk0LVN8iJz4rtVPQaTAZohIp7nX6x3mSmP7E0IFNiO1UwF5iAAAAAAAAAAAAO9RVExpp1zCbbpOXA1vephmqGQpe5TapqOWoddGnwUur1X4Um3Byoipy32fomZCPVVW6de/uQmNDZ7KVvd3uXipuDVN88ItUZfTibzflOzvCTJP71I3ueDNeqfAvQl9KJvN+UbwkyT+9RuaDNeqfAvQl9KJvN+UbwkyT+9RuaDNeqfB7SRhIyExqYmsRqW48CWHJkdtOVSQRNRrEankhnLDIAAAAAAAAAADU1rS2Si+H3Nqjx2mjaXhX6Et+rp2kj21IV9NB9XTtG2o+mg+rp2jbUp9NCt0Lk0LVN8iLz4rtVJ5SYDNEPKR6py7nuVXRLVcqrym9K+E6ba+RERLk/vU4r7Igc5VVV6p8HC9CX04u835Su8JMk/vUt3NBmvVPgXoS+nE3m/KN4SZJ/eo3NBmvVPgXoS+nE3m/KN4SZJ/eo3NBmvVPgXoS+lE3m/KN4SZJ/eo3NBmvVPgXoS+nF3m/KN4SZJ/eo3NBmvVPgXoS+lE3m/KN4SZJ/eo3NBmvVPgXoS+lE3m/KN4SZJ/eo3NBmvVPgXoS+nF3m/KN4SZJ/eo3NBmvVPg2lG1Pk24XI56/idamxEQ15bQmXuTu0NuCx6ZveqKuq/8A4ekgwmsajWIjWpiREsTYc9zlct6nXaxrUualyHMoXAA//9k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596071" y="1671695"/>
            <a:ext cx="8913598" cy="21350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600" b="1" i="0" dirty="0">
                <a:solidFill>
                  <a:schemeClr val="bg2">
                    <a:lumMod val="25000"/>
                  </a:schemeClr>
                </a:solidFill>
                <a:effectLst/>
                <a:latin typeface="Liberation Sans"/>
              </a:rPr>
              <a:t>Towards a 10-fold improved measurement of the antiproton magnetic moment</a:t>
            </a:r>
            <a:endParaRPr lang="fr-CH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629714" y="3573016"/>
            <a:ext cx="4680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http://www.qbic.riken.jp/freyiru/2012-PhD-IPA-ETH-RIKEN_files/image005.png">
            <a:extLst>
              <a:ext uri="{FF2B5EF4-FFF2-40B4-BE49-F238E27FC236}">
                <a16:creationId xmlns:a16="http://schemas.microsoft.com/office/drawing/2014/main" id="{B62EE139-DF8B-E56A-DEA7-8DDCD6F49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545" y="210458"/>
            <a:ext cx="2395079" cy="95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upload.wikimedia.org/wikipedia/en/thumb/c/c9/Max-Planck-Gesellschaft.svg/300px-Max-Planck-Gesellschaft.svg.png">
            <a:extLst>
              <a:ext uri="{FF2B5EF4-FFF2-40B4-BE49-F238E27FC236}">
                <a16:creationId xmlns:a16="http://schemas.microsoft.com/office/drawing/2014/main" id="{AC9D9493-2D44-FE17-32D8-E73E4E631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247" y="177426"/>
            <a:ext cx="1256750" cy="102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upload.wikimedia.org/wikipedia/de/archive/a/ab/20100121225806!Altes_Logo_der_Johannes-Gutenberg-Universit%C3%A4t_Mainz.jpg">
            <a:extLst>
              <a:ext uri="{FF2B5EF4-FFF2-40B4-BE49-F238E27FC236}">
                <a16:creationId xmlns:a16="http://schemas.microsoft.com/office/drawing/2014/main" id="{820DF1F5-4986-F4AD-8F02-6CEEAE4B1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919" y="5474338"/>
            <a:ext cx="2109701" cy="1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B78FA6BB-C4C6-5BEA-A010-433711DFD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260" y="142920"/>
            <a:ext cx="827433" cy="10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://www.biostat.uni-hannover.de/fileadmin/institut/images/luh_logo.jpg">
            <a:extLst>
              <a:ext uri="{FF2B5EF4-FFF2-40B4-BE49-F238E27FC236}">
                <a16:creationId xmlns:a16="http://schemas.microsoft.com/office/drawing/2014/main" id="{2A5072EC-E1C7-0A56-7C57-DD6692352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480" y="6044589"/>
            <a:ext cx="1895398" cy="54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igafa.de/wp-content/uploads/2011/08/PTB-300x195.png">
            <a:extLst>
              <a:ext uri="{FF2B5EF4-FFF2-40B4-BE49-F238E27FC236}">
                <a16:creationId xmlns:a16="http://schemas.microsoft.com/office/drawing/2014/main" id="{0D4E092D-44B6-C697-3EB6-DD061B1A1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8927" y="6132614"/>
            <a:ext cx="675386" cy="43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888D8F-AF68-7599-0094-1F627F58FA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89466" y="5925876"/>
            <a:ext cx="607158" cy="6488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F0B90B-FC6C-079D-FC95-488584D91C6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279" y="6142094"/>
            <a:ext cx="1288563" cy="42952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149255-D3E7-0489-DB22-24C8ED4776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05782" y="246598"/>
            <a:ext cx="1579559" cy="955302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35D414BE-0042-E6B8-3F81-EC4C2FA0A58B}"/>
              </a:ext>
            </a:extLst>
          </p:cNvPr>
          <p:cNvSpPr txBox="1">
            <a:spLocks/>
          </p:cNvSpPr>
          <p:nvPr/>
        </p:nvSpPr>
        <p:spPr>
          <a:xfrm>
            <a:off x="2608327" y="3784210"/>
            <a:ext cx="7009258" cy="128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b="1" dirty="0"/>
              <a:t>Bela Peter Arndt </a:t>
            </a:r>
          </a:p>
          <a:p>
            <a:pPr marL="0" indent="0" algn="ctr">
              <a:buNone/>
            </a:pPr>
            <a:r>
              <a:rPr lang="de-CH" sz="2000" dirty="0"/>
              <a:t>Institutes:</a:t>
            </a:r>
            <a:r>
              <a:rPr lang="de-CH" sz="2000" b="1" dirty="0"/>
              <a:t> MPIK, </a:t>
            </a:r>
            <a:r>
              <a:rPr lang="en-GB" sz="2000" b="1" dirty="0"/>
              <a:t>GSI, RIKEN </a:t>
            </a:r>
          </a:p>
          <a:p>
            <a:pPr marL="0" indent="0" algn="ctr">
              <a:buNone/>
            </a:pPr>
            <a:r>
              <a:rPr lang="de-CH" sz="1800" i="1" dirty="0"/>
              <a:t>2024 / 07 / 09</a:t>
            </a:r>
            <a:endParaRPr lang="de-CH" sz="2000" i="1" dirty="0"/>
          </a:p>
          <a:p>
            <a:pPr marL="0" indent="0" algn="ctr">
              <a:buNone/>
            </a:pPr>
            <a:endParaRPr lang="de-CH" sz="2000" b="1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02E16F0-8503-4141-276C-B087A3F0AA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98857" y="887927"/>
            <a:ext cx="1765486" cy="50821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5045CA-F01A-ABD1-FAC8-89CE246A5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97" y="6044589"/>
            <a:ext cx="1239316" cy="49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blue and white logo&#10;&#10;Description automatically generated">
            <a:extLst>
              <a:ext uri="{FF2B5EF4-FFF2-40B4-BE49-F238E27FC236}">
                <a16:creationId xmlns:a16="http://schemas.microsoft.com/office/drawing/2014/main" id="{BE40E602-C6EC-D1B3-35CB-451FDFAFC26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472" y="160338"/>
            <a:ext cx="1005632" cy="100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298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D3D4-6894-EBBD-D335-06965B002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de-DE" dirty="0" err="1"/>
              <a:t>Reduction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Resonance</a:t>
            </a:r>
            <a:r>
              <a:rPr lang="de-DE" dirty="0"/>
              <a:t> </a:t>
            </a:r>
            <a:r>
              <a:rPr lang="de-DE" dirty="0" err="1"/>
              <a:t>Linewidth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499DAD-6A43-52EC-81EB-04BB75E40E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000" y="1180505"/>
                <a:ext cx="6474525" cy="363602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de-DE" dirty="0" err="1"/>
                  <a:t>Thinner</a:t>
                </a:r>
                <a:r>
                  <a:rPr lang="de-DE" dirty="0"/>
                  <a:t> </a:t>
                </a:r>
                <a:r>
                  <a:rPr lang="de-DE" dirty="0" err="1"/>
                  <a:t>linwidth</a:t>
                </a:r>
                <a:r>
                  <a:rPr lang="de-DE" dirty="0"/>
                  <a:t>-&gt; </a:t>
                </a:r>
                <a:r>
                  <a:rPr lang="de-DE" dirty="0" err="1"/>
                  <a:t>more</a:t>
                </a:r>
                <a:r>
                  <a:rPr lang="de-DE" dirty="0"/>
                  <a:t> </a:t>
                </a:r>
                <a:r>
                  <a:rPr lang="de-DE" dirty="0" err="1"/>
                  <a:t>systematics</a:t>
                </a:r>
                <a:r>
                  <a:rPr lang="de-DE" dirty="0"/>
                  <a:t> </a:t>
                </a:r>
              </a:p>
              <a:p>
                <a:pPr marL="0" indent="0">
                  <a:buNone/>
                </a:pPr>
                <a:endParaRPr lang="de-DE" dirty="0"/>
              </a:p>
              <a:p>
                <a:pPr marL="0" indent="0">
                  <a:buNone/>
                </a:pPr>
                <a:r>
                  <a:rPr lang="de-DE" dirty="0" err="1"/>
                  <a:t>Particles</a:t>
                </a:r>
                <a:r>
                  <a:rPr lang="de-DE" dirty="0"/>
                  <a:t> </a:t>
                </a:r>
                <a:r>
                  <a:rPr lang="de-DE" dirty="0" err="1"/>
                  <a:t>are</a:t>
                </a:r>
                <a:r>
                  <a:rPr lang="de-DE" dirty="0"/>
                  <a:t> not </a:t>
                </a:r>
                <a:r>
                  <a:rPr lang="de-DE" dirty="0" err="1"/>
                  <a:t>similar</a:t>
                </a:r>
                <a:r>
                  <a:rPr lang="de-DE" dirty="0"/>
                  <a:t>: </a:t>
                </a:r>
              </a:p>
              <a:p>
                <a:pPr marL="0" indent="0">
                  <a:buNone/>
                </a:pPr>
                <a:r>
                  <a:rPr lang="de-DE" dirty="0" err="1"/>
                  <a:t>Larmor</a:t>
                </a:r>
                <a:r>
                  <a:rPr lang="de-DE" dirty="0"/>
                  <a:t> </a:t>
                </a:r>
                <a:r>
                  <a:rPr lang="de-DE" dirty="0" err="1"/>
                  <a:t>particle</a:t>
                </a:r>
                <a:r>
                  <a:rPr lang="de-DE" dirty="0"/>
                  <a:t>: 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</a:p>
              <a:p>
                <a:pPr marL="0" indent="0">
                  <a:buNone/>
                </a:pPr>
                <a:r>
                  <a:rPr lang="de-DE" dirty="0" err="1"/>
                  <a:t>Cyclotron</a:t>
                </a:r>
                <a:r>
                  <a:rPr lang="de-DE" dirty="0"/>
                  <a:t> </a:t>
                </a:r>
                <a:r>
                  <a:rPr lang="de-DE" dirty="0" err="1"/>
                  <a:t>particle</a:t>
                </a:r>
                <a:r>
                  <a:rPr lang="de-DE" dirty="0"/>
                  <a:t>: 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The shifts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bg2">
                        <a:lumMod val="2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bg2">
                        <a:lumMod val="2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de-DE" b="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 err="1"/>
                  <a:t>dominated</a:t>
                </a:r>
                <a:r>
                  <a:rPr lang="de-DE" dirty="0"/>
                  <a:t> </a:t>
                </a:r>
                <a:r>
                  <a:rPr lang="de-DE" dirty="0" err="1"/>
                  <a:t>by</a:t>
                </a:r>
                <a:r>
                  <a:rPr lang="de-DE" dirty="0"/>
                  <a:t> </a:t>
                </a:r>
                <a:r>
                  <a:rPr lang="de-DE" dirty="0" err="1"/>
                  <a:t>terms</a:t>
                </a:r>
                <a:r>
                  <a:rPr lang="de-DE" dirty="0"/>
                  <a:t> </a:t>
                </a:r>
                <a:r>
                  <a:rPr lang="de-DE" dirty="0" err="1"/>
                  <a:t>that</a:t>
                </a:r>
                <a:r>
                  <a:rPr lang="de-DE" dirty="0"/>
                  <a:t> </a:t>
                </a:r>
                <a:r>
                  <a:rPr lang="de-DE" dirty="0" err="1"/>
                  <a:t>scale</a:t>
                </a:r>
                <a:r>
                  <a:rPr lang="de-DE" dirty="0"/>
                  <a:t> </a:t>
                </a:r>
                <a:r>
                  <a:rPr lang="de-DE" dirty="0" err="1"/>
                  <a:t>with</a:t>
                </a:r>
                <a:r>
                  <a:rPr lang="de-DE" dirty="0"/>
                  <a:t> </a:t>
                </a:r>
              </a:p>
              <a:p>
                <a:pPr marL="457200" lvl="1" indent="0">
                  <a:buNone/>
                </a:pPr>
                <a:endParaRPr lang="de-D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499DAD-6A43-52EC-81EB-04BB75E40E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180505"/>
                <a:ext cx="6474525" cy="3636025"/>
              </a:xfrm>
              <a:blipFill>
                <a:blip r:embed="rId2"/>
                <a:stretch>
                  <a:fillRect l="-1977" t="-3859" b="-36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851BBC6-978B-0095-6C88-6586FF9D0F74}"/>
              </a:ext>
            </a:extLst>
          </p:cNvPr>
          <p:cNvSpPr txBox="1"/>
          <p:nvPr/>
        </p:nvSpPr>
        <p:spPr>
          <a:xfrm>
            <a:off x="2335148" y="5036260"/>
            <a:ext cx="1169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relativistic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082D68-143B-C93E-DD57-67E6FFCEA88A}"/>
              </a:ext>
            </a:extLst>
          </p:cNvPr>
          <p:cNvSpPr txBox="1"/>
          <p:nvPr/>
        </p:nvSpPr>
        <p:spPr>
          <a:xfrm>
            <a:off x="6947449" y="5014746"/>
            <a:ext cx="2380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Potential </a:t>
            </a:r>
            <a:r>
              <a:rPr lang="de-DE" b="1" dirty="0" err="1"/>
              <a:t>contributions</a:t>
            </a:r>
            <a:endParaRPr lang="de-DE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452E8-3CC7-ACAE-0E67-63A5967EA504}"/>
              </a:ext>
            </a:extLst>
          </p:cNvPr>
          <p:cNvSpPr txBox="1"/>
          <p:nvPr/>
        </p:nvSpPr>
        <p:spPr>
          <a:xfrm>
            <a:off x="9659190" y="5017246"/>
            <a:ext cx="1352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Mixing </a:t>
            </a:r>
            <a:r>
              <a:rPr lang="de-DE" b="1" dirty="0" err="1"/>
              <a:t>term</a:t>
            </a:r>
            <a:endParaRPr lang="en-GB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78025C-E16F-7339-A940-CFD6F25CEB96}"/>
              </a:ext>
            </a:extLst>
          </p:cNvPr>
          <p:cNvSpPr txBox="1"/>
          <p:nvPr/>
        </p:nvSpPr>
        <p:spPr>
          <a:xfrm>
            <a:off x="3780512" y="5017633"/>
            <a:ext cx="2141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B-field contributions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21BEBB-842F-CEE4-6A10-2488EE5D7B4E}"/>
                  </a:ext>
                </a:extLst>
              </p:cNvPr>
              <p:cNvSpPr txBox="1"/>
              <p:nvPr/>
            </p:nvSpPr>
            <p:spPr>
              <a:xfrm>
                <a:off x="120229" y="5322399"/>
                <a:ext cx="12361331" cy="7493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de-DE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de-DE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900" b="1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900" b="1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de-DE" sz="1900" b="1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e>
                    </m:d>
                    <m:r>
                      <a:rPr lang="de-DE" sz="1900" b="1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900" b="1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de-DE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de-DE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de-DE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900" b="1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de-DE" sz="1900" b="1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de-DE" sz="1900" b="1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900" b="1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sSup>
                                  <m:sSup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</m:e>
                                  <m:sup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de-DE" sz="1900" b="1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sSup>
                                  <m:sSupPr>
                                    <m:ctrlP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𝝅</m:t>
                                    </m:r>
                                  </m:e>
                                  <m:sup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sSubSup>
                                  <m:sSubSupPr>
                                    <m:ctrlP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  <m:sup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den>
                            </m:f>
                            <m:d>
                              <m:dPr>
                                <m:begChr m:val="["/>
                                <m:endChr m:val="]"/>
                                <m:ctrlP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de-DE" sz="1900" b="1" i="1">
                                            <a:solidFill>
                                              <a:schemeClr val="bg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sz="1900" b="1" i="1" smtClean="0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𝑩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𝟏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sz="1900" b="1" i="1" smtClean="0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𝑩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𝟎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de-DE" sz="1900" b="1" i="1">
                                            <a:solidFill>
                                              <a:schemeClr val="bg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𝒗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𝒛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𝒗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sz="1900" b="1" i="1">
                                                    <a:solidFill>
                                                      <a:schemeClr val="bg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+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de-DE" sz="1900" b="1" i="1" smtClean="0">
                                            <a:solidFill>
                                              <a:schemeClr val="bg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de-DE" sz="1900" b="1" i="1" smtClean="0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sz="1900" b="1" i="1" smtClean="0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𝑩</m:t>
                                            </m:r>
                                          </m:e>
                                          <m:sub>
                                            <m:r>
                                              <a:rPr lang="de-DE" sz="1900" b="1" i="1" smtClean="0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de-DE" sz="1900" b="1" i="1" smtClean="0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sz="1900" b="1" i="1" smtClean="0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𝑩</m:t>
                                            </m:r>
                                          </m:e>
                                          <m:sub>
                                            <m:r>
                                              <a:rPr lang="de-DE" sz="1900" b="1" i="1" smtClean="0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𝟎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  <m:r>
                              <a:rPr lang="de-DE" sz="1900" b="1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num>
                              <m:den>
                                <m: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de-DE" sz="1900" b="1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  <m:sSub>
                                  <m:sSubPr>
                                    <m:ctrlP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den>
                            </m:f>
                            <m:f>
                              <m:fPr>
                                <m:ctrlP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b>
                                </m:sSub>
                              </m:num>
                              <m:den>
                                <m:sSubSup>
                                  <m:sSubSup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  <m:sup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den>
                            </m:f>
                            <m:sSup>
                              <m:sSupPr>
                                <m:ctrlP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de-DE" sz="1900" b="1" i="1">
                                            <a:solidFill>
                                              <a:schemeClr val="bg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𝒗</m:t>
                                            </m:r>
                                          </m:e>
                                          <m:sub>
                                            <m: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𝒗</m:t>
                                            </m:r>
                                          </m:e>
                                          <m:sub>
                                            <m: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sup>
                            </m:sSup>
                            <m:r>
                              <a:rPr lang="de-DE" sz="1900" b="1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𝟗</m:t>
                                </m:r>
                                <m:sSubSup>
                                  <m:sSubSup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  <m:sup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𝟏𝟔</m:t>
                                </m:r>
                                <m:sSup>
                                  <m:sSup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𝝅</m:t>
                                    </m:r>
                                  </m:e>
                                  <m:sup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sSubSup>
                                  <m:sSubSup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b>
                                  <m:sup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p>
                                </m:sSubSup>
                              </m:den>
                            </m:f>
                            <m:f>
                              <m:fPr>
                                <m:ctrlP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  <m:sup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  <m:sup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de-DE" sz="1900" b="1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num>
                              <m:den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  <m:sSub>
                                  <m:sSub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den>
                            </m:f>
                            <m:f>
                              <m:fPr>
                                <m:ctrlP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sSub>
                                  <m:sSub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num>
                              <m:den>
                                <m:sSubSup>
                                  <m:sSubSup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  <m:sup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  <m:sSub>
                                  <m:sSub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900" b="1" i="1" smtClean="0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</m:e>
                                  <m:sub>
                                    <m: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den>
                            </m:f>
                            <m:sSup>
                              <m:sSupPr>
                                <m:ctrlP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de-DE" sz="1900" b="1" i="1">
                                        <a:solidFill>
                                          <a:schemeClr val="bg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de-DE" sz="1900" b="1" i="1">
                                            <a:solidFill>
                                              <a:schemeClr val="bg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𝒗</m:t>
                                            </m:r>
                                          </m:e>
                                          <m:sub>
                                            <m: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𝒗</m:t>
                                            </m:r>
                                          </m:e>
                                          <m:sub>
                                            <m:r>
                                              <a:rPr lang="de-DE" sz="1900" b="1" i="1">
                                                <a:solidFill>
                                                  <a:schemeClr val="bg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de-DE" sz="1900" b="1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  <m:r>
                          <a:rPr lang="de-DE" sz="19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</m:oMath>
                </a14:m>
                <a:r>
                  <a:rPr lang="de-DE" sz="1900" b="1" dirty="0">
                    <a:solidFill>
                      <a:schemeClr val="bg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900" b="1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900" b="1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de-DE" sz="1900" b="1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endParaRPr lang="en-GB" sz="19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21BEBB-842F-CEE4-6A10-2488EE5D7B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29" y="5322399"/>
                <a:ext cx="12361331" cy="7493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29A18108-C990-7B70-4002-FAB77CA16413}"/>
              </a:ext>
            </a:extLst>
          </p:cNvPr>
          <p:cNvSpPr/>
          <p:nvPr/>
        </p:nvSpPr>
        <p:spPr>
          <a:xfrm>
            <a:off x="2590305" y="5501213"/>
            <a:ext cx="679691" cy="44729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93105A-6941-9B73-A45A-E467B26309CB}"/>
              </a:ext>
            </a:extLst>
          </p:cNvPr>
          <p:cNvSpPr/>
          <p:nvPr/>
        </p:nvSpPr>
        <p:spPr>
          <a:xfrm>
            <a:off x="3450876" y="5369547"/>
            <a:ext cx="2844693" cy="69881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76181B-D3E7-DB37-A73A-FBFC66BB2B5D}"/>
              </a:ext>
            </a:extLst>
          </p:cNvPr>
          <p:cNvSpPr/>
          <p:nvPr/>
        </p:nvSpPr>
        <p:spPr>
          <a:xfrm>
            <a:off x="6622807" y="5378013"/>
            <a:ext cx="1341960" cy="69881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15BC819-9547-917F-2C00-A569311504C3}"/>
              </a:ext>
            </a:extLst>
          </p:cNvPr>
          <p:cNvSpPr/>
          <p:nvPr/>
        </p:nvSpPr>
        <p:spPr>
          <a:xfrm>
            <a:off x="8176128" y="5352611"/>
            <a:ext cx="1148741" cy="69881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AC155D-F87D-DC81-B0E2-AE7962644B20}"/>
              </a:ext>
            </a:extLst>
          </p:cNvPr>
          <p:cNvSpPr/>
          <p:nvPr/>
        </p:nvSpPr>
        <p:spPr>
          <a:xfrm>
            <a:off x="9557590" y="5352610"/>
            <a:ext cx="1589275" cy="69881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28A7EF0-8483-0BBF-EAFE-DF9818C7C30E}"/>
                  </a:ext>
                </a:extLst>
              </p:cNvPr>
              <p:cNvSpPr txBox="1"/>
              <p:nvPr/>
            </p:nvSpPr>
            <p:spPr>
              <a:xfrm>
                <a:off x="4376818" y="6001807"/>
                <a:ext cx="77525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de-DE" sz="1800" b="1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DE" sz="1800" b="1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 ,</m:t>
                      </m:r>
                      <m:sSub>
                        <m:sSubPr>
                          <m:ctrlPr>
                            <a:rPr lang="de-DE" b="1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28A7EF0-8483-0BBF-EAFE-DF9818C7C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6818" y="6001807"/>
                <a:ext cx="775254" cy="369332"/>
              </a:xfrm>
              <a:prstGeom prst="rect">
                <a:avLst/>
              </a:prstGeom>
              <a:blipFill>
                <a:blip r:embed="rId4"/>
                <a:stretch>
                  <a:fillRect r="-7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0886EE0-DE9F-C48C-13A6-2469D9E135B7}"/>
                  </a:ext>
                </a:extLst>
              </p:cNvPr>
              <p:cNvSpPr txBox="1"/>
              <p:nvPr/>
            </p:nvSpPr>
            <p:spPr>
              <a:xfrm>
                <a:off x="6654543" y="5996731"/>
                <a:ext cx="129880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de-DE" sz="18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r>
                        <a:rPr lang="de-DE" sz="1800" b="1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0886EE0-DE9F-C48C-13A6-2469D9E13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4543" y="5996731"/>
                <a:ext cx="129880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282405F-3B39-62D3-3C18-CD302F5FDEED}"/>
                  </a:ext>
                </a:extLst>
              </p:cNvPr>
              <p:cNvSpPr txBox="1"/>
              <p:nvPr/>
            </p:nvSpPr>
            <p:spPr>
              <a:xfrm>
                <a:off x="8098871" y="5982969"/>
                <a:ext cx="129880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de-DE" sz="18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de-DE" sz="1800" b="1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282405F-3B39-62D3-3C18-CD302F5FDE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871" y="5982969"/>
                <a:ext cx="129880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4E68C984-F013-5CD5-201F-7DBE95C46BFB}"/>
                  </a:ext>
                </a:extLst>
              </p:cNvPr>
              <p:cNvSpPr txBox="1"/>
              <p:nvPr/>
            </p:nvSpPr>
            <p:spPr>
              <a:xfrm>
                <a:off x="9682503" y="5999618"/>
                <a:ext cx="129880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de-DE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de-DE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DE" b="1" i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b="1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de-DE" b="1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endParaRPr lang="de-DE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/>
                <a:r>
                  <a:rPr lang="en-GB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asymmetric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4E68C984-F013-5CD5-201F-7DBE95C46B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2503" y="5999618"/>
                <a:ext cx="1298807" cy="646331"/>
              </a:xfrm>
              <a:prstGeom prst="rect">
                <a:avLst/>
              </a:prstGeom>
              <a:blipFill>
                <a:blip r:embed="rId7"/>
                <a:stretch>
                  <a:fillRect l="-2817" r="-3286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1C0733-8DAD-535E-D466-F715A3851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10</a:t>
            </a:fld>
            <a:endParaRPr lang="de-CH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2ED6835-87EB-EA72-DEE9-ADC8637B90A0}"/>
              </a:ext>
            </a:extLst>
          </p:cNvPr>
          <p:cNvGrpSpPr/>
          <p:nvPr/>
        </p:nvGrpSpPr>
        <p:grpSpPr>
          <a:xfrm>
            <a:off x="6655359" y="901879"/>
            <a:ext cx="5833952" cy="3432450"/>
            <a:chOff x="6542147" y="771250"/>
            <a:chExt cx="5833952" cy="343245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57CC30F-ACC4-D3BF-FEA9-AF76D5AD3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2147" y="771250"/>
              <a:ext cx="5052337" cy="343245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8F59EBB-4270-703F-6F52-A8EEC3483080}"/>
                </a:ext>
              </a:extLst>
            </p:cNvPr>
            <p:cNvSpPr/>
            <p:nvPr/>
          </p:nvSpPr>
          <p:spPr>
            <a:xfrm>
              <a:off x="7034983" y="3566932"/>
              <a:ext cx="4932813" cy="3069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D5941B-B8F0-8135-0BF1-82C2679F975D}"/>
                </a:ext>
              </a:extLst>
            </p:cNvPr>
            <p:cNvSpPr txBox="1"/>
            <p:nvPr/>
          </p:nvSpPr>
          <p:spPr>
            <a:xfrm rot="20757987">
              <a:off x="8710643" y="1028971"/>
              <a:ext cx="36654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000" b="1" dirty="0" err="1">
                  <a:solidFill>
                    <a:srgbClr val="FF0000">
                      <a:alpha val="20000"/>
                    </a:srgbClr>
                  </a:solidFill>
                </a:rPr>
                <a:t>Preliminary</a:t>
              </a:r>
              <a:endParaRPr lang="en-GB" sz="4000" b="1" dirty="0">
                <a:solidFill>
                  <a:srgbClr val="FF0000">
                    <a:alpha val="20000"/>
                  </a:srgb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9EC37C-CC43-A2CB-1DC7-1527B60CD3F7}"/>
                </a:ext>
              </a:extLst>
            </p:cNvPr>
            <p:cNvSpPr txBox="1"/>
            <p:nvPr/>
          </p:nvSpPr>
          <p:spPr>
            <a:xfrm>
              <a:off x="7201830" y="899309"/>
              <a:ext cx="1844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Proton </a:t>
              </a:r>
              <a:r>
                <a:rPr lang="de-DE" dirty="0" err="1"/>
                <a:t>resonance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0ACF23B-0DDA-5439-DE14-EC1425AE0FF5}"/>
              </a:ext>
            </a:extLst>
          </p:cNvPr>
          <p:cNvSpPr txBox="1"/>
          <p:nvPr/>
        </p:nvSpPr>
        <p:spPr>
          <a:xfrm>
            <a:off x="11038530" y="5002647"/>
            <a:ext cx="1103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and </a:t>
            </a:r>
            <a:r>
              <a:rPr lang="de-DE" b="1" dirty="0" err="1"/>
              <a:t>more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53069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2F711-0FF8-DC58-EB97-F2D5450D9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Manipulate</a:t>
            </a:r>
            <a:r>
              <a:rPr lang="de-DE" dirty="0"/>
              <a:t> Potentials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CC7562-D044-1FD9-34FD-AC9A811B85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83073" y="1610900"/>
                <a:ext cx="2777008" cy="513193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de-DE" dirty="0"/>
                  <a:t>Both </a:t>
                </a:r>
                <a:r>
                  <a:rPr lang="de-DE" dirty="0" err="1"/>
                  <a:t>electrodes</a:t>
                </a:r>
                <a:r>
                  <a:rPr lang="de-DE" dirty="0"/>
                  <a:t>: </a:t>
                </a:r>
              </a:p>
              <a:p>
                <a:r>
                  <a:rPr lang="de-DE" dirty="0" err="1"/>
                  <a:t>changes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de-DE" dirty="0"/>
              </a:p>
              <a:p>
                <a:r>
                  <a:rPr lang="de-DE" dirty="0" err="1"/>
                  <a:t>tuning</a:t>
                </a:r>
                <a:r>
                  <a:rPr lang="de-DE" dirty="0"/>
                  <a:t> </a:t>
                </a:r>
                <a:r>
                  <a:rPr lang="de-DE" dirty="0" err="1"/>
                  <a:t>ratio</a:t>
                </a:r>
                <a:r>
                  <a:rPr lang="de-DE" dirty="0"/>
                  <a:t> </a:t>
                </a:r>
                <a:r>
                  <a:rPr lang="de-DE" dirty="0" err="1"/>
                  <a:t>optimisation</a:t>
                </a:r>
                <a:endParaRPr lang="de-DE" dirty="0"/>
              </a:p>
              <a:p>
                <a:pPr marL="0" indent="0">
                  <a:buNone/>
                </a:pPr>
                <a:endParaRPr lang="de-DE" dirty="0"/>
              </a:p>
              <a:p>
                <a:pPr marL="0" indent="0">
                  <a:buNone/>
                </a:pPr>
                <a:endParaRPr lang="de-DE" dirty="0"/>
              </a:p>
              <a:p>
                <a:pPr marL="0" indent="0">
                  <a:buNone/>
                </a:pPr>
                <a:r>
                  <a:rPr lang="de-DE" dirty="0" err="1"/>
                  <a:t>One</a:t>
                </a:r>
                <a:r>
                  <a:rPr lang="de-DE" dirty="0"/>
                  <a:t> </a:t>
                </a:r>
                <a:r>
                  <a:rPr lang="de-DE" dirty="0" err="1"/>
                  <a:t>electrode</a:t>
                </a:r>
                <a:r>
                  <a:rPr lang="de-DE" dirty="0"/>
                  <a:t>: </a:t>
                </a:r>
              </a:p>
              <a:p>
                <a:r>
                  <a:rPr lang="de-DE" dirty="0" err="1"/>
                  <a:t>changes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DE" dirty="0"/>
              </a:p>
              <a:p>
                <a:r>
                  <a:rPr lang="de-DE" dirty="0" err="1"/>
                  <a:t>changes</a:t>
                </a:r>
                <a:r>
                  <a:rPr lang="de-DE" dirty="0"/>
                  <a:t> axial </a:t>
                </a:r>
                <a:r>
                  <a:rPr lang="de-DE" dirty="0" err="1"/>
                  <a:t>position</a:t>
                </a:r>
                <a:endParaRPr lang="de-D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CC7562-D044-1FD9-34FD-AC9A811B85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83073" y="1610900"/>
                <a:ext cx="2777008" cy="5131934"/>
              </a:xfrm>
              <a:blipFill>
                <a:blip r:embed="rId2"/>
                <a:stretch>
                  <a:fillRect l="-4386" t="-19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A980E19F-BE12-7216-DF77-C64BE270E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507" y="3944544"/>
            <a:ext cx="3698239" cy="24256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D526E4E-4769-BB85-347A-7E2DB3B5B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6881" y="1563455"/>
            <a:ext cx="3698239" cy="24256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31115F-72B9-883D-1726-8FF7E504FB58}"/>
              </a:ext>
            </a:extLst>
          </p:cNvPr>
          <p:cNvSpPr txBox="1"/>
          <p:nvPr/>
        </p:nvSpPr>
        <p:spPr>
          <a:xfrm>
            <a:off x="1043977" y="41135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Ring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535D70-88DB-E129-D2CB-592A15E29540}"/>
              </a:ext>
            </a:extLst>
          </p:cNvPr>
          <p:cNvSpPr txBox="1"/>
          <p:nvPr/>
        </p:nvSpPr>
        <p:spPr>
          <a:xfrm>
            <a:off x="188579" y="2813455"/>
            <a:ext cx="2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Endcap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56F2ED-ECE0-24FE-CC9D-452801B147EE}"/>
              </a:ext>
            </a:extLst>
          </p:cNvPr>
          <p:cNvSpPr txBox="1"/>
          <p:nvPr/>
        </p:nvSpPr>
        <p:spPr>
          <a:xfrm>
            <a:off x="471582" y="1081195"/>
            <a:ext cx="4091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Open-</a:t>
            </a:r>
            <a:r>
              <a:rPr lang="de-DE" sz="2800" dirty="0" err="1"/>
              <a:t>endcap</a:t>
            </a:r>
            <a:r>
              <a:rPr lang="de-DE" sz="2800" dirty="0"/>
              <a:t> Penning </a:t>
            </a:r>
            <a:r>
              <a:rPr lang="de-DE" sz="2800" dirty="0" err="1"/>
              <a:t>trap</a:t>
            </a:r>
            <a:endParaRPr lang="en-GB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944C272-EF5D-1E84-B115-ABE5D588EA15}"/>
              </a:ext>
            </a:extLst>
          </p:cNvPr>
          <p:cNvSpPr/>
          <p:nvPr/>
        </p:nvSpPr>
        <p:spPr>
          <a:xfrm>
            <a:off x="236501" y="1056642"/>
            <a:ext cx="4638713" cy="537003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AF4A3A-67E8-FA3C-5C2D-277EED29DE96}"/>
              </a:ext>
            </a:extLst>
          </p:cNvPr>
          <p:cNvSpPr txBox="1"/>
          <p:nvPr/>
        </p:nvSpPr>
        <p:spPr>
          <a:xfrm>
            <a:off x="202804" y="5365422"/>
            <a:ext cx="1563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Endcap</a:t>
            </a:r>
            <a:r>
              <a:rPr lang="de-DE" dirty="0"/>
              <a:t> </a:t>
            </a:r>
            <a:r>
              <a:rPr lang="de-DE" dirty="0" err="1"/>
              <a:t>low</a:t>
            </a:r>
            <a:endParaRPr lang="en-GB" dirty="0"/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id="{95A15339-E927-CC2E-EEFA-8921C5F08BC5}"/>
              </a:ext>
            </a:extLst>
          </p:cNvPr>
          <p:cNvSpPr/>
          <p:nvPr/>
        </p:nvSpPr>
        <p:spPr>
          <a:xfrm>
            <a:off x="1592204" y="4014721"/>
            <a:ext cx="1556326" cy="1979679"/>
          </a:xfrm>
          <a:prstGeom prst="donut">
            <a:avLst>
              <a:gd name="adj" fmla="val 7232"/>
            </a:avLst>
          </a:prstGeom>
          <a:solidFill>
            <a:srgbClr val="996633"/>
          </a:solidFill>
          <a:ln>
            <a:solidFill>
              <a:srgbClr val="996633"/>
            </a:solidFill>
          </a:ln>
          <a:scene3d>
            <a:camera prst="perspectiveRelaxed">
              <a:rot lat="17400000" lon="0" rev="0"/>
            </a:camera>
            <a:lightRig rig="threePt" dir="t"/>
          </a:scene3d>
          <a:sp3d prstMaterial="metal">
            <a:bevelT w="0" h="508000"/>
            <a:bevelB w="0" h="508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Circle: Hollow 26">
            <a:extLst>
              <a:ext uri="{FF2B5EF4-FFF2-40B4-BE49-F238E27FC236}">
                <a16:creationId xmlns:a16="http://schemas.microsoft.com/office/drawing/2014/main" id="{731FD265-0B64-9A17-21F6-8D843288171A}"/>
              </a:ext>
            </a:extLst>
          </p:cNvPr>
          <p:cNvSpPr/>
          <p:nvPr/>
        </p:nvSpPr>
        <p:spPr>
          <a:xfrm>
            <a:off x="1592204" y="3583209"/>
            <a:ext cx="1556326" cy="1979679"/>
          </a:xfrm>
          <a:prstGeom prst="donut">
            <a:avLst>
              <a:gd name="adj" fmla="val 7232"/>
            </a:avLst>
          </a:prstGeom>
          <a:solidFill>
            <a:srgbClr val="FF9933"/>
          </a:solidFill>
          <a:ln>
            <a:solidFill>
              <a:srgbClr val="FF9900"/>
            </a:solidFill>
          </a:ln>
          <a:scene3d>
            <a:camera prst="perspectiveRelaxed">
              <a:rot lat="17400000" lon="0" rev="0"/>
            </a:camera>
            <a:lightRig rig="threePt" dir="t"/>
          </a:scene3d>
          <a:sp3d prstMaterial="metal">
            <a:bevelT w="0" h="190500"/>
            <a:bevelB w="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187C4BF4-DCFC-C724-19B4-A74FC1FD9DDA}"/>
              </a:ext>
            </a:extLst>
          </p:cNvPr>
          <p:cNvSpPr/>
          <p:nvPr/>
        </p:nvSpPr>
        <p:spPr>
          <a:xfrm>
            <a:off x="1585449" y="3204330"/>
            <a:ext cx="1556326" cy="1979679"/>
          </a:xfrm>
          <a:prstGeom prst="donut">
            <a:avLst>
              <a:gd name="adj" fmla="val 7232"/>
            </a:avLst>
          </a:prstGeom>
          <a:solidFill>
            <a:srgbClr val="F2CE1A"/>
          </a:solidFill>
          <a:ln>
            <a:solidFill>
              <a:srgbClr val="F2CE1A"/>
            </a:solidFill>
          </a:ln>
          <a:scene3d>
            <a:camera prst="perspectiveRelaxed">
              <a:rot lat="17400000" lon="0" rev="0"/>
            </a:camera>
            <a:lightRig rig="threePt" dir="t"/>
          </a:scene3d>
          <a:sp3d prstMaterial="metal">
            <a:bevelT w="0" h="101600"/>
            <a:bevelB w="0" h="1016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61EF82C-43EA-A7DE-7423-C57D43BDEED6}"/>
              </a:ext>
            </a:extLst>
          </p:cNvPr>
          <p:cNvSpPr txBox="1"/>
          <p:nvPr/>
        </p:nvSpPr>
        <p:spPr>
          <a:xfrm>
            <a:off x="3136797" y="4502056"/>
            <a:ext cx="2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Correction</a:t>
            </a:r>
            <a:r>
              <a:rPr lang="de-DE" dirty="0"/>
              <a:t> </a:t>
            </a:r>
            <a:r>
              <a:rPr lang="de-DE" dirty="0" err="1"/>
              <a:t>low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AB668A-D52D-226F-D16D-CF5C99A1E481}"/>
              </a:ext>
            </a:extLst>
          </p:cNvPr>
          <p:cNvSpPr txBox="1"/>
          <p:nvPr/>
        </p:nvSpPr>
        <p:spPr>
          <a:xfrm>
            <a:off x="3141775" y="3616727"/>
            <a:ext cx="201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Correction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en-GB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D151665-9255-ED79-ADE0-433BCFAC6926}"/>
              </a:ext>
            </a:extLst>
          </p:cNvPr>
          <p:cNvCxnSpPr>
            <a:cxnSpLocks/>
          </p:cNvCxnSpPr>
          <p:nvPr/>
        </p:nvCxnSpPr>
        <p:spPr>
          <a:xfrm flipV="1">
            <a:off x="4783465" y="2141152"/>
            <a:ext cx="669939" cy="15188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8587FB8-DF61-2EDB-2C6E-4F32E0808A58}"/>
              </a:ext>
            </a:extLst>
          </p:cNvPr>
          <p:cNvCxnSpPr>
            <a:cxnSpLocks/>
          </p:cNvCxnSpPr>
          <p:nvPr/>
        </p:nvCxnSpPr>
        <p:spPr>
          <a:xfrm flipV="1">
            <a:off x="4773305" y="2195075"/>
            <a:ext cx="746129" cy="231843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1ED8236-5A7F-D7FF-02C9-A2DC585CB87D}"/>
              </a:ext>
            </a:extLst>
          </p:cNvPr>
          <p:cNvCxnSpPr>
            <a:cxnSpLocks/>
          </p:cNvCxnSpPr>
          <p:nvPr/>
        </p:nvCxnSpPr>
        <p:spPr>
          <a:xfrm>
            <a:off x="4738964" y="4738724"/>
            <a:ext cx="744109" cy="1313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FB860E1-40C1-161A-D332-F32660960774}"/>
              </a:ext>
            </a:extLst>
          </p:cNvPr>
          <p:cNvSpPr txBox="1"/>
          <p:nvPr/>
        </p:nvSpPr>
        <p:spPr>
          <a:xfrm>
            <a:off x="6454217" y="1017720"/>
            <a:ext cx="4654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>
                <a:solidFill>
                  <a:schemeClr val="bg2">
                    <a:lumMod val="25000"/>
                  </a:schemeClr>
                </a:solidFill>
              </a:rPr>
              <a:t>Vary</a:t>
            </a:r>
            <a:r>
              <a:rPr lang="de-DE" sz="3200" dirty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de-DE" sz="3200" dirty="0" err="1">
                <a:solidFill>
                  <a:schemeClr val="bg2">
                    <a:lumMod val="25000"/>
                  </a:schemeClr>
                </a:solidFill>
              </a:rPr>
              <a:t>correction</a:t>
            </a:r>
            <a:r>
              <a:rPr lang="de-DE" sz="3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bg2">
                    <a:lumMod val="25000"/>
                  </a:schemeClr>
                </a:solidFill>
              </a:rPr>
              <a:t>electrodes</a:t>
            </a:r>
            <a:endParaRPr lang="en-GB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C9637C5-2FB7-DFF7-D586-EFCB2153F160}"/>
              </a:ext>
            </a:extLst>
          </p:cNvPr>
          <p:cNvSpPr/>
          <p:nvPr/>
        </p:nvSpPr>
        <p:spPr>
          <a:xfrm>
            <a:off x="5483073" y="1051881"/>
            <a:ext cx="6385390" cy="537003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F07221E1-6AF5-B51C-AF3D-4EA991CB2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11</a:t>
            </a:fld>
            <a:endParaRPr lang="de-CH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F450320A-066C-EEB3-7BBD-AB7CB23940B7}"/>
              </a:ext>
            </a:extLst>
          </p:cNvPr>
          <p:cNvSpPr/>
          <p:nvPr/>
        </p:nvSpPr>
        <p:spPr>
          <a:xfrm>
            <a:off x="1580703" y="2778084"/>
            <a:ext cx="1556326" cy="1979679"/>
          </a:xfrm>
          <a:prstGeom prst="donut">
            <a:avLst>
              <a:gd name="adj" fmla="val 7232"/>
            </a:avLst>
          </a:prstGeom>
          <a:solidFill>
            <a:srgbClr val="FF9933"/>
          </a:solidFill>
          <a:ln>
            <a:solidFill>
              <a:srgbClr val="FF9900"/>
            </a:solidFill>
          </a:ln>
          <a:scene3d>
            <a:camera prst="perspectiveRelaxed">
              <a:rot lat="17400000" lon="0" rev="0"/>
            </a:camera>
            <a:lightRig rig="threePt" dir="t"/>
          </a:scene3d>
          <a:sp3d prstMaterial="metal">
            <a:bevelT w="0" h="190500"/>
            <a:bevelB w="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11246308-E5C6-93BC-B3E3-8788F508DEEA}"/>
              </a:ext>
            </a:extLst>
          </p:cNvPr>
          <p:cNvSpPr/>
          <p:nvPr/>
        </p:nvSpPr>
        <p:spPr>
          <a:xfrm>
            <a:off x="1576486" y="1604852"/>
            <a:ext cx="1556326" cy="1979679"/>
          </a:xfrm>
          <a:prstGeom prst="donut">
            <a:avLst>
              <a:gd name="adj" fmla="val 7232"/>
            </a:avLst>
          </a:prstGeom>
          <a:solidFill>
            <a:srgbClr val="996633"/>
          </a:solidFill>
          <a:ln>
            <a:solidFill>
              <a:srgbClr val="996633"/>
            </a:solidFill>
          </a:ln>
          <a:scene3d>
            <a:camera prst="perspectiveRelaxed">
              <a:rot lat="17400000" lon="0" rev="0"/>
            </a:camera>
            <a:lightRig rig="threePt" dir="t">
              <a:rot lat="0" lon="0" rev="0"/>
            </a:lightRig>
          </a:scene3d>
          <a:sp3d prstMaterial="metal">
            <a:bevelT w="0" h="508000"/>
            <a:bevelB w="0" h="5080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440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FAF73-F541-F198-06C3-311FDDAC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Tuning Ratio </a:t>
            </a:r>
            <a:r>
              <a:rPr lang="de-DE" dirty="0" err="1"/>
              <a:t>Optimisation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75BCF-EBFE-69BA-0677-D0BA66F6EF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2406" y="1071413"/>
                <a:ext cx="5477511" cy="578658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dirty="0"/>
                  <a:t>Axial frequency is energy dependent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m:rPr>
                          <m:nor/>
                        </m:rPr>
                        <a:rPr lang="en-GB"/>
                        <m:t>∝</m:t>
                      </m:r>
                      <m:d>
                        <m:d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de-DE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de-DE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de-DE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+…</m:t>
                          </m:r>
                        </m:e>
                      </m:d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→0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sz="2400" u="sng" dirty="0"/>
                  <a:t>Not optimised: </a:t>
                </a:r>
              </a:p>
              <a:p>
                <a:pPr marL="0" indent="0">
                  <a:buNone/>
                </a:pPr>
                <a:r>
                  <a:rPr lang="en-GB" sz="2400" dirty="0"/>
                  <a:t>Energy distribution smears out signal</a:t>
                </a:r>
                <a:r>
                  <a:rPr lang="en-GB" sz="2400" dirty="0">
                    <a:sym typeface="Wingdings" panose="05000000000000000000" pitchFamily="2" charset="2"/>
                  </a:rPr>
                  <a:t>        </a:t>
                </a:r>
                <a:r>
                  <a:rPr lang="en-GB" sz="2400" dirty="0"/>
                  <a:t>low signal-to-noise ratio</a:t>
                </a:r>
              </a:p>
              <a:p>
                <a:pPr marL="0" indent="0">
                  <a:buNone/>
                </a:pPr>
                <a:endParaRPr lang="de-DE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sz="2400" u="sng" dirty="0"/>
                  <a:t>Optimised: </a:t>
                </a:r>
              </a:p>
              <a:p>
                <a:pPr marL="0" indent="0">
                  <a:buNone/>
                </a:pPr>
                <a:r>
                  <a:rPr lang="en-GB" sz="2400" dirty="0"/>
                  <a:t>Frequency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de-DE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>
                    <a:sym typeface="Wingdings" panose="05000000000000000000" pitchFamily="2" charset="2"/>
                  </a:rPr>
                  <a:t>                  </a:t>
                </a:r>
                <a:r>
                  <a:rPr lang="en-GB" sz="2400" dirty="0"/>
                  <a:t> high signal-to-noise ratio</a:t>
                </a:r>
                <a:endParaRPr lang="de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75BCF-EBFE-69BA-0677-D0BA66F6EF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2406" y="1071413"/>
                <a:ext cx="5477511" cy="5786587"/>
              </a:xfrm>
              <a:blipFill>
                <a:blip r:embed="rId2"/>
                <a:stretch>
                  <a:fillRect l="-2339" t="-1791" r="-11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2B979C6D-C457-12FD-130B-D5CEF5AA1AF5}"/>
                  </a:ext>
                </a:extLst>
              </p14:cNvPr>
              <p14:cNvContentPartPr/>
              <p14:nvPr/>
            </p14:nvContentPartPr>
            <p14:xfrm>
              <a:off x="7082117" y="2760310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2B979C6D-C457-12FD-130B-D5CEF5AA1AF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75997" y="2754190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D5B38161-9089-08C7-828D-2EBD59F467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417" y="1646051"/>
            <a:ext cx="6189136" cy="4084518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74F94D76-B425-A263-1D87-1927FC771645}"/>
              </a:ext>
            </a:extLst>
          </p:cNvPr>
          <p:cNvSpPr txBox="1"/>
          <p:nvPr/>
        </p:nvSpPr>
        <p:spPr>
          <a:xfrm>
            <a:off x="7796019" y="3244334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SNR high</a:t>
            </a:r>
            <a:endParaRPr lang="en-GB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F4457C44-45F0-E8FC-AA06-B9930F591E40}"/>
              </a:ext>
            </a:extLst>
          </p:cNvPr>
          <p:cNvCxnSpPr>
            <a:cxnSpLocks/>
          </p:cNvCxnSpPr>
          <p:nvPr/>
        </p:nvCxnSpPr>
        <p:spPr>
          <a:xfrm>
            <a:off x="8852556" y="1929545"/>
            <a:ext cx="0" cy="3039270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9DDE675-81E8-B562-39FB-33C68604C3F2}"/>
              </a:ext>
            </a:extLst>
          </p:cNvPr>
          <p:cNvCxnSpPr>
            <a:cxnSpLocks/>
          </p:cNvCxnSpPr>
          <p:nvPr/>
        </p:nvCxnSpPr>
        <p:spPr>
          <a:xfrm>
            <a:off x="9822353" y="1855169"/>
            <a:ext cx="0" cy="1155450"/>
          </a:xfrm>
          <a:prstGeom prst="straightConnector1">
            <a:avLst/>
          </a:prstGeom>
          <a:ln w="57150">
            <a:solidFill>
              <a:srgbClr val="00CC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083D5341-8098-3726-A4BE-1A9A7041FC26}"/>
              </a:ext>
            </a:extLst>
          </p:cNvPr>
          <p:cNvSpPr txBox="1"/>
          <p:nvPr/>
        </p:nvSpPr>
        <p:spPr>
          <a:xfrm>
            <a:off x="9822353" y="2150200"/>
            <a:ext cx="95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SNR </a:t>
            </a:r>
            <a:r>
              <a:rPr lang="de-DE" dirty="0" err="1"/>
              <a:t>low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6D668EF-BBB7-0790-6671-CD5D87B3A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053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3037C-EC3B-EF13-D540-A896EC53D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Centering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Particle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F5FBF-2E33-4A80-AC2B-F2682D004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871" y="1045029"/>
            <a:ext cx="5097287" cy="513193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err="1"/>
              <a:t>Vary</a:t>
            </a:r>
            <a:r>
              <a:rPr lang="de-DE" dirty="0"/>
              <a:t> a </a:t>
            </a:r>
            <a:r>
              <a:rPr lang="de-DE" dirty="0" err="1"/>
              <a:t>correction</a:t>
            </a:r>
            <a:r>
              <a:rPr lang="de-DE" dirty="0"/>
              <a:t> </a:t>
            </a:r>
            <a:r>
              <a:rPr lang="de-DE" dirty="0" err="1"/>
              <a:t>electrode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de-DE" dirty="0" err="1"/>
              <a:t>Optimise</a:t>
            </a:r>
            <a:r>
              <a:rPr lang="de-DE" dirty="0"/>
              <a:t> </a:t>
            </a:r>
            <a:r>
              <a:rPr lang="de-DE" dirty="0" err="1"/>
              <a:t>tuning</a:t>
            </a:r>
            <a:r>
              <a:rPr lang="de-DE" dirty="0"/>
              <a:t> </a:t>
            </a:r>
            <a:r>
              <a:rPr lang="de-DE" dirty="0" err="1"/>
              <a:t>ratio</a:t>
            </a:r>
            <a:r>
              <a:rPr lang="de-DE" dirty="0"/>
              <a:t> 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Find the trap </a:t>
            </a:r>
            <a:r>
              <a:rPr lang="en-GB" dirty="0" err="1"/>
              <a:t>center</a:t>
            </a:r>
            <a:r>
              <a:rPr lang="en-GB" dirty="0"/>
              <a:t> at ring voltage maximum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Simulate and fit different endcap offset to the data: </a:t>
            </a:r>
          </a:p>
          <a:p>
            <a:pPr marL="0" indent="0">
              <a:buNone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1CFC09-DEA5-2B5D-0CAD-4505651D21C3}"/>
                  </a:ext>
                </a:extLst>
              </p:cNvPr>
              <p:cNvSpPr txBox="1"/>
              <p:nvPr/>
            </p:nvSpPr>
            <p:spPr>
              <a:xfrm>
                <a:off x="371860" y="2905780"/>
                <a:ext cx="480464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>
                    <a:solidFill>
                      <a:srgbClr val="C00000"/>
                    </a:solidFill>
                  </a:rPr>
                  <a:t>But: This </a:t>
                </a:r>
                <a:r>
                  <a:rPr lang="de-DE" sz="2800" dirty="0" err="1">
                    <a:solidFill>
                      <a:srgbClr val="C00000"/>
                    </a:solidFill>
                  </a:rPr>
                  <a:t>does</a:t>
                </a:r>
                <a:r>
                  <a:rPr lang="de-DE" sz="2800" dirty="0">
                    <a:solidFill>
                      <a:srgbClr val="C00000"/>
                    </a:solidFill>
                  </a:rPr>
                  <a:t> not </a:t>
                </a:r>
                <a:r>
                  <a:rPr lang="de-DE" sz="2800" dirty="0" err="1">
                    <a:solidFill>
                      <a:srgbClr val="C00000"/>
                    </a:solidFill>
                  </a:rPr>
                  <a:t>get</a:t>
                </a:r>
                <a:r>
                  <a:rPr lang="de-DE" sz="2800" dirty="0">
                    <a:solidFill>
                      <a:srgbClr val="C00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C00000"/>
                    </a:solidFill>
                  </a:rPr>
                  <a:t>rid</a:t>
                </a:r>
                <a:r>
                  <a:rPr lang="de-DE" sz="2800" dirty="0">
                    <a:solidFill>
                      <a:srgbClr val="C00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C00000"/>
                    </a:solidFill>
                  </a:rPr>
                  <a:t>of</a:t>
                </a:r>
                <a:r>
                  <a:rPr lang="de-DE" sz="28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8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8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sz="28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de-DE" sz="2800" dirty="0">
                    <a:solidFill>
                      <a:srgbClr val="C00000"/>
                    </a:solidFill>
                  </a:rPr>
                  <a:t>!</a:t>
                </a:r>
                <a:endParaRPr lang="en-GB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1CFC09-DEA5-2B5D-0CAD-4505651D2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860" y="2905780"/>
                <a:ext cx="4804649" cy="523220"/>
              </a:xfrm>
              <a:prstGeom prst="rect">
                <a:avLst/>
              </a:prstGeom>
              <a:blipFill>
                <a:blip r:embed="rId3"/>
                <a:stretch>
                  <a:fillRect l="-2538" t="-11628" r="-101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206C8D5-B30F-132B-5CA1-390A0354C49E}"/>
                  </a:ext>
                </a:extLst>
              </p:cNvPr>
              <p:cNvSpPr txBox="1"/>
              <p:nvPr/>
            </p:nvSpPr>
            <p:spPr>
              <a:xfrm>
                <a:off x="440871" y="5116765"/>
                <a:ext cx="6573787" cy="879087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3600" b="0" i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600" i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sz="3600" i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de-DE" sz="36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de-DE" sz="3600" dirty="0" err="1">
                    <a:solidFill>
                      <a:schemeClr val="bg2">
                        <a:lumMod val="25000"/>
                      </a:schemeClr>
                    </a:solidFill>
                  </a:rPr>
                  <a:t>simulation</a:t>
                </a:r>
                <a:r>
                  <a:rPr lang="de-DE" sz="3600" dirty="0">
                    <a:solidFill>
                      <a:schemeClr val="bg2">
                        <a:lumMod val="25000"/>
                      </a:schemeClr>
                    </a:solidFill>
                  </a:rPr>
                  <a:t> = 22900</a:t>
                </a:r>
                <a:r>
                  <a:rPr lang="de-DE" sz="3600" dirty="0">
                    <a:solidFill>
                      <a:schemeClr val="bg2">
                        <a:lumMod val="25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3600" i="1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de-DE" sz="3600" b="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sz="3600" i="1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de-DE" sz="3600" b="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de-DE" sz="3600" i="1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00 </m:t>
                    </m:r>
                    <m:f>
                      <m:fPr>
                        <m:ctrlPr>
                          <a:rPr lang="de-DE" sz="36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3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sSup>
                          <m:sSupPr>
                            <m:ctrlPr>
                              <a:rPr lang="de-DE" sz="360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3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de-DE" sz="3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GB" sz="36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206C8D5-B30F-132B-5CA1-390A0354C4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871" y="5116765"/>
                <a:ext cx="6573787" cy="879087"/>
              </a:xfrm>
              <a:prstGeom prst="rect">
                <a:avLst/>
              </a:prstGeom>
              <a:blipFill>
                <a:blip r:embed="rId4"/>
                <a:stretch>
                  <a:fillRect b="-9934"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C2A41-472A-BAE3-C1D9-92132881A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13</a:t>
            </a:fld>
            <a:endParaRPr lang="de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4E0016-8F4A-7741-B29F-159F768F0D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4961" y="1024729"/>
            <a:ext cx="6797040" cy="398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874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FAF73-F541-F198-06C3-311FDDAC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Direct</a:t>
            </a:r>
            <a:r>
              <a:rPr lang="de-DE" dirty="0"/>
              <a:t> Measurement </a:t>
            </a:r>
            <a:r>
              <a:rPr lang="de-DE" dirty="0" err="1"/>
              <a:t>of</a:t>
            </a:r>
            <a:r>
              <a:rPr lang="de-DE" dirty="0"/>
              <a:t> C3 </a:t>
            </a:r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1968F6-F681-6F33-6401-A7B6BE719740}"/>
              </a:ext>
            </a:extLst>
          </p:cNvPr>
          <p:cNvSpPr/>
          <p:nvPr/>
        </p:nvSpPr>
        <p:spPr>
          <a:xfrm>
            <a:off x="198189" y="1293966"/>
            <a:ext cx="5655129" cy="5538156"/>
          </a:xfrm>
          <a:prstGeom prst="rect">
            <a:avLst/>
          </a:prstGeom>
          <a:solidFill>
            <a:srgbClr val="00CC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7522FB-847D-03D3-D285-9AF7E0FFF344}"/>
              </a:ext>
            </a:extLst>
          </p:cNvPr>
          <p:cNvSpPr/>
          <p:nvPr/>
        </p:nvSpPr>
        <p:spPr>
          <a:xfrm>
            <a:off x="6101786" y="1311211"/>
            <a:ext cx="5655129" cy="5812971"/>
          </a:xfrm>
          <a:prstGeom prst="rect">
            <a:avLst/>
          </a:prstGeom>
          <a:solidFill>
            <a:srgbClr val="C0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9DFC44B0-81DC-9ECB-CBF6-64B1E24EB4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01786" y="940785"/>
                <a:ext cx="5644800" cy="596897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2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GB" sz="2600" dirty="0"/>
                  <a:t>  axial shift optimisation: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2400" dirty="0"/>
                  <a:t>Excite magnetron mode externally </a:t>
                </a:r>
                <a:r>
                  <a:rPr lang="en-GB" sz="2400" dirty="0">
                    <a:sym typeface="Wingdings" panose="05000000000000000000" pitchFamily="2" charset="2"/>
                  </a:rPr>
                  <a:t></a:t>
                </a:r>
                <a:r>
                  <a:rPr lang="en-GB" sz="2400" dirty="0"/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2400" dirty="0"/>
                  <a:t>Measure energy dependent shift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GB" sz="24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de-DE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de-DE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de-DE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400"/>
                        <m:t>∝</m:t>
                      </m:r>
                      <m:r>
                        <m:rPr>
                          <m:nor/>
                        </m:rPr>
                        <a:rPr lang="de-DE" sz="2400" b="0" i="0" smtClean="0"/>
                        <m:t> </m:t>
                      </m:r>
                      <m:d>
                        <m:d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f>
                            <m:f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den>
                          </m:f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+…</m:t>
                          </m:r>
                        </m:e>
                      </m:d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de-DE" sz="2400" i="1">
                          <a:latin typeface="Cambria Math" panose="02040503050406030204" pitchFamily="18" charset="0"/>
                        </a:rPr>
                        <m:t>→0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9DFC44B0-81DC-9ECB-CBF6-64B1E24EB4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1786" y="940785"/>
                <a:ext cx="5644800" cy="5968971"/>
              </a:xfrm>
              <a:prstGeom prst="rect">
                <a:avLst/>
              </a:prstGeom>
              <a:blipFill>
                <a:blip r:embed="rId2"/>
                <a:stretch>
                  <a:fillRect l="-1728" t="-2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75BCF-EBFE-69BA-0677-D0BA66F6EF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5879" y="885431"/>
                <a:ext cx="5663594" cy="594669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de-DE" sz="2600" dirty="0"/>
                  <a:t>Recall: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2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de-DE" sz="2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de-DE" sz="2600" dirty="0"/>
                  <a:t> axial shift </a:t>
                </a:r>
                <a:r>
                  <a:rPr lang="de-DE" sz="2600" dirty="0" err="1"/>
                  <a:t>optimisation</a:t>
                </a:r>
                <a:r>
                  <a:rPr lang="de-DE" sz="2600" dirty="0"/>
                  <a:t>:</a:t>
                </a:r>
                <a:endParaRPr lang="en-GB" sz="2600" dirty="0"/>
              </a:p>
              <a:p>
                <a:pPr marL="0" indent="0">
                  <a:buNone/>
                </a:pPr>
                <a:r>
                  <a:rPr lang="en-GB" sz="2400" dirty="0">
                    <a:sym typeface="Wingdings" panose="05000000000000000000" pitchFamily="2" charset="2"/>
                  </a:rPr>
                  <a:t>Vary tuning ratio</a:t>
                </a:r>
                <a:r>
                  <a:rPr lang="en-GB" sz="2400" dirty="0"/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2400" dirty="0"/>
                  <a:t>Optimise the SNR</a:t>
                </a:r>
              </a:p>
              <a:p>
                <a:pPr marL="0" indent="0">
                  <a:buNone/>
                </a:pPr>
                <a:endParaRPr lang="de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de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de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de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de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de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sz="2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2400"/>
                      <m:t>∝</m:t>
                    </m:r>
                    <m:r>
                      <m:rPr>
                        <m:nor/>
                      </m:rPr>
                      <a:rPr lang="de-DE" sz="2400" b="0" i="0" smtClean="0"/>
                      <m:t> </m:t>
                    </m:r>
                    <m:d>
                      <m:d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f>
                          <m:f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de-DE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sz="2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de-DE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GB" sz="2400" dirty="0"/>
                  <a:t> </a:t>
                </a:r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75BCF-EBFE-69BA-0677-D0BA66F6EF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5879" y="885431"/>
                <a:ext cx="5663594" cy="5946691"/>
              </a:xfrm>
              <a:blipFill>
                <a:blip r:embed="rId3"/>
                <a:stretch>
                  <a:fillRect l="-1938" t="-15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18751A0-687C-AA46-9C08-45EFEC184DBB}"/>
                  </a:ext>
                </a:extLst>
              </p:cNvPr>
              <p:cNvSpPr txBox="1"/>
              <p:nvPr/>
            </p:nvSpPr>
            <p:spPr>
              <a:xfrm>
                <a:off x="2433080" y="5293651"/>
                <a:ext cx="7092454" cy="400110"/>
              </a:xfrm>
              <a:prstGeom prst="rect">
                <a:avLst/>
              </a:prstGeom>
              <a:noFill/>
              <a:ln w="5715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2000" dirty="0"/>
                  <a:t>Both </a:t>
                </a:r>
                <a:r>
                  <a:rPr lang="de-DE" sz="2000" dirty="0" err="1"/>
                  <a:t>measurements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cannot</a:t>
                </a:r>
                <a:r>
                  <a:rPr lang="de-DE" sz="2000" dirty="0"/>
                  <a:t> </a:t>
                </a:r>
                <a:r>
                  <a:rPr lang="de-DE" sz="2000" dirty="0" err="1"/>
                  <a:t>cannot</a:t>
                </a:r>
                <a:r>
                  <a:rPr lang="de-DE" sz="2000" dirty="0"/>
                  <a:t> </a:t>
                </a:r>
                <a:r>
                  <a:rPr lang="de-DE" sz="2000" dirty="0" err="1"/>
                  <a:t>distinguish</a:t>
                </a:r>
                <a:r>
                  <a:rPr lang="de-DE" sz="2000" dirty="0"/>
                  <a:t> </a:t>
                </a:r>
                <a:r>
                  <a:rPr lang="de-DE" sz="2000" dirty="0" err="1"/>
                  <a:t>between</a:t>
                </a:r>
                <a:r>
                  <a:rPr lang="de-DE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de-DE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18751A0-687C-AA46-9C08-45EFEC184D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3080" y="5293651"/>
                <a:ext cx="7092454" cy="400110"/>
              </a:xfrm>
              <a:prstGeom prst="rect">
                <a:avLst/>
              </a:prstGeom>
              <a:blipFill>
                <a:blip r:embed="rId4"/>
                <a:stretch>
                  <a:fillRect l="-512" t="-1333" b="-16000"/>
                </a:stretch>
              </a:blipFill>
              <a:ln w="571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DA90E35F-282E-9281-918F-13F242AE7D23}"/>
              </a:ext>
            </a:extLst>
          </p:cNvPr>
          <p:cNvGrpSpPr/>
          <p:nvPr/>
        </p:nvGrpSpPr>
        <p:grpSpPr>
          <a:xfrm>
            <a:off x="690114" y="2191200"/>
            <a:ext cx="4464220" cy="3043872"/>
            <a:chOff x="748087" y="2007722"/>
            <a:chExt cx="4551578" cy="300381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F28AD9E-9E56-AB0E-26E1-040329E1F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8087" y="2007722"/>
              <a:ext cx="4551578" cy="300381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849B002-B69C-F6D1-749E-DBF9E5F2ECE5}"/>
                </a:ext>
              </a:extLst>
            </p:cNvPr>
            <p:cNvSpPr txBox="1"/>
            <p:nvPr/>
          </p:nvSpPr>
          <p:spPr>
            <a:xfrm>
              <a:off x="1707101" y="3094434"/>
              <a:ext cx="1045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SNR High</a:t>
              </a:r>
              <a:endParaRPr lang="en-GB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8AF5CAE-B096-A190-C5C4-BA8C30F1DF0E}"/>
                </a:ext>
              </a:extLst>
            </p:cNvPr>
            <p:cNvCxnSpPr>
              <a:cxnSpLocks/>
            </p:cNvCxnSpPr>
            <p:nvPr/>
          </p:nvCxnSpPr>
          <p:spPr>
            <a:xfrm>
              <a:off x="2894993" y="2264631"/>
              <a:ext cx="0" cy="2193285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B93B206-399B-3A62-1FAD-8F3D3584692B}"/>
                </a:ext>
              </a:extLst>
            </p:cNvPr>
            <p:cNvCxnSpPr>
              <a:cxnSpLocks/>
            </p:cNvCxnSpPr>
            <p:nvPr/>
          </p:nvCxnSpPr>
          <p:spPr>
            <a:xfrm>
              <a:off x="3649129" y="2208613"/>
              <a:ext cx="0" cy="905141"/>
            </a:xfrm>
            <a:prstGeom prst="straightConnector1">
              <a:avLst/>
            </a:prstGeom>
            <a:ln w="57150">
              <a:solidFill>
                <a:srgbClr val="00CC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B26B14-2DF1-D3E7-0F0F-4CB777ACBAAC}"/>
                </a:ext>
              </a:extLst>
            </p:cNvPr>
            <p:cNvSpPr txBox="1"/>
            <p:nvPr/>
          </p:nvSpPr>
          <p:spPr>
            <a:xfrm>
              <a:off x="3728814" y="2476517"/>
              <a:ext cx="956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SNR </a:t>
              </a:r>
              <a:r>
                <a:rPr lang="de-DE" dirty="0" err="1"/>
                <a:t>low</a:t>
              </a:r>
              <a:endParaRPr lang="en-GB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26BB7DEB-76C8-85E1-20BD-39B321F5A9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3561" y="2191199"/>
            <a:ext cx="4366954" cy="30438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5BCA1A-0B0B-978D-9A1A-EF90339AE27E}"/>
              </a:ext>
            </a:extLst>
          </p:cNvPr>
          <p:cNvSpPr txBox="1"/>
          <p:nvPr/>
        </p:nvSpPr>
        <p:spPr>
          <a:xfrm>
            <a:off x="9256367" y="4356316"/>
            <a:ext cx="2034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effects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E480AF-317B-59AB-2074-31C5EA9CFD4F}"/>
              </a:ext>
            </a:extLst>
          </p:cNvPr>
          <p:cNvSpPr txBox="1"/>
          <p:nvPr/>
        </p:nvSpPr>
        <p:spPr>
          <a:xfrm>
            <a:off x="7446571" y="2345874"/>
            <a:ext cx="1551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Colour </a:t>
            </a:r>
            <a:r>
              <a:rPr lang="de-DE" dirty="0" err="1"/>
              <a:t>coded</a:t>
            </a:r>
            <a:r>
              <a:rPr lang="de-DE" dirty="0"/>
              <a:t>: </a:t>
            </a:r>
          </a:p>
          <a:p>
            <a:r>
              <a:rPr lang="de-DE" dirty="0"/>
              <a:t>different TR</a:t>
            </a:r>
            <a:endParaRPr lang="en-GB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8BE5312F-CF4D-1FEF-77F0-E7F26E392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5636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D4765AA-CF56-F68E-CA91-292A82987FB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de-DE" dirty="0" err="1"/>
                  <a:t>Combined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D4765AA-CF56-F68E-CA91-292A82987F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60" t="-29703" b="-445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D5CC7A-F627-7797-1EBE-289F983C20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0871" y="1045029"/>
                <a:ext cx="11389179" cy="39557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de-DE" dirty="0"/>
                  <a:t> Combine </a:t>
                </a:r>
                <a:r>
                  <a:rPr lang="de-DE" dirty="0" err="1"/>
                  <a:t>measurements</a:t>
                </a:r>
                <a:r>
                  <a:rPr lang="de-DE" dirty="0"/>
                  <a:t>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get</a:t>
                </a:r>
                <a:r>
                  <a:rPr lang="de-DE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dirty="0"/>
                  <a:t> independent 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D5CC7A-F627-7797-1EBE-289F983C20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0871" y="1045029"/>
                <a:ext cx="11389179" cy="395578"/>
              </a:xfrm>
              <a:blipFill>
                <a:blip r:embed="rId3"/>
                <a:stretch>
                  <a:fillRect l="-321" t="-38462" b="-38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6C9CDBD0-7BFD-5242-46FE-301FC7D8B97C}"/>
              </a:ext>
            </a:extLst>
          </p:cNvPr>
          <p:cNvGrpSpPr/>
          <p:nvPr/>
        </p:nvGrpSpPr>
        <p:grpSpPr>
          <a:xfrm>
            <a:off x="197188" y="1769171"/>
            <a:ext cx="5184034" cy="2783988"/>
            <a:chOff x="1156765" y="2205213"/>
            <a:chExt cx="8593794" cy="37949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87896CB6-211D-57F0-7A5A-23EE8AC696F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260119" y="2295375"/>
                  <a:ext cx="4288351" cy="74652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𝑴𝒂𝒈𝒏𝒆𝒕𝒓𝒐𝒏</m:t>
                        </m:r>
                        <m:r>
                          <a:rPr lang="de-DE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∆</m:t>
                        </m:r>
                        <m:r>
                          <a:rPr lang="de-DE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𝑻𝑹</m:t>
                        </m:r>
                        <m:r>
                          <a:rPr lang="de-DE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de-DE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sSubSup>
                              <m:sSubSupPr>
                                <m:ctrlPr>
                                  <a:rPr lang="de-DE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de-DE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sub>
                              <m:sup>
                                <m:r>
                                  <a:rPr lang="de-DE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num>
                          <m:den>
                            <m:r>
                              <a:rPr lang="de-DE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sSub>
                              <m:sSubPr>
                                <m:ctrlPr>
                                  <a:rPr lang="de-DE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de-DE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de-DE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</m:e>
                              <m:sub>
                                <m:r>
                                  <a:rPr lang="de-DE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1600" b="1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87896CB6-211D-57F0-7A5A-23EE8AC696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0119" y="2295375"/>
                  <a:ext cx="4288351" cy="74652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6D23F8C-5A67-D7E9-5AD5-9A3ACEE993D7}"/>
                </a:ext>
              </a:extLst>
            </p:cNvPr>
            <p:cNvCxnSpPr>
              <a:cxnSpLocks/>
            </p:cNvCxnSpPr>
            <p:nvPr/>
          </p:nvCxnSpPr>
          <p:spPr>
            <a:xfrm>
              <a:off x="2139351" y="4520241"/>
              <a:ext cx="6961517" cy="0"/>
            </a:xfrm>
            <a:prstGeom prst="straightConnector1">
              <a:avLst/>
            </a:prstGeom>
            <a:ln w="76200">
              <a:solidFill>
                <a:srgbClr val="00CC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C04208A5-99E9-4928-1BE7-B9F35B8EB54F}"/>
                </a:ext>
              </a:extLst>
            </p:cNvPr>
            <p:cNvCxnSpPr>
              <a:cxnSpLocks/>
            </p:cNvCxnSpPr>
            <p:nvPr/>
          </p:nvCxnSpPr>
          <p:spPr>
            <a:xfrm>
              <a:off x="2139351" y="3180272"/>
              <a:ext cx="4295955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5E529C-B01B-4A6D-BFED-B6AC73A0E065}"/>
                </a:ext>
              </a:extLst>
            </p:cNvPr>
            <p:cNvCxnSpPr>
              <a:cxnSpLocks/>
            </p:cNvCxnSpPr>
            <p:nvPr/>
          </p:nvCxnSpPr>
          <p:spPr>
            <a:xfrm>
              <a:off x="2139351" y="2312627"/>
              <a:ext cx="0" cy="3208278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C439CC8-1465-CC87-C3C8-76EAADFC390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43579" y="5478117"/>
                  <a:ext cx="2080293" cy="5034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rPr>
                    <a:t>real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a14:m>
                  <a:endParaRPr lang="en-GB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C439CC8-1465-CC87-C3C8-76EAADFC39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3579" y="5478117"/>
                  <a:ext cx="2080293" cy="503452"/>
                </a:xfrm>
                <a:prstGeom prst="rect">
                  <a:avLst/>
                </a:prstGeom>
                <a:blipFill>
                  <a:blip r:embed="rId5"/>
                  <a:stretch>
                    <a:fillRect l="-4369" t="-8197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2471AF0-DD7D-CCD8-2925-0C06A9E59722}"/>
                </a:ext>
              </a:extLst>
            </p:cNvPr>
            <p:cNvCxnSpPr>
              <a:cxnSpLocks/>
            </p:cNvCxnSpPr>
            <p:nvPr/>
          </p:nvCxnSpPr>
          <p:spPr>
            <a:xfrm>
              <a:off x="6469810" y="2312971"/>
              <a:ext cx="0" cy="320827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89F7E64-C32C-8515-B404-E13B43043A3E}"/>
                </a:ext>
              </a:extLst>
            </p:cNvPr>
            <p:cNvCxnSpPr>
              <a:cxnSpLocks/>
            </p:cNvCxnSpPr>
            <p:nvPr/>
          </p:nvCxnSpPr>
          <p:spPr>
            <a:xfrm>
              <a:off x="9118120" y="2312970"/>
              <a:ext cx="0" cy="3208278"/>
            </a:xfrm>
            <a:prstGeom prst="line">
              <a:avLst/>
            </a:prstGeom>
            <a:ln w="76200">
              <a:solidFill>
                <a:srgbClr val="00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C550184-AF7B-029D-9484-B3F4D51E5E0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35131" y="5496734"/>
                  <a:ext cx="2400887" cy="5034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de-DE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GB" dirty="0">
                      <a:solidFill>
                        <a:srgbClr val="FF0000"/>
                      </a:solidFill>
                    </a:rPr>
                    <a:t>shift</a:t>
                  </a:r>
                  <a:endParaRPr lang="en-GB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C550184-AF7B-029D-9484-B3F4D51E5E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5131" y="5496734"/>
                  <a:ext cx="2400887" cy="503452"/>
                </a:xfrm>
                <a:prstGeom prst="rect">
                  <a:avLst/>
                </a:prstGeom>
                <a:blipFill>
                  <a:blip r:embed="rId6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A66AA60-FB4B-D814-9106-3E264E63F86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284330" y="5478119"/>
                  <a:ext cx="1466229" cy="5034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a14:m>
                  <a:r>
                    <a:rPr lang="en-GB" dirty="0">
                      <a:solidFill>
                        <a:srgbClr val="00CC00"/>
                      </a:solidFill>
                    </a:rPr>
                    <a:t> shift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A66AA60-FB4B-D814-9106-3E264E63F8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4330" y="5478119"/>
                  <a:ext cx="1466229" cy="503452"/>
                </a:xfrm>
                <a:prstGeom prst="rect">
                  <a:avLst/>
                </a:prstGeom>
                <a:blipFill>
                  <a:blip r:embed="rId7"/>
                  <a:stretch>
                    <a:fillRect t="-8197" r="-6207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0F5F71C-FC99-3A78-9FC7-C983AA6B6886}"/>
                </a:ext>
              </a:extLst>
            </p:cNvPr>
            <p:cNvCxnSpPr>
              <a:cxnSpLocks/>
            </p:cNvCxnSpPr>
            <p:nvPr/>
          </p:nvCxnSpPr>
          <p:spPr>
            <a:xfrm>
              <a:off x="6525741" y="3180272"/>
              <a:ext cx="2575127" cy="0"/>
            </a:xfrm>
            <a:prstGeom prst="straightConnector1">
              <a:avLst/>
            </a:prstGeom>
            <a:ln w="762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534C8DF-1B81-D1D9-4FB2-8AE7E000744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259724" y="2205213"/>
                  <a:ext cx="1124976" cy="96564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DE" b="1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1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sSubSup>
                              <m:sSubSupPr>
                                <m:ctrlP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</m:sub>
                              <m:sup>
                                <m: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num>
                          <m:den>
                            <m:r>
                              <a:rPr lang="de-DE" b="1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</m:t>
                                </m:r>
                              </m:e>
                              <m:sub>
                                <m:r>
                                  <a:rPr lang="de-DE" b="1" i="1" smtClean="0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534C8DF-1B81-D1D9-4FB2-8AE7E00074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9724" y="2205213"/>
                  <a:ext cx="1124976" cy="965649"/>
                </a:xfrm>
                <a:prstGeom prst="rect">
                  <a:avLst/>
                </a:prstGeom>
                <a:blipFill>
                  <a:blip r:embed="rId8"/>
                  <a:stretch>
                    <a:fillRect r="-892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F846BFD-2E41-6208-8486-51FE360AF0D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56765" y="3515970"/>
                  <a:ext cx="6094561" cy="96564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1" i="1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𝑻𝒓</m:t>
                        </m:r>
                        <m:r>
                          <a:rPr lang="de-DE" b="1" i="1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1" i="1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𝒔𝒄𝒂𝒏</m:t>
                        </m:r>
                        <m:r>
                          <a:rPr lang="de-DE" b="1" i="1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 ∆</m:t>
                        </m:r>
                        <m:r>
                          <a:rPr lang="de-DE" b="1" i="1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𝑻𝑹</m:t>
                        </m:r>
                        <m:r>
                          <a:rPr lang="de-DE" b="1" i="1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de-DE" b="1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1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  <m:sSubSup>
                              <m:sSubSupPr>
                                <m:ctrlP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</m:sub>
                              <m:sup>
                                <m: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num>
                          <m:den>
                            <m:r>
                              <a:rPr lang="de-DE" b="1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  <m:sSub>
                              <m:sSubPr>
                                <m:ctrlP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</m:t>
                                </m:r>
                              </m:e>
                              <m:sub>
                                <m:r>
                                  <a:rPr lang="de-DE" b="1" i="1" smtClean="0">
                                    <a:solidFill>
                                      <a:srgbClr val="00CC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b="1" dirty="0">
                    <a:solidFill>
                      <a:srgbClr val="00CC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F846BFD-2E41-6208-8486-51FE360AF0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6765" y="3515970"/>
                  <a:ext cx="6094561" cy="96564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7E178F6-FFA1-792C-FD9F-FA670546E798}"/>
              </a:ext>
            </a:extLst>
          </p:cNvPr>
          <p:cNvSpPr/>
          <p:nvPr/>
        </p:nvSpPr>
        <p:spPr>
          <a:xfrm>
            <a:off x="5178686" y="2456029"/>
            <a:ext cx="1230004" cy="10114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9B9EA4D-CB4D-831D-A39B-16BA489FD148}"/>
                  </a:ext>
                </a:extLst>
              </p:cNvPr>
              <p:cNvSpPr txBox="1"/>
              <p:nvPr/>
            </p:nvSpPr>
            <p:spPr>
              <a:xfrm>
                <a:off x="628841" y="5581189"/>
                <a:ext cx="1054500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dirty="0">
                    <a:solidFill>
                      <a:schemeClr val="bg2">
                        <a:lumMod val="25000"/>
                      </a:schemeClr>
                    </a:solidFill>
                  </a:rPr>
                  <a:t>Resulting offset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800" b="0" i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sz="2800" i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de-DE" sz="2800" dirty="0">
                    <a:solidFill>
                      <a:schemeClr val="bg2">
                        <a:lumMod val="25000"/>
                      </a:schemeClr>
                    </a:solidFill>
                  </a:rPr>
                  <a:t> in </a:t>
                </a:r>
                <a:r>
                  <a:rPr lang="de-DE" sz="2800" dirty="0" err="1">
                    <a:solidFill>
                      <a:schemeClr val="bg2">
                        <a:lumMod val="25000"/>
                      </a:schemeClr>
                    </a:solidFill>
                  </a:rPr>
                  <a:t>the</a:t>
                </a:r>
                <a:r>
                  <a:rPr lang="de-DE" sz="2800" dirty="0">
                    <a:solidFill>
                      <a:schemeClr val="bg2">
                        <a:lumMod val="25000"/>
                      </a:schemeClr>
                    </a:solidFill>
                  </a:rPr>
                  <a:t> Base 2024 g-</a:t>
                </a:r>
                <a:r>
                  <a:rPr lang="de-DE" sz="2800" dirty="0" err="1">
                    <a:solidFill>
                      <a:schemeClr val="bg2">
                        <a:lumMod val="25000"/>
                      </a:schemeClr>
                    </a:solidFill>
                  </a:rPr>
                  <a:t>factor</a:t>
                </a:r>
                <a:r>
                  <a:rPr lang="de-DE" sz="28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de-DE" sz="2800" dirty="0" err="1">
                    <a:solidFill>
                      <a:schemeClr val="bg2">
                        <a:lumMod val="25000"/>
                      </a:schemeClr>
                    </a:solidFill>
                  </a:rPr>
                  <a:t>run</a:t>
                </a:r>
                <a:r>
                  <a:rPr lang="de-DE" sz="2800" dirty="0">
                    <a:solidFill>
                      <a:schemeClr val="bg2">
                        <a:lumMod val="25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de-DE" sz="2800" b="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22500 </m:t>
                    </m:r>
                    <m:r>
                      <a:rPr lang="de-DE" sz="2800" b="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±2200 </m:t>
                    </m:r>
                    <m:r>
                      <a:rPr lang="de-DE" sz="2800" b="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de-DE" sz="2800" b="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de-DE" sz="28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8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de-DE" sz="28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GB" sz="28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9B9EA4D-CB4D-831D-A39B-16BA489FD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41" y="5581189"/>
                <a:ext cx="10545003" cy="523220"/>
              </a:xfrm>
              <a:prstGeom prst="rect">
                <a:avLst/>
              </a:prstGeom>
              <a:blipFill>
                <a:blip r:embed="rId10"/>
                <a:stretch>
                  <a:fillRect l="-1156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23C48F67-3A37-13B6-927F-6404FEF857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90560" y="1654150"/>
            <a:ext cx="5010922" cy="3337567"/>
          </a:xfrm>
          <a:prstGeom prst="rect">
            <a:avLst/>
          </a:pr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1104B623-103D-A46E-7CBC-A0A8132A2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5504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A9B8-3D4D-3CAC-72BB-41AFF093F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Systematic</a:t>
            </a:r>
            <a:r>
              <a:rPr lang="de-DE" dirty="0"/>
              <a:t> Errors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2851FC-E6EA-143C-3FF4-772E488211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0872" y="1045029"/>
                <a:ext cx="4700471" cy="5131934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leads</a:t>
                </a:r>
                <a:r>
                  <a:rPr lang="de-DE" dirty="0"/>
                  <a:t> </a:t>
                </a:r>
                <a:r>
                  <a:rPr lang="de-DE" dirty="0" err="1"/>
                  <a:t>to</a:t>
                </a:r>
                <a:r>
                  <a:rPr lang="de-DE" dirty="0"/>
                  <a:t>: </a:t>
                </a:r>
              </a:p>
              <a:p>
                <a:r>
                  <a:rPr lang="de-DE" dirty="0" err="1"/>
                  <a:t>Direct</a:t>
                </a:r>
                <a:r>
                  <a:rPr lang="de-DE" dirty="0"/>
                  <a:t> </a:t>
                </a:r>
                <a:r>
                  <a:rPr lang="de-DE" dirty="0" err="1"/>
                  <a:t>systematic</a:t>
                </a:r>
                <a:r>
                  <a:rPr lang="de-DE" dirty="0"/>
                  <a:t> </a:t>
                </a:r>
                <a:r>
                  <a:rPr lang="de-DE" dirty="0" err="1"/>
                  <a:t>shifts</a:t>
                </a:r>
                <a:r>
                  <a:rPr lang="de-DE" dirty="0"/>
                  <a:t>  </a:t>
                </a:r>
              </a:p>
              <a:p>
                <a:r>
                  <a:rPr lang="de-DE" dirty="0" err="1"/>
                  <a:t>Increase</a:t>
                </a:r>
                <a:r>
                  <a:rPr lang="de-DE" dirty="0"/>
                  <a:t> residual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</a:p>
              <a:p>
                <a:r>
                  <a:rPr lang="de-DE" dirty="0" err="1"/>
                  <a:t>Increased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de-DE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scatter</a:t>
                </a:r>
                <a:r>
                  <a:rPr lang="de-DE" dirty="0"/>
                  <a:t> </a:t>
                </a:r>
              </a:p>
              <a:p>
                <a:pPr marL="0" indent="0">
                  <a:buNone/>
                </a:pPr>
                <a:endParaRPr lang="de-DE" dirty="0"/>
              </a:p>
              <a:p>
                <a:pPr marL="0" indent="0">
                  <a:buNone/>
                </a:pPr>
                <a:r>
                  <a:rPr lang="de-DE" dirty="0"/>
                  <a:t>Small </a:t>
                </a:r>
                <a:r>
                  <a:rPr lang="de-DE" dirty="0" err="1"/>
                  <a:t>effects</a:t>
                </a:r>
                <a:r>
                  <a:rPr lang="de-DE" dirty="0"/>
                  <a:t>  &lt;10 </a:t>
                </a:r>
                <a:r>
                  <a:rPr lang="de-DE" dirty="0" err="1"/>
                  <a:t>ppt</a:t>
                </a:r>
                <a:r>
                  <a:rPr lang="de-DE" dirty="0"/>
                  <a:t> </a:t>
                </a:r>
                <a:r>
                  <a:rPr lang="de-DE" dirty="0" err="1"/>
                  <a:t>error</a:t>
                </a:r>
                <a:r>
                  <a:rPr lang="de-DE" dirty="0"/>
                  <a:t> </a:t>
                </a:r>
              </a:p>
              <a:p>
                <a:pPr marL="0" indent="0">
                  <a:buNone/>
                </a:pPr>
                <a:endParaRPr lang="de-DE" dirty="0"/>
              </a:p>
              <a:p>
                <a:pPr marL="0" indent="0">
                  <a:buNone/>
                </a:pPr>
                <a:r>
                  <a:rPr lang="de-DE" dirty="0"/>
                  <a:t>BUT </a:t>
                </a:r>
              </a:p>
              <a:p>
                <a:pPr marL="0" indent="0">
                  <a:buNone/>
                </a:pPr>
                <a:r>
                  <a:rPr lang="de-DE" dirty="0" err="1"/>
                  <a:t>Faulty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de-DE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evaluation</a:t>
                </a:r>
                <a:r>
                  <a:rPr lang="de-DE" dirty="0"/>
                  <a:t> 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de-DE" dirty="0" err="1">
                    <a:sym typeface="Wingdings" panose="05000000000000000000" pitchFamily="2" charset="2"/>
                  </a:rPr>
                  <a:t>reduced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coherence</a:t>
                </a:r>
                <a:r>
                  <a:rPr lang="de-DE" dirty="0">
                    <a:sym typeface="Wingdings" panose="05000000000000000000" pitchFamily="2" charset="2"/>
                  </a:rPr>
                  <a:t> time</a:t>
                </a:r>
              </a:p>
              <a:p>
                <a:pPr marL="0" indent="0">
                  <a:buNone/>
                </a:pPr>
                <a:endParaRPr lang="de-DE" dirty="0"/>
              </a:p>
              <a:p>
                <a:pPr marL="0" indent="0">
                  <a:buNone/>
                </a:pPr>
                <a:r>
                  <a:rPr lang="de-DE" dirty="0"/>
                  <a:t>	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2851FC-E6EA-143C-3FF4-772E488211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0872" y="1045029"/>
                <a:ext cx="4700471" cy="5131934"/>
              </a:xfrm>
              <a:blipFill>
                <a:blip r:embed="rId2"/>
                <a:stretch>
                  <a:fillRect l="-2335" t="-29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262FA13-FC4C-2573-5BED-01F2ABC4D032}"/>
              </a:ext>
            </a:extLst>
          </p:cNvPr>
          <p:cNvSpPr txBox="1"/>
          <p:nvPr/>
        </p:nvSpPr>
        <p:spPr>
          <a:xfrm>
            <a:off x="374193" y="5347151"/>
            <a:ext cx="11615031" cy="1077218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3200" dirty="0"/>
              <a:t>Controlling </a:t>
            </a:r>
            <a:r>
              <a:rPr lang="de-DE" sz="3200" dirty="0" err="1"/>
              <a:t>assymetry</a:t>
            </a:r>
            <a:r>
              <a:rPr lang="de-DE" sz="3200" dirty="0"/>
              <a:t> </a:t>
            </a:r>
            <a:r>
              <a:rPr lang="de-DE" sz="3200" dirty="0" err="1"/>
              <a:t>is</a:t>
            </a:r>
            <a:r>
              <a:rPr lang="de-DE" sz="3200" dirty="0"/>
              <a:t> </a:t>
            </a:r>
            <a:r>
              <a:rPr lang="de-DE" sz="3200" dirty="0" err="1"/>
              <a:t>crucial</a:t>
            </a:r>
            <a:r>
              <a:rPr lang="de-DE" sz="3200" dirty="0"/>
              <a:t> </a:t>
            </a:r>
            <a:r>
              <a:rPr lang="de-DE" sz="3200" dirty="0" err="1"/>
              <a:t>to</a:t>
            </a:r>
            <a:r>
              <a:rPr lang="de-DE" sz="3200" dirty="0"/>
              <a:t> perform </a:t>
            </a:r>
            <a:r>
              <a:rPr lang="de-DE" sz="3200" dirty="0" err="1"/>
              <a:t>sub</a:t>
            </a:r>
            <a:r>
              <a:rPr lang="de-DE" sz="3200" dirty="0"/>
              <a:t> 100 </a:t>
            </a:r>
            <a:r>
              <a:rPr lang="de-DE" sz="3200" dirty="0" err="1"/>
              <a:t>ppt</a:t>
            </a:r>
            <a:r>
              <a:rPr lang="de-DE" sz="3200" dirty="0"/>
              <a:t> g-</a:t>
            </a:r>
            <a:r>
              <a:rPr lang="de-DE" sz="3200" dirty="0" err="1"/>
              <a:t>factor</a:t>
            </a:r>
            <a:r>
              <a:rPr lang="de-DE" sz="3200" dirty="0"/>
              <a:t> </a:t>
            </a:r>
            <a:r>
              <a:rPr lang="de-DE" sz="3200" dirty="0" err="1"/>
              <a:t>experiments</a:t>
            </a:r>
            <a:r>
              <a:rPr lang="de-DE" sz="3200" dirty="0"/>
              <a:t>!</a:t>
            </a:r>
            <a:endParaRPr lang="en-GB" sz="32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21253A-B622-3371-0CCC-FB07E702EDEF}"/>
              </a:ext>
            </a:extLst>
          </p:cNvPr>
          <p:cNvGrpSpPr/>
          <p:nvPr/>
        </p:nvGrpSpPr>
        <p:grpSpPr>
          <a:xfrm>
            <a:off x="5040117" y="601050"/>
            <a:ext cx="6789933" cy="4607373"/>
            <a:chOff x="5040117" y="601050"/>
            <a:chExt cx="6789933" cy="460737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7CFBCFC-E8C9-7609-E744-ECBB43A79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40117" y="601050"/>
              <a:ext cx="6789933" cy="454092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663615D-BF89-3FD4-4E57-FFCCEFFDB3D1}"/>
                </a:ext>
              </a:extLst>
            </p:cNvPr>
            <p:cNvSpPr/>
            <p:nvPr/>
          </p:nvSpPr>
          <p:spPr>
            <a:xfrm>
              <a:off x="5101533" y="1358600"/>
              <a:ext cx="456817" cy="228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077925A-9318-ABF4-8815-853ABB11CFCA}"/>
                    </a:ext>
                  </a:extLst>
                </p:cNvPr>
                <p:cNvSpPr txBox="1"/>
                <p:nvPr/>
              </p:nvSpPr>
              <p:spPr>
                <a:xfrm rot="16200000">
                  <a:off x="3899753" y="2565178"/>
                  <a:ext cx="2819233" cy="3147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GB" sz="2000" b="1" dirty="0"/>
                    <a:t>Uncorrected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1" i="0" smtClean="0">
                              <a:latin typeface="Cambria Math" panose="02040503050406030204" pitchFamily="18" charset="0"/>
                            </a:rPr>
                            <m:t>𝐁</m:t>
                          </m:r>
                        </m:e>
                        <m:sub>
                          <m:r>
                            <a:rPr lang="de-DE" sz="20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𝐦𝐓</m:t>
                      </m:r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de-DE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0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de-DE" sz="20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GB" sz="2000" b="1" dirty="0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077925A-9318-ABF4-8815-853ABB11CF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899753" y="2565178"/>
                  <a:ext cx="2819233" cy="314766"/>
                </a:xfrm>
                <a:prstGeom prst="rect">
                  <a:avLst/>
                </a:prstGeom>
                <a:blipFill>
                  <a:blip r:embed="rId4"/>
                  <a:stretch>
                    <a:fillRect l="-21154" t="-3456" r="-50000" b="-54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A3C07D7-2C55-CC4B-CC36-7B34B0D80C00}"/>
                </a:ext>
              </a:extLst>
            </p:cNvPr>
            <p:cNvSpPr/>
            <p:nvPr/>
          </p:nvSpPr>
          <p:spPr>
            <a:xfrm rot="5400000">
              <a:off x="8597218" y="3093352"/>
              <a:ext cx="456817" cy="37733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DA92131-EAFF-3C94-A7A9-9802E8002DF1}"/>
                    </a:ext>
                  </a:extLst>
                </p:cNvPr>
                <p:cNvSpPr txBox="1"/>
                <p:nvPr/>
              </p:nvSpPr>
              <p:spPr>
                <a:xfrm>
                  <a:off x="6757753" y="4792246"/>
                  <a:ext cx="4135748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𝐜𝐨𝐫𝐫𝐞𝐜𝐭𝐢𝐨𝐧</m:t>
                        </m:r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𝐞𝐥𝐞𝐜𝐭𝐫𝐨𝐧𝐝𝐞</m:t>
                        </m:r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𝐨𝐟𝐟𝐬𝐞𝐭</m:t>
                        </m:r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𝐦𝐕</m:t>
                        </m:r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000" b="1" dirty="0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DA92131-EAFF-3C94-A7A9-9802E8002D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7753" y="4792246"/>
                  <a:ext cx="4135748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1032" r="-1917" b="-372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C24767D-497D-DFD0-6E62-2CC598098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16</a:t>
            </a:fld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C80C8C-8AEC-E34D-66A8-58296B4ED1E0}"/>
                  </a:ext>
                </a:extLst>
              </p:cNvPr>
              <p:cNvSpPr txBox="1"/>
              <p:nvPr/>
            </p:nvSpPr>
            <p:spPr>
              <a:xfrm>
                <a:off x="9975227" y="1121954"/>
                <a:ext cx="75956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000" b="1" dirty="0"/>
                  <a:t>real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  <m:sub>
                        <m:r>
                          <a:rPr lang="de-DE" sz="200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en-GB" sz="2000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C80C8C-8AEC-E34D-66A8-58296B4ED1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5227" y="1121954"/>
                <a:ext cx="759567" cy="307777"/>
              </a:xfrm>
              <a:prstGeom prst="rect">
                <a:avLst/>
              </a:prstGeom>
              <a:blipFill>
                <a:blip r:embed="rId6"/>
                <a:stretch>
                  <a:fillRect l="-20000" t="-25490" r="-7200" b="-49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A90AD40-E1C8-C53D-CF4A-E800B30D924D}"/>
              </a:ext>
            </a:extLst>
          </p:cNvPr>
          <p:cNvCxnSpPr>
            <a:cxnSpLocks/>
          </p:cNvCxnSpPr>
          <p:nvPr/>
        </p:nvCxnSpPr>
        <p:spPr>
          <a:xfrm flipH="1">
            <a:off x="9411419" y="1358600"/>
            <a:ext cx="563808" cy="4098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885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6875"/>
            <a:ext cx="10971213" cy="730250"/>
          </a:xfrm>
        </p:spPr>
        <p:txBody>
          <a:bodyPr>
            <a:normAutofit/>
          </a:bodyPr>
          <a:lstStyle/>
          <a:p>
            <a:pPr algn="l"/>
            <a:r>
              <a:rPr lang="fr-CH" sz="28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Thanks</a:t>
            </a:r>
            <a:r>
              <a:rPr lang="fr-CH" sz="28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for </a:t>
            </a:r>
            <a:r>
              <a:rPr lang="fr-CH" sz="28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your</a:t>
            </a:r>
            <a:r>
              <a:rPr lang="fr-CH" sz="28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attention</a:t>
            </a:r>
            <a:endParaRPr lang="en-GB" sz="28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133" y="874008"/>
            <a:ext cx="7838808" cy="435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8" y="5241214"/>
            <a:ext cx="1435585" cy="143558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628" y="5236258"/>
            <a:ext cx="2176936" cy="14439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251" y="1513195"/>
            <a:ext cx="579690" cy="19323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9DAC2EE2-8D70-27C0-65AE-0EAB9AAC8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201" y="954715"/>
            <a:ext cx="3759666" cy="255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08F899EE-347B-2979-093B-B59E88DD0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941" y="3495035"/>
            <a:ext cx="3740926" cy="176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f7f58abe-7b3f-4626-bddd-536df75d2ae3@cern">
            <a:extLst>
              <a:ext uri="{FF2B5EF4-FFF2-40B4-BE49-F238E27FC236}">
                <a16:creationId xmlns:a16="http://schemas.microsoft.com/office/drawing/2014/main" id="{CC13B77C-B4F4-569D-535F-CD9894E3E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312" y="5248190"/>
            <a:ext cx="1435585" cy="143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F68BCD63-2462-5B7F-0E35-5EE41DB27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283" y="5248190"/>
            <a:ext cx="1569029" cy="141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DDC941EF-DD54-AC69-A1D1-C83DA1879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53" y="5229306"/>
            <a:ext cx="2177940" cy="143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5CB1EC4F-EDAD-6780-8ED6-59F23D0C848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15693" y="5235815"/>
            <a:ext cx="2850935" cy="144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440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B8E5B-A49F-057E-9AB8-7C760C1FD38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de-DE" dirty="0"/>
                  <a:t>Axial </a:t>
                </a:r>
                <a:r>
                  <a:rPr lang="de-DE" dirty="0" err="1"/>
                  <a:t>scatter</a:t>
                </a:r>
                <a:r>
                  <a:rPr lang="de-DE" dirty="0"/>
                  <a:t> </a:t>
                </a:r>
                <a:r>
                  <a:rPr lang="de-DE" dirty="0" err="1"/>
                  <a:t>from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3BB8E5B-A49F-057E-9AB8-7C760C1FD3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60" t="-29703" b="-445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B3B188-10D6-A988-648C-73DE7524F9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4458" y="2607956"/>
                <a:ext cx="11389179" cy="69494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de-DE" sz="2600" b="0" dirty="0">
                    <a:solidFill>
                      <a:schemeClr val="bg2">
                        <a:lumMod val="75000"/>
                      </a:schemeClr>
                    </a:solidFill>
                  </a:rPr>
                  <a:t>Std. </a:t>
                </a:r>
                <a:r>
                  <a:rPr lang="de-DE" sz="2600" dirty="0" err="1">
                    <a:solidFill>
                      <a:schemeClr val="bg2">
                        <a:lumMod val="75000"/>
                      </a:schemeClr>
                    </a:solidFill>
                  </a:rPr>
                  <a:t>scatter</a:t>
                </a:r>
                <a14:m>
                  <m:oMath xmlns:m="http://schemas.openxmlformats.org/officeDocument/2006/math">
                    <m:r>
                      <a:rPr lang="de-DE" sz="2600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de-DE" sz="26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2600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600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de-DE" sz="2600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de-DE" sz="26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sSub>
                          <m:sSubPr>
                            <m:ctrlP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de-DE" sz="26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de-DE" sz="2600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600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de-DE" sz="2600" i="1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de-DE" sz="26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endParaRPr lang="de-DE" sz="2600" dirty="0">
                  <a:solidFill>
                    <a:srgbClr val="00B050"/>
                  </a:solidFill>
                </a:endParaRPr>
              </a:p>
              <a:p>
                <a:pPr marL="0" indent="0">
                  <a:buNone/>
                </a:pPr>
                <a:endParaRPr lang="en-GB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B3B188-10D6-A988-648C-73DE7524F9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4458" y="2607956"/>
                <a:ext cx="11389179" cy="694945"/>
              </a:xfrm>
              <a:blipFill>
                <a:blip r:embed="rId3"/>
                <a:stretch>
                  <a:fillRect l="-963" t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625AE-9143-B3E2-2141-10FC610C7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18</a:t>
            </a:fld>
            <a:endParaRPr lang="de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A6B265-364B-9256-7DE8-E11B0BA79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953" y="1479993"/>
            <a:ext cx="5820322" cy="389801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AED0FB8-E41A-4DEB-E460-72DBDFA9AEB5}"/>
              </a:ext>
            </a:extLst>
          </p:cNvPr>
          <p:cNvSpPr/>
          <p:nvPr/>
        </p:nvSpPr>
        <p:spPr>
          <a:xfrm>
            <a:off x="780236" y="3302901"/>
            <a:ext cx="4505955" cy="12954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Background </a:t>
            </a:r>
            <a:r>
              <a:rPr lang="de-DE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gaussian</a:t>
            </a:r>
            <a:r>
              <a:rPr lang="de-DE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de-DE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scatter</a:t>
            </a:r>
            <a:r>
              <a:rPr lang="de-DE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axial : 33.5 </a:t>
            </a:r>
            <a:r>
              <a:rPr lang="de-DE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mHz</a:t>
            </a:r>
            <a:endParaRPr lang="de-DE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algn="ctr"/>
            <a:r>
              <a:rPr lang="de-DE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Resonator </a:t>
            </a:r>
            <a:r>
              <a:rPr lang="de-DE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temperature</a:t>
            </a:r>
            <a:r>
              <a:rPr lang="de-DE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:  48 K</a:t>
            </a:r>
            <a:endParaRPr lang="en-GB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07F64A5-198B-D407-A409-EDA2D90B04C4}"/>
                  </a:ext>
                </a:extLst>
              </p:cNvPr>
              <p:cNvSpPr txBox="1"/>
              <p:nvPr/>
            </p:nvSpPr>
            <p:spPr>
              <a:xfrm>
                <a:off x="340360" y="5674534"/>
                <a:ext cx="10982706" cy="11834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DE" sz="2000" b="1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d>
                        <m:dPr>
                          <m:ctrlP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2000" b="1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1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de-DE" sz="2000" b="1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r>
                        <a:rPr lang="de-DE" sz="20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DE" sz="2000" b="1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d>
                        <m:dPr>
                          <m:ctrlP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de-DE" sz="2000" b="1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begChr m:val="{"/>
                          <m:endChr m:val="}"/>
                          <m:ctrlP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de-DE" sz="2000" b="1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b="1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de-DE" sz="2000" b="1" i="1" smtClean="0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  <m:sSup>
                                    <m:sSup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  <m:sup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de-DE" sz="2000" b="1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  <m:sSup>
                                    <m:sSup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𝝅</m:t>
                                      </m:r>
                                    </m:e>
                                    <m:sup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  <m:sSubSup>
                                    <m:sSubSup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𝒛</m:t>
                                      </m:r>
                                    </m:sub>
                                    <m:sup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</m:den>
                              </m:f>
                              <m:f>
                                <m:fPr>
                                  <m:ctrlP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de-DE" sz="2000" b="1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  <m: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  <m:sSub>
                                    <m:sSub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</m:den>
                              </m:f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DE" sz="2000" b="1" i="1" smtClean="0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000" b="1" i="1" smtClean="0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𝟒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  <m:sup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de-DE" sz="2000" b="1" i="1">
                                                  <a:solidFill>
                                                    <a:schemeClr val="bg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𝒗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𝒛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𝒗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+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de-DE" sz="2000" b="1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𝟑</m:t>
                                      </m:r>
                                    </m:num>
                                    <m:den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  <m:f>
                                    <m:f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𝟑</m:t>
                                          </m:r>
                                        </m:sub>
                                        <m:sup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  <m:sup>
                                          <m:r>
                                            <a:rPr lang="de-DE" sz="2000" b="1" i="1" smtClean="0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𝟑</m:t>
                                          </m:r>
                                        </m:sup>
                                      </m:sSubSup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de-DE" sz="2000" b="1" i="1">
                                                  <a:solidFill>
                                                    <a:schemeClr val="bg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𝒗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𝒛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𝒗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DE" sz="2000" b="1" i="1">
                                                      <a:solidFill>
                                                        <a:schemeClr val="bg2">
                                                          <a:lumMod val="7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+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de-DE" sz="2000" b="1" i="1" smtClean="0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de-DE" sz="2000" b="1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𝟑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𝒃</m:t>
                                          </m:r>
                                        </m:e>
                                        <m:sub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  <m:sup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  <m:sSub>
                                        <m:sSubPr>
                                          <m:ctrlP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𝒃</m:t>
                                          </m:r>
                                        </m:e>
                                        <m:sub>
                                          <m:r>
                                            <a:rPr lang="de-DE" sz="2000" b="1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𝟎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d>
                          <m: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d>
                      <m:r>
                        <m:rPr>
                          <m:nor/>
                        </m:rPr>
                        <a:rPr lang="de-DE" sz="20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m:t> </m:t>
                      </m:r>
                      <m:sSub>
                        <m:sSubPr>
                          <m:ctrlP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DE" sz="2000" b="1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chemeClr val="bg2">
                      <a:lumMod val="75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de-DE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07F64A5-198B-D407-A409-EDA2D90B04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360" y="5674534"/>
                <a:ext cx="10982706" cy="11834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3235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B8E5B-A49F-057E-9AB8-7C760C1FD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Full</a:t>
            </a:r>
            <a:r>
              <a:rPr lang="de-DE" dirty="0"/>
              <a:t> BASE </a:t>
            </a:r>
            <a:r>
              <a:rPr lang="de-DE" dirty="0" err="1"/>
              <a:t>trap</a:t>
            </a:r>
            <a:r>
              <a:rPr lang="de-DE" dirty="0"/>
              <a:t> </a:t>
            </a:r>
            <a:r>
              <a:rPr lang="de-DE" dirty="0" err="1"/>
              <a:t>stack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625AE-9143-B3E2-2141-10FC610C7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19</a:t>
            </a:fld>
            <a:endParaRPr lang="de-CH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466DA639-9CDA-919B-D787-877BAF59721E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32" y="951411"/>
            <a:ext cx="11663680" cy="5905428"/>
          </a:xfrm>
          <a:prstGeom prst="rect">
            <a:avLst/>
          </a:prstGeom>
        </p:spPr>
      </p:pic>
      <p:sp>
        <p:nvSpPr>
          <p:cNvPr id="12" name="TextBox 5">
            <a:extLst>
              <a:ext uri="{FF2B5EF4-FFF2-40B4-BE49-F238E27FC236}">
                <a16:creationId xmlns:a16="http://schemas.microsoft.com/office/drawing/2014/main" id="{1DABED05-7C5C-EF4C-2081-EE57820EC267}"/>
              </a:ext>
            </a:extLst>
          </p:cNvPr>
          <p:cNvSpPr txBox="1"/>
          <p:nvPr/>
        </p:nvSpPr>
        <p:spPr>
          <a:xfrm>
            <a:off x="7073438" y="1672371"/>
            <a:ext cx="221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b="1" dirty="0" err="1"/>
              <a:t>Reservoir</a:t>
            </a:r>
            <a:r>
              <a:rPr lang="fr-CH" b="1" dirty="0"/>
              <a:t> trap</a:t>
            </a:r>
          </a:p>
          <a:p>
            <a:pPr algn="ctr"/>
            <a:r>
              <a:rPr lang="en-GB" sz="1400" dirty="0"/>
              <a:t>(antiproton catching)</a:t>
            </a:r>
            <a:endParaRPr lang="fr-CH" sz="1400" dirty="0"/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6DEDD4E5-8608-112D-E80B-F140112E15BC}"/>
              </a:ext>
            </a:extLst>
          </p:cNvPr>
          <p:cNvSpPr txBox="1"/>
          <p:nvPr/>
        </p:nvSpPr>
        <p:spPr>
          <a:xfrm>
            <a:off x="4743817" y="1559772"/>
            <a:ext cx="221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b="1" dirty="0" err="1"/>
              <a:t>Precision</a:t>
            </a:r>
            <a:r>
              <a:rPr lang="fr-CH" b="1" dirty="0"/>
              <a:t> trap</a:t>
            </a:r>
          </a:p>
          <a:p>
            <a:pPr algn="ctr"/>
            <a:r>
              <a:rPr lang="en-GB" sz="1400" dirty="0"/>
              <a:t>(antiproton catching)</a:t>
            </a:r>
            <a:endParaRPr lang="fr-CH" sz="1400"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CC643771-58D9-69E6-EA71-0D68066F2FD3}"/>
              </a:ext>
            </a:extLst>
          </p:cNvPr>
          <p:cNvSpPr txBox="1"/>
          <p:nvPr/>
        </p:nvSpPr>
        <p:spPr>
          <a:xfrm>
            <a:off x="2747676" y="4336038"/>
            <a:ext cx="2978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b="1" dirty="0" err="1"/>
              <a:t>Elongated</a:t>
            </a:r>
            <a:r>
              <a:rPr lang="fr-CH" b="1" dirty="0"/>
              <a:t> transport section</a:t>
            </a:r>
          </a:p>
          <a:p>
            <a:pPr algn="ctr"/>
            <a:r>
              <a:rPr lang="fr-CH" sz="1400" dirty="0"/>
              <a:t>(gradient </a:t>
            </a:r>
            <a:r>
              <a:rPr lang="fr-CH" sz="1400" dirty="0" err="1"/>
              <a:t>supression</a:t>
            </a:r>
            <a:r>
              <a:rPr lang="fr-CH" sz="1400" dirty="0"/>
              <a:t>)</a:t>
            </a:r>
            <a:endParaRPr lang="en-GB" sz="1400" dirty="0"/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FE8D7EE7-5506-8E76-2BBC-42434A2CC2A1}"/>
              </a:ext>
            </a:extLst>
          </p:cNvPr>
          <p:cNvSpPr txBox="1"/>
          <p:nvPr/>
        </p:nvSpPr>
        <p:spPr>
          <a:xfrm>
            <a:off x="1116086" y="1511526"/>
            <a:ext cx="221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b="1" dirty="0" err="1"/>
              <a:t>Analysis</a:t>
            </a:r>
            <a:r>
              <a:rPr lang="fr-CH" b="1" dirty="0"/>
              <a:t> trap</a:t>
            </a:r>
          </a:p>
          <a:p>
            <a:pPr algn="ctr"/>
            <a:r>
              <a:rPr lang="fr-CH" sz="1400" dirty="0"/>
              <a:t>(spin state </a:t>
            </a:r>
            <a:r>
              <a:rPr lang="fr-CH" sz="1400" dirty="0" err="1"/>
              <a:t>analysis</a:t>
            </a:r>
            <a:r>
              <a:rPr lang="fr-CH" sz="1400" dirty="0"/>
              <a:t>)</a:t>
            </a:r>
            <a:endParaRPr lang="en-GB" sz="1400" dirty="0"/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70C00E23-5E02-A44B-3F82-158352D5F376}"/>
              </a:ext>
            </a:extLst>
          </p:cNvPr>
          <p:cNvSpPr txBox="1"/>
          <p:nvPr/>
        </p:nvSpPr>
        <p:spPr>
          <a:xfrm>
            <a:off x="626566" y="3732014"/>
            <a:ext cx="1363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b="1" dirty="0" err="1"/>
              <a:t>Cooling</a:t>
            </a:r>
            <a:r>
              <a:rPr lang="fr-CH" b="1" dirty="0"/>
              <a:t> trap</a:t>
            </a:r>
            <a:endParaRPr lang="en-GB" b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B843493-36FE-8C03-8248-F2ACA52027C4}"/>
              </a:ext>
            </a:extLst>
          </p:cNvPr>
          <p:cNvCxnSpPr>
            <a:cxnSpLocks/>
          </p:cNvCxnSpPr>
          <p:nvPr/>
        </p:nvCxnSpPr>
        <p:spPr>
          <a:xfrm flipH="1">
            <a:off x="8182391" y="2275434"/>
            <a:ext cx="1" cy="11467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49CB86C-F2FE-615D-73C1-C42DEBD3E3A1}"/>
              </a:ext>
            </a:extLst>
          </p:cNvPr>
          <p:cNvCxnSpPr>
            <a:cxnSpLocks/>
          </p:cNvCxnSpPr>
          <p:nvPr/>
        </p:nvCxnSpPr>
        <p:spPr>
          <a:xfrm flipH="1">
            <a:off x="5852770" y="2165113"/>
            <a:ext cx="11132" cy="9577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E3820FC-C691-E144-6E0D-359E0F692300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1972666" y="2096301"/>
            <a:ext cx="252374" cy="8740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2C59C7F-2F2A-FA94-D216-ECB295354015}"/>
              </a:ext>
            </a:extLst>
          </p:cNvPr>
          <p:cNvCxnSpPr>
            <a:cxnSpLocks/>
          </p:cNvCxnSpPr>
          <p:nvPr/>
        </p:nvCxnSpPr>
        <p:spPr>
          <a:xfrm flipH="1" flipV="1">
            <a:off x="1022218" y="2960935"/>
            <a:ext cx="286207" cy="8293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D12F7DA5-9257-6EE5-85A9-120649F0E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9038" y="3685712"/>
            <a:ext cx="982602" cy="317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766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D3D4-6894-EBBD-D335-06965B002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Matter-Antimatter </a:t>
            </a:r>
            <a:r>
              <a:rPr lang="de-DE" dirty="0" err="1"/>
              <a:t>Asymmetry</a:t>
            </a:r>
            <a:endParaRPr lang="en-GB" dirty="0"/>
          </a:p>
        </p:txBody>
      </p:sp>
      <p:pic>
        <p:nvPicPr>
          <p:cNvPr id="3" name="table">
            <a:extLst>
              <a:ext uri="{FF2B5EF4-FFF2-40B4-BE49-F238E27FC236}">
                <a16:creationId xmlns:a16="http://schemas.microsoft.com/office/drawing/2014/main" id="{C102372A-8D3A-A4CC-301F-CA8CF5B75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019" y="4932747"/>
            <a:ext cx="3833962" cy="1112520"/>
          </a:xfrm>
          <a:prstGeom prst="rect">
            <a:avLst/>
          </a:prstGeom>
        </p:spPr>
      </p:pic>
      <p:pic>
        <p:nvPicPr>
          <p:cNvPr id="4" name="table">
            <a:extLst>
              <a:ext uri="{FF2B5EF4-FFF2-40B4-BE49-F238E27FC236}">
                <a16:creationId xmlns:a16="http://schemas.microsoft.com/office/drawing/2014/main" id="{2511658F-6529-23DB-2B19-C5F05F9ABE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4260" y="4923122"/>
            <a:ext cx="3833962" cy="111252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8F01975-1913-4CE3-0386-AF6E4875F6CF}"/>
              </a:ext>
            </a:extLst>
          </p:cNvPr>
          <p:cNvSpPr txBox="1">
            <a:spLocks/>
          </p:cNvSpPr>
          <p:nvPr/>
        </p:nvSpPr>
        <p:spPr>
          <a:xfrm>
            <a:off x="8261768" y="918243"/>
            <a:ext cx="3930232" cy="1923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000" b="1" dirty="0"/>
              <a:t>Sakharov </a:t>
            </a:r>
            <a:r>
              <a:rPr lang="de-CH" sz="2000" b="1" dirty="0" err="1"/>
              <a:t>conditions</a:t>
            </a:r>
            <a:endParaRPr lang="de-CH" sz="2000" b="1" dirty="0"/>
          </a:p>
          <a:p>
            <a:pPr marL="0" indent="0">
              <a:buFont typeface="Arial" panose="020B0604020202020204" pitchFamily="34" charset="0"/>
              <a:buNone/>
            </a:pPr>
            <a:endParaRPr lang="de-CH" sz="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1800" dirty="0"/>
              <a:t>1.) B-violation (plausible)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1800" dirty="0"/>
              <a:t>2.) CP-violation (</a:t>
            </a:r>
            <a:r>
              <a:rPr lang="de-CH" sz="1800" dirty="0" err="1"/>
              <a:t>observed</a:t>
            </a:r>
            <a:r>
              <a:rPr lang="de-CH" sz="1800" dirty="0"/>
              <a:t> / </a:t>
            </a:r>
            <a:r>
              <a:rPr lang="de-CH" sz="1800" dirty="0" err="1"/>
              <a:t>too</a:t>
            </a:r>
            <a:r>
              <a:rPr lang="de-CH" sz="1800" dirty="0"/>
              <a:t> </a:t>
            </a:r>
            <a:r>
              <a:rPr lang="de-CH" sz="1800" dirty="0" err="1"/>
              <a:t>small</a:t>
            </a:r>
            <a:r>
              <a:rPr lang="de-CH" sz="18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1800" dirty="0"/>
              <a:t>3.) Arrow of time (</a:t>
            </a:r>
            <a:r>
              <a:rPr lang="de-CH" sz="1800" dirty="0" err="1"/>
              <a:t>less</a:t>
            </a:r>
            <a:r>
              <a:rPr lang="de-CH" sz="1800" dirty="0"/>
              <a:t> </a:t>
            </a:r>
            <a:r>
              <a:rPr lang="de-CH" sz="1800" dirty="0" err="1"/>
              <a:t>motivated</a:t>
            </a:r>
            <a:r>
              <a:rPr lang="de-CH" sz="1800" dirty="0"/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ADAC59-C79C-EA9D-36D5-3FA766FE5706}"/>
              </a:ext>
            </a:extLst>
          </p:cNvPr>
          <p:cNvSpPr/>
          <p:nvPr/>
        </p:nvSpPr>
        <p:spPr>
          <a:xfrm>
            <a:off x="6783498" y="2616644"/>
            <a:ext cx="3971795" cy="16312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b="1" dirty="0">
                <a:solidFill>
                  <a:srgbClr val="C00000"/>
                </a:solidFill>
              </a:rPr>
              <a:t>Alternative Source: CPT </a:t>
            </a:r>
            <a:r>
              <a:rPr lang="de-CH" sz="2000" b="1" dirty="0" err="1">
                <a:solidFill>
                  <a:srgbClr val="C00000"/>
                </a:solidFill>
              </a:rPr>
              <a:t>violation</a:t>
            </a:r>
            <a:r>
              <a:rPr lang="de-CH" sz="2000" b="1" dirty="0">
                <a:solidFill>
                  <a:srgbClr val="C00000"/>
                </a:solidFill>
              </a:rPr>
              <a:t> – </a:t>
            </a:r>
            <a:r>
              <a:rPr lang="de-CH" sz="2000" dirty="0" err="1">
                <a:solidFill>
                  <a:srgbClr val="C00000"/>
                </a:solidFill>
              </a:rPr>
              <a:t>adjusts</a:t>
            </a:r>
            <a:r>
              <a:rPr lang="de-CH" sz="2000" dirty="0">
                <a:solidFill>
                  <a:srgbClr val="C00000"/>
                </a:solidFill>
              </a:rPr>
              <a:t> matter/antimatter </a:t>
            </a:r>
            <a:r>
              <a:rPr lang="de-CH" sz="2000" dirty="0" err="1">
                <a:solidFill>
                  <a:srgbClr val="C00000"/>
                </a:solidFill>
              </a:rPr>
              <a:t>asymmetry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  <a:r>
              <a:rPr lang="de-CH" sz="2000" dirty="0" err="1">
                <a:solidFill>
                  <a:srgbClr val="C00000"/>
                </a:solidFill>
              </a:rPr>
              <a:t>by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  <a:r>
              <a:rPr lang="de-CH" sz="2000" dirty="0" err="1">
                <a:solidFill>
                  <a:srgbClr val="C00000"/>
                </a:solidFill>
              </a:rPr>
              <a:t>natural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  <a:r>
              <a:rPr lang="de-CH" sz="2000" dirty="0" err="1">
                <a:solidFill>
                  <a:srgbClr val="C00000"/>
                </a:solidFill>
              </a:rPr>
              <a:t>inversion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  <a:r>
              <a:rPr lang="de-CH" sz="2000" dirty="0" err="1">
                <a:solidFill>
                  <a:srgbClr val="C00000"/>
                </a:solidFill>
              </a:rPr>
              <a:t>given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  <a:r>
              <a:rPr lang="de-CH" sz="2000" dirty="0" err="1">
                <a:solidFill>
                  <a:srgbClr val="C00000"/>
                </a:solidFill>
              </a:rPr>
              <a:t>the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  <a:r>
              <a:rPr lang="de-CH" sz="2000" dirty="0" err="1">
                <a:solidFill>
                  <a:srgbClr val="C00000"/>
                </a:solidFill>
              </a:rPr>
              <a:t>effective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  <a:r>
              <a:rPr lang="de-CH" sz="2000" dirty="0" err="1">
                <a:solidFill>
                  <a:srgbClr val="C00000"/>
                </a:solidFill>
              </a:rPr>
              <a:t>chemical</a:t>
            </a:r>
            <a:r>
              <a:rPr lang="de-CH" sz="2000" dirty="0">
                <a:solidFill>
                  <a:srgbClr val="C00000"/>
                </a:solidFill>
              </a:rPr>
              <a:t> potential.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168C3D-7EA6-2CD5-043F-270C5C7CBAC8}"/>
              </a:ext>
            </a:extLst>
          </p:cNvPr>
          <p:cNvSpPr/>
          <p:nvPr/>
        </p:nvSpPr>
        <p:spPr>
          <a:xfrm>
            <a:off x="8124260" y="889910"/>
            <a:ext cx="3838792" cy="1646483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84C2F9-107E-48FF-68AC-2D8FC6FAF8CC}"/>
              </a:ext>
            </a:extLst>
          </p:cNvPr>
          <p:cNvSpPr/>
          <p:nvPr/>
        </p:nvSpPr>
        <p:spPr>
          <a:xfrm>
            <a:off x="6791777" y="2392036"/>
            <a:ext cx="3838792" cy="2032177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54E2E3EB-5A46-F223-06B6-0285ED2557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6387804"/>
              </p:ext>
            </p:extLst>
          </p:nvPr>
        </p:nvGraphicFramePr>
        <p:xfrm>
          <a:off x="964639" y="977109"/>
          <a:ext cx="5449957" cy="4283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DEBF131-6427-6E14-5256-5137365BF97B}"/>
              </a:ext>
            </a:extLst>
          </p:cNvPr>
          <p:cNvSpPr txBox="1"/>
          <p:nvPr/>
        </p:nvSpPr>
        <p:spPr>
          <a:xfrm>
            <a:off x="180035" y="6321405"/>
            <a:ext cx="79008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[1] </a:t>
            </a:r>
            <a:r>
              <a:rPr lang="en-GB" sz="1200" dirty="0" err="1"/>
              <a:t>Peplow</a:t>
            </a:r>
            <a:r>
              <a:rPr lang="en-GB" sz="1200" dirty="0"/>
              <a:t>, Mark. "Planck telescope peers into primordial Universe." </a:t>
            </a:r>
            <a:r>
              <a:rPr lang="en-GB" sz="1200" i="1" dirty="0"/>
              <a:t>Nature</a:t>
            </a:r>
            <a:r>
              <a:rPr lang="en-GB" sz="1200" dirty="0"/>
              <a:t> (2013).</a:t>
            </a:r>
          </a:p>
          <a:p>
            <a:r>
              <a:rPr lang="en-GB" sz="1200" dirty="0"/>
              <a:t>[2] Charlton, Michael, Stefan Eriksson, and Graham M. Shore. </a:t>
            </a:r>
            <a:r>
              <a:rPr lang="en-GB" sz="1200" i="1" dirty="0"/>
              <a:t>Antihydrogen and fundamental physics</a:t>
            </a:r>
            <a:r>
              <a:rPr lang="en-GB" sz="1200" dirty="0"/>
              <a:t>. Cham: Springer, 2020</a:t>
            </a:r>
            <a:r>
              <a:rPr lang="en-GB" sz="1400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CD5BAF-F580-4E1B-5454-01D3C054FA97}"/>
              </a:ext>
            </a:extLst>
          </p:cNvPr>
          <p:cNvSpPr txBox="1"/>
          <p:nvPr/>
        </p:nvSpPr>
        <p:spPr>
          <a:xfrm>
            <a:off x="3468242" y="4314626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[1]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7FAC39-C29C-F7BE-32C6-AEA50F05020A}"/>
              </a:ext>
            </a:extLst>
          </p:cNvPr>
          <p:cNvSpPr txBox="1"/>
          <p:nvPr/>
        </p:nvSpPr>
        <p:spPr>
          <a:xfrm>
            <a:off x="11520302" y="2144721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[2]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4E65240-3446-9657-FBC4-02A340ED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3750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B8E5B-A49F-057E-9AB8-7C760C1FD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Potential </a:t>
            </a:r>
            <a:r>
              <a:rPr lang="de-DE" dirty="0" err="1"/>
              <a:t>simulation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B3B188-10D6-A988-648C-73DE7524F9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de-DE" dirty="0"/>
                  <a:t>Solve Laplace </a:t>
                </a:r>
                <a:r>
                  <a:rPr lang="de-DE" dirty="0" err="1"/>
                  <a:t>with</a:t>
                </a:r>
                <a:r>
                  <a:rPr lang="de-DE" dirty="0"/>
                  <a:t> </a:t>
                </a:r>
                <a:r>
                  <a:rPr lang="de-DE" dirty="0" err="1"/>
                  <a:t>given</a:t>
                </a:r>
                <a:r>
                  <a:rPr lang="de-DE" dirty="0"/>
                  <a:t> </a:t>
                </a:r>
                <a:r>
                  <a:rPr lang="de-DE" dirty="0" err="1"/>
                  <a:t>geometry</a:t>
                </a:r>
                <a:r>
                  <a:rPr lang="de-DE" dirty="0"/>
                  <a:t>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∆</m:t>
                      </m:r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ϕ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f>
                            <m:f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d>
                            <m:d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400" dirty="0"/>
              </a:p>
              <a:p>
                <a:pPr marL="457200" lvl="1" indent="0">
                  <a:buNone/>
                </a:pPr>
                <a:endParaRPr lang="de-DE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Calculate potential coefficient of each electrode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dirty="0"/>
                  <a:t>Optimise for different endcap offsets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B3B188-10D6-A988-648C-73DE7524F9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24" t="-20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625AE-9143-B3E2-2141-10FC610C7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20</a:t>
            </a:fld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C4DA4-98DC-6B34-C9C5-EDB0EC44108B}"/>
              </a:ext>
            </a:extLst>
          </p:cNvPr>
          <p:cNvSpPr txBox="1"/>
          <p:nvPr/>
        </p:nvSpPr>
        <p:spPr>
          <a:xfrm>
            <a:off x="34671" y="6550223"/>
            <a:ext cx="121226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[1] Ulmer, Stefan. </a:t>
            </a:r>
            <a:r>
              <a:rPr lang="en-GB" sz="1400" i="1" dirty="0"/>
              <a:t>First observation of spin flips with a single proton stored in a cryogenic Penning trap</a:t>
            </a:r>
            <a:r>
              <a:rPr lang="en-GB" sz="1400" dirty="0"/>
              <a:t>. Diss. Ruprecht-Karls-Universität Heidelberg, Germany, 2011.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7E8AAE-C91C-09EB-EEDA-CBC59BA93835}"/>
              </a:ext>
            </a:extLst>
          </p:cNvPr>
          <p:cNvSpPr txBox="1"/>
          <p:nvPr/>
        </p:nvSpPr>
        <p:spPr>
          <a:xfrm>
            <a:off x="6017612" y="1045763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[1]</a:t>
            </a:r>
            <a:endParaRPr lang="en-GB" dirty="0"/>
          </a:p>
        </p:txBody>
      </p:sp>
      <p:pic>
        <p:nvPicPr>
          <p:cNvPr id="11" name="Picture 10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834AA4D-1AB2-1774-CB1B-717C3F75F5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289" y="275321"/>
            <a:ext cx="3733800" cy="25426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FFBF116-F047-4A69-0CA1-DBA0243271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884" y="4268048"/>
            <a:ext cx="3779348" cy="22142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DAE1BBB-DDC4-A0E9-6EE1-9D1F1CE5AC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9118" y="4222328"/>
            <a:ext cx="3951731" cy="231522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1187EA9-FC56-DF53-8EC4-57582EBE6321}"/>
              </a:ext>
            </a:extLst>
          </p:cNvPr>
          <p:cNvSpPr txBox="1"/>
          <p:nvPr/>
        </p:nvSpPr>
        <p:spPr>
          <a:xfrm>
            <a:off x="886968" y="3958676"/>
            <a:ext cx="2880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Positive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endcap</a:t>
            </a:r>
            <a:r>
              <a:rPr lang="de-DE" dirty="0"/>
              <a:t> </a:t>
            </a:r>
            <a:r>
              <a:rPr lang="de-DE" dirty="0" err="1"/>
              <a:t>offset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14EC4F-3268-94FB-D60C-BBFAE40D9835}"/>
              </a:ext>
            </a:extLst>
          </p:cNvPr>
          <p:cNvSpPr txBox="1"/>
          <p:nvPr/>
        </p:nvSpPr>
        <p:spPr>
          <a:xfrm>
            <a:off x="4588329" y="3940726"/>
            <a:ext cx="2926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Negative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endcap</a:t>
            </a:r>
            <a:r>
              <a:rPr lang="de-DE" dirty="0"/>
              <a:t> </a:t>
            </a:r>
            <a:r>
              <a:rPr lang="de-DE" dirty="0" err="1"/>
              <a:t>offset</a:t>
            </a:r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CCF424-EF2B-92A2-B4D4-4239DB49D68D}"/>
              </a:ext>
            </a:extLst>
          </p:cNvPr>
          <p:cNvGrpSpPr/>
          <p:nvPr/>
        </p:nvGrpSpPr>
        <p:grpSpPr>
          <a:xfrm>
            <a:off x="8450546" y="3766192"/>
            <a:ext cx="3369591" cy="2453633"/>
            <a:chOff x="8379505" y="3703692"/>
            <a:chExt cx="3369591" cy="245363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6CB2508-312E-83E2-9C77-516B7EBF6F8F}"/>
                </a:ext>
              </a:extLst>
            </p:cNvPr>
            <p:cNvSpPr txBox="1"/>
            <p:nvPr/>
          </p:nvSpPr>
          <p:spPr>
            <a:xfrm rot="16200000">
              <a:off x="7517698" y="4565499"/>
              <a:ext cx="204677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b="1" dirty="0"/>
                <a:t>Fit </a:t>
              </a:r>
              <a:r>
                <a:rPr lang="de-DE" sz="1500" b="1" dirty="0" err="1"/>
                <a:t>residuals</a:t>
              </a:r>
              <a:r>
                <a:rPr lang="de-DE" sz="1500" b="1" dirty="0"/>
                <a:t> (</a:t>
              </a:r>
              <a:r>
                <a:rPr lang="de-DE" sz="1500" b="1" dirty="0" err="1"/>
                <a:t>arb</a:t>
              </a:r>
              <a:r>
                <a:rPr lang="de-DE" sz="1500" b="1" dirty="0"/>
                <a:t>. Unit) </a:t>
              </a:r>
              <a:endParaRPr lang="en-GB" sz="1500" b="1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D1B61A8-F94D-DD6E-42B9-1A5BD7039508}"/>
                </a:ext>
              </a:extLst>
            </p:cNvPr>
            <p:cNvGrpSpPr/>
            <p:nvPr/>
          </p:nvGrpSpPr>
          <p:grpSpPr>
            <a:xfrm>
              <a:off x="8741664" y="3836845"/>
              <a:ext cx="3007432" cy="2320480"/>
              <a:chOff x="8741664" y="3690541"/>
              <a:chExt cx="3007432" cy="2320480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907AAB7-698B-515D-60EA-B9BDB970BB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0880" t="5670" b="8082"/>
              <a:stretch/>
            </p:blipFill>
            <p:spPr>
              <a:xfrm>
                <a:off x="8741664" y="3690541"/>
                <a:ext cx="3007432" cy="2066131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3818592-4B94-46AB-0145-FFA439D45A23}"/>
                  </a:ext>
                </a:extLst>
              </p:cNvPr>
              <p:cNvSpPr txBox="1"/>
              <p:nvPr/>
            </p:nvSpPr>
            <p:spPr>
              <a:xfrm>
                <a:off x="9447432" y="5687856"/>
                <a:ext cx="1725601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500" b="1" dirty="0" err="1"/>
                  <a:t>Endcap</a:t>
                </a:r>
                <a:r>
                  <a:rPr lang="de-DE" sz="1500" b="1" dirty="0"/>
                  <a:t> Offset (mV)</a:t>
                </a:r>
                <a:endParaRPr lang="en-GB" sz="15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3330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094CE-C824-1DE3-892B-879C3F92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To</a:t>
            </a:r>
            <a:r>
              <a:rPr lang="de-DE" dirty="0"/>
              <a:t> do </a:t>
            </a:r>
            <a:r>
              <a:rPr lang="de-DE" dirty="0" err="1"/>
              <a:t>mayor</a:t>
            </a:r>
            <a:r>
              <a:rPr lang="de-DE" dirty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256C4-2537-B735-AA7F-717F2A6E5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Update </a:t>
            </a:r>
            <a:r>
              <a:rPr lang="de-DE" dirty="0" err="1"/>
              <a:t>plots</a:t>
            </a:r>
            <a:r>
              <a:rPr lang="de-DE" dirty="0"/>
              <a:t> </a:t>
            </a:r>
          </a:p>
          <a:p>
            <a:r>
              <a:rPr lang="de-DE" dirty="0"/>
              <a:t>First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money</a:t>
            </a:r>
            <a:r>
              <a:rPr lang="de-DE" dirty="0"/>
              <a:t> </a:t>
            </a:r>
            <a:r>
              <a:rPr lang="en-GB" dirty="0"/>
              <a:t>hierarchy</a:t>
            </a:r>
          </a:p>
          <a:p>
            <a:r>
              <a:rPr lang="en-GB" dirty="0"/>
              <a:t>Physics scope </a:t>
            </a:r>
          </a:p>
          <a:p>
            <a:r>
              <a:rPr lang="en-GB" dirty="0"/>
              <a:t>Align presentation: capital letters/slide nr etc</a:t>
            </a:r>
          </a:p>
          <a:p>
            <a:r>
              <a:rPr lang="en-GB" dirty="0"/>
              <a:t>Additional slides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6D21F-10B7-954E-CB10-D93CF056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5239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D3D4-6894-EBBD-D335-06965B002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Charge-to-mass Ratio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74AB5D31-7067-2E78-E382-13E3FC1AF7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5309" y="1076877"/>
                <a:ext cx="5621990" cy="513193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dirty="0" err="1"/>
                  <a:t>Direct</a:t>
                </a:r>
                <a:r>
                  <a:rPr lang="de-DE" dirty="0"/>
                  <a:t> </a:t>
                </a:r>
                <a:r>
                  <a:rPr lang="de-DE" dirty="0" err="1"/>
                  <a:t>measurement</a:t>
                </a:r>
                <a:r>
                  <a:rPr lang="de-DE" dirty="0"/>
                  <a:t> via </a:t>
                </a:r>
                <a:r>
                  <a:rPr lang="de-DE" dirty="0" err="1"/>
                  <a:t>invariance</a:t>
                </a:r>
                <a:r>
                  <a:rPr lang="de-DE" dirty="0"/>
                  <a:t> </a:t>
                </a:r>
                <a:r>
                  <a:rPr lang="de-DE" dirty="0" err="1"/>
                  <a:t>theorem</a:t>
                </a:r>
                <a:r>
                  <a:rPr lang="de-DE" dirty="0"/>
                  <a:t> </a:t>
                </a:r>
              </a:p>
              <a:p>
                <a:pPr marL="0" indent="0">
                  <a:buNone/>
                </a:pPr>
                <a:endParaRPr lang="de-DE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6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6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e-DE" sz="26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600" i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6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sz="2600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600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de-DE" sz="2600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de-DE" sz="2600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DE" sz="26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sz="2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de-DE" sz="2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de-DE" sz="2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DE" sz="2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sz="2600" i="1" smtClean="0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600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de-DE" sz="2600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de-DE" sz="2600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de-DE" sz="2600" b="0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6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6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𝑞𝐵</m:t>
                          </m:r>
                        </m:num>
                        <m:den>
                          <m:r>
                            <a:rPr lang="de-DE" sz="26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de-DE" sz="2800" dirty="0"/>
              </a:p>
              <a:p>
                <a:pPr marL="0" indent="0">
                  <a:buNone/>
                </a:pPr>
                <a:r>
                  <a:rPr lang="de-DE" dirty="0" err="1"/>
                  <a:t>Compare</a:t>
                </a:r>
                <a:r>
                  <a:rPr lang="de-DE" dirty="0"/>
                  <a:t> </a:t>
                </a:r>
                <a:r>
                  <a:rPr lang="de-DE" dirty="0" err="1"/>
                  <a:t>protons</a:t>
                </a:r>
                <a:r>
                  <a:rPr lang="de-DE" dirty="0"/>
                  <a:t> and </a:t>
                </a:r>
                <a:r>
                  <a:rPr lang="de-DE" dirty="0" err="1"/>
                  <a:t>antiprotons</a:t>
                </a:r>
                <a:r>
                  <a:rPr lang="de-DE" dirty="0"/>
                  <a:t> </a:t>
                </a:r>
              </a:p>
              <a:p>
                <a:pPr marL="0" indent="0" algn="ctr">
                  <a:buNone/>
                </a:pPr>
                <a:endParaRPr lang="de-DE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pPr marL="457200" lvl="1" indent="0">
                  <a:buNone/>
                </a:pPr>
                <a:endParaRPr lang="en-GB" dirty="0"/>
              </a:p>
              <a:p>
                <a:pPr lvl="1"/>
                <a:endParaRPr lang="de-DE" dirty="0"/>
              </a:p>
            </p:txBody>
          </p:sp>
        </mc:Choice>
        <mc:Fallback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74AB5D31-7067-2E78-E382-13E3FC1AF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309" y="1076877"/>
                <a:ext cx="5621990" cy="5131934"/>
              </a:xfrm>
              <a:prstGeom prst="rect">
                <a:avLst/>
              </a:prstGeom>
              <a:blipFill>
                <a:blip r:embed="rId3"/>
                <a:stretch>
                  <a:fillRect l="-2167" t="-20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uppieren 70">
            <a:extLst>
              <a:ext uri="{FF2B5EF4-FFF2-40B4-BE49-F238E27FC236}">
                <a16:creationId xmlns:a16="http://schemas.microsoft.com/office/drawing/2014/main" id="{1448533F-B86A-54C6-DEF3-CF5F3B2967D2}"/>
              </a:ext>
            </a:extLst>
          </p:cNvPr>
          <p:cNvGrpSpPr>
            <a:grpSpLocks/>
          </p:cNvGrpSpPr>
          <p:nvPr/>
        </p:nvGrpSpPr>
        <p:grpSpPr bwMode="auto">
          <a:xfrm>
            <a:off x="7314320" y="1158392"/>
            <a:ext cx="3917265" cy="2276294"/>
            <a:chOff x="3656306" y="2185655"/>
            <a:chExt cx="3636969" cy="2230229"/>
          </a:xfrm>
        </p:grpSpPr>
        <p:grpSp>
          <p:nvGrpSpPr>
            <p:cNvPr id="20" name="Gruppieren 61">
              <a:extLst>
                <a:ext uri="{FF2B5EF4-FFF2-40B4-BE49-F238E27FC236}">
                  <a16:creationId xmlns:a16="http://schemas.microsoft.com/office/drawing/2014/main" id="{FF6FAA28-83A0-D359-48BF-8FD130B19B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6306" y="2185655"/>
              <a:ext cx="3255333" cy="2230229"/>
              <a:chOff x="3809543" y="2889289"/>
              <a:chExt cx="3784322" cy="2063750"/>
            </a:xfrm>
          </p:grpSpPr>
          <p:grpSp>
            <p:nvGrpSpPr>
              <p:cNvPr id="24" name="Gruppieren 71">
                <a:extLst>
                  <a:ext uri="{FF2B5EF4-FFF2-40B4-BE49-F238E27FC236}">
                    <a16:creationId xmlns:a16="http://schemas.microsoft.com/office/drawing/2014/main" id="{8E8BFF47-75D1-7C8F-DEC9-2EAD41B4BC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9543" y="2889289"/>
                <a:ext cx="3784322" cy="2063750"/>
                <a:chOff x="3852656" y="3008991"/>
                <a:chExt cx="3784764" cy="2063751"/>
              </a:xfrm>
            </p:grpSpPr>
            <p:grpSp>
              <p:nvGrpSpPr>
                <p:cNvPr id="27" name="Gruppieren 61">
                  <a:extLst>
                    <a:ext uri="{FF2B5EF4-FFF2-40B4-BE49-F238E27FC236}">
                      <a16:creationId xmlns:a16="http://schemas.microsoft.com/office/drawing/2014/main" id="{67B33661-1DBD-25DB-DBDF-A87D9FD9CF4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52656" y="3008991"/>
                  <a:ext cx="3784764" cy="2063751"/>
                  <a:chOff x="4195266" y="4664766"/>
                  <a:chExt cx="3834514" cy="2027582"/>
                </a:xfrm>
              </p:grpSpPr>
              <p:pic>
                <p:nvPicPr>
                  <p:cNvPr id="30" name="Grafik 51" descr="Bewegungen2_transp.png">
                    <a:extLst>
                      <a:ext uri="{FF2B5EF4-FFF2-40B4-BE49-F238E27FC236}">
                        <a16:creationId xmlns:a16="http://schemas.microsoft.com/office/drawing/2014/main" id="{716F1A07-8E1E-6A3C-82C1-EA320FE77F6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lum bright="-100000" contrast="100000"/>
                  </a:blip>
                  <a:srcRect t="34254" r="23553"/>
                  <a:stretch>
                    <a:fillRect/>
                  </a:stretch>
                </p:blipFill>
                <p:spPr bwMode="auto">
                  <a:xfrm>
                    <a:off x="4195266" y="4664766"/>
                    <a:ext cx="3809743" cy="20275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31" name="Gruppieren 57">
                    <a:extLst>
                      <a:ext uri="{FF2B5EF4-FFF2-40B4-BE49-F238E27FC236}">
                        <a16:creationId xmlns:a16="http://schemas.microsoft.com/office/drawing/2014/main" id="{D629180C-BE46-6011-F534-BD9D85D0A9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8021673" y="5141226"/>
                    <a:ext cx="8107" cy="1023072"/>
                    <a:chOff x="8021673" y="5141226"/>
                    <a:chExt cx="8107" cy="1023072"/>
                  </a:xfrm>
                </p:grpSpPr>
                <p:cxnSp>
                  <p:nvCxnSpPr>
                    <p:cNvPr id="34" name="Gerade Verbindung mit Pfeil 64">
                      <a:extLst>
                        <a:ext uri="{FF2B5EF4-FFF2-40B4-BE49-F238E27FC236}">
                          <a16:creationId xmlns:a16="http://schemas.microsoft.com/office/drawing/2014/main" id="{1AD490AD-CFC1-A33D-05F0-954D83BC778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029780" y="5141226"/>
                      <a:ext cx="0" cy="366844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arrow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Gerade Verbindung mit Pfeil 66">
                      <a:extLst>
                        <a:ext uri="{FF2B5EF4-FFF2-40B4-BE49-F238E27FC236}">
                          <a16:creationId xmlns:a16="http://schemas.microsoft.com/office/drawing/2014/main" id="{42137A64-0223-8CAC-DF37-F7568FE240E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021673" y="5797453"/>
                      <a:ext cx="0" cy="36684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none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2" name="Ellipse 62">
                    <a:extLst>
                      <a:ext uri="{FF2B5EF4-FFF2-40B4-BE49-F238E27FC236}">
                        <a16:creationId xmlns:a16="http://schemas.microsoft.com/office/drawing/2014/main" id="{2EFFBA54-AB75-9AE3-7855-0BFF0DAB71FB}"/>
                      </a:ext>
                    </a:extLst>
                  </p:cNvPr>
                  <p:cNvSpPr/>
                  <p:nvPr/>
                </p:nvSpPr>
                <p:spPr>
                  <a:xfrm>
                    <a:off x="6396302" y="6114605"/>
                    <a:ext cx="255358" cy="90615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cxnSp>
                <p:nvCxnSpPr>
                  <p:cNvPr id="33" name="Gerade Verbindung mit Pfeil 63">
                    <a:extLst>
                      <a:ext uri="{FF2B5EF4-FFF2-40B4-BE49-F238E27FC236}">
                        <a16:creationId xmlns:a16="http://schemas.microsoft.com/office/drawing/2014/main" id="{E08D8A32-CA00-6732-2B1A-A8AED4E60D03}"/>
                      </a:ext>
                    </a:extLst>
                  </p:cNvPr>
                  <p:cNvCxnSpPr/>
                  <p:nvPr/>
                </p:nvCxnSpPr>
                <p:spPr>
                  <a:xfrm rot="-180000" flipV="1">
                    <a:off x="6523981" y="6199374"/>
                    <a:ext cx="87145" cy="438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headEnd type="none" w="sm" len="med"/>
                    <a:tailEnd type="stealth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" name="Gerade Verbindung mit Pfeil 56">
                  <a:extLst>
                    <a:ext uri="{FF2B5EF4-FFF2-40B4-BE49-F238E27FC236}">
                      <a16:creationId xmlns:a16="http://schemas.microsoft.com/office/drawing/2014/main" id="{E38C02D5-2D9D-345F-AB67-C1E924A27F10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527047" y="4350809"/>
                  <a:ext cx="416074" cy="15619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Gerade Verbindung mit Pfeil 59">
                  <a:extLst>
                    <a:ext uri="{FF2B5EF4-FFF2-40B4-BE49-F238E27FC236}">
                      <a16:creationId xmlns:a16="http://schemas.microsoft.com/office/drawing/2014/main" id="{4FB3D512-4AD4-0822-0805-FE7DF015C7FC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408848" y="4438577"/>
                  <a:ext cx="88016" cy="27074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Gerade Verbindung mit Pfeil 78">
                <a:extLst>
                  <a:ext uri="{FF2B5EF4-FFF2-40B4-BE49-F238E27FC236}">
                    <a16:creationId xmlns:a16="http://schemas.microsoft.com/office/drawing/2014/main" id="{B35BCFBA-4049-5D8F-786A-81A5FE735442}"/>
                  </a:ext>
                </a:extLst>
              </p:cNvPr>
              <p:cNvCxnSpPr/>
              <p:nvPr/>
            </p:nvCxnSpPr>
            <p:spPr>
              <a:xfrm flipV="1">
                <a:off x="4201661" y="3048462"/>
                <a:ext cx="0" cy="804793"/>
              </a:xfrm>
              <a:prstGeom prst="straightConnector1">
                <a:avLst/>
              </a:prstGeom>
              <a:ln w="25400">
                <a:solidFill>
                  <a:schemeClr val="tx1">
                    <a:lumMod val="95000"/>
                    <a:lumOff val="5000"/>
                  </a:schemeClr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26" name="Object 13">
                    <a:extLst>
                      <a:ext uri="{FF2B5EF4-FFF2-40B4-BE49-F238E27FC236}">
                        <a16:creationId xmlns:a16="http://schemas.microsoft.com/office/drawing/2014/main" id="{C58F36EA-6A2F-6542-831A-B313DD939610}"/>
                      </a:ext>
                    </a:extLst>
                  </p:cNvPr>
                  <p:cNvGraphicFramePr>
                    <a:graphicFrameLocks noChangeAspect="1"/>
                  </p:cNvGraphicFramePr>
                  <p:nvPr/>
                </p:nvGraphicFramePr>
                <p:xfrm>
                  <a:off x="3859213" y="2922588"/>
                  <a:ext cx="227012" cy="3206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5" imgW="152280" imgH="203040" progId="Equation.DSMT4">
                          <p:embed/>
                        </p:oleObj>
                      </mc:Choice>
                      <mc:Fallback>
                        <p:oleObj name="Equation" r:id="rId5" imgW="152280" imgH="203040" progId="Equation.DSMT4">
                          <p:embed/>
                          <p:pic>
                            <p:nvPicPr>
                              <p:cNvPr id="26" name="Object 13">
                                <a:extLst>
                                  <a:ext uri="{FF2B5EF4-FFF2-40B4-BE49-F238E27FC236}">
                                    <a16:creationId xmlns:a16="http://schemas.microsoft.com/office/drawing/2014/main" id="{C58F36EA-6A2F-6542-831A-B313DD939610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>
                                <a:extLst>
                                  <a:ext uri="{28A0092B-C50C-407E-A947-70E740481C1C}">
                                    <a14:useLocalDpi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859213" y="2922588"/>
                                <a:ext cx="227012" cy="3206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>
                                    <a:solidFill>
                                      <a:srgbClr val="D3D0DE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w="38100">
                                    <a:solidFill>
                                      <a:srgbClr val="0066CC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26" name="Object 13">
                    <a:extLst>
                      <a:ext uri="{FF2B5EF4-FFF2-40B4-BE49-F238E27FC236}">
                        <a16:creationId xmlns:a16="http://schemas.microsoft.com/office/drawing/2014/main" id="{C58F36EA-6A2F-6542-831A-B313DD939610}"/>
                      </a:ext>
                    </a:extLst>
                  </p:cNvPr>
                  <p:cNvGraphicFramePr>
                    <a:graphicFrameLocks noChangeAspect="1"/>
                  </p:cNvGraphicFramePr>
                  <p:nvPr/>
                </p:nvGraphicFramePr>
                <p:xfrm>
                  <a:off x="3859213" y="2922588"/>
                  <a:ext cx="227012" cy="3206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10" imgW="152280" imgH="203040" progId="Equation.DSMT4">
                          <p:embed/>
                        </p:oleObj>
                      </mc:Choice>
                      <mc:Fallback>
                        <p:oleObj name="Equation" r:id="rId10" imgW="152280" imgH="203040" progId="Equation.DSMT4">
                          <p:embed/>
                          <p:pic>
                            <p:nvPicPr>
                              <p:cNvPr id="2447" name="Object 13">
                                <a:extLst>
                                  <a:ext uri="{FF2B5EF4-FFF2-40B4-BE49-F238E27FC236}">
                                    <a16:creationId xmlns:a16="http://schemas.microsoft.com/office/drawing/2014/main" id="{3C763BC3-3327-8ECC-C21F-EC4A8D67EEC9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1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859213" y="2922588"/>
                                <a:ext cx="227012" cy="3206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D3D0DE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38100">
                                    <a:solidFill>
                                      <a:srgbClr val="0066CC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Object 57">
                  <a:extLst>
                    <a:ext uri="{FF2B5EF4-FFF2-40B4-BE49-F238E27FC236}">
                      <a16:creationId xmlns:a16="http://schemas.microsoft.com/office/drawing/2014/main" id="{5C4C8DF6-E2FF-7499-4070-0455ACBAAC78}"/>
                    </a:ext>
                  </a:extLst>
                </p:cNvPr>
                <p:cNvSpPr txBox="1"/>
                <p:nvPr/>
              </p:nvSpPr>
              <p:spPr bwMode="auto">
                <a:xfrm>
                  <a:off x="6800719" y="3029876"/>
                  <a:ext cx="492556" cy="590055"/>
                </a:xfrm>
                <a:prstGeom prst="rect">
                  <a:avLst/>
                </a:prstGeom>
                <a:noFill/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200" i="1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de-DE" sz="2200" i="1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GB" sz="2200" dirty="0">
                    <a:solidFill>
                      <a:srgbClr val="00CC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Object 57">
                  <a:extLst>
                    <a:ext uri="{FF2B5EF4-FFF2-40B4-BE49-F238E27FC236}">
                      <a16:creationId xmlns:a16="http://schemas.microsoft.com/office/drawing/2014/main" id="{5C4C8DF6-E2FF-7499-4070-0455ACBAAC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800719" y="3029876"/>
                  <a:ext cx="492556" cy="59005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Object 59">
                  <a:extLst>
                    <a:ext uri="{FF2B5EF4-FFF2-40B4-BE49-F238E27FC236}">
                      <a16:creationId xmlns:a16="http://schemas.microsoft.com/office/drawing/2014/main" id="{98D6193D-26BC-1227-4EB3-BB7AFCFEFB00}"/>
                    </a:ext>
                  </a:extLst>
                </p:cNvPr>
                <p:cNvSpPr txBox="1"/>
                <p:nvPr/>
              </p:nvSpPr>
              <p:spPr bwMode="auto">
                <a:xfrm>
                  <a:off x="4655193" y="3336755"/>
                  <a:ext cx="319924" cy="382619"/>
                </a:xfrm>
                <a:prstGeom prst="rect">
                  <a:avLst/>
                </a:prstGeom>
                <a:noFill/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20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de-DE" sz="2200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</m:oMath>
                    </m:oMathPara>
                  </a14:m>
                  <a:endParaRPr lang="en-GB" sz="2200" dirty="0">
                    <a:solidFill>
                      <a:schemeClr val="bg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2" name="Object 59">
                  <a:extLst>
                    <a:ext uri="{FF2B5EF4-FFF2-40B4-BE49-F238E27FC236}">
                      <a16:creationId xmlns:a16="http://schemas.microsoft.com/office/drawing/2014/main" id="{98D6193D-26BC-1227-4EB3-BB7AFCFEFB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55193" y="3336755"/>
                  <a:ext cx="319924" cy="382619"/>
                </a:xfrm>
                <a:prstGeom prst="rect">
                  <a:avLst/>
                </a:prstGeom>
                <a:blipFill>
                  <a:blip r:embed="rId13"/>
                  <a:stretch>
                    <a:fillRect r="-47368" b="-109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Object 60">
                  <a:extLst>
                    <a:ext uri="{FF2B5EF4-FFF2-40B4-BE49-F238E27FC236}">
                      <a16:creationId xmlns:a16="http://schemas.microsoft.com/office/drawing/2014/main" id="{F7E000EE-9755-2ECC-995C-063869AB3531}"/>
                    </a:ext>
                  </a:extLst>
                </p:cNvPr>
                <p:cNvSpPr txBox="1"/>
                <p:nvPr/>
              </p:nvSpPr>
              <p:spPr bwMode="auto">
                <a:xfrm>
                  <a:off x="4134695" y="3971271"/>
                  <a:ext cx="444794" cy="444612"/>
                </a:xfrm>
                <a:prstGeom prst="rect">
                  <a:avLst/>
                </a:prstGeom>
                <a:noFill/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de-DE" sz="2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oMath>
                    </m:oMathPara>
                  </a14:m>
                  <a:endParaRPr lang="en-GB" sz="2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Object 60">
                  <a:extLst>
                    <a:ext uri="{FF2B5EF4-FFF2-40B4-BE49-F238E27FC236}">
                      <a16:creationId xmlns:a16="http://schemas.microsoft.com/office/drawing/2014/main" id="{F7E000EE-9755-2ECC-995C-063869AB35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34695" y="3971271"/>
                  <a:ext cx="444794" cy="44461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Rounded Rectangle 157">
                <a:extLst>
                  <a:ext uri="{FF2B5EF4-FFF2-40B4-BE49-F238E27FC236}">
                    <a16:creationId xmlns:a16="http://schemas.microsoft.com/office/drawing/2014/main" id="{61655DA0-1153-428B-512F-B4D5191F9F62}"/>
                  </a:ext>
                </a:extLst>
              </p:cNvPr>
              <p:cNvSpPr/>
              <p:nvPr/>
            </p:nvSpPr>
            <p:spPr>
              <a:xfrm>
                <a:off x="724675" y="5235433"/>
                <a:ext cx="4278112" cy="636842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rgbClr val="00806F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i="1">
                                    <a:solidFill>
                                      <a:srgbClr val="0B004B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0B004B"/>
                                    </a:solidFill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</m:acc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>
                    <a:solidFill>
                      <a:srgbClr val="0B004B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+1=</m:t>
                    </m:r>
                    <m:r>
                      <a:rPr lang="en-GB" b="0" i="1" dirty="0" smtClean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−3</m:t>
                    </m:r>
                    <m:d>
                      <m:dPr>
                        <m:ctrlPr>
                          <a:rPr lang="en-US" i="1" dirty="0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e>
                    </m:d>
                    <m:r>
                      <a:rPr lang="en-US" i="1" dirty="0">
                        <a:solidFill>
                          <a:srgbClr val="0B004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rgbClr val="0B004B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</a:t>
                </a:r>
                <a:r>
                  <a:rPr lang="en-GB" b="1" dirty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16ppt </a:t>
                </a:r>
                <a:r>
                  <a:rPr lang="en-GB" dirty="0">
                    <a:solidFill>
                      <a:srgbClr val="0B004B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[3]</a:t>
                </a:r>
              </a:p>
            </p:txBody>
          </p:sp>
        </mc:Choice>
        <mc:Fallback>
          <p:sp>
            <p:nvSpPr>
              <p:cNvPr id="55" name="Rounded Rectangle 157">
                <a:extLst>
                  <a:ext uri="{FF2B5EF4-FFF2-40B4-BE49-F238E27FC236}">
                    <a16:creationId xmlns:a16="http://schemas.microsoft.com/office/drawing/2014/main" id="{61655DA0-1153-428B-512F-B4D5191F9F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675" y="5235433"/>
                <a:ext cx="4278112" cy="636842"/>
              </a:xfrm>
              <a:prstGeom prst="roundRect">
                <a:avLst/>
              </a:prstGeom>
              <a:blipFill>
                <a:blip r:embed="rId15"/>
                <a:stretch>
                  <a:fillRect/>
                </a:stretch>
              </a:blipFill>
              <a:ln w="28575">
                <a:solidFill>
                  <a:srgbClr val="00806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F50365C-E36C-224A-EF67-4739383C2339}"/>
              </a:ext>
            </a:extLst>
          </p:cNvPr>
          <p:cNvCxnSpPr>
            <a:cxnSpLocks/>
          </p:cNvCxnSpPr>
          <p:nvPr/>
        </p:nvCxnSpPr>
        <p:spPr>
          <a:xfrm>
            <a:off x="6112043" y="808522"/>
            <a:ext cx="9831" cy="535929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67146A07-9068-5CCF-94E3-C19F1D35056F}"/>
              </a:ext>
            </a:extLst>
          </p:cNvPr>
          <p:cNvSpPr txBox="1"/>
          <p:nvPr/>
        </p:nvSpPr>
        <p:spPr>
          <a:xfrm>
            <a:off x="182699" y="6363580"/>
            <a:ext cx="8632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3 </a:t>
            </a:r>
            <a:r>
              <a:rPr lang="en-GB" sz="1200" dirty="0"/>
              <a:t>Ulmer, Stefan, et al. "High-precision comparison of the antiproton-to-proton charge-to-mass ratio." </a:t>
            </a:r>
            <a:r>
              <a:rPr lang="en-GB" sz="1200" i="1" dirty="0"/>
              <a:t>Nature</a:t>
            </a:r>
            <a:r>
              <a:rPr lang="en-GB" sz="1200" dirty="0"/>
              <a:t> 524.7564 (2015): 196-199.</a:t>
            </a:r>
            <a:endParaRPr lang="de-DE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94DCB6-D739-0153-4DAC-4F3B73581F7E}"/>
              </a:ext>
            </a:extLst>
          </p:cNvPr>
          <p:cNvSpPr txBox="1"/>
          <p:nvPr/>
        </p:nvSpPr>
        <p:spPr>
          <a:xfrm>
            <a:off x="7760403" y="829882"/>
            <a:ext cx="257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bg2">
                    <a:lumMod val="25000"/>
                  </a:schemeClr>
                </a:solidFill>
              </a:rPr>
              <a:t>Particle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</a:rPr>
              <a:t> in a Penning </a:t>
            </a:r>
            <a:r>
              <a:rPr lang="de-DE" dirty="0" err="1">
                <a:solidFill>
                  <a:schemeClr val="bg2">
                    <a:lumMod val="25000"/>
                  </a:schemeClr>
                </a:solidFill>
              </a:rPr>
              <a:t>trap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48837F-BFAC-A694-4BD9-6456A7D9D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3</a:t>
            </a:fld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E23768-5146-23ED-1F93-DE01AAF88870}"/>
                  </a:ext>
                </a:extLst>
              </p:cNvPr>
              <p:cNvSpPr txBox="1"/>
              <p:nvPr/>
            </p:nvSpPr>
            <p:spPr>
              <a:xfrm>
                <a:off x="7477799" y="3633092"/>
                <a:ext cx="3261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sz="18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de-DE" sz="1800" b="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>
                    <a:solidFill>
                      <a:schemeClr val="bg2">
                        <a:lumMod val="25000"/>
                      </a:schemeClr>
                    </a:solidFill>
                  </a:rPr>
                  <a:t>via </a:t>
                </a:r>
                <a:r>
                  <a:rPr lang="de-DE" dirty="0" err="1">
                    <a:solidFill>
                      <a:schemeClr val="bg2">
                        <a:lumMod val="25000"/>
                      </a:schemeClr>
                    </a:solidFill>
                  </a:rPr>
                  <a:t>image</a:t>
                </a:r>
                <a:r>
                  <a:rPr lang="de-DE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de-DE" dirty="0" err="1">
                    <a:solidFill>
                      <a:schemeClr val="bg2">
                        <a:lumMod val="25000"/>
                      </a:schemeClr>
                    </a:solidFill>
                  </a:rPr>
                  <a:t>current</a:t>
                </a:r>
                <a:r>
                  <a:rPr lang="de-DE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de-DE" dirty="0" err="1">
                    <a:solidFill>
                      <a:schemeClr val="bg2">
                        <a:lumMod val="25000"/>
                      </a:schemeClr>
                    </a:solidFill>
                  </a:rPr>
                  <a:t>detection</a:t>
                </a:r>
                <a:endParaRPr lang="en-GB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E23768-5146-23ED-1F93-DE01AAF888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7799" y="3633092"/>
                <a:ext cx="3261282" cy="369332"/>
              </a:xfrm>
              <a:prstGeom prst="rect">
                <a:avLst/>
              </a:prstGeom>
              <a:blipFill>
                <a:blip r:embed="rId16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B6D894CD-3586-9AD1-C334-42D58D04AD1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041975" y="4235708"/>
            <a:ext cx="2958561" cy="18723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01B4685-6462-E209-CDCB-74C2B4278D1E}"/>
                  </a:ext>
                </a:extLst>
              </p:cNvPr>
              <p:cNvSpPr txBox="1"/>
              <p:nvPr/>
            </p:nvSpPr>
            <p:spPr>
              <a:xfrm>
                <a:off x="6494406" y="3946076"/>
                <a:ext cx="1192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800" b="1" dirty="0">
                    <a:solidFill>
                      <a:srgbClr val="006600"/>
                    </a:solidFill>
                  </a:rPr>
                  <a:t>Dip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de-DE" sz="18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de-DE" sz="18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0066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01B4685-6462-E209-CDCB-74C2B4278D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406" y="3946076"/>
                <a:ext cx="1192378" cy="369332"/>
              </a:xfrm>
              <a:prstGeom prst="rect">
                <a:avLst/>
              </a:prstGeom>
              <a:blipFill>
                <a:blip r:embed="rId18"/>
                <a:stretch>
                  <a:fillRect l="-4082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C3A3D35-7FD0-8B5F-0295-E0C5E817C123}"/>
                  </a:ext>
                </a:extLst>
              </p:cNvPr>
              <p:cNvSpPr txBox="1"/>
              <p:nvPr/>
            </p:nvSpPr>
            <p:spPr>
              <a:xfrm>
                <a:off x="9313629" y="3944138"/>
                <a:ext cx="1257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>
                    <a:solidFill>
                      <a:schemeClr val="bg2">
                        <a:lumMod val="75000"/>
                      </a:schemeClr>
                    </a:solidFill>
                  </a:rPr>
                  <a:t>Peak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de-DE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endParaRPr lang="en-GB" b="1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C3A3D35-7FD0-8B5F-0295-E0C5E817C1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3629" y="3944138"/>
                <a:ext cx="1257588" cy="369332"/>
              </a:xfrm>
              <a:prstGeom prst="rect">
                <a:avLst/>
              </a:prstGeom>
              <a:blipFill>
                <a:blip r:embed="rId19"/>
                <a:stretch>
                  <a:fillRect l="-4369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32CA349E-360F-2355-0CA4-C80D7BE770A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184745" y="4259525"/>
            <a:ext cx="2824671" cy="186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86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73D3D4-6894-EBBD-D335-06965B002E4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 marL="0" indent="0">
                  <a:buNone/>
                </a:pPr>
                <a:r>
                  <a:rPr lang="de-DE" dirty="0" err="1">
                    <a:solidFill>
                      <a:schemeClr val="bg2">
                        <a:lumMod val="25000"/>
                      </a:schemeClr>
                    </a:solidFill>
                  </a:rPr>
                  <a:t>Magnetic</a:t>
                </a:r>
                <a:r>
                  <a:rPr lang="de-DE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de-DE" dirty="0"/>
                  <a:t>M</a:t>
                </a:r>
                <a:r>
                  <a:rPr lang="de-DE" dirty="0">
                    <a:solidFill>
                      <a:schemeClr val="bg2">
                        <a:lumMod val="25000"/>
                      </a:schemeClr>
                    </a:solidFill>
                  </a:rPr>
                  <a:t>oment </a:t>
                </a:r>
                <a14:m>
                  <m:oMath xmlns:m="http://schemas.openxmlformats.org/officeDocument/2006/math">
                    <m:r>
                      <a:rPr lang="fr-CH" sz="440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de-DE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73D3D4-6894-EBBD-D335-06965B002E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060" t="-29703" b="-445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5">
                <a:extLst>
                  <a:ext uri="{FF2B5EF4-FFF2-40B4-BE49-F238E27FC236}">
                    <a16:creationId xmlns:a16="http://schemas.microsoft.com/office/drawing/2014/main" id="{FBC89B76-4B55-BB86-708E-708966197C02}"/>
                  </a:ext>
                </a:extLst>
              </p:cNvPr>
              <p:cNvSpPr txBox="1"/>
              <p:nvPr/>
            </p:nvSpPr>
            <p:spPr bwMode="auto">
              <a:xfrm>
                <a:off x="3380853" y="2130705"/>
                <a:ext cx="2375027" cy="987248"/>
              </a:xfrm>
              <a:prstGeom prst="rect">
                <a:avLst/>
              </a:prstGeom>
              <a:noFill/>
              <a:ln w="57150">
                <a:solidFill>
                  <a:schemeClr val="bg2">
                    <a:lumMod val="2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i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800" b="0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f>
                        <m:fPr>
                          <m:ctrlPr>
                            <a:rPr lang="en-GB" sz="2800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8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800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800" i="1" smtClean="0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den>
                      </m:f>
                      <m:r>
                        <a:rPr lang="en-GB" sz="2800" i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Object 5">
                <a:extLst>
                  <a:ext uri="{FF2B5EF4-FFF2-40B4-BE49-F238E27FC236}">
                    <a16:creationId xmlns:a16="http://schemas.microsoft.com/office/drawing/2014/main" id="{FBC89B76-4B55-BB86-708E-708966197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80853" y="2130705"/>
                <a:ext cx="2375027" cy="9872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57150">
                <a:solidFill>
                  <a:schemeClr val="bg2">
                    <a:lumMod val="2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2431CA-2072-6B78-1F7A-3DC254370681}"/>
                  </a:ext>
                </a:extLst>
              </p:cNvPr>
              <p:cNvSpPr txBox="1"/>
              <p:nvPr/>
            </p:nvSpPr>
            <p:spPr>
              <a:xfrm>
                <a:off x="2217549" y="3793592"/>
                <a:ext cx="1577340" cy="903068"/>
              </a:xfrm>
              <a:prstGeom prst="rect">
                <a:avLst/>
              </a:prstGeom>
              <a:noFill/>
              <a:ln w="76200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fr-CH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r>
                        <a:rPr lang="fr-CH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8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fr-CH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2431CA-2072-6B78-1F7A-3DC2543706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549" y="3793592"/>
                <a:ext cx="1577340" cy="90306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762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C04E294-0C11-FB6C-4CA1-CCF3AF2749DC}"/>
              </a:ext>
            </a:extLst>
          </p:cNvPr>
          <p:cNvCxnSpPr>
            <a:cxnSpLocks/>
          </p:cNvCxnSpPr>
          <p:nvPr/>
        </p:nvCxnSpPr>
        <p:spPr>
          <a:xfrm flipH="1">
            <a:off x="3468426" y="3102058"/>
            <a:ext cx="1078073" cy="637990"/>
          </a:xfrm>
          <a:prstGeom prst="straightConnector1">
            <a:avLst/>
          </a:prstGeom>
          <a:ln w="5715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619EDA0-85C2-1ED8-3B0F-839FB57E0FE5}"/>
              </a:ext>
            </a:extLst>
          </p:cNvPr>
          <p:cNvCxnSpPr>
            <a:cxnSpLocks/>
          </p:cNvCxnSpPr>
          <p:nvPr/>
        </p:nvCxnSpPr>
        <p:spPr>
          <a:xfrm>
            <a:off x="1630968" y="3105593"/>
            <a:ext cx="1056507" cy="581709"/>
          </a:xfrm>
          <a:prstGeom prst="straightConnector1">
            <a:avLst/>
          </a:prstGeom>
          <a:ln w="5715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Rounded Rectangle 160">
                <a:extLst>
                  <a:ext uri="{FF2B5EF4-FFF2-40B4-BE49-F238E27FC236}">
                    <a16:creationId xmlns:a16="http://schemas.microsoft.com/office/drawing/2014/main" id="{6BCC7B7B-544D-738A-560D-149785E6D2F4}"/>
                  </a:ext>
                </a:extLst>
              </p:cNvPr>
              <p:cNvSpPr/>
              <p:nvPr/>
            </p:nvSpPr>
            <p:spPr>
              <a:xfrm>
                <a:off x="635108" y="5091526"/>
                <a:ext cx="4637178" cy="1029715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rgbClr val="00806F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dirty="0" smtClean="0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dirty="0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rgbClr val="0B004B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rgbClr val="0B004B"/>
                                    </a:solidFill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B004B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 dirty="0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i="1" dirty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2.792 847 344 62</m:t>
                    </m:r>
                    <m:d>
                      <m:dPr>
                        <m:ctrlPr>
                          <a:rPr lang="en-US" b="0" i="1" dirty="0" smtClean="0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  <m:t>82</m:t>
                        </m:r>
                      </m:e>
                    </m:d>
                  </m:oMath>
                </a14:m>
                <a:r>
                  <a:rPr lang="en-GB" dirty="0">
                    <a:solidFill>
                      <a:srgbClr val="0B004B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n-GB" b="1" dirty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0.3ppb </a:t>
                </a:r>
                <a:r>
                  <a:rPr lang="en-GB" dirty="0">
                    <a:solidFill>
                      <a:srgbClr val="0B004B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[4]</a:t>
                </a: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dirty="0" smtClean="0">
                            <a:solidFill>
                              <a:srgbClr val="0B004B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dirty="0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rgbClr val="0B004B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rgbClr val="0B004B"/>
                                    </a:solidFill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en-US" i="1" dirty="0" smtClean="0">
                                        <a:solidFill>
                                          <a:srgbClr val="0B004B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b="0" i="1" dirty="0" smtClean="0">
                                        <a:solidFill>
                                          <a:srgbClr val="0B004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sub>
                            </m:sSub>
                          </m:num>
                          <m:den>
                            <m:r>
                              <a:rPr lang="en-US" i="1" dirty="0">
                                <a:solidFill>
                                  <a:srgbClr val="0B004B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i="1" dirty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=2.792</m:t>
                    </m:r>
                    <m:r>
                      <a:rPr lang="en-US" b="0" i="1" dirty="0" smtClean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847</m:t>
                    </m:r>
                    <m:r>
                      <a:rPr lang="en-US" b="0" i="1" dirty="0" smtClean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344</m:t>
                    </m:r>
                    <m:r>
                      <a:rPr lang="en-US" b="0" i="1" dirty="0" smtClean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solidFill>
                          <a:srgbClr val="0B004B"/>
                        </a:solidFill>
                        <a:latin typeface="Cambria Math" panose="02040503050406030204" pitchFamily="18" charset="0"/>
                      </a:rPr>
                      <m:t>1(42)</m:t>
                    </m:r>
                  </m:oMath>
                </a14:m>
                <a:r>
                  <a:rPr lang="en-GB" dirty="0">
                    <a:solidFill>
                      <a:srgbClr val="0B004B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 </a:t>
                </a:r>
                <a:r>
                  <a:rPr lang="en-GB" b="1" dirty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1.5ppb </a:t>
                </a:r>
                <a:r>
                  <a:rPr lang="en-GB" dirty="0">
                    <a:solidFill>
                      <a:srgbClr val="0B004B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[5]</a:t>
                </a:r>
              </a:p>
            </p:txBody>
          </p:sp>
        </mc:Choice>
        <mc:Fallback>
          <p:sp>
            <p:nvSpPr>
              <p:cNvPr id="54" name="Rounded Rectangle 160">
                <a:extLst>
                  <a:ext uri="{FF2B5EF4-FFF2-40B4-BE49-F238E27FC236}">
                    <a16:creationId xmlns:a16="http://schemas.microsoft.com/office/drawing/2014/main" id="{6BCC7B7B-544D-738A-560D-149785E6D2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108" y="5091526"/>
                <a:ext cx="4637178" cy="1029715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00806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F50365C-E36C-224A-EF67-4739383C2339}"/>
              </a:ext>
            </a:extLst>
          </p:cNvPr>
          <p:cNvCxnSpPr>
            <a:cxnSpLocks/>
          </p:cNvCxnSpPr>
          <p:nvPr/>
        </p:nvCxnSpPr>
        <p:spPr>
          <a:xfrm>
            <a:off x="6051661" y="808522"/>
            <a:ext cx="9831" cy="535929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67146A07-9068-5CCF-94E3-C19F1D35056F}"/>
              </a:ext>
            </a:extLst>
          </p:cNvPr>
          <p:cNvSpPr txBox="1"/>
          <p:nvPr/>
        </p:nvSpPr>
        <p:spPr>
          <a:xfrm>
            <a:off x="268961" y="6363585"/>
            <a:ext cx="10041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4 </a:t>
            </a:r>
            <a:r>
              <a:rPr lang="en-GB" sz="1200" dirty="0"/>
              <a:t>Schneider, Georg, et al. "Double-trap measurement of the proton magnetic moment at 0.3 parts per billion precision." </a:t>
            </a:r>
            <a:r>
              <a:rPr lang="en-GB" sz="1200" i="1" dirty="0"/>
              <a:t>Science</a:t>
            </a:r>
            <a:r>
              <a:rPr lang="en-GB" sz="1200" dirty="0"/>
              <a:t> 358.6366 (2017): 1081-1084. </a:t>
            </a:r>
          </a:p>
          <a:p>
            <a:r>
              <a:rPr lang="en-GB" sz="1200" dirty="0"/>
              <a:t>5 </a:t>
            </a:r>
            <a:r>
              <a:rPr lang="en-GB" sz="1200" dirty="0" err="1"/>
              <a:t>Smorra</a:t>
            </a:r>
            <a:r>
              <a:rPr lang="en-GB" sz="1200" dirty="0"/>
              <a:t>, Ch, et al. "A parts-per-billion measurement of the antiproton magnetic moment." </a:t>
            </a:r>
            <a:r>
              <a:rPr lang="en-GB" sz="1200" i="1" dirty="0"/>
              <a:t>Nature</a:t>
            </a:r>
            <a:r>
              <a:rPr lang="en-GB" sz="1200" dirty="0"/>
              <a:t> 550.7676 (2017): 371-374.</a:t>
            </a:r>
            <a:endParaRPr lang="de-DE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D45EBB-2821-07DB-D73D-728D0A56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4</a:t>
            </a:fld>
            <a:endParaRPr lang="de-CH"/>
          </a:p>
        </p:txBody>
      </p:sp>
      <p:pic>
        <p:nvPicPr>
          <p:cNvPr id="10" name="Grafik 4">
            <a:extLst>
              <a:ext uri="{FF2B5EF4-FFF2-40B4-BE49-F238E27FC236}">
                <a16:creationId xmlns:a16="http://schemas.microsoft.com/office/drawing/2014/main" id="{A9212B82-E247-3AAE-61DC-7687B979332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" t="11241" r="17414" b="6312"/>
          <a:stretch/>
        </p:blipFill>
        <p:spPr bwMode="auto">
          <a:xfrm>
            <a:off x="6952357" y="2021819"/>
            <a:ext cx="4088114" cy="2751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ject 5">
                <a:extLst>
                  <a:ext uri="{FF2B5EF4-FFF2-40B4-BE49-F238E27FC236}">
                    <a16:creationId xmlns:a16="http://schemas.microsoft.com/office/drawing/2014/main" id="{D3D68F7F-316F-B960-946B-0482217C55F1}"/>
                  </a:ext>
                </a:extLst>
              </p:cNvPr>
              <p:cNvSpPr txBox="1"/>
              <p:nvPr/>
            </p:nvSpPr>
            <p:spPr bwMode="auto">
              <a:xfrm>
                <a:off x="472144" y="2118345"/>
                <a:ext cx="2375027" cy="987248"/>
              </a:xfrm>
              <a:prstGeom prst="rect">
                <a:avLst/>
              </a:prstGeom>
              <a:noFill/>
              <a:ln w="57150">
                <a:solidFill>
                  <a:schemeClr val="bg2">
                    <a:lumMod val="2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800" i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8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800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800" i="1" smtClean="0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2">
                                          <a:lumMod val="2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den>
                      </m:f>
                      <m:r>
                        <a:rPr lang="en-GB" sz="2800" i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9" name="Object 5">
                <a:extLst>
                  <a:ext uri="{FF2B5EF4-FFF2-40B4-BE49-F238E27FC236}">
                    <a16:creationId xmlns:a16="http://schemas.microsoft.com/office/drawing/2014/main" id="{D3D68F7F-316F-B960-946B-0482217C55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144" y="2118345"/>
                <a:ext cx="2375027" cy="98724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57150">
                <a:solidFill>
                  <a:schemeClr val="bg2">
                    <a:lumMod val="2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5F87E857-9D2D-304E-3208-18651B381E9E}"/>
              </a:ext>
            </a:extLst>
          </p:cNvPr>
          <p:cNvSpPr txBox="1"/>
          <p:nvPr/>
        </p:nvSpPr>
        <p:spPr>
          <a:xfrm>
            <a:off x="574461" y="1761373"/>
            <a:ext cx="2077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Cyclotron</a:t>
            </a:r>
            <a:r>
              <a:rPr lang="de-DE" dirty="0"/>
              <a:t> </a:t>
            </a:r>
            <a:r>
              <a:rPr lang="de-DE" dirty="0" err="1"/>
              <a:t>frequency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C6E085-1E86-4AE7-0B66-4EC2AE65AB47}"/>
              </a:ext>
            </a:extLst>
          </p:cNvPr>
          <p:cNvSpPr txBox="1"/>
          <p:nvPr/>
        </p:nvSpPr>
        <p:spPr>
          <a:xfrm>
            <a:off x="3708850" y="1774674"/>
            <a:ext cx="185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Larmor</a:t>
            </a:r>
            <a:r>
              <a:rPr lang="de-DE" dirty="0"/>
              <a:t> </a:t>
            </a:r>
            <a:r>
              <a:rPr lang="de-DE" dirty="0" err="1"/>
              <a:t>frequency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1E5166-846F-A3ED-8D45-271866F5AE97}"/>
              </a:ext>
            </a:extLst>
          </p:cNvPr>
          <p:cNvSpPr txBox="1"/>
          <p:nvPr/>
        </p:nvSpPr>
        <p:spPr>
          <a:xfrm>
            <a:off x="6614917" y="790262"/>
            <a:ext cx="60976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schemeClr val="bg2">
                    <a:lumMod val="25000"/>
                  </a:schemeClr>
                </a:solidFill>
              </a:rPr>
              <a:t>No</a:t>
            </a:r>
            <a:r>
              <a:rPr lang="de-DE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bg2">
                    <a:lumMod val="25000"/>
                  </a:schemeClr>
                </a:solidFill>
              </a:rPr>
              <a:t>image</a:t>
            </a:r>
            <a:r>
              <a:rPr lang="de-DE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bg2">
                    <a:lumMod val="25000"/>
                  </a:schemeClr>
                </a:solidFill>
              </a:rPr>
              <a:t>current</a:t>
            </a:r>
            <a:r>
              <a:rPr lang="de-DE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bg2">
                    <a:lumMod val="25000"/>
                  </a:schemeClr>
                </a:solidFill>
              </a:rPr>
              <a:t>detection</a:t>
            </a:r>
            <a:r>
              <a:rPr lang="de-DE" sz="2400" dirty="0">
                <a:solidFill>
                  <a:schemeClr val="bg2">
                    <a:lumMod val="25000"/>
                  </a:schemeClr>
                </a:solidFill>
              </a:rPr>
              <a:t> possible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5E1C102-8AC1-1E9A-C9C2-8BEED569661A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5577084" y="1021095"/>
            <a:ext cx="1037833" cy="842083"/>
          </a:xfrm>
          <a:prstGeom prst="straightConnector1">
            <a:avLst/>
          </a:prstGeom>
          <a:ln w="5715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7A080E1-2608-6B9B-6841-8A2A87AD6644}"/>
              </a:ext>
            </a:extLst>
          </p:cNvPr>
          <p:cNvSpPr txBox="1"/>
          <p:nvPr/>
        </p:nvSpPr>
        <p:spPr>
          <a:xfrm>
            <a:off x="6051661" y="4791061"/>
            <a:ext cx="62214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b="1" dirty="0"/>
          </a:p>
          <a:p>
            <a:pPr marL="342900" indent="-342900">
              <a:buFontTx/>
              <a:buAutoNum type="arabicPeriod"/>
            </a:pPr>
            <a:r>
              <a:rPr lang="de-DE" b="1" dirty="0" err="1"/>
              <a:t>Decoherent</a:t>
            </a:r>
            <a:r>
              <a:rPr lang="de-DE" b="1" dirty="0"/>
              <a:t>: </a:t>
            </a:r>
            <a:r>
              <a:rPr lang="de-DE" b="1" dirty="0" err="1"/>
              <a:t>random</a:t>
            </a:r>
            <a:r>
              <a:rPr lang="de-DE" b="1" dirty="0"/>
              <a:t> </a:t>
            </a:r>
            <a:r>
              <a:rPr lang="de-DE" b="1" dirty="0" err="1"/>
              <a:t>spin</a:t>
            </a:r>
            <a:r>
              <a:rPr lang="de-DE" b="1" dirty="0"/>
              <a:t> </a:t>
            </a:r>
            <a:r>
              <a:rPr lang="de-DE" b="1" dirty="0" err="1"/>
              <a:t>state</a:t>
            </a:r>
            <a:r>
              <a:rPr lang="de-DE" b="1" dirty="0"/>
              <a:t> (time </a:t>
            </a:r>
            <a:r>
              <a:rPr lang="de-DE" b="1" dirty="0" err="1"/>
              <a:t>independent</a:t>
            </a:r>
            <a:r>
              <a:rPr lang="de-DE" b="1" dirty="0"/>
              <a:t>, 50% sf )</a:t>
            </a:r>
          </a:p>
          <a:p>
            <a:pPr marL="342900" indent="-342900">
              <a:buFontTx/>
              <a:buAutoNum type="arabicPeriod"/>
            </a:pPr>
            <a:endParaRPr lang="en-GB" b="1" dirty="0"/>
          </a:p>
          <a:p>
            <a:pPr marL="342900" indent="-342900">
              <a:buFontTx/>
              <a:buAutoNum type="arabicPeriod"/>
            </a:pPr>
            <a:r>
              <a:rPr lang="de-DE" b="1" dirty="0" err="1"/>
              <a:t>Coherent</a:t>
            </a:r>
            <a:r>
              <a:rPr lang="de-DE" b="1" dirty="0"/>
              <a:t>: </a:t>
            </a:r>
            <a:r>
              <a:rPr lang="de-DE" b="1" dirty="0" err="1"/>
              <a:t>rabi</a:t>
            </a:r>
            <a:r>
              <a:rPr lang="de-DE" b="1" dirty="0"/>
              <a:t> </a:t>
            </a:r>
            <a:r>
              <a:rPr lang="de-DE" b="1" dirty="0" err="1"/>
              <a:t>oscillations</a:t>
            </a:r>
            <a:r>
              <a:rPr lang="de-DE" b="1" dirty="0"/>
              <a:t> (time </a:t>
            </a:r>
            <a:r>
              <a:rPr lang="de-DE" b="1" dirty="0" err="1"/>
              <a:t>dependent</a:t>
            </a:r>
            <a:r>
              <a:rPr lang="de-DE" b="1" dirty="0"/>
              <a:t>, 100% sf )</a:t>
            </a:r>
          </a:p>
          <a:p>
            <a:pPr marL="342900" indent="-342900">
              <a:buAutoNum type="arabicPeriod"/>
            </a:pP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0DCF0E-CE38-EB0B-8FBB-C875CD3EE2FC}"/>
              </a:ext>
            </a:extLst>
          </p:cNvPr>
          <p:cNvSpPr txBox="1"/>
          <p:nvPr/>
        </p:nvSpPr>
        <p:spPr>
          <a:xfrm>
            <a:off x="6864621" y="1689246"/>
            <a:ext cx="41785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2">
                    <a:lumMod val="25000"/>
                  </a:schemeClr>
                </a:solidFill>
              </a:rPr>
              <a:t>Continuous Stern-Gerlach effect</a:t>
            </a:r>
          </a:p>
        </p:txBody>
      </p:sp>
    </p:spTree>
    <p:extLst>
      <p:ext uri="{BB962C8B-B14F-4D97-AF65-F5344CB8AC3E}">
        <p14:creationId xmlns:p14="http://schemas.microsoft.com/office/powerpoint/2010/main" val="2393890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D3D4-6894-EBBD-D335-06965B002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Challenges </a:t>
            </a:r>
            <a:r>
              <a:rPr lang="de-DE" dirty="0" err="1"/>
              <a:t>of</a:t>
            </a:r>
            <a:r>
              <a:rPr lang="de-DE" dirty="0"/>
              <a:t> Spin Flip </a:t>
            </a:r>
            <a:r>
              <a:rPr lang="de-DE" dirty="0" err="1"/>
              <a:t>determination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99DAD-6A43-52EC-81EB-04BB75E40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872" y="1066800"/>
            <a:ext cx="11109898" cy="458628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lvl="1"/>
            <a:endParaRPr lang="de-DE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3DF2776-8282-BC3D-C2FA-0F704BE03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204" y="1145358"/>
            <a:ext cx="3025652" cy="206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A graph of a graph and a graph of a graph&#10;&#10;Description automatically generated">
            <a:extLst>
              <a:ext uri="{FF2B5EF4-FFF2-40B4-BE49-F238E27FC236}">
                <a16:creationId xmlns:a16="http://schemas.microsoft.com/office/drawing/2014/main" id="{DE85E9D8-4E29-88F2-66EF-A6405DE4F0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03"/>
          <a:stretch/>
        </p:blipFill>
        <p:spPr>
          <a:xfrm>
            <a:off x="264241" y="3716535"/>
            <a:ext cx="2375329" cy="158653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20950F91-6565-4B52-00B4-6863B14415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5222343"/>
                  </p:ext>
                </p:extLst>
              </p:nvPr>
            </p:nvGraphicFramePr>
            <p:xfrm>
              <a:off x="905684" y="5338933"/>
              <a:ext cx="8127999" cy="138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1556090518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3173019957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15359144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Requirement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Effect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 Value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53042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High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Increased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spin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flip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induced</a:t>
                          </a:r>
                          <a:r>
                            <a:rPr lang="de-DE" dirty="0"/>
                            <a:t> axial </a:t>
                          </a:r>
                          <a:r>
                            <a:rPr lang="de-DE" dirty="0" err="1"/>
                            <a:t>frequency</a:t>
                          </a:r>
                          <a:r>
                            <a:rPr lang="de-DE" dirty="0"/>
                            <a:t> shift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de-DE" b="0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300000 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solidFill>
                                          <a:schemeClr val="bg2">
                                            <a:lumMod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i="1" smtClean="0">
                                        <a:solidFill>
                                          <a:schemeClr val="bg2">
                                            <a:lumMod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de-DE" b="0" i="1" smtClean="0">
                                            <a:solidFill>
                                              <a:schemeClr val="bg2">
                                                <a:lumMod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b="0" i="1" smtClean="0">
                                            <a:solidFill>
                                              <a:schemeClr val="bg2">
                                                <a:lumMod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de-DE" b="0" i="1" smtClean="0">
                                            <a:solidFill>
                                              <a:schemeClr val="bg2">
                                                <a:lumMod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1249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Low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Decreased</a:t>
                          </a:r>
                          <a:r>
                            <a:rPr lang="de-DE" dirty="0"/>
                            <a:t> axial </a:t>
                          </a:r>
                          <a:r>
                            <a:rPr lang="de-DE" dirty="0" err="1"/>
                            <a:t>scatter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b="0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&lt;200 </m:t>
                                </m:r>
                                <m:r>
                                  <a:rPr lang="de-DE" b="0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𝑚𝐾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4039486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20950F91-6565-4B52-00B4-6863B14415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5222343"/>
                  </p:ext>
                </p:extLst>
              </p:nvPr>
            </p:nvGraphicFramePr>
            <p:xfrm>
              <a:off x="905684" y="5338933"/>
              <a:ext cx="8127999" cy="138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1556090518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3173019957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15359144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Requirement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Effect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 Value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530423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25" t="-62264" r="-200899" b="-71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Increased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spin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flip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induced</a:t>
                          </a:r>
                          <a:r>
                            <a:rPr lang="de-DE" dirty="0"/>
                            <a:t> axial </a:t>
                          </a:r>
                          <a:r>
                            <a:rPr lang="de-DE" dirty="0" err="1"/>
                            <a:t>frequency</a:t>
                          </a:r>
                          <a:r>
                            <a:rPr lang="de-DE" dirty="0"/>
                            <a:t> shift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000" t="-62264" r="-1124" b="-716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1249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25" t="-281967" r="-200899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Decreased</a:t>
                          </a:r>
                          <a:r>
                            <a:rPr lang="de-DE" dirty="0"/>
                            <a:t> axial </a:t>
                          </a:r>
                          <a:r>
                            <a:rPr lang="de-DE" dirty="0" err="1"/>
                            <a:t>scatter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000" t="-281967" r="-1124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039486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icture 3">
            <a:extLst>
              <a:ext uri="{FF2B5EF4-FFF2-40B4-BE49-F238E27FC236}">
                <a16:creationId xmlns:a16="http://schemas.microsoft.com/office/drawing/2014/main" id="{DAD9A143-68D3-A586-BA97-10C0F572D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365" y="602073"/>
            <a:ext cx="1572526" cy="207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CF0733-4B41-C0D3-FDAF-BCA9B2860A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107" y="2075924"/>
            <a:ext cx="2392463" cy="16651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C0082A-E858-F461-5D4C-CB2AB937C479}"/>
              </a:ext>
            </a:extLst>
          </p:cNvPr>
          <p:cNvSpPr txBox="1"/>
          <p:nvPr/>
        </p:nvSpPr>
        <p:spPr>
          <a:xfrm>
            <a:off x="501341" y="208521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2016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917993-8D35-AE20-0C83-74FB1CDAEA57}"/>
              </a:ext>
            </a:extLst>
          </p:cNvPr>
          <p:cNvSpPr txBox="1"/>
          <p:nvPr/>
        </p:nvSpPr>
        <p:spPr>
          <a:xfrm>
            <a:off x="525837" y="37477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2023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Diagram 22">
                <a:extLst>
                  <a:ext uri="{FF2B5EF4-FFF2-40B4-BE49-F238E27FC236}">
                    <a16:creationId xmlns:a16="http://schemas.microsoft.com/office/drawing/2014/main" id="{38A40483-299D-F39A-7481-FEA1751C380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162943738"/>
                  </p:ext>
                </p:extLst>
              </p:nvPr>
            </p:nvGraphicFramePr>
            <p:xfrm>
              <a:off x="1607211" y="998878"/>
              <a:ext cx="8946874" cy="420069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Choice>
        <mc:Fallback>
          <p:graphicFrame>
            <p:nvGraphicFramePr>
              <p:cNvPr id="23" name="Diagram 22">
                <a:extLst>
                  <a:ext uri="{FF2B5EF4-FFF2-40B4-BE49-F238E27FC236}">
                    <a16:creationId xmlns:a16="http://schemas.microsoft.com/office/drawing/2014/main" id="{38A40483-299D-F39A-7481-FEA1751C380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162943738"/>
                  </p:ext>
                </p:extLst>
              </p:nvPr>
            </p:nvGraphicFramePr>
            <p:xfrm>
              <a:off x="1607211" y="998878"/>
              <a:ext cx="8946874" cy="420069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3" r:lo="rId9" r:qs="rId10" r:cs="rId11"/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FD72D-53AE-8BF6-EE7B-FECC44C19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8440" y="6382228"/>
            <a:ext cx="2743200" cy="365125"/>
          </a:xfrm>
        </p:spPr>
        <p:txBody>
          <a:bodyPr/>
          <a:lstStyle/>
          <a:p>
            <a:fld id="{63E59743-E926-4F9C-9055-BA16EC7FB064}" type="slidenum">
              <a:rPr lang="de-CH" smtClean="0"/>
              <a:t>5</a:t>
            </a:fld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5EB947-D130-1A2C-BA09-263FB5D1968F}"/>
                  </a:ext>
                </a:extLst>
              </p:cNvPr>
              <p:cNvSpPr txBox="1"/>
              <p:nvPr/>
            </p:nvSpPr>
            <p:spPr>
              <a:xfrm>
                <a:off x="9172123" y="2767225"/>
                <a:ext cx="2817087" cy="2994409"/>
              </a:xfrm>
              <a:prstGeom prst="rect">
                <a:avLst/>
              </a:prstGeom>
              <a:noFill/>
              <a:ln w="57150">
                <a:solidFill>
                  <a:srgbClr val="0066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B-</a:t>
                </a:r>
                <a:r>
                  <a:rPr lang="de-DE" sz="24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field</a:t>
                </a:r>
                <a:r>
                  <a:rPr lang="de-DE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de-DE" sz="24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expansion</a:t>
                </a:r>
                <a:endParaRPr lang="de-DE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de-DE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de-DE" sz="2400" b="0" dirty="0"/>
              </a:p>
              <a:p>
                <a:r>
                  <a:rPr lang="en-GB" sz="2400" dirty="0"/>
                  <a:t>Analog for potential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de-DE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5EB947-D130-1A2C-BA09-263FB5D196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2123" y="2767225"/>
                <a:ext cx="2817087" cy="2994409"/>
              </a:xfrm>
              <a:prstGeom prst="rect">
                <a:avLst/>
              </a:prstGeom>
              <a:blipFill>
                <a:blip r:embed="rId14"/>
                <a:stretch>
                  <a:fillRect l="-2548" t="-800"/>
                </a:stretch>
              </a:blipFill>
              <a:ln w="57150">
                <a:solidFill>
                  <a:srgbClr val="0066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861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D3D4-6894-EBBD-D335-06965B002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Challenges </a:t>
            </a:r>
            <a:r>
              <a:rPr lang="de-DE" dirty="0" err="1"/>
              <a:t>of</a:t>
            </a:r>
            <a:r>
              <a:rPr lang="de-DE" dirty="0"/>
              <a:t> Spin Flip </a:t>
            </a:r>
            <a:r>
              <a:rPr lang="de-DE" dirty="0" err="1"/>
              <a:t>determination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99DAD-6A43-52EC-81EB-04BB75E40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872" y="1066800"/>
            <a:ext cx="11109898" cy="458628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lvl="1"/>
            <a:endParaRPr lang="de-DE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3DF2776-8282-BC3D-C2FA-0F704BE03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204" y="1145358"/>
            <a:ext cx="3025652" cy="206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A graph of a graph and a graph of a graph&#10;&#10;Description automatically generated">
            <a:extLst>
              <a:ext uri="{FF2B5EF4-FFF2-40B4-BE49-F238E27FC236}">
                <a16:creationId xmlns:a16="http://schemas.microsoft.com/office/drawing/2014/main" id="{DE85E9D8-4E29-88F2-66EF-A6405DE4F0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03"/>
          <a:stretch/>
        </p:blipFill>
        <p:spPr>
          <a:xfrm>
            <a:off x="264241" y="3716535"/>
            <a:ext cx="2375329" cy="1586537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AD9A143-68D3-A586-BA97-10C0F572D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085" y="581753"/>
            <a:ext cx="1572526" cy="207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CF0733-4B41-C0D3-FDAF-BCA9B2860A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107" y="2075924"/>
            <a:ext cx="2392463" cy="16651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C0082A-E858-F461-5D4C-CB2AB937C479}"/>
              </a:ext>
            </a:extLst>
          </p:cNvPr>
          <p:cNvSpPr txBox="1"/>
          <p:nvPr/>
        </p:nvSpPr>
        <p:spPr>
          <a:xfrm>
            <a:off x="501341" y="208521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2016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917993-8D35-AE20-0C83-74FB1CDAEA57}"/>
              </a:ext>
            </a:extLst>
          </p:cNvPr>
          <p:cNvSpPr txBox="1"/>
          <p:nvPr/>
        </p:nvSpPr>
        <p:spPr>
          <a:xfrm>
            <a:off x="525837" y="37477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2023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Diagram 22">
                <a:extLst>
                  <a:ext uri="{FF2B5EF4-FFF2-40B4-BE49-F238E27FC236}">
                    <a16:creationId xmlns:a16="http://schemas.microsoft.com/office/drawing/2014/main" id="{38A40483-299D-F39A-7481-FEA1751C380E}"/>
                  </a:ext>
                </a:extLst>
              </p:cNvPr>
              <p:cNvGraphicFramePr/>
              <p:nvPr/>
            </p:nvGraphicFramePr>
            <p:xfrm>
              <a:off x="1607211" y="1059838"/>
              <a:ext cx="8946874" cy="420069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Choice>
        <mc:Fallback xmlns="">
          <p:graphicFrame>
            <p:nvGraphicFramePr>
              <p:cNvPr id="23" name="Diagram 22">
                <a:extLst>
                  <a:ext uri="{FF2B5EF4-FFF2-40B4-BE49-F238E27FC236}">
                    <a16:creationId xmlns:a16="http://schemas.microsoft.com/office/drawing/2014/main" id="{38A40483-299D-F39A-7481-FEA1751C380E}"/>
                  </a:ext>
                </a:extLst>
              </p:cNvPr>
              <p:cNvGraphicFramePr/>
              <p:nvPr/>
            </p:nvGraphicFramePr>
            <p:xfrm>
              <a:off x="1607211" y="1059838"/>
              <a:ext cx="8946874" cy="420069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3" r:lo="rId14" r:qs="rId15" r:cs="rId16"/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FD72D-53AE-8BF6-EE7B-FECC44C19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6</a:t>
            </a:fld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5EB947-D130-1A2C-BA09-263FB5D1968F}"/>
                  </a:ext>
                </a:extLst>
              </p:cNvPr>
              <p:cNvSpPr txBox="1"/>
              <p:nvPr/>
            </p:nvSpPr>
            <p:spPr>
              <a:xfrm>
                <a:off x="9334683" y="2828185"/>
                <a:ext cx="2817087" cy="2994409"/>
              </a:xfrm>
              <a:prstGeom prst="rect">
                <a:avLst/>
              </a:prstGeom>
              <a:noFill/>
              <a:ln w="57150">
                <a:solidFill>
                  <a:srgbClr val="0066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B-</a:t>
                </a:r>
                <a:r>
                  <a:rPr lang="de-DE" sz="24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field</a:t>
                </a:r>
                <a:r>
                  <a:rPr lang="de-DE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de-DE" sz="24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expansion</a:t>
                </a:r>
                <a:endParaRPr lang="de-DE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de-DE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de-DE" sz="2400" b="0" dirty="0"/>
              </a:p>
              <a:p>
                <a:r>
                  <a:rPr lang="en-GB" sz="2400" dirty="0"/>
                  <a:t>Analog for potential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de-DE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DE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5EB947-D130-1A2C-BA09-263FB5D196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4683" y="2828185"/>
                <a:ext cx="2817087" cy="2994409"/>
              </a:xfrm>
              <a:prstGeom prst="rect">
                <a:avLst/>
              </a:prstGeom>
              <a:blipFill>
                <a:blip r:embed="rId17"/>
                <a:stretch>
                  <a:fillRect l="-2335" t="-800"/>
                </a:stretch>
              </a:blipFill>
              <a:ln w="57150">
                <a:solidFill>
                  <a:srgbClr val="0066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B6F799A1-0FF6-39CB-E329-0FC9B770F232}"/>
              </a:ext>
            </a:extLst>
          </p:cNvPr>
          <p:cNvSpPr/>
          <p:nvPr/>
        </p:nvSpPr>
        <p:spPr>
          <a:xfrm>
            <a:off x="10864" y="6224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68DCC3A-4C13-4834-C55C-5FBC1134C1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4643846"/>
                  </p:ext>
                </p:extLst>
              </p:nvPr>
            </p:nvGraphicFramePr>
            <p:xfrm>
              <a:off x="885967" y="3619511"/>
              <a:ext cx="8127999" cy="134664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1556090518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3173019957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15359144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Requirement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Effect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 Value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53042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Low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Decreased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Systematics</a:t>
                          </a:r>
                          <a:r>
                            <a:rPr lang="de-DE" dirty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de-DE" b="0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0 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solidFill>
                                          <a:schemeClr val="bg2">
                                            <a:lumMod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smtClean="0">
                                        <a:solidFill>
                                          <a:schemeClr val="bg2">
                                            <a:lumMod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de-DE" b="0" i="1" smtClean="0">
                                            <a:solidFill>
                                              <a:schemeClr val="bg2">
                                                <a:lumMod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b="0" smtClean="0">
                                            <a:solidFill>
                                              <a:schemeClr val="bg2">
                                                <a:lumMod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de-DE" b="0" smtClean="0">
                                            <a:solidFill>
                                              <a:schemeClr val="bg2">
                                                <a:lumMod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1249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b="0" i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a:rPr lang="de-DE" b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  <m:r>
                                <a:rPr lang="de-DE" b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dirty="0"/>
                            <a:t>thermalised</a:t>
                          </a:r>
                          <a:r>
                            <a:rPr lang="en-GB" baseline="0" dirty="0"/>
                            <a:t> with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e-DE" b="0" i="0" smtClean="0">
                                      <a:solidFill>
                                        <a:srgbClr val="00CC00"/>
                                      </a:solidFill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sub>
                              </m:sSub>
                              <m:r>
                                <a:rPr lang="de-DE" b="0" smtClean="0">
                                  <a:solidFill>
                                    <a:srgbClr val="00CC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Measurement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de-DE" b="0" i="0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de-DE" b="0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00 </m:t>
                                </m:r>
                                <m:r>
                                  <a:rPr lang="de-DE" b="0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4039486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68DCC3A-4C13-4834-C55C-5FBC1134C1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4643846"/>
                  </p:ext>
                </p:extLst>
              </p:nvPr>
            </p:nvGraphicFramePr>
            <p:xfrm>
              <a:off x="885967" y="3619511"/>
              <a:ext cx="8127999" cy="134664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1556090518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3173019957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15359144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Requirement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Effect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 Value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5304236"/>
                      </a:ext>
                    </a:extLst>
                  </a:tr>
                  <a:tr h="6049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8"/>
                          <a:stretch>
                            <a:fillRect l="-225" t="-66000" r="-200674" b="-7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Decreased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Systematics</a:t>
                          </a:r>
                          <a:r>
                            <a:rPr lang="de-DE" dirty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8"/>
                          <a:stretch>
                            <a:fillRect l="-200000" t="-66000" r="-899" b="-7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1249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8"/>
                          <a:stretch>
                            <a:fillRect l="-225" t="-272131" r="-20067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Measurement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8"/>
                          <a:stretch>
                            <a:fillRect l="-200000" t="-272131" r="-899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039486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C8C1A73-46C3-B831-7919-C35403A62B22}"/>
                  </a:ext>
                </a:extLst>
              </p:cNvPr>
              <p:cNvSpPr/>
              <p:nvPr/>
            </p:nvSpPr>
            <p:spPr>
              <a:xfrm>
                <a:off x="3789018" y="2786040"/>
                <a:ext cx="3615560" cy="6281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800" dirty="0" err="1">
                    <a:solidFill>
                      <a:schemeClr val="tx1"/>
                    </a:solidFill>
                  </a:rPr>
                  <a:t>Requirements</a:t>
                </a:r>
                <a:r>
                  <a:rPr lang="de-DE" sz="2400" dirty="0">
                    <a:solidFill>
                      <a:schemeClr val="tx1"/>
                    </a:solidFill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sz="2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C8C1A73-46C3-B831-7919-C35403A62B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9018" y="2786040"/>
                <a:ext cx="3615560" cy="628185"/>
              </a:xfrm>
              <a:prstGeom prst="rect">
                <a:avLst/>
              </a:prstGeom>
              <a:blipFill>
                <a:blip r:embed="rId19"/>
                <a:stretch>
                  <a:fillRect b="-1809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20950F91-6565-4B52-00B4-6863B14415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4742097"/>
                  </p:ext>
                </p:extLst>
              </p:nvPr>
            </p:nvGraphicFramePr>
            <p:xfrm>
              <a:off x="879806" y="5338933"/>
              <a:ext cx="8127999" cy="138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1556090518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3173019957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15359144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Requirement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Effect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 Value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53042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High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Increased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spin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flip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induced</a:t>
                          </a:r>
                          <a:r>
                            <a:rPr lang="de-DE" dirty="0"/>
                            <a:t> axial </a:t>
                          </a:r>
                          <a:r>
                            <a:rPr lang="de-DE" dirty="0" err="1"/>
                            <a:t>frequency</a:t>
                          </a:r>
                          <a:r>
                            <a:rPr lang="de-DE" dirty="0"/>
                            <a:t> shift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de-DE" b="0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300000 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solidFill>
                                          <a:schemeClr val="bg2">
                                            <a:lumMod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i="1" smtClean="0">
                                        <a:solidFill>
                                          <a:schemeClr val="bg2">
                                            <a:lumMod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de-DE" b="0" i="1" smtClean="0">
                                            <a:solidFill>
                                              <a:schemeClr val="bg2">
                                                <a:lumMod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b="0" i="1" smtClean="0">
                                            <a:solidFill>
                                              <a:schemeClr val="bg2">
                                                <a:lumMod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de-DE" b="0" i="1" smtClean="0">
                                            <a:solidFill>
                                              <a:schemeClr val="bg2">
                                                <a:lumMod val="2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1249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Low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Decreased</a:t>
                          </a:r>
                          <a:r>
                            <a:rPr lang="de-DE" dirty="0"/>
                            <a:t> axial </a:t>
                          </a:r>
                          <a:r>
                            <a:rPr lang="de-DE" dirty="0" err="1"/>
                            <a:t>scatter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b="0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&lt;200 </m:t>
                                </m:r>
                                <m:r>
                                  <a:rPr lang="de-DE" b="0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𝑚𝐾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4039486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20950F91-6565-4B52-00B4-6863B14415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4742097"/>
                  </p:ext>
                </p:extLst>
              </p:nvPr>
            </p:nvGraphicFramePr>
            <p:xfrm>
              <a:off x="879806" y="5338933"/>
              <a:ext cx="8127999" cy="138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1556090518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3173019957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15359144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Requirement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Effect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 Value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530423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0"/>
                          <a:stretch>
                            <a:fillRect l="-225" t="-62264" r="-200674" b="-71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Increased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spin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flip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induced</a:t>
                          </a:r>
                          <a:r>
                            <a:rPr lang="de-DE" dirty="0"/>
                            <a:t> axial </a:t>
                          </a:r>
                          <a:r>
                            <a:rPr lang="de-DE" dirty="0" err="1"/>
                            <a:t>frequency</a:t>
                          </a:r>
                          <a:r>
                            <a:rPr lang="de-DE" dirty="0"/>
                            <a:t> shift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0"/>
                          <a:stretch>
                            <a:fillRect l="-200000" t="-62264" r="-899" b="-716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1249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0"/>
                          <a:stretch>
                            <a:fillRect l="-225" t="-281967" r="-20067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Decreased</a:t>
                          </a:r>
                          <a:r>
                            <a:rPr lang="de-DE" dirty="0"/>
                            <a:t> axial </a:t>
                          </a:r>
                          <a:r>
                            <a:rPr lang="de-DE" dirty="0" err="1"/>
                            <a:t>scatter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0"/>
                          <a:stretch>
                            <a:fillRect l="-200000" t="-281967" r="-899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039486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DFA7A9CF-2DA1-6825-D12B-55E6FB2DA6CD}"/>
              </a:ext>
            </a:extLst>
          </p:cNvPr>
          <p:cNvSpPr/>
          <p:nvPr/>
        </p:nvSpPr>
        <p:spPr>
          <a:xfrm>
            <a:off x="6294298" y="3618028"/>
            <a:ext cx="2692572" cy="313023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382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E2286-02DB-349D-25FA-1CA19FDA1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The </a:t>
            </a:r>
            <a:r>
              <a:rPr lang="de-DE" dirty="0" err="1"/>
              <a:t>Two</a:t>
            </a:r>
            <a:r>
              <a:rPr lang="de-DE" dirty="0"/>
              <a:t>-trap Method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BCB249-316B-1C09-E501-B1C37A00FA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0871" y="4676371"/>
                <a:ext cx="11389179" cy="2095732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de-DE" dirty="0"/>
                  <a:t>1. Spin </a:t>
                </a:r>
                <a:r>
                  <a:rPr lang="de-DE" dirty="0" err="1"/>
                  <a:t>state</a:t>
                </a:r>
                <a:r>
                  <a:rPr lang="de-DE" dirty="0"/>
                  <a:t> </a:t>
                </a:r>
                <a:r>
                  <a:rPr lang="de-DE" dirty="0" err="1"/>
                  <a:t>is</a:t>
                </a:r>
                <a:r>
                  <a:rPr lang="de-DE" dirty="0"/>
                  <a:t> </a:t>
                </a:r>
                <a:r>
                  <a:rPr lang="de-DE" dirty="0" err="1"/>
                  <a:t>initialized</a:t>
                </a:r>
                <a:r>
                  <a:rPr lang="de-DE" dirty="0"/>
                  <a:t> (AT) //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 err="1"/>
                  <a:t>is</a:t>
                </a:r>
                <a:r>
                  <a:rPr lang="de-DE" dirty="0"/>
                  <a:t> </a:t>
                </a:r>
                <a:r>
                  <a:rPr lang="de-DE" dirty="0" err="1"/>
                  <a:t>measured</a:t>
                </a:r>
                <a:r>
                  <a:rPr lang="de-DE" dirty="0"/>
                  <a:t> (PT) </a:t>
                </a:r>
              </a:p>
              <a:p>
                <a:pPr marL="0" indent="0">
                  <a:buNone/>
                </a:pPr>
                <a:r>
                  <a:rPr lang="de-DE" dirty="0"/>
                  <a:t>2. Transport </a:t>
                </a:r>
              </a:p>
              <a:p>
                <a:pPr marL="0" indent="0">
                  <a:buNone/>
                </a:pPr>
                <a:r>
                  <a:rPr lang="de-DE" dirty="0"/>
                  <a:t>3. </a:t>
                </a:r>
                <a:r>
                  <a:rPr lang="de-DE" dirty="0" err="1"/>
                  <a:t>Larmor</a:t>
                </a:r>
                <a:r>
                  <a:rPr lang="de-DE" dirty="0"/>
                  <a:t> </a:t>
                </a:r>
                <a:r>
                  <a:rPr lang="de-DE" dirty="0" err="1"/>
                  <a:t>excitation</a:t>
                </a:r>
                <a:r>
                  <a:rPr lang="de-DE" dirty="0"/>
                  <a:t> </a:t>
                </a:r>
              </a:p>
              <a:p>
                <a:pPr marL="0" indent="0">
                  <a:buNone/>
                </a:pPr>
                <a:r>
                  <a:rPr lang="de-DE" dirty="0"/>
                  <a:t>4. Transport </a:t>
                </a:r>
              </a:p>
              <a:p>
                <a:pPr marL="0" indent="0">
                  <a:buNone/>
                </a:pPr>
                <a:r>
                  <a:rPr lang="de-DE" dirty="0"/>
                  <a:t>5. Spin </a:t>
                </a:r>
                <a:r>
                  <a:rPr lang="de-DE" dirty="0" err="1"/>
                  <a:t>state</a:t>
                </a:r>
                <a:r>
                  <a:rPr lang="de-DE" dirty="0"/>
                  <a:t> </a:t>
                </a:r>
                <a:r>
                  <a:rPr lang="de-DE" dirty="0" err="1"/>
                  <a:t>detection</a:t>
                </a:r>
                <a:r>
                  <a:rPr lang="de-DE" dirty="0"/>
                  <a:t> //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/>
                  <a:t>measurement (PT) </a:t>
                </a:r>
              </a:p>
              <a:p>
                <a:endParaRPr lang="de-DE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BCB249-316B-1C09-E501-B1C37A00FA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0871" y="4676371"/>
                <a:ext cx="11389179" cy="2095732"/>
              </a:xfrm>
              <a:blipFill>
                <a:blip r:embed="rId2"/>
                <a:stretch>
                  <a:fillRect l="-963" t="-7267" b="-3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E48CA22-D739-9754-F6E8-12AD4CEC76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463" y="892404"/>
            <a:ext cx="8568169" cy="369892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D5CF34B-8AC2-641F-5BC0-CF62F37915B7}"/>
              </a:ext>
            </a:extLst>
          </p:cNvPr>
          <p:cNvSpPr/>
          <p:nvPr/>
        </p:nvSpPr>
        <p:spPr>
          <a:xfrm flipV="1">
            <a:off x="2820431" y="3073179"/>
            <a:ext cx="198898" cy="199762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01600" h="101600"/>
            <a:bevelB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3AA0EC7-43CE-4909-8027-16E5324490AF}"/>
              </a:ext>
            </a:extLst>
          </p:cNvPr>
          <p:cNvSpPr/>
          <p:nvPr/>
        </p:nvSpPr>
        <p:spPr>
          <a:xfrm flipV="1">
            <a:off x="7738488" y="2964589"/>
            <a:ext cx="198898" cy="199762"/>
          </a:xfrm>
          <a:prstGeom prst="ellipse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h="101600"/>
            <a:bevelB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Lightning Bolt 7">
            <a:extLst>
              <a:ext uri="{FF2B5EF4-FFF2-40B4-BE49-F238E27FC236}">
                <a16:creationId xmlns:a16="http://schemas.microsoft.com/office/drawing/2014/main" id="{F82CF0B4-1C21-917E-785F-D09644642E4E}"/>
              </a:ext>
            </a:extLst>
          </p:cNvPr>
          <p:cNvSpPr/>
          <p:nvPr/>
        </p:nvSpPr>
        <p:spPr>
          <a:xfrm flipH="1" flipV="1">
            <a:off x="8052560" y="3272941"/>
            <a:ext cx="1209426" cy="1124072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F35687-B83B-4113-37DD-414FF1AF2B46}"/>
              </a:ext>
            </a:extLst>
          </p:cNvPr>
          <p:cNvSpPr txBox="1"/>
          <p:nvPr/>
        </p:nvSpPr>
        <p:spPr>
          <a:xfrm>
            <a:off x="8912169" y="4221996"/>
            <a:ext cx="1011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RF- </a:t>
            </a:r>
            <a:r>
              <a:rPr lang="de-DE" dirty="0" err="1"/>
              <a:t>drive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C080EA-83E2-597D-1F82-69C3A26CE5BE}"/>
              </a:ext>
            </a:extLst>
          </p:cNvPr>
          <p:cNvSpPr/>
          <p:nvPr/>
        </p:nvSpPr>
        <p:spPr>
          <a:xfrm>
            <a:off x="9779105" y="2838450"/>
            <a:ext cx="1047750" cy="7942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24023-CBB8-855F-4E09-7F3D2D84F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100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125E-6 0.00278 C 0.00131 0.00278 0.00235 0.00579 0.00235 0.00996 C 0.00235 0.01389 0.00131 0.01736 -3.125E-6 0.01736 C -0.0013 0.01736 -0.00208 0.01389 -0.00208 0.00996 C -0.00208 0.00579 -0.0013 0.00278 -3.125E-6 0.00278 Z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71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45833E-6 7.40741E-7 C 0.00208 7.40741E-7 0.0039 0.00856 0.0039 0.01921 C 0.0039 0.02986 0.00208 0.03889 1.45833E-6 0.03889 C -0.00221 0.03889 -0.00378 0.02986 -0.00378 0.01921 C -0.00378 0.00856 -0.00221 7.40741E-7 1.45833E-6 7.40741E-7 Z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48148E-6 L 0.40547 -0.005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86" y="-25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7.40741E-7 L 0.14075 0.001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1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pat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14075 0.00185 C 0.1418 0.00185 0.14258 0.00856 0.14258 0.01759 C 0.14258 0.02616 0.1418 0.0338 0.14075 0.0338 C 0.13971 0.0338 0.1388 0.02616 0.1388 0.01759 C 0.1388 0.00856 0.13971 0.00185 0.14075 0.00185 Z " pathEditMode="relative" rAng="0" ptsTypes="AAAAA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59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pat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40547 -0.00555 C 0.40795 -0.00555 0.41003 -0.00116 0.41003 0.00486 C 0.41003 0.01065 0.40795 0.01574 0.40547 0.01574 C 0.40313 0.01574 0.40131 0.01065 0.40131 0.00486 C 0.40131 -0.00116 0.40313 -0.00555 0.40547 -0.00555 Z " pathEditMode="relative" rAng="0" ptsTypes="AAA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06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075 0.00185 L 1.45833E-6 7.40741E-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44" y="-9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547 -0.00555 L -3.95833E-6 1.11111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47" y="32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path" presetSubtype="0" repeatCount="indefinite" fill="hold" grpId="4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45833E-6 7.40741E-7 C 0.00195 7.40741E-7 0.00377 0.00833 0.00377 0.01921 C 0.00377 0.02986 0.00195 0.03866 1.45833E-6 0.03866 C -0.00195 0.03866 -0.00352 0.02986 -0.00352 0.01921 C -0.00352 0.00833 -0.00195 7.40741E-7 1.45833E-6 7.40741E-7 Z " pathEditMode="relative" rAng="0" ptsTypes="AAA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92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path" presetSubtype="0" repeatCount="indefinite" accel="50000" decel="50000" fill="hold" grpId="4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75E-6 -1.48148E-6 C 0.00118 -1.48148E-6 0.00222 0.00324 0.00222 0.00718 C 0.00222 0.01111 0.00118 0.01458 -3.75E-6 0.01458 C -0.0013 0.01458 -0.00221 0.01111 -0.00221 0.00718 C -0.00221 0.00324 -0.0013 -1.48148E-6 -3.75E-6 -1.48148E-6 Z " pathEditMode="relative" rAng="0" ptsTypes="AAA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7" grpId="0" animBg="1"/>
      <p:bldP spid="7" grpId="1" animBg="1"/>
      <p:bldP spid="7" grpId="2" animBg="1"/>
      <p:bldP spid="7" grpId="3" animBg="1"/>
      <p:bldP spid="7" grpId="4" animBg="1"/>
      <p:bldP spid="8" grpId="0" animBg="1"/>
      <p:bldP spid="8" grpId="1" animBg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D3D4-6894-EBBD-D335-06965B002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Understanding </a:t>
            </a:r>
            <a:r>
              <a:rPr lang="de-DE" dirty="0" err="1"/>
              <a:t>Systematic</a:t>
            </a:r>
            <a:r>
              <a:rPr lang="de-DE" dirty="0"/>
              <a:t> Errors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99DAD-6A43-52EC-81EB-04BB75E40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872" y="1066799"/>
            <a:ext cx="11109898" cy="551587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50CA41-5C36-D1F6-A820-0A424DA4F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72" y="1168399"/>
            <a:ext cx="7036717" cy="356890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4EA2D89-0F62-9EAC-9D8B-20E80FD9044D}"/>
              </a:ext>
            </a:extLst>
          </p:cNvPr>
          <p:cNvSpPr/>
          <p:nvPr/>
        </p:nvSpPr>
        <p:spPr>
          <a:xfrm>
            <a:off x="535796" y="2673762"/>
            <a:ext cx="5956300" cy="258233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822ACE-2E45-F19B-9722-F380AA4FB642}"/>
              </a:ext>
            </a:extLst>
          </p:cNvPr>
          <p:cNvSpPr/>
          <p:nvPr/>
        </p:nvSpPr>
        <p:spPr>
          <a:xfrm>
            <a:off x="535517" y="2956983"/>
            <a:ext cx="5956300" cy="258233"/>
          </a:xfrm>
          <a:prstGeom prst="rect">
            <a:avLst/>
          </a:prstGeom>
          <a:noFill/>
          <a:ln w="28575">
            <a:solidFill>
              <a:srgbClr val="00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0E56FF6-5C07-8E19-AC9C-AE0D8F5453B3}"/>
              </a:ext>
            </a:extLst>
          </p:cNvPr>
          <p:cNvSpPr/>
          <p:nvPr/>
        </p:nvSpPr>
        <p:spPr>
          <a:xfrm>
            <a:off x="535517" y="3910766"/>
            <a:ext cx="5956300" cy="258233"/>
          </a:xfrm>
          <a:prstGeom prst="rect">
            <a:avLst/>
          </a:prstGeom>
          <a:noFill/>
          <a:ln w="28575">
            <a:solidFill>
              <a:srgbClr val="00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76D0C95-C400-B6B0-3E9C-3BD5EF74A0E8}"/>
              </a:ext>
            </a:extLst>
          </p:cNvPr>
          <p:cNvCxnSpPr>
            <a:cxnSpLocks/>
          </p:cNvCxnSpPr>
          <p:nvPr/>
        </p:nvCxnSpPr>
        <p:spPr>
          <a:xfrm>
            <a:off x="6583680" y="3086099"/>
            <a:ext cx="1418841" cy="581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ACE8BEF-B964-8796-4FD3-6D527CF3A359}"/>
              </a:ext>
            </a:extLst>
          </p:cNvPr>
          <p:cNvCxnSpPr>
            <a:cxnSpLocks/>
          </p:cNvCxnSpPr>
          <p:nvPr/>
        </p:nvCxnSpPr>
        <p:spPr>
          <a:xfrm flipV="1">
            <a:off x="6591301" y="3824738"/>
            <a:ext cx="1418166" cy="221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F2BC83E-C8C9-9BE8-9DCF-FCD6A09AA09A}"/>
              </a:ext>
            </a:extLst>
          </p:cNvPr>
          <p:cNvCxnSpPr>
            <a:cxnSpLocks/>
          </p:cNvCxnSpPr>
          <p:nvPr/>
        </p:nvCxnSpPr>
        <p:spPr>
          <a:xfrm flipV="1">
            <a:off x="6583680" y="2802878"/>
            <a:ext cx="1501987" cy="16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C2F335A-E372-5267-B070-8D76D5D2350E}"/>
                  </a:ext>
                </a:extLst>
              </p:cNvPr>
              <p:cNvSpPr txBox="1"/>
              <p:nvPr/>
            </p:nvSpPr>
            <p:spPr>
              <a:xfrm>
                <a:off x="8094105" y="2375463"/>
                <a:ext cx="2073068" cy="8878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Shift related to: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=71.2(4)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𝑚𝑇</m:t>
                          </m:r>
                        </m:num>
                        <m:den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C2F335A-E372-5267-B070-8D76D5D23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4105" y="2375463"/>
                <a:ext cx="2073068" cy="887872"/>
              </a:xfrm>
              <a:prstGeom prst="rect">
                <a:avLst/>
              </a:prstGeom>
              <a:blipFill>
                <a:blip r:embed="rId3"/>
                <a:stretch>
                  <a:fillRect l="-2647" t="-41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333CD16-E2AA-2E22-2E3B-DD326DF79B8E}"/>
                  </a:ext>
                </a:extLst>
              </p:cNvPr>
              <p:cNvSpPr txBox="1"/>
              <p:nvPr/>
            </p:nvSpPr>
            <p:spPr>
              <a:xfrm>
                <a:off x="8085667" y="3413518"/>
                <a:ext cx="2233817" cy="762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Shift related to: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=2740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220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𝑚𝑇</m:t>
                        </m:r>
                      </m:num>
                      <m:den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de-DE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333CD16-E2AA-2E22-2E3B-DD326DF79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5667" y="3413518"/>
                <a:ext cx="2233817" cy="762645"/>
              </a:xfrm>
              <a:prstGeom prst="rect">
                <a:avLst/>
              </a:prstGeom>
              <a:blipFill>
                <a:blip r:embed="rId4"/>
                <a:stretch>
                  <a:fillRect l="-2180" t="-4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0E252FF6-E43B-FB19-81BF-E1D8DD66E9CF}"/>
              </a:ext>
            </a:extLst>
          </p:cNvPr>
          <p:cNvSpPr txBox="1"/>
          <p:nvPr/>
        </p:nvSpPr>
        <p:spPr>
          <a:xfrm>
            <a:off x="8085667" y="4192480"/>
            <a:ext cx="2935162" cy="3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/>
              <a:t>Dominant </a:t>
            </a:r>
            <a:r>
              <a:rPr lang="de-DE" dirty="0" err="1"/>
              <a:t>error</a:t>
            </a:r>
            <a:r>
              <a:rPr lang="de-DE" dirty="0"/>
              <a:t> </a:t>
            </a:r>
            <a:r>
              <a:rPr lang="de-DE" dirty="0" err="1"/>
              <a:t>contribution</a:t>
            </a:r>
            <a:r>
              <a:rPr lang="de-DE" dirty="0"/>
              <a:t>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58A81-05DE-F6B0-E84B-4CD048F47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8</a:t>
            </a:fld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0B1E00A-0FD5-FDE6-91E9-EBD600676EAF}"/>
                  </a:ext>
                </a:extLst>
              </p:cNvPr>
              <p:cNvSpPr txBox="1"/>
              <p:nvPr/>
            </p:nvSpPr>
            <p:spPr>
              <a:xfrm>
                <a:off x="370936" y="5323460"/>
                <a:ext cx="10281982" cy="8542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dirty="0">
                    <a:solidFill>
                      <a:schemeClr val="bg2">
                        <a:lumMod val="25000"/>
                      </a:schemeClr>
                    </a:solidFill>
                  </a:rPr>
                  <a:t>Decoherence due to </a:t>
                </a:r>
                <a:r>
                  <a:rPr lang="de-DE" sz="2800" dirty="0" err="1">
                    <a:solidFill>
                      <a:schemeClr val="bg2">
                        <a:lumMod val="25000"/>
                      </a:schemeClr>
                    </a:solidFill>
                  </a:rPr>
                  <a:t>line</a:t>
                </a:r>
                <a:r>
                  <a:rPr lang="de-DE" sz="28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de-DE" sz="2800" dirty="0" err="1">
                    <a:solidFill>
                      <a:schemeClr val="bg2">
                        <a:lumMod val="25000"/>
                      </a:schemeClr>
                    </a:solidFill>
                  </a:rPr>
                  <a:t>width</a:t>
                </a:r>
                <a:r>
                  <a:rPr lang="de-DE" sz="28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de-DE" sz="2800" dirty="0" err="1">
                    <a:solidFill>
                      <a:schemeClr val="bg2">
                        <a:lumMod val="25000"/>
                      </a:schemeClr>
                    </a:solidFill>
                  </a:rPr>
                  <a:t>parameter</a:t>
                </a:r>
                <a:r>
                  <a:rPr lang="de-DE" sz="28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de-DE" sz="2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sSub>
                      <m:sSubPr>
                        <m:ctrlP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GB" sz="28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8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8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de-DE" sz="2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de-DE" sz="28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8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8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28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28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fr-CH" sz="28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de-DE" sz="28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  <m:sSubSup>
                              <m:sSubSupPr>
                                <m:ctrlPr>
                                  <a:rPr lang="en-GB" sz="28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8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de-DE" sz="28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  <m:sup>
                                <m:r>
                                  <a:rPr lang="de-DE" sz="28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endParaRPr lang="en-GB" sz="28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0B1E00A-0FD5-FDE6-91E9-EBD600676E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36" y="5323460"/>
                <a:ext cx="10281982" cy="854273"/>
              </a:xfrm>
              <a:prstGeom prst="rect">
                <a:avLst/>
              </a:prstGeom>
              <a:blipFill>
                <a:blip r:embed="rId5"/>
                <a:stretch>
                  <a:fillRect l="-1245" b="-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A3CE682-35BC-5C6D-63F9-1CE63AEB1AC2}"/>
              </a:ext>
            </a:extLst>
          </p:cNvPr>
          <p:cNvSpPr txBox="1"/>
          <p:nvPr/>
        </p:nvSpPr>
        <p:spPr>
          <a:xfrm>
            <a:off x="200564" y="6262326"/>
            <a:ext cx="93661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5 </a:t>
            </a:r>
            <a:r>
              <a:rPr lang="en-GB" sz="1200" dirty="0" err="1"/>
              <a:t>Smorra</a:t>
            </a:r>
            <a:r>
              <a:rPr lang="en-GB" sz="1200" dirty="0"/>
              <a:t>, Ch, et al. "A parts-per-billion measurement of the antiproton magnetic moment." </a:t>
            </a:r>
            <a:r>
              <a:rPr lang="en-GB" sz="1200" i="1" dirty="0"/>
              <a:t>Nature</a:t>
            </a:r>
            <a:r>
              <a:rPr lang="en-GB" sz="1200" dirty="0"/>
              <a:t> 550.7676 (2017): 371-374.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BD9CEE-785E-3467-6017-3CCB6B3B63F7}"/>
              </a:ext>
            </a:extLst>
          </p:cNvPr>
          <p:cNvSpPr txBox="1"/>
          <p:nvPr/>
        </p:nvSpPr>
        <p:spPr>
          <a:xfrm>
            <a:off x="4287392" y="4675728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B004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[5]</a:t>
            </a:r>
          </a:p>
        </p:txBody>
      </p:sp>
    </p:spTree>
    <p:extLst>
      <p:ext uri="{BB962C8B-B14F-4D97-AF65-F5344CB8AC3E}">
        <p14:creationId xmlns:p14="http://schemas.microsoft.com/office/powerpoint/2010/main" val="2280446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3D3D4-6894-EBBD-D335-06965B002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Hardware Upgrades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99DAD-6A43-52EC-81EB-04BB75E40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872" y="1075266"/>
            <a:ext cx="11109898" cy="551587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141CEC1-C0CD-E128-CC13-559F2BFF41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1972385"/>
                  </p:ext>
                </p:extLst>
              </p:nvPr>
            </p:nvGraphicFramePr>
            <p:xfrm>
              <a:off x="397475" y="1135464"/>
              <a:ext cx="8546664" cy="30498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48888">
                      <a:extLst>
                        <a:ext uri="{9D8B030D-6E8A-4147-A177-3AD203B41FA5}">
                          <a16:colId xmlns:a16="http://schemas.microsoft.com/office/drawing/2014/main" val="2725513486"/>
                        </a:ext>
                      </a:extLst>
                    </a:gridCol>
                    <a:gridCol w="2848888">
                      <a:extLst>
                        <a:ext uri="{9D8B030D-6E8A-4147-A177-3AD203B41FA5}">
                          <a16:colId xmlns:a16="http://schemas.microsoft.com/office/drawing/2014/main" val="1701633186"/>
                        </a:ext>
                      </a:extLst>
                    </a:gridCol>
                    <a:gridCol w="2848888">
                      <a:extLst>
                        <a:ext uri="{9D8B030D-6E8A-4147-A177-3AD203B41FA5}">
                          <a16:colId xmlns:a16="http://schemas.microsoft.com/office/drawing/2014/main" val="1454009644"/>
                        </a:ext>
                      </a:extLst>
                    </a:gridCol>
                  </a:tblGrid>
                  <a:tr h="39326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Upgrade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Effect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Reduction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6044717"/>
                      </a:ext>
                    </a:extLst>
                  </a:tr>
                  <a:tr h="39872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/>
                            <a:t>Superconducting</a:t>
                          </a:r>
                          <a:r>
                            <a:rPr lang="de-DE" dirty="0"/>
                            <a:t> -</a:t>
                          </a:r>
                          <a:r>
                            <a:rPr lang="de-DE" dirty="0" err="1"/>
                            <a:t>shiming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coils</a:t>
                          </a:r>
                          <a:r>
                            <a:rPr lang="de-DE" dirty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Residual B2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1000 </a:t>
                          </a:r>
                          <a:r>
                            <a:rPr lang="de-DE" dirty="0" err="1"/>
                            <a:t>fold</a:t>
                          </a:r>
                          <a:r>
                            <a:rPr lang="de-DE" dirty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0686532"/>
                      </a:ext>
                    </a:extLst>
                  </a:tr>
                  <a:tr h="39872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/>
                            <a:t>Superconducting</a:t>
                          </a:r>
                          <a:r>
                            <a:rPr lang="de-DE" dirty="0"/>
                            <a:t> -</a:t>
                          </a:r>
                          <a:r>
                            <a:rPr lang="de-DE" dirty="0" err="1"/>
                            <a:t>shield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coils</a:t>
                          </a:r>
                          <a:r>
                            <a:rPr lang="de-DE" dirty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Magnetic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field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fluctuations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50-100 </a:t>
                          </a:r>
                          <a:r>
                            <a:rPr lang="de-DE" dirty="0" err="1"/>
                            <a:t>fold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7007997"/>
                      </a:ext>
                    </a:extLst>
                  </a:tr>
                  <a:tr h="688208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New </a:t>
                          </a:r>
                          <a:r>
                            <a:rPr lang="de-DE" dirty="0" err="1"/>
                            <a:t>trap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stack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including</a:t>
                          </a:r>
                          <a:r>
                            <a:rPr lang="de-DE" dirty="0"/>
                            <a:t> a </a:t>
                          </a:r>
                          <a:r>
                            <a:rPr lang="de-DE" dirty="0" err="1"/>
                            <a:t>dedicated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cooling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trap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Measurement time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Cooling time </a:t>
                          </a:r>
                          <a:r>
                            <a:rPr lang="de-DE" dirty="0" err="1"/>
                            <a:t>reduced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by</a:t>
                          </a:r>
                          <a:r>
                            <a:rPr lang="de-DE" dirty="0"/>
                            <a:t> a </a:t>
                          </a:r>
                          <a:r>
                            <a:rPr lang="de-DE" dirty="0" err="1"/>
                            <a:t>factor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of</a:t>
                          </a:r>
                          <a:r>
                            <a:rPr lang="de-DE" dirty="0"/>
                            <a:t> 25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3645910"/>
                      </a:ext>
                    </a:extLst>
                  </a:tr>
                  <a:tr h="688208">
                    <a:tc>
                      <a:txBody>
                        <a:bodyPr/>
                        <a:lstStyle/>
                        <a:p>
                          <a:r>
                            <a:rPr lang="de-DE" sz="1800" i="0" dirty="0">
                              <a:solidFill>
                                <a:schemeClr val="dk1"/>
                              </a:solidFill>
                              <a:latin typeface="+mn-lt"/>
                            </a:rPr>
                            <a:t>Phase</a:t>
                          </a:r>
                          <a:r>
                            <a:rPr lang="de-DE" sz="1800" i="0" baseline="0" dirty="0">
                              <a:solidFill>
                                <a:schemeClr val="dk1"/>
                              </a:solidFill>
                              <a:latin typeface="+mn-lt"/>
                            </a:rPr>
                            <a:t> sensitive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de-DE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measurement</a:t>
                          </a:r>
                          <a:r>
                            <a:rPr lang="en-GB" baseline="0" dirty="0"/>
                            <a:t> </a:t>
                          </a:r>
                          <a:r>
                            <a:rPr lang="en-GB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Decreased</a:t>
                          </a:r>
                          <a:r>
                            <a:rPr lang="de-DE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de-DE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scatter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Philip Geissler Poster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6098508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141CEC1-C0CD-E128-CC13-559F2BFF41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1972385"/>
                  </p:ext>
                </p:extLst>
              </p:nvPr>
            </p:nvGraphicFramePr>
            <p:xfrm>
              <a:off x="397475" y="1135464"/>
              <a:ext cx="8546664" cy="30498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48888">
                      <a:extLst>
                        <a:ext uri="{9D8B030D-6E8A-4147-A177-3AD203B41FA5}">
                          <a16:colId xmlns:a16="http://schemas.microsoft.com/office/drawing/2014/main" val="2725513486"/>
                        </a:ext>
                      </a:extLst>
                    </a:gridCol>
                    <a:gridCol w="2848888">
                      <a:extLst>
                        <a:ext uri="{9D8B030D-6E8A-4147-A177-3AD203B41FA5}">
                          <a16:colId xmlns:a16="http://schemas.microsoft.com/office/drawing/2014/main" val="1701633186"/>
                        </a:ext>
                      </a:extLst>
                    </a:gridCol>
                    <a:gridCol w="2848888">
                      <a:extLst>
                        <a:ext uri="{9D8B030D-6E8A-4147-A177-3AD203B41FA5}">
                          <a16:colId xmlns:a16="http://schemas.microsoft.com/office/drawing/2014/main" val="1454009644"/>
                        </a:ext>
                      </a:extLst>
                    </a:gridCol>
                  </a:tblGrid>
                  <a:tr h="39326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Upgrade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Effect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Reduction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604471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/>
                            <a:t>Superconducting</a:t>
                          </a:r>
                          <a:r>
                            <a:rPr lang="de-DE" dirty="0"/>
                            <a:t> -</a:t>
                          </a:r>
                          <a:r>
                            <a:rPr lang="de-DE" dirty="0" err="1"/>
                            <a:t>shiming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coils</a:t>
                          </a:r>
                          <a:r>
                            <a:rPr lang="de-DE" dirty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Residual B2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1000 </a:t>
                          </a:r>
                          <a:r>
                            <a:rPr lang="de-DE" dirty="0" err="1"/>
                            <a:t>fold</a:t>
                          </a:r>
                          <a:r>
                            <a:rPr lang="de-DE" dirty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068653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/>
                            <a:t>Superconducting</a:t>
                          </a:r>
                          <a:r>
                            <a:rPr lang="de-DE" dirty="0"/>
                            <a:t> -</a:t>
                          </a:r>
                          <a:r>
                            <a:rPr lang="de-DE" dirty="0" err="1"/>
                            <a:t>shield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coils</a:t>
                          </a:r>
                          <a:r>
                            <a:rPr lang="de-DE" dirty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Magnetic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field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fluctuations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50-100 </a:t>
                          </a:r>
                          <a:r>
                            <a:rPr lang="de-DE" dirty="0" err="1"/>
                            <a:t>fold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7007997"/>
                      </a:ext>
                    </a:extLst>
                  </a:tr>
                  <a:tr h="688208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New </a:t>
                          </a:r>
                          <a:r>
                            <a:rPr lang="de-DE" dirty="0" err="1"/>
                            <a:t>trap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stack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including</a:t>
                          </a:r>
                          <a:r>
                            <a:rPr lang="de-DE" dirty="0"/>
                            <a:t> a </a:t>
                          </a:r>
                          <a:r>
                            <a:rPr lang="de-DE" dirty="0" err="1"/>
                            <a:t>dedicated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cooling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trap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Measurement time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Cooling time </a:t>
                          </a:r>
                          <a:r>
                            <a:rPr lang="de-DE" dirty="0" err="1"/>
                            <a:t>reduced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by</a:t>
                          </a:r>
                          <a:r>
                            <a:rPr lang="de-DE" dirty="0"/>
                            <a:t> a </a:t>
                          </a:r>
                          <a:r>
                            <a:rPr lang="de-DE" dirty="0" err="1"/>
                            <a:t>factor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of</a:t>
                          </a:r>
                          <a:r>
                            <a:rPr lang="de-DE" dirty="0"/>
                            <a:t> 25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3645910"/>
                      </a:ext>
                    </a:extLst>
                  </a:tr>
                  <a:tr h="6882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4" t="-347788" r="-200641" b="-70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28" t="-347788" r="-101071" b="-70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Philip Geissler Poster 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6098508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B8F5260F-6B8D-6B7A-FDF6-D88F50E37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1711" y="4369753"/>
            <a:ext cx="3287330" cy="2279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458F8A-07DB-70DD-E0F1-B01ACD0E2F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332"/>
          <a:stretch/>
        </p:blipFill>
        <p:spPr>
          <a:xfrm>
            <a:off x="9915722" y="1051959"/>
            <a:ext cx="1914328" cy="277277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DC059AE-E60E-F2A5-4714-FC21933D8D1F}"/>
              </a:ext>
            </a:extLst>
          </p:cNvPr>
          <p:cNvSpPr txBox="1"/>
          <p:nvPr/>
        </p:nvSpPr>
        <p:spPr>
          <a:xfrm>
            <a:off x="10203735" y="720084"/>
            <a:ext cx="1347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Cooling Trap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01604C-B7F8-ACA1-F472-F721C54FAF66}"/>
              </a:ext>
            </a:extLst>
          </p:cNvPr>
          <p:cNvSpPr txBox="1"/>
          <p:nvPr/>
        </p:nvSpPr>
        <p:spPr>
          <a:xfrm>
            <a:off x="6344845" y="6002554"/>
            <a:ext cx="2717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Inner</a:t>
            </a:r>
            <a:r>
              <a:rPr lang="de-DE" dirty="0"/>
              <a:t> </a:t>
            </a:r>
            <a:r>
              <a:rPr lang="de-DE" dirty="0" err="1"/>
              <a:t>layer</a:t>
            </a:r>
            <a:r>
              <a:rPr lang="de-DE" dirty="0"/>
              <a:t>:</a:t>
            </a:r>
          </a:p>
          <a:p>
            <a:r>
              <a:rPr lang="de-DE" dirty="0" err="1"/>
              <a:t>Shiming</a:t>
            </a:r>
            <a:r>
              <a:rPr lang="de-DE" dirty="0"/>
              <a:t> </a:t>
            </a:r>
            <a:r>
              <a:rPr lang="de-DE" dirty="0" err="1"/>
              <a:t>coils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B2 and B1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05B560-2709-B137-5C20-1AA81AED2D36}"/>
              </a:ext>
            </a:extLst>
          </p:cNvPr>
          <p:cNvSpPr txBox="1"/>
          <p:nvPr/>
        </p:nvSpPr>
        <p:spPr>
          <a:xfrm>
            <a:off x="791830" y="4228783"/>
            <a:ext cx="1939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Outer </a:t>
            </a:r>
            <a:r>
              <a:rPr lang="de-DE" dirty="0" err="1"/>
              <a:t>layer</a:t>
            </a:r>
            <a:r>
              <a:rPr lang="de-DE" dirty="0"/>
              <a:t>: </a:t>
            </a:r>
          </a:p>
          <a:p>
            <a:r>
              <a:rPr lang="de-DE" dirty="0"/>
              <a:t>Self </a:t>
            </a:r>
            <a:r>
              <a:rPr lang="de-DE" dirty="0" err="1"/>
              <a:t>shielding</a:t>
            </a:r>
            <a:r>
              <a:rPr lang="de-DE" dirty="0"/>
              <a:t> </a:t>
            </a:r>
            <a:r>
              <a:rPr lang="de-DE" dirty="0" err="1"/>
              <a:t>coils</a:t>
            </a:r>
            <a:r>
              <a:rPr lang="de-DE" dirty="0"/>
              <a:t> 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A5E0051-169B-7E4D-BC55-CA916A739D83}"/>
              </a:ext>
            </a:extLst>
          </p:cNvPr>
          <p:cNvCxnSpPr>
            <a:cxnSpLocks/>
          </p:cNvCxnSpPr>
          <p:nvPr/>
        </p:nvCxnSpPr>
        <p:spPr>
          <a:xfrm>
            <a:off x="2453789" y="5022476"/>
            <a:ext cx="1215844" cy="36363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66C933A-D990-80D0-65B2-B635B7D04664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4673600" y="5702300"/>
            <a:ext cx="1671245" cy="62342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9A2948-F797-B3A8-1446-B02679522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7878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257309</TotalTime>
  <Words>1324</Words>
  <Application>Microsoft Office PowerPoint</Application>
  <PresentationFormat>Widescreen</PresentationFormat>
  <Paragraphs>334</Paragraphs>
  <Slides>21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Cambria</vt:lpstr>
      <vt:lpstr>Cambria Math</vt:lpstr>
      <vt:lpstr>Liberation Sans</vt:lpstr>
      <vt:lpstr>Tahoma</vt:lpstr>
      <vt:lpstr>Wingdings</vt:lpstr>
      <vt:lpstr>Office Theme</vt:lpstr>
      <vt:lpstr>Equation</vt:lpstr>
      <vt:lpstr>PowerPoint Presentation</vt:lpstr>
      <vt:lpstr>Matter-Antimatter Asymmetry</vt:lpstr>
      <vt:lpstr>Charge-to-mass Ratio</vt:lpstr>
      <vt:lpstr>Magnetic Moment g</vt:lpstr>
      <vt:lpstr>Challenges of Spin Flip determination</vt:lpstr>
      <vt:lpstr>Challenges of Spin Flip determination</vt:lpstr>
      <vt:lpstr>The Two-trap Method</vt:lpstr>
      <vt:lpstr>Understanding Systematic Errors</vt:lpstr>
      <vt:lpstr>Hardware Upgrades </vt:lpstr>
      <vt:lpstr>Reduction of the Resonance Linewidth</vt:lpstr>
      <vt:lpstr>Manipulate Potentials </vt:lpstr>
      <vt:lpstr>Tuning Ratio Optimisation</vt:lpstr>
      <vt:lpstr>Centering the Particle</vt:lpstr>
      <vt:lpstr>Direct Measurement of C3 </vt:lpstr>
      <vt:lpstr>Combined C_3 </vt:lpstr>
      <vt:lpstr>Systematic Errors</vt:lpstr>
      <vt:lpstr>Thanks for your attention</vt:lpstr>
      <vt:lpstr>Axial scatter from E_+</vt:lpstr>
      <vt:lpstr>Full BASE trap stack</vt:lpstr>
      <vt:lpstr>Potential simulation</vt:lpstr>
      <vt:lpstr>To do mayor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Ulmer</dc:creator>
  <cp:lastModifiedBy>Bela Peter Arndt</cp:lastModifiedBy>
  <cp:revision>1348</cp:revision>
  <cp:lastPrinted>2022-12-12T20:53:39Z</cp:lastPrinted>
  <dcterms:created xsi:type="dcterms:W3CDTF">2016-08-02T08:42:32Z</dcterms:created>
  <dcterms:modified xsi:type="dcterms:W3CDTF">2024-07-09T04:58:10Z</dcterms:modified>
</cp:coreProperties>
</file>