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1.xml" ContentType="application/inkml+xml"/>
  <Override PartName="/ppt/notesSlides/notesSlide15.xml" ContentType="application/vnd.openxmlformats-officedocument.presentationml.notesSlide+xml"/>
  <Override PartName="/ppt/ink/ink2.xml" ContentType="application/inkml+xml"/>
  <Override PartName="/ppt/ink/ink3.xml" ContentType="application/inkml+xml"/>
  <Override PartName="/ppt/notesSlides/notesSlide16.xml" ContentType="application/vnd.openxmlformats-officedocument.presentationml.notesSlide+xml"/>
  <Override PartName="/ppt/ink/ink4.xml" ContentType="application/inkml+xml"/>
  <Override PartName="/ppt/ink/ink5.xml" ContentType="application/inkml+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1.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6"/>
  </p:notesMasterIdLst>
  <p:sldIdLst>
    <p:sldId id="257" r:id="rId2"/>
    <p:sldId id="425" r:id="rId3"/>
    <p:sldId id="400" r:id="rId4"/>
    <p:sldId id="287" r:id="rId5"/>
    <p:sldId id="262" r:id="rId6"/>
    <p:sldId id="263" r:id="rId7"/>
    <p:sldId id="264" r:id="rId8"/>
    <p:sldId id="422" r:id="rId9"/>
    <p:sldId id="423" r:id="rId10"/>
    <p:sldId id="267" r:id="rId11"/>
    <p:sldId id="404" r:id="rId12"/>
    <p:sldId id="416" r:id="rId13"/>
    <p:sldId id="289" r:id="rId14"/>
    <p:sldId id="434" r:id="rId15"/>
    <p:sldId id="427" r:id="rId16"/>
    <p:sldId id="428" r:id="rId17"/>
    <p:sldId id="431" r:id="rId18"/>
    <p:sldId id="432" r:id="rId19"/>
    <p:sldId id="417" r:id="rId20"/>
    <p:sldId id="409" r:id="rId21"/>
    <p:sldId id="433" r:id="rId22"/>
    <p:sldId id="410" r:id="rId23"/>
    <p:sldId id="436" r:id="rId24"/>
    <p:sldId id="411" r:id="rId25"/>
    <p:sldId id="413" r:id="rId26"/>
    <p:sldId id="414" r:id="rId27"/>
    <p:sldId id="429" r:id="rId28"/>
    <p:sldId id="437" r:id="rId29"/>
    <p:sldId id="415" r:id="rId30"/>
    <p:sldId id="438" r:id="rId31"/>
    <p:sldId id="439" r:id="rId32"/>
    <p:sldId id="412" r:id="rId33"/>
    <p:sldId id="420" r:id="rId34"/>
    <p:sldId id="399" r:id="rId35"/>
    <p:sldId id="419" r:id="rId36"/>
    <p:sldId id="426" r:id="rId37"/>
    <p:sldId id="268" r:id="rId38"/>
    <p:sldId id="269" r:id="rId39"/>
    <p:sldId id="421" r:id="rId40"/>
    <p:sldId id="408" r:id="rId41"/>
    <p:sldId id="430" r:id="rId42"/>
    <p:sldId id="401" r:id="rId43"/>
    <p:sldId id="365" r:id="rId44"/>
    <p:sldId id="366" r:id="rId45"/>
    <p:sldId id="271" r:id="rId46"/>
    <p:sldId id="368" r:id="rId47"/>
    <p:sldId id="369" r:id="rId48"/>
    <p:sldId id="374" r:id="rId49"/>
    <p:sldId id="397" r:id="rId50"/>
    <p:sldId id="277" r:id="rId51"/>
    <p:sldId id="375" r:id="rId52"/>
    <p:sldId id="407" r:id="rId53"/>
    <p:sldId id="435" r:id="rId54"/>
    <p:sldId id="405"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5FF"/>
    <a:srgbClr val="58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45"/>
    <p:restoredTop sz="82163"/>
  </p:normalViewPr>
  <p:slideViewPr>
    <p:cSldViewPr snapToGrid="0">
      <p:cViewPr>
        <p:scale>
          <a:sx n="94" d="100"/>
          <a:sy n="94" d="100"/>
        </p:scale>
        <p:origin x="320"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17T20:34:32.949"/>
    </inkml:context>
    <inkml:brush xml:id="br0">
      <inkml:brushProperty name="width" value="0.05" units="cm"/>
      <inkml:brushProperty name="height" value="0.05" units="cm"/>
      <inkml:brushProperty name="color" value="#E71224"/>
    </inkml:brush>
  </inkml:definitions>
  <inkml:trace contextRef="#ctx0" brushRef="#br0">101 45 24575,'8'0'0,"1"0"0,1 0 0,2 0 0,1 0 0,1 0 0,-2 0 0,0 0 0,-3 0 0,-1 0 0,0 0 0,1 0 0,3 0 0,1 0 0,1 0 0,-1 0 0,1 0 0,-2 0 0,-2 0 0,-2 0 0,-1 0 0,-1 0 0,0 0 0,1 0 0,-2-2 0,-4-1 0,-2 0 0,-2 0 0,-2 3 0,-1 0 0,-2 0 0,-4-1 0,1-1 0,-3-1 0,1-1 0,1 2 0,-4 0 0,1 2 0,-2 0 0,0-1 0,3-1 0,2 0 0,2-1 0,2 1 0,2 1 0,1-2 0,-1 1 0,0 0 0,-1 1 0,1 1 0,0 0 0,0 0 0,0 0 0,-2 0 0,-1 0 0,-2 0 0,0 1 0,-2 2 0,1 0 0,2 0 0,0-1 0,3 0 0,2 0 0,0-1 0,2 1 0,2-2 0,5 0 0,3 0 0,4 0 0,2 0 0,3 0 0,1 0 0,1 2 0,2 0 0,-1 0 0,2 2 0,-2-2 0,1 0 0,0 0 0,-1-2 0,0 0 0,-3 0 0,-2 0 0,-3 0 0,-2 0 0,-2 0 0,-1 0 0,2 0 0,0 0 0,1 0 0,0 0 0,-3 0 0,1 0 0,-3 0 0,-1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17T20:34:32.949"/>
    </inkml:context>
    <inkml:brush xml:id="br0">
      <inkml:brushProperty name="width" value="0.05" units="cm"/>
      <inkml:brushProperty name="height" value="0.05" units="cm"/>
      <inkml:brushProperty name="color" value="#E71224"/>
    </inkml:brush>
  </inkml:definitions>
  <inkml:trace contextRef="#ctx0" brushRef="#br0">101 45 24575,'8'0'0,"1"0"0,1 0 0,2 0 0,1 0 0,1 0 0,-2 0 0,0 0 0,-3 0 0,-1 0 0,0 0 0,1 0 0,3 0 0,1 0 0,1 0 0,-1 0 0,1 0 0,-2 0 0,-2 0 0,-2 0 0,-1 0 0,-1 0 0,0 0 0,1 0 0,-2-2 0,-4-1 0,-2 0 0,-2 0 0,-2 3 0,-1 0 0,-2 0 0,-4-1 0,1-1 0,-3-1 0,1-1 0,1 2 0,-4 0 0,1 2 0,-2 0 0,0-1 0,3-1 0,2 0 0,2-1 0,2 1 0,2 1 0,1-2 0,-1 1 0,0 0 0,-1 1 0,1 1 0,0 0 0,0 0 0,0 0 0,-2 0 0,-1 0 0,-2 0 0,0 1 0,-2 2 0,1 0 0,2 0 0,0-1 0,3 0 0,2 0 0,0-1 0,2 1 0,2-2 0,5 0 0,3 0 0,4 0 0,2 0 0,3 0 0,1 0 0,1 2 0,2 0 0,-1 0 0,2 2 0,-2-2 0,1 0 0,0 0 0,-1-2 0,0 0 0,-3 0 0,-2 0 0,-3 0 0,-2 0 0,-2 0 0,-1 0 0,2 0 0,0 0 0,1 0 0,0 0 0,-3 0 0,1 0 0,-3 0 0,-1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17T21:01:37.155"/>
    </inkml:context>
    <inkml:brush xml:id="br0">
      <inkml:brushProperty name="width" value="0.05" units="cm"/>
      <inkml:brushProperty name="height" value="0.05" units="cm"/>
      <inkml:brushProperty name="color" value="#E71224"/>
    </inkml:brush>
  </inkml:definitions>
  <inkml:trace contextRef="#ctx0" brushRef="#br0">48 290 24575,'0'10'0,"0"11"0,0 16 0,0 14 0,0 8 0,0 0 0,0-4 0,0-5 0,0-6 0,0-8 0,4-5 0,14-3 0,24-1 0,29 2 0,23 1 0,-44-15 0,0 0 0,39 13 0,-20-4 0,-24-7 0,-17-6 0,-12-5 0,-5-4 0,-1-2 0,5 0 0,12 0 0,16-3 0,18-6 0,17-7 0,2-6 0,-6 2 0,-18 4 0,-22 8 0,-14 2 0,-12 2 0,-4-2 0,-4 1 0,0-2 0,0-7 0,0-12 0,0-24 0,0-27 0,0-13 0,0-2 0,0 14 0,0 20 0,0 14 0,0 12 0,0 8 0,0 4 0,0 3 0,0 1 0,-1 2 0,-2 2 0,-2 2 0,0 1 0,1 0 0,0 0 0,0 1 0,0 3 0,1 2 0,-2 1 0,-3 1 0,-8-2 0,-16-1 0,-21-4 0,-25-5 0,-15-2 0,43 7 0,1-1 0,-45-9 0,12 2 0,9 1 0,8 3 0,0 5 0,3 4 0,2 2 0,5 1 0,8 0 0,9 0 0,9 0 0,9 0 0,5 0 0,5 0 0,4 1 0,1 5 0,4 7 0,0 13 0,1 10 0,0 8 0,0 4 0,0-3 0,2-4 0,2-6 0,1-4 0,2-6 0,0-3 0,-2-4 0,0-3 0,-2-1 0,-1-5 0,0-2 0,0-2 0,-1 0 0,1 2 0,0 1 0,1-1 0,1 1 0,-3-4 0,2-1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17T20:34:32.949"/>
    </inkml:context>
    <inkml:brush xml:id="br0">
      <inkml:brushProperty name="width" value="0.05" units="cm"/>
      <inkml:brushProperty name="height" value="0.05" units="cm"/>
      <inkml:brushProperty name="color" value="#E71224"/>
    </inkml:brush>
  </inkml:definitions>
  <inkml:trace contextRef="#ctx0" brushRef="#br0">101 45 24575,'8'0'0,"1"0"0,1 0 0,2 0 0,1 0 0,1 0 0,-2 0 0,0 0 0,-3 0 0,-1 0 0,0 0 0,1 0 0,3 0 0,1 0 0,1 0 0,-1 0 0,1 0 0,-2 0 0,-2 0 0,-2 0 0,-1 0 0,-1 0 0,0 0 0,1 0 0,-2-2 0,-4-1 0,-2 0 0,-2 0 0,-2 3 0,-1 0 0,-2 0 0,-4-1 0,1-1 0,-3-1 0,1-1 0,1 2 0,-4 0 0,1 2 0,-2 0 0,0-1 0,3-1 0,2 0 0,2-1 0,2 1 0,2 1 0,1-2 0,-1 1 0,0 0 0,-1 1 0,1 1 0,0 0 0,0 0 0,0 0 0,-2 0 0,-1 0 0,-2 0 0,0 1 0,-2 2 0,1 0 0,2 0 0,0-1 0,3 0 0,2 0 0,0-1 0,2 1 0,2-2 0,5 0 0,3 0 0,4 0 0,2 0 0,3 0 0,1 0 0,1 2 0,2 0 0,-1 0 0,2 2 0,-2-2 0,1 0 0,0 0 0,-1-2 0,0 0 0,-3 0 0,-2 0 0,-3 0 0,-2 0 0,-2 0 0,-1 0 0,2 0 0,0 0 0,1 0 0,0 0 0,-3 0 0,1 0 0,-3 0 0,-1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07T14:54:26.776"/>
    </inkml:context>
    <inkml:brush xml:id="br0">
      <inkml:brushProperty name="width" value="0.05" units="cm"/>
      <inkml:brushProperty name="height" value="0.05" units="cm"/>
      <inkml:brushProperty name="color" value="#E71224"/>
    </inkml:brush>
  </inkml:definitions>
  <inkml:trace contextRef="#ctx0" brushRef="#br0">101 45 24575,'8'0'0,"1"0"0,1 0 0,2 0 0,1 0 0,1 0 0,-2 0 0,0 0 0,-3 0 0,-1 0 0,0 0 0,1 0 0,3 0 0,1 0 0,1 0 0,-1 0 0,1 0 0,-2 0 0,-2 0 0,-2 0 0,-1 0 0,-1 0 0,0 0 0,1 0 0,-2-2 0,-4-1 0,-2 0 0,-2 0 0,-2 3 0,-1 0 0,-2 0 0,-4-1 0,1-1 0,-3-1 0,1-1 0,1 2 0,-4 0 0,1 2 0,-2 0 0,0-1 0,3-1 0,2 0 0,2-1 0,2 1 0,2 1 0,1-2 0,-1 1 0,0 0 0,-1 1 0,1 1 0,0 0 0,0 0 0,0 0 0,-2 0 0,-1 0 0,-2 0 0,0 1 0,-2 2 0,1 0 0,2 0 0,0-1 0,3 0 0,2 0 0,0-1 0,2 1 0,2-2 0,5 0 0,3 0 0,4 0 0,2 0 0,3 0 0,1 0 0,1 2 0,2 0 0,-1 0 0,2 2 0,-2-2 0,1 0 0,0 0 0,-1-2 0,0 0 0,-3 0 0,-2 0 0,-3 0 0,-2 0 0,-2 0 0,-1 0 0,2 0 0,0 0 0,1 0 0,0 0 0,-3 0 0,1 0 0,-3 0 0,-1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F64872-8AC8-A94C-B61F-9D8CBC289FF1}" type="datetimeFigureOut">
              <a:rPr lang="en-US" smtClean="0"/>
              <a:t>7/4/24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9215B6-8BB5-5046-A7C1-A1AAA2888C68}" type="slidenum">
              <a:rPr lang="en-US" smtClean="0"/>
              <a:t>‹#›</a:t>
            </a:fld>
            <a:endParaRPr lang="en-US"/>
          </a:p>
        </p:txBody>
      </p:sp>
    </p:spTree>
    <p:extLst>
      <p:ext uri="{BB962C8B-B14F-4D97-AF65-F5344CB8AC3E}">
        <p14:creationId xmlns:p14="http://schemas.microsoft.com/office/powerpoint/2010/main" val="269171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Share with you how we use trap-integrated photonics to probe single-ion dynamics in a phase-stable polarization gradient</a:t>
            </a:r>
          </a:p>
        </p:txBody>
      </p:sp>
      <p:sp>
        <p:nvSpPr>
          <p:cNvPr id="4" name="Slide Number Placeholder 3"/>
          <p:cNvSpPr>
            <a:spLocks noGrp="1"/>
          </p:cNvSpPr>
          <p:nvPr>
            <p:ph type="sldNum" sz="quarter" idx="5"/>
          </p:nvPr>
        </p:nvSpPr>
        <p:spPr/>
        <p:txBody>
          <a:bodyPr/>
          <a:lstStyle/>
          <a:p>
            <a:fld id="{7A9215B6-8BB5-5046-A7C1-A1AAA2888C68}" type="slidenum">
              <a:rPr lang="en-US" smtClean="0"/>
              <a:t>1</a:t>
            </a:fld>
            <a:endParaRPr lang="en-US"/>
          </a:p>
        </p:txBody>
      </p:sp>
    </p:spTree>
    <p:extLst>
      <p:ext uri="{BB962C8B-B14F-4D97-AF65-F5344CB8AC3E}">
        <p14:creationId xmlns:p14="http://schemas.microsoft.com/office/powerpoint/2010/main" val="4192580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can see how this mechanism works for neutral atoms, but our ion is tightly trapped compared to the scale of an optical wavelength</a:t>
            </a:r>
          </a:p>
          <a:p>
            <a:endParaRPr lang="en-US" dirty="0"/>
          </a:p>
          <a:p>
            <a:r>
              <a:rPr lang="en-US" dirty="0"/>
              <a:t>Indeed, but when you combine the harmonic trapping potential and the light shift, you get a state-dependent net potential and you can still get optical pumping between the two potential landscapes</a:t>
            </a:r>
          </a:p>
          <a:p>
            <a:endParaRPr lang="en-US" dirty="0"/>
          </a:p>
          <a:p>
            <a:r>
              <a:rPr lang="en-US" dirty="0"/>
              <a:t>One can also average over the polarization gradient phase. We’ll call that running wave PGC. This still results in cooling, but results in a higher steady state temperature</a:t>
            </a:r>
          </a:p>
        </p:txBody>
      </p:sp>
      <p:sp>
        <p:nvSpPr>
          <p:cNvPr id="4" name="Slide Number Placeholder 3"/>
          <p:cNvSpPr>
            <a:spLocks noGrp="1"/>
          </p:cNvSpPr>
          <p:nvPr>
            <p:ph type="sldNum" sz="quarter" idx="5"/>
          </p:nvPr>
        </p:nvSpPr>
        <p:spPr/>
        <p:txBody>
          <a:bodyPr/>
          <a:lstStyle/>
          <a:p>
            <a:fld id="{7A9215B6-8BB5-5046-A7C1-A1AAA2888C68}" type="slidenum">
              <a:rPr lang="en-US" smtClean="0"/>
              <a:t>10</a:t>
            </a:fld>
            <a:endParaRPr lang="en-US"/>
          </a:p>
        </p:txBody>
      </p:sp>
    </p:spTree>
    <p:extLst>
      <p:ext uri="{BB962C8B-B14F-4D97-AF65-F5344CB8AC3E}">
        <p14:creationId xmlns:p14="http://schemas.microsoft.com/office/powerpoint/2010/main" val="836895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When we started we were asking ourselves, someone has done this right?</a:t>
            </a:r>
          </a:p>
          <a:p>
            <a:pPr marL="0" indent="0">
              <a:buNone/>
            </a:pPr>
            <a:endParaRPr lang="en-US" dirty="0"/>
          </a:p>
          <a:p>
            <a:pPr marL="0" indent="0">
              <a:buNone/>
            </a:pPr>
            <a:r>
              <a:rPr lang="en-US" dirty="0"/>
              <a:t>After all, the first proposal and theoretical description was published in 1993 with well-known authors including Rainer.</a:t>
            </a:r>
          </a:p>
          <a:p>
            <a:pPr marL="0" indent="0">
              <a:buNone/>
            </a:pPr>
            <a:endParaRPr lang="en-US" dirty="0"/>
          </a:p>
          <a:p>
            <a:pPr marL="0" indent="0">
              <a:buNone/>
            </a:pPr>
            <a:r>
              <a:rPr lang="en-US" dirty="0"/>
              <a:t>Innsbruck, Burnaby, </a:t>
            </a:r>
            <a:r>
              <a:rPr lang="en-US" dirty="0" err="1"/>
              <a:t>mainz</a:t>
            </a:r>
            <a:endParaRPr lang="en-US" dirty="0"/>
          </a:p>
          <a:p>
            <a:pPr marL="0" indent="0">
              <a:buNone/>
            </a:pPr>
            <a:endParaRPr lang="en-US" dirty="0"/>
          </a:p>
          <a:p>
            <a:pPr marL="0" indent="0">
              <a:buNone/>
            </a:pPr>
            <a:r>
              <a:rPr lang="en-US" dirty="0"/>
              <a:t>In neutral atoms, PGC is a standard part of many experiments. These also all average over the polarization gradient. Mostly this is because they work with large ensembles of atoms. But implementations with atoms in tweezers have dithered over the phase similarly to experiments with ions. </a:t>
            </a:r>
          </a:p>
          <a:p>
            <a:pPr marL="0" indent="0">
              <a:buNone/>
            </a:pPr>
            <a:endParaRPr lang="en-US" dirty="0"/>
          </a:p>
          <a:p>
            <a:pPr marL="0" indent="0">
              <a:buNone/>
            </a:pPr>
            <a:r>
              <a:rPr lang="en-US" dirty="0"/>
              <a:t>This is because it is not straightforward to stabilize the phase relative to the trapped atom</a:t>
            </a:r>
          </a:p>
          <a:p>
            <a:pPr marL="0" inden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Now I will show you how integrated photonics can inherently deliver this phase stability.</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What is difference in cooling rate for running vs phase stable?</a:t>
            </a:r>
          </a:p>
          <a:p>
            <a:pPr marL="0" indent="0">
              <a:buNone/>
            </a:pPr>
            <a:r>
              <a:rPr lang="en-US" dirty="0"/>
              <a:t>Min </a:t>
            </a:r>
            <a:r>
              <a:rPr lang="en-US" dirty="0" err="1"/>
              <a:t>nbar</a:t>
            </a:r>
            <a:r>
              <a:rPr lang="en-US" dirty="0"/>
              <a:t> difference is around factor of 2</a:t>
            </a:r>
          </a:p>
          <a:p>
            <a:pPr marL="0" indent="0">
              <a:buNone/>
            </a:pPr>
            <a:endParaRPr lang="en-US" dirty="0"/>
          </a:p>
          <a:p>
            <a:pPr marL="0" indent="0">
              <a:buNone/>
            </a:pPr>
            <a:r>
              <a:rPr lang="en-US" dirty="0"/>
              <a:t>As far as we can tell all experimental implementations have used Lin perp Lin and running wave polarization gradient cooling.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PGC of axial mode for crystals and “free” motion along axis (Innsbruck, Ca)</a:t>
            </a:r>
          </a:p>
          <a:p>
            <a:pPr marL="0" indent="0">
              <a:buNone/>
            </a:pPr>
            <a:r>
              <a:rPr lang="en-US" dirty="0"/>
              <a:t>PGC of axial mode (Burnaby Yb)</a:t>
            </a:r>
          </a:p>
          <a:p>
            <a:pPr marL="0" indent="0">
              <a:buNone/>
            </a:pPr>
            <a:r>
              <a:rPr lang="en-US" dirty="0"/>
              <a:t>PGC of all modes (Mainz, Ca)</a:t>
            </a:r>
          </a:p>
          <a:p>
            <a:pPr marL="0" indent="0">
              <a:buNone/>
            </a:pPr>
            <a:r>
              <a:rPr lang="en-US" dirty="0"/>
              <a:t>2007, 2016 (Yb+), 2020 Innsbruck, 2021 Mainz</a:t>
            </a:r>
          </a:p>
          <a:p>
            <a:pPr marL="0" indent="0">
              <a:buNone/>
            </a:pPr>
            <a:r>
              <a:rPr lang="en-US" dirty="0"/>
              <a:t>Always running mode</a:t>
            </a:r>
          </a:p>
          <a:p>
            <a:pPr marL="0" indent="0">
              <a:buNone/>
            </a:pPr>
            <a:endParaRPr lang="en-US" dirty="0"/>
          </a:p>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11</a:t>
            </a:fld>
            <a:endParaRPr lang="en-US"/>
          </a:p>
        </p:txBody>
      </p:sp>
    </p:spTree>
    <p:extLst>
      <p:ext uri="{BB962C8B-B14F-4D97-AF65-F5344CB8AC3E}">
        <p14:creationId xmlns:p14="http://schemas.microsoft.com/office/powerpoint/2010/main" val="805324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Now I will show you how integrated photonics can inherently deliver this phase stability.</a:t>
            </a:r>
          </a:p>
          <a:p>
            <a:endParaRPr lang="en-US" dirty="0"/>
          </a:p>
          <a:p>
            <a:endParaRPr lang="en-US" dirty="0"/>
          </a:p>
          <a:p>
            <a:r>
              <a:rPr lang="en-US" dirty="0"/>
              <a:t>Removed: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2">
                    <a:lumMod val="50000"/>
                  </a:schemeClr>
                </a:solidFill>
              </a:rPr>
              <a:t>Saturation parameter measurement</a:t>
            </a:r>
          </a:p>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12</a:t>
            </a:fld>
            <a:endParaRPr lang="en-US"/>
          </a:p>
        </p:txBody>
      </p:sp>
    </p:spTree>
    <p:extLst>
      <p:ext uri="{BB962C8B-B14F-4D97-AF65-F5344CB8AC3E}">
        <p14:creationId xmlns:p14="http://schemas.microsoft.com/office/powerpoint/2010/main" val="16372896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I’ve mentioned the </a:t>
            </a:r>
            <a:r>
              <a:rPr lang="en-US" dirty="0" err="1"/>
              <a:t>lin</a:t>
            </a:r>
            <a:r>
              <a:rPr lang="en-US" dirty="0"/>
              <a:t> perp </a:t>
            </a:r>
            <a:r>
              <a:rPr lang="en-US" dirty="0" err="1"/>
              <a:t>lin</a:t>
            </a:r>
            <a:r>
              <a:rPr lang="en-US" dirty="0"/>
              <a:t> configuration. This is understood to mean counterpropagating lasers with orthogonal linear polarizations and the magnetic field oriented along the direction of propagation.</a:t>
            </a:r>
          </a:p>
          <a:p>
            <a:endParaRPr lang="en-US" dirty="0"/>
          </a:p>
          <a:p>
            <a:r>
              <a:rPr lang="en-US" dirty="0"/>
              <a:t>Our chip has a single input for the PGC light in the transverse electric mode, it is split on chip and then emitted by perpendicular diffraction gratings. You can see that with emission out of the chip we cannot get counterpropagating beams. However, if you pay attention to the polarization and B-field vectors, you will notice that they are still all mutually orthogonal which results in the same sigma+ and sigma- polarization gradient.</a:t>
            </a:r>
          </a:p>
          <a:p>
            <a:endParaRPr lang="en-US" dirty="0"/>
          </a:p>
          <a:p>
            <a:r>
              <a:rPr lang="en-US" dirty="0"/>
              <a:t>Because the two paths of our interferometer are very short (millimeters) and are monolithic with the trapping electrodes the relative phase at the ion location is inherently stable</a:t>
            </a:r>
          </a:p>
          <a:p>
            <a:endParaRPr lang="en-US" dirty="0"/>
          </a:p>
          <a:p>
            <a:r>
              <a:rPr lang="en-US" dirty="0"/>
              <a:t>For any waveguide experts in the room, we route the light in alumina waveguide to minimize transmission loss, then switch to double layer silicon nitride for the higher index contrast and to break the vertical symmetry for more efficient emission</a:t>
            </a:r>
          </a:p>
        </p:txBody>
      </p:sp>
      <p:sp>
        <p:nvSpPr>
          <p:cNvPr id="4" name="Slide Number Placeholder 3"/>
          <p:cNvSpPr>
            <a:spLocks noGrp="1"/>
          </p:cNvSpPr>
          <p:nvPr>
            <p:ph type="sldNum" sz="quarter" idx="5"/>
          </p:nvPr>
        </p:nvSpPr>
        <p:spPr/>
        <p:txBody>
          <a:bodyPr/>
          <a:lstStyle/>
          <a:p>
            <a:fld id="{439C0522-5003-8545-B0A5-150356CD6101}" type="slidenum">
              <a:rPr lang="en-US" smtClean="0"/>
              <a:t>13</a:t>
            </a:fld>
            <a:endParaRPr lang="en-US"/>
          </a:p>
        </p:txBody>
      </p:sp>
    </p:spTree>
    <p:extLst>
      <p:ext uri="{BB962C8B-B14F-4D97-AF65-F5344CB8AC3E}">
        <p14:creationId xmlns:p14="http://schemas.microsoft.com/office/powerpoint/2010/main" val="642191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fabrication is not always perfect.</a:t>
            </a:r>
          </a:p>
          <a:p>
            <a:r>
              <a:rPr lang="en-US" dirty="0"/>
              <a:t>Here I am showing you the beam profiles measured ex-situ at the ion height. You see two relatively nice spots from the two gratings. However, the beams are entirely missing the ion, who’s location I’ve marked in red. When we saw this, we thought “that was fun, guess we try again next time”</a:t>
            </a:r>
          </a:p>
          <a:p>
            <a:r>
              <a:rPr lang="en-US" dirty="0"/>
              <a:t>But if we zoom in</a:t>
            </a:r>
          </a:p>
        </p:txBody>
      </p:sp>
      <p:sp>
        <p:nvSpPr>
          <p:cNvPr id="4" name="Slide Number Placeholder 3"/>
          <p:cNvSpPr>
            <a:spLocks noGrp="1"/>
          </p:cNvSpPr>
          <p:nvPr>
            <p:ph type="sldNum" sz="quarter" idx="5"/>
          </p:nvPr>
        </p:nvSpPr>
        <p:spPr/>
        <p:txBody>
          <a:bodyPr/>
          <a:lstStyle/>
          <a:p>
            <a:fld id="{7A9215B6-8BB5-5046-A7C1-A1AAA2888C68}" type="slidenum">
              <a:rPr lang="en-US" smtClean="0"/>
              <a:t>14</a:t>
            </a:fld>
            <a:endParaRPr lang="en-US"/>
          </a:p>
        </p:txBody>
      </p:sp>
    </p:spTree>
    <p:extLst>
      <p:ext uri="{BB962C8B-B14F-4D97-AF65-F5344CB8AC3E}">
        <p14:creationId xmlns:p14="http://schemas.microsoft.com/office/powerpoint/2010/main" val="34542544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these faint side lobes and low and behold, you can actually see some interference fringes, so there is light that is overlapping from the two grating emissions!</a:t>
            </a:r>
          </a:p>
        </p:txBody>
      </p:sp>
      <p:sp>
        <p:nvSpPr>
          <p:cNvPr id="4" name="Slide Number Placeholder 3"/>
          <p:cNvSpPr>
            <a:spLocks noGrp="1"/>
          </p:cNvSpPr>
          <p:nvPr>
            <p:ph type="sldNum" sz="quarter" idx="5"/>
          </p:nvPr>
        </p:nvSpPr>
        <p:spPr/>
        <p:txBody>
          <a:bodyPr/>
          <a:lstStyle/>
          <a:p>
            <a:fld id="{7A9215B6-8BB5-5046-A7C1-A1AAA2888C68}" type="slidenum">
              <a:rPr lang="en-US" smtClean="0"/>
              <a:t>15</a:t>
            </a:fld>
            <a:endParaRPr lang="en-US"/>
          </a:p>
        </p:txBody>
      </p:sp>
    </p:spTree>
    <p:extLst>
      <p:ext uri="{BB962C8B-B14F-4D97-AF65-F5344CB8AC3E}">
        <p14:creationId xmlns:p14="http://schemas.microsoft.com/office/powerpoint/2010/main" val="40328954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the polarization purity is far from perfect, the power is negligible and the polarization purity is non-uniform. If you take a close look at the map we’ve made of the polarization gradient, you’ll see the contrast is non-uniform and the peaks and troughs are not quite symmetrically spaced.</a:t>
            </a:r>
          </a:p>
          <a:p>
            <a:endParaRPr lang="en-US" dirty="0"/>
          </a:p>
          <a:p>
            <a:r>
              <a:rPr lang="en-US" dirty="0"/>
              <a:t>We are doing our cooling experiments with a power equivalent to  2 </a:t>
            </a:r>
            <a:r>
              <a:rPr lang="en-US" dirty="0" err="1"/>
              <a:t>nW</a:t>
            </a:r>
            <a:r>
              <a:rPr lang="en-US" dirty="0"/>
              <a:t> in 5 um beam.</a:t>
            </a:r>
          </a:p>
          <a:p>
            <a:endParaRPr lang="en-US" dirty="0"/>
          </a:p>
          <a:p>
            <a:r>
              <a:rPr lang="en-US" dirty="0"/>
              <a:t>Regardless, let’s take a look at the phase stability</a:t>
            </a:r>
          </a:p>
        </p:txBody>
      </p:sp>
      <p:sp>
        <p:nvSpPr>
          <p:cNvPr id="4" name="Slide Number Placeholder 3"/>
          <p:cNvSpPr>
            <a:spLocks noGrp="1"/>
          </p:cNvSpPr>
          <p:nvPr>
            <p:ph type="sldNum" sz="quarter" idx="5"/>
          </p:nvPr>
        </p:nvSpPr>
        <p:spPr/>
        <p:txBody>
          <a:bodyPr/>
          <a:lstStyle/>
          <a:p>
            <a:fld id="{7A9215B6-8BB5-5046-A7C1-A1AAA2888C68}" type="slidenum">
              <a:rPr lang="en-US" smtClean="0"/>
              <a:t>16</a:t>
            </a:fld>
            <a:endParaRPr lang="en-US"/>
          </a:p>
        </p:txBody>
      </p:sp>
    </p:spTree>
    <p:extLst>
      <p:ext uri="{BB962C8B-B14F-4D97-AF65-F5344CB8AC3E}">
        <p14:creationId xmlns:p14="http://schemas.microsoft.com/office/powerpoint/2010/main" val="23861504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We’ve determined that our measurements of the phase stability are dominated by ion position drift by deliberately displacing the ion using the photoionization beams to charge up the trap. If you take a look at the extrema of the polarization gradient, which we can fit precisely by scanning the ion position, you can see that their relative position to the ion is relaxing exponentially as the electric field environment relaxes.</a:t>
            </a:r>
          </a:p>
          <a:p>
            <a:endParaRPr lang="en-US" dirty="0"/>
          </a:p>
          <a:p>
            <a:r>
              <a:rPr lang="en-US" dirty="0"/>
              <a:t>When we are not drastically charging up the trap, the drift of the polarization gradient is less than 8 nm per hour. At short times, the variance is around 10 nm, which is consistent with our uncertainty in determining the ion location relative to the PG and is similar to the ion </a:t>
            </a:r>
            <a:r>
              <a:rPr lang="en-US" dirty="0" err="1"/>
              <a:t>wavepacket</a:t>
            </a:r>
            <a:r>
              <a:rPr lang="en-US" dirty="0"/>
              <a:t> extent.</a:t>
            </a:r>
          </a:p>
          <a:p>
            <a:endParaRPr lang="en-US" dirty="0"/>
          </a:p>
          <a:p>
            <a:r>
              <a:rPr lang="en-US" dirty="0"/>
              <a:t>This stability allows us to run a very simple, low duty cycle lock that lets us perform experiments at known relative phase of the PG. In blue you see a trace of the relative position the ion is locked at over a 7 hour run of PGC data collection.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this point I’m sure you are all thinking: phase stability and integrated photonics are great, but Felix, didn’t you say you cooled these ions?</a:t>
            </a:r>
          </a:p>
        </p:txBody>
      </p:sp>
      <p:sp>
        <p:nvSpPr>
          <p:cNvPr id="4" name="Slide Number Placeholder 3"/>
          <p:cNvSpPr>
            <a:spLocks noGrp="1"/>
          </p:cNvSpPr>
          <p:nvPr>
            <p:ph type="sldNum" sz="quarter" idx="5"/>
          </p:nvPr>
        </p:nvSpPr>
        <p:spPr/>
        <p:txBody>
          <a:bodyPr/>
          <a:lstStyle/>
          <a:p>
            <a:fld id="{7A9215B6-8BB5-5046-A7C1-A1AAA2888C68}" type="slidenum">
              <a:rPr lang="en-US" smtClean="0"/>
              <a:t>17</a:t>
            </a:fld>
            <a:endParaRPr lang="en-US"/>
          </a:p>
        </p:txBody>
      </p:sp>
    </p:spTree>
    <p:extLst>
      <p:ext uri="{BB962C8B-B14F-4D97-AF65-F5344CB8AC3E}">
        <p14:creationId xmlns:p14="http://schemas.microsoft.com/office/powerpoint/2010/main" val="18429149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18</a:t>
            </a:fld>
            <a:endParaRPr lang="en-US"/>
          </a:p>
        </p:txBody>
      </p:sp>
    </p:spTree>
    <p:extLst>
      <p:ext uri="{BB962C8B-B14F-4D97-AF65-F5344CB8AC3E}">
        <p14:creationId xmlns:p14="http://schemas.microsoft.com/office/powerpoint/2010/main" val="20837503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this point I’m sure you are all thinking: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phase stability and integrated photonics are great, but Felix, didn’t you say you cooled these ions?</a:t>
                </a:r>
              </a:p>
              <a:p>
                <a:endParaRPr lang="en-US" dirty="0"/>
              </a:p>
              <a:p>
                <a:r>
                  <a:rPr lang="en-US" dirty="0"/>
                  <a:t>Removed: </a:t>
                </a:r>
                <a:r>
                  <a:rPr lang="en-US" dirty="0">
                    <a:solidFill>
                      <a:schemeClr val="accent2">
                        <a:lumMod val="50000"/>
                      </a:schemeClr>
                    </a:solidFill>
                  </a:rPr>
                  <a:t>Detuning and phase dependence of cooling rate </a:t>
                </a:r>
                <a14:m>
                  <m:oMath xmlns:m="http://schemas.openxmlformats.org/officeDocument/2006/math">
                    <m:f>
                      <m:fPr>
                        <m:ctrlPr>
                          <a:rPr lang="en-US" i="1" smtClean="0">
                            <a:solidFill>
                              <a:schemeClr val="accent2">
                                <a:lumMod val="50000"/>
                              </a:schemeClr>
                            </a:solidFill>
                            <a:latin typeface="Cambria Math" panose="02040503050406030204" pitchFamily="18" charset="0"/>
                          </a:rPr>
                        </m:ctrlPr>
                      </m:fPr>
                      <m:num>
                        <m:r>
                          <a:rPr lang="en-US" b="0" i="1" smtClean="0">
                            <a:solidFill>
                              <a:schemeClr val="accent2">
                                <a:lumMod val="50000"/>
                              </a:schemeClr>
                            </a:solidFill>
                            <a:latin typeface="Cambria Math" panose="02040503050406030204" pitchFamily="18" charset="0"/>
                          </a:rPr>
                          <m:t>𝑑𝑛</m:t>
                        </m:r>
                      </m:num>
                      <m:den>
                        <m:r>
                          <a:rPr lang="en-US" b="0" i="1" smtClean="0">
                            <a:solidFill>
                              <a:schemeClr val="accent2">
                                <a:lumMod val="50000"/>
                              </a:schemeClr>
                            </a:solidFill>
                            <a:latin typeface="Cambria Math" panose="02040503050406030204" pitchFamily="18" charset="0"/>
                          </a:rPr>
                          <m:t>𝑑𝑡</m:t>
                        </m:r>
                      </m:den>
                    </m:f>
                  </m:oMath>
                </a14:m>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Removed: </a:t>
                </a:r>
                <a:r>
                  <a:rPr lang="en-US" dirty="0">
                    <a:solidFill>
                      <a:schemeClr val="accent2">
                        <a:lumMod val="50000"/>
                      </a:schemeClr>
                    </a:solidFill>
                  </a:rPr>
                  <a:t>Multi-mode cooling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accent2">
                      <a:lumMod val="50000"/>
                    </a:schemeClr>
                  </a:solidFill>
                </a:endParaRPr>
              </a:p>
            </p:txBody>
          </p:sp>
        </mc:Choice>
        <mc:Fallback>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this point I’m sure you are all thinking: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phase stability and integrated photonics are great, but Felix, didn’t you say you cooled these ions?</a:t>
                </a:r>
              </a:p>
              <a:p>
                <a:endParaRPr lang="en-US" dirty="0"/>
              </a:p>
              <a:p>
                <a:r>
                  <a:rPr lang="en-US" dirty="0"/>
                  <a:t>Removed: </a:t>
                </a:r>
                <a:r>
                  <a:rPr lang="en-US" dirty="0">
                    <a:solidFill>
                      <a:schemeClr val="accent2">
                        <a:lumMod val="50000"/>
                      </a:schemeClr>
                    </a:solidFill>
                  </a:rPr>
                  <a:t>Detuning and phase dependence of cooling rate </a:t>
                </a:r>
                <a:r>
                  <a:rPr lang="en-US" b="0" i="0">
                    <a:solidFill>
                      <a:schemeClr val="accent2">
                        <a:lumMod val="50000"/>
                      </a:schemeClr>
                    </a:solidFill>
                    <a:latin typeface="Cambria Math" panose="02040503050406030204" pitchFamily="18" charset="0"/>
                  </a:rPr>
                  <a:t>𝑑𝑛/𝑑𝑡</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Removed: </a:t>
                </a:r>
                <a:r>
                  <a:rPr lang="en-US" dirty="0">
                    <a:solidFill>
                      <a:schemeClr val="accent2">
                        <a:lumMod val="50000"/>
                      </a:schemeClr>
                    </a:solidFill>
                  </a:rPr>
                  <a:t>Multi-mode cooling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accent2">
                      <a:lumMod val="50000"/>
                    </a:schemeClr>
                  </a:solidFill>
                </a:endParaRPr>
              </a:p>
            </p:txBody>
          </p:sp>
        </mc:Fallback>
      </mc:AlternateContent>
      <p:sp>
        <p:nvSpPr>
          <p:cNvPr id="4" name="Slide Number Placeholder 3"/>
          <p:cNvSpPr>
            <a:spLocks noGrp="1"/>
          </p:cNvSpPr>
          <p:nvPr>
            <p:ph type="sldNum" sz="quarter" idx="5"/>
          </p:nvPr>
        </p:nvSpPr>
        <p:spPr/>
        <p:txBody>
          <a:bodyPr/>
          <a:lstStyle/>
          <a:p>
            <a:fld id="{7A9215B6-8BB5-5046-A7C1-A1AAA2888C68}" type="slidenum">
              <a:rPr lang="en-US" smtClean="0"/>
              <a:t>19</a:t>
            </a:fld>
            <a:endParaRPr lang="en-US"/>
          </a:p>
        </p:txBody>
      </p:sp>
    </p:spTree>
    <p:extLst>
      <p:ext uri="{BB962C8B-B14F-4D97-AF65-F5344CB8AC3E}">
        <p14:creationId xmlns:p14="http://schemas.microsoft.com/office/powerpoint/2010/main" val="3449727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work is a collaborative effort between MIT and MIT-LL</a:t>
            </a:r>
          </a:p>
          <a:p>
            <a:r>
              <a:rPr lang="en-US" dirty="0"/>
              <a:t>The design and testing of integrated photonics was conducted at both locations</a:t>
            </a:r>
          </a:p>
          <a:p>
            <a:r>
              <a:rPr lang="en-US" dirty="0"/>
              <a:t>The experiments with ions were done at MIT while traps were fabricated at LL</a:t>
            </a:r>
          </a:p>
          <a:p>
            <a:r>
              <a:rPr lang="en-US" dirty="0"/>
              <a:t>Among the key contributors, I planned the experiments, tested photonic devices and set up the ion experiments </a:t>
            </a:r>
          </a:p>
          <a:p>
            <a:r>
              <a:rPr lang="en-US" dirty="0"/>
              <a:t>Sabrina is a grad student at MIT and did it all, design and testing of photonics as well as ion experiments</a:t>
            </a:r>
          </a:p>
          <a:p>
            <a:r>
              <a:rPr lang="en-US" dirty="0"/>
              <a:t>Ethan is a postdoc and ran experiments with ions as well as developing the numerical theory </a:t>
            </a:r>
          </a:p>
          <a:p>
            <a:r>
              <a:rPr lang="en-US" dirty="0" err="1"/>
              <a:t>Zhaoyi</a:t>
            </a:r>
            <a:r>
              <a:rPr lang="en-US" dirty="0"/>
              <a:t> is a grad student at MIT and set up an analytical theory calculation</a:t>
            </a:r>
          </a:p>
          <a:p>
            <a:r>
              <a:rPr lang="en-US" dirty="0"/>
              <a:t>John at LL</a:t>
            </a:r>
          </a:p>
          <a:p>
            <a:r>
              <a:rPr lang="en-US" dirty="0"/>
              <a:t>Ike at MIT</a:t>
            </a:r>
          </a:p>
          <a:p>
            <a:r>
              <a:rPr lang="en-US" dirty="0"/>
              <a:t>Jelena at MIT</a:t>
            </a:r>
          </a:p>
          <a:p>
            <a:endParaRPr lang="en-US" dirty="0"/>
          </a:p>
          <a:p>
            <a:r>
              <a:rPr lang="en-US" dirty="0"/>
              <a:t>Now to the meat of the matter</a:t>
            </a:r>
          </a:p>
        </p:txBody>
      </p:sp>
      <p:sp>
        <p:nvSpPr>
          <p:cNvPr id="4" name="Slide Number Placeholder 3"/>
          <p:cNvSpPr>
            <a:spLocks noGrp="1"/>
          </p:cNvSpPr>
          <p:nvPr>
            <p:ph type="sldNum" sz="quarter" idx="5"/>
          </p:nvPr>
        </p:nvSpPr>
        <p:spPr/>
        <p:txBody>
          <a:bodyPr/>
          <a:lstStyle/>
          <a:p>
            <a:fld id="{7A9215B6-8BB5-5046-A7C1-A1AAA2888C68}" type="slidenum">
              <a:rPr lang="en-US" smtClean="0"/>
              <a:t>2</a:t>
            </a:fld>
            <a:endParaRPr lang="en-US"/>
          </a:p>
        </p:txBody>
      </p:sp>
    </p:spTree>
    <p:extLst>
      <p:ext uri="{BB962C8B-B14F-4D97-AF65-F5344CB8AC3E}">
        <p14:creationId xmlns:p14="http://schemas.microsoft.com/office/powerpoint/2010/main" val="23460919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es Placeholder 2"/>
              <p:cNvSpPr>
                <a:spLocks noGrp="1"/>
              </p:cNvSpPr>
              <p:nvPr>
                <p:ph type="body" idx="1"/>
              </p:nvPr>
            </p:nvSpPr>
            <p:spPr/>
            <p:txBody>
              <a:bodyPr/>
              <a:lstStyle/>
              <a:p>
                <a:r>
                  <a:rPr lang="en-US" dirty="0"/>
                  <a:t>Yes, we did cool some ions!</a:t>
                </a:r>
              </a:p>
              <a:p>
                <a:endParaRPr lang="en-US" dirty="0"/>
              </a:p>
              <a:p>
                <a:endParaRPr lang="en-US" dirty="0"/>
              </a:p>
              <a:p>
                <a:r>
                  <a:rPr lang="en-US" dirty="0"/>
                  <a:t>The Doppler limit of the 1 MHz axial mode was around 12 quanta for our parameters and we were able to cool down to around 2 quanta using the polarization gradient. At the Doppler limit, the cooling rate was several hundred thousand quanta per second.</a:t>
                </a:r>
              </a:p>
              <a:p>
                <a:endParaRPr lang="en-US" dirty="0"/>
              </a:p>
              <a:p>
                <a:r>
                  <a:rPr lang="en-US" dirty="0"/>
                  <a:t>We can cool faster using higher intensities or closer detuning, but there are trade-offs with the steady state temperature</a:t>
                </a:r>
              </a:p>
              <a:p>
                <a:endParaRPr lang="en-US" dirty="0"/>
              </a:p>
              <a:p>
                <a:endParaRPr lang="en-US" dirty="0"/>
              </a:p>
              <a:p>
                <a:endParaRPr lang="en-US" dirty="0"/>
              </a:p>
              <a:p>
                <a:endParaRPr lang="en-US" dirty="0"/>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Analytically, the cooling rate can be understood simply by hiding the cooling and heating effects in this W and setting a steady state temperature that the system ends up 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Cooling rate: </a:t>
                </a:r>
                <a14:m>
                  <m:oMath xmlns:m="http://schemas.openxmlformats.org/officeDocument/2006/math">
                    <m:f>
                      <m:fPr>
                        <m:ctrlPr>
                          <a:rPr lang="en-US" sz="1200" i="1" smtClean="0">
                            <a:latin typeface="Cambria Math" panose="02040503050406030204" pitchFamily="18" charset="0"/>
                          </a:rPr>
                        </m:ctrlPr>
                      </m:fPr>
                      <m:num>
                        <m:r>
                          <a:rPr lang="en-US" sz="1200" b="0" i="1" smtClean="0">
                            <a:latin typeface="Cambria Math" panose="02040503050406030204" pitchFamily="18" charset="0"/>
                          </a:rPr>
                          <m:t>𝑑</m:t>
                        </m:r>
                        <m:r>
                          <a:rPr lang="en-US" sz="1200" b="0" i="1" smtClean="0">
                            <a:latin typeface="Cambria Math" panose="02040503050406030204" pitchFamily="18" charset="0"/>
                          </a:rPr>
                          <m:t>⟨</m:t>
                        </m:r>
                        <m:r>
                          <a:rPr lang="en-US" sz="1200" b="0" i="1" smtClean="0">
                            <a:latin typeface="Cambria Math" panose="02040503050406030204" pitchFamily="18" charset="0"/>
                          </a:rPr>
                          <m:t>𝑛</m:t>
                        </m:r>
                        <m:r>
                          <a:rPr lang="en-US" sz="1200" b="0" i="1" smtClean="0">
                            <a:latin typeface="Cambria Math" panose="02040503050406030204" pitchFamily="18" charset="0"/>
                          </a:rPr>
                          <m:t>⟩</m:t>
                        </m:r>
                      </m:num>
                      <m:den>
                        <m:r>
                          <a:rPr lang="en-US" sz="1200" b="0" i="1" smtClean="0">
                            <a:latin typeface="Cambria Math" panose="02040503050406030204" pitchFamily="18" charset="0"/>
                          </a:rPr>
                          <m:t>𝑑𝑡</m:t>
                        </m:r>
                      </m:den>
                    </m:f>
                    <m:r>
                      <a:rPr lang="en-US" sz="1200" b="0" i="1" smtClean="0">
                        <a:latin typeface="Cambria Math" panose="02040503050406030204" pitchFamily="18" charset="0"/>
                      </a:rPr>
                      <m:t>=</m:t>
                    </m:r>
                    <m:r>
                      <a:rPr lang="en-US" sz="1200" b="0" i="1" smtClean="0">
                        <a:latin typeface="Cambria Math" panose="02040503050406030204" pitchFamily="18" charset="0"/>
                      </a:rPr>
                      <m:t>𝑊</m:t>
                    </m:r>
                    <m:d>
                      <m:dPr>
                        <m:ctrlPr>
                          <a:rPr lang="en-US" sz="1200" b="0" i="1" smtClean="0">
                            <a:latin typeface="Cambria Math" panose="02040503050406030204" pitchFamily="18" charset="0"/>
                          </a:rPr>
                        </m:ctrlPr>
                      </m:dPr>
                      <m:e>
                        <m:r>
                          <a:rPr lang="en-US" sz="1200" b="0" i="1" smtClean="0">
                            <a:latin typeface="Cambria Math" panose="02040503050406030204" pitchFamily="18" charset="0"/>
                          </a:rPr>
                          <m:t>⟨</m:t>
                        </m:r>
                        <m:r>
                          <a:rPr lang="en-US" sz="1200" b="0" i="1" smtClean="0">
                            <a:latin typeface="Cambria Math" panose="02040503050406030204" pitchFamily="18" charset="0"/>
                          </a:rPr>
                          <m:t>𝑛</m:t>
                        </m:r>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d>
                              <m:dPr>
                                <m:begChr m:val="⟨"/>
                                <m:endChr m:val="⟩"/>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e>
                            </m:d>
                          </m:e>
                          <m:sub>
                            <m:r>
                              <a:rPr lang="en-US" sz="1200" b="0" i="1" smtClean="0">
                                <a:latin typeface="Cambria Math" panose="02040503050406030204" pitchFamily="18" charset="0"/>
                              </a:rPr>
                              <m:t>0</m:t>
                            </m:r>
                          </m:sub>
                        </m:sSub>
                      </m:e>
                    </m:d>
                  </m:oMath>
                </a14:m>
                <a:endParaRPr lang="en-US" dirty="0"/>
              </a:p>
              <a:p>
                <a:endParaRPr lang="en-US" dirty="0"/>
              </a:p>
            </p:txBody>
          </p:sp>
        </mc:Choice>
        <mc:Fallback>
          <p:sp>
            <p:nvSpPr>
              <p:cNvPr id="3" name="Notes Placeholder 2"/>
              <p:cNvSpPr>
                <a:spLocks noGrp="1"/>
              </p:cNvSpPr>
              <p:nvPr>
                <p:ph type="body" idx="1"/>
              </p:nvPr>
            </p:nvSpPr>
            <p:spPr/>
            <p:txBody>
              <a:bodyPr/>
              <a:lstStyle/>
              <a:p>
                <a:r>
                  <a:rPr lang="en-US" dirty="0"/>
                  <a:t>Yes, we did cool some ions!</a:t>
                </a:r>
              </a:p>
              <a:p>
                <a:endParaRPr lang="en-US" dirty="0"/>
              </a:p>
              <a:p>
                <a:endParaRPr lang="en-US" dirty="0"/>
              </a:p>
              <a:p>
                <a:r>
                  <a:rPr lang="en-US" dirty="0"/>
                  <a:t>The Doppler limit of the 1 MHz axial mode was around 12 quanta for our parameters and we were able to cool down to around 2 quanta using the polarization gradient. At the Doppler limit, the cooling rate was several hundred thousand quanta per second.</a:t>
                </a:r>
              </a:p>
              <a:p>
                <a:endParaRPr lang="en-US" dirty="0"/>
              </a:p>
              <a:p>
                <a:r>
                  <a:rPr lang="en-US" dirty="0"/>
                  <a:t>We can cool faster using higher intensities or closer detuning, but there are trade-offs with the steady state temperature</a:t>
                </a:r>
              </a:p>
              <a:p>
                <a:endParaRPr lang="en-US" dirty="0"/>
              </a:p>
              <a:p>
                <a:endParaRPr lang="en-US" dirty="0"/>
              </a:p>
              <a:p>
                <a:endParaRPr lang="en-US" dirty="0"/>
              </a:p>
              <a:p>
                <a:endParaRPr lang="en-US" dirty="0"/>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Analytically, the cooling rate can be understood simply by hiding the cooling and heating effects in this W and setting a steady state temperature that the system ends up 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Cooling rate: </a:t>
                </a:r>
                <a:r>
                  <a:rPr lang="en-US" sz="1200" i="0">
                    <a:latin typeface="Cambria Math" panose="02040503050406030204" pitchFamily="18" charset="0"/>
                  </a:rPr>
                  <a:t>(</a:t>
                </a:r>
                <a:r>
                  <a:rPr lang="en-US" sz="1200" b="0" i="0">
                    <a:latin typeface="Cambria Math" panose="02040503050406030204" pitchFamily="18" charset="0"/>
                  </a:rPr>
                  <a:t>𝑑⟨𝑛⟩)/𝑑𝑡=𝑊(⟨𝑛⟩−⟨𝑛⟩_0 )</a:t>
                </a:r>
                <a:endParaRPr lang="en-US" dirty="0"/>
              </a:p>
              <a:p>
                <a:endParaRPr lang="en-US" dirty="0"/>
              </a:p>
            </p:txBody>
          </p:sp>
        </mc:Fallback>
      </mc:AlternateContent>
      <p:sp>
        <p:nvSpPr>
          <p:cNvPr id="4" name="Slide Number Placeholder 3"/>
          <p:cNvSpPr>
            <a:spLocks noGrp="1"/>
          </p:cNvSpPr>
          <p:nvPr>
            <p:ph type="sldNum" sz="quarter" idx="5"/>
          </p:nvPr>
        </p:nvSpPr>
        <p:spPr/>
        <p:txBody>
          <a:bodyPr/>
          <a:lstStyle/>
          <a:p>
            <a:fld id="{7A9215B6-8BB5-5046-A7C1-A1AAA2888C68}" type="slidenum">
              <a:rPr lang="en-US" smtClean="0"/>
              <a:t>20</a:t>
            </a:fld>
            <a:endParaRPr lang="en-US"/>
          </a:p>
        </p:txBody>
      </p:sp>
    </p:spTree>
    <p:extLst>
      <p:ext uri="{BB962C8B-B14F-4D97-AF65-F5344CB8AC3E}">
        <p14:creationId xmlns:p14="http://schemas.microsoft.com/office/powerpoint/2010/main" val="42875145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can see here where we are closer detuned and have a cooling time constant of 19 us instead of 55 us, but a higher final </a:t>
            </a:r>
            <a:r>
              <a:rPr lang="en-US" dirty="0" err="1"/>
              <a:t>nbar</a:t>
            </a:r>
            <a:r>
              <a:rPr lang="en-US" dirty="0"/>
              <a:t>.</a:t>
            </a:r>
          </a:p>
          <a:p>
            <a:endParaRPr lang="en-US" dirty="0"/>
          </a:p>
          <a:p>
            <a:r>
              <a:rPr lang="en-US" dirty="0"/>
              <a:t>We can map out this steady state temperature at different </a:t>
            </a:r>
            <a:r>
              <a:rPr lang="en-US" dirty="0" err="1"/>
              <a:t>detunings</a:t>
            </a:r>
            <a:r>
              <a:rPr lang="en-US" dirty="0"/>
              <a:t> and phases of the polarization gradient</a:t>
            </a:r>
          </a:p>
        </p:txBody>
      </p:sp>
      <p:sp>
        <p:nvSpPr>
          <p:cNvPr id="4" name="Slide Number Placeholder 3"/>
          <p:cNvSpPr>
            <a:spLocks noGrp="1"/>
          </p:cNvSpPr>
          <p:nvPr>
            <p:ph type="sldNum" sz="quarter" idx="5"/>
          </p:nvPr>
        </p:nvSpPr>
        <p:spPr/>
        <p:txBody>
          <a:bodyPr/>
          <a:lstStyle/>
          <a:p>
            <a:fld id="{7A9215B6-8BB5-5046-A7C1-A1AAA2888C68}" type="slidenum">
              <a:rPr lang="en-US" smtClean="0"/>
              <a:t>21</a:t>
            </a:fld>
            <a:endParaRPr lang="en-US"/>
          </a:p>
        </p:txBody>
      </p:sp>
    </p:spTree>
    <p:extLst>
      <p:ext uri="{BB962C8B-B14F-4D97-AF65-F5344CB8AC3E}">
        <p14:creationId xmlns:p14="http://schemas.microsoft.com/office/powerpoint/2010/main" val="42531741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can map out this steady state temperature at different </a:t>
            </a:r>
            <a:r>
              <a:rPr lang="en-US" dirty="0" err="1"/>
              <a:t>detunings</a:t>
            </a:r>
            <a:r>
              <a:rPr lang="en-US" dirty="0"/>
              <a:t> and phases of the polarization gradient</a:t>
            </a:r>
          </a:p>
          <a:p>
            <a:endParaRPr lang="en-US" dirty="0"/>
          </a:p>
          <a:p>
            <a:r>
              <a:rPr lang="en-US" dirty="0"/>
              <a:t>The experimental results show structure with the expected periodicity and general shape with cooling for positive </a:t>
            </a:r>
            <a:r>
              <a:rPr lang="en-US" dirty="0" err="1"/>
              <a:t>detunings</a:t>
            </a:r>
            <a:r>
              <a:rPr lang="en-US" dirty="0"/>
              <a:t>.</a:t>
            </a:r>
          </a:p>
          <a:p>
            <a:endParaRPr lang="en-US" dirty="0"/>
          </a:p>
          <a:p>
            <a:r>
              <a:rPr lang="en-US" dirty="0"/>
              <a:t>An analytical model captures the far-detuned behavior, but not the behavior for </a:t>
            </a:r>
            <a:r>
              <a:rPr lang="en-US" dirty="0" err="1"/>
              <a:t>detunings</a:t>
            </a:r>
            <a:r>
              <a:rPr lang="en-US" dirty="0"/>
              <a:t> &lt;85 MHz or so</a:t>
            </a:r>
          </a:p>
          <a:p>
            <a:endParaRPr lang="en-US" dirty="0"/>
          </a:p>
          <a:p>
            <a:r>
              <a:rPr lang="en-US" dirty="0"/>
              <a:t>Stark shift </a:t>
            </a:r>
          </a:p>
        </p:txBody>
      </p:sp>
      <p:sp>
        <p:nvSpPr>
          <p:cNvPr id="4" name="Slide Number Placeholder 3"/>
          <p:cNvSpPr>
            <a:spLocks noGrp="1"/>
          </p:cNvSpPr>
          <p:nvPr>
            <p:ph type="sldNum" sz="quarter" idx="5"/>
          </p:nvPr>
        </p:nvSpPr>
        <p:spPr/>
        <p:txBody>
          <a:bodyPr/>
          <a:lstStyle/>
          <a:p>
            <a:fld id="{7A9215B6-8BB5-5046-A7C1-A1AAA2888C68}" type="slidenum">
              <a:rPr lang="en-US" smtClean="0"/>
              <a:t>22</a:t>
            </a:fld>
            <a:endParaRPr lang="en-US"/>
          </a:p>
        </p:txBody>
      </p:sp>
    </p:spTree>
    <p:extLst>
      <p:ext uri="{BB962C8B-B14F-4D97-AF65-F5344CB8AC3E}">
        <p14:creationId xmlns:p14="http://schemas.microsoft.com/office/powerpoint/2010/main" val="36400779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numerical model of the cooling or heating rate starts to capture more of the structure we see. </a:t>
            </a:r>
          </a:p>
          <a:p>
            <a:endParaRPr lang="en-US" dirty="0"/>
          </a:p>
          <a:p>
            <a:r>
              <a:rPr lang="en-US" dirty="0"/>
              <a:t>If we take a cut along this line and measure the instantaneous heating and cooling rate at the Doppler limit</a:t>
            </a:r>
          </a:p>
          <a:p>
            <a:endParaRPr lang="en-US" dirty="0"/>
          </a:p>
          <a:p>
            <a:r>
              <a:rPr lang="en-US" dirty="0"/>
              <a:t>Assume start at </a:t>
            </a:r>
            <a:r>
              <a:rPr lang="en-US" dirty="0" err="1"/>
              <a:t>fock</a:t>
            </a:r>
            <a:r>
              <a:rPr lang="en-US" dirty="0"/>
              <a:t> state 12 and resonant sat param of 4</a:t>
            </a:r>
          </a:p>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23</a:t>
            </a:fld>
            <a:endParaRPr lang="en-US"/>
          </a:p>
        </p:txBody>
      </p:sp>
    </p:spTree>
    <p:extLst>
      <p:ext uri="{BB962C8B-B14F-4D97-AF65-F5344CB8AC3E}">
        <p14:creationId xmlns:p14="http://schemas.microsoft.com/office/powerpoint/2010/main" val="31168707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heating on and below resonance and then a band of cooling interrupted by a heating peak.</a:t>
            </a:r>
          </a:p>
          <a:p>
            <a:endParaRPr lang="en-US" dirty="0"/>
          </a:p>
          <a:p>
            <a:r>
              <a:rPr lang="en-US" dirty="0"/>
              <a:t>To get the instantaneous cooling/heating rate at the Doppler limit, we take many points at low PG pulse times to get a relatively precise linear fit. </a:t>
            </a:r>
          </a:p>
          <a:p>
            <a:endParaRPr lang="en-US" dirty="0"/>
          </a:p>
          <a:p>
            <a:r>
              <a:rPr lang="en-US" dirty="0"/>
              <a:t>Taking a step back, what have we shown?</a:t>
            </a:r>
          </a:p>
        </p:txBody>
      </p:sp>
      <p:sp>
        <p:nvSpPr>
          <p:cNvPr id="4" name="Slide Number Placeholder 3"/>
          <p:cNvSpPr>
            <a:spLocks noGrp="1"/>
          </p:cNvSpPr>
          <p:nvPr>
            <p:ph type="sldNum" sz="quarter" idx="5"/>
          </p:nvPr>
        </p:nvSpPr>
        <p:spPr/>
        <p:txBody>
          <a:bodyPr/>
          <a:lstStyle/>
          <a:p>
            <a:fld id="{7A9215B6-8BB5-5046-A7C1-A1AAA2888C68}" type="slidenum">
              <a:rPr lang="en-US" smtClean="0"/>
              <a:t>24</a:t>
            </a:fld>
            <a:endParaRPr lang="en-US"/>
          </a:p>
        </p:txBody>
      </p:sp>
    </p:spTree>
    <p:extLst>
      <p:ext uri="{BB962C8B-B14F-4D97-AF65-F5344CB8AC3E}">
        <p14:creationId xmlns:p14="http://schemas.microsoft.com/office/powerpoint/2010/main" val="42752807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 the plot to just have 1 method of measuring?</a:t>
            </a:r>
          </a:p>
        </p:txBody>
      </p:sp>
      <p:sp>
        <p:nvSpPr>
          <p:cNvPr id="4" name="Slide Number Placeholder 3"/>
          <p:cNvSpPr>
            <a:spLocks noGrp="1"/>
          </p:cNvSpPr>
          <p:nvPr>
            <p:ph type="sldNum" sz="quarter" idx="5"/>
          </p:nvPr>
        </p:nvSpPr>
        <p:spPr/>
        <p:txBody>
          <a:bodyPr/>
          <a:lstStyle/>
          <a:p>
            <a:fld id="{7A9215B6-8BB5-5046-A7C1-A1AAA2888C68}" type="slidenum">
              <a:rPr lang="en-US" smtClean="0"/>
              <a:t>25</a:t>
            </a:fld>
            <a:endParaRPr lang="en-US"/>
          </a:p>
        </p:txBody>
      </p:sp>
    </p:spTree>
    <p:extLst>
      <p:ext uri="{BB962C8B-B14F-4D97-AF65-F5344CB8AC3E}">
        <p14:creationId xmlns:p14="http://schemas.microsoft.com/office/powerpoint/2010/main" val="16933959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trapped ions in a phase-stable polarization gradient for the first time</a:t>
            </a:r>
          </a:p>
          <a:p>
            <a:endParaRPr lang="en-US" dirty="0"/>
          </a:p>
          <a:p>
            <a:r>
              <a:rPr lang="en-US" dirty="0"/>
              <a:t>We experimentally and theoretically mapped out the cooling vs. detuning and polarization gradient phase</a:t>
            </a:r>
          </a:p>
          <a:p>
            <a:endParaRPr lang="en-US" dirty="0"/>
          </a:p>
          <a:p>
            <a:r>
              <a:rPr lang="en-US" dirty="0"/>
              <a:t>We demonstrated fast, power-efficient sub-Doppler cooling</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Looking towards the future,</a:t>
            </a:r>
          </a:p>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26</a:t>
            </a:fld>
            <a:endParaRPr lang="en-US"/>
          </a:p>
        </p:txBody>
      </p:sp>
    </p:spTree>
    <p:extLst>
      <p:ext uri="{BB962C8B-B14F-4D97-AF65-F5344CB8AC3E}">
        <p14:creationId xmlns:p14="http://schemas.microsoft.com/office/powerpoint/2010/main" val="35972967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to the future,</a:t>
            </a:r>
          </a:p>
          <a:p>
            <a:endParaRPr lang="en-US" dirty="0"/>
          </a:p>
          <a:p>
            <a:r>
              <a:rPr lang="en-US" dirty="0"/>
              <a:t>We are currently fabricating new devices with improved beam pointing.</a:t>
            </a:r>
          </a:p>
          <a:p>
            <a:endParaRPr lang="en-US" dirty="0"/>
          </a:p>
          <a:p>
            <a:r>
              <a:rPr lang="en-US" dirty="0"/>
              <a:t>With these we hope to optimize the cooling rate and final </a:t>
            </a:r>
            <a:r>
              <a:rPr lang="en-US" dirty="0" err="1"/>
              <a:t>nbar</a:t>
            </a:r>
            <a:r>
              <a:rPr lang="en-US" dirty="0"/>
              <a:t> using higher intensity and higher polarization purity</a:t>
            </a:r>
          </a:p>
          <a:p>
            <a:endParaRPr lang="en-US" dirty="0"/>
          </a:p>
          <a:p>
            <a:r>
              <a:rPr lang="en-US" dirty="0"/>
              <a:t>Finally, we aim to simultaneously cool all modes of multiple ion chains!</a:t>
            </a:r>
          </a:p>
        </p:txBody>
      </p:sp>
      <p:sp>
        <p:nvSpPr>
          <p:cNvPr id="4" name="Slide Number Placeholder 3"/>
          <p:cNvSpPr>
            <a:spLocks noGrp="1"/>
          </p:cNvSpPr>
          <p:nvPr>
            <p:ph type="sldNum" sz="quarter" idx="5"/>
          </p:nvPr>
        </p:nvSpPr>
        <p:spPr/>
        <p:txBody>
          <a:bodyPr/>
          <a:lstStyle/>
          <a:p>
            <a:fld id="{7A9215B6-8BB5-5046-A7C1-A1AAA2888C68}" type="slidenum">
              <a:rPr lang="en-US" smtClean="0"/>
              <a:t>27</a:t>
            </a:fld>
            <a:endParaRPr lang="en-US"/>
          </a:p>
        </p:txBody>
      </p:sp>
    </p:spTree>
    <p:extLst>
      <p:ext uri="{BB962C8B-B14F-4D97-AF65-F5344CB8AC3E}">
        <p14:creationId xmlns:p14="http://schemas.microsoft.com/office/powerpoint/2010/main" val="25463976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28</a:t>
            </a:fld>
            <a:endParaRPr lang="en-US"/>
          </a:p>
        </p:txBody>
      </p:sp>
    </p:spTree>
    <p:extLst>
      <p:ext uri="{BB962C8B-B14F-4D97-AF65-F5344CB8AC3E}">
        <p14:creationId xmlns:p14="http://schemas.microsoft.com/office/powerpoint/2010/main" val="8010940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30</a:t>
            </a:fld>
            <a:endParaRPr lang="en-US"/>
          </a:p>
        </p:txBody>
      </p:sp>
    </p:spTree>
    <p:extLst>
      <p:ext uri="{BB962C8B-B14F-4D97-AF65-F5344CB8AC3E}">
        <p14:creationId xmlns:p14="http://schemas.microsoft.com/office/powerpoint/2010/main" val="4139413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have heard in previous talks, most experiments start with ground state cooling. This is the most convenient starting point for generating arbitrary states of motion and is often required for high fidelity 2-qubit gates</a:t>
            </a:r>
          </a:p>
          <a:p>
            <a:r>
              <a:rPr lang="en-US" dirty="0"/>
              <a:t>In fact, due to the Debye-Waller factors from spectator modes correcting the sideband Rabi frequencies, you likely want to cool all of your modes to close to the ground state</a:t>
            </a:r>
          </a:p>
          <a:p>
            <a:r>
              <a:rPr lang="en-US" dirty="0"/>
              <a:t>Doppler cooling limit set by the transition linewidth and mode frequency. For the dipole transitions we use, this generally does not cool us to the ground state</a:t>
            </a:r>
          </a:p>
          <a:p>
            <a:r>
              <a:rPr lang="en-US" dirty="0"/>
              <a:t>As you heard in many talks, the standard solution is to use resolved sideband cooling, but this method is rather slow since using a narrow line transition and sideband Rabi frequency is reduced by the Lamb-</a:t>
            </a:r>
            <a:r>
              <a:rPr lang="en-US" dirty="0" err="1"/>
              <a:t>Dicke</a:t>
            </a:r>
            <a:r>
              <a:rPr lang="en-US" dirty="0"/>
              <a:t> factor. It also only cools a single mode.</a:t>
            </a:r>
          </a:p>
          <a:p>
            <a:r>
              <a:rPr lang="en-US" dirty="0"/>
              <a:t>So how do you cool many modes to the ground state simultaneously? </a:t>
            </a:r>
          </a:p>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3</a:t>
            </a:fld>
            <a:endParaRPr lang="en-US"/>
          </a:p>
        </p:txBody>
      </p:sp>
    </p:spTree>
    <p:extLst>
      <p:ext uri="{BB962C8B-B14F-4D97-AF65-F5344CB8AC3E}">
        <p14:creationId xmlns:p14="http://schemas.microsoft.com/office/powerpoint/2010/main" val="31026802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 the plot to just have 1 method of measuring?</a:t>
            </a:r>
          </a:p>
        </p:txBody>
      </p:sp>
      <p:sp>
        <p:nvSpPr>
          <p:cNvPr id="4" name="Slide Number Placeholder 3"/>
          <p:cNvSpPr>
            <a:spLocks noGrp="1"/>
          </p:cNvSpPr>
          <p:nvPr>
            <p:ph type="sldNum" sz="quarter" idx="5"/>
          </p:nvPr>
        </p:nvSpPr>
        <p:spPr/>
        <p:txBody>
          <a:bodyPr/>
          <a:lstStyle/>
          <a:p>
            <a:fld id="{7A9215B6-8BB5-5046-A7C1-A1AAA2888C68}" type="slidenum">
              <a:rPr lang="en-US" smtClean="0"/>
              <a:t>31</a:t>
            </a:fld>
            <a:endParaRPr lang="en-US"/>
          </a:p>
        </p:txBody>
      </p:sp>
    </p:spTree>
    <p:extLst>
      <p:ext uri="{BB962C8B-B14F-4D97-AF65-F5344CB8AC3E}">
        <p14:creationId xmlns:p14="http://schemas.microsoft.com/office/powerpoint/2010/main" val="38145122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Max cooling rate ~300000 q/s at 12 quanta</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Phase dependent cooling rate at Doppler limit for two </a:t>
            </a:r>
            <a:r>
              <a:rPr lang="en-US" dirty="0" err="1"/>
              <a:t>detunings</a:t>
            </a:r>
            <a:r>
              <a:rPr lang="en-US" dirty="0"/>
              <a:t> (86 MHz and 140 MHz) and equal intensity </a:t>
            </a:r>
          </a:p>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32</a:t>
            </a:fld>
            <a:endParaRPr lang="en-US"/>
          </a:p>
        </p:txBody>
      </p:sp>
    </p:spTree>
    <p:extLst>
      <p:ext uri="{BB962C8B-B14F-4D97-AF65-F5344CB8AC3E}">
        <p14:creationId xmlns:p14="http://schemas.microsoft.com/office/powerpoint/2010/main" val="36034035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Max cooling rate ~300000 q/s at 12 quanta</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Phase dependent cooling rate at Doppler limit for two </a:t>
            </a:r>
            <a:r>
              <a:rPr lang="en-US" dirty="0" err="1"/>
              <a:t>detunings</a:t>
            </a:r>
            <a:r>
              <a:rPr lang="en-US" dirty="0"/>
              <a:t> (86 MHz and 140 MHz) and equal intensity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Still figuring out the appropriate error handling. Current </a:t>
            </a:r>
            <a:r>
              <a:rPr lang="en-US" dirty="0" err="1"/>
              <a:t>errorbars</a:t>
            </a:r>
            <a:r>
              <a:rPr lang="en-US" dirty="0"/>
              <a:t> are too small</a:t>
            </a:r>
          </a:p>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33</a:t>
            </a:fld>
            <a:endParaRPr lang="en-US"/>
          </a:p>
        </p:txBody>
      </p:sp>
    </p:spTree>
    <p:extLst>
      <p:ext uri="{BB962C8B-B14F-4D97-AF65-F5344CB8AC3E}">
        <p14:creationId xmlns:p14="http://schemas.microsoft.com/office/powerpoint/2010/main" val="3091730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34</a:t>
            </a:fld>
            <a:endParaRPr lang="en-US"/>
          </a:p>
        </p:txBody>
      </p:sp>
    </p:spTree>
    <p:extLst>
      <p:ext uri="{BB962C8B-B14F-4D97-AF65-F5344CB8AC3E}">
        <p14:creationId xmlns:p14="http://schemas.microsoft.com/office/powerpoint/2010/main" val="9617867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35</a:t>
            </a:fld>
            <a:endParaRPr lang="en-US"/>
          </a:p>
        </p:txBody>
      </p:sp>
    </p:spTree>
    <p:extLst>
      <p:ext uri="{BB962C8B-B14F-4D97-AF65-F5344CB8AC3E}">
        <p14:creationId xmlns:p14="http://schemas.microsoft.com/office/powerpoint/2010/main" val="23092330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draw b-field, fix phi line</a:t>
            </a:r>
          </a:p>
        </p:txBody>
      </p:sp>
      <p:sp>
        <p:nvSpPr>
          <p:cNvPr id="4" name="Slide Number Placeholder 3"/>
          <p:cNvSpPr>
            <a:spLocks noGrp="1"/>
          </p:cNvSpPr>
          <p:nvPr>
            <p:ph type="sldNum" sz="quarter" idx="5"/>
          </p:nvPr>
        </p:nvSpPr>
        <p:spPr/>
        <p:txBody>
          <a:bodyPr/>
          <a:lstStyle/>
          <a:p>
            <a:fld id="{AEE42555-1317-7140-923F-8196E144A01F}" type="slidenum">
              <a:rPr lang="en-US" smtClean="0"/>
              <a:t>37</a:t>
            </a:fld>
            <a:endParaRPr lang="en-US"/>
          </a:p>
        </p:txBody>
      </p:sp>
    </p:spTree>
    <p:extLst>
      <p:ext uri="{BB962C8B-B14F-4D97-AF65-F5344CB8AC3E}">
        <p14:creationId xmlns:p14="http://schemas.microsoft.com/office/powerpoint/2010/main" val="10939172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Working on similar plots for the J=1/2 states Ethan/ </a:t>
            </a:r>
            <a:r>
              <a:rPr lang="en-US" dirty="0" err="1"/>
              <a:t>Zhaoy</a:t>
            </a:r>
            <a:endParaRPr lang="en-US" dirty="0"/>
          </a:p>
          <a:p>
            <a:endParaRPr lang="en-US" dirty="0"/>
          </a:p>
          <a:p>
            <a:r>
              <a:rPr lang="en-US" dirty="0"/>
              <a:t>Note theta is angle between polarizations, which is fixed for us</a:t>
            </a:r>
          </a:p>
          <a:p>
            <a:endParaRPr lang="en-US" dirty="0"/>
          </a:p>
          <a:p>
            <a:r>
              <a:rPr lang="en-US" dirty="0"/>
              <a:t>fix animations!!!</a:t>
            </a:r>
          </a:p>
        </p:txBody>
      </p:sp>
      <p:sp>
        <p:nvSpPr>
          <p:cNvPr id="4" name="Slide Number Placeholder 3"/>
          <p:cNvSpPr>
            <a:spLocks noGrp="1"/>
          </p:cNvSpPr>
          <p:nvPr>
            <p:ph type="sldNum" sz="quarter" idx="5"/>
          </p:nvPr>
        </p:nvSpPr>
        <p:spPr/>
        <p:txBody>
          <a:bodyPr/>
          <a:lstStyle/>
          <a:p>
            <a:fld id="{AEE42555-1317-7140-923F-8196E144A01F}" type="slidenum">
              <a:rPr lang="en-US" smtClean="0"/>
              <a:t>38</a:t>
            </a:fld>
            <a:endParaRPr lang="en-US"/>
          </a:p>
        </p:txBody>
      </p:sp>
    </p:spTree>
    <p:extLst>
      <p:ext uri="{BB962C8B-B14F-4D97-AF65-F5344CB8AC3E}">
        <p14:creationId xmlns:p14="http://schemas.microsoft.com/office/powerpoint/2010/main" val="23908077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 schematic, no pi transitions, make blue detuned, animate</a:t>
            </a:r>
          </a:p>
          <a:p>
            <a:endParaRPr lang="en-US" dirty="0"/>
          </a:p>
          <a:p>
            <a:r>
              <a:rPr lang="en-US" dirty="0"/>
              <a:t>-1/2 ground state prob. instead of bright prob</a:t>
            </a:r>
          </a:p>
        </p:txBody>
      </p:sp>
      <p:sp>
        <p:nvSpPr>
          <p:cNvPr id="4" name="Slide Number Placeholder 3"/>
          <p:cNvSpPr>
            <a:spLocks noGrp="1"/>
          </p:cNvSpPr>
          <p:nvPr>
            <p:ph type="sldNum" sz="quarter" idx="5"/>
          </p:nvPr>
        </p:nvSpPr>
        <p:spPr/>
        <p:txBody>
          <a:bodyPr/>
          <a:lstStyle/>
          <a:p>
            <a:fld id="{7A9215B6-8BB5-5046-A7C1-A1AAA2888C68}" type="slidenum">
              <a:rPr lang="en-US" smtClean="0"/>
              <a:t>39</a:t>
            </a:fld>
            <a:endParaRPr lang="en-US"/>
          </a:p>
        </p:txBody>
      </p:sp>
    </p:spTree>
    <p:extLst>
      <p:ext uri="{BB962C8B-B14F-4D97-AF65-F5344CB8AC3E}">
        <p14:creationId xmlns:p14="http://schemas.microsoft.com/office/powerpoint/2010/main" val="38941887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1e-19 N or 3.6 V/m causes a 100 nm displacement axially.</a:t>
            </a:r>
          </a:p>
        </p:txBody>
      </p:sp>
      <p:sp>
        <p:nvSpPr>
          <p:cNvPr id="4" name="Slide Number Placeholder 3"/>
          <p:cNvSpPr>
            <a:spLocks noGrp="1"/>
          </p:cNvSpPr>
          <p:nvPr>
            <p:ph type="sldNum" sz="quarter" idx="5"/>
          </p:nvPr>
        </p:nvSpPr>
        <p:spPr/>
        <p:txBody>
          <a:bodyPr/>
          <a:lstStyle/>
          <a:p>
            <a:fld id="{7A9215B6-8BB5-5046-A7C1-A1AAA2888C68}" type="slidenum">
              <a:rPr lang="en-US" smtClean="0"/>
              <a:t>40</a:t>
            </a:fld>
            <a:endParaRPr lang="en-US"/>
          </a:p>
        </p:txBody>
      </p:sp>
    </p:spTree>
    <p:extLst>
      <p:ext uri="{BB962C8B-B14F-4D97-AF65-F5344CB8AC3E}">
        <p14:creationId xmlns:p14="http://schemas.microsoft.com/office/powerpoint/2010/main" val="11064711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replace pics, hide irrelevant info</a:t>
            </a:r>
          </a:p>
          <a:p>
            <a:r>
              <a:rPr lang="en-US" dirty="0"/>
              <a:t>hide left pic at first</a:t>
            </a:r>
          </a:p>
          <a:p>
            <a:endParaRPr lang="en-US" dirty="0"/>
          </a:p>
          <a:p>
            <a:r>
              <a:rPr lang="en-US" dirty="0"/>
              <a:t>talk about </a:t>
            </a:r>
            <a:r>
              <a:rPr lang="en-US" dirty="0" err="1"/>
              <a:t>lin</a:t>
            </a:r>
            <a:r>
              <a:rPr lang="en-US" dirty="0"/>
              <a:t> perp </a:t>
            </a:r>
            <a:r>
              <a:rPr lang="en-US" dirty="0" err="1"/>
              <a:t>lin</a:t>
            </a:r>
            <a:r>
              <a:rPr lang="en-US" dirty="0"/>
              <a:t> (add pic)</a:t>
            </a:r>
          </a:p>
          <a:p>
            <a:r>
              <a:rPr lang="en-US" dirty="0"/>
              <a:t>-&gt; TE TE</a:t>
            </a:r>
          </a:p>
        </p:txBody>
      </p:sp>
      <p:sp>
        <p:nvSpPr>
          <p:cNvPr id="4" name="Slide Number Placeholder 3"/>
          <p:cNvSpPr>
            <a:spLocks noGrp="1"/>
          </p:cNvSpPr>
          <p:nvPr>
            <p:ph type="sldNum" sz="quarter" idx="5"/>
          </p:nvPr>
        </p:nvSpPr>
        <p:spPr/>
        <p:txBody>
          <a:bodyPr/>
          <a:lstStyle/>
          <a:p>
            <a:fld id="{439C0522-5003-8545-B0A5-150356CD6101}" type="slidenum">
              <a:rPr lang="en-US" smtClean="0"/>
              <a:t>41</a:t>
            </a:fld>
            <a:endParaRPr lang="en-US"/>
          </a:p>
        </p:txBody>
      </p:sp>
    </p:spTree>
    <p:extLst>
      <p:ext uri="{BB962C8B-B14F-4D97-AF65-F5344CB8AC3E}">
        <p14:creationId xmlns:p14="http://schemas.microsoft.com/office/powerpoint/2010/main" val="2738654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it’s obvious, right? Just sideband cool one mode, then the next, then the next. You see where I am going, with 3N modes this gets a bit tedious.</a:t>
            </a:r>
          </a:p>
          <a:p>
            <a:endParaRPr lang="en-US" dirty="0"/>
          </a:p>
          <a:p>
            <a:r>
              <a:rPr lang="en-US" dirty="0"/>
              <a:t>Several talks have mentioned EIT cooling, which is a wonderful technique that is both fairly fast because it uses a dipole allowed transition and can cool several modes in parallel as long as they lie within the </a:t>
            </a:r>
            <a:r>
              <a:rPr lang="en-US" dirty="0" err="1"/>
              <a:t>fano</a:t>
            </a:r>
            <a:r>
              <a:rPr lang="en-US" dirty="0"/>
              <a:t> resonance feature.</a:t>
            </a:r>
          </a:p>
          <a:p>
            <a:endParaRPr lang="en-US" dirty="0"/>
          </a:p>
          <a:p>
            <a:r>
              <a:rPr lang="en-US" dirty="0"/>
              <a:t>A third method is Sisyphus cooling, which we heard about from Bas on Monday. A version of this is called polarization gradient cooling, which can cool to well-below the Doppler limit and is fast and multi-mode. This method can be combined with a few red sideband pulses on the modes of interest to prepare fully in the ground state</a:t>
            </a:r>
          </a:p>
        </p:txBody>
      </p:sp>
      <p:sp>
        <p:nvSpPr>
          <p:cNvPr id="4" name="Slide Number Placeholder 3"/>
          <p:cNvSpPr>
            <a:spLocks noGrp="1"/>
          </p:cNvSpPr>
          <p:nvPr>
            <p:ph type="sldNum" sz="quarter" idx="5"/>
          </p:nvPr>
        </p:nvSpPr>
        <p:spPr/>
        <p:txBody>
          <a:bodyPr/>
          <a:lstStyle/>
          <a:p>
            <a:fld id="{439C0522-5003-8545-B0A5-150356CD6101}" type="slidenum">
              <a:rPr lang="en-US" smtClean="0"/>
              <a:t>4</a:t>
            </a:fld>
            <a:endParaRPr lang="en-US"/>
          </a:p>
        </p:txBody>
      </p:sp>
    </p:spTree>
    <p:extLst>
      <p:ext uri="{BB962C8B-B14F-4D97-AF65-F5344CB8AC3E}">
        <p14:creationId xmlns:p14="http://schemas.microsoft.com/office/powerpoint/2010/main" val="802640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9C0522-5003-8545-B0A5-150356CD6101}" type="slidenum">
              <a:rPr lang="en-US" smtClean="0"/>
              <a:t>42</a:t>
            </a:fld>
            <a:endParaRPr lang="en-US"/>
          </a:p>
        </p:txBody>
      </p:sp>
    </p:spTree>
    <p:extLst>
      <p:ext uri="{BB962C8B-B14F-4D97-AF65-F5344CB8AC3E}">
        <p14:creationId xmlns:p14="http://schemas.microsoft.com/office/powerpoint/2010/main" val="25509670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t>One of the first sub-doppler cooling methods we plan to implement with integrated photonics is polarization gradient cooling</a:t>
            </a:r>
          </a:p>
          <a:p>
            <a:pPr marL="171450" lvl="0" indent="-171450">
              <a:buFont typeface="Arial" panose="020B0604020202020204" pitchFamily="34" charset="0"/>
              <a:buChar char="•"/>
            </a:pPr>
            <a:r>
              <a:rPr lang="en-US" dirty="0"/>
              <a:t>Polarization gradient cooling uses interfering counter propagating laser beams to create a periodically varying polarization gradient which is used for Sisyphus cooling.</a:t>
            </a:r>
          </a:p>
          <a:p>
            <a:pPr marL="171450" lvl="0" indent="-171450">
              <a:buFont typeface="Arial" panose="020B0604020202020204" pitchFamily="34" charset="0"/>
              <a:buChar char="•"/>
            </a:pPr>
            <a:r>
              <a:rPr lang="en-US" dirty="0"/>
              <a:t>It has been demonstrated to cool many modes very quickly from high motional occupation where the capture range is set by the laser intensity</a:t>
            </a:r>
          </a:p>
          <a:p>
            <a:pPr marL="171450" lvl="0" indent="-171450">
              <a:buFont typeface="Arial" panose="020B0604020202020204" pitchFamily="34" charset="0"/>
              <a:buChar char="•"/>
            </a:pPr>
            <a:r>
              <a:rPr lang="en-US" dirty="0"/>
              <a:t>One limitation is that it often will only cool to a motional occupation of a few so the amount of sideband cooling needed would be reduced but it would still be necessary</a:t>
            </a:r>
          </a:p>
          <a:p>
            <a:pPr marL="171450" lvl="0" indent="-171450">
              <a:buFont typeface="Arial" panose="020B0604020202020204" pitchFamily="34" charset="0"/>
              <a:buChar char="•"/>
            </a:pPr>
            <a:r>
              <a:rPr lang="en-US" dirty="0"/>
              <a:t>This technique is more commonly used in the neutral atom community to cool atoms to sub-doppler temperature but has also been demonstrate in trapped ion systems</a:t>
            </a:r>
          </a:p>
          <a:p>
            <a:pPr marL="171450" lvl="0" indent="-171450">
              <a:buFont typeface="Arial" panose="020B0604020202020204" pitchFamily="34" charset="0"/>
              <a:buChar char="•"/>
            </a:pPr>
            <a:r>
              <a:rPr lang="en-US" dirty="0"/>
              <a:t>For polarization gradient cooling you require relative phase stability between the two counter propagating beams</a:t>
            </a:r>
          </a:p>
          <a:p>
            <a:pPr marL="171450" lvl="0" indent="-171450">
              <a:buFont typeface="Arial" panose="020B0604020202020204" pitchFamily="34" charset="0"/>
              <a:buChar char="•"/>
            </a:pPr>
            <a:r>
              <a:rPr lang="en-US" dirty="0"/>
              <a:t>This can often be a challenge in </a:t>
            </a:r>
            <a:r>
              <a:rPr lang="en-US" dirty="0" err="1"/>
              <a:t>freespace</a:t>
            </a:r>
            <a:r>
              <a:rPr lang="en-US" dirty="0"/>
              <a:t> beams but could possibly be simplified by splitting the light for the counter propagating beams on chip which would ensure relative phase stability</a:t>
            </a:r>
          </a:p>
          <a:p>
            <a:pPr marL="171450" lvl="0" indent="-171450">
              <a:buFont typeface="Arial" panose="020B0604020202020204" pitchFamily="34" charset="0"/>
              <a:buChar char="•"/>
            </a:pPr>
            <a:endParaRPr lang="en-US" dirty="0"/>
          </a:p>
          <a:p>
            <a:pPr marL="171450" lvl="0" indent="-171450">
              <a:buFont typeface="Arial" panose="020B0604020202020204" pitchFamily="34" charset="0"/>
              <a:buChar char="•"/>
            </a:pPr>
            <a:r>
              <a:rPr lang="en-US" dirty="0"/>
              <a:t>One potential grating layout for generating the periodic polarization gradient is shown here where we would use two grating emitters one which allows the TM mode to propagate and the other which allows the TE mode </a:t>
            </a:r>
          </a:p>
          <a:p>
            <a:pPr marL="171450" lvl="0" indent="-171450">
              <a:buFont typeface="Arial" panose="020B0604020202020204" pitchFamily="34" charset="0"/>
              <a:buChar char="•"/>
            </a:pPr>
            <a:r>
              <a:rPr lang="en-US" dirty="0"/>
              <a:t>this will result in a periodic polarization gradient parallel to the trap surface and oriented 45 degrees with respect to the trap axis</a:t>
            </a:r>
          </a:p>
          <a:p>
            <a:pPr marL="171450" lvl="0" indent="-171450">
              <a:buFont typeface="Arial" panose="020B0604020202020204" pitchFamily="34" charset="0"/>
              <a:buChar char="•"/>
            </a:pPr>
            <a:r>
              <a:rPr lang="en-US" dirty="0"/>
              <a:t>There will be a k vector component in the vertical direction but we expect this will not limit the cooling when the laser detuning is properly set.</a:t>
            </a:r>
          </a:p>
          <a:p>
            <a:pPr marL="171450" lvl="0" indent="-171450">
              <a:buFont typeface="Arial" panose="020B0604020202020204" pitchFamily="34" charset="0"/>
              <a:buChar char="•"/>
            </a:pPr>
            <a:endParaRPr lang="en-US" dirty="0"/>
          </a:p>
          <a:p>
            <a:pPr marL="0" lvl="0" indent="0">
              <a:buFont typeface="Arial" panose="020B0604020202020204" pitchFamily="34" charset="0"/>
              <a:buNone/>
            </a:pPr>
            <a:r>
              <a:rPr lang="en-US" dirty="0"/>
              <a:t>(1 min 40s) 7min 40s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CD4E74-E203-478D-A209-44345F20C37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541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To achieve these polarization and beam configurations we plane to use integrated photonics following these orientations</a:t>
            </a:r>
          </a:p>
          <a:p>
            <a:pPr marL="171450" indent="-171450">
              <a:buFont typeface="Arial" panose="020B0604020202020204" pitchFamily="34" charset="0"/>
              <a:buChar char="•"/>
            </a:pPr>
            <a:r>
              <a:rPr lang="en-US" dirty="0"/>
              <a:t>The pink sections are the output grating couplers and the blue sections are the electrodes.</a:t>
            </a:r>
          </a:p>
          <a:p>
            <a:pPr marL="171450" indent="-171450">
              <a:buFont typeface="Arial" panose="020B0604020202020204" pitchFamily="34" charset="0"/>
              <a:buChar char="•"/>
            </a:pPr>
            <a:r>
              <a:rPr lang="en-US" dirty="0"/>
              <a:t>The pink triangles in the center of the gratings marks the ion location</a:t>
            </a:r>
          </a:p>
          <a:p>
            <a:pPr marL="171450" indent="-171450">
              <a:buFont typeface="Arial" panose="020B0604020202020204" pitchFamily="34" charset="0"/>
              <a:buChar char="•"/>
            </a:pPr>
            <a:r>
              <a:rPr lang="en-US" dirty="0"/>
              <a:t>For </a:t>
            </a:r>
            <a:r>
              <a:rPr lang="en-US" dirty="0" err="1"/>
              <a:t>eit</a:t>
            </a:r>
            <a:r>
              <a:rPr lang="en-US" dirty="0"/>
              <a:t> cooling we plan to use the interference of two crossed linear polarizations to generate the sigma plus light require for EIT cooling</a:t>
            </a:r>
          </a:p>
          <a:p>
            <a:pPr marL="171450" indent="-171450">
              <a:buFont typeface="Arial" panose="020B0604020202020204" pitchFamily="34" charset="0"/>
              <a:buChar char="•"/>
            </a:pPr>
            <a:r>
              <a:rPr lang="en-US" dirty="0"/>
              <a:t>For the polarization gradient cooling we plan to use counter propagating light with crossed polarizations to generated the standing wave </a:t>
            </a:r>
          </a:p>
          <a:p>
            <a:pPr marL="171450" indent="-171450">
              <a:buFont typeface="Arial" panose="020B0604020202020204" pitchFamily="34" charset="0"/>
              <a:buChar char="•"/>
            </a:pPr>
            <a:r>
              <a:rPr lang="en-US" dirty="0"/>
              <a:t>An advantage of using integrated photonics for these experiments is the relative phase stability from the gratings being integrated into the trapping structure</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Zoomed in cutout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CD4E74-E203-478D-A209-44345F20C37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2801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Cooling the trapped ion motional modes is important for trapped ion based quantum information processing because the quantized coupled motion of co trapped ions is used as a bus to transfer quantum info between qubits</a:t>
            </a:r>
          </a:p>
          <a:p>
            <a:pPr marL="171450" indent="-171450">
              <a:buFont typeface="Arial" panose="020B0604020202020204" pitchFamily="34" charset="0"/>
              <a:buChar char="•"/>
            </a:pPr>
            <a:r>
              <a:rPr lang="en-US" dirty="0"/>
              <a:t>For coulomb crystals there are 3N modes of motion which all need to be independently cooled</a:t>
            </a:r>
          </a:p>
          <a:p>
            <a:pPr marL="171450" indent="-171450">
              <a:buFont typeface="Arial" panose="020B0604020202020204" pitchFamily="34" charset="0"/>
              <a:buChar char="•"/>
            </a:pPr>
            <a:r>
              <a:rPr lang="en-US" dirty="0"/>
              <a:t>It is important to cool these motional modes to prevent motional dephasing or errors in the information bus connecting the ions</a:t>
            </a:r>
          </a:p>
          <a:p>
            <a:pPr marL="171450" indent="-171450">
              <a:buFont typeface="Arial" panose="020B0604020202020204" pitchFamily="34" charset="0"/>
              <a:buChar char="•"/>
            </a:pPr>
            <a:r>
              <a:rPr lang="en-US" dirty="0"/>
              <a:t>Systems have already demonstrated Doppler cooling and sideband cooling of trapped ions using integrated photonics</a:t>
            </a:r>
          </a:p>
          <a:p>
            <a:pPr marL="171450" indent="-171450">
              <a:buFont typeface="Arial" panose="020B0604020202020204" pitchFamily="34" charset="0"/>
              <a:buChar char="•"/>
            </a:pPr>
            <a:r>
              <a:rPr lang="en-US" dirty="0"/>
              <a:t>These two cooling methods are either not cooling the ion enough or require significant amounts of time to individually cool the 3N modes off motion</a:t>
            </a:r>
          </a:p>
          <a:p>
            <a:pPr marL="171450" indent="-171450">
              <a:buFont typeface="Arial" panose="020B0604020202020204" pitchFamily="34" charset="0"/>
              <a:buChar char="•"/>
            </a:pPr>
            <a:r>
              <a:rPr lang="en-US" dirty="0"/>
              <a:t>Because of this we are interested in developing the ability to use sub doppler cooling techniques that are broadband enough the cool ion motional modes in parallel</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CD4E74-E203-478D-A209-44345F20C37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098364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EIT</a:t>
            </a:r>
          </a:p>
          <a:p>
            <a:pPr marL="628650" lvl="1" indent="-171450">
              <a:buFont typeface="Arial" panose="020B0604020202020204" pitchFamily="34" charset="0"/>
              <a:buChar char="•"/>
            </a:pPr>
            <a:r>
              <a:rPr lang="en-US" dirty="0"/>
              <a:t>The two sub-doppler cooling techniques we are interested in studying are EIT and polarization gradient cooling</a:t>
            </a:r>
          </a:p>
          <a:p>
            <a:pPr marL="628650" lvl="1" indent="-171450">
              <a:buFont typeface="Arial" panose="020B0604020202020204" pitchFamily="34" charset="0"/>
              <a:buChar char="•"/>
            </a:pPr>
            <a:r>
              <a:rPr lang="en-US" dirty="0"/>
              <a:t>EIT cooling works by using coherences between states coupled in a three level systems to generate sharp resonances that when overlapped with the motional modes allows for sub-doppler cooling.</a:t>
            </a:r>
          </a:p>
          <a:p>
            <a:pPr marL="628650" lvl="1" indent="-171450">
              <a:buFont typeface="Arial" panose="020B0604020202020204" pitchFamily="34" charset="0"/>
              <a:buChar char="•"/>
            </a:pPr>
            <a:r>
              <a:rPr lang="en-US" dirty="0"/>
              <a:t>To employ this in our system we require lasers with projections along each motional direction as well as circular and linear polarizations</a:t>
            </a:r>
          </a:p>
          <a:p>
            <a:pPr marL="628650" lvl="1" indent="-171450">
              <a:buFont typeface="Arial" panose="020B0604020202020204" pitchFamily="34" charset="0"/>
              <a:buChar char="•"/>
            </a:pPr>
            <a:r>
              <a:rPr lang="en-US" dirty="0" err="1"/>
              <a:t>Eit</a:t>
            </a:r>
            <a:r>
              <a:rPr lang="en-US" dirty="0"/>
              <a:t> cooling results in fast cooling that can cool many motional modes to their motional </a:t>
            </a:r>
            <a:r>
              <a:rPr lang="en-US" dirty="0" err="1"/>
              <a:t>groundstates</a:t>
            </a:r>
            <a:endParaRPr lang="en-US" dirty="0"/>
          </a:p>
          <a:p>
            <a:pPr marL="628650" lvl="1" indent="-171450">
              <a:buFont typeface="Arial" panose="020B0604020202020204" pitchFamily="34" charset="0"/>
              <a:buChar char="•"/>
            </a:pPr>
            <a:r>
              <a:rPr lang="en-US" dirty="0"/>
              <a:t>However it has the design difficulty of needing circular polarization which is hard to generated with integrated photonics</a:t>
            </a:r>
          </a:p>
          <a:p>
            <a:pPr marL="171450" lvl="0" indent="-171450">
              <a:buFont typeface="Arial" panose="020B0604020202020204" pitchFamily="34" charset="0"/>
              <a:buChar char="•"/>
            </a:pPr>
            <a:r>
              <a:rPr lang="en-US" dirty="0"/>
              <a:t>PGC</a:t>
            </a:r>
          </a:p>
          <a:p>
            <a:pPr marL="628650" lvl="1" indent="-171450">
              <a:buFont typeface="Arial" panose="020B0604020202020204" pitchFamily="34" charset="0"/>
              <a:buChar char="•"/>
            </a:pPr>
            <a:r>
              <a:rPr lang="en-US" dirty="0"/>
              <a:t>Polarization gradient cooling uses interfering laser beams to create a lattice which is used for Sisyphus cooling</a:t>
            </a:r>
          </a:p>
          <a:p>
            <a:pPr marL="628650" lvl="1" indent="-171450">
              <a:buFont typeface="Arial" panose="020B0604020202020204" pitchFamily="34" charset="0"/>
              <a:buChar char="•"/>
            </a:pPr>
            <a:r>
              <a:rPr lang="en-US" dirty="0"/>
              <a:t>This is a technique used in the neutral atom community to cool neutral atoms to sub doppler temperatures in an optical lattice</a:t>
            </a:r>
          </a:p>
          <a:p>
            <a:pPr marL="628650" lvl="1" indent="-171450">
              <a:buFont typeface="Arial" panose="020B0604020202020204" pitchFamily="34" charset="0"/>
              <a:buChar char="•"/>
            </a:pPr>
            <a:r>
              <a:rPr lang="en-US" dirty="0"/>
              <a:t>In trapped ion systems the spatially varying polarization gradient allows for cooling to occur as the ion is displaced in the harmonic potential</a:t>
            </a:r>
          </a:p>
          <a:p>
            <a:pPr marL="628650" lvl="1" indent="-171450">
              <a:buFont typeface="Arial" panose="020B0604020202020204" pitchFamily="34" charset="0"/>
              <a:buChar char="•"/>
            </a:pPr>
            <a:r>
              <a:rPr lang="en-US" dirty="0"/>
              <a:t>This technique require counter propagating linear polarizations to work</a:t>
            </a:r>
          </a:p>
          <a:p>
            <a:pPr marL="628650" lvl="1" indent="-171450">
              <a:buFont typeface="Arial" panose="020B0604020202020204" pitchFamily="34" charset="0"/>
              <a:buChar char="•"/>
            </a:pPr>
            <a:r>
              <a:rPr lang="en-US" dirty="0"/>
              <a:t>It is more multimode than EIT cooling and has been demonstrated to cool ions that are far outside of the lamb-</a:t>
            </a:r>
            <a:r>
              <a:rPr lang="en-US" dirty="0" err="1"/>
              <a:t>dicke</a:t>
            </a:r>
            <a:r>
              <a:rPr lang="en-US" dirty="0"/>
              <a:t> regime.</a:t>
            </a:r>
          </a:p>
          <a:p>
            <a:pPr marL="628650" lvl="1" indent="-171450">
              <a:buFont typeface="Arial" panose="020B0604020202020204" pitchFamily="34" charset="0"/>
              <a:buChar char="•"/>
            </a:pPr>
            <a:r>
              <a:rPr lang="en-US" dirty="0"/>
              <a:t>However the one downside to this technique is that it won’t cool ions as close to the motional </a:t>
            </a:r>
            <a:r>
              <a:rPr lang="en-US" dirty="0" err="1"/>
              <a:t>groundstate</a:t>
            </a:r>
            <a:r>
              <a:rPr lang="en-US" dirty="0"/>
              <a:t> as EIT cooling</a:t>
            </a:r>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r>
              <a:rPr lang="en-US" dirty="0"/>
              <a:t>Cut words and animate points</a:t>
            </a:r>
          </a:p>
          <a:p>
            <a:pPr marL="628650" lvl="1"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CD4E74-E203-478D-A209-44345F20C37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360008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 axes labels, switch everything to nm</a:t>
            </a:r>
          </a:p>
          <a:p>
            <a:endParaRPr lang="en-US" dirty="0"/>
          </a:p>
          <a:p>
            <a:r>
              <a:rPr lang="en-US" dirty="0"/>
              <a:t>Variance consistent with uncertainty of determining ion location and ion </a:t>
            </a:r>
            <a:r>
              <a:rPr lang="en-US" dirty="0" err="1"/>
              <a:t>wavepacket</a:t>
            </a:r>
            <a:r>
              <a:rPr lang="en-US" dirty="0"/>
              <a:t> extent</a:t>
            </a:r>
          </a:p>
        </p:txBody>
      </p:sp>
      <p:sp>
        <p:nvSpPr>
          <p:cNvPr id="4" name="Slide Number Placeholder 3"/>
          <p:cNvSpPr>
            <a:spLocks noGrp="1"/>
          </p:cNvSpPr>
          <p:nvPr>
            <p:ph type="sldNum" sz="quarter" idx="5"/>
          </p:nvPr>
        </p:nvSpPr>
        <p:spPr/>
        <p:txBody>
          <a:bodyPr/>
          <a:lstStyle/>
          <a:p>
            <a:fld id="{7A9215B6-8BB5-5046-A7C1-A1AAA2888C68}" type="slidenum">
              <a:rPr lang="en-US" smtClean="0"/>
              <a:t>52</a:t>
            </a:fld>
            <a:endParaRPr lang="en-US"/>
          </a:p>
        </p:txBody>
      </p:sp>
    </p:spTree>
    <p:extLst>
      <p:ext uri="{BB962C8B-B14F-4D97-AF65-F5344CB8AC3E}">
        <p14:creationId xmlns:p14="http://schemas.microsoft.com/office/powerpoint/2010/main" val="31479191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 this for newer versions, especially of theory plot</a:t>
            </a:r>
          </a:p>
          <a:p>
            <a:endParaRPr lang="en-US" dirty="0"/>
          </a:p>
          <a:p>
            <a:r>
              <a:rPr lang="en-US" dirty="0"/>
              <a:t>change location of line</a:t>
            </a:r>
          </a:p>
          <a:p>
            <a:endParaRPr lang="en-US" dirty="0"/>
          </a:p>
          <a:p>
            <a:r>
              <a:rPr lang="en-US" dirty="0"/>
              <a:t>Periodic, complex. </a:t>
            </a:r>
          </a:p>
          <a:p>
            <a:r>
              <a:rPr lang="en-US" dirty="0"/>
              <a:t>The analytical model captures the far-detuned behavior, but not the behavior for </a:t>
            </a:r>
            <a:r>
              <a:rPr lang="en-US" dirty="0" err="1"/>
              <a:t>detunings</a:t>
            </a:r>
            <a:r>
              <a:rPr lang="en-US" dirty="0"/>
              <a:t> &lt;85 MHz or so</a:t>
            </a:r>
          </a:p>
          <a:p>
            <a:endParaRPr lang="en-US" dirty="0"/>
          </a:p>
          <a:p>
            <a:r>
              <a:rPr lang="en-US" dirty="0"/>
              <a:t>Stark shift </a:t>
            </a:r>
          </a:p>
        </p:txBody>
      </p:sp>
      <p:sp>
        <p:nvSpPr>
          <p:cNvPr id="4" name="Slide Number Placeholder 3"/>
          <p:cNvSpPr>
            <a:spLocks noGrp="1"/>
          </p:cNvSpPr>
          <p:nvPr>
            <p:ph type="sldNum" sz="quarter" idx="5"/>
          </p:nvPr>
        </p:nvSpPr>
        <p:spPr/>
        <p:txBody>
          <a:bodyPr/>
          <a:lstStyle/>
          <a:p>
            <a:fld id="{7A9215B6-8BB5-5046-A7C1-A1AAA2888C68}" type="slidenum">
              <a:rPr lang="en-US" smtClean="0"/>
              <a:t>53</a:t>
            </a:fld>
            <a:endParaRPr lang="en-US"/>
          </a:p>
        </p:txBody>
      </p:sp>
    </p:spTree>
    <p:extLst>
      <p:ext uri="{BB962C8B-B14F-4D97-AF65-F5344CB8AC3E}">
        <p14:creationId xmlns:p14="http://schemas.microsoft.com/office/powerpoint/2010/main" val="78895537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Phase stability allows the ion to sit at the location of maximum cooling rate and lowest </a:t>
                </a:r>
                <a14:m>
                  <m:oMath xmlns:m="http://schemas.openxmlformats.org/officeDocument/2006/math">
                    <m:acc>
                      <m:accPr>
                        <m:chr m:val="̅"/>
                        <m:ctrlPr>
                          <a:rPr lang="en-US" b="0" i="1" dirty="0" smtClean="0">
                            <a:latin typeface="Cambria Math" panose="02040503050406030204" pitchFamily="18" charset="0"/>
                          </a:rPr>
                        </m:ctrlPr>
                      </m:accPr>
                      <m:e>
                        <m:r>
                          <a:rPr lang="en-US" b="0" i="1" dirty="0" smtClean="0">
                            <a:latin typeface="Cambria Math" panose="02040503050406030204" pitchFamily="18" charset="0"/>
                          </a:rPr>
                          <m:t>𝑛</m:t>
                        </m:r>
                      </m:e>
                    </m:acc>
                  </m:oMath>
                </a14:m>
                <a:r>
                  <a:rPr lang="en-US" dirty="0"/>
                  <a:t> (win through integrated photonics)</a:t>
                </a:r>
              </a:p>
            </p:txBody>
          </p:sp>
        </mc:Choice>
        <mc:Fallback>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Phase stability allows the ion to sit at the location of maximum cooling rate and lowest </a:t>
                </a:r>
                <a:r>
                  <a:rPr lang="en-US" b="0" i="0" dirty="0">
                    <a:latin typeface="Cambria Math" panose="02040503050406030204" pitchFamily="18" charset="0"/>
                  </a:rPr>
                  <a:t>𝑛 ̅</a:t>
                </a:r>
                <a:r>
                  <a:rPr lang="en-US" dirty="0"/>
                  <a:t> (win through integrated photonics)</a:t>
                </a:r>
              </a:p>
            </p:txBody>
          </p:sp>
        </mc:Fallback>
      </mc:AlternateContent>
      <p:sp>
        <p:nvSpPr>
          <p:cNvPr id="4" name="Slide Number Placeholder 3"/>
          <p:cNvSpPr>
            <a:spLocks noGrp="1"/>
          </p:cNvSpPr>
          <p:nvPr>
            <p:ph type="sldNum" sz="quarter" idx="5"/>
          </p:nvPr>
        </p:nvSpPr>
        <p:spPr/>
        <p:txBody>
          <a:bodyPr/>
          <a:lstStyle/>
          <a:p>
            <a:fld id="{7A9215B6-8BB5-5046-A7C1-A1AAA2888C68}" type="slidenum">
              <a:rPr lang="en-US" smtClean="0"/>
              <a:t>54</a:t>
            </a:fld>
            <a:endParaRPr lang="en-US"/>
          </a:p>
        </p:txBody>
      </p:sp>
    </p:spTree>
    <p:extLst>
      <p:ext uri="{BB962C8B-B14F-4D97-AF65-F5344CB8AC3E}">
        <p14:creationId xmlns:p14="http://schemas.microsoft.com/office/powerpoint/2010/main" val="2695303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5</a:t>
            </a:fld>
            <a:endParaRPr lang="en-US"/>
          </a:p>
        </p:txBody>
      </p:sp>
    </p:spTree>
    <p:extLst>
      <p:ext uri="{BB962C8B-B14F-4D97-AF65-F5344CB8AC3E}">
        <p14:creationId xmlns:p14="http://schemas.microsoft.com/office/powerpoint/2010/main" val="2217731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might be wondering, I’ve heard of polarization gradient cooling, don’t neutrals people do that?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And yes! You’ll see I’ve borrowed this figure from </a:t>
            </a:r>
            <a:r>
              <a:rPr lang="en-US" dirty="0" err="1"/>
              <a:t>Dalibard</a:t>
            </a:r>
            <a:r>
              <a:rPr lang="en-US" dirty="0"/>
              <a:t> and Cohen-</a:t>
            </a:r>
            <a:r>
              <a:rPr lang="en-US" dirty="0" err="1"/>
              <a:t>Tannoudji</a:t>
            </a:r>
            <a:r>
              <a:rPr lang="en-US" dirty="0"/>
              <a:t> in there 1989 paper where they explained that polarization gradient cooling was the mechanism behind early MOT trappers mysteriously cold atoms.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technique relies on state-dependent potential landscape caused by position (polarization) dependent light shifts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a Sisyphus cooling technique, which means that kinetic energy is dissipated by the atom running up the potential hill but then being preferentially optically pumped to the lower energy ground state, where the process repeats itself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optical pumping lag time determines how far up the potential hill the atom climbs and is velocity selective</a:t>
            </a:r>
          </a:p>
          <a:p>
            <a:r>
              <a:rPr lang="en-US" dirty="0"/>
              <a:t>But how do we make sure our Greek atom is only climbing?</a:t>
            </a:r>
          </a:p>
          <a:p>
            <a:endParaRPr lang="en-US" dirty="0"/>
          </a:p>
        </p:txBody>
      </p:sp>
      <p:sp>
        <p:nvSpPr>
          <p:cNvPr id="4" name="Slide Number Placeholder 3"/>
          <p:cNvSpPr>
            <a:spLocks noGrp="1"/>
          </p:cNvSpPr>
          <p:nvPr>
            <p:ph type="sldNum" sz="quarter" idx="5"/>
          </p:nvPr>
        </p:nvSpPr>
        <p:spPr/>
        <p:txBody>
          <a:bodyPr/>
          <a:lstStyle/>
          <a:p>
            <a:fld id="{7A9215B6-8BB5-5046-A7C1-A1AAA2888C68}" type="slidenum">
              <a:rPr lang="en-US" smtClean="0"/>
              <a:t>6</a:t>
            </a:fld>
            <a:endParaRPr lang="en-US"/>
          </a:p>
        </p:txBody>
      </p:sp>
    </p:spTree>
    <p:extLst>
      <p:ext uri="{BB962C8B-B14F-4D97-AF65-F5344CB8AC3E}">
        <p14:creationId xmlns:p14="http://schemas.microsoft.com/office/powerpoint/2010/main" val="1121997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Determined by the polarizations and detuning.</a:t>
            </a:r>
          </a:p>
          <a:p>
            <a:r>
              <a:rPr lang="en-US" dirty="0"/>
              <a:t>Let’s go through it for the S1/2 to P1/2 case, which we use in our demonstration.</a:t>
            </a:r>
          </a:p>
          <a:p>
            <a:r>
              <a:rPr lang="en-US" dirty="0"/>
              <a:t>In the </a:t>
            </a:r>
            <a:r>
              <a:rPr lang="en-US" dirty="0" err="1"/>
              <a:t>lin</a:t>
            </a:r>
            <a:r>
              <a:rPr lang="en-US" dirty="0"/>
              <a:t> perp </a:t>
            </a:r>
            <a:r>
              <a:rPr lang="en-US" dirty="0" err="1"/>
              <a:t>lin</a:t>
            </a:r>
            <a:r>
              <a:rPr lang="en-US" dirty="0"/>
              <a:t> configuration where the polarization switches between sigma-, sigma+ and a combination of the two</a:t>
            </a:r>
          </a:p>
          <a:p>
            <a:r>
              <a:rPr lang="en-US" dirty="0"/>
              <a:t>Blue detuning gives us optical pumping into the lower energy state</a:t>
            </a:r>
          </a:p>
          <a:p>
            <a:r>
              <a:rPr lang="en-US" dirty="0"/>
              <a:t>For sigma+ light …</a:t>
            </a:r>
          </a:p>
        </p:txBody>
      </p:sp>
      <p:sp>
        <p:nvSpPr>
          <p:cNvPr id="4" name="Slide Number Placeholder 3"/>
          <p:cNvSpPr>
            <a:spLocks noGrp="1"/>
          </p:cNvSpPr>
          <p:nvPr>
            <p:ph type="sldNum" sz="quarter" idx="5"/>
          </p:nvPr>
        </p:nvSpPr>
        <p:spPr/>
        <p:txBody>
          <a:bodyPr/>
          <a:lstStyle/>
          <a:p>
            <a:fld id="{7A9215B6-8BB5-5046-A7C1-A1AAA2888C68}" type="slidenum">
              <a:rPr lang="en-US" smtClean="0"/>
              <a:t>7</a:t>
            </a:fld>
            <a:endParaRPr lang="en-US"/>
          </a:p>
        </p:txBody>
      </p:sp>
    </p:spTree>
    <p:extLst>
      <p:ext uri="{BB962C8B-B14F-4D97-AF65-F5344CB8AC3E}">
        <p14:creationId xmlns:p14="http://schemas.microsoft.com/office/powerpoint/2010/main" val="1349528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-1/2 ground state is light shifted up, while optical pumping into the unshifted and thus lower energy +1/2 ground state</a:t>
            </a:r>
          </a:p>
        </p:txBody>
      </p:sp>
      <p:sp>
        <p:nvSpPr>
          <p:cNvPr id="4" name="Slide Number Placeholder 3"/>
          <p:cNvSpPr>
            <a:spLocks noGrp="1"/>
          </p:cNvSpPr>
          <p:nvPr>
            <p:ph type="sldNum" sz="quarter" idx="5"/>
          </p:nvPr>
        </p:nvSpPr>
        <p:spPr/>
        <p:txBody>
          <a:bodyPr/>
          <a:lstStyle/>
          <a:p>
            <a:fld id="{7A9215B6-8BB5-5046-A7C1-A1AAA2888C68}" type="slidenum">
              <a:rPr lang="en-US" smtClean="0"/>
              <a:t>8</a:t>
            </a:fld>
            <a:endParaRPr lang="en-US"/>
          </a:p>
        </p:txBody>
      </p:sp>
    </p:spTree>
    <p:extLst>
      <p:ext uri="{BB962C8B-B14F-4D97-AF65-F5344CB8AC3E}">
        <p14:creationId xmlns:p14="http://schemas.microsoft.com/office/powerpoint/2010/main" val="1070753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sigma- this is reversed with the same effect</a:t>
            </a:r>
          </a:p>
          <a:p>
            <a:r>
              <a:rPr lang="en-US" dirty="0"/>
              <a:t>Now for a taste of experimental results. The population imbalance as a function of polarization gradient phase was neatly drawn by </a:t>
            </a:r>
            <a:r>
              <a:rPr lang="en-US" dirty="0" err="1"/>
              <a:t>Dalibard</a:t>
            </a:r>
            <a:r>
              <a:rPr lang="en-US" dirty="0"/>
              <a:t> in 1989 with the little circles, but as far as we know, we are the first to directly observe it experimentally. Here the two colors represent the probability of finding the ion in the +1/2 or -1/2 ground state after pulsing on the polarization gradient as a function of the ions position in the gradient.</a:t>
            </a:r>
          </a:p>
          <a:p>
            <a:endParaRPr lang="en-US" dirty="0"/>
          </a:p>
          <a:p>
            <a:r>
              <a:rPr lang="en-US" dirty="0"/>
              <a:t>You might be thinking…</a:t>
            </a:r>
          </a:p>
        </p:txBody>
      </p:sp>
      <p:sp>
        <p:nvSpPr>
          <p:cNvPr id="4" name="Slide Number Placeholder 3"/>
          <p:cNvSpPr>
            <a:spLocks noGrp="1"/>
          </p:cNvSpPr>
          <p:nvPr>
            <p:ph type="sldNum" sz="quarter" idx="5"/>
          </p:nvPr>
        </p:nvSpPr>
        <p:spPr/>
        <p:txBody>
          <a:bodyPr/>
          <a:lstStyle/>
          <a:p>
            <a:fld id="{7A9215B6-8BB5-5046-A7C1-A1AAA2888C68}" type="slidenum">
              <a:rPr lang="en-US" smtClean="0"/>
              <a:t>9</a:t>
            </a:fld>
            <a:endParaRPr lang="en-US"/>
          </a:p>
        </p:txBody>
      </p:sp>
    </p:spTree>
    <p:extLst>
      <p:ext uri="{BB962C8B-B14F-4D97-AF65-F5344CB8AC3E}">
        <p14:creationId xmlns:p14="http://schemas.microsoft.com/office/powerpoint/2010/main" val="3442473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1EDB7-CAF7-8220-C63F-716FD5CE0A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F8736A4-7EF6-2C67-996D-354B30C99D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710233C-02B2-028A-D5B3-8EFF8E43250F}"/>
              </a:ext>
            </a:extLst>
          </p:cNvPr>
          <p:cNvSpPr>
            <a:spLocks noGrp="1"/>
          </p:cNvSpPr>
          <p:nvPr>
            <p:ph type="dt" sz="half" idx="10"/>
          </p:nvPr>
        </p:nvSpPr>
        <p:spPr/>
        <p:txBody>
          <a:bodyPr/>
          <a:lstStyle/>
          <a:p>
            <a:fld id="{B052AEEF-C8C0-144B-80FC-5F478947952E}" type="datetimeFigureOut">
              <a:rPr lang="en-US" smtClean="0"/>
              <a:t>7/4/24</a:t>
            </a:fld>
            <a:endParaRPr lang="en-US"/>
          </a:p>
        </p:txBody>
      </p:sp>
      <p:sp>
        <p:nvSpPr>
          <p:cNvPr id="5" name="Footer Placeholder 4">
            <a:extLst>
              <a:ext uri="{FF2B5EF4-FFF2-40B4-BE49-F238E27FC236}">
                <a16:creationId xmlns:a16="http://schemas.microsoft.com/office/drawing/2014/main" id="{6B470629-FA57-22C7-0A8E-F36724A321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52A2DA-86AE-95AB-1561-32C8791BCD3D}"/>
              </a:ext>
            </a:extLst>
          </p:cNvPr>
          <p:cNvSpPr>
            <a:spLocks noGrp="1"/>
          </p:cNvSpPr>
          <p:nvPr>
            <p:ph type="sldNum" sz="quarter" idx="12"/>
          </p:nvPr>
        </p:nvSpPr>
        <p:spPr/>
        <p:txBody>
          <a:bodyPr/>
          <a:lstStyle/>
          <a:p>
            <a:fld id="{642657B3-A85B-8B44-813A-B57E3FAE1B60}" type="slidenum">
              <a:rPr lang="en-US" smtClean="0"/>
              <a:t>‹#›</a:t>
            </a:fld>
            <a:endParaRPr lang="en-US"/>
          </a:p>
        </p:txBody>
      </p:sp>
    </p:spTree>
    <p:extLst>
      <p:ext uri="{BB962C8B-B14F-4D97-AF65-F5344CB8AC3E}">
        <p14:creationId xmlns:p14="http://schemas.microsoft.com/office/powerpoint/2010/main" val="183797165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E9B93-CC6B-2B13-6E8A-B58F8CDAB77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48A370B-9A78-83DB-157A-FCB6EEAD218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68D972-4E11-90BA-AAAA-4C7F49FB58B6}"/>
              </a:ext>
            </a:extLst>
          </p:cNvPr>
          <p:cNvSpPr>
            <a:spLocks noGrp="1"/>
          </p:cNvSpPr>
          <p:nvPr>
            <p:ph type="dt" sz="half" idx="10"/>
          </p:nvPr>
        </p:nvSpPr>
        <p:spPr/>
        <p:txBody>
          <a:bodyPr/>
          <a:lstStyle/>
          <a:p>
            <a:fld id="{B052AEEF-C8C0-144B-80FC-5F478947952E}" type="datetimeFigureOut">
              <a:rPr lang="en-US" smtClean="0"/>
              <a:t>7/4/24</a:t>
            </a:fld>
            <a:endParaRPr lang="en-US"/>
          </a:p>
        </p:txBody>
      </p:sp>
      <p:sp>
        <p:nvSpPr>
          <p:cNvPr id="5" name="Footer Placeholder 4">
            <a:extLst>
              <a:ext uri="{FF2B5EF4-FFF2-40B4-BE49-F238E27FC236}">
                <a16:creationId xmlns:a16="http://schemas.microsoft.com/office/drawing/2014/main" id="{A780BC24-4BF1-FCA8-1029-346A07EA2B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895B6-443E-879E-9AEB-1B7E1E66FEA6}"/>
              </a:ext>
            </a:extLst>
          </p:cNvPr>
          <p:cNvSpPr>
            <a:spLocks noGrp="1"/>
          </p:cNvSpPr>
          <p:nvPr>
            <p:ph type="sldNum" sz="quarter" idx="12"/>
          </p:nvPr>
        </p:nvSpPr>
        <p:spPr/>
        <p:txBody>
          <a:bodyPr/>
          <a:lstStyle/>
          <a:p>
            <a:fld id="{642657B3-A85B-8B44-813A-B57E3FAE1B60}" type="slidenum">
              <a:rPr lang="en-US" smtClean="0"/>
              <a:t>‹#›</a:t>
            </a:fld>
            <a:endParaRPr lang="en-US"/>
          </a:p>
        </p:txBody>
      </p:sp>
    </p:spTree>
    <p:extLst>
      <p:ext uri="{BB962C8B-B14F-4D97-AF65-F5344CB8AC3E}">
        <p14:creationId xmlns:p14="http://schemas.microsoft.com/office/powerpoint/2010/main" val="3910920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A26377-15DB-63D8-6531-BBBB3C4EEE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7E99F80-8BC8-289E-BA54-6319CF7040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801549-94FF-49DD-E38F-A198DCE2415D}"/>
              </a:ext>
            </a:extLst>
          </p:cNvPr>
          <p:cNvSpPr>
            <a:spLocks noGrp="1"/>
          </p:cNvSpPr>
          <p:nvPr>
            <p:ph type="dt" sz="half" idx="10"/>
          </p:nvPr>
        </p:nvSpPr>
        <p:spPr/>
        <p:txBody>
          <a:bodyPr/>
          <a:lstStyle/>
          <a:p>
            <a:fld id="{B052AEEF-C8C0-144B-80FC-5F478947952E}" type="datetimeFigureOut">
              <a:rPr lang="en-US" smtClean="0"/>
              <a:t>7/4/24</a:t>
            </a:fld>
            <a:endParaRPr lang="en-US"/>
          </a:p>
        </p:txBody>
      </p:sp>
      <p:sp>
        <p:nvSpPr>
          <p:cNvPr id="5" name="Footer Placeholder 4">
            <a:extLst>
              <a:ext uri="{FF2B5EF4-FFF2-40B4-BE49-F238E27FC236}">
                <a16:creationId xmlns:a16="http://schemas.microsoft.com/office/drawing/2014/main" id="{91FFA6EE-BF6C-F2DF-9AE5-37290C938F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8664B2-AF1F-BCC4-A37C-5C33EC410B11}"/>
              </a:ext>
            </a:extLst>
          </p:cNvPr>
          <p:cNvSpPr>
            <a:spLocks noGrp="1"/>
          </p:cNvSpPr>
          <p:nvPr>
            <p:ph type="sldNum" sz="quarter" idx="12"/>
          </p:nvPr>
        </p:nvSpPr>
        <p:spPr/>
        <p:txBody>
          <a:bodyPr/>
          <a:lstStyle/>
          <a:p>
            <a:fld id="{642657B3-A85B-8B44-813A-B57E3FAE1B60}" type="slidenum">
              <a:rPr lang="en-US" smtClean="0"/>
              <a:t>‹#›</a:t>
            </a:fld>
            <a:endParaRPr lang="en-US"/>
          </a:p>
        </p:txBody>
      </p:sp>
    </p:spTree>
    <p:extLst>
      <p:ext uri="{BB962C8B-B14F-4D97-AF65-F5344CB8AC3E}">
        <p14:creationId xmlns:p14="http://schemas.microsoft.com/office/powerpoint/2010/main" val="3745570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03C60-5372-6B59-187D-E2F4D880E2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7D72D4-EB53-6051-B2C8-813B7B3D13E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F6AE6B-A80A-1F73-B3FD-E99AFE110474}"/>
              </a:ext>
            </a:extLst>
          </p:cNvPr>
          <p:cNvSpPr>
            <a:spLocks noGrp="1"/>
          </p:cNvSpPr>
          <p:nvPr>
            <p:ph type="dt" sz="half" idx="10"/>
          </p:nvPr>
        </p:nvSpPr>
        <p:spPr/>
        <p:txBody>
          <a:bodyPr/>
          <a:lstStyle/>
          <a:p>
            <a:fld id="{B052AEEF-C8C0-144B-80FC-5F478947952E}" type="datetimeFigureOut">
              <a:rPr lang="en-US" smtClean="0"/>
              <a:t>7/4/24</a:t>
            </a:fld>
            <a:endParaRPr lang="en-US"/>
          </a:p>
        </p:txBody>
      </p:sp>
      <p:sp>
        <p:nvSpPr>
          <p:cNvPr id="5" name="Footer Placeholder 4">
            <a:extLst>
              <a:ext uri="{FF2B5EF4-FFF2-40B4-BE49-F238E27FC236}">
                <a16:creationId xmlns:a16="http://schemas.microsoft.com/office/drawing/2014/main" id="{BFCB7A9D-27E2-273F-0D30-2FB219143F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33E031-A694-85F8-164A-C47542BD8B18}"/>
              </a:ext>
            </a:extLst>
          </p:cNvPr>
          <p:cNvSpPr>
            <a:spLocks noGrp="1"/>
          </p:cNvSpPr>
          <p:nvPr>
            <p:ph type="sldNum" sz="quarter" idx="12"/>
          </p:nvPr>
        </p:nvSpPr>
        <p:spPr/>
        <p:txBody>
          <a:bodyPr/>
          <a:lstStyle/>
          <a:p>
            <a:fld id="{642657B3-A85B-8B44-813A-B57E3FAE1B60}" type="slidenum">
              <a:rPr lang="en-US" smtClean="0"/>
              <a:t>‹#›</a:t>
            </a:fld>
            <a:endParaRPr lang="en-US"/>
          </a:p>
        </p:txBody>
      </p:sp>
    </p:spTree>
    <p:extLst>
      <p:ext uri="{BB962C8B-B14F-4D97-AF65-F5344CB8AC3E}">
        <p14:creationId xmlns:p14="http://schemas.microsoft.com/office/powerpoint/2010/main" val="26478902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95CF-7757-08BE-F645-8B70EF626D9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B7C7DFD-8916-6D04-46DB-FB60958D11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7525AF3-A39F-D99C-AB2B-EA6C0488E992}"/>
              </a:ext>
            </a:extLst>
          </p:cNvPr>
          <p:cNvSpPr>
            <a:spLocks noGrp="1"/>
          </p:cNvSpPr>
          <p:nvPr>
            <p:ph type="dt" sz="half" idx="10"/>
          </p:nvPr>
        </p:nvSpPr>
        <p:spPr/>
        <p:txBody>
          <a:bodyPr/>
          <a:lstStyle/>
          <a:p>
            <a:fld id="{B052AEEF-C8C0-144B-80FC-5F478947952E}" type="datetimeFigureOut">
              <a:rPr lang="en-US" smtClean="0"/>
              <a:t>7/4/24</a:t>
            </a:fld>
            <a:endParaRPr lang="en-US"/>
          </a:p>
        </p:txBody>
      </p:sp>
      <p:sp>
        <p:nvSpPr>
          <p:cNvPr id="5" name="Footer Placeholder 4">
            <a:extLst>
              <a:ext uri="{FF2B5EF4-FFF2-40B4-BE49-F238E27FC236}">
                <a16:creationId xmlns:a16="http://schemas.microsoft.com/office/drawing/2014/main" id="{0FD409DE-145F-5850-88EE-C3B1780C9C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173CDE-B4F3-E0D8-D67D-3DF946B392D2}"/>
              </a:ext>
            </a:extLst>
          </p:cNvPr>
          <p:cNvSpPr>
            <a:spLocks noGrp="1"/>
          </p:cNvSpPr>
          <p:nvPr>
            <p:ph type="sldNum" sz="quarter" idx="12"/>
          </p:nvPr>
        </p:nvSpPr>
        <p:spPr/>
        <p:txBody>
          <a:bodyPr/>
          <a:lstStyle/>
          <a:p>
            <a:fld id="{642657B3-A85B-8B44-813A-B57E3FAE1B60}" type="slidenum">
              <a:rPr lang="en-US" smtClean="0"/>
              <a:t>‹#›</a:t>
            </a:fld>
            <a:endParaRPr lang="en-US"/>
          </a:p>
        </p:txBody>
      </p:sp>
    </p:spTree>
    <p:extLst>
      <p:ext uri="{BB962C8B-B14F-4D97-AF65-F5344CB8AC3E}">
        <p14:creationId xmlns:p14="http://schemas.microsoft.com/office/powerpoint/2010/main" val="1355972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59918-6ED8-D0A0-9F13-AAC73BD702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D25F529-521E-3FE1-88DB-0FFE2C1D5EA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63499EF-AA3A-E4FB-9E78-E152AB05B4F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A6C528-73EC-F422-B948-4DFF0634DAAA}"/>
              </a:ext>
            </a:extLst>
          </p:cNvPr>
          <p:cNvSpPr>
            <a:spLocks noGrp="1"/>
          </p:cNvSpPr>
          <p:nvPr>
            <p:ph type="dt" sz="half" idx="10"/>
          </p:nvPr>
        </p:nvSpPr>
        <p:spPr/>
        <p:txBody>
          <a:bodyPr/>
          <a:lstStyle/>
          <a:p>
            <a:fld id="{B052AEEF-C8C0-144B-80FC-5F478947952E}" type="datetimeFigureOut">
              <a:rPr lang="en-US" smtClean="0"/>
              <a:t>7/4/24</a:t>
            </a:fld>
            <a:endParaRPr lang="en-US"/>
          </a:p>
        </p:txBody>
      </p:sp>
      <p:sp>
        <p:nvSpPr>
          <p:cNvPr id="6" name="Footer Placeholder 5">
            <a:extLst>
              <a:ext uri="{FF2B5EF4-FFF2-40B4-BE49-F238E27FC236}">
                <a16:creationId xmlns:a16="http://schemas.microsoft.com/office/drawing/2014/main" id="{1EA0FF67-F5A1-84DA-B68F-59371F0036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A7BD4D-EF7B-CC5A-A401-8A03A33D35C8}"/>
              </a:ext>
            </a:extLst>
          </p:cNvPr>
          <p:cNvSpPr>
            <a:spLocks noGrp="1"/>
          </p:cNvSpPr>
          <p:nvPr>
            <p:ph type="sldNum" sz="quarter" idx="12"/>
          </p:nvPr>
        </p:nvSpPr>
        <p:spPr/>
        <p:txBody>
          <a:bodyPr/>
          <a:lstStyle/>
          <a:p>
            <a:fld id="{642657B3-A85B-8B44-813A-B57E3FAE1B60}" type="slidenum">
              <a:rPr lang="en-US" smtClean="0"/>
              <a:t>‹#›</a:t>
            </a:fld>
            <a:endParaRPr lang="en-US"/>
          </a:p>
        </p:txBody>
      </p:sp>
    </p:spTree>
    <p:extLst>
      <p:ext uri="{BB962C8B-B14F-4D97-AF65-F5344CB8AC3E}">
        <p14:creationId xmlns:p14="http://schemas.microsoft.com/office/powerpoint/2010/main" val="4101720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DE30E-1C2A-E25A-029D-117628AAE49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34B9DB-3B61-9283-5B9C-6964304811B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BC60116-78EE-29A8-DB87-6E5E95D9637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DB9B5B-998E-F2BC-4CFF-3FBDFD23784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8F402EA-D6E6-77A9-F09A-22E7A0624C4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34892E-7323-F662-319E-B29E9FF3BC96}"/>
              </a:ext>
            </a:extLst>
          </p:cNvPr>
          <p:cNvSpPr>
            <a:spLocks noGrp="1"/>
          </p:cNvSpPr>
          <p:nvPr>
            <p:ph type="dt" sz="half" idx="10"/>
          </p:nvPr>
        </p:nvSpPr>
        <p:spPr/>
        <p:txBody>
          <a:bodyPr/>
          <a:lstStyle/>
          <a:p>
            <a:fld id="{B052AEEF-C8C0-144B-80FC-5F478947952E}" type="datetimeFigureOut">
              <a:rPr lang="en-US" smtClean="0"/>
              <a:t>7/4/24</a:t>
            </a:fld>
            <a:endParaRPr lang="en-US"/>
          </a:p>
        </p:txBody>
      </p:sp>
      <p:sp>
        <p:nvSpPr>
          <p:cNvPr id="8" name="Footer Placeholder 7">
            <a:extLst>
              <a:ext uri="{FF2B5EF4-FFF2-40B4-BE49-F238E27FC236}">
                <a16:creationId xmlns:a16="http://schemas.microsoft.com/office/drawing/2014/main" id="{3D375ABD-8037-96BE-B023-CA4AD519147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7DE594-B8E0-96DE-3243-AC18D2D21E06}"/>
              </a:ext>
            </a:extLst>
          </p:cNvPr>
          <p:cNvSpPr>
            <a:spLocks noGrp="1"/>
          </p:cNvSpPr>
          <p:nvPr>
            <p:ph type="sldNum" sz="quarter" idx="12"/>
          </p:nvPr>
        </p:nvSpPr>
        <p:spPr/>
        <p:txBody>
          <a:bodyPr/>
          <a:lstStyle/>
          <a:p>
            <a:fld id="{642657B3-A85B-8B44-813A-B57E3FAE1B60}" type="slidenum">
              <a:rPr lang="en-US" smtClean="0"/>
              <a:t>‹#›</a:t>
            </a:fld>
            <a:endParaRPr lang="en-US"/>
          </a:p>
        </p:txBody>
      </p:sp>
    </p:spTree>
    <p:extLst>
      <p:ext uri="{BB962C8B-B14F-4D97-AF65-F5344CB8AC3E}">
        <p14:creationId xmlns:p14="http://schemas.microsoft.com/office/powerpoint/2010/main" val="3202569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640C7-7CCF-2A87-633A-A6BFCDA921E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6952D08-D8A2-31CF-005A-4882FF59397F}"/>
              </a:ext>
            </a:extLst>
          </p:cNvPr>
          <p:cNvSpPr>
            <a:spLocks noGrp="1"/>
          </p:cNvSpPr>
          <p:nvPr>
            <p:ph type="dt" sz="half" idx="10"/>
          </p:nvPr>
        </p:nvSpPr>
        <p:spPr/>
        <p:txBody>
          <a:bodyPr/>
          <a:lstStyle/>
          <a:p>
            <a:fld id="{B052AEEF-C8C0-144B-80FC-5F478947952E}" type="datetimeFigureOut">
              <a:rPr lang="en-US" smtClean="0"/>
              <a:t>7/4/24</a:t>
            </a:fld>
            <a:endParaRPr lang="en-US"/>
          </a:p>
        </p:txBody>
      </p:sp>
      <p:sp>
        <p:nvSpPr>
          <p:cNvPr id="4" name="Footer Placeholder 3">
            <a:extLst>
              <a:ext uri="{FF2B5EF4-FFF2-40B4-BE49-F238E27FC236}">
                <a16:creationId xmlns:a16="http://schemas.microsoft.com/office/drawing/2014/main" id="{B6FEEBB4-8989-05C3-E392-6E63FB643E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B0C7F9-4CC5-E5A4-26E2-FCE234DAC256}"/>
              </a:ext>
            </a:extLst>
          </p:cNvPr>
          <p:cNvSpPr>
            <a:spLocks noGrp="1"/>
          </p:cNvSpPr>
          <p:nvPr>
            <p:ph type="sldNum" sz="quarter" idx="12"/>
          </p:nvPr>
        </p:nvSpPr>
        <p:spPr/>
        <p:txBody>
          <a:bodyPr/>
          <a:lstStyle/>
          <a:p>
            <a:fld id="{642657B3-A85B-8B44-813A-B57E3FAE1B60}" type="slidenum">
              <a:rPr lang="en-US" smtClean="0"/>
              <a:t>‹#›</a:t>
            </a:fld>
            <a:endParaRPr lang="en-US"/>
          </a:p>
        </p:txBody>
      </p:sp>
    </p:spTree>
    <p:extLst>
      <p:ext uri="{BB962C8B-B14F-4D97-AF65-F5344CB8AC3E}">
        <p14:creationId xmlns:p14="http://schemas.microsoft.com/office/powerpoint/2010/main" val="4232147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3CD91D-4514-FB5E-B750-236B61BE61FC}"/>
              </a:ext>
            </a:extLst>
          </p:cNvPr>
          <p:cNvSpPr>
            <a:spLocks noGrp="1"/>
          </p:cNvSpPr>
          <p:nvPr>
            <p:ph type="dt" sz="half" idx="10"/>
          </p:nvPr>
        </p:nvSpPr>
        <p:spPr/>
        <p:txBody>
          <a:bodyPr/>
          <a:lstStyle/>
          <a:p>
            <a:fld id="{B052AEEF-C8C0-144B-80FC-5F478947952E}" type="datetimeFigureOut">
              <a:rPr lang="en-US" smtClean="0"/>
              <a:t>7/4/24</a:t>
            </a:fld>
            <a:endParaRPr lang="en-US"/>
          </a:p>
        </p:txBody>
      </p:sp>
      <p:sp>
        <p:nvSpPr>
          <p:cNvPr id="3" name="Footer Placeholder 2">
            <a:extLst>
              <a:ext uri="{FF2B5EF4-FFF2-40B4-BE49-F238E27FC236}">
                <a16:creationId xmlns:a16="http://schemas.microsoft.com/office/drawing/2014/main" id="{15CEF1ED-C291-BE80-6F6D-6537AB2F02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EB954E7-E5EE-CAC2-2886-8FC5810B2DB5}"/>
              </a:ext>
            </a:extLst>
          </p:cNvPr>
          <p:cNvSpPr>
            <a:spLocks noGrp="1"/>
          </p:cNvSpPr>
          <p:nvPr>
            <p:ph type="sldNum" sz="quarter" idx="12"/>
          </p:nvPr>
        </p:nvSpPr>
        <p:spPr/>
        <p:txBody>
          <a:bodyPr/>
          <a:lstStyle/>
          <a:p>
            <a:fld id="{642657B3-A85B-8B44-813A-B57E3FAE1B60}" type="slidenum">
              <a:rPr lang="en-US" smtClean="0"/>
              <a:t>‹#›</a:t>
            </a:fld>
            <a:endParaRPr lang="en-US"/>
          </a:p>
        </p:txBody>
      </p:sp>
    </p:spTree>
    <p:extLst>
      <p:ext uri="{BB962C8B-B14F-4D97-AF65-F5344CB8AC3E}">
        <p14:creationId xmlns:p14="http://schemas.microsoft.com/office/powerpoint/2010/main" val="2642724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EBB6C-0D55-E7EE-0D4F-D173A3BB58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9D2BEE2-1FBB-C465-B491-0B2BD466A8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835931-5E33-8E47-11BD-748E53B012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54FB1B-C75D-2923-8D31-88091F46A006}"/>
              </a:ext>
            </a:extLst>
          </p:cNvPr>
          <p:cNvSpPr>
            <a:spLocks noGrp="1"/>
          </p:cNvSpPr>
          <p:nvPr>
            <p:ph type="dt" sz="half" idx="10"/>
          </p:nvPr>
        </p:nvSpPr>
        <p:spPr/>
        <p:txBody>
          <a:bodyPr/>
          <a:lstStyle/>
          <a:p>
            <a:fld id="{B052AEEF-C8C0-144B-80FC-5F478947952E}" type="datetimeFigureOut">
              <a:rPr lang="en-US" smtClean="0"/>
              <a:t>7/4/24</a:t>
            </a:fld>
            <a:endParaRPr lang="en-US"/>
          </a:p>
        </p:txBody>
      </p:sp>
      <p:sp>
        <p:nvSpPr>
          <p:cNvPr id="6" name="Footer Placeholder 5">
            <a:extLst>
              <a:ext uri="{FF2B5EF4-FFF2-40B4-BE49-F238E27FC236}">
                <a16:creationId xmlns:a16="http://schemas.microsoft.com/office/drawing/2014/main" id="{C926674B-B655-3568-24AF-1B258709211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EDFAAE-2748-1C93-F477-5CFB3A1596D8}"/>
              </a:ext>
            </a:extLst>
          </p:cNvPr>
          <p:cNvSpPr>
            <a:spLocks noGrp="1"/>
          </p:cNvSpPr>
          <p:nvPr>
            <p:ph type="sldNum" sz="quarter" idx="12"/>
          </p:nvPr>
        </p:nvSpPr>
        <p:spPr/>
        <p:txBody>
          <a:bodyPr/>
          <a:lstStyle/>
          <a:p>
            <a:fld id="{642657B3-A85B-8B44-813A-B57E3FAE1B60}" type="slidenum">
              <a:rPr lang="en-US" smtClean="0"/>
              <a:t>‹#›</a:t>
            </a:fld>
            <a:endParaRPr lang="en-US"/>
          </a:p>
        </p:txBody>
      </p:sp>
    </p:spTree>
    <p:extLst>
      <p:ext uri="{BB962C8B-B14F-4D97-AF65-F5344CB8AC3E}">
        <p14:creationId xmlns:p14="http://schemas.microsoft.com/office/powerpoint/2010/main" val="94799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F4FC1-88C7-ACE1-1AA6-BE19DB104D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2C0BB3C-69D6-88BC-5DFF-A461B7B118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CE4AF75-53DB-7243-49EA-2865548845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760E686-1DBF-559C-3D85-EFE870B74B77}"/>
              </a:ext>
            </a:extLst>
          </p:cNvPr>
          <p:cNvSpPr>
            <a:spLocks noGrp="1"/>
          </p:cNvSpPr>
          <p:nvPr>
            <p:ph type="dt" sz="half" idx="10"/>
          </p:nvPr>
        </p:nvSpPr>
        <p:spPr/>
        <p:txBody>
          <a:bodyPr/>
          <a:lstStyle/>
          <a:p>
            <a:fld id="{B052AEEF-C8C0-144B-80FC-5F478947952E}" type="datetimeFigureOut">
              <a:rPr lang="en-US" smtClean="0"/>
              <a:t>7/4/24</a:t>
            </a:fld>
            <a:endParaRPr lang="en-US"/>
          </a:p>
        </p:txBody>
      </p:sp>
      <p:sp>
        <p:nvSpPr>
          <p:cNvPr id="6" name="Footer Placeholder 5">
            <a:extLst>
              <a:ext uri="{FF2B5EF4-FFF2-40B4-BE49-F238E27FC236}">
                <a16:creationId xmlns:a16="http://schemas.microsoft.com/office/drawing/2014/main" id="{E2ECB3B4-8456-5A0B-532B-411EB3B432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FA934C-FA0A-81C3-A23A-4D67B12F8EF2}"/>
              </a:ext>
            </a:extLst>
          </p:cNvPr>
          <p:cNvSpPr>
            <a:spLocks noGrp="1"/>
          </p:cNvSpPr>
          <p:nvPr>
            <p:ph type="sldNum" sz="quarter" idx="12"/>
          </p:nvPr>
        </p:nvSpPr>
        <p:spPr/>
        <p:txBody>
          <a:bodyPr/>
          <a:lstStyle/>
          <a:p>
            <a:fld id="{642657B3-A85B-8B44-813A-B57E3FAE1B60}" type="slidenum">
              <a:rPr lang="en-US" smtClean="0"/>
              <a:t>‹#›</a:t>
            </a:fld>
            <a:endParaRPr lang="en-US"/>
          </a:p>
        </p:txBody>
      </p:sp>
    </p:spTree>
    <p:extLst>
      <p:ext uri="{BB962C8B-B14F-4D97-AF65-F5344CB8AC3E}">
        <p14:creationId xmlns:p14="http://schemas.microsoft.com/office/powerpoint/2010/main" val="3825867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EFFA91-7A3D-C2F7-180C-7991FE33CB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9E6E38D1-B0CF-AF79-2338-52F83198F4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C1FFBB9-2A40-B3D4-1973-CBCC079570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52AEEF-C8C0-144B-80FC-5F478947952E}" type="datetimeFigureOut">
              <a:rPr lang="en-US" smtClean="0"/>
              <a:t>7/4/24</a:t>
            </a:fld>
            <a:endParaRPr lang="en-US"/>
          </a:p>
        </p:txBody>
      </p:sp>
      <p:sp>
        <p:nvSpPr>
          <p:cNvPr id="5" name="Footer Placeholder 4">
            <a:extLst>
              <a:ext uri="{FF2B5EF4-FFF2-40B4-BE49-F238E27FC236}">
                <a16:creationId xmlns:a16="http://schemas.microsoft.com/office/drawing/2014/main" id="{5327FBA7-F7C9-B40D-2C27-C43791C8B9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37CEC63-7A5F-7FFE-399D-5D01416A10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2657B3-A85B-8B44-813A-B57E3FAE1B60}" type="slidenum">
              <a:rPr lang="en-US" smtClean="0"/>
              <a:t>‹#›</a:t>
            </a:fld>
            <a:endParaRPr lang="en-US"/>
          </a:p>
        </p:txBody>
      </p:sp>
    </p:spTree>
    <p:extLst>
      <p:ext uri="{BB962C8B-B14F-4D97-AF65-F5344CB8AC3E}">
        <p14:creationId xmlns:p14="http://schemas.microsoft.com/office/powerpoint/2010/main" val="2961536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0" i="0" kern="1200">
          <a:solidFill>
            <a:schemeClr val="tx1"/>
          </a:solidFill>
          <a:latin typeface="Helvetica Neue Light" panose="0200040300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Neue Light" panose="02000403000000020004" pitchFamily="2" charset="0"/>
          <a:ea typeface="Helvetica Neue Light" panose="02000403000000020004"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Neue Light" panose="02000403000000020004" pitchFamily="2" charset="0"/>
          <a:ea typeface="Helvetica Neue Light" panose="02000403000000020004"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Neue Light" panose="02000403000000020004" pitchFamily="2" charset="0"/>
          <a:ea typeface="Helvetica Neue Light" panose="02000403000000020004"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Neue Light" panose="02000403000000020004" pitchFamily="2" charset="0"/>
          <a:ea typeface="Helvetica Neue Light" panose="02000403000000020004"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Neue Light" panose="02000403000000020004" pitchFamily="2" charset="0"/>
          <a:ea typeface="Helvetica Neue Light" panose="02000403000000020004"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80.png"/><Relationship Id="rId4" Type="http://schemas.openxmlformats.org/officeDocument/2006/relationships/image" Target="../media/image17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customXml" Target="../ink/ink1.xml"/><Relationship Id="rId5" Type="http://schemas.openxmlformats.org/officeDocument/2006/relationships/image" Target="../media/image32.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customXml" Target="../ink/ink3.xml"/><Relationship Id="rId5" Type="http://schemas.openxmlformats.org/officeDocument/2006/relationships/image" Target="../media/image33.png"/><Relationship Id="rId4" Type="http://schemas.openxmlformats.org/officeDocument/2006/relationships/customXml" Target="../ink/ink2.xml"/></Relationships>
</file>

<file path=ppt/slides/_rels/slide16.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customXml" Target="../ink/ink5.xml"/><Relationship Id="rId12"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0.png"/><Relationship Id="rId11" Type="http://schemas.openxmlformats.org/officeDocument/2006/relationships/image" Target="../media/image37.png"/><Relationship Id="rId5" Type="http://schemas.openxmlformats.org/officeDocument/2006/relationships/image" Target="../media/image33.png"/><Relationship Id="rId15" Type="http://schemas.openxmlformats.org/officeDocument/2006/relationships/image" Target="../media/image41.png"/><Relationship Id="rId10" Type="http://schemas.openxmlformats.org/officeDocument/2006/relationships/image" Target="../media/image36.png"/><Relationship Id="rId4" Type="http://schemas.openxmlformats.org/officeDocument/2006/relationships/customXml" Target="../ink/ink4.xml"/><Relationship Id="rId9" Type="http://schemas.openxmlformats.org/officeDocument/2006/relationships/image" Target="../media/image32.png"/><Relationship Id="rId1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3" Type="http://schemas.openxmlformats.org/officeDocument/2006/relationships/image" Target="../media/image46.png"/><Relationship Id="rId7" Type="http://schemas.openxmlformats.org/officeDocument/2006/relationships/image" Target="../media/image47.png"/><Relationship Id="rId12"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image" Target="../media/image51.png"/><Relationship Id="rId5" Type="http://schemas.openxmlformats.org/officeDocument/2006/relationships/image" Target="../media/image40.png"/><Relationship Id="rId10" Type="http://schemas.openxmlformats.org/officeDocument/2006/relationships/image" Target="../media/image50.png"/><Relationship Id="rId4" Type="http://schemas.openxmlformats.org/officeDocument/2006/relationships/image" Target="../media/image39.png"/><Relationship Id="rId9"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2.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23.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2.png"/><Relationship Id="rId7" Type="http://schemas.openxmlformats.org/officeDocument/2006/relationships/image" Target="../media/image68.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10" Type="http://schemas.openxmlformats.org/officeDocument/2006/relationships/image" Target="../media/image71.png"/><Relationship Id="rId4" Type="http://schemas.openxmlformats.org/officeDocument/2006/relationships/image" Target="../media/image63.png"/><Relationship Id="rId9" Type="http://schemas.openxmlformats.org/officeDocument/2006/relationships/image" Target="../media/image70.png"/></Relationships>
</file>

<file path=ppt/slides/_rels/slide24.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25.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62.png"/><Relationship Id="rId7" Type="http://schemas.openxmlformats.org/officeDocument/2006/relationships/image" Target="../media/image57.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84.png"/><Relationship Id="rId11" Type="http://schemas.openxmlformats.org/officeDocument/2006/relationships/image" Target="../media/image87.png"/><Relationship Id="rId5" Type="http://schemas.openxmlformats.org/officeDocument/2006/relationships/image" Target="../media/image83.png"/><Relationship Id="rId10" Type="http://schemas.openxmlformats.org/officeDocument/2006/relationships/image" Target="../media/image86.png"/><Relationship Id="rId4" Type="http://schemas.openxmlformats.org/officeDocument/2006/relationships/image" Target="../media/image63.png"/><Relationship Id="rId9" Type="http://schemas.openxmlformats.org/officeDocument/2006/relationships/image" Target="../media/image3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3" Type="http://schemas.openxmlformats.org/officeDocument/2006/relationships/image" Target="../media/image88.png"/><Relationship Id="rId7" Type="http://schemas.openxmlformats.org/officeDocument/2006/relationships/image" Target="../media/image47.png"/><Relationship Id="rId12" Type="http://schemas.openxmlformats.org/officeDocument/2006/relationships/image" Target="../media/image52.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image" Target="../media/image51.png"/><Relationship Id="rId5" Type="http://schemas.openxmlformats.org/officeDocument/2006/relationships/image" Target="../media/image40.png"/><Relationship Id="rId10" Type="http://schemas.openxmlformats.org/officeDocument/2006/relationships/image" Target="../media/image50.png"/><Relationship Id="rId4" Type="http://schemas.openxmlformats.org/officeDocument/2006/relationships/image" Target="../media/image39.png"/><Relationship Id="rId9"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32.xml.rels><?xml version="1.0" encoding="UTF-8" standalone="yes"?>
<Relationships xmlns="http://schemas.openxmlformats.org/package/2006/relationships"><Relationship Id="rId3" Type="http://schemas.openxmlformats.org/officeDocument/2006/relationships/image" Target="../media/image600.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33.xml.rels><?xml version="1.0" encoding="UTF-8" standalone="yes"?>
<Relationships xmlns="http://schemas.openxmlformats.org/package/2006/relationships"><Relationship Id="rId3" Type="http://schemas.openxmlformats.org/officeDocument/2006/relationships/image" Target="../media/image620.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240.png"/><Relationship Id="rId13" Type="http://schemas.openxmlformats.org/officeDocument/2006/relationships/image" Target="../media/image92.png"/><Relationship Id="rId7" Type="http://schemas.openxmlformats.org/officeDocument/2006/relationships/image" Target="../media/image230.png"/><Relationship Id="rId12" Type="http://schemas.openxmlformats.org/officeDocument/2006/relationships/image" Target="../media/image280.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92.png"/><Relationship Id="rId11" Type="http://schemas.openxmlformats.org/officeDocument/2006/relationships/image" Target="../media/image270.png"/><Relationship Id="rId5" Type="http://schemas.openxmlformats.org/officeDocument/2006/relationships/image" Target="../media/image210.png"/><Relationship Id="rId10" Type="http://schemas.openxmlformats.org/officeDocument/2006/relationships/image" Target="../media/image260.png"/><Relationship Id="rId9" Type="http://schemas.openxmlformats.org/officeDocument/2006/relationships/image" Target="../media/image250.png"/><Relationship Id="rId4" Type="http://schemas.openxmlformats.org/officeDocument/2006/relationships/image" Target="../media/image200.png"/></Relationships>
</file>

<file path=ppt/slides/_rels/slide38.xml.rels><?xml version="1.0" encoding="UTF-8" standalone="yes"?>
<Relationships xmlns="http://schemas.openxmlformats.org/package/2006/relationships"><Relationship Id="rId8" Type="http://schemas.openxmlformats.org/officeDocument/2006/relationships/image" Target="../media/image211.png"/><Relationship Id="rId13" Type="http://schemas.openxmlformats.org/officeDocument/2006/relationships/image" Target="../media/image96.png"/><Relationship Id="rId3" Type="http://schemas.openxmlformats.org/officeDocument/2006/relationships/image" Target="../media/image140.png"/><Relationship Id="rId7" Type="http://schemas.openxmlformats.org/officeDocument/2006/relationships/image" Target="../media/image201.png"/><Relationship Id="rId12" Type="http://schemas.openxmlformats.org/officeDocument/2006/relationships/image" Target="../media/image241.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94.png"/><Relationship Id="rId11" Type="http://schemas.openxmlformats.org/officeDocument/2006/relationships/image" Target="../media/image231.png"/><Relationship Id="rId5" Type="http://schemas.openxmlformats.org/officeDocument/2006/relationships/image" Target="../media/image93.png"/><Relationship Id="rId15" Type="http://schemas.openxmlformats.org/officeDocument/2006/relationships/image" Target="../media/image271.png"/><Relationship Id="rId10" Type="http://schemas.openxmlformats.org/officeDocument/2006/relationships/image" Target="../media/image200.png"/><Relationship Id="rId4" Type="http://schemas.openxmlformats.org/officeDocument/2006/relationships/image" Target="../media/image150.png"/><Relationship Id="rId9" Type="http://schemas.openxmlformats.org/officeDocument/2006/relationships/image" Target="../media/image95.png"/><Relationship Id="rId14" Type="http://schemas.openxmlformats.org/officeDocument/2006/relationships/image" Target="../media/image261.png"/></Relationships>
</file>

<file path=ppt/slides/_rels/slide39.xml.rels><?xml version="1.0" encoding="UTF-8" standalone="yes"?>
<Relationships xmlns="http://schemas.openxmlformats.org/package/2006/relationships"><Relationship Id="rId8" Type="http://schemas.openxmlformats.org/officeDocument/2006/relationships/image" Target="../media/image690.png"/><Relationship Id="rId3" Type="http://schemas.openxmlformats.org/officeDocument/2006/relationships/image" Target="../media/image97.png"/><Relationship Id="rId7" Type="http://schemas.openxmlformats.org/officeDocument/2006/relationships/image" Target="../media/image681.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671.png"/><Relationship Id="rId5" Type="http://schemas.openxmlformats.org/officeDocument/2006/relationships/image" Target="../media/image17.png"/><Relationship Id="rId4" Type="http://schemas.openxmlformats.org/officeDocument/2006/relationships/image" Target="../media/image8.png"/><Relationship Id="rId9" Type="http://schemas.openxmlformats.org/officeDocument/2006/relationships/image" Target="../media/image700.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0.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41.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101.png"/><Relationship Id="rId7" Type="http://schemas.openxmlformats.org/officeDocument/2006/relationships/image" Target="../media/image104.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24.png"/><Relationship Id="rId4" Type="http://schemas.openxmlformats.org/officeDocument/2006/relationships/image" Target="../media/image102.png"/></Relationships>
</file>

<file path=ppt/slides/_rels/slide4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43.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44.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07.png"/><Relationship Id="rId1" Type="http://schemas.openxmlformats.org/officeDocument/2006/relationships/slideLayout" Target="../slideLayouts/slideLayout2.xml"/><Relationship Id="rId5" Type="http://schemas.openxmlformats.org/officeDocument/2006/relationships/image" Target="../media/image113.png"/><Relationship Id="rId4" Type="http://schemas.openxmlformats.org/officeDocument/2006/relationships/image" Target="../media/image112.png"/></Relationships>
</file>

<file path=ppt/slides/_rels/slide45.xml.rels><?xml version="1.0" encoding="UTF-8" standalone="yes"?>
<Relationships xmlns="http://schemas.openxmlformats.org/package/2006/relationships"><Relationship Id="rId3" Type="http://schemas.openxmlformats.org/officeDocument/2006/relationships/image" Target="../media/image114.tif"/><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10.png"/></Relationships>
</file>

<file path=ppt/slides/_rels/slide46.xml.rels><?xml version="1.0" encoding="UTF-8" standalone="yes"?>
<Relationships xmlns="http://schemas.openxmlformats.org/package/2006/relationships"><Relationship Id="rId2" Type="http://schemas.openxmlformats.org/officeDocument/2006/relationships/image" Target="../media/image115.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jpeg"/><Relationship Id="rId1" Type="http://schemas.openxmlformats.org/officeDocument/2006/relationships/slideLayout" Target="../slideLayouts/slideLayout4.xml"/><Relationship Id="rId4" Type="http://schemas.openxmlformats.org/officeDocument/2006/relationships/image" Target="../media/image117.png"/></Relationships>
</file>

<file path=ppt/slides/_rels/slide48.xml.rels><?xml version="1.0" encoding="UTF-8" standalone="yes"?>
<Relationships xmlns="http://schemas.openxmlformats.org/package/2006/relationships"><Relationship Id="rId8" Type="http://schemas.openxmlformats.org/officeDocument/2006/relationships/image" Target="../media/image119.png"/><Relationship Id="rId3" Type="http://schemas.openxmlformats.org/officeDocument/2006/relationships/image" Target="../media/image118.jpeg"/><Relationship Id="rId7" Type="http://schemas.openxmlformats.org/officeDocument/2006/relationships/image" Target="../media/image680.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670.png"/><Relationship Id="rId5" Type="http://schemas.openxmlformats.org/officeDocument/2006/relationships/image" Target="../media/image660.png"/><Relationship Id="rId4" Type="http://schemas.openxmlformats.org/officeDocument/2006/relationships/image" Target="../media/image650.png"/></Relationships>
</file>

<file path=ppt/slides/_rels/slide49.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122.png"/></Relationships>
</file>

<file path=ppt/slides/_rels/slide51.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127.png"/><Relationship Id="rId4" Type="http://schemas.openxmlformats.org/officeDocument/2006/relationships/image" Target="../media/image126.png"/></Relationships>
</file>

<file path=ppt/slides/_rels/slide52.xml.rels><?xml version="1.0" encoding="UTF-8" standalone="yes"?>
<Relationships xmlns="http://schemas.openxmlformats.org/package/2006/relationships"><Relationship Id="rId3" Type="http://schemas.openxmlformats.org/officeDocument/2006/relationships/image" Target="../media/image410.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5.png"/></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28.png"/></Relationships>
</file>

<file path=ppt/slides/_rels/slide54.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DB433-775C-A82D-D526-9374030F1A1F}"/>
              </a:ext>
            </a:extLst>
          </p:cNvPr>
          <p:cNvSpPr>
            <a:spLocks noGrp="1"/>
          </p:cNvSpPr>
          <p:nvPr>
            <p:ph type="ctrTitle"/>
          </p:nvPr>
        </p:nvSpPr>
        <p:spPr>
          <a:xfrm>
            <a:off x="1524961" y="2540765"/>
            <a:ext cx="9144000" cy="1567211"/>
          </a:xfrm>
        </p:spPr>
        <p:txBody>
          <a:bodyPr>
            <a:normAutofit/>
          </a:bodyPr>
          <a:lstStyle/>
          <a:p>
            <a:r>
              <a:rPr lang="en-US" sz="4800" dirty="0"/>
              <a:t>Single-ion dynamics in a phase-stable polarization gradient</a:t>
            </a:r>
          </a:p>
        </p:txBody>
      </p:sp>
      <p:pic>
        <p:nvPicPr>
          <p:cNvPr id="7" name="Picture 6">
            <a:extLst>
              <a:ext uri="{FF2B5EF4-FFF2-40B4-BE49-F238E27FC236}">
                <a16:creationId xmlns:a16="http://schemas.microsoft.com/office/drawing/2014/main" id="{D2503F96-DD6A-C82E-AFA1-5B8F5D2117CD}"/>
              </a:ext>
            </a:extLst>
          </p:cNvPr>
          <p:cNvPicPr>
            <a:picLocks noChangeAspect="1"/>
          </p:cNvPicPr>
          <p:nvPr/>
        </p:nvPicPr>
        <p:blipFill rotWithShape="1">
          <a:blip r:embed="rId3">
            <a:duotone>
              <a:prstClr val="black"/>
              <a:schemeClr val="tx1">
                <a:tint val="45000"/>
                <a:satMod val="400000"/>
              </a:schemeClr>
            </a:duotone>
          </a:blip>
          <a:srcRect l="31629" t="57470" r="31900"/>
          <a:stretch/>
        </p:blipFill>
        <p:spPr>
          <a:xfrm rot="5400000">
            <a:off x="9310183" y="-607786"/>
            <a:ext cx="2387601" cy="3603176"/>
          </a:xfrm>
          <a:prstGeom prst="rect">
            <a:avLst/>
          </a:prstGeom>
          <a:noFill/>
        </p:spPr>
      </p:pic>
      <p:pic>
        <p:nvPicPr>
          <p:cNvPr id="8" name="Picture 7" descr="Shape, icon&#10;&#10;Description automatically generated">
            <a:extLst>
              <a:ext uri="{FF2B5EF4-FFF2-40B4-BE49-F238E27FC236}">
                <a16:creationId xmlns:a16="http://schemas.microsoft.com/office/drawing/2014/main" id="{29072DFE-CE10-0A5E-A391-A65EA215BED0}"/>
              </a:ext>
            </a:extLst>
          </p:cNvPr>
          <p:cNvPicPr>
            <a:picLocks noChangeAspect="1"/>
          </p:cNvPicPr>
          <p:nvPr/>
        </p:nvPicPr>
        <p:blipFill>
          <a:blip r:embed="rId4">
            <a:duotone>
              <a:prstClr val="black"/>
              <a:schemeClr val="tx1">
                <a:tint val="45000"/>
                <a:satMod val="400000"/>
              </a:schemeClr>
            </a:duotone>
          </a:blip>
          <a:stretch>
            <a:fillRect/>
          </a:stretch>
        </p:blipFill>
        <p:spPr>
          <a:xfrm>
            <a:off x="373722" y="321393"/>
            <a:ext cx="1751916" cy="1693517"/>
          </a:xfrm>
          <a:prstGeom prst="rect">
            <a:avLst/>
          </a:prstGeom>
        </p:spPr>
      </p:pic>
      <p:pic>
        <p:nvPicPr>
          <p:cNvPr id="1026" name="Picture 2" descr="Y position (pm) ">
            <a:extLst>
              <a:ext uri="{FF2B5EF4-FFF2-40B4-BE49-F238E27FC236}">
                <a16:creationId xmlns:a16="http://schemas.microsoft.com/office/drawing/2014/main" id="{C91947E4-56C4-7601-D2C4-2844F7493CA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0827" t="3175" r="35624" b="11428"/>
          <a:stretch/>
        </p:blipFill>
        <p:spPr bwMode="auto">
          <a:xfrm>
            <a:off x="955584" y="2188031"/>
            <a:ext cx="496895" cy="466996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Y position (pm) ">
            <a:extLst>
              <a:ext uri="{FF2B5EF4-FFF2-40B4-BE49-F238E27FC236}">
                <a16:creationId xmlns:a16="http://schemas.microsoft.com/office/drawing/2014/main" id="{57CED691-E4EE-16B4-18A8-887F361AD5E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0785" t="3069" r="35668" b="11534"/>
          <a:stretch/>
        </p:blipFill>
        <p:spPr bwMode="auto">
          <a:xfrm>
            <a:off x="10741443" y="2188030"/>
            <a:ext cx="496896" cy="4669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4709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6087B-7C39-C222-5378-AC722815A235}"/>
              </a:ext>
            </a:extLst>
          </p:cNvPr>
          <p:cNvSpPr>
            <a:spLocks noGrp="1"/>
          </p:cNvSpPr>
          <p:nvPr>
            <p:ph type="title"/>
          </p:nvPr>
        </p:nvSpPr>
        <p:spPr/>
        <p:txBody>
          <a:bodyPr>
            <a:normAutofit/>
          </a:bodyPr>
          <a:lstStyle/>
          <a:p>
            <a:r>
              <a:rPr lang="en-US" dirty="0"/>
              <a:t>But my ion is tightly trapped. It cannot run up that long hill...</a:t>
            </a:r>
          </a:p>
        </p:txBody>
      </p:sp>
      <p:sp>
        <p:nvSpPr>
          <p:cNvPr id="3" name="Content Placeholder 2">
            <a:extLst>
              <a:ext uri="{FF2B5EF4-FFF2-40B4-BE49-F238E27FC236}">
                <a16:creationId xmlns:a16="http://schemas.microsoft.com/office/drawing/2014/main" id="{91AECD39-97F5-3B62-F346-F0B4D79D2157}"/>
              </a:ext>
            </a:extLst>
          </p:cNvPr>
          <p:cNvSpPr>
            <a:spLocks noGrp="1"/>
          </p:cNvSpPr>
          <p:nvPr>
            <p:ph idx="1"/>
          </p:nvPr>
        </p:nvSpPr>
        <p:spPr>
          <a:xfrm>
            <a:off x="838200" y="1825625"/>
            <a:ext cx="4235969" cy="4351338"/>
          </a:xfrm>
        </p:spPr>
        <p:txBody>
          <a:bodyPr>
            <a:normAutofit/>
          </a:bodyPr>
          <a:lstStyle/>
          <a:p>
            <a:pPr marL="0" indent="0">
              <a:spcBef>
                <a:spcPts val="1600"/>
              </a:spcBef>
              <a:buNone/>
            </a:pPr>
            <a:r>
              <a:rPr lang="en-US" sz="2400" dirty="0"/>
              <a:t>Combine harmonic trap and light-shift potential</a:t>
            </a:r>
          </a:p>
          <a:p>
            <a:pPr marL="0" indent="0">
              <a:spcBef>
                <a:spcPts val="1600"/>
              </a:spcBef>
              <a:buNone/>
            </a:pPr>
            <a:r>
              <a:rPr lang="en-US" sz="2400" dirty="0"/>
              <a:t>Different potentials for each ground state</a:t>
            </a:r>
          </a:p>
          <a:p>
            <a:pPr marL="0" indent="0">
              <a:spcBef>
                <a:spcPts val="1600"/>
              </a:spcBef>
              <a:buNone/>
            </a:pPr>
            <a:r>
              <a:rPr lang="en-US" sz="2400" dirty="0"/>
              <a:t>Still pumping between different potential landscapes</a:t>
            </a:r>
          </a:p>
          <a:p>
            <a:pPr marL="0" indent="0">
              <a:spcBef>
                <a:spcPts val="1600"/>
              </a:spcBef>
              <a:buNone/>
            </a:pPr>
            <a:r>
              <a:rPr lang="en-US" sz="2400" dirty="0"/>
              <a:t>Can also average over polarization phase (running wave)</a:t>
            </a:r>
          </a:p>
        </p:txBody>
      </p:sp>
      <p:sp>
        <p:nvSpPr>
          <p:cNvPr id="6" name="TextBox 5">
            <a:extLst>
              <a:ext uri="{FF2B5EF4-FFF2-40B4-BE49-F238E27FC236}">
                <a16:creationId xmlns:a16="http://schemas.microsoft.com/office/drawing/2014/main" id="{9AB5E956-C250-EEB6-B43C-F14F689E9388}"/>
              </a:ext>
            </a:extLst>
          </p:cNvPr>
          <p:cNvSpPr txBox="1"/>
          <p:nvPr/>
        </p:nvSpPr>
        <p:spPr>
          <a:xfrm>
            <a:off x="7000064" y="6488668"/>
            <a:ext cx="4588051" cy="369332"/>
          </a:xfrm>
          <a:prstGeom prst="rect">
            <a:avLst/>
          </a:prstGeom>
          <a:noFill/>
        </p:spPr>
        <p:txBody>
          <a:bodyPr wrap="none" rtlCol="0">
            <a:spAutoFit/>
          </a:bodyPr>
          <a:lstStyle/>
          <a:p>
            <a:r>
              <a:rPr lang="en-US" b="0" i="0" dirty="0">
                <a:solidFill>
                  <a:srgbClr val="222222"/>
                </a:solidFill>
                <a:effectLst/>
                <a:latin typeface="Helvetica Neue" panose="02000503000000020004" pitchFamily="2" charset="0"/>
              </a:rPr>
              <a:t>https://</a:t>
            </a:r>
            <a:r>
              <a:rPr lang="en-US" b="0" i="0" dirty="0" err="1">
                <a:solidFill>
                  <a:srgbClr val="222222"/>
                </a:solidFill>
                <a:effectLst/>
                <a:latin typeface="Helvetica Neue" panose="02000503000000020004" pitchFamily="2" charset="0"/>
              </a:rPr>
              <a:t>doi.org</a:t>
            </a:r>
            <a:r>
              <a:rPr lang="en-US" b="0" i="0" dirty="0">
                <a:solidFill>
                  <a:srgbClr val="222222"/>
                </a:solidFill>
                <a:effectLst/>
                <a:latin typeface="Helvetica Neue" panose="02000503000000020004" pitchFamily="2" charset="0"/>
              </a:rPr>
              <a:t>/10.1103/PhysRevA.48.1434</a:t>
            </a:r>
            <a:endParaRPr lang="en-US" dirty="0"/>
          </a:p>
        </p:txBody>
      </p:sp>
      <p:grpSp>
        <p:nvGrpSpPr>
          <p:cNvPr id="11" name="Group 10">
            <a:extLst>
              <a:ext uri="{FF2B5EF4-FFF2-40B4-BE49-F238E27FC236}">
                <a16:creationId xmlns:a16="http://schemas.microsoft.com/office/drawing/2014/main" id="{9D6AF8AE-99CE-1983-2681-CC3EEB8BF1F1}"/>
              </a:ext>
            </a:extLst>
          </p:cNvPr>
          <p:cNvGrpSpPr/>
          <p:nvPr/>
        </p:nvGrpSpPr>
        <p:grpSpPr>
          <a:xfrm>
            <a:off x="5074169" y="1257220"/>
            <a:ext cx="6513946" cy="4919743"/>
            <a:chOff x="5074169" y="1257220"/>
            <a:chExt cx="6513946" cy="4919743"/>
          </a:xfrm>
        </p:grpSpPr>
        <p:pic>
          <p:nvPicPr>
            <p:cNvPr id="5" name="Picture 4" descr="Diagram&#10;&#10;Description automatically generated">
              <a:extLst>
                <a:ext uri="{FF2B5EF4-FFF2-40B4-BE49-F238E27FC236}">
                  <a16:creationId xmlns:a16="http://schemas.microsoft.com/office/drawing/2014/main" id="{B207307C-82A3-3F07-4455-8A205AC6C9CE}"/>
                </a:ext>
              </a:extLst>
            </p:cNvPr>
            <p:cNvPicPr>
              <a:picLocks noChangeAspect="1"/>
            </p:cNvPicPr>
            <p:nvPr/>
          </p:nvPicPr>
          <p:blipFill>
            <a:blip r:embed="rId3"/>
            <a:stretch>
              <a:fillRect/>
            </a:stretch>
          </p:blipFill>
          <p:spPr>
            <a:xfrm>
              <a:off x="5074169" y="1257220"/>
              <a:ext cx="6513946" cy="4919743"/>
            </a:xfrm>
            <a:prstGeom prst="rect">
              <a:avLst/>
            </a:prstGeom>
          </p:spPr>
        </p:pic>
        <p:sp>
          <p:nvSpPr>
            <p:cNvPr id="7" name="Rectangle 6">
              <a:extLst>
                <a:ext uri="{FF2B5EF4-FFF2-40B4-BE49-F238E27FC236}">
                  <a16:creationId xmlns:a16="http://schemas.microsoft.com/office/drawing/2014/main" id="{79E0A774-1D11-305D-EF2F-9294CAD62858}"/>
                </a:ext>
              </a:extLst>
            </p:cNvPr>
            <p:cNvSpPr/>
            <p:nvPr/>
          </p:nvSpPr>
          <p:spPr>
            <a:xfrm>
              <a:off x="5938981" y="2142837"/>
              <a:ext cx="471055" cy="3140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1DEA0D6-8F83-F0AE-A18C-A2CB7C468FEB}"/>
                </a:ext>
              </a:extLst>
            </p:cNvPr>
            <p:cNvSpPr/>
            <p:nvPr/>
          </p:nvSpPr>
          <p:spPr>
            <a:xfrm>
              <a:off x="10114913" y="2141672"/>
              <a:ext cx="471055" cy="3140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33A577C-5BBB-1CAD-EF76-040071A9E6DE}"/>
                    </a:ext>
                  </a:extLst>
                </p:cNvPr>
                <p:cNvSpPr txBox="1"/>
                <p:nvPr/>
              </p:nvSpPr>
              <p:spPr>
                <a:xfrm>
                  <a:off x="8393380" y="2373203"/>
                  <a:ext cx="1766509" cy="3942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1/2</m:t>
                            </m:r>
                          </m:sub>
                        </m:sSub>
                        <m:r>
                          <a:rPr lang="en-US" b="0" i="1" smtClean="0">
                            <a:latin typeface="Cambria Math" panose="02040503050406030204" pitchFamily="18" charset="0"/>
                          </a:rPr>
                          <m:t>, </m:t>
                        </m:r>
                        <m:r>
                          <a:rPr lang="en-US" b="0" i="1" smtClean="0">
                            <a:latin typeface="Cambria Math" panose="02040503050406030204" pitchFamily="18" charset="0"/>
                          </a:rPr>
                          <m:t>𝑚</m:t>
                        </m:r>
                        <m:r>
                          <a:rPr lang="en-US" b="0" i="1" smtClean="0">
                            <a:latin typeface="Cambria Math" panose="02040503050406030204" pitchFamily="18" charset="0"/>
                          </a:rPr>
                          <m:t>=−1/2</m:t>
                        </m:r>
                      </m:oMath>
                    </m:oMathPara>
                  </a14:m>
                  <a:endParaRPr lang="en-US" dirty="0">
                    <a:latin typeface="Times" pitchFamily="2" charset="0"/>
                  </a:endParaRPr>
                </a:p>
              </p:txBody>
            </p:sp>
          </mc:Choice>
          <mc:Fallback xmlns="">
            <p:sp>
              <p:nvSpPr>
                <p:cNvPr id="9" name="TextBox 8">
                  <a:extLst>
                    <a:ext uri="{FF2B5EF4-FFF2-40B4-BE49-F238E27FC236}">
                      <a16:creationId xmlns:a16="http://schemas.microsoft.com/office/drawing/2014/main" id="{233A577C-5BBB-1CAD-EF76-040071A9E6DE}"/>
                    </a:ext>
                  </a:extLst>
                </p:cNvPr>
                <p:cNvSpPr txBox="1">
                  <a:spLocks noRot="1" noChangeAspect="1" noMove="1" noResize="1" noEditPoints="1" noAdjustHandles="1" noChangeArrowheads="1" noChangeShapeType="1" noTextEdit="1"/>
                </p:cNvSpPr>
                <p:nvPr/>
              </p:nvSpPr>
              <p:spPr>
                <a:xfrm>
                  <a:off x="8393380" y="2373203"/>
                  <a:ext cx="1766509" cy="394210"/>
                </a:xfrm>
                <a:prstGeom prst="rect">
                  <a:avLst/>
                </a:prstGeom>
                <a:blipFill>
                  <a:blip r:embed="rId4"/>
                  <a:stretch>
                    <a:fillRect b="-93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6D67237-03AA-2CDD-98E8-C77FA2B7D696}"/>
                    </a:ext>
                  </a:extLst>
                </p:cNvPr>
                <p:cNvSpPr txBox="1"/>
                <p:nvPr/>
              </p:nvSpPr>
              <p:spPr>
                <a:xfrm>
                  <a:off x="8439560" y="2684908"/>
                  <a:ext cx="1593385" cy="3942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1/2</m:t>
                            </m:r>
                          </m:sub>
                        </m:sSub>
                        <m:r>
                          <a:rPr lang="en-US" b="0" i="1" smtClean="0">
                            <a:latin typeface="Cambria Math" panose="02040503050406030204" pitchFamily="18" charset="0"/>
                          </a:rPr>
                          <m:t>, </m:t>
                        </m:r>
                        <m:r>
                          <a:rPr lang="en-US" b="0" i="1" smtClean="0">
                            <a:latin typeface="Cambria Math" panose="02040503050406030204" pitchFamily="18" charset="0"/>
                          </a:rPr>
                          <m:t>𝑚</m:t>
                        </m:r>
                        <m:r>
                          <a:rPr lang="en-US" b="0" i="1" smtClean="0">
                            <a:latin typeface="Cambria Math" panose="02040503050406030204" pitchFamily="18" charset="0"/>
                          </a:rPr>
                          <m:t>=1/2</m:t>
                        </m:r>
                      </m:oMath>
                    </m:oMathPara>
                  </a14:m>
                  <a:endParaRPr lang="en-US" dirty="0">
                    <a:latin typeface="Times" pitchFamily="2" charset="0"/>
                  </a:endParaRPr>
                </a:p>
              </p:txBody>
            </p:sp>
          </mc:Choice>
          <mc:Fallback xmlns="">
            <p:sp>
              <p:nvSpPr>
                <p:cNvPr id="10" name="TextBox 9">
                  <a:extLst>
                    <a:ext uri="{FF2B5EF4-FFF2-40B4-BE49-F238E27FC236}">
                      <a16:creationId xmlns:a16="http://schemas.microsoft.com/office/drawing/2014/main" id="{A6D67237-03AA-2CDD-98E8-C77FA2B7D696}"/>
                    </a:ext>
                  </a:extLst>
                </p:cNvPr>
                <p:cNvSpPr txBox="1">
                  <a:spLocks noRot="1" noChangeAspect="1" noMove="1" noResize="1" noEditPoints="1" noAdjustHandles="1" noChangeArrowheads="1" noChangeShapeType="1" noTextEdit="1"/>
                </p:cNvSpPr>
                <p:nvPr/>
              </p:nvSpPr>
              <p:spPr>
                <a:xfrm>
                  <a:off x="8439560" y="2684908"/>
                  <a:ext cx="1593385" cy="394210"/>
                </a:xfrm>
                <a:prstGeom prst="rect">
                  <a:avLst/>
                </a:prstGeom>
                <a:blipFill>
                  <a:blip r:embed="rId5"/>
                  <a:stretch>
                    <a:fillRect b="-6250"/>
                  </a:stretch>
                </a:blipFill>
              </p:spPr>
              <p:txBody>
                <a:bodyPr/>
                <a:lstStyle/>
                <a:p>
                  <a:r>
                    <a:rPr lang="en-US">
                      <a:noFill/>
                    </a:rPr>
                    <a:t> </a:t>
                  </a:r>
                </a:p>
              </p:txBody>
            </p:sp>
          </mc:Fallback>
        </mc:AlternateContent>
      </p:grpSp>
      <p:sp>
        <p:nvSpPr>
          <p:cNvPr id="12" name="Rectangle 11">
            <a:extLst>
              <a:ext uri="{FF2B5EF4-FFF2-40B4-BE49-F238E27FC236}">
                <a16:creationId xmlns:a16="http://schemas.microsoft.com/office/drawing/2014/main" id="{DB115584-6191-727E-0505-3D10D81A8822}"/>
              </a:ext>
            </a:extLst>
          </p:cNvPr>
          <p:cNvSpPr/>
          <p:nvPr/>
        </p:nvSpPr>
        <p:spPr>
          <a:xfrm>
            <a:off x="5144655" y="3269673"/>
            <a:ext cx="6443460" cy="29072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70442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xit"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3E7DD-731C-9451-0D3A-961ADEAAD64C}"/>
              </a:ext>
            </a:extLst>
          </p:cNvPr>
          <p:cNvSpPr>
            <a:spLocks noGrp="1"/>
          </p:cNvSpPr>
          <p:nvPr>
            <p:ph type="title"/>
          </p:nvPr>
        </p:nvSpPr>
        <p:spPr/>
        <p:txBody>
          <a:bodyPr/>
          <a:lstStyle/>
          <a:p>
            <a:r>
              <a:rPr lang="en-US" dirty="0"/>
              <a:t>Someone’s done this, right?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EB9239D-C007-3463-71FB-967A380F6A4C}"/>
                  </a:ext>
                </a:extLst>
              </p:cNvPr>
              <p:cNvSpPr>
                <a:spLocks noGrp="1"/>
              </p:cNvSpPr>
              <p:nvPr>
                <p:ph idx="1"/>
              </p:nvPr>
            </p:nvSpPr>
            <p:spPr>
              <a:xfrm>
                <a:off x="838199" y="1825625"/>
                <a:ext cx="10903527" cy="4351338"/>
              </a:xfrm>
            </p:spPr>
            <p:txBody>
              <a:bodyPr numCol="2">
                <a:normAutofit/>
              </a:bodyPr>
              <a:lstStyle/>
              <a:p>
                <a:pPr marL="0" indent="0">
                  <a:buNone/>
                </a:pPr>
                <a:r>
                  <a:rPr lang="en-US" sz="2400" b="1" dirty="0"/>
                  <a:t>Ions:</a:t>
                </a:r>
              </a:p>
              <a:p>
                <a:pPr marL="0" indent="0">
                  <a:spcAft>
                    <a:spcPts val="1200"/>
                  </a:spcAft>
                  <a:buNone/>
                </a:pPr>
                <a:r>
                  <a:rPr lang="en-US" sz="2400" dirty="0"/>
                  <a:t>S</a:t>
                </a:r>
                <a:r>
                  <a:rPr lang="en-US" sz="2400" baseline="-25000" dirty="0"/>
                  <a:t>1/2</a:t>
                </a:r>
                <a14:m>
                  <m:oMath xmlns:m="http://schemas.openxmlformats.org/officeDocument/2006/math">
                    <m:r>
                      <a:rPr lang="en-US" sz="2400" b="0" i="1" smtClean="0">
                        <a:latin typeface="Cambria Math" panose="02040503050406030204" pitchFamily="18" charset="0"/>
                      </a:rPr>
                      <m:t>→</m:t>
                    </m:r>
                  </m:oMath>
                </a14:m>
                <a:r>
                  <a:rPr lang="en-US" sz="2400" dirty="0"/>
                  <a:t> P</a:t>
                </a:r>
                <a:r>
                  <a:rPr lang="en-US" sz="2400" baseline="-25000" dirty="0"/>
                  <a:t>3/2</a:t>
                </a:r>
                <a:r>
                  <a:rPr lang="en-US" sz="2400" dirty="0"/>
                  <a:t> theory 1993</a:t>
                </a:r>
              </a:p>
              <a:p>
                <a:pPr marL="0" indent="0">
                  <a:spcAft>
                    <a:spcPts val="1200"/>
                  </a:spcAft>
                  <a:buNone/>
                </a:pPr>
                <a:r>
                  <a:rPr lang="en-US" sz="2400" dirty="0"/>
                  <a:t>Always classic Lin </a:t>
                </a:r>
                <a14:m>
                  <m:oMath xmlns:m="http://schemas.openxmlformats.org/officeDocument/2006/math">
                    <m:r>
                      <a:rPr lang="en-US" sz="2400" b="0" i="1" smtClean="0">
                        <a:latin typeface="Cambria Math" panose="02040503050406030204" pitchFamily="18" charset="0"/>
                      </a:rPr>
                      <m:t>⊥</m:t>
                    </m:r>
                  </m:oMath>
                </a14:m>
                <a:r>
                  <a:rPr lang="en-US" sz="2400" dirty="0"/>
                  <a:t> Lin and running wave PGC</a:t>
                </a:r>
              </a:p>
              <a:p>
                <a:pPr marL="0" indent="0">
                  <a:spcAft>
                    <a:spcPts val="1200"/>
                  </a:spcAft>
                  <a:buNone/>
                </a:pPr>
                <a:r>
                  <a:rPr lang="en-US" sz="2400" dirty="0"/>
                  <a:t>Innsbruck: 2007, 2020</a:t>
                </a:r>
              </a:p>
              <a:p>
                <a:pPr marL="0" indent="0">
                  <a:spcAft>
                    <a:spcPts val="1200"/>
                  </a:spcAft>
                  <a:buNone/>
                </a:pPr>
                <a:r>
                  <a:rPr lang="en-US" sz="2400" dirty="0"/>
                  <a:t>Burnaby: 2016</a:t>
                </a:r>
              </a:p>
              <a:p>
                <a:pPr marL="0" indent="0">
                  <a:spcAft>
                    <a:spcPts val="1200"/>
                  </a:spcAft>
                  <a:buNone/>
                </a:pPr>
                <a:r>
                  <a:rPr lang="en-US" sz="2400" dirty="0"/>
                  <a:t>Mainz: 2021</a:t>
                </a:r>
              </a:p>
              <a:p>
                <a:pPr marL="0" indent="0">
                  <a:spcAft>
                    <a:spcPts val="1200"/>
                  </a:spcAft>
                  <a:buNone/>
                </a:pPr>
                <a:endParaRPr lang="en-US" sz="2400" dirty="0"/>
              </a:p>
              <a:p>
                <a:pPr marL="0" indent="0">
                  <a:buNone/>
                </a:pPr>
                <a:r>
                  <a:rPr lang="en-US" sz="2400" b="1" dirty="0"/>
                  <a:t>Neutrals:</a:t>
                </a:r>
              </a:p>
              <a:p>
                <a:pPr marL="0" indent="0">
                  <a:spcAft>
                    <a:spcPts val="1200"/>
                  </a:spcAft>
                  <a:buNone/>
                </a:pPr>
                <a:r>
                  <a:rPr lang="en-US" sz="2400" dirty="0"/>
                  <a:t>Many many experiments, all averaging over the PG phase</a:t>
                </a:r>
              </a:p>
              <a:p>
                <a:pPr marL="0" indent="0">
                  <a:spcAft>
                    <a:spcPts val="1200"/>
                  </a:spcAft>
                  <a:buNone/>
                </a:pPr>
                <a:r>
                  <a:rPr lang="en-US" sz="2400" dirty="0"/>
                  <a:t>Mostly atomic ensembles</a:t>
                </a:r>
              </a:p>
              <a:p>
                <a:pPr marL="0" indent="0">
                  <a:spcAft>
                    <a:spcPts val="1200"/>
                  </a:spcAft>
                  <a:buNone/>
                </a:pPr>
                <a:r>
                  <a:rPr lang="en-US" sz="2400" dirty="0"/>
                  <a:t>For individually trapped atoms (tweezers) dither the PG phase</a:t>
                </a:r>
              </a:p>
              <a:p>
                <a:pPr marL="0" indent="0">
                  <a:buNone/>
                </a:pPr>
                <a:endParaRPr lang="en-US" sz="2400" dirty="0"/>
              </a:p>
            </p:txBody>
          </p:sp>
        </mc:Choice>
        <mc:Fallback>
          <p:sp>
            <p:nvSpPr>
              <p:cNvPr id="3" name="Content Placeholder 2">
                <a:extLst>
                  <a:ext uri="{FF2B5EF4-FFF2-40B4-BE49-F238E27FC236}">
                    <a16:creationId xmlns:a16="http://schemas.microsoft.com/office/drawing/2014/main" id="{6EB9239D-C007-3463-71FB-967A380F6A4C}"/>
                  </a:ext>
                </a:extLst>
              </p:cNvPr>
              <p:cNvSpPr>
                <a:spLocks noGrp="1" noRot="1" noChangeAspect="1" noMove="1" noResize="1" noEditPoints="1" noAdjustHandles="1" noChangeArrowheads="1" noChangeShapeType="1" noTextEdit="1"/>
              </p:cNvSpPr>
              <p:nvPr>
                <p:ph idx="1"/>
              </p:nvPr>
            </p:nvSpPr>
            <p:spPr>
              <a:xfrm>
                <a:off x="838199" y="1825625"/>
                <a:ext cx="10903527" cy="4351338"/>
              </a:xfrm>
              <a:blipFill>
                <a:blip r:embed="rId3"/>
                <a:stretch>
                  <a:fillRect l="-814" t="-2035" r="-1395"/>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9979BA86-E981-5560-D208-AD3CF28CDB8E}"/>
              </a:ext>
            </a:extLst>
          </p:cNvPr>
          <p:cNvSpPr txBox="1"/>
          <p:nvPr/>
        </p:nvSpPr>
        <p:spPr>
          <a:xfrm>
            <a:off x="838199" y="5971856"/>
            <a:ext cx="4882106" cy="923330"/>
          </a:xfrm>
          <a:prstGeom prst="rect">
            <a:avLst/>
          </a:prstGeom>
          <a:noFill/>
        </p:spPr>
        <p:txBody>
          <a:bodyPr wrap="none" rtlCol="0">
            <a:spAutoFit/>
          </a:bodyPr>
          <a:lstStyle/>
          <a:p>
            <a:r>
              <a:rPr lang="en-US" dirty="0">
                <a:solidFill>
                  <a:srgbClr val="000000"/>
                </a:solidFill>
                <a:effectLst/>
                <a:latin typeface="Helvetica Neue Light" panose="02000403000000020004" pitchFamily="2" charset="0"/>
                <a:ea typeface="Helvetica Neue Light" panose="02000403000000020004" pitchFamily="2" charset="0"/>
              </a:rPr>
              <a:t>Phys. Rev. Lett. 119, 043001 (2017)</a:t>
            </a:r>
          </a:p>
          <a:p>
            <a:r>
              <a:rPr lang="en-US" dirty="0">
                <a:solidFill>
                  <a:srgbClr val="000000"/>
                </a:solidFill>
                <a:effectLst/>
                <a:latin typeface="Helvetica Neue Light" panose="02000403000000020004" pitchFamily="2" charset="0"/>
                <a:ea typeface="Helvetica Neue Light" panose="02000403000000020004" pitchFamily="2" charset="0"/>
              </a:rPr>
              <a:t>M K Joshi et al 2020 New J. Phys. 22 103013</a:t>
            </a:r>
          </a:p>
          <a:p>
            <a:r>
              <a:rPr lang="en-US" dirty="0" err="1">
                <a:solidFill>
                  <a:srgbClr val="000000"/>
                </a:solidFill>
                <a:effectLst/>
                <a:latin typeface="Helvetica Neue Light" panose="02000403000000020004" pitchFamily="2" charset="0"/>
                <a:ea typeface="Helvetica Neue Light" panose="02000403000000020004" pitchFamily="2" charset="0"/>
              </a:rPr>
              <a:t>Wenbing</a:t>
            </a:r>
            <a:r>
              <a:rPr lang="en-US" dirty="0">
                <a:solidFill>
                  <a:srgbClr val="000000"/>
                </a:solidFill>
                <a:effectLst/>
                <a:latin typeface="Helvetica Neue Light" panose="02000403000000020004" pitchFamily="2" charset="0"/>
                <a:ea typeface="Helvetica Neue Light" panose="02000403000000020004" pitchFamily="2" charset="0"/>
              </a:rPr>
              <a:t> Li et al 2022 New J. Phys. 24 043028</a:t>
            </a:r>
            <a:endParaRPr lang="en-US" dirty="0">
              <a:latin typeface="Helvetica Neue Light" panose="02000403000000020004" pitchFamily="2" charset="0"/>
              <a:ea typeface="Helvetica Neue Light" panose="02000403000000020004" pitchFamily="2" charset="0"/>
            </a:endParaRPr>
          </a:p>
        </p:txBody>
      </p:sp>
      <p:sp>
        <p:nvSpPr>
          <p:cNvPr id="5" name="TextBox 4">
            <a:extLst>
              <a:ext uri="{FF2B5EF4-FFF2-40B4-BE49-F238E27FC236}">
                <a16:creationId xmlns:a16="http://schemas.microsoft.com/office/drawing/2014/main" id="{4C2D8528-FE39-1288-FD48-FFAE844CCCAC}"/>
              </a:ext>
            </a:extLst>
          </p:cNvPr>
          <p:cNvSpPr txBox="1"/>
          <p:nvPr/>
        </p:nvSpPr>
        <p:spPr>
          <a:xfrm>
            <a:off x="6289962" y="5971856"/>
            <a:ext cx="3346365" cy="369332"/>
          </a:xfrm>
          <a:prstGeom prst="rect">
            <a:avLst/>
          </a:prstGeom>
          <a:noFill/>
        </p:spPr>
        <p:txBody>
          <a:bodyPr wrap="none" rtlCol="0">
            <a:spAutoFit/>
          </a:bodyPr>
          <a:lstStyle/>
          <a:p>
            <a:r>
              <a:rPr lang="en-US" dirty="0">
                <a:solidFill>
                  <a:srgbClr val="000000"/>
                </a:solidFill>
                <a:effectLst/>
                <a:latin typeface="Helvetica Neue Light" panose="02000403000000020004" pitchFamily="2" charset="0"/>
                <a:ea typeface="Helvetica Neue Light" panose="02000403000000020004" pitchFamily="2" charset="0"/>
              </a:rPr>
              <a:t>Phys. Rev. A 96, 033406 (2017)</a:t>
            </a:r>
            <a:endParaRPr lang="en-US" dirty="0">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3856471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D88F3E-293A-1716-931B-B39EC2FC6841}"/>
              </a:ext>
            </a:extLst>
          </p:cNvPr>
          <p:cNvSpPr>
            <a:spLocks noGrp="1"/>
          </p:cNvSpPr>
          <p:nvPr>
            <p:ph idx="1"/>
          </p:nvPr>
        </p:nvSpPr>
        <p:spPr/>
        <p:txBody>
          <a:bodyPr>
            <a:normAutofit/>
          </a:bodyPr>
          <a:lstStyle/>
          <a:p>
            <a:pPr marL="0" indent="0">
              <a:buNone/>
            </a:pPr>
            <a:r>
              <a:rPr lang="en-US" sz="2400" dirty="0"/>
              <a:t>Polarization gradient cooling how to manual</a:t>
            </a:r>
          </a:p>
          <a:p>
            <a:pPr marL="0" indent="0">
              <a:buNone/>
            </a:pPr>
            <a:endParaRPr lang="en-US" sz="2400" dirty="0">
              <a:solidFill>
                <a:schemeClr val="accent2">
                  <a:lumMod val="50000"/>
                </a:schemeClr>
              </a:solidFill>
            </a:endParaRPr>
          </a:p>
          <a:p>
            <a:pPr marL="0" indent="0">
              <a:buNone/>
            </a:pPr>
            <a:r>
              <a:rPr lang="en-US" sz="2400" dirty="0">
                <a:solidFill>
                  <a:schemeClr val="accent2">
                    <a:lumMod val="50000"/>
                  </a:schemeClr>
                </a:solidFill>
              </a:rPr>
              <a:t>Phase-stable polarization gradient from integrated photonic devices:</a:t>
            </a:r>
          </a:p>
          <a:p>
            <a:pPr lvl="1"/>
            <a:r>
              <a:rPr lang="en-US" sz="2000" dirty="0">
                <a:solidFill>
                  <a:schemeClr val="accent2">
                    <a:lumMod val="50000"/>
                  </a:schemeClr>
                </a:solidFill>
              </a:rPr>
              <a:t>Integrated photonics structures</a:t>
            </a:r>
          </a:p>
          <a:p>
            <a:pPr lvl="1"/>
            <a:r>
              <a:rPr lang="en-US" sz="2000" dirty="0">
                <a:solidFill>
                  <a:schemeClr val="accent2">
                    <a:lumMod val="50000"/>
                  </a:schemeClr>
                </a:solidFill>
              </a:rPr>
              <a:t>Robustness to fab imperfections</a:t>
            </a:r>
          </a:p>
          <a:p>
            <a:pPr lvl="1"/>
            <a:r>
              <a:rPr lang="en-US" sz="2000" dirty="0">
                <a:solidFill>
                  <a:schemeClr val="accent2">
                    <a:lumMod val="50000"/>
                  </a:schemeClr>
                </a:solidFill>
              </a:rPr>
              <a:t>Determining phase-stability </a:t>
            </a:r>
          </a:p>
          <a:p>
            <a:pPr marL="0" indent="0">
              <a:buNone/>
            </a:pPr>
            <a:endParaRPr lang="en-US" sz="2400" dirty="0"/>
          </a:p>
          <a:p>
            <a:pPr marL="0" indent="0">
              <a:buNone/>
            </a:pPr>
            <a:r>
              <a:rPr lang="en-US" sz="2400" dirty="0"/>
              <a:t>Polarization gradient cooling dynamics</a:t>
            </a:r>
          </a:p>
        </p:txBody>
      </p:sp>
      <p:sp>
        <p:nvSpPr>
          <p:cNvPr id="5" name="Title 4">
            <a:extLst>
              <a:ext uri="{FF2B5EF4-FFF2-40B4-BE49-F238E27FC236}">
                <a16:creationId xmlns:a16="http://schemas.microsoft.com/office/drawing/2014/main" id="{EF22C418-DFAF-D066-F710-BEBAA1DD035D}"/>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342871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F731-0B4A-7C7B-6225-D15DC4DDB5DB}"/>
              </a:ext>
            </a:extLst>
          </p:cNvPr>
          <p:cNvSpPr>
            <a:spLocks noGrp="1"/>
          </p:cNvSpPr>
          <p:nvPr>
            <p:ph type="title"/>
          </p:nvPr>
        </p:nvSpPr>
        <p:spPr/>
        <p:txBody>
          <a:bodyPr/>
          <a:lstStyle/>
          <a:p>
            <a:r>
              <a:rPr lang="en-US" dirty="0"/>
              <a:t>Integrated PGC structures</a:t>
            </a:r>
          </a:p>
        </p:txBody>
      </p:sp>
      <mc:AlternateContent xmlns:mc="http://schemas.openxmlformats.org/markup-compatibility/2006">
        <mc:Choice xmlns:a14="http://schemas.microsoft.com/office/drawing/2010/main" Requires="a14">
          <p:sp>
            <p:nvSpPr>
              <p:cNvPr id="11" name="Content Placeholder 10">
                <a:extLst>
                  <a:ext uri="{FF2B5EF4-FFF2-40B4-BE49-F238E27FC236}">
                    <a16:creationId xmlns:a16="http://schemas.microsoft.com/office/drawing/2014/main" id="{1D44AFCE-34D4-7D0A-795D-3F57967B51F0}"/>
                  </a:ext>
                </a:extLst>
              </p:cNvPr>
              <p:cNvSpPr>
                <a:spLocks noGrp="1"/>
              </p:cNvSpPr>
              <p:nvPr>
                <p:ph idx="1"/>
              </p:nvPr>
            </p:nvSpPr>
            <p:spPr/>
            <p:txBody>
              <a:bodyPr>
                <a:normAutofit/>
              </a:bodyPr>
              <a:lstStyle/>
              <a:p>
                <a:pPr marL="0" indent="0">
                  <a:buNone/>
                </a:pPr>
                <a:r>
                  <a:rPr lang="en-US" sz="2400" dirty="0"/>
                  <a:t>Mutually </a:t>
                </a:r>
                <a14:m>
                  <m:oMath xmlns:m="http://schemas.openxmlformats.org/officeDocument/2006/math">
                    <m:r>
                      <a:rPr lang="en-US" sz="2400" i="1">
                        <a:latin typeface="Cambria Math" panose="02040503050406030204" pitchFamily="18" charset="0"/>
                      </a:rPr>
                      <m:t>⊥</m:t>
                    </m:r>
                  </m:oMath>
                </a14:m>
                <a:r>
                  <a:rPr lang="en-US" sz="2400" dirty="0"/>
                  <a:t> B-field and polarizations (</a:t>
                </a:r>
                <a:r>
                  <a:rPr lang="en-US" sz="2400" dirty="0" err="1"/>
                  <a:t>lin</a:t>
                </a:r>
                <a:r>
                  <a:rPr lang="en-US" sz="2400" dirty="0"/>
                  <a:t> </a:t>
                </a:r>
                <a14:m>
                  <m:oMath xmlns:m="http://schemas.openxmlformats.org/officeDocument/2006/math">
                    <m:r>
                      <a:rPr lang="en-US" sz="2400" i="1">
                        <a:latin typeface="Cambria Math" panose="02040503050406030204" pitchFamily="18" charset="0"/>
                      </a:rPr>
                      <m:t>⊥</m:t>
                    </m:r>
                  </m:oMath>
                </a14:m>
                <a:r>
                  <a:rPr lang="en-US" sz="2400" dirty="0"/>
                  <a:t> lin)</a:t>
                </a:r>
              </a:p>
              <a:p>
                <a:pPr marL="0" indent="0">
                  <a:buNone/>
                </a:pPr>
                <a:endParaRPr lang="en-US" sz="1200" dirty="0"/>
              </a:p>
              <a:p>
                <a:pPr marL="0" indent="0">
                  <a:buNone/>
                </a:pPr>
                <a:r>
                  <a:rPr lang="en-US" sz="2400" dirty="0"/>
                  <a:t>Single fiber input split on-chip </a:t>
                </a:r>
                <a14:m>
                  <m:oMath xmlns:m="http://schemas.openxmlformats.org/officeDocument/2006/math">
                    <m:r>
                      <a:rPr lang="en-US" sz="2400" b="0" i="1" smtClean="0">
                        <a:latin typeface="Cambria Math" panose="02040503050406030204" pitchFamily="18" charset="0"/>
                      </a:rPr>
                      <m:t>→</m:t>
                    </m:r>
                  </m:oMath>
                </a14:m>
                <a:r>
                  <a:rPr lang="en-US" sz="2400" dirty="0"/>
                  <a:t> perpendicular TE gratings</a:t>
                </a:r>
                <a:endParaRPr lang="en-US" sz="1800" dirty="0"/>
              </a:p>
            </p:txBody>
          </p:sp>
        </mc:Choice>
        <mc:Fallback>
          <p:sp>
            <p:nvSpPr>
              <p:cNvPr id="11" name="Content Placeholder 10">
                <a:extLst>
                  <a:ext uri="{FF2B5EF4-FFF2-40B4-BE49-F238E27FC236}">
                    <a16:creationId xmlns:a16="http://schemas.microsoft.com/office/drawing/2014/main" id="{1D44AFCE-34D4-7D0A-795D-3F57967B51F0}"/>
                  </a:ext>
                </a:extLst>
              </p:cNvPr>
              <p:cNvSpPr>
                <a:spLocks noGrp="1" noRot="1" noChangeAspect="1" noMove="1" noResize="1" noEditPoints="1" noAdjustHandles="1" noChangeArrowheads="1" noChangeShapeType="1" noTextEdit="1"/>
              </p:cNvSpPr>
              <p:nvPr>
                <p:ph idx="1"/>
              </p:nvPr>
            </p:nvSpPr>
            <p:spPr>
              <a:blipFill>
                <a:blip r:embed="rId3"/>
                <a:stretch>
                  <a:fillRect l="-965" t="-2035"/>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B5693167-A6C4-A2F4-B96B-6902025728DA}"/>
              </a:ext>
            </a:extLst>
          </p:cNvPr>
          <p:cNvPicPr>
            <a:picLocks noChangeAspect="1"/>
          </p:cNvPicPr>
          <p:nvPr/>
        </p:nvPicPr>
        <p:blipFill>
          <a:blip r:embed="rId4"/>
          <a:stretch>
            <a:fillRect/>
          </a:stretch>
        </p:blipFill>
        <p:spPr>
          <a:xfrm>
            <a:off x="924904" y="3270112"/>
            <a:ext cx="3973705" cy="3340216"/>
          </a:xfrm>
          <a:prstGeom prst="rect">
            <a:avLst/>
          </a:prstGeom>
        </p:spPr>
      </p:pic>
      <p:grpSp>
        <p:nvGrpSpPr>
          <p:cNvPr id="7" name="Group 6">
            <a:extLst>
              <a:ext uri="{FF2B5EF4-FFF2-40B4-BE49-F238E27FC236}">
                <a16:creationId xmlns:a16="http://schemas.microsoft.com/office/drawing/2014/main" id="{A48BB746-C0A0-0C93-36B9-598E21C5CDC6}"/>
              </a:ext>
            </a:extLst>
          </p:cNvPr>
          <p:cNvGrpSpPr/>
          <p:nvPr/>
        </p:nvGrpSpPr>
        <p:grpSpPr>
          <a:xfrm>
            <a:off x="4898609" y="3164927"/>
            <a:ext cx="7744164" cy="3550585"/>
            <a:chOff x="4898609" y="3164927"/>
            <a:chExt cx="7744164" cy="3550585"/>
          </a:xfrm>
        </p:grpSpPr>
        <p:pic>
          <p:nvPicPr>
            <p:cNvPr id="5" name="Picture 4" descr="A diagram of a diagram of a diagram&#10;&#10;Description automatically generated">
              <a:extLst>
                <a:ext uri="{FF2B5EF4-FFF2-40B4-BE49-F238E27FC236}">
                  <a16:creationId xmlns:a16="http://schemas.microsoft.com/office/drawing/2014/main" id="{0A7A0150-A5D3-E34C-928E-327BDD4CBA9E}"/>
                </a:ext>
              </a:extLst>
            </p:cNvPr>
            <p:cNvPicPr>
              <a:picLocks noChangeAspect="1"/>
            </p:cNvPicPr>
            <p:nvPr/>
          </p:nvPicPr>
          <p:blipFill rotWithShape="1">
            <a:blip r:embed="rId5"/>
            <a:srcRect t="13599" r="36585"/>
            <a:stretch/>
          </p:blipFill>
          <p:spPr>
            <a:xfrm>
              <a:off x="4898609" y="3164927"/>
              <a:ext cx="6979055" cy="3550585"/>
            </a:xfrm>
            <a:prstGeom prst="rect">
              <a:avLst/>
            </a:prstGeom>
          </p:spPr>
        </p:pic>
        <p:sp>
          <p:nvSpPr>
            <p:cNvPr id="6" name="Rectangle 5">
              <a:extLst>
                <a:ext uri="{FF2B5EF4-FFF2-40B4-BE49-F238E27FC236}">
                  <a16:creationId xmlns:a16="http://schemas.microsoft.com/office/drawing/2014/main" id="{EA9F6894-D093-C2DA-6A0C-23613383B335}"/>
                </a:ext>
              </a:extLst>
            </p:cNvPr>
            <p:cNvSpPr/>
            <p:nvPr/>
          </p:nvSpPr>
          <p:spPr>
            <a:xfrm rot="2263312">
              <a:off x="11112553" y="3235500"/>
              <a:ext cx="1530220" cy="30392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D5E1C414-0029-77EB-0922-4C12ADBE0A2E}"/>
              </a:ext>
            </a:extLst>
          </p:cNvPr>
          <p:cNvGrpSpPr/>
          <p:nvPr/>
        </p:nvGrpSpPr>
        <p:grpSpPr>
          <a:xfrm>
            <a:off x="8078983" y="995667"/>
            <a:ext cx="2437211" cy="1606524"/>
            <a:chOff x="2365448" y="5213998"/>
            <a:chExt cx="2437211" cy="1606524"/>
          </a:xfrm>
        </p:grpSpPr>
        <p:grpSp>
          <p:nvGrpSpPr>
            <p:cNvPr id="9" name="Group 8">
              <a:extLst>
                <a:ext uri="{FF2B5EF4-FFF2-40B4-BE49-F238E27FC236}">
                  <a16:creationId xmlns:a16="http://schemas.microsoft.com/office/drawing/2014/main" id="{5F538DFB-C0EE-99C5-C2F9-8E818AFFD91B}"/>
                </a:ext>
              </a:extLst>
            </p:cNvPr>
            <p:cNvGrpSpPr/>
            <p:nvPr/>
          </p:nvGrpSpPr>
          <p:grpSpPr>
            <a:xfrm>
              <a:off x="2365448" y="5213998"/>
              <a:ext cx="2437211" cy="1606524"/>
              <a:chOff x="2365448" y="5213998"/>
              <a:chExt cx="2437211" cy="1606524"/>
            </a:xfrm>
          </p:grpSpPr>
          <p:cxnSp>
            <p:nvCxnSpPr>
              <p:cNvPr id="21" name="Straight Arrow Connector 20">
                <a:extLst>
                  <a:ext uri="{FF2B5EF4-FFF2-40B4-BE49-F238E27FC236}">
                    <a16:creationId xmlns:a16="http://schemas.microsoft.com/office/drawing/2014/main" id="{96D35DF4-0AB6-9CF9-FBA5-EA1B3FCD9073}"/>
                  </a:ext>
                </a:extLst>
              </p:cNvPr>
              <p:cNvCxnSpPr>
                <a:cxnSpLocks/>
              </p:cNvCxnSpPr>
              <p:nvPr/>
            </p:nvCxnSpPr>
            <p:spPr>
              <a:xfrm flipH="1">
                <a:off x="3904130" y="6387353"/>
                <a:ext cx="512064"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BC112004-D645-4C13-7952-C61495CFEB3B}"/>
                  </a:ext>
                </a:extLst>
              </p:cNvPr>
              <p:cNvCxnSpPr>
                <a:cxnSpLocks/>
              </p:cNvCxnSpPr>
              <p:nvPr/>
            </p:nvCxnSpPr>
            <p:spPr>
              <a:xfrm flipV="1">
                <a:off x="2942634" y="5930153"/>
                <a:ext cx="0" cy="457199"/>
              </a:xfrm>
              <a:prstGeom prst="straightConnector1">
                <a:avLst/>
              </a:prstGeom>
              <a:ln w="38100">
                <a:solidFill>
                  <a:srgbClr val="0005FF"/>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3" name="TextBox 32">
                    <a:extLst>
                      <a:ext uri="{FF2B5EF4-FFF2-40B4-BE49-F238E27FC236}">
                        <a16:creationId xmlns:a16="http://schemas.microsoft.com/office/drawing/2014/main" id="{6B78F21B-65AC-36EE-C638-59B5C5D94075}"/>
                      </a:ext>
                    </a:extLst>
                  </p:cNvPr>
                  <p:cNvSpPr txBox="1"/>
                  <p:nvPr/>
                </p:nvSpPr>
                <p:spPr>
                  <a:xfrm>
                    <a:off x="4263794" y="6358857"/>
                    <a:ext cx="538865"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0005FF"/>
                                  </a:solidFill>
                                  <a:latin typeface="Cambria Math" panose="02040503050406030204" pitchFamily="18" charset="0"/>
                                </a:rPr>
                              </m:ctrlPr>
                            </m:sSubPr>
                            <m:e>
                              <m:r>
                                <a:rPr lang="en-US" sz="2400" b="0" i="1" smtClean="0">
                                  <a:solidFill>
                                    <a:srgbClr val="0005FF"/>
                                  </a:solidFill>
                                  <a:latin typeface="Cambria Math" panose="02040503050406030204" pitchFamily="18" charset="0"/>
                                </a:rPr>
                                <m:t>𝜖</m:t>
                              </m:r>
                            </m:e>
                            <m:sub>
                              <m:r>
                                <a:rPr lang="en-US" sz="2400" b="0" i="1" smtClean="0">
                                  <a:solidFill>
                                    <a:srgbClr val="0005FF"/>
                                  </a:solidFill>
                                  <a:latin typeface="Cambria Math" panose="02040503050406030204" pitchFamily="18" charset="0"/>
                                </a:rPr>
                                <m:t>2</m:t>
                              </m:r>
                            </m:sub>
                          </m:sSub>
                        </m:oMath>
                      </m:oMathPara>
                    </a14:m>
                    <a:endParaRPr lang="en-US" sz="2400" dirty="0">
                      <a:solidFill>
                        <a:srgbClr val="0005FF"/>
                      </a:solidFill>
                    </a:endParaRPr>
                  </a:p>
                </p:txBody>
              </p:sp>
            </mc:Choice>
            <mc:Fallback>
              <p:sp>
                <p:nvSpPr>
                  <p:cNvPr id="33" name="TextBox 32">
                    <a:extLst>
                      <a:ext uri="{FF2B5EF4-FFF2-40B4-BE49-F238E27FC236}">
                        <a16:creationId xmlns:a16="http://schemas.microsoft.com/office/drawing/2014/main" id="{6B78F21B-65AC-36EE-C638-59B5C5D94075}"/>
                      </a:ext>
                    </a:extLst>
                  </p:cNvPr>
                  <p:cNvSpPr txBox="1">
                    <a:spLocks noRot="1" noChangeAspect="1" noMove="1" noResize="1" noEditPoints="1" noAdjustHandles="1" noChangeArrowheads="1" noChangeShapeType="1" noTextEdit="1"/>
                  </p:cNvSpPr>
                  <p:nvPr/>
                </p:nvSpPr>
                <p:spPr>
                  <a:xfrm>
                    <a:off x="4263794" y="6358857"/>
                    <a:ext cx="538865" cy="461665"/>
                  </a:xfrm>
                  <a:prstGeom prst="rect">
                    <a:avLst/>
                  </a:prstGeom>
                  <a:blipFill>
                    <a:blip r:embed="rId6"/>
                    <a:stretch>
                      <a:fillRect b="-270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4" name="TextBox 33">
                    <a:extLst>
                      <a:ext uri="{FF2B5EF4-FFF2-40B4-BE49-F238E27FC236}">
                        <a16:creationId xmlns:a16="http://schemas.microsoft.com/office/drawing/2014/main" id="{1A76CBE4-7CC9-1042-B88A-69672671A6FA}"/>
                      </a:ext>
                    </a:extLst>
                  </p:cNvPr>
                  <p:cNvSpPr txBox="1"/>
                  <p:nvPr/>
                </p:nvSpPr>
                <p:spPr>
                  <a:xfrm>
                    <a:off x="2365448" y="5848804"/>
                    <a:ext cx="53174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0005FF"/>
                                  </a:solidFill>
                                  <a:latin typeface="Cambria Math" panose="02040503050406030204" pitchFamily="18" charset="0"/>
                                </a:rPr>
                              </m:ctrlPr>
                            </m:sSubPr>
                            <m:e>
                              <m:r>
                                <a:rPr lang="en-US" sz="2400" b="0" i="1" smtClean="0">
                                  <a:solidFill>
                                    <a:srgbClr val="0005FF"/>
                                  </a:solidFill>
                                  <a:latin typeface="Cambria Math" panose="02040503050406030204" pitchFamily="18" charset="0"/>
                                </a:rPr>
                                <m:t>𝜖</m:t>
                              </m:r>
                            </m:e>
                            <m:sub>
                              <m:r>
                                <a:rPr lang="en-US" sz="2400" b="0" i="1" smtClean="0">
                                  <a:solidFill>
                                    <a:srgbClr val="0005FF"/>
                                  </a:solidFill>
                                  <a:latin typeface="Cambria Math" panose="02040503050406030204" pitchFamily="18" charset="0"/>
                                </a:rPr>
                                <m:t>1</m:t>
                              </m:r>
                            </m:sub>
                          </m:sSub>
                        </m:oMath>
                      </m:oMathPara>
                    </a14:m>
                    <a:endParaRPr lang="en-US" sz="2400" dirty="0">
                      <a:solidFill>
                        <a:srgbClr val="0005FF"/>
                      </a:solidFill>
                    </a:endParaRPr>
                  </a:p>
                </p:txBody>
              </p:sp>
            </mc:Choice>
            <mc:Fallback>
              <p:sp>
                <p:nvSpPr>
                  <p:cNvPr id="34" name="TextBox 33">
                    <a:extLst>
                      <a:ext uri="{FF2B5EF4-FFF2-40B4-BE49-F238E27FC236}">
                        <a16:creationId xmlns:a16="http://schemas.microsoft.com/office/drawing/2014/main" id="{1A76CBE4-7CC9-1042-B88A-69672671A6FA}"/>
                      </a:ext>
                    </a:extLst>
                  </p:cNvPr>
                  <p:cNvSpPr txBox="1">
                    <a:spLocks noRot="1" noChangeAspect="1" noMove="1" noResize="1" noEditPoints="1" noAdjustHandles="1" noChangeArrowheads="1" noChangeShapeType="1" noTextEdit="1"/>
                  </p:cNvSpPr>
                  <p:nvPr/>
                </p:nvSpPr>
                <p:spPr>
                  <a:xfrm>
                    <a:off x="2365448" y="5848804"/>
                    <a:ext cx="531748" cy="461665"/>
                  </a:xfrm>
                  <a:prstGeom prst="rect">
                    <a:avLst/>
                  </a:prstGeom>
                  <a:blipFill>
                    <a:blip r:embed="rId7"/>
                    <a:stretch>
                      <a:fillRect b="-270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5" name="TextBox 34">
                    <a:extLst>
                      <a:ext uri="{FF2B5EF4-FFF2-40B4-BE49-F238E27FC236}">
                        <a16:creationId xmlns:a16="http://schemas.microsoft.com/office/drawing/2014/main" id="{6BA638F7-F935-A1BA-FCF1-8486F495D115}"/>
                      </a:ext>
                    </a:extLst>
                  </p:cNvPr>
                  <p:cNvSpPr txBox="1"/>
                  <p:nvPr/>
                </p:nvSpPr>
                <p:spPr>
                  <a:xfrm>
                    <a:off x="2941543" y="6325686"/>
                    <a:ext cx="55899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𝑘</m:t>
                              </m:r>
                            </m:e>
                            <m:sub>
                              <m:r>
                                <a:rPr lang="en-US" sz="2400" b="0" i="1" smtClean="0">
                                  <a:solidFill>
                                    <a:schemeClr val="tx1"/>
                                  </a:solidFill>
                                  <a:latin typeface="Cambria Math" panose="02040503050406030204" pitchFamily="18" charset="0"/>
                                </a:rPr>
                                <m:t>1</m:t>
                              </m:r>
                            </m:sub>
                          </m:sSub>
                        </m:oMath>
                      </m:oMathPara>
                    </a14:m>
                    <a:endParaRPr lang="en-US" sz="2400" dirty="0">
                      <a:solidFill>
                        <a:schemeClr val="tx1"/>
                      </a:solidFill>
                    </a:endParaRPr>
                  </a:p>
                </p:txBody>
              </p:sp>
            </mc:Choice>
            <mc:Fallback>
              <p:sp>
                <p:nvSpPr>
                  <p:cNvPr id="35" name="TextBox 34">
                    <a:extLst>
                      <a:ext uri="{FF2B5EF4-FFF2-40B4-BE49-F238E27FC236}">
                        <a16:creationId xmlns:a16="http://schemas.microsoft.com/office/drawing/2014/main" id="{6BA638F7-F935-A1BA-FCF1-8486F495D115}"/>
                      </a:ext>
                    </a:extLst>
                  </p:cNvPr>
                  <p:cNvSpPr txBox="1">
                    <a:spLocks noRot="1" noChangeAspect="1" noMove="1" noResize="1" noEditPoints="1" noAdjustHandles="1" noChangeArrowheads="1" noChangeShapeType="1" noTextEdit="1"/>
                  </p:cNvSpPr>
                  <p:nvPr/>
                </p:nvSpPr>
                <p:spPr>
                  <a:xfrm>
                    <a:off x="2941543" y="6325686"/>
                    <a:ext cx="558999" cy="461665"/>
                  </a:xfrm>
                  <a:prstGeom prst="rect">
                    <a:avLst/>
                  </a:prstGeom>
                  <a:blipFill>
                    <a:blip r:embed="rId8"/>
                    <a:stretch>
                      <a:fillRect b="-270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6694D26C-1144-BD79-EFDB-620DFC5E036B}"/>
                      </a:ext>
                    </a:extLst>
                  </p:cNvPr>
                  <p:cNvSpPr txBox="1"/>
                  <p:nvPr/>
                </p:nvSpPr>
                <p:spPr>
                  <a:xfrm>
                    <a:off x="3919797" y="5853916"/>
                    <a:ext cx="566117"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𝑘</m:t>
                              </m:r>
                            </m:e>
                            <m:sub>
                              <m:r>
                                <a:rPr lang="en-US" sz="2400" b="0" i="1" smtClean="0">
                                  <a:solidFill>
                                    <a:schemeClr val="tx1"/>
                                  </a:solidFill>
                                  <a:latin typeface="Cambria Math" panose="02040503050406030204" pitchFamily="18" charset="0"/>
                                </a:rPr>
                                <m:t>2</m:t>
                              </m:r>
                            </m:sub>
                          </m:sSub>
                        </m:oMath>
                      </m:oMathPara>
                    </a14:m>
                    <a:endParaRPr lang="en-US" sz="2400" dirty="0">
                      <a:solidFill>
                        <a:schemeClr val="tx1"/>
                      </a:solidFill>
                    </a:endParaRPr>
                  </a:p>
                </p:txBody>
              </p:sp>
            </mc:Choice>
            <mc:Fallback>
              <p:sp>
                <p:nvSpPr>
                  <p:cNvPr id="36" name="TextBox 35">
                    <a:extLst>
                      <a:ext uri="{FF2B5EF4-FFF2-40B4-BE49-F238E27FC236}">
                        <a16:creationId xmlns:a16="http://schemas.microsoft.com/office/drawing/2014/main" id="{6694D26C-1144-BD79-EFDB-620DFC5E036B}"/>
                      </a:ext>
                    </a:extLst>
                  </p:cNvPr>
                  <p:cNvSpPr txBox="1">
                    <a:spLocks noRot="1" noChangeAspect="1" noMove="1" noResize="1" noEditPoints="1" noAdjustHandles="1" noChangeArrowheads="1" noChangeShapeType="1" noTextEdit="1"/>
                  </p:cNvSpPr>
                  <p:nvPr/>
                </p:nvSpPr>
                <p:spPr>
                  <a:xfrm>
                    <a:off x="3919797" y="5853916"/>
                    <a:ext cx="566117" cy="461665"/>
                  </a:xfrm>
                  <a:prstGeom prst="rect">
                    <a:avLst/>
                  </a:prstGeom>
                  <a:blipFill>
                    <a:blip r:embed="rId9"/>
                    <a:stretch>
                      <a:fillRect b="-2632"/>
                    </a:stretch>
                  </a:blipFill>
                </p:spPr>
                <p:txBody>
                  <a:bodyPr/>
                  <a:lstStyle/>
                  <a:p>
                    <a:r>
                      <a:rPr lang="en-US">
                        <a:noFill/>
                      </a:rPr>
                      <a:t> </a:t>
                    </a:r>
                  </a:p>
                </p:txBody>
              </p:sp>
            </mc:Fallback>
          </mc:AlternateContent>
          <p:sp>
            <p:nvSpPr>
              <p:cNvPr id="37" name="TextBox 36">
                <a:extLst>
                  <a:ext uri="{FF2B5EF4-FFF2-40B4-BE49-F238E27FC236}">
                    <a16:creationId xmlns:a16="http://schemas.microsoft.com/office/drawing/2014/main" id="{1292E783-B2E0-7BE5-569A-785E36C1051D}"/>
                  </a:ext>
                </a:extLst>
              </p:cNvPr>
              <p:cNvSpPr txBox="1"/>
              <p:nvPr/>
            </p:nvSpPr>
            <p:spPr>
              <a:xfrm>
                <a:off x="3220326" y="5213998"/>
                <a:ext cx="1035861" cy="461665"/>
              </a:xfrm>
              <a:prstGeom prst="rect">
                <a:avLst/>
              </a:prstGeom>
              <a:noFill/>
            </p:spPr>
            <p:txBody>
              <a:bodyPr wrap="none" rtlCol="0">
                <a:spAutoFit/>
              </a:bodyPr>
              <a:lstStyle/>
              <a:p>
                <a:r>
                  <a:rPr lang="en-US" sz="2400" dirty="0">
                    <a:solidFill>
                      <a:schemeClr val="tx1"/>
                    </a:solidFill>
                    <a:latin typeface="Helvetica Neue Light" panose="02000403000000020004" pitchFamily="2" charset="0"/>
                    <a:ea typeface="Helvetica Neue Light" panose="02000403000000020004" pitchFamily="2" charset="0"/>
                  </a:rPr>
                  <a:t>B-field</a:t>
                </a:r>
              </a:p>
            </p:txBody>
          </p:sp>
        </p:grpSp>
        <p:cxnSp>
          <p:nvCxnSpPr>
            <p:cNvPr id="10" name="Straight Arrow Connector 9">
              <a:extLst>
                <a:ext uri="{FF2B5EF4-FFF2-40B4-BE49-F238E27FC236}">
                  <a16:creationId xmlns:a16="http://schemas.microsoft.com/office/drawing/2014/main" id="{5FC0C862-EE35-C95F-3AAA-8A5CCA275CAB}"/>
                </a:ext>
              </a:extLst>
            </p:cNvPr>
            <p:cNvCxnSpPr/>
            <p:nvPr/>
          </p:nvCxnSpPr>
          <p:spPr>
            <a:xfrm>
              <a:off x="2942634" y="6387353"/>
              <a:ext cx="51098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A5244DA-52F1-288F-0057-CEF01C01C4D6}"/>
                </a:ext>
              </a:extLst>
            </p:cNvPr>
            <p:cNvCxnSpPr>
              <a:cxnSpLocks/>
            </p:cNvCxnSpPr>
            <p:nvPr/>
          </p:nvCxnSpPr>
          <p:spPr>
            <a:xfrm flipH="1">
              <a:off x="4263794" y="6387353"/>
              <a:ext cx="152400" cy="318247"/>
            </a:xfrm>
            <a:prstGeom prst="straightConnector1">
              <a:avLst/>
            </a:prstGeom>
            <a:ln w="38100">
              <a:solidFill>
                <a:srgbClr val="0005FF"/>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BAF0DBE-3EBE-81C1-7FA2-4D634B8168C9}"/>
                </a:ext>
              </a:extLst>
            </p:cNvPr>
            <p:cNvCxnSpPr/>
            <p:nvPr/>
          </p:nvCxnSpPr>
          <p:spPr>
            <a:xfrm>
              <a:off x="3483452" y="5780865"/>
              <a:ext cx="510989" cy="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0865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E391C-81FB-39DE-C3AA-373C9C7A9290}"/>
              </a:ext>
            </a:extLst>
          </p:cNvPr>
          <p:cNvSpPr>
            <a:spLocks noGrp="1"/>
          </p:cNvSpPr>
          <p:nvPr>
            <p:ph type="title"/>
          </p:nvPr>
        </p:nvSpPr>
        <p:spPr/>
        <p:txBody>
          <a:bodyPr/>
          <a:lstStyle/>
          <a:p>
            <a:r>
              <a:rPr lang="en-US" dirty="0"/>
              <a:t>PG is robust to fab imperfections</a:t>
            </a:r>
          </a:p>
        </p:txBody>
      </p:sp>
      <p:sp>
        <p:nvSpPr>
          <p:cNvPr id="3" name="Content Placeholder 2">
            <a:extLst>
              <a:ext uri="{FF2B5EF4-FFF2-40B4-BE49-F238E27FC236}">
                <a16:creationId xmlns:a16="http://schemas.microsoft.com/office/drawing/2014/main" id="{47B81CA5-E6A5-4A3E-6089-4EB8EEB1E640}"/>
              </a:ext>
            </a:extLst>
          </p:cNvPr>
          <p:cNvSpPr>
            <a:spLocks noGrp="1"/>
          </p:cNvSpPr>
          <p:nvPr>
            <p:ph idx="1"/>
          </p:nvPr>
        </p:nvSpPr>
        <p:spPr/>
        <p:txBody>
          <a:bodyPr>
            <a:normAutofit/>
          </a:bodyPr>
          <a:lstStyle/>
          <a:p>
            <a:pPr marL="0" indent="0">
              <a:buNone/>
            </a:pPr>
            <a:r>
              <a:rPr lang="en-US" sz="2400" dirty="0"/>
              <a:t>Integrated beams entirely missing the ion</a:t>
            </a:r>
          </a:p>
        </p:txBody>
      </p:sp>
      <p:sp>
        <p:nvSpPr>
          <p:cNvPr id="8" name="Rectangle 7">
            <a:extLst>
              <a:ext uri="{FF2B5EF4-FFF2-40B4-BE49-F238E27FC236}">
                <a16:creationId xmlns:a16="http://schemas.microsoft.com/office/drawing/2014/main" id="{342D1143-8DB2-B271-D0D2-08101FCDD9B8}"/>
              </a:ext>
            </a:extLst>
          </p:cNvPr>
          <p:cNvSpPr/>
          <p:nvPr/>
        </p:nvSpPr>
        <p:spPr>
          <a:xfrm>
            <a:off x="3338004" y="4570245"/>
            <a:ext cx="1136342" cy="214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C41FF298-4B64-67D7-B826-01C8770BCB43}"/>
              </a:ext>
            </a:extLst>
          </p:cNvPr>
          <p:cNvGrpSpPr/>
          <p:nvPr/>
        </p:nvGrpSpPr>
        <p:grpSpPr>
          <a:xfrm>
            <a:off x="5445633" y="2700935"/>
            <a:ext cx="5024289" cy="4161272"/>
            <a:chOff x="5445633" y="2700935"/>
            <a:chExt cx="5024289" cy="4161272"/>
          </a:xfrm>
        </p:grpSpPr>
        <p:pic>
          <p:nvPicPr>
            <p:cNvPr id="4" name="Picture 2" descr="2500 &#10;冖 (d) U011!S0d A &#10;2000 &#10;0 &#10;1500 &#10;1000 &#10;500 &#10;0 &#10;20 &#10;-20 &#10;0 &#10;X Position (pm) ">
              <a:extLst>
                <a:ext uri="{FF2B5EF4-FFF2-40B4-BE49-F238E27FC236}">
                  <a16:creationId xmlns:a16="http://schemas.microsoft.com/office/drawing/2014/main" id="{8ACDF929-2688-7FDF-4B9B-6B26ED8111C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368" r="12789" b="17515"/>
            <a:stretch/>
          </p:blipFill>
          <p:spPr bwMode="auto">
            <a:xfrm>
              <a:off x="6974150" y="3252884"/>
              <a:ext cx="2721179" cy="292407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5B49C780-AFE3-BB85-AA34-3F2028A0259F}"/>
                </a:ext>
              </a:extLst>
            </p:cNvPr>
            <p:cNvSpPr txBox="1"/>
            <p:nvPr/>
          </p:nvSpPr>
          <p:spPr>
            <a:xfrm>
              <a:off x="5697925" y="2700935"/>
              <a:ext cx="4771997"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Beam intensity in the ion plane</a:t>
              </a:r>
            </a:p>
            <a:p>
              <a:pPr algn="ctr"/>
              <a:r>
                <a:rPr lang="en-US" dirty="0">
                  <a:latin typeface="Helvetica Neue Light" panose="02000403000000020004" pitchFamily="2" charset="0"/>
                  <a:ea typeface="Helvetica Neue Light" panose="02000403000000020004" pitchFamily="2" charset="0"/>
                </a:rPr>
                <a:t>(</a:t>
              </a:r>
              <a:r>
                <a:rPr lang="en-US" dirty="0" err="1">
                  <a:latin typeface="Helvetica Neue Light" panose="02000403000000020004" pitchFamily="2" charset="0"/>
                  <a:ea typeface="Helvetica Neue Light" panose="02000403000000020004" pitchFamily="2" charset="0"/>
                </a:rPr>
                <a:t>autoprober</a:t>
              </a:r>
              <a:r>
                <a:rPr lang="en-US" dirty="0">
                  <a:latin typeface="Helvetica Neue Light" panose="02000403000000020004" pitchFamily="2" charset="0"/>
                  <a:ea typeface="Helvetica Neue Light" panose="02000403000000020004" pitchFamily="2" charset="0"/>
                </a:rPr>
                <a:t> data)</a:t>
              </a: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EE75EE52-D0A0-1755-06CA-5894B82500D6}"/>
                    </a:ext>
                  </a:extLst>
                </p:cNvPr>
                <p:cNvSpPr txBox="1"/>
                <p:nvPr/>
              </p:nvSpPr>
              <p:spPr>
                <a:xfrm>
                  <a:off x="5445633" y="4459119"/>
                  <a:ext cx="1507848"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Y position</a:t>
                  </a:r>
                </a:p>
                <a:p>
                  <a:pPr algn="ctr"/>
                  <a:r>
                    <a:rPr lang="en-US" dirty="0">
                      <a:latin typeface="Helvetica Neue Light" panose="02000403000000020004" pitchFamily="2" charset="0"/>
                      <a:ea typeface="Helvetica Neue Light" panose="02000403000000020004" pitchFamily="2" charset="0"/>
                    </a:rPr>
                    <a:t>(</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r>
                        <m:rPr>
                          <m:sty m:val="p"/>
                        </m:rPr>
                        <a:rPr lang="en-US" b="0" i="0" smtClean="0">
                          <a:latin typeface="Cambria Math" panose="02040503050406030204" pitchFamily="18" charset="0"/>
                          <a:ea typeface="Helvetica Neue Light" panose="02000403000000020004" pitchFamily="2" charset="0"/>
                        </a:rPr>
                        <m:t>m</m:t>
                      </m:r>
                      <m:r>
                        <a:rPr lang="en-US" b="0" i="0" smtClean="0">
                          <a:latin typeface="Cambria Math" panose="02040503050406030204" pitchFamily="18" charset="0"/>
                          <a:ea typeface="Helvetica Neue Light" panose="02000403000000020004" pitchFamily="2" charset="0"/>
                        </a:rPr>
                        <m:t>)</m:t>
                      </m:r>
                    </m:oMath>
                  </a14:m>
                  <a:endParaRPr lang="en-US" dirty="0">
                    <a:latin typeface="Helvetica Neue Light" panose="02000403000000020004" pitchFamily="2" charset="0"/>
                    <a:ea typeface="Helvetica Neue Light" panose="02000403000000020004" pitchFamily="2" charset="0"/>
                  </a:endParaRPr>
                </a:p>
              </p:txBody>
            </p:sp>
          </mc:Choice>
          <mc:Fallback>
            <p:sp>
              <p:nvSpPr>
                <p:cNvPr id="9" name="TextBox 8">
                  <a:extLst>
                    <a:ext uri="{FF2B5EF4-FFF2-40B4-BE49-F238E27FC236}">
                      <a16:creationId xmlns:a16="http://schemas.microsoft.com/office/drawing/2014/main" id="{EE75EE52-D0A0-1755-06CA-5894B82500D6}"/>
                    </a:ext>
                  </a:extLst>
                </p:cNvPr>
                <p:cNvSpPr txBox="1">
                  <a:spLocks noRot="1" noChangeAspect="1" noMove="1" noResize="1" noEditPoints="1" noAdjustHandles="1" noChangeArrowheads="1" noChangeShapeType="1" noTextEdit="1"/>
                </p:cNvSpPr>
                <p:nvPr/>
              </p:nvSpPr>
              <p:spPr>
                <a:xfrm>
                  <a:off x="5445633" y="4459119"/>
                  <a:ext cx="1507848" cy="646331"/>
                </a:xfrm>
                <a:prstGeom prst="rect">
                  <a:avLst/>
                </a:prstGeom>
                <a:blipFill>
                  <a:blip r:embed="rId4"/>
                  <a:stretch>
                    <a:fillRect t="-3774" b="-1132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96D6FAB7-4700-F947-5D2E-3680BF726507}"/>
                    </a:ext>
                  </a:extLst>
                </p:cNvPr>
                <p:cNvSpPr txBox="1"/>
                <p:nvPr/>
              </p:nvSpPr>
              <p:spPr>
                <a:xfrm>
                  <a:off x="6806222" y="6492875"/>
                  <a:ext cx="2889107"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X position (</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r>
                        <m:rPr>
                          <m:sty m:val="p"/>
                        </m:rPr>
                        <a:rPr lang="en-US" b="0" i="0" smtClean="0">
                          <a:latin typeface="Cambria Math" panose="02040503050406030204" pitchFamily="18" charset="0"/>
                          <a:ea typeface="Helvetica Neue Light" panose="02000403000000020004" pitchFamily="2" charset="0"/>
                        </a:rPr>
                        <m:t>m</m:t>
                      </m:r>
                      <m:r>
                        <a:rPr lang="en-US" b="0" i="0" smtClean="0">
                          <a:latin typeface="Cambria Math" panose="02040503050406030204" pitchFamily="18" charset="0"/>
                          <a:ea typeface="Helvetica Neue Light" panose="02000403000000020004" pitchFamily="2" charset="0"/>
                        </a:rPr>
                        <m:t>)</m:t>
                      </m:r>
                    </m:oMath>
                  </a14:m>
                  <a:endParaRPr lang="en-US" dirty="0">
                    <a:latin typeface="Helvetica Neue Light" panose="02000403000000020004" pitchFamily="2" charset="0"/>
                    <a:ea typeface="Helvetica Neue Light" panose="02000403000000020004" pitchFamily="2" charset="0"/>
                  </a:endParaRPr>
                </a:p>
              </p:txBody>
            </p:sp>
          </mc:Choice>
          <mc:Fallback>
            <p:sp>
              <p:nvSpPr>
                <p:cNvPr id="13" name="TextBox 12">
                  <a:extLst>
                    <a:ext uri="{FF2B5EF4-FFF2-40B4-BE49-F238E27FC236}">
                      <a16:creationId xmlns:a16="http://schemas.microsoft.com/office/drawing/2014/main" id="{96D6FAB7-4700-F947-5D2E-3680BF726507}"/>
                    </a:ext>
                  </a:extLst>
                </p:cNvPr>
                <p:cNvSpPr txBox="1">
                  <a:spLocks noRot="1" noChangeAspect="1" noMove="1" noResize="1" noEditPoints="1" noAdjustHandles="1" noChangeArrowheads="1" noChangeShapeType="1" noTextEdit="1"/>
                </p:cNvSpPr>
                <p:nvPr/>
              </p:nvSpPr>
              <p:spPr>
                <a:xfrm>
                  <a:off x="6806222" y="6492875"/>
                  <a:ext cx="2889107" cy="369332"/>
                </a:xfrm>
                <a:prstGeom prst="rect">
                  <a:avLst/>
                </a:prstGeom>
                <a:blipFill>
                  <a:blip r:embed="rId5"/>
                  <a:stretch>
                    <a:fillRect t="-6667" b="-26667"/>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3EE12AF5-E438-892A-EDA5-B8CDB671B134}"/>
                </a:ext>
              </a:extLst>
            </p:cNvPr>
            <p:cNvSpPr txBox="1"/>
            <p:nvPr/>
          </p:nvSpPr>
          <p:spPr>
            <a:xfrm>
              <a:off x="8485317" y="6136264"/>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p:sp>
          <p:nvSpPr>
            <p:cNvPr id="16" name="TextBox 15">
              <a:extLst>
                <a:ext uri="{FF2B5EF4-FFF2-40B4-BE49-F238E27FC236}">
                  <a16:creationId xmlns:a16="http://schemas.microsoft.com/office/drawing/2014/main" id="{C4835E6E-053D-D312-2669-A84E5F3804B2}"/>
                </a:ext>
              </a:extLst>
            </p:cNvPr>
            <p:cNvSpPr txBox="1"/>
            <p:nvPr/>
          </p:nvSpPr>
          <p:spPr>
            <a:xfrm>
              <a:off x="6439056" y="4149259"/>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p:sp>
          <p:nvSpPr>
            <p:cNvPr id="18" name="TextBox 17">
              <a:extLst>
                <a:ext uri="{FF2B5EF4-FFF2-40B4-BE49-F238E27FC236}">
                  <a16:creationId xmlns:a16="http://schemas.microsoft.com/office/drawing/2014/main" id="{E92924B5-9325-1E17-C54C-487A004491FA}"/>
                </a:ext>
              </a:extLst>
            </p:cNvPr>
            <p:cNvSpPr txBox="1"/>
            <p:nvPr/>
          </p:nvSpPr>
          <p:spPr>
            <a:xfrm>
              <a:off x="7516443" y="6136264"/>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-10</a:t>
              </a:r>
            </a:p>
          </p:txBody>
        </p:sp>
        <p:sp>
          <p:nvSpPr>
            <p:cNvPr id="19" name="TextBox 18">
              <a:extLst>
                <a:ext uri="{FF2B5EF4-FFF2-40B4-BE49-F238E27FC236}">
                  <a16:creationId xmlns:a16="http://schemas.microsoft.com/office/drawing/2014/main" id="{2020F1BC-4039-7889-C95F-685B2D6EA9BA}"/>
                </a:ext>
              </a:extLst>
            </p:cNvPr>
            <p:cNvSpPr txBox="1"/>
            <p:nvPr/>
          </p:nvSpPr>
          <p:spPr>
            <a:xfrm>
              <a:off x="6393225" y="5092437"/>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10</a:t>
              </a:r>
            </a:p>
          </p:txBody>
        </p:sp>
      </p:grpSp>
      <mc:AlternateContent xmlns:mc="http://schemas.openxmlformats.org/markup-compatibility/2006">
        <mc:Choice xmlns:p14="http://schemas.microsoft.com/office/powerpoint/2010/main" Requires="p14">
          <p:contentPart p14:bwMode="auto" r:id="rId6">
            <p14:nvContentPartPr>
              <p14:cNvPr id="6" name="Ink 5">
                <a:extLst>
                  <a:ext uri="{FF2B5EF4-FFF2-40B4-BE49-F238E27FC236}">
                    <a16:creationId xmlns:a16="http://schemas.microsoft.com/office/drawing/2014/main" id="{0B93E67E-A521-F2FF-92C2-40202124BAB1}"/>
                  </a:ext>
                </a:extLst>
              </p14:cNvPr>
              <p14:cNvContentPartPr/>
              <p14:nvPr/>
            </p14:nvContentPartPr>
            <p14:xfrm>
              <a:off x="8787683" y="5344481"/>
              <a:ext cx="129600" cy="16560"/>
            </p14:xfrm>
          </p:contentPart>
        </mc:Choice>
        <mc:Fallback>
          <p:pic>
            <p:nvPicPr>
              <p:cNvPr id="6" name="Ink 5">
                <a:extLst>
                  <a:ext uri="{FF2B5EF4-FFF2-40B4-BE49-F238E27FC236}">
                    <a16:creationId xmlns:a16="http://schemas.microsoft.com/office/drawing/2014/main" id="{0B93E67E-A521-F2FF-92C2-40202124BAB1}"/>
                  </a:ext>
                </a:extLst>
              </p:cNvPr>
              <p:cNvPicPr/>
              <p:nvPr/>
            </p:nvPicPr>
            <p:blipFill>
              <a:blip r:embed="rId7"/>
              <a:stretch>
                <a:fillRect/>
              </a:stretch>
            </p:blipFill>
            <p:spPr>
              <a:xfrm>
                <a:off x="8778708" y="5335281"/>
                <a:ext cx="147191" cy="34592"/>
              </a:xfrm>
              <a:prstGeom prst="rect">
                <a:avLst/>
              </a:prstGeom>
            </p:spPr>
          </p:pic>
        </mc:Fallback>
      </mc:AlternateContent>
    </p:spTree>
    <p:extLst>
      <p:ext uri="{BB962C8B-B14F-4D97-AF65-F5344CB8AC3E}">
        <p14:creationId xmlns:p14="http://schemas.microsoft.com/office/powerpoint/2010/main" val="2123975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E391C-81FB-39DE-C3AA-373C9C7A9290}"/>
              </a:ext>
            </a:extLst>
          </p:cNvPr>
          <p:cNvSpPr>
            <a:spLocks noGrp="1"/>
          </p:cNvSpPr>
          <p:nvPr>
            <p:ph type="title"/>
          </p:nvPr>
        </p:nvSpPr>
        <p:spPr/>
        <p:txBody>
          <a:bodyPr/>
          <a:lstStyle/>
          <a:p>
            <a:r>
              <a:rPr lang="en-US" dirty="0"/>
              <a:t>PG is robust to fab imperfections</a:t>
            </a:r>
          </a:p>
        </p:txBody>
      </p:sp>
      <p:sp>
        <p:nvSpPr>
          <p:cNvPr id="3" name="Content Placeholder 2">
            <a:extLst>
              <a:ext uri="{FF2B5EF4-FFF2-40B4-BE49-F238E27FC236}">
                <a16:creationId xmlns:a16="http://schemas.microsoft.com/office/drawing/2014/main" id="{47B81CA5-E6A5-4A3E-6089-4EB8EEB1E640}"/>
              </a:ext>
            </a:extLst>
          </p:cNvPr>
          <p:cNvSpPr>
            <a:spLocks noGrp="1"/>
          </p:cNvSpPr>
          <p:nvPr>
            <p:ph idx="1"/>
          </p:nvPr>
        </p:nvSpPr>
        <p:spPr/>
        <p:txBody>
          <a:bodyPr>
            <a:normAutofit/>
          </a:bodyPr>
          <a:lstStyle/>
          <a:p>
            <a:pPr marL="0" indent="0">
              <a:buNone/>
            </a:pPr>
            <a:r>
              <a:rPr lang="en-US" sz="2400" dirty="0"/>
              <a:t>Integrated beams entirely missing the ion</a:t>
            </a:r>
          </a:p>
          <a:p>
            <a:pPr marL="0" indent="0">
              <a:buNone/>
            </a:pPr>
            <a:endParaRPr lang="en-US" sz="2400" dirty="0"/>
          </a:p>
        </p:txBody>
      </p:sp>
      <p:pic>
        <p:nvPicPr>
          <p:cNvPr id="4" name="Picture 2" descr="2500 &#10;冖 (d) U011!S0d A &#10;2000 &#10;0 &#10;1500 &#10;1000 &#10;500 &#10;0 &#10;20 &#10;-20 &#10;0 &#10;X Position (pm) ">
            <a:extLst>
              <a:ext uri="{FF2B5EF4-FFF2-40B4-BE49-F238E27FC236}">
                <a16:creationId xmlns:a16="http://schemas.microsoft.com/office/drawing/2014/main" id="{8ACDF929-2688-7FDF-4B9B-6B26ED8111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079" y="3252884"/>
            <a:ext cx="3952789" cy="354495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4">
            <p14:nvContentPartPr>
              <p14:cNvPr id="6" name="Ink 5">
                <a:extLst>
                  <a:ext uri="{FF2B5EF4-FFF2-40B4-BE49-F238E27FC236}">
                    <a16:creationId xmlns:a16="http://schemas.microsoft.com/office/drawing/2014/main" id="{0B93E67E-A521-F2FF-92C2-40202124BAB1}"/>
                  </a:ext>
                </a:extLst>
              </p14:cNvPr>
              <p14:cNvContentPartPr/>
              <p14:nvPr/>
            </p14:nvContentPartPr>
            <p14:xfrm>
              <a:off x="8787683" y="5344481"/>
              <a:ext cx="129600" cy="16560"/>
            </p14:xfrm>
          </p:contentPart>
        </mc:Choice>
        <mc:Fallback>
          <p:pic>
            <p:nvPicPr>
              <p:cNvPr id="6" name="Ink 5">
                <a:extLst>
                  <a:ext uri="{FF2B5EF4-FFF2-40B4-BE49-F238E27FC236}">
                    <a16:creationId xmlns:a16="http://schemas.microsoft.com/office/drawing/2014/main" id="{0B93E67E-A521-F2FF-92C2-40202124BAB1}"/>
                  </a:ext>
                </a:extLst>
              </p:cNvPr>
              <p:cNvPicPr/>
              <p:nvPr/>
            </p:nvPicPr>
            <p:blipFill>
              <a:blip r:embed="rId5"/>
              <a:stretch>
                <a:fillRect/>
              </a:stretch>
            </p:blipFill>
            <p:spPr>
              <a:xfrm>
                <a:off x="8778708" y="5335281"/>
                <a:ext cx="147191" cy="34592"/>
              </a:xfrm>
              <a:prstGeom prst="rect">
                <a:avLst/>
              </a:prstGeom>
            </p:spPr>
          </p:pic>
        </mc:Fallback>
      </mc:AlternateContent>
      <p:sp>
        <p:nvSpPr>
          <p:cNvPr id="8" name="Rectangle 7">
            <a:extLst>
              <a:ext uri="{FF2B5EF4-FFF2-40B4-BE49-F238E27FC236}">
                <a16:creationId xmlns:a16="http://schemas.microsoft.com/office/drawing/2014/main" id="{342D1143-8DB2-B271-D0D2-08101FCDD9B8}"/>
              </a:ext>
            </a:extLst>
          </p:cNvPr>
          <p:cNvSpPr/>
          <p:nvPr/>
        </p:nvSpPr>
        <p:spPr>
          <a:xfrm>
            <a:off x="3338004" y="4570245"/>
            <a:ext cx="1136342" cy="214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B49C780-AFE3-BB85-AA34-3F2028A0259F}"/>
              </a:ext>
            </a:extLst>
          </p:cNvPr>
          <p:cNvSpPr txBox="1"/>
          <p:nvPr/>
        </p:nvSpPr>
        <p:spPr>
          <a:xfrm>
            <a:off x="5697925" y="2741276"/>
            <a:ext cx="4771997"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Beam intensity in the ion plane</a:t>
            </a:r>
          </a:p>
          <a:p>
            <a:pPr algn="ctr"/>
            <a:r>
              <a:rPr lang="en-US" dirty="0">
                <a:latin typeface="Helvetica Neue Light" panose="02000403000000020004" pitchFamily="2" charset="0"/>
                <a:ea typeface="Helvetica Neue Light" panose="02000403000000020004" pitchFamily="2" charset="0"/>
              </a:rPr>
              <a:t>(</a:t>
            </a:r>
            <a:r>
              <a:rPr lang="en-US" dirty="0" err="1">
                <a:latin typeface="Helvetica Neue Light" panose="02000403000000020004" pitchFamily="2" charset="0"/>
                <a:ea typeface="Helvetica Neue Light" panose="02000403000000020004" pitchFamily="2" charset="0"/>
              </a:rPr>
              <a:t>autoprober</a:t>
            </a:r>
            <a:r>
              <a:rPr lang="en-US" dirty="0">
                <a:latin typeface="Helvetica Neue Light" panose="02000403000000020004" pitchFamily="2" charset="0"/>
                <a:ea typeface="Helvetica Neue Light" panose="02000403000000020004" pitchFamily="2" charset="0"/>
              </a:rPr>
              <a:t> data)</a:t>
            </a:r>
          </a:p>
        </p:txBody>
      </p:sp>
      <p:pic>
        <p:nvPicPr>
          <p:cNvPr id="12" name="Picture 2" descr="2500 &#10;冖 (d) U011!S0d A &#10;2000 &#10;0 &#10;1500 &#10;1000 &#10;500 &#10;0 &#10;20 &#10;-20 &#10;0 &#10;X Position (pm) ">
            <a:extLst>
              <a:ext uri="{FF2B5EF4-FFF2-40B4-BE49-F238E27FC236}">
                <a16:creationId xmlns:a16="http://schemas.microsoft.com/office/drawing/2014/main" id="{D3D9A588-7543-F123-52AB-1E0A5A35FF5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9868" t="30895" r="29879" b="35853"/>
          <a:stretch/>
        </p:blipFill>
        <p:spPr bwMode="auto">
          <a:xfrm>
            <a:off x="6118407" y="2336562"/>
            <a:ext cx="4526001" cy="446127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6">
            <p14:nvContentPartPr>
              <p14:cNvPr id="15" name="Ink 14">
                <a:extLst>
                  <a:ext uri="{FF2B5EF4-FFF2-40B4-BE49-F238E27FC236}">
                    <a16:creationId xmlns:a16="http://schemas.microsoft.com/office/drawing/2014/main" id="{CDA69B13-8832-C0F7-6C81-C45153125C82}"/>
                  </a:ext>
                </a:extLst>
              </p14:cNvPr>
              <p14:cNvContentPartPr/>
              <p14:nvPr/>
            </p14:nvContentPartPr>
            <p14:xfrm>
              <a:off x="9850778" y="5977015"/>
              <a:ext cx="412560" cy="351000"/>
            </p14:xfrm>
          </p:contentPart>
        </mc:Choice>
        <mc:Fallback>
          <p:pic>
            <p:nvPicPr>
              <p:cNvPr id="15" name="Ink 14">
                <a:extLst>
                  <a:ext uri="{FF2B5EF4-FFF2-40B4-BE49-F238E27FC236}">
                    <a16:creationId xmlns:a16="http://schemas.microsoft.com/office/drawing/2014/main" id="{CDA69B13-8832-C0F7-6C81-C45153125C82}"/>
                  </a:ext>
                </a:extLst>
              </p:cNvPr>
              <p:cNvPicPr/>
              <p:nvPr/>
            </p:nvPicPr>
            <p:blipFill>
              <a:blip r:embed="rId7"/>
              <a:stretch>
                <a:fillRect/>
              </a:stretch>
            </p:blipFill>
            <p:spPr>
              <a:xfrm>
                <a:off x="9841778" y="5968015"/>
                <a:ext cx="430200" cy="368640"/>
              </a:xfrm>
              <a:prstGeom prst="rect">
                <a:avLst/>
              </a:prstGeom>
            </p:spPr>
          </p:pic>
        </mc:Fallback>
      </mc:AlternateContent>
    </p:spTree>
    <p:extLst>
      <p:ext uri="{BB962C8B-B14F-4D97-AF65-F5344CB8AC3E}">
        <p14:creationId xmlns:p14="http://schemas.microsoft.com/office/powerpoint/2010/main" val="2936752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E391C-81FB-39DE-C3AA-373C9C7A9290}"/>
              </a:ext>
            </a:extLst>
          </p:cNvPr>
          <p:cNvSpPr>
            <a:spLocks noGrp="1"/>
          </p:cNvSpPr>
          <p:nvPr>
            <p:ph type="title"/>
          </p:nvPr>
        </p:nvSpPr>
        <p:spPr/>
        <p:txBody>
          <a:bodyPr/>
          <a:lstStyle/>
          <a:p>
            <a:r>
              <a:rPr lang="en-US" dirty="0"/>
              <a:t>PG is robust to fab imperfections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7B81CA5-E6A5-4A3E-6089-4EB8EEB1E640}"/>
                  </a:ext>
                </a:extLst>
              </p:cNvPr>
              <p:cNvSpPr>
                <a:spLocks noGrp="1"/>
              </p:cNvSpPr>
              <p:nvPr>
                <p:ph idx="1"/>
              </p:nvPr>
            </p:nvSpPr>
            <p:spPr/>
            <p:txBody>
              <a:bodyPr>
                <a:normAutofit/>
              </a:bodyPr>
              <a:lstStyle/>
              <a:p>
                <a:pPr marL="0" indent="0">
                  <a:buNone/>
                </a:pPr>
                <a:r>
                  <a:rPr lang="en-US" sz="2400" dirty="0"/>
                  <a:t>Integrated beams entirely missing the ion</a:t>
                </a:r>
              </a:p>
              <a:p>
                <a:pPr marL="0" indent="0">
                  <a:buNone/>
                </a:pPr>
                <a:endParaRPr lang="en-US" sz="1200" dirty="0"/>
              </a:p>
              <a:p>
                <a:pPr marL="0" indent="0">
                  <a:buNone/>
                </a:pPr>
                <a:r>
                  <a:rPr lang="en-US" sz="2400" dirty="0"/>
                  <a:t>Polarization purity is imperfect</a:t>
                </a:r>
              </a:p>
              <a:p>
                <a:pPr marL="0" indent="0">
                  <a:buNone/>
                </a:pPr>
                <a:endParaRPr lang="en-US" sz="1200" dirty="0"/>
              </a:p>
              <a:p>
                <a:pPr marL="0" indent="0">
                  <a:buNone/>
                </a:pPr>
                <a:r>
                  <a:rPr lang="en-US" sz="2400" dirty="0"/>
                  <a:t>Polarization purity is non-uniform</a:t>
                </a:r>
              </a:p>
              <a:p>
                <a:pPr marL="0" indent="0">
                  <a:buNone/>
                </a:pPr>
                <a:endParaRPr lang="en-US" sz="1200" dirty="0"/>
              </a:p>
              <a:p>
                <a:pPr marL="0" indent="0">
                  <a:buNone/>
                </a:pPr>
                <a:r>
                  <a:rPr lang="en-US" sz="2400" dirty="0"/>
                  <a:t>Low power: 2 </a:t>
                </a:r>
                <a:r>
                  <a:rPr lang="en-US" sz="2400" dirty="0" err="1"/>
                  <a:t>nW</a:t>
                </a:r>
                <a:r>
                  <a:rPr lang="en-US" sz="2400" dirty="0"/>
                  <a:t> in 5 </a:t>
                </a:r>
                <a14:m>
                  <m:oMath xmlns:m="http://schemas.openxmlformats.org/officeDocument/2006/math">
                    <m:r>
                      <a:rPr lang="en-US" sz="2400" b="0" i="1" smtClean="0">
                        <a:latin typeface="Cambria Math" panose="02040503050406030204" pitchFamily="18" charset="0"/>
                      </a:rPr>
                      <m:t>𝜇</m:t>
                    </m:r>
                  </m:oMath>
                </a14:m>
                <a:r>
                  <a:rPr lang="en-US" sz="2400" dirty="0"/>
                  <a:t>m beam</a:t>
                </a:r>
              </a:p>
            </p:txBody>
          </p:sp>
        </mc:Choice>
        <mc:Fallback>
          <p:sp>
            <p:nvSpPr>
              <p:cNvPr id="3" name="Content Placeholder 2">
                <a:extLst>
                  <a:ext uri="{FF2B5EF4-FFF2-40B4-BE49-F238E27FC236}">
                    <a16:creationId xmlns:a16="http://schemas.microsoft.com/office/drawing/2014/main" id="{47B81CA5-E6A5-4A3E-6089-4EB8EEB1E640}"/>
                  </a:ext>
                </a:extLst>
              </p:cNvPr>
              <p:cNvSpPr>
                <a:spLocks noGrp="1" noRot="1" noChangeAspect="1" noMove="1" noResize="1" noEditPoints="1" noAdjustHandles="1" noChangeArrowheads="1" noChangeShapeType="1" noTextEdit="1"/>
              </p:cNvSpPr>
              <p:nvPr>
                <p:ph idx="1"/>
              </p:nvPr>
            </p:nvSpPr>
            <p:spPr>
              <a:blipFill>
                <a:blip r:embed="rId3"/>
                <a:stretch>
                  <a:fillRect l="-965" t="-2035"/>
                </a:stretch>
              </a:blipFill>
            </p:spPr>
            <p:txBody>
              <a:bodyPr/>
              <a:lstStyle/>
              <a:p>
                <a:r>
                  <a:rPr lang="en-US">
                    <a:noFill/>
                  </a:rPr>
                  <a:t> </a:t>
                </a:r>
              </a:p>
            </p:txBody>
          </p:sp>
        </mc:Fallback>
      </mc:AlternateContent>
      <mc:AlternateContent xmlns:mc="http://schemas.openxmlformats.org/markup-compatibility/2006">
        <mc:Choice xmlns:p14="http://schemas.microsoft.com/office/powerpoint/2010/main" Requires="p14">
          <p:contentPart p14:bwMode="auto" r:id="rId4">
            <p14:nvContentPartPr>
              <p14:cNvPr id="6" name="Ink 5">
                <a:extLst>
                  <a:ext uri="{FF2B5EF4-FFF2-40B4-BE49-F238E27FC236}">
                    <a16:creationId xmlns:a16="http://schemas.microsoft.com/office/drawing/2014/main" id="{0B93E67E-A521-F2FF-92C2-40202124BAB1}"/>
                  </a:ext>
                </a:extLst>
              </p14:cNvPr>
              <p14:cNvContentPartPr/>
              <p14:nvPr/>
            </p14:nvContentPartPr>
            <p14:xfrm>
              <a:off x="8787683" y="5344481"/>
              <a:ext cx="129600" cy="16560"/>
            </p14:xfrm>
          </p:contentPart>
        </mc:Choice>
        <mc:Fallback>
          <p:pic>
            <p:nvPicPr>
              <p:cNvPr id="6" name="Ink 5">
                <a:extLst>
                  <a:ext uri="{FF2B5EF4-FFF2-40B4-BE49-F238E27FC236}">
                    <a16:creationId xmlns:a16="http://schemas.microsoft.com/office/drawing/2014/main" id="{0B93E67E-A521-F2FF-92C2-40202124BAB1}"/>
                  </a:ext>
                </a:extLst>
              </p:cNvPr>
              <p:cNvPicPr/>
              <p:nvPr/>
            </p:nvPicPr>
            <p:blipFill>
              <a:blip r:embed="rId5"/>
              <a:stretch>
                <a:fillRect/>
              </a:stretch>
            </p:blipFill>
            <p:spPr>
              <a:xfrm>
                <a:off x="8778708" y="5335281"/>
                <a:ext cx="147191" cy="34592"/>
              </a:xfrm>
              <a:prstGeom prst="rect">
                <a:avLst/>
              </a:prstGeom>
            </p:spPr>
          </p:pic>
        </mc:Fallback>
      </mc:AlternateContent>
      <p:sp>
        <p:nvSpPr>
          <p:cNvPr id="8" name="Rectangle 7">
            <a:extLst>
              <a:ext uri="{FF2B5EF4-FFF2-40B4-BE49-F238E27FC236}">
                <a16:creationId xmlns:a16="http://schemas.microsoft.com/office/drawing/2014/main" id="{342D1143-8DB2-B271-D0D2-08101FCDD9B8}"/>
              </a:ext>
            </a:extLst>
          </p:cNvPr>
          <p:cNvSpPr/>
          <p:nvPr/>
        </p:nvSpPr>
        <p:spPr>
          <a:xfrm>
            <a:off x="3338004" y="4570245"/>
            <a:ext cx="1136342" cy="214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E3D7A160-2643-AC57-33CD-95E186523C8C}"/>
              </a:ext>
            </a:extLst>
          </p:cNvPr>
          <p:cNvGrpSpPr/>
          <p:nvPr/>
        </p:nvGrpSpPr>
        <p:grpSpPr>
          <a:xfrm>
            <a:off x="5445633" y="2700935"/>
            <a:ext cx="5024289" cy="4161272"/>
            <a:chOff x="5445633" y="2700935"/>
            <a:chExt cx="5024289" cy="4161272"/>
          </a:xfrm>
        </p:grpSpPr>
        <p:pic>
          <p:nvPicPr>
            <p:cNvPr id="13" name="Picture 2" descr="2500 &#10;冖 (d) U011!S0d A &#10;2000 &#10;0 &#10;1500 &#10;1000 &#10;500 &#10;0 &#10;20 &#10;-20 &#10;0 &#10;X Position (pm) ">
              <a:extLst>
                <a:ext uri="{FF2B5EF4-FFF2-40B4-BE49-F238E27FC236}">
                  <a16:creationId xmlns:a16="http://schemas.microsoft.com/office/drawing/2014/main" id="{0116FD71-0E79-EF0C-EE8A-5836DF98C65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8368" r="12789" b="17515"/>
            <a:stretch/>
          </p:blipFill>
          <p:spPr bwMode="auto">
            <a:xfrm>
              <a:off x="6974150" y="3252884"/>
              <a:ext cx="2721179" cy="2924079"/>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7">
              <p14:nvContentPartPr>
                <p14:cNvPr id="14" name="Ink 13">
                  <a:extLst>
                    <a:ext uri="{FF2B5EF4-FFF2-40B4-BE49-F238E27FC236}">
                      <a16:creationId xmlns:a16="http://schemas.microsoft.com/office/drawing/2014/main" id="{77F77919-B676-EF6D-8CAD-C749CE7D4131}"/>
                    </a:ext>
                  </a:extLst>
                </p14:cNvPr>
                <p14:cNvContentPartPr/>
                <p14:nvPr/>
              </p14:nvContentPartPr>
              <p14:xfrm>
                <a:off x="8787683" y="5344481"/>
                <a:ext cx="129600" cy="16560"/>
              </p14:xfrm>
            </p:contentPart>
          </mc:Choice>
          <mc:Fallback>
            <p:pic>
              <p:nvPicPr>
                <p:cNvPr id="14" name="Ink 13">
                  <a:extLst>
                    <a:ext uri="{FF2B5EF4-FFF2-40B4-BE49-F238E27FC236}">
                      <a16:creationId xmlns:a16="http://schemas.microsoft.com/office/drawing/2014/main" id="{77F77919-B676-EF6D-8CAD-C749CE7D4131}"/>
                    </a:ext>
                  </a:extLst>
                </p:cNvPr>
                <p:cNvPicPr/>
                <p:nvPr/>
              </p:nvPicPr>
              <p:blipFill>
                <a:blip r:embed="rId5"/>
                <a:stretch>
                  <a:fillRect/>
                </a:stretch>
              </p:blipFill>
              <p:spPr>
                <a:xfrm>
                  <a:off x="8778708" y="5335281"/>
                  <a:ext cx="147191" cy="34592"/>
                </a:xfrm>
                <a:prstGeom prst="rect">
                  <a:avLst/>
                </a:prstGeom>
              </p:spPr>
            </p:pic>
          </mc:Fallback>
        </mc:AlternateContent>
        <p:sp>
          <p:nvSpPr>
            <p:cNvPr id="16" name="TextBox 15">
              <a:extLst>
                <a:ext uri="{FF2B5EF4-FFF2-40B4-BE49-F238E27FC236}">
                  <a16:creationId xmlns:a16="http://schemas.microsoft.com/office/drawing/2014/main" id="{5A981748-C50B-C7D7-70A7-2EFA9798DA06}"/>
                </a:ext>
              </a:extLst>
            </p:cNvPr>
            <p:cNvSpPr txBox="1"/>
            <p:nvPr/>
          </p:nvSpPr>
          <p:spPr>
            <a:xfrm>
              <a:off x="5697925" y="2700935"/>
              <a:ext cx="4771997"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Beam intensity in the ion plane</a:t>
              </a:r>
            </a:p>
            <a:p>
              <a:pPr algn="ctr"/>
              <a:r>
                <a:rPr lang="en-US" dirty="0">
                  <a:latin typeface="Helvetica Neue Light" panose="02000403000000020004" pitchFamily="2" charset="0"/>
                  <a:ea typeface="Helvetica Neue Light" panose="02000403000000020004" pitchFamily="2" charset="0"/>
                </a:rPr>
                <a:t>(</a:t>
              </a:r>
              <a:r>
                <a:rPr lang="en-US" dirty="0" err="1">
                  <a:latin typeface="Helvetica Neue Light" panose="02000403000000020004" pitchFamily="2" charset="0"/>
                  <a:ea typeface="Helvetica Neue Light" panose="02000403000000020004" pitchFamily="2" charset="0"/>
                </a:rPr>
                <a:t>autoprober</a:t>
              </a:r>
              <a:r>
                <a:rPr lang="en-US" dirty="0">
                  <a:latin typeface="Helvetica Neue Light" panose="02000403000000020004" pitchFamily="2" charset="0"/>
                  <a:ea typeface="Helvetica Neue Light" panose="02000403000000020004" pitchFamily="2" charset="0"/>
                </a:rPr>
                <a:t> data)</a:t>
              </a:r>
            </a:p>
          </p:txBody>
        </p:sp>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2BE9DE75-E431-BE21-C38F-E53F75BEA7CE}"/>
                    </a:ext>
                  </a:extLst>
                </p:cNvPr>
                <p:cNvSpPr txBox="1"/>
                <p:nvPr/>
              </p:nvSpPr>
              <p:spPr>
                <a:xfrm>
                  <a:off x="5445633" y="4459119"/>
                  <a:ext cx="1507848"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Y position</a:t>
                  </a:r>
                </a:p>
                <a:p>
                  <a:pPr algn="ctr"/>
                  <a:r>
                    <a:rPr lang="en-US" dirty="0">
                      <a:latin typeface="Helvetica Neue Light" panose="02000403000000020004" pitchFamily="2" charset="0"/>
                      <a:ea typeface="Helvetica Neue Light" panose="02000403000000020004" pitchFamily="2" charset="0"/>
                    </a:rPr>
                    <a:t>(</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r>
                        <m:rPr>
                          <m:sty m:val="p"/>
                        </m:rPr>
                        <a:rPr lang="en-US" b="0" i="0" smtClean="0">
                          <a:latin typeface="Cambria Math" panose="02040503050406030204" pitchFamily="18" charset="0"/>
                          <a:ea typeface="Helvetica Neue Light" panose="02000403000000020004" pitchFamily="2" charset="0"/>
                        </a:rPr>
                        <m:t>m</m:t>
                      </m:r>
                      <m:r>
                        <a:rPr lang="en-US" b="0" i="0" smtClean="0">
                          <a:latin typeface="Cambria Math" panose="02040503050406030204" pitchFamily="18" charset="0"/>
                          <a:ea typeface="Helvetica Neue Light" panose="02000403000000020004" pitchFamily="2" charset="0"/>
                        </a:rPr>
                        <m:t>)</m:t>
                      </m:r>
                    </m:oMath>
                  </a14:m>
                  <a:endParaRPr lang="en-US" dirty="0">
                    <a:latin typeface="Helvetica Neue Light" panose="02000403000000020004" pitchFamily="2" charset="0"/>
                    <a:ea typeface="Helvetica Neue Light" panose="02000403000000020004" pitchFamily="2" charset="0"/>
                  </a:endParaRPr>
                </a:p>
              </p:txBody>
            </p:sp>
          </mc:Choice>
          <mc:Fallback>
            <p:sp>
              <p:nvSpPr>
                <p:cNvPr id="17" name="TextBox 16">
                  <a:extLst>
                    <a:ext uri="{FF2B5EF4-FFF2-40B4-BE49-F238E27FC236}">
                      <a16:creationId xmlns:a16="http://schemas.microsoft.com/office/drawing/2014/main" id="{2BE9DE75-E431-BE21-C38F-E53F75BEA7CE}"/>
                    </a:ext>
                  </a:extLst>
                </p:cNvPr>
                <p:cNvSpPr txBox="1">
                  <a:spLocks noRot="1" noChangeAspect="1" noMove="1" noResize="1" noEditPoints="1" noAdjustHandles="1" noChangeArrowheads="1" noChangeShapeType="1" noTextEdit="1"/>
                </p:cNvSpPr>
                <p:nvPr/>
              </p:nvSpPr>
              <p:spPr>
                <a:xfrm>
                  <a:off x="5445633" y="4459119"/>
                  <a:ext cx="1507848" cy="646331"/>
                </a:xfrm>
                <a:prstGeom prst="rect">
                  <a:avLst/>
                </a:prstGeom>
                <a:blipFill>
                  <a:blip r:embed="rId8"/>
                  <a:stretch>
                    <a:fillRect t="-3774" b="-1132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93B7E7FA-EDCD-2AF2-250D-F1E434F73F21}"/>
                    </a:ext>
                  </a:extLst>
                </p:cNvPr>
                <p:cNvSpPr txBox="1"/>
                <p:nvPr/>
              </p:nvSpPr>
              <p:spPr>
                <a:xfrm>
                  <a:off x="6806222" y="6492875"/>
                  <a:ext cx="2889107"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X position (</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r>
                        <m:rPr>
                          <m:sty m:val="p"/>
                        </m:rPr>
                        <a:rPr lang="en-US" b="0" i="0" smtClean="0">
                          <a:latin typeface="Cambria Math" panose="02040503050406030204" pitchFamily="18" charset="0"/>
                          <a:ea typeface="Helvetica Neue Light" panose="02000403000000020004" pitchFamily="2" charset="0"/>
                        </a:rPr>
                        <m:t>m</m:t>
                      </m:r>
                      <m:r>
                        <a:rPr lang="en-US" b="0" i="0" smtClean="0">
                          <a:latin typeface="Cambria Math" panose="02040503050406030204" pitchFamily="18" charset="0"/>
                          <a:ea typeface="Helvetica Neue Light" panose="02000403000000020004" pitchFamily="2" charset="0"/>
                        </a:rPr>
                        <m:t>)</m:t>
                      </m:r>
                    </m:oMath>
                  </a14:m>
                  <a:endParaRPr lang="en-US" dirty="0">
                    <a:latin typeface="Helvetica Neue Light" panose="02000403000000020004" pitchFamily="2" charset="0"/>
                    <a:ea typeface="Helvetica Neue Light" panose="02000403000000020004" pitchFamily="2" charset="0"/>
                  </a:endParaRPr>
                </a:p>
              </p:txBody>
            </p:sp>
          </mc:Choice>
          <mc:Fallback>
            <p:sp>
              <p:nvSpPr>
                <p:cNvPr id="18" name="TextBox 17">
                  <a:extLst>
                    <a:ext uri="{FF2B5EF4-FFF2-40B4-BE49-F238E27FC236}">
                      <a16:creationId xmlns:a16="http://schemas.microsoft.com/office/drawing/2014/main" id="{93B7E7FA-EDCD-2AF2-250D-F1E434F73F21}"/>
                    </a:ext>
                  </a:extLst>
                </p:cNvPr>
                <p:cNvSpPr txBox="1">
                  <a:spLocks noRot="1" noChangeAspect="1" noMove="1" noResize="1" noEditPoints="1" noAdjustHandles="1" noChangeArrowheads="1" noChangeShapeType="1" noTextEdit="1"/>
                </p:cNvSpPr>
                <p:nvPr/>
              </p:nvSpPr>
              <p:spPr>
                <a:xfrm>
                  <a:off x="6806222" y="6492875"/>
                  <a:ext cx="2889107" cy="369332"/>
                </a:xfrm>
                <a:prstGeom prst="rect">
                  <a:avLst/>
                </a:prstGeom>
                <a:blipFill>
                  <a:blip r:embed="rId9"/>
                  <a:stretch>
                    <a:fillRect t="-6667" b="-26667"/>
                  </a:stretch>
                </a:blipFill>
              </p:spPr>
              <p:txBody>
                <a:bodyPr/>
                <a:lstStyle/>
                <a:p>
                  <a:r>
                    <a:rPr lang="en-US">
                      <a:noFill/>
                    </a:rPr>
                    <a:t> </a:t>
                  </a:r>
                </a:p>
              </p:txBody>
            </p:sp>
          </mc:Fallback>
        </mc:AlternateContent>
        <p:sp>
          <p:nvSpPr>
            <p:cNvPr id="19" name="TextBox 18">
              <a:extLst>
                <a:ext uri="{FF2B5EF4-FFF2-40B4-BE49-F238E27FC236}">
                  <a16:creationId xmlns:a16="http://schemas.microsoft.com/office/drawing/2014/main" id="{85D054C6-5B12-0312-D298-7A032DB081D0}"/>
                </a:ext>
              </a:extLst>
            </p:cNvPr>
            <p:cNvSpPr txBox="1"/>
            <p:nvPr/>
          </p:nvSpPr>
          <p:spPr>
            <a:xfrm>
              <a:off x="8485317" y="6136264"/>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p:sp>
          <p:nvSpPr>
            <p:cNvPr id="20" name="TextBox 19">
              <a:extLst>
                <a:ext uri="{FF2B5EF4-FFF2-40B4-BE49-F238E27FC236}">
                  <a16:creationId xmlns:a16="http://schemas.microsoft.com/office/drawing/2014/main" id="{6E3145DB-7F1E-C74F-C779-009AFCC5EA32}"/>
                </a:ext>
              </a:extLst>
            </p:cNvPr>
            <p:cNvSpPr txBox="1"/>
            <p:nvPr/>
          </p:nvSpPr>
          <p:spPr>
            <a:xfrm>
              <a:off x="6439056" y="4149259"/>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p:sp>
          <p:nvSpPr>
            <p:cNvPr id="21" name="TextBox 20">
              <a:extLst>
                <a:ext uri="{FF2B5EF4-FFF2-40B4-BE49-F238E27FC236}">
                  <a16:creationId xmlns:a16="http://schemas.microsoft.com/office/drawing/2014/main" id="{0EE913BB-D33C-CCE1-745E-A66BD82D5E25}"/>
                </a:ext>
              </a:extLst>
            </p:cNvPr>
            <p:cNvSpPr txBox="1"/>
            <p:nvPr/>
          </p:nvSpPr>
          <p:spPr>
            <a:xfrm>
              <a:off x="7516443" y="6136264"/>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-10</a:t>
              </a:r>
            </a:p>
          </p:txBody>
        </p:sp>
        <p:sp>
          <p:nvSpPr>
            <p:cNvPr id="22" name="TextBox 21">
              <a:extLst>
                <a:ext uri="{FF2B5EF4-FFF2-40B4-BE49-F238E27FC236}">
                  <a16:creationId xmlns:a16="http://schemas.microsoft.com/office/drawing/2014/main" id="{86F197DB-A86A-33FD-F660-411197CCE3A0}"/>
                </a:ext>
              </a:extLst>
            </p:cNvPr>
            <p:cNvSpPr txBox="1"/>
            <p:nvPr/>
          </p:nvSpPr>
          <p:spPr>
            <a:xfrm>
              <a:off x="6393225" y="5092437"/>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10</a:t>
              </a:r>
            </a:p>
          </p:txBody>
        </p:sp>
      </p:grpSp>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A2F1D42C-3611-BE01-AA7C-8AC5B6E71D89}"/>
                  </a:ext>
                </a:extLst>
              </p:cNvPr>
              <p:cNvSpPr txBox="1"/>
              <p:nvPr/>
            </p:nvSpPr>
            <p:spPr>
              <a:xfrm>
                <a:off x="9676310" y="6488668"/>
                <a:ext cx="2889107"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X position (</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r>
                      <m:rPr>
                        <m:sty m:val="p"/>
                      </m:rPr>
                      <a:rPr lang="en-US" b="0" i="0" smtClean="0">
                        <a:latin typeface="Cambria Math" panose="02040503050406030204" pitchFamily="18" charset="0"/>
                        <a:ea typeface="Helvetica Neue Light" panose="02000403000000020004" pitchFamily="2" charset="0"/>
                      </a:rPr>
                      <m:t>m</m:t>
                    </m:r>
                    <m:r>
                      <a:rPr lang="en-US" b="0" i="0" smtClean="0">
                        <a:latin typeface="Cambria Math" panose="02040503050406030204" pitchFamily="18" charset="0"/>
                        <a:ea typeface="Helvetica Neue Light" panose="02000403000000020004" pitchFamily="2" charset="0"/>
                      </a:rPr>
                      <m:t>)</m:t>
                    </m:r>
                  </m:oMath>
                </a14:m>
                <a:endParaRPr lang="en-US" dirty="0">
                  <a:latin typeface="Helvetica Neue Light" panose="02000403000000020004" pitchFamily="2" charset="0"/>
                  <a:ea typeface="Helvetica Neue Light" panose="02000403000000020004" pitchFamily="2" charset="0"/>
                </a:endParaRPr>
              </a:p>
            </p:txBody>
          </p:sp>
        </mc:Choice>
        <mc:Fallback>
          <p:sp>
            <p:nvSpPr>
              <p:cNvPr id="23" name="TextBox 22">
                <a:extLst>
                  <a:ext uri="{FF2B5EF4-FFF2-40B4-BE49-F238E27FC236}">
                    <a16:creationId xmlns:a16="http://schemas.microsoft.com/office/drawing/2014/main" id="{A2F1D42C-3611-BE01-AA7C-8AC5B6E71D89}"/>
                  </a:ext>
                </a:extLst>
              </p:cNvPr>
              <p:cNvSpPr txBox="1">
                <a:spLocks noRot="1" noChangeAspect="1" noMove="1" noResize="1" noEditPoints="1" noAdjustHandles="1" noChangeArrowheads="1" noChangeShapeType="1" noTextEdit="1"/>
              </p:cNvSpPr>
              <p:nvPr/>
            </p:nvSpPr>
            <p:spPr>
              <a:xfrm>
                <a:off x="9676310" y="6488668"/>
                <a:ext cx="2889107" cy="369332"/>
              </a:xfrm>
              <a:prstGeom prst="rect">
                <a:avLst/>
              </a:prstGeom>
              <a:blipFill>
                <a:blip r:embed="rId10"/>
                <a:stretch>
                  <a:fillRect t="-6667" b="-26667"/>
                </a:stretch>
              </a:blipFill>
            </p:spPr>
            <p:txBody>
              <a:bodyPr/>
              <a:lstStyle/>
              <a:p>
                <a:r>
                  <a:rPr lang="en-US">
                    <a:noFill/>
                  </a:rPr>
                  <a:t> </a:t>
                </a:r>
              </a:p>
            </p:txBody>
          </p:sp>
        </mc:Fallback>
      </mc:AlternateContent>
      <p:grpSp>
        <p:nvGrpSpPr>
          <p:cNvPr id="33" name="Group 32">
            <a:extLst>
              <a:ext uri="{FF2B5EF4-FFF2-40B4-BE49-F238E27FC236}">
                <a16:creationId xmlns:a16="http://schemas.microsoft.com/office/drawing/2014/main" id="{58624CDA-7227-3EBE-F6FA-8E42D44692D8}"/>
              </a:ext>
            </a:extLst>
          </p:cNvPr>
          <p:cNvGrpSpPr/>
          <p:nvPr/>
        </p:nvGrpSpPr>
        <p:grpSpPr>
          <a:xfrm>
            <a:off x="8848274" y="34451"/>
            <a:ext cx="3304538" cy="6463838"/>
            <a:chOff x="8982744" y="34451"/>
            <a:chExt cx="3304538" cy="6463838"/>
          </a:xfrm>
        </p:grpSpPr>
        <p:pic>
          <p:nvPicPr>
            <p:cNvPr id="4098" name="Picture 2">
              <a:extLst>
                <a:ext uri="{FF2B5EF4-FFF2-40B4-BE49-F238E27FC236}">
                  <a16:creationId xmlns:a16="http://schemas.microsoft.com/office/drawing/2014/main" id="{59D0159F-4115-B525-BE9B-69BF57683123}"/>
                </a:ext>
              </a:extLst>
            </p:cNvPr>
            <p:cNvPicPr>
              <a:picLocks noChangeAspect="1" noChangeArrowheads="1"/>
            </p:cNvPicPr>
            <p:nvPr/>
          </p:nvPicPr>
          <p:blipFill rotWithShape="1">
            <a:blip r:embed="rId11"/>
            <a:srcRect l="36696" r="26546" b="10124"/>
            <a:stretch/>
          </p:blipFill>
          <p:spPr bwMode="auto">
            <a:xfrm>
              <a:off x="10490592" y="34451"/>
              <a:ext cx="972754" cy="610181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E4B33D34-C8D6-BB58-E555-74827602AEC9}"/>
                    </a:ext>
                  </a:extLst>
                </p:cNvPr>
                <p:cNvSpPr txBox="1"/>
                <p:nvPr/>
              </p:nvSpPr>
              <p:spPr>
                <a:xfrm>
                  <a:off x="8982744" y="1588057"/>
                  <a:ext cx="1507848"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Y position</a:t>
                  </a:r>
                </a:p>
                <a:p>
                  <a:pPr algn="ctr"/>
                  <a:r>
                    <a:rPr lang="en-US" dirty="0">
                      <a:latin typeface="Helvetica Neue Light" panose="02000403000000020004" pitchFamily="2" charset="0"/>
                      <a:ea typeface="Helvetica Neue Light" panose="02000403000000020004" pitchFamily="2" charset="0"/>
                    </a:rPr>
                    <a:t>(</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r>
                        <m:rPr>
                          <m:sty m:val="p"/>
                        </m:rPr>
                        <a:rPr lang="en-US" b="0" i="0" smtClean="0">
                          <a:latin typeface="Cambria Math" panose="02040503050406030204" pitchFamily="18" charset="0"/>
                          <a:ea typeface="Helvetica Neue Light" panose="02000403000000020004" pitchFamily="2" charset="0"/>
                        </a:rPr>
                        <m:t>m</m:t>
                      </m:r>
                      <m:r>
                        <a:rPr lang="en-US" b="0" i="0" smtClean="0">
                          <a:latin typeface="Cambria Math" panose="02040503050406030204" pitchFamily="18" charset="0"/>
                          <a:ea typeface="Helvetica Neue Light" panose="02000403000000020004" pitchFamily="2" charset="0"/>
                        </a:rPr>
                        <m:t>)</m:t>
                      </m:r>
                    </m:oMath>
                  </a14:m>
                  <a:endParaRPr lang="en-US" dirty="0">
                    <a:latin typeface="Helvetica Neue Light" panose="02000403000000020004" pitchFamily="2" charset="0"/>
                    <a:ea typeface="Helvetica Neue Light" panose="02000403000000020004" pitchFamily="2" charset="0"/>
                  </a:endParaRPr>
                </a:p>
              </p:txBody>
            </p:sp>
          </mc:Choice>
          <mc:Fallback>
            <p:sp>
              <p:nvSpPr>
                <p:cNvPr id="24" name="TextBox 23">
                  <a:extLst>
                    <a:ext uri="{FF2B5EF4-FFF2-40B4-BE49-F238E27FC236}">
                      <a16:creationId xmlns:a16="http://schemas.microsoft.com/office/drawing/2014/main" id="{E4B33D34-C8D6-BB58-E555-74827602AEC9}"/>
                    </a:ext>
                  </a:extLst>
                </p:cNvPr>
                <p:cNvSpPr txBox="1">
                  <a:spLocks noRot="1" noChangeAspect="1" noMove="1" noResize="1" noEditPoints="1" noAdjustHandles="1" noChangeArrowheads="1" noChangeShapeType="1" noTextEdit="1"/>
                </p:cNvSpPr>
                <p:nvPr/>
              </p:nvSpPr>
              <p:spPr>
                <a:xfrm>
                  <a:off x="8982744" y="1588057"/>
                  <a:ext cx="1507848" cy="646331"/>
                </a:xfrm>
                <a:prstGeom prst="rect">
                  <a:avLst/>
                </a:prstGeom>
                <a:blipFill>
                  <a:blip r:embed="rId12"/>
                  <a:stretch>
                    <a:fillRect t="-5769" b="-11538"/>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1331AB4E-6465-729E-D96C-784C7451119C}"/>
                </a:ext>
              </a:extLst>
            </p:cNvPr>
            <p:cNvSpPr txBox="1"/>
            <p:nvPr/>
          </p:nvSpPr>
          <p:spPr>
            <a:xfrm>
              <a:off x="9993165" y="5849386"/>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p:sp>
          <p:nvSpPr>
            <p:cNvPr id="26" name="TextBox 25">
              <a:extLst>
                <a:ext uri="{FF2B5EF4-FFF2-40B4-BE49-F238E27FC236}">
                  <a16:creationId xmlns:a16="http://schemas.microsoft.com/office/drawing/2014/main" id="{30BDEF2C-9B31-FEFF-703A-50CCC7275BE6}"/>
                </a:ext>
              </a:extLst>
            </p:cNvPr>
            <p:cNvSpPr txBox="1"/>
            <p:nvPr/>
          </p:nvSpPr>
          <p:spPr>
            <a:xfrm>
              <a:off x="9987828" y="53420"/>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4</a:t>
              </a:r>
            </a:p>
          </p:txBody>
        </p:sp>
        <p:sp>
          <p:nvSpPr>
            <p:cNvPr id="27" name="TextBox 26">
              <a:extLst>
                <a:ext uri="{FF2B5EF4-FFF2-40B4-BE49-F238E27FC236}">
                  <a16:creationId xmlns:a16="http://schemas.microsoft.com/office/drawing/2014/main" id="{C4B96000-F141-5DED-F2D1-C80B88BB86B2}"/>
                </a:ext>
              </a:extLst>
            </p:cNvPr>
            <p:cNvSpPr txBox="1"/>
            <p:nvPr/>
          </p:nvSpPr>
          <p:spPr>
            <a:xfrm>
              <a:off x="9992537" y="2957399"/>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2</a:t>
              </a:r>
            </a:p>
          </p:txBody>
        </p:sp>
        <p:sp>
          <p:nvSpPr>
            <p:cNvPr id="28" name="TextBox 27">
              <a:extLst>
                <a:ext uri="{FF2B5EF4-FFF2-40B4-BE49-F238E27FC236}">
                  <a16:creationId xmlns:a16="http://schemas.microsoft.com/office/drawing/2014/main" id="{F4C7D88A-DE62-713C-0F4A-FC03F25038E3}"/>
                </a:ext>
              </a:extLst>
            </p:cNvPr>
            <p:cNvSpPr txBox="1"/>
            <p:nvPr/>
          </p:nvSpPr>
          <p:spPr>
            <a:xfrm>
              <a:off x="10190105" y="6123543"/>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-0.2</a:t>
              </a:r>
            </a:p>
          </p:txBody>
        </p:sp>
        <p:sp>
          <p:nvSpPr>
            <p:cNvPr id="29" name="TextBox 28">
              <a:extLst>
                <a:ext uri="{FF2B5EF4-FFF2-40B4-BE49-F238E27FC236}">
                  <a16:creationId xmlns:a16="http://schemas.microsoft.com/office/drawing/2014/main" id="{5FBF7AC4-753B-C728-CD7F-12C47B12A99F}"/>
                </a:ext>
              </a:extLst>
            </p:cNvPr>
            <p:cNvSpPr txBox="1"/>
            <p:nvPr/>
          </p:nvSpPr>
          <p:spPr>
            <a:xfrm>
              <a:off x="10827102" y="6128957"/>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0.2</a:t>
              </a:r>
            </a:p>
          </p:txBody>
        </p:sp>
        <p:sp>
          <p:nvSpPr>
            <p:cNvPr id="30" name="TextBox 29">
              <a:extLst>
                <a:ext uri="{FF2B5EF4-FFF2-40B4-BE49-F238E27FC236}">
                  <a16:creationId xmlns:a16="http://schemas.microsoft.com/office/drawing/2014/main" id="{B3EAF345-A7AE-C1A8-9966-A9D84D844A48}"/>
                </a:ext>
              </a:extLst>
            </p:cNvPr>
            <p:cNvSpPr txBox="1"/>
            <p:nvPr/>
          </p:nvSpPr>
          <p:spPr>
            <a:xfrm>
              <a:off x="11161761" y="5845709"/>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p:sp>
          <p:nvSpPr>
            <p:cNvPr id="31" name="TextBox 30">
              <a:extLst>
                <a:ext uri="{FF2B5EF4-FFF2-40B4-BE49-F238E27FC236}">
                  <a16:creationId xmlns:a16="http://schemas.microsoft.com/office/drawing/2014/main" id="{E62DE910-D65A-6C98-9F28-0170713B2C77}"/>
                </a:ext>
              </a:extLst>
            </p:cNvPr>
            <p:cNvSpPr txBox="1"/>
            <p:nvPr/>
          </p:nvSpPr>
          <p:spPr>
            <a:xfrm>
              <a:off x="11226441" y="63507"/>
              <a:ext cx="734332"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1</a:t>
              </a:r>
            </a:p>
          </p:txBody>
        </p:sp>
        <p:sp>
          <p:nvSpPr>
            <p:cNvPr id="32" name="TextBox 31">
              <a:extLst>
                <a:ext uri="{FF2B5EF4-FFF2-40B4-BE49-F238E27FC236}">
                  <a16:creationId xmlns:a16="http://schemas.microsoft.com/office/drawing/2014/main" id="{24DF754F-E622-C63D-68F0-871C52707776}"/>
                </a:ext>
              </a:extLst>
            </p:cNvPr>
            <p:cNvSpPr txBox="1"/>
            <p:nvPr/>
          </p:nvSpPr>
          <p:spPr>
            <a:xfrm>
              <a:off x="11463346" y="1593730"/>
              <a:ext cx="823936"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Prob.  bright</a:t>
              </a:r>
            </a:p>
          </p:txBody>
        </p:sp>
      </p:grpSp>
      <p:grpSp>
        <p:nvGrpSpPr>
          <p:cNvPr id="45" name="Group 44">
            <a:extLst>
              <a:ext uri="{FF2B5EF4-FFF2-40B4-BE49-F238E27FC236}">
                <a16:creationId xmlns:a16="http://schemas.microsoft.com/office/drawing/2014/main" id="{64BC10D6-38B3-3099-AFEB-283F90E38BBE}"/>
              </a:ext>
            </a:extLst>
          </p:cNvPr>
          <p:cNvGrpSpPr/>
          <p:nvPr/>
        </p:nvGrpSpPr>
        <p:grpSpPr>
          <a:xfrm>
            <a:off x="-184764" y="4697460"/>
            <a:ext cx="7133990" cy="2227015"/>
            <a:chOff x="-184764" y="4697460"/>
            <a:chExt cx="7133990" cy="2227015"/>
          </a:xfrm>
        </p:grpSpPr>
        <p:grpSp>
          <p:nvGrpSpPr>
            <p:cNvPr id="44" name="Group 43">
              <a:extLst>
                <a:ext uri="{FF2B5EF4-FFF2-40B4-BE49-F238E27FC236}">
                  <a16:creationId xmlns:a16="http://schemas.microsoft.com/office/drawing/2014/main" id="{FB3B761B-BDAD-48F5-C677-4EA0386D29C8}"/>
                </a:ext>
              </a:extLst>
            </p:cNvPr>
            <p:cNvGrpSpPr/>
            <p:nvPr/>
          </p:nvGrpSpPr>
          <p:grpSpPr>
            <a:xfrm>
              <a:off x="-184764" y="4854468"/>
              <a:ext cx="6390085" cy="2070007"/>
              <a:chOff x="-184764" y="4854468"/>
              <a:chExt cx="6390085" cy="2070007"/>
            </a:xfrm>
          </p:grpSpPr>
          <p:grpSp>
            <p:nvGrpSpPr>
              <p:cNvPr id="34" name="Group 33">
                <a:extLst>
                  <a:ext uri="{FF2B5EF4-FFF2-40B4-BE49-F238E27FC236}">
                    <a16:creationId xmlns:a16="http://schemas.microsoft.com/office/drawing/2014/main" id="{53B38302-8F42-630F-A6AA-0C878CB04F30}"/>
                  </a:ext>
                </a:extLst>
              </p:cNvPr>
              <p:cNvGrpSpPr/>
              <p:nvPr/>
            </p:nvGrpSpPr>
            <p:grpSpPr>
              <a:xfrm>
                <a:off x="-184764" y="4854468"/>
                <a:ext cx="6390085" cy="2070007"/>
                <a:chOff x="-184764" y="4854468"/>
                <a:chExt cx="6390085" cy="2070007"/>
              </a:xfrm>
            </p:grpSpPr>
            <p:pic>
              <p:nvPicPr>
                <p:cNvPr id="35" name="Picture 34">
                  <a:extLst>
                    <a:ext uri="{FF2B5EF4-FFF2-40B4-BE49-F238E27FC236}">
                      <a16:creationId xmlns:a16="http://schemas.microsoft.com/office/drawing/2014/main" id="{53ECA52B-6DD9-9D4B-82FD-DFB703A0E047}"/>
                    </a:ext>
                  </a:extLst>
                </p:cNvPr>
                <p:cNvPicPr>
                  <a:picLocks noChangeAspect="1"/>
                </p:cNvPicPr>
                <p:nvPr/>
              </p:nvPicPr>
              <p:blipFill rotWithShape="1">
                <a:blip r:embed="rId13"/>
                <a:srcRect l="6837" r="-1" b="15260"/>
                <a:stretch/>
              </p:blipFill>
              <p:spPr>
                <a:xfrm>
                  <a:off x="919686" y="4854468"/>
                  <a:ext cx="4978730" cy="1722978"/>
                </a:xfrm>
                <a:prstGeom prst="rect">
                  <a:avLst/>
                </a:prstGeom>
              </p:spPr>
            </p:pic>
            <p:sp>
              <p:nvSpPr>
                <p:cNvPr id="36" name="TextBox 35">
                  <a:extLst>
                    <a:ext uri="{FF2B5EF4-FFF2-40B4-BE49-F238E27FC236}">
                      <a16:creationId xmlns:a16="http://schemas.microsoft.com/office/drawing/2014/main" id="{EC2B446B-97E8-F8A5-2E00-A125AD148930}"/>
                    </a:ext>
                  </a:extLst>
                </p:cNvPr>
                <p:cNvSpPr txBox="1"/>
                <p:nvPr/>
              </p:nvSpPr>
              <p:spPr>
                <a:xfrm>
                  <a:off x="666219" y="6555143"/>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mc:AlternateContent xmlns:mc="http://schemas.openxmlformats.org/markup-compatibility/2006">
              <mc:Choice xmlns:a14="http://schemas.microsoft.com/office/drawing/2010/main" Requires="a14">
                <p:sp>
                  <p:nvSpPr>
                    <p:cNvPr id="37" name="TextBox 36">
                      <a:extLst>
                        <a:ext uri="{FF2B5EF4-FFF2-40B4-BE49-F238E27FC236}">
                          <a16:creationId xmlns:a16="http://schemas.microsoft.com/office/drawing/2014/main" id="{182D7626-0A8F-6203-3863-39FD68736CEF}"/>
                        </a:ext>
                      </a:extLst>
                    </p:cNvPr>
                    <p:cNvSpPr txBox="1"/>
                    <p:nvPr/>
                  </p:nvSpPr>
                  <p:spPr>
                    <a:xfrm>
                      <a:off x="2838754" y="6555143"/>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37" name="TextBox 36">
                      <a:extLst>
                        <a:ext uri="{FF2B5EF4-FFF2-40B4-BE49-F238E27FC236}">
                          <a16:creationId xmlns:a16="http://schemas.microsoft.com/office/drawing/2014/main" id="{182D7626-0A8F-6203-3863-39FD68736CEF}"/>
                        </a:ext>
                      </a:extLst>
                    </p:cNvPr>
                    <p:cNvSpPr txBox="1">
                      <a:spLocks noRot="1" noChangeAspect="1" noMove="1" noResize="1" noEditPoints="1" noAdjustHandles="1" noChangeArrowheads="1" noChangeShapeType="1" noTextEdit="1"/>
                    </p:cNvSpPr>
                    <p:nvPr/>
                  </p:nvSpPr>
                  <p:spPr>
                    <a:xfrm>
                      <a:off x="2838754" y="6555143"/>
                      <a:ext cx="1232001" cy="369332"/>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8" name="TextBox 37">
                      <a:extLst>
                        <a:ext uri="{FF2B5EF4-FFF2-40B4-BE49-F238E27FC236}">
                          <a16:creationId xmlns:a16="http://schemas.microsoft.com/office/drawing/2014/main" id="{582D78F7-5B7C-9C59-4FD6-6ED4FF713DE0}"/>
                        </a:ext>
                      </a:extLst>
                    </p:cNvPr>
                    <p:cNvSpPr txBox="1"/>
                    <p:nvPr/>
                  </p:nvSpPr>
                  <p:spPr>
                    <a:xfrm>
                      <a:off x="4973320" y="6555143"/>
                      <a:ext cx="1232001" cy="369332"/>
                    </a:xfrm>
                    <a:prstGeom prst="rect">
                      <a:avLst/>
                    </a:prstGeom>
                    <a:noFill/>
                  </p:spPr>
                  <p:txBody>
                    <a:bodyPr wrap="square" rtlCol="0">
                      <a:spAutoFit/>
                    </a:bodyPr>
                    <a:lstStyle/>
                    <a:p>
                      <a:pPr algn="ctr"/>
                      <a14:m>
                        <m:oMath xmlns:m="http://schemas.openxmlformats.org/officeDocument/2006/math">
                          <m:r>
                            <a:rPr lang="en-US" b="0" i="1" smtClean="0">
                              <a:latin typeface="Cambria Math" panose="02040503050406030204" pitchFamily="18" charset="0"/>
                              <a:ea typeface="Helvetica Neue Light" panose="02000403000000020004" pitchFamily="2" charset="0"/>
                            </a:rPr>
                            <m:t>2</m:t>
                          </m:r>
                          <m:r>
                            <m:rPr>
                              <m:sty m:val="p"/>
                            </m:rPr>
                            <a:rPr lang="en-US" b="0" i="1" smtClean="0">
                              <a:latin typeface="Cambria Math" panose="02040503050406030204" pitchFamily="18" charset="0"/>
                              <a:ea typeface="Helvetica Neue Light" panose="02000403000000020004" pitchFamily="2" charset="0"/>
                            </a:rPr>
                            <m:t>π</m:t>
                          </m:r>
                        </m:oMath>
                      </a14:m>
                      <a:r>
                        <a:rPr lang="en-US" b="0" dirty="0">
                          <a:latin typeface="Helvetica Neue Light" panose="02000403000000020004" pitchFamily="2" charset="0"/>
                          <a:ea typeface="Helvetica Neue Light" panose="02000403000000020004" pitchFamily="2" charset="0"/>
                        </a:rPr>
                        <a:t> </a:t>
                      </a:r>
                    </a:p>
                  </p:txBody>
                </p:sp>
              </mc:Choice>
              <mc:Fallback>
                <p:sp>
                  <p:nvSpPr>
                    <p:cNvPr id="38" name="TextBox 37">
                      <a:extLst>
                        <a:ext uri="{FF2B5EF4-FFF2-40B4-BE49-F238E27FC236}">
                          <a16:creationId xmlns:a16="http://schemas.microsoft.com/office/drawing/2014/main" id="{582D78F7-5B7C-9C59-4FD6-6ED4FF713DE0}"/>
                        </a:ext>
                      </a:extLst>
                    </p:cNvPr>
                    <p:cNvSpPr txBox="1">
                      <a:spLocks noRot="1" noChangeAspect="1" noMove="1" noResize="1" noEditPoints="1" noAdjustHandles="1" noChangeArrowheads="1" noChangeShapeType="1" noTextEdit="1"/>
                    </p:cNvSpPr>
                    <p:nvPr/>
                  </p:nvSpPr>
                  <p:spPr>
                    <a:xfrm>
                      <a:off x="4973320" y="6555143"/>
                      <a:ext cx="1232001" cy="369332"/>
                    </a:xfrm>
                    <a:prstGeom prst="rect">
                      <a:avLst/>
                    </a:prstGeom>
                    <a:blipFill>
                      <a:blip r:embed="rId15"/>
                      <a:stretch>
                        <a:fillRect/>
                      </a:stretch>
                    </a:blipFill>
                  </p:spPr>
                  <p:txBody>
                    <a:bodyPr/>
                    <a:lstStyle/>
                    <a:p>
                      <a:r>
                        <a:rPr lang="en-US">
                          <a:noFill/>
                        </a:rPr>
                        <a:t> </a:t>
                      </a:r>
                    </a:p>
                  </p:txBody>
                </p:sp>
              </mc:Fallback>
            </mc:AlternateContent>
            <p:sp>
              <p:nvSpPr>
                <p:cNvPr id="39" name="TextBox 38">
                  <a:extLst>
                    <a:ext uri="{FF2B5EF4-FFF2-40B4-BE49-F238E27FC236}">
                      <a16:creationId xmlns:a16="http://schemas.microsoft.com/office/drawing/2014/main" id="{21766502-1DF5-BA4A-FEA5-488458B44D65}"/>
                    </a:ext>
                  </a:extLst>
                </p:cNvPr>
                <p:cNvSpPr txBox="1"/>
                <p:nvPr/>
              </p:nvSpPr>
              <p:spPr>
                <a:xfrm>
                  <a:off x="145948" y="6378415"/>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p:sp>
              <p:nvSpPr>
                <p:cNvPr id="40" name="TextBox 39">
                  <a:extLst>
                    <a:ext uri="{FF2B5EF4-FFF2-40B4-BE49-F238E27FC236}">
                      <a16:creationId xmlns:a16="http://schemas.microsoft.com/office/drawing/2014/main" id="{3A8269B4-6C20-CA5B-4FEA-8497AC9BED08}"/>
                    </a:ext>
                  </a:extLst>
                </p:cNvPr>
                <p:cNvSpPr txBox="1"/>
                <p:nvPr/>
              </p:nvSpPr>
              <p:spPr>
                <a:xfrm>
                  <a:off x="144998" y="5108547"/>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1</a:t>
                  </a:r>
                </a:p>
              </p:txBody>
            </p:sp>
            <p:sp>
              <p:nvSpPr>
                <p:cNvPr id="42" name="TextBox 41">
                  <a:extLst>
                    <a:ext uri="{FF2B5EF4-FFF2-40B4-BE49-F238E27FC236}">
                      <a16:creationId xmlns:a16="http://schemas.microsoft.com/office/drawing/2014/main" id="{A162D589-C798-7ABB-D76A-F915A4B9FFEE}"/>
                    </a:ext>
                  </a:extLst>
                </p:cNvPr>
                <p:cNvSpPr txBox="1"/>
                <p:nvPr/>
              </p:nvSpPr>
              <p:spPr>
                <a:xfrm>
                  <a:off x="-184764" y="5604981"/>
                  <a:ext cx="1232001"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Prob.</a:t>
                  </a:r>
                </a:p>
                <a:p>
                  <a:pPr algn="ctr"/>
                  <a:r>
                    <a:rPr lang="en-US" dirty="0">
                      <a:latin typeface="Helvetica Neue Light" panose="02000403000000020004" pitchFamily="2" charset="0"/>
                      <a:ea typeface="Helvetica Neue Light" panose="02000403000000020004" pitchFamily="2" charset="0"/>
                    </a:rPr>
                    <a:t>bright</a:t>
                  </a:r>
                </a:p>
              </p:txBody>
            </p:sp>
          </p:grpSp>
          <p:sp>
            <p:nvSpPr>
              <p:cNvPr id="43" name="Rectangle 42">
                <a:extLst>
                  <a:ext uri="{FF2B5EF4-FFF2-40B4-BE49-F238E27FC236}">
                    <a16:creationId xmlns:a16="http://schemas.microsoft.com/office/drawing/2014/main" id="{7A213DEF-1B55-0995-8113-B1F6C93C2125}"/>
                  </a:ext>
                </a:extLst>
              </p:cNvPr>
              <p:cNvSpPr/>
              <p:nvPr/>
            </p:nvSpPr>
            <p:spPr>
              <a:xfrm>
                <a:off x="2610678" y="5171710"/>
                <a:ext cx="1630018" cy="1291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51A494E6-9EA0-0CDD-1BC2-812878DE5CA9}"/>
                </a:ext>
              </a:extLst>
            </p:cNvPr>
            <p:cNvSpPr txBox="1"/>
            <p:nvPr/>
          </p:nvSpPr>
          <p:spPr>
            <a:xfrm>
              <a:off x="483324" y="4697460"/>
              <a:ext cx="646590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Ground state population vs PG Phase</a:t>
              </a:r>
            </a:p>
          </p:txBody>
        </p:sp>
      </p:grpSp>
    </p:spTree>
    <p:extLst>
      <p:ext uri="{BB962C8B-B14F-4D97-AF65-F5344CB8AC3E}">
        <p14:creationId xmlns:p14="http://schemas.microsoft.com/office/powerpoint/2010/main" val="4278185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33A73-C020-3BF0-806A-BA0C5B5E9D1F}"/>
              </a:ext>
            </a:extLst>
          </p:cNvPr>
          <p:cNvSpPr>
            <a:spLocks noGrp="1"/>
          </p:cNvSpPr>
          <p:nvPr>
            <p:ph type="title"/>
          </p:nvPr>
        </p:nvSpPr>
        <p:spPr/>
        <p:txBody>
          <a:bodyPr/>
          <a:lstStyle/>
          <a:p>
            <a:r>
              <a:rPr lang="en-US" dirty="0"/>
              <a:t>How stable is that phase?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43840A6-6D26-2648-2A87-F55621E77B36}"/>
                  </a:ext>
                </a:extLst>
              </p:cNvPr>
              <p:cNvSpPr>
                <a:spLocks noGrp="1"/>
              </p:cNvSpPr>
              <p:nvPr>
                <p:ph idx="1"/>
              </p:nvPr>
            </p:nvSpPr>
            <p:spPr/>
            <p:txBody>
              <a:bodyPr>
                <a:normAutofit/>
              </a:bodyPr>
              <a:lstStyle/>
              <a:p>
                <a:pPr marL="0" indent="0">
                  <a:buNone/>
                </a:pPr>
                <a:r>
                  <a:rPr lang="en-US" sz="2400" dirty="0"/>
                  <a:t>Stability dominated by ion position drift</a:t>
                </a:r>
              </a:p>
              <a:p>
                <a:pPr marL="0" indent="0">
                  <a:buNone/>
                </a:pPr>
                <a:r>
                  <a:rPr lang="en-US" sz="2400" dirty="0"/>
                  <a:t>Drift of PG &lt; 8 nm per hour (&lt;</a:t>
                </a:r>
                <a14:m>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𝜆</m:t>
                        </m:r>
                      </m:num>
                      <m:den>
                        <m:r>
                          <a:rPr lang="en-US" sz="2400" b="0" i="1" smtClean="0">
                            <a:latin typeface="Cambria Math" panose="02040503050406030204" pitchFamily="18" charset="0"/>
                          </a:rPr>
                          <m:t>50</m:t>
                        </m:r>
                      </m:den>
                    </m:f>
                  </m:oMath>
                </a14:m>
                <a:r>
                  <a:rPr lang="en-US" sz="2400" dirty="0"/>
                  <a:t>  per hour)</a:t>
                </a:r>
              </a:p>
              <a:p>
                <a:pPr marL="0" indent="0">
                  <a:buNone/>
                </a:pPr>
                <a:r>
                  <a:rPr lang="en-US" sz="2400" dirty="0"/>
                  <a:t>Variance at short times &lt; 10 nm, lock to PG</a:t>
                </a:r>
              </a:p>
            </p:txBody>
          </p:sp>
        </mc:Choice>
        <mc:Fallback>
          <p:sp>
            <p:nvSpPr>
              <p:cNvPr id="3" name="Content Placeholder 2">
                <a:extLst>
                  <a:ext uri="{FF2B5EF4-FFF2-40B4-BE49-F238E27FC236}">
                    <a16:creationId xmlns:a16="http://schemas.microsoft.com/office/drawing/2014/main" id="{F43840A6-6D26-2648-2A87-F55621E77B36}"/>
                  </a:ext>
                </a:extLst>
              </p:cNvPr>
              <p:cNvSpPr>
                <a:spLocks noGrp="1" noRot="1" noChangeAspect="1" noMove="1" noResize="1" noEditPoints="1" noAdjustHandles="1" noChangeArrowheads="1" noChangeShapeType="1" noTextEdit="1"/>
              </p:cNvSpPr>
              <p:nvPr>
                <p:ph idx="1"/>
              </p:nvPr>
            </p:nvSpPr>
            <p:spPr>
              <a:blipFill>
                <a:blip r:embed="rId3"/>
                <a:stretch>
                  <a:fillRect l="-965" t="-2035"/>
                </a:stretch>
              </a:blipFill>
            </p:spPr>
            <p:txBody>
              <a:bodyPr/>
              <a:lstStyle/>
              <a:p>
                <a:r>
                  <a:rPr lang="en-US">
                    <a:noFill/>
                  </a:rPr>
                  <a:t> </a:t>
                </a:r>
              </a:p>
            </p:txBody>
          </p:sp>
        </mc:Fallback>
      </mc:AlternateContent>
      <p:grpSp>
        <p:nvGrpSpPr>
          <p:cNvPr id="13" name="Group 12">
            <a:extLst>
              <a:ext uri="{FF2B5EF4-FFF2-40B4-BE49-F238E27FC236}">
                <a16:creationId xmlns:a16="http://schemas.microsoft.com/office/drawing/2014/main" id="{634314DA-2772-219D-C72F-11193883AD43}"/>
              </a:ext>
            </a:extLst>
          </p:cNvPr>
          <p:cNvGrpSpPr/>
          <p:nvPr/>
        </p:nvGrpSpPr>
        <p:grpSpPr>
          <a:xfrm>
            <a:off x="7270594" y="204777"/>
            <a:ext cx="4977849" cy="6667354"/>
            <a:chOff x="7277852" y="154118"/>
            <a:chExt cx="4977849" cy="6667354"/>
          </a:xfrm>
        </p:grpSpPr>
        <p:pic>
          <p:nvPicPr>
            <p:cNvPr id="5122" name="Picture 2">
              <a:extLst>
                <a:ext uri="{FF2B5EF4-FFF2-40B4-BE49-F238E27FC236}">
                  <a16:creationId xmlns:a16="http://schemas.microsoft.com/office/drawing/2014/main" id="{80644B68-C578-6B0A-6C72-A49E932B3CB1}"/>
                </a:ext>
              </a:extLst>
            </p:cNvPr>
            <p:cNvPicPr>
              <a:picLocks noChangeAspect="1" noChangeArrowheads="1"/>
            </p:cNvPicPr>
            <p:nvPr/>
          </p:nvPicPr>
          <p:blipFill rotWithShape="1">
            <a:blip r:embed="rId4"/>
            <a:srcRect l="10726" t="6377" b="9832"/>
            <a:stretch/>
          </p:blipFill>
          <p:spPr bwMode="auto">
            <a:xfrm>
              <a:off x="8299938" y="520025"/>
              <a:ext cx="3792683" cy="2809329"/>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a:extLst>
                <a:ext uri="{FF2B5EF4-FFF2-40B4-BE49-F238E27FC236}">
                  <a16:creationId xmlns:a16="http://schemas.microsoft.com/office/drawing/2014/main" id="{F484986E-BEAB-BD16-0865-010ED3A240C5}"/>
                </a:ext>
              </a:extLst>
            </p:cNvPr>
            <p:cNvPicPr>
              <a:picLocks noChangeAspect="1" noChangeArrowheads="1"/>
            </p:cNvPicPr>
            <p:nvPr/>
          </p:nvPicPr>
          <p:blipFill rotWithShape="1">
            <a:blip r:embed="rId5"/>
            <a:srcRect l="10542" t="6377" b="9832"/>
            <a:stretch/>
          </p:blipFill>
          <p:spPr bwMode="auto">
            <a:xfrm>
              <a:off x="8292123" y="3642811"/>
              <a:ext cx="3800498" cy="280932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AEBBB97C-675A-205A-5276-73F15F6A24B2}"/>
                </a:ext>
              </a:extLst>
            </p:cNvPr>
            <p:cNvSpPr/>
            <p:nvPr/>
          </p:nvSpPr>
          <p:spPr>
            <a:xfrm>
              <a:off x="9050215" y="3329354"/>
              <a:ext cx="2375877" cy="99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907E78B-AF79-C4A7-125F-8068CE137D3D}"/>
                </a:ext>
              </a:extLst>
            </p:cNvPr>
            <p:cNvSpPr/>
            <p:nvPr/>
          </p:nvSpPr>
          <p:spPr>
            <a:xfrm>
              <a:off x="8850923" y="6469795"/>
              <a:ext cx="2575169" cy="81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D8229A7-997A-EA09-33F8-7703A29A14D9}"/>
                </a:ext>
              </a:extLst>
            </p:cNvPr>
            <p:cNvSpPr txBox="1"/>
            <p:nvPr/>
          </p:nvSpPr>
          <p:spPr>
            <a:xfrm>
              <a:off x="7918408" y="4006018"/>
              <a:ext cx="479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60</a:t>
              </a:r>
            </a:p>
          </p:txBody>
        </p:sp>
        <p:sp>
          <p:nvSpPr>
            <p:cNvPr id="11" name="TextBox 10">
              <a:extLst>
                <a:ext uri="{FF2B5EF4-FFF2-40B4-BE49-F238E27FC236}">
                  <a16:creationId xmlns:a16="http://schemas.microsoft.com/office/drawing/2014/main" id="{D5BEF376-E8F8-3BDC-4F5B-B3C0098FD7ED}"/>
                </a:ext>
              </a:extLst>
            </p:cNvPr>
            <p:cNvSpPr txBox="1"/>
            <p:nvPr/>
          </p:nvSpPr>
          <p:spPr>
            <a:xfrm>
              <a:off x="8052846" y="5301596"/>
              <a:ext cx="479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a:t>
              </a:r>
            </a:p>
          </p:txBody>
        </p:sp>
        <p:sp>
          <p:nvSpPr>
            <p:cNvPr id="14" name="TextBox 13">
              <a:extLst>
                <a:ext uri="{FF2B5EF4-FFF2-40B4-BE49-F238E27FC236}">
                  <a16:creationId xmlns:a16="http://schemas.microsoft.com/office/drawing/2014/main" id="{E6533A89-7E48-F5E6-BC6F-ADC699806CAA}"/>
                </a:ext>
              </a:extLst>
            </p:cNvPr>
            <p:cNvSpPr txBox="1"/>
            <p:nvPr/>
          </p:nvSpPr>
          <p:spPr>
            <a:xfrm>
              <a:off x="7277852" y="4741702"/>
              <a:ext cx="1028668"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Position </a:t>
              </a:r>
            </a:p>
            <a:p>
              <a:pPr algn="ctr"/>
              <a:r>
                <a:rPr lang="en-US" dirty="0">
                  <a:latin typeface="Helvetica Neue Light" panose="02000403000000020004" pitchFamily="2" charset="0"/>
                  <a:ea typeface="Helvetica Neue Light" panose="02000403000000020004" pitchFamily="2" charset="0"/>
                </a:rPr>
                <a:t>(nm)</a:t>
              </a:r>
            </a:p>
          </p:txBody>
        </p:sp>
        <p:sp>
          <p:nvSpPr>
            <p:cNvPr id="15" name="TextBox 14">
              <a:extLst>
                <a:ext uri="{FF2B5EF4-FFF2-40B4-BE49-F238E27FC236}">
                  <a16:creationId xmlns:a16="http://schemas.microsoft.com/office/drawing/2014/main" id="{668EC4D8-9FA2-E97F-81F6-FC166817B78E}"/>
                </a:ext>
              </a:extLst>
            </p:cNvPr>
            <p:cNvSpPr txBox="1"/>
            <p:nvPr/>
          </p:nvSpPr>
          <p:spPr>
            <a:xfrm>
              <a:off x="7918408" y="1505186"/>
              <a:ext cx="479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30</a:t>
              </a:r>
            </a:p>
          </p:txBody>
        </p:sp>
        <p:sp>
          <p:nvSpPr>
            <p:cNvPr id="16" name="TextBox 15">
              <a:extLst>
                <a:ext uri="{FF2B5EF4-FFF2-40B4-BE49-F238E27FC236}">
                  <a16:creationId xmlns:a16="http://schemas.microsoft.com/office/drawing/2014/main" id="{485F0863-6BD5-21DE-15AA-022459AD0C9D}"/>
                </a:ext>
              </a:extLst>
            </p:cNvPr>
            <p:cNvSpPr txBox="1"/>
            <p:nvPr/>
          </p:nvSpPr>
          <p:spPr>
            <a:xfrm>
              <a:off x="8052275" y="2540952"/>
              <a:ext cx="479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a:t>
              </a:r>
            </a:p>
          </p:txBody>
        </p:sp>
        <p:sp>
          <p:nvSpPr>
            <p:cNvPr id="17" name="TextBox 16">
              <a:extLst>
                <a:ext uri="{FF2B5EF4-FFF2-40B4-BE49-F238E27FC236}">
                  <a16:creationId xmlns:a16="http://schemas.microsoft.com/office/drawing/2014/main" id="{4F7753B9-3E6B-BCAE-B92C-7CD7EC5C592B}"/>
                </a:ext>
              </a:extLst>
            </p:cNvPr>
            <p:cNvSpPr txBox="1"/>
            <p:nvPr/>
          </p:nvSpPr>
          <p:spPr>
            <a:xfrm>
              <a:off x="8371805" y="3273485"/>
              <a:ext cx="479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a:t>
              </a:r>
            </a:p>
          </p:txBody>
        </p:sp>
        <p:sp>
          <p:nvSpPr>
            <p:cNvPr id="18" name="TextBox 17">
              <a:extLst>
                <a:ext uri="{FF2B5EF4-FFF2-40B4-BE49-F238E27FC236}">
                  <a16:creationId xmlns:a16="http://schemas.microsoft.com/office/drawing/2014/main" id="{6915ED31-A798-1539-E7EA-9B6D5CBF0A2D}"/>
                </a:ext>
              </a:extLst>
            </p:cNvPr>
            <p:cNvSpPr txBox="1"/>
            <p:nvPr/>
          </p:nvSpPr>
          <p:spPr>
            <a:xfrm>
              <a:off x="11776583" y="3264426"/>
              <a:ext cx="479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5</a:t>
              </a:r>
            </a:p>
          </p:txBody>
        </p:sp>
        <p:sp>
          <p:nvSpPr>
            <p:cNvPr id="19" name="TextBox 18">
              <a:extLst>
                <a:ext uri="{FF2B5EF4-FFF2-40B4-BE49-F238E27FC236}">
                  <a16:creationId xmlns:a16="http://schemas.microsoft.com/office/drawing/2014/main" id="{4EEAA226-4F93-521A-BF7B-F1C6A54B7AA8}"/>
                </a:ext>
              </a:extLst>
            </p:cNvPr>
            <p:cNvSpPr txBox="1"/>
            <p:nvPr/>
          </p:nvSpPr>
          <p:spPr>
            <a:xfrm>
              <a:off x="11567511" y="6415928"/>
              <a:ext cx="479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14</a:t>
              </a:r>
            </a:p>
          </p:txBody>
        </p:sp>
        <p:sp>
          <p:nvSpPr>
            <p:cNvPr id="20" name="TextBox 19">
              <a:extLst>
                <a:ext uri="{FF2B5EF4-FFF2-40B4-BE49-F238E27FC236}">
                  <a16:creationId xmlns:a16="http://schemas.microsoft.com/office/drawing/2014/main" id="{F4BC9023-546A-0486-17BA-2C26B80BC145}"/>
                </a:ext>
              </a:extLst>
            </p:cNvPr>
            <p:cNvSpPr txBox="1"/>
            <p:nvPr/>
          </p:nvSpPr>
          <p:spPr>
            <a:xfrm>
              <a:off x="8370367" y="6395708"/>
              <a:ext cx="479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a:t>
              </a:r>
            </a:p>
          </p:txBody>
        </p:sp>
        <p:sp>
          <p:nvSpPr>
            <p:cNvPr id="21" name="TextBox 20">
              <a:extLst>
                <a:ext uri="{FF2B5EF4-FFF2-40B4-BE49-F238E27FC236}">
                  <a16:creationId xmlns:a16="http://schemas.microsoft.com/office/drawing/2014/main" id="{6FA7C69F-CF56-858D-12F1-24C9909DD1B3}"/>
                </a:ext>
              </a:extLst>
            </p:cNvPr>
            <p:cNvSpPr txBox="1"/>
            <p:nvPr/>
          </p:nvSpPr>
          <p:spPr>
            <a:xfrm>
              <a:off x="9475000" y="6452140"/>
              <a:ext cx="1526305"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Time (hours)</a:t>
              </a:r>
            </a:p>
          </p:txBody>
        </p:sp>
        <p:sp>
          <p:nvSpPr>
            <p:cNvPr id="22" name="TextBox 21">
              <a:extLst>
                <a:ext uri="{FF2B5EF4-FFF2-40B4-BE49-F238E27FC236}">
                  <a16:creationId xmlns:a16="http://schemas.microsoft.com/office/drawing/2014/main" id="{16CA50AB-C907-FFF1-E738-9C798D00AAE6}"/>
                </a:ext>
              </a:extLst>
            </p:cNvPr>
            <p:cNvSpPr txBox="1"/>
            <p:nvPr/>
          </p:nvSpPr>
          <p:spPr>
            <a:xfrm>
              <a:off x="8228463" y="154118"/>
              <a:ext cx="3970796"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Relative position of PG using ion scan </a:t>
              </a:r>
            </a:p>
          </p:txBody>
        </p:sp>
      </p:grpSp>
      <p:grpSp>
        <p:nvGrpSpPr>
          <p:cNvPr id="29" name="Group 28">
            <a:extLst>
              <a:ext uri="{FF2B5EF4-FFF2-40B4-BE49-F238E27FC236}">
                <a16:creationId xmlns:a16="http://schemas.microsoft.com/office/drawing/2014/main" id="{2E09268B-23D2-2B69-B2CB-03C050A01403}"/>
              </a:ext>
            </a:extLst>
          </p:cNvPr>
          <p:cNvGrpSpPr/>
          <p:nvPr/>
        </p:nvGrpSpPr>
        <p:grpSpPr>
          <a:xfrm>
            <a:off x="852857" y="3771779"/>
            <a:ext cx="5821877" cy="3118007"/>
            <a:chOff x="83428" y="3771779"/>
            <a:chExt cx="5821877" cy="3118007"/>
          </a:xfrm>
        </p:grpSpPr>
        <p:pic>
          <p:nvPicPr>
            <p:cNvPr id="4" name="Picture 3">
              <a:extLst>
                <a:ext uri="{FF2B5EF4-FFF2-40B4-BE49-F238E27FC236}">
                  <a16:creationId xmlns:a16="http://schemas.microsoft.com/office/drawing/2014/main" id="{EC6B8EEB-90D0-A8D5-9EC0-764DF870958D}"/>
                </a:ext>
              </a:extLst>
            </p:cNvPr>
            <p:cNvPicPr>
              <a:picLocks noChangeAspect="1"/>
            </p:cNvPicPr>
            <p:nvPr/>
          </p:nvPicPr>
          <p:blipFill rotWithShape="1">
            <a:blip r:embed="rId6"/>
            <a:srcRect l="10709" t="6055" b="9738"/>
            <a:stretch/>
          </p:blipFill>
          <p:spPr>
            <a:xfrm>
              <a:off x="2325247" y="3844147"/>
              <a:ext cx="3580058" cy="2658652"/>
            </a:xfrm>
            <a:prstGeom prst="rect">
              <a:avLst/>
            </a:prstGeom>
          </p:spPr>
        </p:pic>
        <p:sp>
          <p:nvSpPr>
            <p:cNvPr id="24" name="TextBox 23">
              <a:extLst>
                <a:ext uri="{FF2B5EF4-FFF2-40B4-BE49-F238E27FC236}">
                  <a16:creationId xmlns:a16="http://schemas.microsoft.com/office/drawing/2014/main" id="{DFF14AFA-18E9-CE1D-6AB7-9C5606FF05B5}"/>
                </a:ext>
              </a:extLst>
            </p:cNvPr>
            <p:cNvSpPr txBox="1"/>
            <p:nvPr/>
          </p:nvSpPr>
          <p:spPr>
            <a:xfrm>
              <a:off x="2389545" y="6461324"/>
              <a:ext cx="479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a:t>
              </a:r>
            </a:p>
          </p:txBody>
        </p:sp>
        <p:sp>
          <p:nvSpPr>
            <p:cNvPr id="25" name="TextBox 24">
              <a:extLst>
                <a:ext uri="{FF2B5EF4-FFF2-40B4-BE49-F238E27FC236}">
                  <a16:creationId xmlns:a16="http://schemas.microsoft.com/office/drawing/2014/main" id="{6C45325F-5088-F01C-59AA-E2F6DF6D06B9}"/>
                </a:ext>
              </a:extLst>
            </p:cNvPr>
            <p:cNvSpPr txBox="1"/>
            <p:nvPr/>
          </p:nvSpPr>
          <p:spPr>
            <a:xfrm>
              <a:off x="5367405" y="6461324"/>
              <a:ext cx="479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7</a:t>
              </a:r>
            </a:p>
          </p:txBody>
        </p:sp>
        <p:sp>
          <p:nvSpPr>
            <p:cNvPr id="26" name="TextBox 25">
              <a:extLst>
                <a:ext uri="{FF2B5EF4-FFF2-40B4-BE49-F238E27FC236}">
                  <a16:creationId xmlns:a16="http://schemas.microsoft.com/office/drawing/2014/main" id="{A82D46E1-0BC2-5A7A-7860-164269A1CBF1}"/>
                </a:ext>
              </a:extLst>
            </p:cNvPr>
            <p:cNvSpPr txBox="1"/>
            <p:nvPr/>
          </p:nvSpPr>
          <p:spPr>
            <a:xfrm>
              <a:off x="3354383" y="6520454"/>
              <a:ext cx="1526305"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Time (hours)</a:t>
              </a:r>
            </a:p>
          </p:txBody>
        </p:sp>
        <p:sp>
          <p:nvSpPr>
            <p:cNvPr id="27" name="TextBox 26">
              <a:extLst>
                <a:ext uri="{FF2B5EF4-FFF2-40B4-BE49-F238E27FC236}">
                  <a16:creationId xmlns:a16="http://schemas.microsoft.com/office/drawing/2014/main" id="{3AEB1ACB-6BBE-48EC-7C9D-2A2432FB54E2}"/>
                </a:ext>
              </a:extLst>
            </p:cNvPr>
            <p:cNvSpPr txBox="1"/>
            <p:nvPr/>
          </p:nvSpPr>
          <p:spPr>
            <a:xfrm>
              <a:off x="1200343" y="4988807"/>
              <a:ext cx="1208479"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Position </a:t>
              </a:r>
              <a:br>
                <a:rPr lang="en-US" dirty="0">
                  <a:latin typeface="Helvetica Neue Light" panose="02000403000000020004" pitchFamily="2" charset="0"/>
                  <a:ea typeface="Helvetica Neue Light" panose="02000403000000020004" pitchFamily="2" charset="0"/>
                </a:rPr>
              </a:br>
              <a:r>
                <a:rPr lang="en-US" dirty="0">
                  <a:latin typeface="Helvetica Neue Light" panose="02000403000000020004" pitchFamily="2" charset="0"/>
                  <a:ea typeface="Helvetica Neue Light" panose="02000403000000020004" pitchFamily="2" charset="0"/>
                </a:rPr>
                <a:t>(nm)</a:t>
              </a:r>
            </a:p>
          </p:txBody>
        </p:sp>
        <p:sp>
          <p:nvSpPr>
            <p:cNvPr id="28" name="TextBox 27">
              <a:extLst>
                <a:ext uri="{FF2B5EF4-FFF2-40B4-BE49-F238E27FC236}">
                  <a16:creationId xmlns:a16="http://schemas.microsoft.com/office/drawing/2014/main" id="{A72600BE-B604-5426-439F-6BC4F51522D8}"/>
                </a:ext>
              </a:extLst>
            </p:cNvPr>
            <p:cNvSpPr txBox="1"/>
            <p:nvPr/>
          </p:nvSpPr>
          <p:spPr>
            <a:xfrm>
              <a:off x="83428" y="3771779"/>
              <a:ext cx="1866398" cy="646331"/>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Relative position of PG using lock</a:t>
              </a:r>
            </a:p>
          </p:txBody>
        </p:sp>
        <p:sp>
          <p:nvSpPr>
            <p:cNvPr id="30" name="TextBox 29">
              <a:extLst>
                <a:ext uri="{FF2B5EF4-FFF2-40B4-BE49-F238E27FC236}">
                  <a16:creationId xmlns:a16="http://schemas.microsoft.com/office/drawing/2014/main" id="{357749BB-490F-C492-CAE3-3AC0A4539DE5}"/>
                </a:ext>
              </a:extLst>
            </p:cNvPr>
            <p:cNvSpPr txBox="1"/>
            <p:nvPr/>
          </p:nvSpPr>
          <p:spPr>
            <a:xfrm>
              <a:off x="2060634" y="6092979"/>
              <a:ext cx="479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a:t>
              </a:r>
            </a:p>
          </p:txBody>
        </p:sp>
        <p:sp>
          <p:nvSpPr>
            <p:cNvPr id="31" name="TextBox 30">
              <a:extLst>
                <a:ext uri="{FF2B5EF4-FFF2-40B4-BE49-F238E27FC236}">
                  <a16:creationId xmlns:a16="http://schemas.microsoft.com/office/drawing/2014/main" id="{0BEDE6C9-C40F-8E06-4CB8-FAA4E84EBD24}"/>
                </a:ext>
              </a:extLst>
            </p:cNvPr>
            <p:cNvSpPr txBox="1"/>
            <p:nvPr/>
          </p:nvSpPr>
          <p:spPr>
            <a:xfrm>
              <a:off x="1966050" y="3851559"/>
              <a:ext cx="479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80</a:t>
              </a:r>
            </a:p>
          </p:txBody>
        </p:sp>
      </p:grpSp>
    </p:spTree>
    <p:extLst>
      <p:ext uri="{BB962C8B-B14F-4D97-AF65-F5344CB8AC3E}">
        <p14:creationId xmlns:p14="http://schemas.microsoft.com/office/powerpoint/2010/main" val="388225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293A7-2BCC-E1F9-A65B-EE886792E14E}"/>
              </a:ext>
            </a:extLst>
          </p:cNvPr>
          <p:cNvSpPr>
            <a:spLocks noGrp="1"/>
          </p:cNvSpPr>
          <p:nvPr>
            <p:ph type="title"/>
          </p:nvPr>
        </p:nvSpPr>
        <p:spPr/>
        <p:txBody>
          <a:bodyPr/>
          <a:lstStyle/>
          <a:p>
            <a:r>
              <a:rPr lang="en-US" dirty="0"/>
              <a:t>Saturation parameter and power required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1124B2C8-A68C-C985-A295-963908131D31}"/>
                  </a:ext>
                </a:extLst>
              </p:cNvPr>
              <p:cNvSpPr>
                <a:spLocks noGrp="1"/>
              </p:cNvSpPr>
              <p:nvPr>
                <p:ph idx="1"/>
              </p:nvPr>
            </p:nvSpPr>
            <p:spPr/>
            <p:txBody>
              <a:bodyPr>
                <a:normAutofit/>
              </a:bodyPr>
              <a:lstStyle/>
              <a:p>
                <a:pPr marL="0" indent="0">
                  <a:buNone/>
                </a:pPr>
                <a:r>
                  <a:rPr lang="en-US" sz="2400" dirty="0"/>
                  <a:t>Cooling well below saturation intensity </a:t>
                </a:r>
              </a:p>
              <a:p>
                <a:pPr marL="0" indent="0">
                  <a:buNone/>
                </a:pPr>
                <a:r>
                  <a:rPr lang="en-US" sz="2400" dirty="0"/>
                  <a:t>s = 0.0075 (+/-0.001)</a:t>
                </a:r>
              </a:p>
              <a:p>
                <a:pPr marL="0" indent="0">
                  <a:buNone/>
                </a:pPr>
                <a:endParaRPr lang="en-US" sz="100" dirty="0"/>
              </a:p>
              <a:p>
                <a:pPr marL="0" indent="0">
                  <a:buNone/>
                </a:pPr>
                <a:r>
                  <a:rPr lang="en-US" sz="2400" dirty="0"/>
                  <a:t>On resonance s</a:t>
                </a:r>
                <a:r>
                  <a:rPr lang="en-US" sz="2400" baseline="-25000" dirty="0"/>
                  <a:t>0</a:t>
                </a:r>
                <a:r>
                  <a:rPr lang="en-US" sz="2400" dirty="0"/>
                  <a:t> = 1(+/-0.2)</a:t>
                </a:r>
              </a:p>
              <a:p>
                <a:pPr marL="0" indent="0">
                  <a:buNone/>
                </a:pPr>
                <a:endParaRPr lang="en-US" sz="100" dirty="0"/>
              </a:p>
              <a:p>
                <a:pPr marL="0" indent="0">
                  <a:buNone/>
                </a:pPr>
                <a:r>
                  <a:rPr lang="en-US" sz="2400" dirty="0"/>
                  <a:t>Operating intensity equivalent to </a:t>
                </a:r>
              </a:p>
              <a:p>
                <a:pPr marL="0" indent="0">
                  <a:buNone/>
                </a:pPr>
                <a:r>
                  <a:rPr lang="en-US" sz="2400" dirty="0"/>
                  <a:t>2 </a:t>
                </a:r>
                <a:r>
                  <a:rPr lang="en-US" sz="2400" dirty="0" err="1"/>
                  <a:t>nW</a:t>
                </a:r>
                <a:r>
                  <a:rPr lang="en-US" sz="2400" dirty="0"/>
                  <a:t> in a 5 </a:t>
                </a:r>
                <a14:m>
                  <m:oMath xmlns:m="http://schemas.openxmlformats.org/officeDocument/2006/math">
                    <m:r>
                      <a:rPr lang="en-US" sz="2400" b="0" i="1" smtClean="0">
                        <a:latin typeface="Cambria Math" panose="02040503050406030204" pitchFamily="18" charset="0"/>
                      </a:rPr>
                      <m:t>𝜇</m:t>
                    </m:r>
                  </m:oMath>
                </a14:m>
                <a:r>
                  <a:rPr lang="en-US" sz="2400" dirty="0"/>
                  <a:t>m waist beam</a:t>
                </a:r>
              </a:p>
              <a:p>
                <a:pPr marL="0" indent="0">
                  <a:buNone/>
                </a:pPr>
                <a:endParaRPr lang="en-US" sz="2400" dirty="0"/>
              </a:p>
              <a:p>
                <a:pPr marL="0" indent="0">
                  <a:buNone/>
                </a:pPr>
                <a:endParaRPr lang="en-US" sz="2400" dirty="0"/>
              </a:p>
            </p:txBody>
          </p:sp>
        </mc:Choice>
        <mc:Fallback>
          <p:sp>
            <p:nvSpPr>
              <p:cNvPr id="3" name="Content Placeholder 2">
                <a:extLst>
                  <a:ext uri="{FF2B5EF4-FFF2-40B4-BE49-F238E27FC236}">
                    <a16:creationId xmlns:a16="http://schemas.microsoft.com/office/drawing/2014/main" id="{1124B2C8-A68C-C985-A295-963908131D31}"/>
                  </a:ext>
                </a:extLst>
              </p:cNvPr>
              <p:cNvSpPr>
                <a:spLocks noGrp="1" noRot="1" noChangeAspect="1" noMove="1" noResize="1" noEditPoints="1" noAdjustHandles="1" noChangeArrowheads="1" noChangeShapeType="1" noTextEdit="1"/>
              </p:cNvSpPr>
              <p:nvPr>
                <p:ph idx="1"/>
              </p:nvPr>
            </p:nvSpPr>
            <p:spPr>
              <a:blipFill>
                <a:blip r:embed="rId3"/>
                <a:stretch>
                  <a:fillRect l="-965" t="-2035"/>
                </a:stretch>
              </a:blipFill>
            </p:spPr>
            <p:txBody>
              <a:bodyPr/>
              <a:lstStyle/>
              <a:p>
                <a:r>
                  <a:rPr lang="en-US">
                    <a:noFill/>
                  </a:rPr>
                  <a:t> </a:t>
                </a:r>
              </a:p>
            </p:txBody>
          </p:sp>
        </mc:Fallback>
      </mc:AlternateContent>
      <p:grpSp>
        <p:nvGrpSpPr>
          <p:cNvPr id="33" name="Group 32">
            <a:extLst>
              <a:ext uri="{FF2B5EF4-FFF2-40B4-BE49-F238E27FC236}">
                <a16:creationId xmlns:a16="http://schemas.microsoft.com/office/drawing/2014/main" id="{8AD66D61-AC9F-31F9-30B6-951B539C3AD2}"/>
              </a:ext>
            </a:extLst>
          </p:cNvPr>
          <p:cNvGrpSpPr/>
          <p:nvPr/>
        </p:nvGrpSpPr>
        <p:grpSpPr>
          <a:xfrm>
            <a:off x="-184764" y="4854468"/>
            <a:ext cx="7193048" cy="2083424"/>
            <a:chOff x="-184764" y="4854468"/>
            <a:chExt cx="7193048" cy="2083424"/>
          </a:xfrm>
        </p:grpSpPr>
        <p:pic>
          <p:nvPicPr>
            <p:cNvPr id="6" name="Picture 5">
              <a:extLst>
                <a:ext uri="{FF2B5EF4-FFF2-40B4-BE49-F238E27FC236}">
                  <a16:creationId xmlns:a16="http://schemas.microsoft.com/office/drawing/2014/main" id="{36A90592-3372-0898-0FBC-82FEB1489ED8}"/>
                </a:ext>
              </a:extLst>
            </p:cNvPr>
            <p:cNvPicPr>
              <a:picLocks noChangeAspect="1"/>
            </p:cNvPicPr>
            <p:nvPr/>
          </p:nvPicPr>
          <p:blipFill rotWithShape="1">
            <a:blip r:embed="rId4"/>
            <a:srcRect l="6837" r="-1" b="15260"/>
            <a:stretch/>
          </p:blipFill>
          <p:spPr>
            <a:xfrm>
              <a:off x="919686" y="4854468"/>
              <a:ext cx="4978730" cy="1722978"/>
            </a:xfrm>
            <a:prstGeom prst="rect">
              <a:avLst/>
            </a:prstGeom>
          </p:spPr>
        </p:pic>
        <p:sp>
          <p:nvSpPr>
            <p:cNvPr id="26" name="TextBox 25">
              <a:extLst>
                <a:ext uri="{FF2B5EF4-FFF2-40B4-BE49-F238E27FC236}">
                  <a16:creationId xmlns:a16="http://schemas.microsoft.com/office/drawing/2014/main" id="{318E1501-4443-732B-F3E1-47E9C08C69C5}"/>
                </a:ext>
              </a:extLst>
            </p:cNvPr>
            <p:cNvSpPr txBox="1"/>
            <p:nvPr/>
          </p:nvSpPr>
          <p:spPr>
            <a:xfrm>
              <a:off x="666219" y="6555143"/>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DAF1D988-26DF-C656-E87A-79B4E16EE37B}"/>
                    </a:ext>
                  </a:extLst>
                </p:cNvPr>
                <p:cNvSpPr txBox="1"/>
                <p:nvPr/>
              </p:nvSpPr>
              <p:spPr>
                <a:xfrm>
                  <a:off x="2838754" y="6555143"/>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27" name="TextBox 26">
                  <a:extLst>
                    <a:ext uri="{FF2B5EF4-FFF2-40B4-BE49-F238E27FC236}">
                      <a16:creationId xmlns:a16="http://schemas.microsoft.com/office/drawing/2014/main" id="{DAF1D988-26DF-C656-E87A-79B4E16EE37B}"/>
                    </a:ext>
                  </a:extLst>
                </p:cNvPr>
                <p:cNvSpPr txBox="1">
                  <a:spLocks noRot="1" noChangeAspect="1" noMove="1" noResize="1" noEditPoints="1" noAdjustHandles="1" noChangeArrowheads="1" noChangeShapeType="1" noTextEdit="1"/>
                </p:cNvSpPr>
                <p:nvPr/>
              </p:nvSpPr>
              <p:spPr>
                <a:xfrm>
                  <a:off x="2838754" y="6555143"/>
                  <a:ext cx="1232001"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55E483EA-8346-152E-4FC3-3A28789C0147}"/>
                    </a:ext>
                  </a:extLst>
                </p:cNvPr>
                <p:cNvSpPr txBox="1"/>
                <p:nvPr/>
              </p:nvSpPr>
              <p:spPr>
                <a:xfrm>
                  <a:off x="4973320" y="6555143"/>
                  <a:ext cx="1232001" cy="369332"/>
                </a:xfrm>
                <a:prstGeom prst="rect">
                  <a:avLst/>
                </a:prstGeom>
                <a:noFill/>
              </p:spPr>
              <p:txBody>
                <a:bodyPr wrap="square" rtlCol="0">
                  <a:spAutoFit/>
                </a:bodyPr>
                <a:lstStyle/>
                <a:p>
                  <a:pPr algn="ctr"/>
                  <a14:m>
                    <m:oMath xmlns:m="http://schemas.openxmlformats.org/officeDocument/2006/math">
                      <m:r>
                        <a:rPr lang="en-US" b="0" i="1" smtClean="0">
                          <a:latin typeface="Cambria Math" panose="02040503050406030204" pitchFamily="18" charset="0"/>
                          <a:ea typeface="Helvetica Neue Light" panose="02000403000000020004" pitchFamily="2" charset="0"/>
                        </a:rPr>
                        <m:t>2</m:t>
                      </m:r>
                      <m:r>
                        <m:rPr>
                          <m:sty m:val="p"/>
                        </m:rPr>
                        <a:rPr lang="en-US" b="0" i="1" smtClean="0">
                          <a:latin typeface="Cambria Math" panose="02040503050406030204" pitchFamily="18" charset="0"/>
                          <a:ea typeface="Helvetica Neue Light" panose="02000403000000020004" pitchFamily="2" charset="0"/>
                        </a:rPr>
                        <m:t>π</m:t>
                      </m:r>
                    </m:oMath>
                  </a14:m>
                  <a:r>
                    <a:rPr lang="en-US" b="0" dirty="0">
                      <a:latin typeface="Helvetica Neue Light" panose="02000403000000020004" pitchFamily="2" charset="0"/>
                      <a:ea typeface="Helvetica Neue Light" panose="02000403000000020004" pitchFamily="2" charset="0"/>
                    </a:rPr>
                    <a:t> </a:t>
                  </a:r>
                </a:p>
              </p:txBody>
            </p:sp>
          </mc:Choice>
          <mc:Fallback>
            <p:sp>
              <p:nvSpPr>
                <p:cNvPr id="28" name="TextBox 27">
                  <a:extLst>
                    <a:ext uri="{FF2B5EF4-FFF2-40B4-BE49-F238E27FC236}">
                      <a16:creationId xmlns:a16="http://schemas.microsoft.com/office/drawing/2014/main" id="{55E483EA-8346-152E-4FC3-3A28789C0147}"/>
                    </a:ext>
                  </a:extLst>
                </p:cNvPr>
                <p:cNvSpPr txBox="1">
                  <a:spLocks noRot="1" noChangeAspect="1" noMove="1" noResize="1" noEditPoints="1" noAdjustHandles="1" noChangeArrowheads="1" noChangeShapeType="1" noTextEdit="1"/>
                </p:cNvSpPr>
                <p:nvPr/>
              </p:nvSpPr>
              <p:spPr>
                <a:xfrm>
                  <a:off x="4973320" y="6555143"/>
                  <a:ext cx="1232001" cy="369332"/>
                </a:xfrm>
                <a:prstGeom prst="rect">
                  <a:avLst/>
                </a:prstGeom>
                <a:blipFill>
                  <a:blip r:embed="rId6"/>
                  <a:stretch>
                    <a:fillRect/>
                  </a:stretch>
                </a:blipFill>
              </p:spPr>
              <p:txBody>
                <a:bodyPr/>
                <a:lstStyle/>
                <a:p>
                  <a:r>
                    <a:rPr lang="en-US">
                      <a:noFill/>
                    </a:rPr>
                    <a:t> </a:t>
                  </a:r>
                </a:p>
              </p:txBody>
            </p:sp>
          </mc:Fallback>
        </mc:AlternateContent>
        <p:sp>
          <p:nvSpPr>
            <p:cNvPr id="29" name="TextBox 28">
              <a:extLst>
                <a:ext uri="{FF2B5EF4-FFF2-40B4-BE49-F238E27FC236}">
                  <a16:creationId xmlns:a16="http://schemas.microsoft.com/office/drawing/2014/main" id="{A2AD405E-5F7B-E860-1EC8-415EE34F07E4}"/>
                </a:ext>
              </a:extLst>
            </p:cNvPr>
            <p:cNvSpPr txBox="1"/>
            <p:nvPr/>
          </p:nvSpPr>
          <p:spPr>
            <a:xfrm>
              <a:off x="145948" y="6378415"/>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p:sp>
          <p:nvSpPr>
            <p:cNvPr id="30" name="TextBox 29">
              <a:extLst>
                <a:ext uri="{FF2B5EF4-FFF2-40B4-BE49-F238E27FC236}">
                  <a16:creationId xmlns:a16="http://schemas.microsoft.com/office/drawing/2014/main" id="{C07FF5FC-DA4A-D529-6596-729E733492EC}"/>
                </a:ext>
              </a:extLst>
            </p:cNvPr>
            <p:cNvSpPr txBox="1"/>
            <p:nvPr/>
          </p:nvSpPr>
          <p:spPr>
            <a:xfrm>
              <a:off x="144998" y="5108547"/>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1</a:t>
              </a:r>
            </a:p>
          </p:txBody>
        </p:sp>
        <p:sp>
          <p:nvSpPr>
            <p:cNvPr id="31" name="TextBox 30">
              <a:extLst>
                <a:ext uri="{FF2B5EF4-FFF2-40B4-BE49-F238E27FC236}">
                  <a16:creationId xmlns:a16="http://schemas.microsoft.com/office/drawing/2014/main" id="{6AC0AEA6-209F-06CE-D9FB-BD528FF93BC4}"/>
                </a:ext>
              </a:extLst>
            </p:cNvPr>
            <p:cNvSpPr txBox="1"/>
            <p:nvPr/>
          </p:nvSpPr>
          <p:spPr>
            <a:xfrm>
              <a:off x="5776283" y="6568560"/>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PG Phase</a:t>
              </a:r>
            </a:p>
          </p:txBody>
        </p:sp>
        <p:sp>
          <p:nvSpPr>
            <p:cNvPr id="32" name="TextBox 31">
              <a:extLst>
                <a:ext uri="{FF2B5EF4-FFF2-40B4-BE49-F238E27FC236}">
                  <a16:creationId xmlns:a16="http://schemas.microsoft.com/office/drawing/2014/main" id="{D439F14B-B995-45BA-8315-5E741CA1A7EA}"/>
                </a:ext>
              </a:extLst>
            </p:cNvPr>
            <p:cNvSpPr txBox="1"/>
            <p:nvPr/>
          </p:nvSpPr>
          <p:spPr>
            <a:xfrm>
              <a:off x="-184764" y="5604981"/>
              <a:ext cx="1232001"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Prob.</a:t>
              </a:r>
            </a:p>
            <a:p>
              <a:pPr algn="ctr"/>
              <a:r>
                <a:rPr lang="en-US" dirty="0">
                  <a:latin typeface="Helvetica Neue Light" panose="02000403000000020004" pitchFamily="2" charset="0"/>
                  <a:ea typeface="Helvetica Neue Light" panose="02000403000000020004" pitchFamily="2" charset="0"/>
                </a:rPr>
                <a:t>bright</a:t>
              </a:r>
            </a:p>
          </p:txBody>
        </p:sp>
      </p:grpSp>
      <p:cxnSp>
        <p:nvCxnSpPr>
          <p:cNvPr id="8" name="Straight Connector 7">
            <a:extLst>
              <a:ext uri="{FF2B5EF4-FFF2-40B4-BE49-F238E27FC236}">
                <a16:creationId xmlns:a16="http://schemas.microsoft.com/office/drawing/2014/main" id="{3529A24E-D543-3CF7-9330-B7D5B13450BA}"/>
              </a:ext>
            </a:extLst>
          </p:cNvPr>
          <p:cNvCxnSpPr>
            <a:cxnSpLocks/>
          </p:cNvCxnSpPr>
          <p:nvPr/>
        </p:nvCxnSpPr>
        <p:spPr>
          <a:xfrm>
            <a:off x="3414132" y="5307980"/>
            <a:ext cx="0" cy="1247163"/>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63E7A08-A754-1F22-9D9C-B2B848994772}"/>
              </a:ext>
            </a:extLst>
          </p:cNvPr>
          <p:cNvCxnSpPr>
            <a:cxnSpLocks/>
          </p:cNvCxnSpPr>
          <p:nvPr/>
        </p:nvCxnSpPr>
        <p:spPr>
          <a:xfrm>
            <a:off x="4500283" y="5307980"/>
            <a:ext cx="0" cy="1269465"/>
          </a:xfrm>
          <a:prstGeom prst="line">
            <a:avLst/>
          </a:prstGeom>
          <a:ln w="635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0054662-93FB-BECC-9C9C-841420838920}"/>
              </a:ext>
            </a:extLst>
          </p:cNvPr>
          <p:cNvCxnSpPr>
            <a:cxnSpLocks/>
          </p:cNvCxnSpPr>
          <p:nvPr/>
        </p:nvCxnSpPr>
        <p:spPr>
          <a:xfrm>
            <a:off x="2360767" y="5307980"/>
            <a:ext cx="0" cy="1269465"/>
          </a:xfrm>
          <a:prstGeom prst="line">
            <a:avLst/>
          </a:prstGeom>
          <a:ln w="635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57CC9EC9-7A6A-6E49-92BB-443B9EAA2715}"/>
              </a:ext>
            </a:extLst>
          </p:cNvPr>
          <p:cNvGrpSpPr/>
          <p:nvPr/>
        </p:nvGrpSpPr>
        <p:grpSpPr>
          <a:xfrm>
            <a:off x="5934775" y="2272001"/>
            <a:ext cx="6096123" cy="4475746"/>
            <a:chOff x="5634975" y="2272001"/>
            <a:chExt cx="6096123" cy="4475746"/>
          </a:xfrm>
        </p:grpSpPr>
        <p:pic>
          <p:nvPicPr>
            <p:cNvPr id="5" name="Picture 4">
              <a:extLst>
                <a:ext uri="{FF2B5EF4-FFF2-40B4-BE49-F238E27FC236}">
                  <a16:creationId xmlns:a16="http://schemas.microsoft.com/office/drawing/2014/main" id="{3F67C46E-5AA6-9C3C-86AB-D67DD104088C}"/>
                </a:ext>
              </a:extLst>
            </p:cNvPr>
            <p:cNvPicPr>
              <a:picLocks noChangeAspect="1"/>
            </p:cNvPicPr>
            <p:nvPr/>
          </p:nvPicPr>
          <p:blipFill rotWithShape="1">
            <a:blip r:embed="rId7"/>
            <a:srcRect l="28128" t="5824" r="-329" b="9518"/>
            <a:stretch/>
          </p:blipFill>
          <p:spPr>
            <a:xfrm>
              <a:off x="6708618" y="2692400"/>
              <a:ext cx="5022480" cy="3744614"/>
            </a:xfrm>
            <a:prstGeom prst="rect">
              <a:avLst/>
            </a:prstGeom>
          </p:spPr>
        </p:pic>
        <p:sp>
          <p:nvSpPr>
            <p:cNvPr id="9" name="TextBox 8">
              <a:extLst>
                <a:ext uri="{FF2B5EF4-FFF2-40B4-BE49-F238E27FC236}">
                  <a16:creationId xmlns:a16="http://schemas.microsoft.com/office/drawing/2014/main" id="{601BBE3C-7BEF-3F8C-7290-97A7234658A9}"/>
                </a:ext>
              </a:extLst>
            </p:cNvPr>
            <p:cNvSpPr txBox="1"/>
            <p:nvPr/>
          </p:nvSpPr>
          <p:spPr>
            <a:xfrm>
              <a:off x="6037759" y="2685071"/>
              <a:ext cx="950614"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 kHz</a:t>
              </a:r>
            </a:p>
          </p:txBody>
        </p:sp>
        <p:sp>
          <p:nvSpPr>
            <p:cNvPr id="12" name="TextBox 11">
              <a:extLst>
                <a:ext uri="{FF2B5EF4-FFF2-40B4-BE49-F238E27FC236}">
                  <a16:creationId xmlns:a16="http://schemas.microsoft.com/office/drawing/2014/main" id="{D710FF4A-0612-0BF6-5645-344AAC9E5174}"/>
                </a:ext>
              </a:extLst>
            </p:cNvPr>
            <p:cNvSpPr txBox="1"/>
            <p:nvPr/>
          </p:nvSpPr>
          <p:spPr>
            <a:xfrm>
              <a:off x="5634975" y="4233002"/>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-150 kHz</a:t>
              </a:r>
            </a:p>
          </p:txBody>
        </p:sp>
        <p:sp>
          <p:nvSpPr>
            <p:cNvPr id="13" name="Rectangle 12">
              <a:extLst>
                <a:ext uri="{FF2B5EF4-FFF2-40B4-BE49-F238E27FC236}">
                  <a16:creationId xmlns:a16="http://schemas.microsoft.com/office/drawing/2014/main" id="{74ED7FAD-F936-AC0A-9DFE-D50C2249521D}"/>
                </a:ext>
              </a:extLst>
            </p:cNvPr>
            <p:cNvSpPr/>
            <p:nvPr/>
          </p:nvSpPr>
          <p:spPr>
            <a:xfrm>
              <a:off x="7740713" y="6437014"/>
              <a:ext cx="2688879" cy="1404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AB4EB2EF-99B8-3A88-47F6-01DE3A74E9B4}"/>
                </a:ext>
              </a:extLst>
            </p:cNvPr>
            <p:cNvSpPr txBox="1"/>
            <p:nvPr/>
          </p:nvSpPr>
          <p:spPr>
            <a:xfrm>
              <a:off x="7299786" y="2272001"/>
              <a:ext cx="4242663"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AC Stark Shift vs power into chamber</a:t>
              </a:r>
            </a:p>
          </p:txBody>
        </p:sp>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7FCC87B9-C75D-3FE8-2243-2C1705F00865}"/>
                    </a:ext>
                  </a:extLst>
                </p:cNvPr>
                <p:cNvSpPr txBox="1"/>
                <p:nvPr/>
              </p:nvSpPr>
              <p:spPr>
                <a:xfrm>
                  <a:off x="6439207" y="6378415"/>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 </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oMath>
                  </a14:m>
                  <a:r>
                    <a:rPr lang="en-US" dirty="0">
                      <a:latin typeface="Helvetica Neue Light" panose="02000403000000020004" pitchFamily="2" charset="0"/>
                      <a:ea typeface="Helvetica Neue Light" panose="02000403000000020004" pitchFamily="2" charset="0"/>
                    </a:rPr>
                    <a:t>W</a:t>
                  </a:r>
                </a:p>
              </p:txBody>
            </p:sp>
          </mc:Choice>
          <mc:Fallback>
            <p:sp>
              <p:nvSpPr>
                <p:cNvPr id="21" name="TextBox 20">
                  <a:extLst>
                    <a:ext uri="{FF2B5EF4-FFF2-40B4-BE49-F238E27FC236}">
                      <a16:creationId xmlns:a16="http://schemas.microsoft.com/office/drawing/2014/main" id="{7FCC87B9-C75D-3FE8-2243-2C1705F00865}"/>
                    </a:ext>
                  </a:extLst>
                </p:cNvPr>
                <p:cNvSpPr txBox="1">
                  <a:spLocks noRot="1" noChangeAspect="1" noMove="1" noResize="1" noEditPoints="1" noAdjustHandles="1" noChangeArrowheads="1" noChangeShapeType="1" noTextEdit="1"/>
                </p:cNvSpPr>
                <p:nvPr/>
              </p:nvSpPr>
              <p:spPr>
                <a:xfrm>
                  <a:off x="6439207" y="6378415"/>
                  <a:ext cx="1232001" cy="369332"/>
                </a:xfrm>
                <a:prstGeom prst="rect">
                  <a:avLst/>
                </a:prstGeom>
                <a:blipFill>
                  <a:blip r:embed="rId8"/>
                  <a:stretch>
                    <a:fillRect t="-6667" b="-2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89992964-64E2-95BC-D0AB-12DF956B39F7}"/>
                    </a:ext>
                  </a:extLst>
                </p:cNvPr>
                <p:cNvSpPr txBox="1"/>
                <p:nvPr/>
              </p:nvSpPr>
              <p:spPr>
                <a:xfrm>
                  <a:off x="10179249" y="6378415"/>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40 </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oMath>
                  </a14:m>
                  <a:r>
                    <a:rPr lang="en-US" dirty="0">
                      <a:latin typeface="Helvetica Neue Light" panose="02000403000000020004" pitchFamily="2" charset="0"/>
                      <a:ea typeface="Helvetica Neue Light" panose="02000403000000020004" pitchFamily="2" charset="0"/>
                    </a:rPr>
                    <a:t>W</a:t>
                  </a:r>
                </a:p>
              </p:txBody>
            </p:sp>
          </mc:Choice>
          <mc:Fallback>
            <p:sp>
              <p:nvSpPr>
                <p:cNvPr id="22" name="TextBox 21">
                  <a:extLst>
                    <a:ext uri="{FF2B5EF4-FFF2-40B4-BE49-F238E27FC236}">
                      <a16:creationId xmlns:a16="http://schemas.microsoft.com/office/drawing/2014/main" id="{89992964-64E2-95BC-D0AB-12DF956B39F7}"/>
                    </a:ext>
                  </a:extLst>
                </p:cNvPr>
                <p:cNvSpPr txBox="1">
                  <a:spLocks noRot="1" noChangeAspect="1" noMove="1" noResize="1" noEditPoints="1" noAdjustHandles="1" noChangeArrowheads="1" noChangeShapeType="1" noTextEdit="1"/>
                </p:cNvSpPr>
                <p:nvPr/>
              </p:nvSpPr>
              <p:spPr>
                <a:xfrm>
                  <a:off x="10179249" y="6378415"/>
                  <a:ext cx="1232001" cy="369332"/>
                </a:xfrm>
                <a:prstGeom prst="rect">
                  <a:avLst/>
                </a:prstGeom>
                <a:blipFill>
                  <a:blip r:embed="rId9"/>
                  <a:stretch>
                    <a:fillRect t="-6667" b="-26667"/>
                  </a:stretch>
                </a:blipFill>
              </p:spPr>
              <p:txBody>
                <a:bodyPr/>
                <a:lstStyle/>
                <a:p>
                  <a:r>
                    <a:rPr lang="en-US">
                      <a:noFill/>
                    </a:rPr>
                    <a:t> </a:t>
                  </a:r>
                </a:p>
              </p:txBody>
            </p:sp>
          </mc:Fallback>
        </mc:AlternateContent>
      </p:grpSp>
      <p:sp>
        <p:nvSpPr>
          <p:cNvPr id="19" name="Rectangle 18">
            <a:extLst>
              <a:ext uri="{FF2B5EF4-FFF2-40B4-BE49-F238E27FC236}">
                <a16:creationId xmlns:a16="http://schemas.microsoft.com/office/drawing/2014/main" id="{1E8544FB-6C0B-E999-77D4-A7DA59EDC9A3}"/>
              </a:ext>
            </a:extLst>
          </p:cNvPr>
          <p:cNvSpPr/>
          <p:nvPr/>
        </p:nvSpPr>
        <p:spPr>
          <a:xfrm>
            <a:off x="2672365" y="5138670"/>
            <a:ext cx="1500389" cy="1545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5C86D75E-8BD3-90E1-41F1-8F8B18C25654}"/>
              </a:ext>
            </a:extLst>
          </p:cNvPr>
          <p:cNvPicPr>
            <a:picLocks noChangeAspect="1"/>
          </p:cNvPicPr>
          <p:nvPr/>
        </p:nvPicPr>
        <p:blipFill rotWithShape="1">
          <a:blip r:embed="rId10"/>
          <a:srcRect l="28249" t="5995" b="9500"/>
          <a:stretch/>
        </p:blipFill>
        <p:spPr>
          <a:xfrm>
            <a:off x="7019214" y="2703759"/>
            <a:ext cx="5007246" cy="3733255"/>
          </a:xfrm>
          <a:prstGeom prst="rect">
            <a:avLst/>
          </a:prstGeom>
        </p:spPr>
      </p:pic>
      <p:pic>
        <p:nvPicPr>
          <p:cNvPr id="25" name="Picture 24">
            <a:extLst>
              <a:ext uri="{FF2B5EF4-FFF2-40B4-BE49-F238E27FC236}">
                <a16:creationId xmlns:a16="http://schemas.microsoft.com/office/drawing/2014/main" id="{EBAB50D9-4AB1-5D76-862B-B75165444E6B}"/>
              </a:ext>
            </a:extLst>
          </p:cNvPr>
          <p:cNvPicPr>
            <a:picLocks noChangeAspect="1"/>
          </p:cNvPicPr>
          <p:nvPr/>
        </p:nvPicPr>
        <p:blipFill rotWithShape="1">
          <a:blip r:embed="rId11"/>
          <a:srcRect l="28302" t="5498" b="10033"/>
          <a:stretch/>
        </p:blipFill>
        <p:spPr>
          <a:xfrm>
            <a:off x="7012858" y="2687520"/>
            <a:ext cx="5022480" cy="3745865"/>
          </a:xfrm>
          <a:prstGeom prst="rect">
            <a:avLst/>
          </a:prstGeom>
        </p:spPr>
      </p:pic>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9DAA595B-19A7-98B4-56B3-5B0077F1AB66}"/>
                  </a:ext>
                </a:extLst>
              </p:cNvPr>
              <p:cNvSpPr txBox="1"/>
              <p:nvPr/>
            </p:nvSpPr>
            <p:spPr>
              <a:xfrm>
                <a:off x="4152284" y="5699134"/>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ea typeface="Helvetica Neue Light" panose="02000403000000020004" pitchFamily="2" charset="0"/>
                            </a:rPr>
                          </m:ctrlPr>
                        </m:sSubPr>
                        <m:e>
                          <m:r>
                            <a:rPr lang="en-US" b="0" i="1" smtClean="0">
                              <a:latin typeface="Cambria Math" panose="02040503050406030204" pitchFamily="18" charset="0"/>
                              <a:ea typeface="Helvetica Neue Light" panose="02000403000000020004" pitchFamily="2" charset="0"/>
                            </a:rPr>
                            <m:t>𝜎</m:t>
                          </m:r>
                        </m:e>
                        <m:sub>
                          <m:r>
                            <a:rPr lang="en-US" b="0" i="1" smtClean="0">
                              <a:latin typeface="Cambria Math" panose="02040503050406030204" pitchFamily="18" charset="0"/>
                              <a:ea typeface="Helvetica Neue Light" panose="02000403000000020004" pitchFamily="2" charset="0"/>
                            </a:rPr>
                            <m:t>+</m:t>
                          </m:r>
                        </m:sub>
                      </m:sSub>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36" name="TextBox 35">
                <a:extLst>
                  <a:ext uri="{FF2B5EF4-FFF2-40B4-BE49-F238E27FC236}">
                    <a16:creationId xmlns:a16="http://schemas.microsoft.com/office/drawing/2014/main" id="{9DAA595B-19A7-98B4-56B3-5B0077F1AB66}"/>
                  </a:ext>
                </a:extLst>
              </p:cNvPr>
              <p:cNvSpPr txBox="1">
                <a:spLocks noRot="1" noChangeAspect="1" noMove="1" noResize="1" noEditPoints="1" noAdjustHandles="1" noChangeArrowheads="1" noChangeShapeType="1" noTextEdit="1"/>
              </p:cNvSpPr>
              <p:nvPr/>
            </p:nvSpPr>
            <p:spPr>
              <a:xfrm>
                <a:off x="4152284" y="5699134"/>
                <a:ext cx="1232001" cy="369332"/>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7" name="TextBox 36">
                <a:extLst>
                  <a:ext uri="{FF2B5EF4-FFF2-40B4-BE49-F238E27FC236}">
                    <a16:creationId xmlns:a16="http://schemas.microsoft.com/office/drawing/2014/main" id="{B18738FB-2BB0-8DEE-CE8F-68C12102C99A}"/>
                  </a:ext>
                </a:extLst>
              </p:cNvPr>
              <p:cNvSpPr txBox="1"/>
              <p:nvPr/>
            </p:nvSpPr>
            <p:spPr>
              <a:xfrm>
                <a:off x="1580249" y="5694640"/>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ea typeface="Helvetica Neue Light" panose="02000403000000020004" pitchFamily="2" charset="0"/>
                            </a:rPr>
                          </m:ctrlPr>
                        </m:sSubPr>
                        <m:e>
                          <m:r>
                            <a:rPr lang="en-US" b="0" i="1" smtClean="0">
                              <a:latin typeface="Cambria Math" panose="02040503050406030204" pitchFamily="18" charset="0"/>
                              <a:ea typeface="Helvetica Neue Light" panose="02000403000000020004" pitchFamily="2" charset="0"/>
                            </a:rPr>
                            <m:t>𝜎</m:t>
                          </m:r>
                        </m:e>
                        <m:sub>
                          <m:r>
                            <a:rPr lang="en-US" b="0" i="1" smtClean="0">
                              <a:latin typeface="Cambria Math" panose="02040503050406030204" pitchFamily="18" charset="0"/>
                              <a:ea typeface="Helvetica Neue Light" panose="02000403000000020004" pitchFamily="2" charset="0"/>
                            </a:rPr>
                            <m:t>−</m:t>
                          </m:r>
                        </m:sub>
                      </m:sSub>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37" name="TextBox 36">
                <a:extLst>
                  <a:ext uri="{FF2B5EF4-FFF2-40B4-BE49-F238E27FC236}">
                    <a16:creationId xmlns:a16="http://schemas.microsoft.com/office/drawing/2014/main" id="{B18738FB-2BB0-8DEE-CE8F-68C12102C99A}"/>
                  </a:ext>
                </a:extLst>
              </p:cNvPr>
              <p:cNvSpPr txBox="1">
                <a:spLocks noRot="1" noChangeAspect="1" noMove="1" noResize="1" noEditPoints="1" noAdjustHandles="1" noChangeArrowheads="1" noChangeShapeType="1" noTextEdit="1"/>
              </p:cNvSpPr>
              <p:nvPr/>
            </p:nvSpPr>
            <p:spPr>
              <a:xfrm>
                <a:off x="1580249" y="5694640"/>
                <a:ext cx="1232001" cy="369332"/>
              </a:xfrm>
              <a:prstGeom prst="rect">
                <a:avLst/>
              </a:prstGeom>
              <a:blipFill>
                <a:blip r:embed="rId1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69064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6" grpId="0"/>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80D88F3E-293A-1716-931B-B39EC2FC6841}"/>
                  </a:ext>
                </a:extLst>
              </p:cNvPr>
              <p:cNvSpPr>
                <a:spLocks noGrp="1"/>
              </p:cNvSpPr>
              <p:nvPr>
                <p:ph idx="1"/>
              </p:nvPr>
            </p:nvSpPr>
            <p:spPr/>
            <p:txBody>
              <a:bodyPr>
                <a:normAutofit/>
              </a:bodyPr>
              <a:lstStyle/>
              <a:p>
                <a:pPr marL="0" indent="0">
                  <a:buNone/>
                </a:pPr>
                <a:r>
                  <a:rPr lang="en-US" sz="2400" dirty="0"/>
                  <a:t>Polarization gradient cooling how to manual</a:t>
                </a:r>
              </a:p>
              <a:p>
                <a:pPr marL="0" indent="0">
                  <a:buNone/>
                </a:pPr>
                <a:endParaRPr lang="en-US" sz="2400" dirty="0">
                  <a:solidFill>
                    <a:schemeClr val="accent2">
                      <a:lumMod val="50000"/>
                    </a:schemeClr>
                  </a:solidFill>
                </a:endParaRPr>
              </a:p>
              <a:p>
                <a:pPr marL="0" indent="0">
                  <a:buNone/>
                </a:pPr>
                <a:r>
                  <a:rPr lang="en-US" sz="2400" dirty="0"/>
                  <a:t>Phase-stable polarization gradient from integrated photonic devices</a:t>
                </a:r>
              </a:p>
              <a:p>
                <a:pPr marL="0" indent="0">
                  <a:buNone/>
                </a:pPr>
                <a:endParaRPr lang="en-US" sz="2400" dirty="0"/>
              </a:p>
              <a:p>
                <a:pPr marL="0" indent="0">
                  <a:buNone/>
                </a:pPr>
                <a:r>
                  <a:rPr lang="en-US" sz="2400" dirty="0">
                    <a:solidFill>
                      <a:schemeClr val="accent2">
                        <a:lumMod val="50000"/>
                      </a:schemeClr>
                    </a:solidFill>
                  </a:rPr>
                  <a:t>Polarization gradient cooling dynamics:</a:t>
                </a:r>
              </a:p>
              <a:p>
                <a:pPr lvl="1"/>
                <a:r>
                  <a:rPr lang="en-US" sz="2000" dirty="0">
                    <a:solidFill>
                      <a:schemeClr val="accent2">
                        <a:lumMod val="50000"/>
                      </a:schemeClr>
                    </a:solidFill>
                  </a:rPr>
                  <a:t>Clear sub-Doppler cooling</a:t>
                </a:r>
              </a:p>
              <a:p>
                <a:pPr lvl="1"/>
                <a:r>
                  <a:rPr lang="en-US" sz="2000" dirty="0">
                    <a:solidFill>
                      <a:schemeClr val="accent2">
                        <a:lumMod val="50000"/>
                      </a:schemeClr>
                    </a:solidFill>
                  </a:rPr>
                  <a:t>Detuning and phase vs </a:t>
                </a:r>
                <a14:m>
                  <m:oMath xmlns:m="http://schemas.openxmlformats.org/officeDocument/2006/math">
                    <m:r>
                      <a:rPr lang="en-US" sz="2000" b="0" i="1" smtClean="0">
                        <a:solidFill>
                          <a:schemeClr val="accent2">
                            <a:lumMod val="50000"/>
                          </a:schemeClr>
                        </a:solidFill>
                        <a:latin typeface="Cambria Math" panose="02040503050406030204" pitchFamily="18" charset="0"/>
                      </a:rPr>
                      <m:t>⟨</m:t>
                    </m:r>
                    <m:r>
                      <a:rPr lang="en-US" sz="2000" b="0" i="1" smtClean="0">
                        <a:solidFill>
                          <a:schemeClr val="accent2">
                            <a:lumMod val="50000"/>
                          </a:schemeClr>
                        </a:solidFill>
                        <a:latin typeface="Cambria Math" panose="02040503050406030204" pitchFamily="18" charset="0"/>
                      </a:rPr>
                      <m:t>𝑛</m:t>
                    </m:r>
                    <m:r>
                      <a:rPr lang="en-US" sz="2000" b="0" i="1" smtClean="0">
                        <a:solidFill>
                          <a:schemeClr val="accent2">
                            <a:lumMod val="50000"/>
                          </a:schemeClr>
                        </a:solidFill>
                        <a:latin typeface="Cambria Math" panose="02040503050406030204" pitchFamily="18" charset="0"/>
                      </a:rPr>
                      <m:t>⟩</m:t>
                    </m:r>
                  </m:oMath>
                </a14:m>
                <a:r>
                  <a:rPr lang="en-US" sz="2000" dirty="0">
                    <a:solidFill>
                      <a:schemeClr val="accent2">
                        <a:lumMod val="50000"/>
                      </a:schemeClr>
                    </a:solidFill>
                  </a:rPr>
                  <a:t> map</a:t>
                </a:r>
              </a:p>
              <a:p>
                <a:pPr marL="0" indent="0">
                  <a:buNone/>
                </a:pPr>
                <a:endParaRPr lang="en-US" sz="2400" dirty="0"/>
              </a:p>
            </p:txBody>
          </p:sp>
        </mc:Choice>
        <mc:Fallback>
          <p:sp>
            <p:nvSpPr>
              <p:cNvPr id="3" name="Content Placeholder 2">
                <a:extLst>
                  <a:ext uri="{FF2B5EF4-FFF2-40B4-BE49-F238E27FC236}">
                    <a16:creationId xmlns:a16="http://schemas.microsoft.com/office/drawing/2014/main" id="{80D88F3E-293A-1716-931B-B39EC2FC6841}"/>
                  </a:ext>
                </a:extLst>
              </p:cNvPr>
              <p:cNvSpPr>
                <a:spLocks noGrp="1" noRot="1" noChangeAspect="1" noMove="1" noResize="1" noEditPoints="1" noAdjustHandles="1" noChangeArrowheads="1" noChangeShapeType="1" noTextEdit="1"/>
              </p:cNvSpPr>
              <p:nvPr>
                <p:ph idx="1"/>
              </p:nvPr>
            </p:nvSpPr>
            <p:spPr>
              <a:blipFill>
                <a:blip r:embed="rId3"/>
                <a:stretch>
                  <a:fillRect l="-965" t="-2035"/>
                </a:stretch>
              </a:blipFill>
            </p:spPr>
            <p:txBody>
              <a:bodyPr/>
              <a:lstStyle/>
              <a:p>
                <a:r>
                  <a:rPr lang="en-US">
                    <a:noFill/>
                  </a:rPr>
                  <a:t> </a:t>
                </a:r>
              </a:p>
            </p:txBody>
          </p:sp>
        </mc:Fallback>
      </mc:AlternateContent>
      <p:sp>
        <p:nvSpPr>
          <p:cNvPr id="5" name="Title 4">
            <a:extLst>
              <a:ext uri="{FF2B5EF4-FFF2-40B4-BE49-F238E27FC236}">
                <a16:creationId xmlns:a16="http://schemas.microsoft.com/office/drawing/2014/main" id="{9DB39934-9B1A-A1D3-F311-801038F692A1}"/>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2284868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F850D-563A-A737-CE4A-0CE223BB4593}"/>
              </a:ext>
            </a:extLst>
          </p:cNvPr>
          <p:cNvSpPr>
            <a:spLocks noGrp="1"/>
          </p:cNvSpPr>
          <p:nvPr>
            <p:ph type="title"/>
          </p:nvPr>
        </p:nvSpPr>
        <p:spPr/>
        <p:txBody>
          <a:bodyPr/>
          <a:lstStyle/>
          <a:p>
            <a:r>
              <a:rPr lang="en-US" dirty="0"/>
              <a:t>Team</a:t>
            </a:r>
          </a:p>
        </p:txBody>
      </p:sp>
      <p:sp>
        <p:nvSpPr>
          <p:cNvPr id="3" name="Content Placeholder 2">
            <a:extLst>
              <a:ext uri="{FF2B5EF4-FFF2-40B4-BE49-F238E27FC236}">
                <a16:creationId xmlns:a16="http://schemas.microsoft.com/office/drawing/2014/main" id="{F2EDFC67-54EE-D7ED-1D7D-228ADCD8D500}"/>
              </a:ext>
            </a:extLst>
          </p:cNvPr>
          <p:cNvSpPr>
            <a:spLocks noGrp="1"/>
          </p:cNvSpPr>
          <p:nvPr>
            <p:ph idx="1"/>
          </p:nvPr>
        </p:nvSpPr>
        <p:spPr>
          <a:xfrm>
            <a:off x="838200" y="1825625"/>
            <a:ext cx="5257800" cy="1679575"/>
          </a:xfrm>
        </p:spPr>
        <p:txBody>
          <a:bodyPr>
            <a:normAutofit/>
          </a:bodyPr>
          <a:lstStyle/>
          <a:p>
            <a:pPr marL="0" indent="0">
              <a:buNone/>
            </a:pPr>
            <a:r>
              <a:rPr lang="en-US" sz="2400" dirty="0">
                <a:latin typeface="Helvetica Neue Light" panose="02000403000000020004" pitchFamily="2" charset="0"/>
                <a:ea typeface="Helvetica Neue Light" panose="02000403000000020004" pitchFamily="2" charset="0"/>
              </a:rPr>
              <a:t>MIT:</a:t>
            </a:r>
          </a:p>
          <a:p>
            <a:pPr marL="0" indent="0">
              <a:buNone/>
            </a:pPr>
            <a:r>
              <a:rPr lang="en-US" sz="2400" dirty="0">
                <a:latin typeface="Helvetica Neue Light" panose="02000403000000020004" pitchFamily="2" charset="0"/>
                <a:ea typeface="Helvetica Neue Light" panose="02000403000000020004" pitchFamily="2" charset="0"/>
              </a:rPr>
              <a:t>Photonics design and testing</a:t>
            </a:r>
          </a:p>
          <a:p>
            <a:pPr marL="0" indent="0">
              <a:buNone/>
            </a:pPr>
            <a:r>
              <a:rPr lang="en-US" sz="2400" dirty="0">
                <a:latin typeface="Helvetica Neue Light" panose="02000403000000020004" pitchFamily="2" charset="0"/>
                <a:ea typeface="Helvetica Neue Light" panose="02000403000000020004" pitchFamily="2" charset="0"/>
              </a:rPr>
              <a:t>Experiments with ions</a:t>
            </a:r>
            <a:endParaRPr lang="en-US" sz="2400" dirty="0">
              <a:latin typeface="Helvetica Neue Light" panose="02000403000000020004" pitchFamily="2" charset="0"/>
              <a:ea typeface="Helvetica Neue Light" panose="02000403000000020004" pitchFamily="2" charset="0"/>
            </a:endParaRPr>
          </a:p>
        </p:txBody>
      </p:sp>
      <p:sp>
        <p:nvSpPr>
          <p:cNvPr id="9" name="Content Placeholder 2">
            <a:extLst>
              <a:ext uri="{FF2B5EF4-FFF2-40B4-BE49-F238E27FC236}">
                <a16:creationId xmlns:a16="http://schemas.microsoft.com/office/drawing/2014/main" id="{E7FA0FDD-ED90-0A10-8083-FF414D96DA11}"/>
              </a:ext>
            </a:extLst>
          </p:cNvPr>
          <p:cNvSpPr txBox="1">
            <a:spLocks/>
          </p:cNvSpPr>
          <p:nvPr/>
        </p:nvSpPr>
        <p:spPr>
          <a:xfrm>
            <a:off x="6096000" y="1825625"/>
            <a:ext cx="4933307" cy="18075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Neue Light" panose="02000403000000020004" pitchFamily="2" charset="0"/>
                <a:ea typeface="Helvetica Neue Light" panose="02000403000000020004"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Neue Light" panose="02000403000000020004" pitchFamily="2" charset="0"/>
                <a:ea typeface="Helvetica Neue Light" panose="02000403000000020004"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Neue Light" panose="02000403000000020004" pitchFamily="2" charset="0"/>
                <a:ea typeface="Helvetica Neue Light" panose="02000403000000020004"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Neue Light" panose="02000403000000020004" pitchFamily="2" charset="0"/>
                <a:ea typeface="Helvetica Neue Light" panose="02000403000000020004"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Neue Light" panose="02000403000000020004" pitchFamily="2" charset="0"/>
                <a:ea typeface="Helvetica Neue Light" panose="02000403000000020004"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latin typeface="HELVETICA NEUE LIGHT" panose="02000403000000020004" pitchFamily="2" charset="0"/>
                <a:ea typeface="HELVETICA NEUE LIGHT" panose="02000403000000020004" pitchFamily="2" charset="0"/>
              </a:rPr>
              <a:t>MIT-Lincoln Laboratory:</a:t>
            </a:r>
          </a:p>
          <a:p>
            <a:pPr marL="0" indent="0">
              <a:buNone/>
            </a:pPr>
            <a:r>
              <a:rPr lang="en-US" sz="2400" dirty="0">
                <a:latin typeface="Helvetica Neue Light" panose="02000403000000020004" pitchFamily="2" charset="0"/>
                <a:ea typeface="Helvetica Neue Light" panose="02000403000000020004" pitchFamily="2" charset="0"/>
              </a:rPr>
              <a:t>Photonics design and testing</a:t>
            </a:r>
            <a:endParaRPr lang="en-US" sz="2400" dirty="0">
              <a:latin typeface="Helvetica Neue Light" panose="02000403000000020004" pitchFamily="2" charset="0"/>
              <a:ea typeface="Helvetica Neue Light" panose="02000403000000020004" pitchFamily="2" charset="0"/>
            </a:endParaRPr>
          </a:p>
          <a:p>
            <a:pPr marL="0" indent="0">
              <a:buFont typeface="Arial" panose="020B0604020202020204" pitchFamily="34" charset="0"/>
              <a:buNone/>
            </a:pPr>
            <a:r>
              <a:rPr lang="en-US" sz="2400" dirty="0">
                <a:latin typeface="Helvetica Neue Light" panose="02000403000000020004" pitchFamily="2" charset="0"/>
                <a:ea typeface="Helvetica Neue Light" panose="02000403000000020004" pitchFamily="2" charset="0"/>
              </a:rPr>
              <a:t>Ion trap fabrication</a:t>
            </a:r>
          </a:p>
        </p:txBody>
      </p:sp>
      <p:sp>
        <p:nvSpPr>
          <p:cNvPr id="10" name="Content Placeholder 2">
            <a:extLst>
              <a:ext uri="{FF2B5EF4-FFF2-40B4-BE49-F238E27FC236}">
                <a16:creationId xmlns:a16="http://schemas.microsoft.com/office/drawing/2014/main" id="{6313A98E-C92C-DFD9-2421-B0FFF6D063A0}"/>
              </a:ext>
            </a:extLst>
          </p:cNvPr>
          <p:cNvSpPr txBox="1">
            <a:spLocks/>
          </p:cNvSpPr>
          <p:nvPr/>
        </p:nvSpPr>
        <p:spPr>
          <a:xfrm>
            <a:off x="838200" y="3526537"/>
            <a:ext cx="8330184" cy="30638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Neue Light" panose="02000403000000020004" pitchFamily="2" charset="0"/>
                <a:ea typeface="Helvetica Neue Light" panose="02000403000000020004"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Neue Light" panose="02000403000000020004" pitchFamily="2" charset="0"/>
                <a:ea typeface="Helvetica Neue Light" panose="02000403000000020004"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Neue Light" panose="02000403000000020004" pitchFamily="2" charset="0"/>
                <a:ea typeface="Helvetica Neue Light" panose="02000403000000020004"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Neue Light" panose="02000403000000020004" pitchFamily="2" charset="0"/>
                <a:ea typeface="Helvetica Neue Light" panose="02000403000000020004"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Neue Light" panose="02000403000000020004" pitchFamily="2" charset="0"/>
                <a:ea typeface="Helvetica Neue Light" panose="02000403000000020004"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latin typeface="HELVETICA NEUE LIGHT" panose="02000403000000020004" pitchFamily="2" charset="0"/>
                <a:ea typeface="HELVETICA NEUE LIGHT" panose="02000403000000020004" pitchFamily="2" charset="0"/>
              </a:rPr>
              <a:t>Key contributors:</a:t>
            </a:r>
          </a:p>
          <a:p>
            <a:pPr marL="0" indent="0">
              <a:buNone/>
            </a:pPr>
            <a:r>
              <a:rPr lang="en-US" sz="2400" dirty="0">
                <a:latin typeface="Helvetica Neue Light" panose="02000403000000020004" pitchFamily="2" charset="0"/>
                <a:ea typeface="Helvetica Neue Light" panose="02000403000000020004" pitchFamily="2" charset="0"/>
              </a:rPr>
              <a:t>FWK (photonics and experiment)</a:t>
            </a:r>
          </a:p>
          <a:p>
            <a:pPr marL="0" indent="0">
              <a:buNone/>
            </a:pPr>
            <a:r>
              <a:rPr lang="en-US" sz="2400" dirty="0">
                <a:latin typeface="Helvetica Neue Light" panose="02000403000000020004" pitchFamily="2" charset="0"/>
                <a:ea typeface="Helvetica Neue Light" panose="02000403000000020004" pitchFamily="2" charset="0"/>
              </a:rPr>
              <a:t>Sabrina </a:t>
            </a:r>
            <a:r>
              <a:rPr lang="en-US" sz="2400" dirty="0" err="1">
                <a:latin typeface="Helvetica Neue Light" panose="02000403000000020004" pitchFamily="2" charset="0"/>
                <a:ea typeface="Helvetica Neue Light" panose="02000403000000020004" pitchFamily="2" charset="0"/>
              </a:rPr>
              <a:t>Corsetti</a:t>
            </a:r>
            <a:r>
              <a:rPr lang="en-US" sz="2400" dirty="0">
                <a:latin typeface="Helvetica Neue Light" panose="02000403000000020004" pitchFamily="2" charset="0"/>
                <a:ea typeface="Helvetica Neue Light" panose="02000403000000020004" pitchFamily="2" charset="0"/>
              </a:rPr>
              <a:t> (photonics and experiment)</a:t>
            </a:r>
          </a:p>
          <a:p>
            <a:pPr marL="0" indent="0">
              <a:buNone/>
            </a:pPr>
            <a:r>
              <a:rPr lang="en-US" sz="2400" dirty="0">
                <a:latin typeface="Helvetica Neue Light" panose="02000403000000020004" pitchFamily="2" charset="0"/>
                <a:ea typeface="Helvetica Neue Light" panose="02000403000000020004" pitchFamily="2" charset="0"/>
              </a:rPr>
              <a:t>Ethan Clements (experiment and theory)</a:t>
            </a:r>
          </a:p>
          <a:p>
            <a:pPr marL="0" indent="0">
              <a:buNone/>
            </a:pPr>
            <a:r>
              <a:rPr lang="en-US" sz="2400" dirty="0" err="1">
                <a:latin typeface="Helvetica Neue Light" panose="02000403000000020004" pitchFamily="2" charset="0"/>
                <a:ea typeface="Helvetica Neue Light" panose="02000403000000020004" pitchFamily="2" charset="0"/>
              </a:rPr>
              <a:t>Zhaoyi</a:t>
            </a:r>
            <a:r>
              <a:rPr lang="en-US" sz="2400" dirty="0">
                <a:latin typeface="Helvetica Neue Light" panose="02000403000000020004" pitchFamily="2" charset="0"/>
                <a:ea typeface="Helvetica Neue Light" panose="02000403000000020004" pitchFamily="2" charset="0"/>
              </a:rPr>
              <a:t> Li (theory)</a:t>
            </a:r>
          </a:p>
          <a:p>
            <a:pPr marL="0" indent="0">
              <a:buNone/>
            </a:pPr>
            <a:r>
              <a:rPr lang="en-US" sz="2400" dirty="0">
                <a:latin typeface="Helvetica Neue Light" panose="02000403000000020004" pitchFamily="2" charset="0"/>
                <a:ea typeface="Helvetica Neue Light" panose="02000403000000020004" pitchFamily="2" charset="0"/>
              </a:rPr>
              <a:t>PIs: John Chiaverini, Isaac Chuang, Jelena </a:t>
            </a:r>
            <a:r>
              <a:rPr lang="en-US" sz="2400" dirty="0" err="1">
                <a:latin typeface="Helvetica Neue Light" panose="02000403000000020004" pitchFamily="2" charset="0"/>
                <a:ea typeface="Helvetica Neue Light" panose="02000403000000020004" pitchFamily="2" charset="0"/>
              </a:rPr>
              <a:t>Notaros</a:t>
            </a:r>
            <a:endParaRPr lang="en-US" sz="2400" dirty="0">
              <a:latin typeface="Helvetica Neue Light" panose="02000403000000020004" pitchFamily="2" charset="0"/>
              <a:ea typeface="Helvetica Neue Light" panose="02000403000000020004" pitchFamily="2" charset="0"/>
            </a:endParaRPr>
          </a:p>
        </p:txBody>
      </p:sp>
      <p:pic>
        <p:nvPicPr>
          <p:cNvPr id="11" name="Picture 10">
            <a:extLst>
              <a:ext uri="{FF2B5EF4-FFF2-40B4-BE49-F238E27FC236}">
                <a16:creationId xmlns:a16="http://schemas.microsoft.com/office/drawing/2014/main" id="{2D2A3508-DBCC-B782-0D84-0FFC1625A16A}"/>
              </a:ext>
            </a:extLst>
          </p:cNvPr>
          <p:cNvPicPr>
            <a:picLocks noChangeAspect="1"/>
          </p:cNvPicPr>
          <p:nvPr/>
        </p:nvPicPr>
        <p:blipFill>
          <a:blip r:embed="rId3"/>
          <a:stretch>
            <a:fillRect/>
          </a:stretch>
        </p:blipFill>
        <p:spPr>
          <a:xfrm>
            <a:off x="10163782" y="4105055"/>
            <a:ext cx="716759" cy="695040"/>
          </a:xfrm>
          <a:prstGeom prst="roundRect">
            <a:avLst/>
          </a:prstGeom>
        </p:spPr>
      </p:pic>
      <p:pic>
        <p:nvPicPr>
          <p:cNvPr id="12" name="Picture 11">
            <a:extLst>
              <a:ext uri="{FF2B5EF4-FFF2-40B4-BE49-F238E27FC236}">
                <a16:creationId xmlns:a16="http://schemas.microsoft.com/office/drawing/2014/main" id="{A75314D4-593F-2F4D-7257-D86209816149}"/>
              </a:ext>
            </a:extLst>
          </p:cNvPr>
          <p:cNvPicPr>
            <a:picLocks noChangeAspect="1"/>
          </p:cNvPicPr>
          <p:nvPr/>
        </p:nvPicPr>
        <p:blipFill>
          <a:blip r:embed="rId4"/>
          <a:stretch>
            <a:fillRect/>
          </a:stretch>
        </p:blipFill>
        <p:spPr>
          <a:xfrm>
            <a:off x="8671096" y="4084154"/>
            <a:ext cx="1212419" cy="735403"/>
          </a:xfrm>
          <a:prstGeom prst="roundRect">
            <a:avLst>
              <a:gd name="adj" fmla="val 5650"/>
            </a:avLst>
          </a:prstGeom>
        </p:spPr>
      </p:pic>
      <p:sp>
        <p:nvSpPr>
          <p:cNvPr id="13" name="Content Placeholder 2">
            <a:extLst>
              <a:ext uri="{FF2B5EF4-FFF2-40B4-BE49-F238E27FC236}">
                <a16:creationId xmlns:a16="http://schemas.microsoft.com/office/drawing/2014/main" id="{9B502D7A-D9F1-A931-EFDD-9F4D996CB7EE}"/>
              </a:ext>
            </a:extLst>
          </p:cNvPr>
          <p:cNvSpPr txBox="1">
            <a:spLocks/>
          </p:cNvSpPr>
          <p:nvPr/>
        </p:nvSpPr>
        <p:spPr>
          <a:xfrm>
            <a:off x="8562653" y="3523224"/>
            <a:ext cx="2466654" cy="10755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Neue Light" panose="02000403000000020004" pitchFamily="2" charset="0"/>
                <a:ea typeface="Helvetica Neue Light" panose="02000403000000020004"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Neue Light" panose="02000403000000020004" pitchFamily="2" charset="0"/>
                <a:ea typeface="Helvetica Neue Light" panose="02000403000000020004"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Neue Light" panose="02000403000000020004" pitchFamily="2" charset="0"/>
                <a:ea typeface="Helvetica Neue Light" panose="02000403000000020004"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Neue Light" panose="02000403000000020004" pitchFamily="2" charset="0"/>
                <a:ea typeface="Helvetica Neue Light" panose="02000403000000020004"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Neue Light" panose="02000403000000020004" pitchFamily="2" charset="0"/>
                <a:ea typeface="Helvetica Neue Light" panose="02000403000000020004"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latin typeface="HELVETICA NEUE LIGHT" panose="02000403000000020004" pitchFamily="2" charset="0"/>
                <a:ea typeface="HELVETICA NEUE LIGHT" panose="02000403000000020004" pitchFamily="2" charset="0"/>
              </a:rPr>
              <a:t>Funding:</a:t>
            </a:r>
          </a:p>
        </p:txBody>
      </p:sp>
      <p:pic>
        <p:nvPicPr>
          <p:cNvPr id="1026" name="Picture 2" descr="MIT Photonics and Electronics Research Group">
            <a:extLst>
              <a:ext uri="{FF2B5EF4-FFF2-40B4-BE49-F238E27FC236}">
                <a16:creationId xmlns:a16="http://schemas.microsoft.com/office/drawing/2014/main" id="{4B27DF28-F400-4EFC-3C83-F27E042B3B5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2656" y="44244"/>
            <a:ext cx="1531185" cy="15315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IT Quanta">
            <a:extLst>
              <a:ext uri="{FF2B5EF4-FFF2-40B4-BE49-F238E27FC236}">
                <a16:creationId xmlns:a16="http://schemas.microsoft.com/office/drawing/2014/main" id="{8627E622-505A-8519-E491-762883E5DF6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3425" y="44243"/>
            <a:ext cx="1505305" cy="153153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MIT Quanta">
            <a:extLst>
              <a:ext uri="{FF2B5EF4-FFF2-40B4-BE49-F238E27FC236}">
                <a16:creationId xmlns:a16="http://schemas.microsoft.com/office/drawing/2014/main" id="{2E66EE5B-501E-82A1-0FCA-83B94E1EDDE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48314" y="44244"/>
            <a:ext cx="1531539" cy="153153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MIT Quanta">
            <a:extLst>
              <a:ext uri="{FF2B5EF4-FFF2-40B4-BE49-F238E27FC236}">
                <a16:creationId xmlns:a16="http://schemas.microsoft.com/office/drawing/2014/main" id="{5516FA5F-B9D1-73D2-EEBF-B98AB376A9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39437" y="44244"/>
            <a:ext cx="1531538" cy="1531538"/>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
            <a:extLst>
              <a:ext uri="{FF2B5EF4-FFF2-40B4-BE49-F238E27FC236}">
                <a16:creationId xmlns:a16="http://schemas.microsoft.com/office/drawing/2014/main" id="{BA00D327-0407-626C-D98F-1D7AC0A812A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30559" y="44244"/>
            <a:ext cx="1531538" cy="1531538"/>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Jelena Notaros – MIT EECS">
            <a:extLst>
              <a:ext uri="{FF2B5EF4-FFF2-40B4-BE49-F238E27FC236}">
                <a16:creationId xmlns:a16="http://schemas.microsoft.com/office/drawing/2014/main" id="{7282631F-5029-EF30-7C52-4DF164C8128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621681" y="44243"/>
            <a:ext cx="1531538" cy="1531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1670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2" end="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2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0">
                                            <p:txEl>
                                              <p:pRg st="3" end="3"/>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2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xEl>
                                              <p:pRg st="4" end="4"/>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03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0">
                                            <p:txEl>
                                              <p:pRg st="5" end="5"/>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
                                            <p:txEl>
                                              <p:pRg st="0" end="0"/>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03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038"/>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0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9" grpId="0" uiExpand="1" build="p"/>
      <p:bldP spid="10" grpId="0" uiExpand="1" build="p"/>
      <p:bldP spid="1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7352D-335A-17AF-3E50-3FD19B840300}"/>
              </a:ext>
            </a:extLst>
          </p:cNvPr>
          <p:cNvSpPr>
            <a:spLocks noGrp="1"/>
          </p:cNvSpPr>
          <p:nvPr>
            <p:ph type="title"/>
          </p:nvPr>
        </p:nvSpPr>
        <p:spPr/>
        <p:txBody>
          <a:bodyPr/>
          <a:lstStyle/>
          <a:p>
            <a:r>
              <a:rPr lang="en-US" dirty="0"/>
              <a:t>Didn’t you say you cooled these ions?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C66E600-EB0E-244B-BC0C-CDC037F744FE}"/>
                  </a:ext>
                </a:extLst>
              </p:cNvPr>
              <p:cNvSpPr>
                <a:spLocks noGrp="1"/>
              </p:cNvSpPr>
              <p:nvPr>
                <p:ph idx="1"/>
              </p:nvPr>
            </p:nvSpPr>
            <p:spPr/>
            <p:txBody>
              <a:bodyPr>
                <a:normAutofit/>
              </a:bodyPr>
              <a:lstStyle/>
              <a:p>
                <a:pPr marL="0" indent="0">
                  <a:buNone/>
                </a:pPr>
                <a:r>
                  <a:rPr lang="en-US" sz="2400" dirty="0"/>
                  <a:t>Doppler limit of 1 MHz axial mode: </a:t>
                </a:r>
              </a:p>
              <a:p>
                <a:pPr marL="0" indent="0">
                  <a:buNone/>
                </a:pPr>
                <a14:m>
                  <m:oMath xmlns:m="http://schemas.openxmlformats.org/officeDocument/2006/math">
                    <m:r>
                      <a:rPr lang="en-US" sz="2400" b="0" i="1" dirty="0" smtClean="0">
                        <a:latin typeface="Cambria Math" panose="02040503050406030204" pitchFamily="18" charset="0"/>
                      </a:rPr>
                      <m:t>⟨</m:t>
                    </m:r>
                    <m:r>
                      <a:rPr lang="en-US" sz="2400" b="0" i="1" dirty="0" smtClean="0">
                        <a:latin typeface="Cambria Math" panose="02040503050406030204" pitchFamily="18" charset="0"/>
                      </a:rPr>
                      <m:t>𝑛</m:t>
                    </m:r>
                    <m:r>
                      <a:rPr lang="en-US" sz="2400" b="0" i="1" dirty="0" smtClean="0">
                        <a:latin typeface="Cambria Math" panose="02040503050406030204" pitchFamily="18" charset="0"/>
                      </a:rPr>
                      <m:t>⟩∼12 </m:t>
                    </m:r>
                  </m:oMath>
                </a14:m>
                <a:r>
                  <a:rPr lang="en-US" sz="2400" b="0" dirty="0"/>
                  <a:t> </a:t>
                </a:r>
              </a:p>
              <a:p>
                <a:pPr marL="0" indent="0">
                  <a:buNone/>
                </a:pPr>
                <a:endParaRPr lang="en-US" sz="2400" b="0" dirty="0"/>
              </a:p>
              <a:p>
                <a:pPr marL="0" indent="0">
                  <a:buNone/>
                </a:pPr>
                <a:r>
                  <a:rPr lang="en-US" sz="2400" dirty="0"/>
                  <a:t>Steady state </a:t>
                </a:r>
                <a14:m>
                  <m:oMath xmlns:m="http://schemas.openxmlformats.org/officeDocument/2006/math">
                    <m:r>
                      <a:rPr lang="en-US" sz="2400" i="1">
                        <a:latin typeface="Cambria Math" panose="02040503050406030204" pitchFamily="18" charset="0"/>
                      </a:rPr>
                      <m:t>⟨</m:t>
                    </m:r>
                    <m:r>
                      <a:rPr lang="en-US" sz="2400" i="1">
                        <a:latin typeface="Cambria Math" panose="02040503050406030204" pitchFamily="18" charset="0"/>
                      </a:rPr>
                      <m:t>𝑛</m:t>
                    </m:r>
                    <m:r>
                      <a:rPr lang="en-US" sz="2400" i="1">
                        <a:latin typeface="Cambria Math" panose="02040503050406030204" pitchFamily="18" charset="0"/>
                      </a:rPr>
                      <m:t>⟩=1.9±0.3 </m:t>
                    </m:r>
                  </m:oMath>
                </a14:m>
                <a:endParaRPr lang="en-US" sz="2400" dirty="0"/>
              </a:p>
              <a:p>
                <a:pPr marL="0" indent="0">
                  <a:buNone/>
                </a:pPr>
                <a:endParaRPr lang="en-US" sz="2400" b="0" dirty="0"/>
              </a:p>
              <a:p>
                <a:pPr marL="0" indent="0">
                  <a:buNone/>
                </a:pPr>
                <a:r>
                  <a:rPr lang="en-US" sz="2400" b="0" dirty="0"/>
                  <a:t>Cooling rate at Doppler limit: </a:t>
                </a:r>
                <a:endParaRPr lang="en-US" sz="2400" b="0" i="1" dirty="0">
                  <a:latin typeface="Cambria Math" panose="02040503050406030204" pitchFamily="18" charset="0"/>
                </a:endParaRPr>
              </a:p>
              <a:p>
                <a:pPr marL="0" indent="0">
                  <a:buNone/>
                </a:pPr>
                <a14:m>
                  <m:oMath xmlns:m="http://schemas.openxmlformats.org/officeDocument/2006/math">
                    <m:r>
                      <a:rPr lang="en-US" sz="2400" b="0" i="1" smtClean="0">
                        <a:latin typeface="Cambria Math" panose="02040503050406030204" pitchFamily="18" charset="0"/>
                      </a:rPr>
                      <m:t>∼3</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∗10</m:t>
                        </m:r>
                      </m:e>
                      <m:sup>
                        <m:r>
                          <a:rPr lang="en-US" sz="2400" b="0" i="1" smtClean="0">
                            <a:latin typeface="Cambria Math" panose="02040503050406030204" pitchFamily="18" charset="0"/>
                          </a:rPr>
                          <m:t>5</m:t>
                        </m:r>
                      </m:sup>
                    </m:sSup>
                  </m:oMath>
                </a14:m>
                <a:r>
                  <a:rPr lang="en-US" sz="2400" b="0" dirty="0"/>
                  <a:t> q/s</a:t>
                </a:r>
              </a:p>
              <a:p>
                <a:pPr marL="0" indent="0">
                  <a:buNone/>
                </a:pPr>
                <a:endParaRPr lang="en-US" sz="2400" dirty="0"/>
              </a:p>
              <a:p>
                <a:pPr marL="0" indent="0">
                  <a:buNone/>
                </a:pPr>
                <a:endParaRPr lang="en-US" sz="2400" b="0" dirty="0"/>
              </a:p>
            </p:txBody>
          </p:sp>
        </mc:Choice>
        <mc:Fallback>
          <p:sp>
            <p:nvSpPr>
              <p:cNvPr id="3" name="Content Placeholder 2">
                <a:extLst>
                  <a:ext uri="{FF2B5EF4-FFF2-40B4-BE49-F238E27FC236}">
                    <a16:creationId xmlns:a16="http://schemas.microsoft.com/office/drawing/2014/main" id="{FC66E600-EB0E-244B-BC0C-CDC037F744FE}"/>
                  </a:ext>
                </a:extLst>
              </p:cNvPr>
              <p:cNvSpPr>
                <a:spLocks noGrp="1" noRot="1" noChangeAspect="1" noMove="1" noResize="1" noEditPoints="1" noAdjustHandles="1" noChangeArrowheads="1" noChangeShapeType="1" noTextEdit="1"/>
              </p:cNvSpPr>
              <p:nvPr>
                <p:ph idx="1"/>
              </p:nvPr>
            </p:nvSpPr>
            <p:spPr>
              <a:blipFill>
                <a:blip r:embed="rId3"/>
                <a:stretch>
                  <a:fillRect l="-965" t="-203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4FACE0CA-C56D-9FE5-ADF4-EEF5F3A8B4C6}"/>
                  </a:ext>
                </a:extLst>
              </p:cNvPr>
              <p:cNvSpPr txBox="1"/>
              <p:nvPr/>
            </p:nvSpPr>
            <p:spPr>
              <a:xfrm>
                <a:off x="8918008" y="5625274"/>
                <a:ext cx="4513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Time (</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r>
                      <a:rPr lang="en-US" b="0" i="1" smtClean="0">
                        <a:latin typeface="Cambria Math" panose="02040503050406030204" pitchFamily="18" charset="0"/>
                        <a:ea typeface="Helvetica Neue Light" panose="02000403000000020004" pitchFamily="2" charset="0"/>
                      </a:rPr>
                      <m:t>𝑠</m:t>
                    </m:r>
                  </m:oMath>
                </a14:m>
                <a:r>
                  <a:rPr lang="en-US" dirty="0">
                    <a:latin typeface="Helvetica Neue Light" panose="02000403000000020004" pitchFamily="2" charset="0"/>
                    <a:ea typeface="Helvetica Neue Light" panose="02000403000000020004" pitchFamily="2" charset="0"/>
                  </a:rPr>
                  <a:t>)</a:t>
                </a:r>
              </a:p>
            </p:txBody>
          </p:sp>
        </mc:Choice>
        <mc:Fallback>
          <p:sp>
            <p:nvSpPr>
              <p:cNvPr id="11" name="TextBox 10">
                <a:extLst>
                  <a:ext uri="{FF2B5EF4-FFF2-40B4-BE49-F238E27FC236}">
                    <a16:creationId xmlns:a16="http://schemas.microsoft.com/office/drawing/2014/main" id="{4FACE0CA-C56D-9FE5-ADF4-EEF5F3A8B4C6}"/>
                  </a:ext>
                </a:extLst>
              </p:cNvPr>
              <p:cNvSpPr txBox="1">
                <a:spLocks noRot="1" noChangeAspect="1" noMove="1" noResize="1" noEditPoints="1" noAdjustHandles="1" noChangeArrowheads="1" noChangeShapeType="1" noTextEdit="1"/>
              </p:cNvSpPr>
              <p:nvPr/>
            </p:nvSpPr>
            <p:spPr>
              <a:xfrm>
                <a:off x="8918008" y="5625274"/>
                <a:ext cx="4513118" cy="369332"/>
              </a:xfrm>
              <a:prstGeom prst="rect">
                <a:avLst/>
              </a:prstGeom>
              <a:blipFill>
                <a:blip r:embed="rId4"/>
                <a:stretch>
                  <a:fillRect l="-1124" t="-10345" b="-31034"/>
                </a:stretch>
              </a:blipFill>
            </p:spPr>
            <p:txBody>
              <a:bodyPr/>
              <a:lstStyle/>
              <a:p>
                <a:r>
                  <a:rPr lang="en-US">
                    <a:noFill/>
                  </a:rPr>
                  <a:t> </a:t>
                </a:r>
              </a:p>
            </p:txBody>
          </p:sp>
        </mc:Fallback>
      </mc:AlternateContent>
      <p:grpSp>
        <p:nvGrpSpPr>
          <p:cNvPr id="18" name="Group 17">
            <a:extLst>
              <a:ext uri="{FF2B5EF4-FFF2-40B4-BE49-F238E27FC236}">
                <a16:creationId xmlns:a16="http://schemas.microsoft.com/office/drawing/2014/main" id="{E6D59080-CA08-B0B5-8496-199F15ED7CD9}"/>
              </a:ext>
            </a:extLst>
          </p:cNvPr>
          <p:cNvGrpSpPr/>
          <p:nvPr/>
        </p:nvGrpSpPr>
        <p:grpSpPr>
          <a:xfrm>
            <a:off x="6122504" y="1602557"/>
            <a:ext cx="5707297" cy="3995509"/>
            <a:chOff x="6122504" y="1602557"/>
            <a:chExt cx="5707297" cy="3995509"/>
          </a:xfrm>
        </p:grpSpPr>
        <p:pic>
          <p:nvPicPr>
            <p:cNvPr id="9" name="Picture 8">
              <a:extLst>
                <a:ext uri="{FF2B5EF4-FFF2-40B4-BE49-F238E27FC236}">
                  <a16:creationId xmlns:a16="http://schemas.microsoft.com/office/drawing/2014/main" id="{5FF1861E-7131-B399-DE33-E8E1D9234C16}"/>
                </a:ext>
              </a:extLst>
            </p:cNvPr>
            <p:cNvPicPr>
              <a:picLocks noChangeAspect="1"/>
            </p:cNvPicPr>
            <p:nvPr/>
          </p:nvPicPr>
          <p:blipFill rotWithShape="1">
            <a:blip r:embed="rId5"/>
            <a:srcRect l="10051" t="6958" b="12630"/>
            <a:stretch/>
          </p:blipFill>
          <p:spPr>
            <a:xfrm>
              <a:off x="6853472" y="1974540"/>
              <a:ext cx="4919427" cy="3280904"/>
            </a:xfrm>
            <a:prstGeom prst="rect">
              <a:avLst/>
            </a:prstGeom>
          </p:spPr>
        </p:pic>
        <p:sp>
          <p:nvSpPr>
            <p:cNvPr id="4" name="Rectangle 3">
              <a:extLst>
                <a:ext uri="{FF2B5EF4-FFF2-40B4-BE49-F238E27FC236}">
                  <a16:creationId xmlns:a16="http://schemas.microsoft.com/office/drawing/2014/main" id="{3ED77B3F-F897-DDE7-99E5-CFEE50B6BDDE}"/>
                </a:ext>
              </a:extLst>
            </p:cNvPr>
            <p:cNvSpPr/>
            <p:nvPr/>
          </p:nvSpPr>
          <p:spPr>
            <a:xfrm>
              <a:off x="6509442" y="2018923"/>
              <a:ext cx="344031" cy="470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B492BE8-7C5E-1BAB-11F2-329EDE4BE7FF}"/>
                </a:ext>
              </a:extLst>
            </p:cNvPr>
            <p:cNvSpPr/>
            <p:nvPr/>
          </p:nvSpPr>
          <p:spPr>
            <a:xfrm>
              <a:off x="6599976" y="2958220"/>
              <a:ext cx="253497" cy="15866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2FD6B84-0367-2087-89CA-E64F930094EF}"/>
                </a:ext>
              </a:extLst>
            </p:cNvPr>
            <p:cNvSpPr/>
            <p:nvPr/>
          </p:nvSpPr>
          <p:spPr>
            <a:xfrm>
              <a:off x="8175279" y="5260062"/>
              <a:ext cx="2697933" cy="2082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BE268FE-F2AE-891E-A530-91967770C754}"/>
                </a:ext>
              </a:extLst>
            </p:cNvPr>
            <p:cNvSpPr/>
            <p:nvPr/>
          </p:nvSpPr>
          <p:spPr>
            <a:xfrm>
              <a:off x="10011266" y="1602557"/>
              <a:ext cx="1621410" cy="339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B8B3C83-691D-DA03-D376-9C075E20BF89}"/>
                </a:ext>
              </a:extLst>
            </p:cNvPr>
            <p:cNvSpPr txBox="1"/>
            <p:nvPr/>
          </p:nvSpPr>
          <p:spPr>
            <a:xfrm>
              <a:off x="7055654" y="1602899"/>
              <a:ext cx="4513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Axial mode cooling; detuning = 140 MHz</a:t>
              </a:r>
            </a:p>
          </p:txBody>
        </p: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DD8CFE3D-25DD-D0CE-2EEC-CB3ED81D9952}"/>
                    </a:ext>
                  </a:extLst>
                </p:cNvPr>
                <p:cNvSpPr txBox="1"/>
                <p:nvPr/>
              </p:nvSpPr>
              <p:spPr>
                <a:xfrm>
                  <a:off x="6122504" y="3685491"/>
                  <a:ext cx="619992" cy="36933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ea typeface="Helvetica Neue Light" panose="02000403000000020004" pitchFamily="2" charset="0"/>
                              </a:rPr>
                            </m:ctrlPr>
                          </m:dPr>
                          <m:e>
                            <m:r>
                              <a:rPr lang="en-US" b="0" i="1" smtClean="0">
                                <a:latin typeface="Cambria Math" panose="02040503050406030204" pitchFamily="18" charset="0"/>
                                <a:ea typeface="Helvetica Neue Light" panose="02000403000000020004" pitchFamily="2" charset="0"/>
                              </a:rPr>
                              <m:t>𝑛</m:t>
                            </m:r>
                          </m:e>
                        </m:d>
                      </m:oMath>
                    </m:oMathPara>
                  </a14:m>
                  <a:endParaRPr lang="en-US" dirty="0">
                    <a:latin typeface="Helvetica Neue Light" panose="02000403000000020004" pitchFamily="2" charset="0"/>
                    <a:ea typeface="Helvetica Neue Light" panose="02000403000000020004" pitchFamily="2" charset="0"/>
                  </a:endParaRPr>
                </a:p>
              </p:txBody>
            </p:sp>
          </mc:Choice>
          <mc:Fallback>
            <p:sp>
              <p:nvSpPr>
                <p:cNvPr id="12" name="TextBox 11">
                  <a:extLst>
                    <a:ext uri="{FF2B5EF4-FFF2-40B4-BE49-F238E27FC236}">
                      <a16:creationId xmlns:a16="http://schemas.microsoft.com/office/drawing/2014/main" id="{DD8CFE3D-25DD-D0CE-2EEC-CB3ED81D9952}"/>
                    </a:ext>
                  </a:extLst>
                </p:cNvPr>
                <p:cNvSpPr txBox="1">
                  <a:spLocks noRot="1" noChangeAspect="1" noMove="1" noResize="1" noEditPoints="1" noAdjustHandles="1" noChangeArrowheads="1" noChangeShapeType="1" noTextEdit="1"/>
                </p:cNvSpPr>
                <p:nvPr/>
              </p:nvSpPr>
              <p:spPr>
                <a:xfrm>
                  <a:off x="6122504" y="3685491"/>
                  <a:ext cx="619992" cy="369332"/>
                </a:xfrm>
                <a:prstGeom prst="rect">
                  <a:avLst/>
                </a:prstGeom>
                <a:blipFill>
                  <a:blip r:embed="rId6"/>
                  <a:stretch>
                    <a:fillRect/>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B789E00C-8EE1-87A8-AA9E-C2B255DF44C8}"/>
                </a:ext>
              </a:extLst>
            </p:cNvPr>
            <p:cNvSpPr txBox="1"/>
            <p:nvPr/>
          </p:nvSpPr>
          <p:spPr>
            <a:xfrm>
              <a:off x="6543475" y="4580540"/>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2</a:t>
              </a:r>
            </a:p>
          </p:txBody>
        </p:sp>
        <p:sp>
          <p:nvSpPr>
            <p:cNvPr id="14" name="TextBox 13">
              <a:extLst>
                <a:ext uri="{FF2B5EF4-FFF2-40B4-BE49-F238E27FC236}">
                  <a16:creationId xmlns:a16="http://schemas.microsoft.com/office/drawing/2014/main" id="{B080BF9B-A4EF-7A70-64DB-16CDE84E89A3}"/>
                </a:ext>
              </a:extLst>
            </p:cNvPr>
            <p:cNvSpPr txBox="1"/>
            <p:nvPr/>
          </p:nvSpPr>
          <p:spPr>
            <a:xfrm>
              <a:off x="6992475" y="5228734"/>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a:t>
              </a:r>
            </a:p>
          </p:txBody>
        </p:sp>
        <p:sp>
          <p:nvSpPr>
            <p:cNvPr id="15" name="TextBox 14">
              <a:extLst>
                <a:ext uri="{FF2B5EF4-FFF2-40B4-BE49-F238E27FC236}">
                  <a16:creationId xmlns:a16="http://schemas.microsoft.com/office/drawing/2014/main" id="{EFA9DDE5-5F0A-178D-0C2B-5C7774014254}"/>
                </a:ext>
              </a:extLst>
            </p:cNvPr>
            <p:cNvSpPr txBox="1"/>
            <p:nvPr/>
          </p:nvSpPr>
          <p:spPr>
            <a:xfrm>
              <a:off x="7382661" y="5228734"/>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55</a:t>
              </a:r>
            </a:p>
          </p:txBody>
        </p:sp>
        <p:sp>
          <p:nvSpPr>
            <p:cNvPr id="16" name="TextBox 15">
              <a:extLst>
                <a:ext uri="{FF2B5EF4-FFF2-40B4-BE49-F238E27FC236}">
                  <a16:creationId xmlns:a16="http://schemas.microsoft.com/office/drawing/2014/main" id="{AB9490C6-C08A-A632-DCE9-A6BABD4A1025}"/>
                </a:ext>
              </a:extLst>
            </p:cNvPr>
            <p:cNvSpPr txBox="1"/>
            <p:nvPr/>
          </p:nvSpPr>
          <p:spPr>
            <a:xfrm>
              <a:off x="11209809" y="5228734"/>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500</a:t>
              </a:r>
            </a:p>
          </p:txBody>
        </p:sp>
        <p:sp>
          <p:nvSpPr>
            <p:cNvPr id="17" name="TextBox 16">
              <a:extLst>
                <a:ext uri="{FF2B5EF4-FFF2-40B4-BE49-F238E27FC236}">
                  <a16:creationId xmlns:a16="http://schemas.microsoft.com/office/drawing/2014/main" id="{86DE0BF2-91C8-EBE1-75BB-AD33C5EB8F9D}"/>
                </a:ext>
              </a:extLst>
            </p:cNvPr>
            <p:cNvSpPr txBox="1"/>
            <p:nvPr/>
          </p:nvSpPr>
          <p:spPr>
            <a:xfrm>
              <a:off x="6462212" y="2525403"/>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12</a:t>
              </a:r>
            </a:p>
          </p:txBody>
        </p:sp>
      </p:grpSp>
      <p:cxnSp>
        <p:nvCxnSpPr>
          <p:cNvPr id="20" name="Straight Connector 19">
            <a:extLst>
              <a:ext uri="{FF2B5EF4-FFF2-40B4-BE49-F238E27FC236}">
                <a16:creationId xmlns:a16="http://schemas.microsoft.com/office/drawing/2014/main" id="{28F6EB58-E717-7A12-C948-42B1F4E14552}"/>
              </a:ext>
            </a:extLst>
          </p:cNvPr>
          <p:cNvCxnSpPr>
            <a:cxnSpLocks/>
          </p:cNvCxnSpPr>
          <p:nvPr/>
        </p:nvCxnSpPr>
        <p:spPr>
          <a:xfrm>
            <a:off x="7599767" y="1984931"/>
            <a:ext cx="0" cy="3256503"/>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081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7352D-335A-17AF-3E50-3FD19B840300}"/>
              </a:ext>
            </a:extLst>
          </p:cNvPr>
          <p:cNvSpPr>
            <a:spLocks noGrp="1"/>
          </p:cNvSpPr>
          <p:nvPr>
            <p:ph type="title"/>
          </p:nvPr>
        </p:nvSpPr>
        <p:spPr/>
        <p:txBody>
          <a:bodyPr/>
          <a:lstStyle/>
          <a:p>
            <a:r>
              <a:rPr lang="en-US" dirty="0"/>
              <a:t>Didn’t you say you cooled these ions?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C66E600-EB0E-244B-BC0C-CDC037F744FE}"/>
                  </a:ext>
                </a:extLst>
              </p:cNvPr>
              <p:cNvSpPr>
                <a:spLocks noGrp="1"/>
              </p:cNvSpPr>
              <p:nvPr>
                <p:ph idx="1"/>
              </p:nvPr>
            </p:nvSpPr>
            <p:spPr/>
            <p:txBody>
              <a:bodyPr>
                <a:normAutofit/>
              </a:bodyPr>
              <a:lstStyle/>
              <a:p>
                <a:pPr marL="0" indent="0">
                  <a:buNone/>
                </a:pPr>
                <a:r>
                  <a:rPr lang="en-US" sz="2400" dirty="0"/>
                  <a:t>Doppler limit of 1 MHz axial mode: </a:t>
                </a:r>
              </a:p>
              <a:p>
                <a:pPr marL="0" indent="0">
                  <a:buNone/>
                </a:pPr>
                <a14:m>
                  <m:oMath xmlns:m="http://schemas.openxmlformats.org/officeDocument/2006/math">
                    <m:r>
                      <a:rPr lang="en-US" sz="2400" b="0" i="1" dirty="0" smtClean="0">
                        <a:latin typeface="Cambria Math" panose="02040503050406030204" pitchFamily="18" charset="0"/>
                      </a:rPr>
                      <m:t>⟨</m:t>
                    </m:r>
                    <m:r>
                      <a:rPr lang="en-US" sz="2400" b="0" i="1" dirty="0" smtClean="0">
                        <a:latin typeface="Cambria Math" panose="02040503050406030204" pitchFamily="18" charset="0"/>
                      </a:rPr>
                      <m:t>𝑛</m:t>
                    </m:r>
                    <m:r>
                      <a:rPr lang="en-US" sz="2400" b="0" i="1" dirty="0" smtClean="0">
                        <a:latin typeface="Cambria Math" panose="02040503050406030204" pitchFamily="18" charset="0"/>
                      </a:rPr>
                      <m:t>⟩∼12 </m:t>
                    </m:r>
                  </m:oMath>
                </a14:m>
                <a:r>
                  <a:rPr lang="en-US" sz="2400" b="0" dirty="0"/>
                  <a:t> </a:t>
                </a:r>
              </a:p>
              <a:p>
                <a:pPr marL="0" indent="0">
                  <a:buNone/>
                </a:pPr>
                <a:endParaRPr lang="en-US" sz="2400" b="0" dirty="0"/>
              </a:p>
              <a:p>
                <a:pPr marL="0" indent="0">
                  <a:buNone/>
                </a:pPr>
                <a:r>
                  <a:rPr lang="en-US" sz="2400" dirty="0"/>
                  <a:t>Steady state </a:t>
                </a:r>
                <a14:m>
                  <m:oMath xmlns:m="http://schemas.openxmlformats.org/officeDocument/2006/math">
                    <m:r>
                      <a:rPr lang="en-US" sz="2400" i="1">
                        <a:latin typeface="Cambria Math" panose="02040503050406030204" pitchFamily="18" charset="0"/>
                      </a:rPr>
                      <m:t>⟨</m:t>
                    </m:r>
                    <m:r>
                      <a:rPr lang="en-US" sz="2400" i="1">
                        <a:latin typeface="Cambria Math" panose="02040503050406030204" pitchFamily="18" charset="0"/>
                      </a:rPr>
                      <m:t>𝑛</m:t>
                    </m:r>
                    <m:r>
                      <a:rPr lang="en-US" sz="2400" i="1">
                        <a:latin typeface="Cambria Math" panose="02040503050406030204" pitchFamily="18" charset="0"/>
                      </a:rPr>
                      <m:t>⟩=1.9±0.3 </m:t>
                    </m:r>
                  </m:oMath>
                </a14:m>
                <a:endParaRPr lang="en-US" sz="2400" dirty="0"/>
              </a:p>
              <a:p>
                <a:pPr marL="0" indent="0">
                  <a:buNone/>
                </a:pPr>
                <a:endParaRPr lang="en-US" sz="2400" b="0" dirty="0"/>
              </a:p>
              <a:p>
                <a:pPr marL="0" indent="0">
                  <a:buNone/>
                </a:pPr>
                <a:r>
                  <a:rPr lang="en-US" sz="2400" b="0" dirty="0"/>
                  <a:t>Cooling rate at Doppler limit: </a:t>
                </a:r>
                <a:endParaRPr lang="en-US" sz="2400" b="0" i="1" dirty="0">
                  <a:latin typeface="Cambria Math" panose="02040503050406030204" pitchFamily="18" charset="0"/>
                </a:endParaRPr>
              </a:p>
              <a:p>
                <a:pPr marL="0" indent="0">
                  <a:buNone/>
                </a:pPr>
                <a14:m>
                  <m:oMath xmlns:m="http://schemas.openxmlformats.org/officeDocument/2006/math">
                    <m:r>
                      <a:rPr lang="en-US" sz="2400" b="0" i="1" smtClean="0">
                        <a:latin typeface="Cambria Math" panose="02040503050406030204" pitchFamily="18" charset="0"/>
                      </a:rPr>
                      <m:t>∼3</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∗10</m:t>
                        </m:r>
                      </m:e>
                      <m:sup>
                        <m:r>
                          <a:rPr lang="en-US" sz="2400" b="0" i="1" smtClean="0">
                            <a:latin typeface="Cambria Math" panose="02040503050406030204" pitchFamily="18" charset="0"/>
                          </a:rPr>
                          <m:t>5</m:t>
                        </m:r>
                      </m:sup>
                    </m:sSup>
                  </m:oMath>
                </a14:m>
                <a:r>
                  <a:rPr lang="en-US" sz="2400" b="0" dirty="0"/>
                  <a:t> q/s</a:t>
                </a:r>
              </a:p>
              <a:p>
                <a:pPr marL="0" indent="0">
                  <a:buNone/>
                </a:pPr>
                <a:endParaRPr lang="en-US" sz="2400" dirty="0"/>
              </a:p>
              <a:p>
                <a:pPr marL="0" indent="0">
                  <a:buNone/>
                </a:pPr>
                <a:endParaRPr lang="en-US" sz="2400" b="0" dirty="0"/>
              </a:p>
            </p:txBody>
          </p:sp>
        </mc:Choice>
        <mc:Fallback>
          <p:sp>
            <p:nvSpPr>
              <p:cNvPr id="3" name="Content Placeholder 2">
                <a:extLst>
                  <a:ext uri="{FF2B5EF4-FFF2-40B4-BE49-F238E27FC236}">
                    <a16:creationId xmlns:a16="http://schemas.microsoft.com/office/drawing/2014/main" id="{FC66E600-EB0E-244B-BC0C-CDC037F744FE}"/>
                  </a:ext>
                </a:extLst>
              </p:cNvPr>
              <p:cNvSpPr>
                <a:spLocks noGrp="1" noRot="1" noChangeAspect="1" noMove="1" noResize="1" noEditPoints="1" noAdjustHandles="1" noChangeArrowheads="1" noChangeShapeType="1" noTextEdit="1"/>
              </p:cNvSpPr>
              <p:nvPr>
                <p:ph idx="1"/>
              </p:nvPr>
            </p:nvSpPr>
            <p:spPr>
              <a:blipFill>
                <a:blip r:embed="rId3"/>
                <a:stretch>
                  <a:fillRect l="-965" t="-2035"/>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9403C098-ECBF-D55E-12AD-50C3A9621464}"/>
              </a:ext>
            </a:extLst>
          </p:cNvPr>
          <p:cNvPicPr>
            <a:picLocks noChangeAspect="1"/>
          </p:cNvPicPr>
          <p:nvPr/>
        </p:nvPicPr>
        <p:blipFill rotWithShape="1">
          <a:blip r:embed="rId4"/>
          <a:srcRect l="10198" t="6161" r="-148" b="12632"/>
          <a:stretch/>
        </p:blipFill>
        <p:spPr>
          <a:xfrm>
            <a:off x="6853472" y="1942088"/>
            <a:ext cx="4919427" cy="3313355"/>
          </a:xfrm>
          <a:prstGeom prst="rect">
            <a:avLst/>
          </a:prstGeom>
        </p:spPr>
      </p:pic>
      <p:sp>
        <p:nvSpPr>
          <p:cNvPr id="4" name="Rectangle 3">
            <a:extLst>
              <a:ext uri="{FF2B5EF4-FFF2-40B4-BE49-F238E27FC236}">
                <a16:creationId xmlns:a16="http://schemas.microsoft.com/office/drawing/2014/main" id="{3ED77B3F-F897-DDE7-99E5-CFEE50B6BDDE}"/>
              </a:ext>
            </a:extLst>
          </p:cNvPr>
          <p:cNvSpPr/>
          <p:nvPr/>
        </p:nvSpPr>
        <p:spPr>
          <a:xfrm>
            <a:off x="6509442" y="2018923"/>
            <a:ext cx="344031" cy="470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B492BE8-7C5E-1BAB-11F2-329EDE4BE7FF}"/>
              </a:ext>
            </a:extLst>
          </p:cNvPr>
          <p:cNvSpPr/>
          <p:nvPr/>
        </p:nvSpPr>
        <p:spPr>
          <a:xfrm>
            <a:off x="8615470" y="1750760"/>
            <a:ext cx="253497" cy="2390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2FD6B84-0367-2087-89CA-E64F930094EF}"/>
              </a:ext>
            </a:extLst>
          </p:cNvPr>
          <p:cNvSpPr/>
          <p:nvPr/>
        </p:nvSpPr>
        <p:spPr>
          <a:xfrm>
            <a:off x="8175279" y="5260062"/>
            <a:ext cx="2697933" cy="2082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B8B3C83-691D-DA03-D376-9C075E20BF89}"/>
              </a:ext>
            </a:extLst>
          </p:cNvPr>
          <p:cNvSpPr txBox="1"/>
          <p:nvPr/>
        </p:nvSpPr>
        <p:spPr>
          <a:xfrm>
            <a:off x="7069878" y="1599672"/>
            <a:ext cx="451311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Axial mode cooling; detuning = 86 MHz</a:t>
            </a: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4FACE0CA-C56D-9FE5-ADF4-EEF5F3A8B4C6}"/>
                  </a:ext>
                </a:extLst>
              </p:cNvPr>
              <p:cNvSpPr txBox="1"/>
              <p:nvPr/>
            </p:nvSpPr>
            <p:spPr>
              <a:xfrm>
                <a:off x="8922107" y="5626111"/>
                <a:ext cx="120328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Time (</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r>
                      <a:rPr lang="en-US" b="0" i="1" smtClean="0">
                        <a:latin typeface="Cambria Math" panose="02040503050406030204" pitchFamily="18" charset="0"/>
                        <a:ea typeface="Helvetica Neue Light" panose="02000403000000020004" pitchFamily="2" charset="0"/>
                      </a:rPr>
                      <m:t>𝑠</m:t>
                    </m:r>
                  </m:oMath>
                </a14:m>
                <a:r>
                  <a:rPr lang="en-US" dirty="0">
                    <a:latin typeface="Helvetica Neue Light" panose="02000403000000020004" pitchFamily="2" charset="0"/>
                    <a:ea typeface="Helvetica Neue Light" panose="02000403000000020004" pitchFamily="2" charset="0"/>
                  </a:rPr>
                  <a:t>)</a:t>
                </a:r>
              </a:p>
            </p:txBody>
          </p:sp>
        </mc:Choice>
        <mc:Fallback>
          <p:sp>
            <p:nvSpPr>
              <p:cNvPr id="11" name="TextBox 10">
                <a:extLst>
                  <a:ext uri="{FF2B5EF4-FFF2-40B4-BE49-F238E27FC236}">
                    <a16:creationId xmlns:a16="http://schemas.microsoft.com/office/drawing/2014/main" id="{4FACE0CA-C56D-9FE5-ADF4-EEF5F3A8B4C6}"/>
                  </a:ext>
                </a:extLst>
              </p:cNvPr>
              <p:cNvSpPr txBox="1">
                <a:spLocks noRot="1" noChangeAspect="1" noMove="1" noResize="1" noEditPoints="1" noAdjustHandles="1" noChangeArrowheads="1" noChangeShapeType="1" noTextEdit="1"/>
              </p:cNvSpPr>
              <p:nvPr/>
            </p:nvSpPr>
            <p:spPr>
              <a:xfrm>
                <a:off x="8922107" y="5626111"/>
                <a:ext cx="1203288" cy="369332"/>
              </a:xfrm>
              <a:prstGeom prst="rect">
                <a:avLst/>
              </a:prstGeom>
              <a:blipFill>
                <a:blip r:embed="rId5"/>
                <a:stretch>
                  <a:fillRect l="-4167" t="-10000" b="-2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DD8CFE3D-25DD-D0CE-2EEC-CB3ED81D9952}"/>
                  </a:ext>
                </a:extLst>
              </p:cNvPr>
              <p:cNvSpPr txBox="1"/>
              <p:nvPr/>
            </p:nvSpPr>
            <p:spPr>
              <a:xfrm>
                <a:off x="6115837" y="3687907"/>
                <a:ext cx="61999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ea typeface="Helvetica Neue Light" panose="02000403000000020004" pitchFamily="2" charset="0"/>
                            </a:rPr>
                          </m:ctrlPr>
                        </m:dPr>
                        <m:e>
                          <m:r>
                            <a:rPr lang="en-US" b="0" i="1" smtClean="0">
                              <a:latin typeface="Cambria Math" panose="02040503050406030204" pitchFamily="18" charset="0"/>
                              <a:ea typeface="Helvetica Neue Light" panose="02000403000000020004" pitchFamily="2" charset="0"/>
                            </a:rPr>
                            <m:t>𝑛</m:t>
                          </m:r>
                        </m:e>
                      </m:d>
                    </m:oMath>
                  </m:oMathPara>
                </a14:m>
                <a:endParaRPr lang="en-US" dirty="0">
                  <a:latin typeface="Helvetica Neue Light" panose="02000403000000020004" pitchFamily="2" charset="0"/>
                  <a:ea typeface="Helvetica Neue Light" panose="02000403000000020004" pitchFamily="2" charset="0"/>
                </a:endParaRPr>
              </a:p>
            </p:txBody>
          </p:sp>
        </mc:Choice>
        <mc:Fallback>
          <p:sp>
            <p:nvSpPr>
              <p:cNvPr id="12" name="TextBox 11">
                <a:extLst>
                  <a:ext uri="{FF2B5EF4-FFF2-40B4-BE49-F238E27FC236}">
                    <a16:creationId xmlns:a16="http://schemas.microsoft.com/office/drawing/2014/main" id="{DD8CFE3D-25DD-D0CE-2EEC-CB3ED81D9952}"/>
                  </a:ext>
                </a:extLst>
              </p:cNvPr>
              <p:cNvSpPr txBox="1">
                <a:spLocks noRot="1" noChangeAspect="1" noMove="1" noResize="1" noEditPoints="1" noAdjustHandles="1" noChangeArrowheads="1" noChangeShapeType="1" noTextEdit="1"/>
              </p:cNvSpPr>
              <p:nvPr/>
            </p:nvSpPr>
            <p:spPr>
              <a:xfrm>
                <a:off x="6115837" y="3687907"/>
                <a:ext cx="619992" cy="369332"/>
              </a:xfrm>
              <a:prstGeom prst="rect">
                <a:avLst/>
              </a:prstGeom>
              <a:blipFill>
                <a:blip r:embed="rId6"/>
                <a:stretch>
                  <a:fillRect/>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B789E00C-8EE1-87A8-AA9E-C2B255DF44C8}"/>
              </a:ext>
            </a:extLst>
          </p:cNvPr>
          <p:cNvSpPr txBox="1"/>
          <p:nvPr/>
        </p:nvSpPr>
        <p:spPr>
          <a:xfrm>
            <a:off x="6574758" y="4645169"/>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2</a:t>
            </a:r>
          </a:p>
        </p:txBody>
      </p:sp>
      <p:sp>
        <p:nvSpPr>
          <p:cNvPr id="14" name="TextBox 13">
            <a:extLst>
              <a:ext uri="{FF2B5EF4-FFF2-40B4-BE49-F238E27FC236}">
                <a16:creationId xmlns:a16="http://schemas.microsoft.com/office/drawing/2014/main" id="{F09749C9-8DB2-3E3A-5D73-EE839486CA9F}"/>
              </a:ext>
            </a:extLst>
          </p:cNvPr>
          <p:cNvSpPr txBox="1"/>
          <p:nvPr/>
        </p:nvSpPr>
        <p:spPr>
          <a:xfrm>
            <a:off x="6458491" y="2481847"/>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14</a:t>
            </a:r>
          </a:p>
        </p:txBody>
      </p:sp>
      <p:sp>
        <p:nvSpPr>
          <p:cNvPr id="15" name="TextBox 14">
            <a:extLst>
              <a:ext uri="{FF2B5EF4-FFF2-40B4-BE49-F238E27FC236}">
                <a16:creationId xmlns:a16="http://schemas.microsoft.com/office/drawing/2014/main" id="{24101DF2-9970-BD79-216E-847661AB9E18}"/>
              </a:ext>
            </a:extLst>
          </p:cNvPr>
          <p:cNvSpPr txBox="1"/>
          <p:nvPr/>
        </p:nvSpPr>
        <p:spPr>
          <a:xfrm>
            <a:off x="10941444" y="5208032"/>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140</a:t>
            </a:r>
          </a:p>
        </p:txBody>
      </p:sp>
      <p:sp>
        <p:nvSpPr>
          <p:cNvPr id="16" name="TextBox 15">
            <a:extLst>
              <a:ext uri="{FF2B5EF4-FFF2-40B4-BE49-F238E27FC236}">
                <a16:creationId xmlns:a16="http://schemas.microsoft.com/office/drawing/2014/main" id="{ACC1C95F-9142-FE25-3178-11E4F01C3157}"/>
              </a:ext>
            </a:extLst>
          </p:cNvPr>
          <p:cNvSpPr txBox="1"/>
          <p:nvPr/>
        </p:nvSpPr>
        <p:spPr>
          <a:xfrm>
            <a:off x="6987277" y="5210071"/>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a:t>
            </a:r>
          </a:p>
        </p:txBody>
      </p:sp>
      <p:sp>
        <p:nvSpPr>
          <p:cNvPr id="17" name="TextBox 16">
            <a:extLst>
              <a:ext uri="{FF2B5EF4-FFF2-40B4-BE49-F238E27FC236}">
                <a16:creationId xmlns:a16="http://schemas.microsoft.com/office/drawing/2014/main" id="{82B21DDC-B829-D60A-4736-4581C61F3CC3}"/>
              </a:ext>
            </a:extLst>
          </p:cNvPr>
          <p:cNvSpPr txBox="1"/>
          <p:nvPr/>
        </p:nvSpPr>
        <p:spPr>
          <a:xfrm>
            <a:off x="7491377" y="5218352"/>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20</a:t>
            </a:r>
          </a:p>
        </p:txBody>
      </p:sp>
    </p:spTree>
    <p:extLst>
      <p:ext uri="{BB962C8B-B14F-4D97-AF65-F5344CB8AC3E}">
        <p14:creationId xmlns:p14="http://schemas.microsoft.com/office/powerpoint/2010/main" val="35589465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37070-6810-E1DF-EB25-C484E7B6E88C}"/>
              </a:ext>
            </a:extLst>
          </p:cNvPr>
          <p:cNvSpPr>
            <a:spLocks noGrp="1"/>
          </p:cNvSpPr>
          <p:nvPr>
            <p:ph type="title"/>
          </p:nvPr>
        </p:nvSpPr>
        <p:spPr/>
        <p:txBody>
          <a:bodyPr/>
          <a:lstStyle/>
          <a:p>
            <a:r>
              <a:rPr lang="en-US" dirty="0"/>
              <a:t>Cooling and heating is periodic</a:t>
            </a:r>
          </a:p>
        </p:txBody>
      </p:sp>
      <p:pic>
        <p:nvPicPr>
          <p:cNvPr id="5" name="Content Placeholder 4">
            <a:extLst>
              <a:ext uri="{FF2B5EF4-FFF2-40B4-BE49-F238E27FC236}">
                <a16:creationId xmlns:a16="http://schemas.microsoft.com/office/drawing/2014/main" id="{F349A397-1BB5-1CA9-A66B-8EA120851A06}"/>
              </a:ext>
            </a:extLst>
          </p:cNvPr>
          <p:cNvPicPr>
            <a:picLocks noGrp="1" noChangeAspect="1"/>
          </p:cNvPicPr>
          <p:nvPr>
            <p:ph idx="1"/>
          </p:nvPr>
        </p:nvPicPr>
        <p:blipFill rotWithShape="1">
          <a:blip r:embed="rId3"/>
          <a:srcRect l="8614" t="21650" r="7292" b="22626"/>
          <a:stretch/>
        </p:blipFill>
        <p:spPr>
          <a:xfrm>
            <a:off x="791245" y="2128400"/>
            <a:ext cx="6223703" cy="4124152"/>
          </a:xfrm>
        </p:spPr>
      </p:pic>
      <p:sp>
        <p:nvSpPr>
          <p:cNvPr id="11" name="TextBox 10">
            <a:extLst>
              <a:ext uri="{FF2B5EF4-FFF2-40B4-BE49-F238E27FC236}">
                <a16:creationId xmlns:a16="http://schemas.microsoft.com/office/drawing/2014/main" id="{320ACBA7-4FE3-CFBC-E388-BCB6D06971CF}"/>
              </a:ext>
            </a:extLst>
          </p:cNvPr>
          <p:cNvSpPr txBox="1"/>
          <p:nvPr/>
        </p:nvSpPr>
        <p:spPr>
          <a:xfrm>
            <a:off x="2141502" y="1690688"/>
            <a:ext cx="3025708" cy="461665"/>
          </a:xfrm>
          <a:prstGeom prst="rect">
            <a:avLst/>
          </a:prstGeom>
          <a:noFill/>
        </p:spPr>
        <p:txBody>
          <a:bodyPr wrap="square" rtlCol="0">
            <a:spAutoFit/>
          </a:bodyPr>
          <a:lstStyle/>
          <a:p>
            <a:r>
              <a:rPr lang="en-US" sz="2400" dirty="0">
                <a:latin typeface="Helvetica Neue Light" panose="02000403000000020004" pitchFamily="2" charset="0"/>
                <a:ea typeface="Helvetica Neue Light" panose="02000403000000020004" pitchFamily="2" charset="0"/>
              </a:rPr>
              <a:t>Experimental results</a:t>
            </a:r>
          </a:p>
        </p:txBody>
      </p:sp>
      <p:sp>
        <p:nvSpPr>
          <p:cNvPr id="12" name="TextBox 11">
            <a:extLst>
              <a:ext uri="{FF2B5EF4-FFF2-40B4-BE49-F238E27FC236}">
                <a16:creationId xmlns:a16="http://schemas.microsoft.com/office/drawing/2014/main" id="{D6A8B949-E26F-E0C6-C48F-C87D3CD1C835}"/>
              </a:ext>
            </a:extLst>
          </p:cNvPr>
          <p:cNvSpPr txBox="1"/>
          <p:nvPr/>
        </p:nvSpPr>
        <p:spPr>
          <a:xfrm>
            <a:off x="5783124" y="6186411"/>
            <a:ext cx="3863553" cy="646331"/>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Polarization gradient </a:t>
            </a:r>
          </a:p>
          <a:p>
            <a:r>
              <a:rPr lang="en-US" dirty="0">
                <a:latin typeface="Helvetica Neue Light" panose="02000403000000020004" pitchFamily="2" charset="0"/>
                <a:ea typeface="Helvetica Neue Light" panose="02000403000000020004" pitchFamily="2" charset="0"/>
              </a:rPr>
              <a:t>phase (rad.)</a:t>
            </a:r>
          </a:p>
        </p:txBody>
      </p:sp>
      <p:sp>
        <p:nvSpPr>
          <p:cNvPr id="15" name="TextBox 14">
            <a:extLst>
              <a:ext uri="{FF2B5EF4-FFF2-40B4-BE49-F238E27FC236}">
                <a16:creationId xmlns:a16="http://schemas.microsoft.com/office/drawing/2014/main" id="{DB82CA28-56E1-1CF2-CABE-C77CFC59C022}"/>
              </a:ext>
            </a:extLst>
          </p:cNvPr>
          <p:cNvSpPr txBox="1"/>
          <p:nvPr/>
        </p:nvSpPr>
        <p:spPr>
          <a:xfrm>
            <a:off x="31235" y="1871094"/>
            <a:ext cx="1224359" cy="646331"/>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Detuning (MHz)</a:t>
            </a:r>
          </a:p>
        </p:txBody>
      </p:sp>
      <p:cxnSp>
        <p:nvCxnSpPr>
          <p:cNvPr id="18" name="Straight Connector 17">
            <a:extLst>
              <a:ext uri="{FF2B5EF4-FFF2-40B4-BE49-F238E27FC236}">
                <a16:creationId xmlns:a16="http://schemas.microsoft.com/office/drawing/2014/main" id="{CACC0B40-2092-B176-BFB0-A0A39E01B559}"/>
              </a:ext>
            </a:extLst>
          </p:cNvPr>
          <p:cNvCxnSpPr>
            <a:cxnSpLocks/>
          </p:cNvCxnSpPr>
          <p:nvPr/>
        </p:nvCxnSpPr>
        <p:spPr>
          <a:xfrm>
            <a:off x="838200" y="5588328"/>
            <a:ext cx="5617191" cy="0"/>
          </a:xfrm>
          <a:prstGeom prst="line">
            <a:avLst/>
          </a:prstGeom>
          <a:ln w="254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8A9BD8CD-DC0D-01ED-05A3-F810CC16E862}"/>
                  </a:ext>
                </a:extLst>
              </p:cNvPr>
              <p:cNvSpPr txBox="1"/>
              <p:nvPr/>
            </p:nvSpPr>
            <p:spPr>
              <a:xfrm>
                <a:off x="6269903" y="1992394"/>
                <a:ext cx="1224359" cy="36933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ea typeface="Helvetica Neue Light" panose="02000403000000020004" pitchFamily="2" charset="0"/>
                            </a:rPr>
                          </m:ctrlPr>
                        </m:dPr>
                        <m:e>
                          <m:r>
                            <a:rPr lang="en-US" b="0" i="1" smtClean="0">
                              <a:latin typeface="Cambria Math" panose="02040503050406030204" pitchFamily="18" charset="0"/>
                              <a:ea typeface="Helvetica Neue Light" panose="02000403000000020004" pitchFamily="2" charset="0"/>
                            </a:rPr>
                            <m:t>𝑛</m:t>
                          </m:r>
                        </m:e>
                      </m:d>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23" name="TextBox 22">
                <a:extLst>
                  <a:ext uri="{FF2B5EF4-FFF2-40B4-BE49-F238E27FC236}">
                    <a16:creationId xmlns:a16="http://schemas.microsoft.com/office/drawing/2014/main" id="{8A9BD8CD-DC0D-01ED-05A3-F810CC16E862}"/>
                  </a:ext>
                </a:extLst>
              </p:cNvPr>
              <p:cNvSpPr txBox="1">
                <a:spLocks noRot="1" noChangeAspect="1" noMove="1" noResize="1" noEditPoints="1" noAdjustHandles="1" noChangeArrowheads="1" noChangeShapeType="1" noTextEdit="1"/>
              </p:cNvSpPr>
              <p:nvPr/>
            </p:nvSpPr>
            <p:spPr>
              <a:xfrm>
                <a:off x="6269903" y="1992394"/>
                <a:ext cx="1224359"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CCC612AE-86EF-0CCC-328A-B0C1F727CE39}"/>
                  </a:ext>
                </a:extLst>
              </p:cNvPr>
              <p:cNvSpPr txBox="1"/>
              <p:nvPr/>
            </p:nvSpPr>
            <p:spPr>
              <a:xfrm>
                <a:off x="4863714" y="6154227"/>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24" name="TextBox 23">
                <a:extLst>
                  <a:ext uri="{FF2B5EF4-FFF2-40B4-BE49-F238E27FC236}">
                    <a16:creationId xmlns:a16="http://schemas.microsoft.com/office/drawing/2014/main" id="{CCC612AE-86EF-0CCC-328A-B0C1F727CE39}"/>
                  </a:ext>
                </a:extLst>
              </p:cNvPr>
              <p:cNvSpPr txBox="1">
                <a:spLocks noRot="1" noChangeAspect="1" noMove="1" noResize="1" noEditPoints="1" noAdjustHandles="1" noChangeArrowheads="1" noChangeShapeType="1" noTextEdit="1"/>
              </p:cNvSpPr>
              <p:nvPr/>
            </p:nvSpPr>
            <p:spPr>
              <a:xfrm>
                <a:off x="4863714" y="6154227"/>
                <a:ext cx="1232001"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5E1C3AFE-1C32-8236-9D7B-25D74E021091}"/>
                  </a:ext>
                </a:extLst>
              </p:cNvPr>
              <p:cNvSpPr txBox="1"/>
              <p:nvPr/>
            </p:nvSpPr>
            <p:spPr>
              <a:xfrm>
                <a:off x="1255594" y="6154227"/>
                <a:ext cx="1232001" cy="369332"/>
              </a:xfrm>
              <a:prstGeom prst="rect">
                <a:avLst/>
              </a:prstGeom>
              <a:noFill/>
            </p:spPr>
            <p:txBody>
              <a:bodyPr wrap="square" rtlCol="0">
                <a:spAutoFit/>
              </a:bodyPr>
              <a:lstStyle/>
              <a:p>
                <a:pPr algn="ctr"/>
                <a:r>
                  <a:rPr lang="en-US" b="0" dirty="0">
                    <a:ea typeface="Helvetica Neue Light" panose="02000403000000020004" pitchFamily="2" charset="0"/>
                  </a:rPr>
                  <a:t>-</a:t>
                </a:r>
                <a14:m>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a14:m>
                <a:endParaRPr lang="en-US" b="0" dirty="0">
                  <a:latin typeface="Helvetica Neue Light" panose="02000403000000020004" pitchFamily="2" charset="0"/>
                  <a:ea typeface="Helvetica Neue Light" panose="02000403000000020004" pitchFamily="2" charset="0"/>
                </a:endParaRPr>
              </a:p>
            </p:txBody>
          </p:sp>
        </mc:Choice>
        <mc:Fallback>
          <p:sp>
            <p:nvSpPr>
              <p:cNvPr id="25" name="TextBox 24">
                <a:extLst>
                  <a:ext uri="{FF2B5EF4-FFF2-40B4-BE49-F238E27FC236}">
                    <a16:creationId xmlns:a16="http://schemas.microsoft.com/office/drawing/2014/main" id="{5E1C3AFE-1C32-8236-9D7B-25D74E021091}"/>
                  </a:ext>
                </a:extLst>
              </p:cNvPr>
              <p:cNvSpPr txBox="1">
                <a:spLocks noRot="1" noChangeAspect="1" noMove="1" noResize="1" noEditPoints="1" noAdjustHandles="1" noChangeArrowheads="1" noChangeShapeType="1" noTextEdit="1"/>
              </p:cNvSpPr>
              <p:nvPr/>
            </p:nvSpPr>
            <p:spPr>
              <a:xfrm>
                <a:off x="1255594" y="6154227"/>
                <a:ext cx="1232001" cy="369332"/>
              </a:xfrm>
              <a:prstGeom prst="rect">
                <a:avLst/>
              </a:prstGeom>
              <a:blipFill>
                <a:blip r:embed="rId6"/>
                <a:stretch>
                  <a:fillRect t="-6667" b="-26667"/>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72DEF45A-F5B9-6928-F743-CBAA236C6FFD}"/>
              </a:ext>
            </a:extLst>
          </p:cNvPr>
          <p:cNvSpPr txBox="1"/>
          <p:nvPr/>
        </p:nvSpPr>
        <p:spPr>
          <a:xfrm>
            <a:off x="3046954" y="6154227"/>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p:sp>
        <p:nvSpPr>
          <p:cNvPr id="27" name="TextBox 26">
            <a:extLst>
              <a:ext uri="{FF2B5EF4-FFF2-40B4-BE49-F238E27FC236}">
                <a16:creationId xmlns:a16="http://schemas.microsoft.com/office/drawing/2014/main" id="{E9556C17-5B3A-B6E4-9BE9-1044DDF5DE93}"/>
              </a:ext>
            </a:extLst>
          </p:cNvPr>
          <p:cNvSpPr txBox="1"/>
          <p:nvPr/>
        </p:nvSpPr>
        <p:spPr>
          <a:xfrm>
            <a:off x="31364" y="5390962"/>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p:sp>
        <p:nvSpPr>
          <p:cNvPr id="28" name="TextBox 27">
            <a:extLst>
              <a:ext uri="{FF2B5EF4-FFF2-40B4-BE49-F238E27FC236}">
                <a16:creationId xmlns:a16="http://schemas.microsoft.com/office/drawing/2014/main" id="{C7C489F4-436C-7BDE-7CA0-947649EBE292}"/>
              </a:ext>
            </a:extLst>
          </p:cNvPr>
          <p:cNvSpPr txBox="1"/>
          <p:nvPr/>
        </p:nvSpPr>
        <p:spPr>
          <a:xfrm>
            <a:off x="-95637" y="3591211"/>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100</a:t>
            </a:r>
          </a:p>
        </p:txBody>
      </p:sp>
      <p:grpSp>
        <p:nvGrpSpPr>
          <p:cNvPr id="41" name="Group 40">
            <a:extLst>
              <a:ext uri="{FF2B5EF4-FFF2-40B4-BE49-F238E27FC236}">
                <a16:creationId xmlns:a16="http://schemas.microsoft.com/office/drawing/2014/main" id="{8A651EA7-0162-136D-98E1-F589B5FEC7CD}"/>
              </a:ext>
            </a:extLst>
          </p:cNvPr>
          <p:cNvGrpSpPr/>
          <p:nvPr/>
        </p:nvGrpSpPr>
        <p:grpSpPr>
          <a:xfrm>
            <a:off x="7139996" y="1685691"/>
            <a:ext cx="5456497" cy="4838703"/>
            <a:chOff x="7139996" y="1685691"/>
            <a:chExt cx="5456497" cy="4838703"/>
          </a:xfrm>
        </p:grpSpPr>
        <p:pic>
          <p:nvPicPr>
            <p:cNvPr id="13" name="Picture 12" descr="A graph of a heat wave&#10;&#10;Description automatically generated with medium confidence">
              <a:extLst>
                <a:ext uri="{FF2B5EF4-FFF2-40B4-BE49-F238E27FC236}">
                  <a16:creationId xmlns:a16="http://schemas.microsoft.com/office/drawing/2014/main" id="{DBCE7E30-F223-F451-57F2-D2A016576B6A}"/>
                </a:ext>
              </a:extLst>
            </p:cNvPr>
            <p:cNvPicPr>
              <a:picLocks noChangeAspect="1"/>
            </p:cNvPicPr>
            <p:nvPr/>
          </p:nvPicPr>
          <p:blipFill rotWithShape="1">
            <a:blip r:embed="rId7"/>
            <a:srcRect l="15975" t="3851" b="11274"/>
            <a:stretch/>
          </p:blipFill>
          <p:spPr>
            <a:xfrm>
              <a:off x="8058606" y="2239688"/>
              <a:ext cx="4133394" cy="4012864"/>
            </a:xfrm>
            <a:prstGeom prst="rect">
              <a:avLst/>
            </a:prstGeom>
          </p:spPr>
        </p:pic>
        <p:sp>
          <p:nvSpPr>
            <p:cNvPr id="14" name="TextBox 13">
              <a:extLst>
                <a:ext uri="{FF2B5EF4-FFF2-40B4-BE49-F238E27FC236}">
                  <a16:creationId xmlns:a16="http://schemas.microsoft.com/office/drawing/2014/main" id="{D5550CD8-12EC-43A4-9FC3-D87C17944DC8}"/>
                </a:ext>
              </a:extLst>
            </p:cNvPr>
            <p:cNvSpPr txBox="1"/>
            <p:nvPr/>
          </p:nvSpPr>
          <p:spPr>
            <a:xfrm>
              <a:off x="8977821" y="1685691"/>
              <a:ext cx="2682246" cy="461665"/>
            </a:xfrm>
            <a:prstGeom prst="rect">
              <a:avLst/>
            </a:prstGeom>
            <a:noFill/>
          </p:spPr>
          <p:txBody>
            <a:bodyPr wrap="square" rtlCol="0">
              <a:spAutoFit/>
            </a:bodyPr>
            <a:lstStyle/>
            <a:p>
              <a:r>
                <a:rPr lang="en-US" sz="2400" dirty="0">
                  <a:latin typeface="Helvetica Neue Light" panose="02000403000000020004" pitchFamily="2" charset="0"/>
                  <a:ea typeface="Helvetica Neue Light" panose="02000403000000020004" pitchFamily="2" charset="0"/>
                </a:rPr>
                <a:t>Analytical theory</a:t>
              </a:r>
            </a:p>
          </p:txBody>
        </p:sp>
        <p:cxnSp>
          <p:nvCxnSpPr>
            <p:cNvPr id="20" name="Straight Connector 19">
              <a:extLst>
                <a:ext uri="{FF2B5EF4-FFF2-40B4-BE49-F238E27FC236}">
                  <a16:creationId xmlns:a16="http://schemas.microsoft.com/office/drawing/2014/main" id="{E15F48D1-ED90-BDF2-1187-758779A405F8}"/>
                </a:ext>
              </a:extLst>
            </p:cNvPr>
            <p:cNvCxnSpPr>
              <a:cxnSpLocks/>
            </p:cNvCxnSpPr>
            <p:nvPr/>
          </p:nvCxnSpPr>
          <p:spPr>
            <a:xfrm>
              <a:off x="8161360" y="4219432"/>
              <a:ext cx="3856630" cy="0"/>
            </a:xfrm>
            <a:prstGeom prst="line">
              <a:avLst/>
            </a:prstGeom>
            <a:ln w="254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A7859A89-F323-0492-4F22-7F3DF90E4959}"/>
                </a:ext>
              </a:extLst>
            </p:cNvPr>
            <p:cNvSpPr txBox="1"/>
            <p:nvPr/>
          </p:nvSpPr>
          <p:spPr>
            <a:xfrm>
              <a:off x="7261974" y="4034766"/>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p:sp>
          <p:nvSpPr>
            <p:cNvPr id="30" name="TextBox 29">
              <a:extLst>
                <a:ext uri="{FF2B5EF4-FFF2-40B4-BE49-F238E27FC236}">
                  <a16:creationId xmlns:a16="http://schemas.microsoft.com/office/drawing/2014/main" id="{40196FE0-508A-C591-B9CF-05646EC58100}"/>
                </a:ext>
              </a:extLst>
            </p:cNvPr>
            <p:cNvSpPr txBox="1"/>
            <p:nvPr/>
          </p:nvSpPr>
          <p:spPr>
            <a:xfrm>
              <a:off x="7139996" y="3279895"/>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100</a:t>
              </a:r>
            </a:p>
          </p:txBody>
        </p:sp>
        <mc:AlternateContent xmlns:mc="http://schemas.openxmlformats.org/markup-compatibility/2006">
          <mc:Choice xmlns:a14="http://schemas.microsoft.com/office/drawing/2010/main" Requires="a14">
            <p:sp>
              <p:nvSpPr>
                <p:cNvPr id="31" name="TextBox 30">
                  <a:extLst>
                    <a:ext uri="{FF2B5EF4-FFF2-40B4-BE49-F238E27FC236}">
                      <a16:creationId xmlns:a16="http://schemas.microsoft.com/office/drawing/2014/main" id="{D9DAAFD8-0D49-76E0-7DFC-EA854A8CF8F4}"/>
                    </a:ext>
                  </a:extLst>
                </p:cNvPr>
                <p:cNvSpPr txBox="1"/>
                <p:nvPr/>
              </p:nvSpPr>
              <p:spPr>
                <a:xfrm>
                  <a:off x="7541192" y="6154227"/>
                  <a:ext cx="1232001" cy="369332"/>
                </a:xfrm>
                <a:prstGeom prst="rect">
                  <a:avLst/>
                </a:prstGeom>
                <a:noFill/>
              </p:spPr>
              <p:txBody>
                <a:bodyPr wrap="square" rtlCol="0">
                  <a:spAutoFit/>
                </a:bodyPr>
                <a:lstStyle/>
                <a:p>
                  <a:pPr algn="ctr"/>
                  <a:r>
                    <a:rPr lang="en-US" b="0" dirty="0">
                      <a:ea typeface="Helvetica Neue Light" panose="02000403000000020004" pitchFamily="2" charset="0"/>
                    </a:rPr>
                    <a:t>-</a:t>
                  </a:r>
                  <a14:m>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a14:m>
                  <a:endParaRPr lang="en-US" b="0" dirty="0">
                    <a:latin typeface="Helvetica Neue Light" panose="02000403000000020004" pitchFamily="2" charset="0"/>
                    <a:ea typeface="Helvetica Neue Light" panose="02000403000000020004" pitchFamily="2" charset="0"/>
                  </a:endParaRPr>
                </a:p>
              </p:txBody>
            </p:sp>
          </mc:Choice>
          <mc:Fallback>
            <p:sp>
              <p:nvSpPr>
                <p:cNvPr id="31" name="TextBox 30">
                  <a:extLst>
                    <a:ext uri="{FF2B5EF4-FFF2-40B4-BE49-F238E27FC236}">
                      <a16:creationId xmlns:a16="http://schemas.microsoft.com/office/drawing/2014/main" id="{D9DAAFD8-0D49-76E0-7DFC-EA854A8CF8F4}"/>
                    </a:ext>
                  </a:extLst>
                </p:cNvPr>
                <p:cNvSpPr txBox="1">
                  <a:spLocks noRot="1" noChangeAspect="1" noMove="1" noResize="1" noEditPoints="1" noAdjustHandles="1" noChangeArrowheads="1" noChangeShapeType="1" noTextEdit="1"/>
                </p:cNvSpPr>
                <p:nvPr/>
              </p:nvSpPr>
              <p:spPr>
                <a:xfrm>
                  <a:off x="7541192" y="6154227"/>
                  <a:ext cx="1232001" cy="369332"/>
                </a:xfrm>
                <a:prstGeom prst="rect">
                  <a:avLst/>
                </a:prstGeom>
                <a:blipFill>
                  <a:blip r:embed="rId6"/>
                  <a:stretch>
                    <a:fillRect t="-6667" b="-26667"/>
                  </a:stretch>
                </a:blipFill>
              </p:spPr>
              <p:txBody>
                <a:bodyPr/>
                <a:lstStyle/>
                <a:p>
                  <a:r>
                    <a:rPr lang="en-US">
                      <a:noFill/>
                    </a:rPr>
                    <a:t> </a:t>
                  </a:r>
                </a:p>
              </p:txBody>
            </p:sp>
          </mc:Fallback>
        </mc:AlternateContent>
        <p:sp>
          <p:nvSpPr>
            <p:cNvPr id="32" name="TextBox 31">
              <a:extLst>
                <a:ext uri="{FF2B5EF4-FFF2-40B4-BE49-F238E27FC236}">
                  <a16:creationId xmlns:a16="http://schemas.microsoft.com/office/drawing/2014/main" id="{62116CA8-8421-D390-1988-7DCF4D6B01AB}"/>
                </a:ext>
              </a:extLst>
            </p:cNvPr>
            <p:cNvSpPr txBox="1"/>
            <p:nvPr/>
          </p:nvSpPr>
          <p:spPr>
            <a:xfrm>
              <a:off x="9459192" y="6155062"/>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mc:AlternateContent xmlns:mc="http://schemas.openxmlformats.org/markup-compatibility/2006">
          <mc:Choice xmlns:a14="http://schemas.microsoft.com/office/drawing/2010/main" Requires="a14">
            <p:sp>
              <p:nvSpPr>
                <p:cNvPr id="33" name="TextBox 32">
                  <a:extLst>
                    <a:ext uri="{FF2B5EF4-FFF2-40B4-BE49-F238E27FC236}">
                      <a16:creationId xmlns:a16="http://schemas.microsoft.com/office/drawing/2014/main" id="{1E4D16B2-9823-A3B3-421B-C9C5E7256C68}"/>
                    </a:ext>
                  </a:extLst>
                </p:cNvPr>
                <p:cNvSpPr txBox="1"/>
                <p:nvPr/>
              </p:nvSpPr>
              <p:spPr>
                <a:xfrm>
                  <a:off x="11364492" y="6154227"/>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33" name="TextBox 32">
                  <a:extLst>
                    <a:ext uri="{FF2B5EF4-FFF2-40B4-BE49-F238E27FC236}">
                      <a16:creationId xmlns:a16="http://schemas.microsoft.com/office/drawing/2014/main" id="{1E4D16B2-9823-A3B3-421B-C9C5E7256C68}"/>
                    </a:ext>
                  </a:extLst>
                </p:cNvPr>
                <p:cNvSpPr txBox="1">
                  <a:spLocks noRot="1" noChangeAspect="1" noMove="1" noResize="1" noEditPoints="1" noAdjustHandles="1" noChangeArrowheads="1" noChangeShapeType="1" noTextEdit="1"/>
                </p:cNvSpPr>
                <p:nvPr/>
              </p:nvSpPr>
              <p:spPr>
                <a:xfrm>
                  <a:off x="11364492" y="6154227"/>
                  <a:ext cx="1232001" cy="369332"/>
                </a:xfrm>
                <a:prstGeom prst="rect">
                  <a:avLst/>
                </a:prstGeom>
                <a:blipFill>
                  <a:blip r:embed="rId8"/>
                  <a:stretch>
                    <a:fillRect/>
                  </a:stretch>
                </a:blipFill>
              </p:spPr>
              <p:txBody>
                <a:bodyPr/>
                <a:lstStyle/>
                <a:p>
                  <a:r>
                    <a:rPr lang="en-US">
                      <a:noFill/>
                    </a:rPr>
                    <a:t> </a:t>
                  </a:r>
                </a:p>
              </p:txBody>
            </p:sp>
          </mc:Fallback>
        </mc:AlternateContent>
      </p:grpSp>
      <p:sp>
        <p:nvSpPr>
          <p:cNvPr id="34" name="TextBox 33">
            <a:extLst>
              <a:ext uri="{FF2B5EF4-FFF2-40B4-BE49-F238E27FC236}">
                <a16:creationId xmlns:a16="http://schemas.microsoft.com/office/drawing/2014/main" id="{A192E5A7-125C-ADA8-C194-6F41BDD4064C}"/>
              </a:ext>
            </a:extLst>
          </p:cNvPr>
          <p:cNvSpPr txBox="1"/>
          <p:nvPr/>
        </p:nvSpPr>
        <p:spPr>
          <a:xfrm>
            <a:off x="6544433" y="3850100"/>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2</a:t>
            </a:r>
            <a:r>
              <a:rPr lang="en-US" b="0" dirty="0">
                <a:latin typeface="Helvetica Neue Light" panose="02000403000000020004" pitchFamily="2" charset="0"/>
                <a:ea typeface="Helvetica Neue Light" panose="02000403000000020004" pitchFamily="2" charset="0"/>
              </a:rPr>
              <a:t>0</a:t>
            </a:r>
          </a:p>
        </p:txBody>
      </p:sp>
      <p:sp>
        <p:nvSpPr>
          <p:cNvPr id="35" name="TextBox 34">
            <a:extLst>
              <a:ext uri="{FF2B5EF4-FFF2-40B4-BE49-F238E27FC236}">
                <a16:creationId xmlns:a16="http://schemas.microsoft.com/office/drawing/2014/main" id="{7A787E6E-37DC-A0AB-B48C-6F1CEE933AE5}"/>
              </a:ext>
            </a:extLst>
          </p:cNvPr>
          <p:cNvSpPr txBox="1"/>
          <p:nvPr/>
        </p:nvSpPr>
        <p:spPr>
          <a:xfrm>
            <a:off x="6482252" y="5853146"/>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p:sp>
        <p:nvSpPr>
          <p:cNvPr id="38" name="TextBox 37">
            <a:extLst>
              <a:ext uri="{FF2B5EF4-FFF2-40B4-BE49-F238E27FC236}">
                <a16:creationId xmlns:a16="http://schemas.microsoft.com/office/drawing/2014/main" id="{566E4348-FCB9-5D36-2C5F-24FE9A182142}"/>
              </a:ext>
            </a:extLst>
          </p:cNvPr>
          <p:cNvSpPr txBox="1"/>
          <p:nvPr/>
        </p:nvSpPr>
        <p:spPr>
          <a:xfrm>
            <a:off x="6567898" y="2196420"/>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100</a:t>
            </a:r>
          </a:p>
        </p:txBody>
      </p:sp>
    </p:spTree>
    <p:extLst>
      <p:ext uri="{BB962C8B-B14F-4D97-AF65-F5344CB8AC3E}">
        <p14:creationId xmlns:p14="http://schemas.microsoft.com/office/powerpoint/2010/main" val="918638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37070-6810-E1DF-EB25-C484E7B6E88C}"/>
              </a:ext>
            </a:extLst>
          </p:cNvPr>
          <p:cNvSpPr>
            <a:spLocks noGrp="1"/>
          </p:cNvSpPr>
          <p:nvPr>
            <p:ph type="title"/>
          </p:nvPr>
        </p:nvSpPr>
        <p:spPr/>
        <p:txBody>
          <a:bodyPr/>
          <a:lstStyle/>
          <a:p>
            <a:r>
              <a:rPr lang="en-US" dirty="0"/>
              <a:t>Cooling and heating is periodic</a:t>
            </a:r>
          </a:p>
        </p:txBody>
      </p:sp>
      <p:pic>
        <p:nvPicPr>
          <p:cNvPr id="5" name="Content Placeholder 4">
            <a:extLst>
              <a:ext uri="{FF2B5EF4-FFF2-40B4-BE49-F238E27FC236}">
                <a16:creationId xmlns:a16="http://schemas.microsoft.com/office/drawing/2014/main" id="{F349A397-1BB5-1CA9-A66B-8EA120851A06}"/>
              </a:ext>
            </a:extLst>
          </p:cNvPr>
          <p:cNvPicPr>
            <a:picLocks noGrp="1" noChangeAspect="1"/>
          </p:cNvPicPr>
          <p:nvPr>
            <p:ph idx="1"/>
          </p:nvPr>
        </p:nvPicPr>
        <p:blipFill rotWithShape="1">
          <a:blip r:embed="rId3"/>
          <a:srcRect l="8614" t="21650" r="7292" b="22626"/>
          <a:stretch/>
        </p:blipFill>
        <p:spPr>
          <a:xfrm>
            <a:off x="791245" y="2128400"/>
            <a:ext cx="6223703" cy="4124152"/>
          </a:xfrm>
        </p:spPr>
      </p:pic>
      <p:sp>
        <p:nvSpPr>
          <p:cNvPr id="11" name="TextBox 10">
            <a:extLst>
              <a:ext uri="{FF2B5EF4-FFF2-40B4-BE49-F238E27FC236}">
                <a16:creationId xmlns:a16="http://schemas.microsoft.com/office/drawing/2014/main" id="{320ACBA7-4FE3-CFBC-E388-BCB6D06971CF}"/>
              </a:ext>
            </a:extLst>
          </p:cNvPr>
          <p:cNvSpPr txBox="1"/>
          <p:nvPr/>
        </p:nvSpPr>
        <p:spPr>
          <a:xfrm>
            <a:off x="2487595" y="1690688"/>
            <a:ext cx="2311121"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Experimental results</a:t>
            </a:r>
          </a:p>
        </p:txBody>
      </p:sp>
      <p:sp>
        <p:nvSpPr>
          <p:cNvPr id="12" name="TextBox 11">
            <a:extLst>
              <a:ext uri="{FF2B5EF4-FFF2-40B4-BE49-F238E27FC236}">
                <a16:creationId xmlns:a16="http://schemas.microsoft.com/office/drawing/2014/main" id="{D6A8B949-E26F-E0C6-C48F-C87D3CD1C835}"/>
              </a:ext>
            </a:extLst>
          </p:cNvPr>
          <p:cNvSpPr txBox="1"/>
          <p:nvPr/>
        </p:nvSpPr>
        <p:spPr>
          <a:xfrm>
            <a:off x="5783124" y="6186411"/>
            <a:ext cx="3863553" cy="646331"/>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Polarization gradient </a:t>
            </a:r>
          </a:p>
          <a:p>
            <a:r>
              <a:rPr lang="en-US" dirty="0">
                <a:latin typeface="Helvetica Neue Light" panose="02000403000000020004" pitchFamily="2" charset="0"/>
                <a:ea typeface="Helvetica Neue Light" panose="02000403000000020004" pitchFamily="2" charset="0"/>
              </a:rPr>
              <a:t>phase (rad.)</a:t>
            </a:r>
          </a:p>
        </p:txBody>
      </p:sp>
      <p:sp>
        <p:nvSpPr>
          <p:cNvPr id="15" name="TextBox 14">
            <a:extLst>
              <a:ext uri="{FF2B5EF4-FFF2-40B4-BE49-F238E27FC236}">
                <a16:creationId xmlns:a16="http://schemas.microsoft.com/office/drawing/2014/main" id="{DB82CA28-56E1-1CF2-CABE-C77CFC59C022}"/>
              </a:ext>
            </a:extLst>
          </p:cNvPr>
          <p:cNvSpPr txBox="1"/>
          <p:nvPr/>
        </p:nvSpPr>
        <p:spPr>
          <a:xfrm>
            <a:off x="31235" y="1871094"/>
            <a:ext cx="1224359" cy="646331"/>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Detuning (MHz)</a:t>
            </a:r>
          </a:p>
        </p:txBody>
      </p:sp>
      <p:cxnSp>
        <p:nvCxnSpPr>
          <p:cNvPr id="18" name="Straight Connector 17">
            <a:extLst>
              <a:ext uri="{FF2B5EF4-FFF2-40B4-BE49-F238E27FC236}">
                <a16:creationId xmlns:a16="http://schemas.microsoft.com/office/drawing/2014/main" id="{CACC0B40-2092-B176-BFB0-A0A39E01B559}"/>
              </a:ext>
            </a:extLst>
          </p:cNvPr>
          <p:cNvCxnSpPr>
            <a:cxnSpLocks/>
          </p:cNvCxnSpPr>
          <p:nvPr/>
        </p:nvCxnSpPr>
        <p:spPr>
          <a:xfrm>
            <a:off x="838200" y="5588328"/>
            <a:ext cx="5617191" cy="0"/>
          </a:xfrm>
          <a:prstGeom prst="line">
            <a:avLst/>
          </a:prstGeom>
          <a:ln w="254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8A9BD8CD-DC0D-01ED-05A3-F810CC16E862}"/>
                  </a:ext>
                </a:extLst>
              </p:cNvPr>
              <p:cNvSpPr txBox="1"/>
              <p:nvPr/>
            </p:nvSpPr>
            <p:spPr>
              <a:xfrm>
                <a:off x="6269903" y="1992394"/>
                <a:ext cx="122435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ea typeface="Helvetica Neue Light" panose="02000403000000020004" pitchFamily="2" charset="0"/>
                            </a:rPr>
                          </m:ctrlPr>
                        </m:dPr>
                        <m:e>
                          <m:r>
                            <a:rPr lang="en-US" b="0" i="1" smtClean="0">
                              <a:latin typeface="Cambria Math" panose="02040503050406030204" pitchFamily="18" charset="0"/>
                              <a:ea typeface="Helvetica Neue Light" panose="02000403000000020004" pitchFamily="2" charset="0"/>
                            </a:rPr>
                            <m:t>𝑛</m:t>
                          </m:r>
                        </m:e>
                      </m:d>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23" name="TextBox 22">
                <a:extLst>
                  <a:ext uri="{FF2B5EF4-FFF2-40B4-BE49-F238E27FC236}">
                    <a16:creationId xmlns:a16="http://schemas.microsoft.com/office/drawing/2014/main" id="{8A9BD8CD-DC0D-01ED-05A3-F810CC16E862}"/>
                  </a:ext>
                </a:extLst>
              </p:cNvPr>
              <p:cNvSpPr txBox="1">
                <a:spLocks noRot="1" noChangeAspect="1" noMove="1" noResize="1" noEditPoints="1" noAdjustHandles="1" noChangeArrowheads="1" noChangeShapeType="1" noTextEdit="1"/>
              </p:cNvSpPr>
              <p:nvPr/>
            </p:nvSpPr>
            <p:spPr>
              <a:xfrm>
                <a:off x="6269903" y="1992394"/>
                <a:ext cx="1224359"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CCC612AE-86EF-0CCC-328A-B0C1F727CE39}"/>
                  </a:ext>
                </a:extLst>
              </p:cNvPr>
              <p:cNvSpPr txBox="1"/>
              <p:nvPr/>
            </p:nvSpPr>
            <p:spPr>
              <a:xfrm>
                <a:off x="4863714" y="6154227"/>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24" name="TextBox 23">
                <a:extLst>
                  <a:ext uri="{FF2B5EF4-FFF2-40B4-BE49-F238E27FC236}">
                    <a16:creationId xmlns:a16="http://schemas.microsoft.com/office/drawing/2014/main" id="{CCC612AE-86EF-0CCC-328A-B0C1F727CE39}"/>
                  </a:ext>
                </a:extLst>
              </p:cNvPr>
              <p:cNvSpPr txBox="1">
                <a:spLocks noRot="1" noChangeAspect="1" noMove="1" noResize="1" noEditPoints="1" noAdjustHandles="1" noChangeArrowheads="1" noChangeShapeType="1" noTextEdit="1"/>
              </p:cNvSpPr>
              <p:nvPr/>
            </p:nvSpPr>
            <p:spPr>
              <a:xfrm>
                <a:off x="4863714" y="6154227"/>
                <a:ext cx="1232001"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5E1C3AFE-1C32-8236-9D7B-25D74E021091}"/>
                  </a:ext>
                </a:extLst>
              </p:cNvPr>
              <p:cNvSpPr txBox="1"/>
              <p:nvPr/>
            </p:nvSpPr>
            <p:spPr>
              <a:xfrm>
                <a:off x="1255594" y="6154227"/>
                <a:ext cx="1232001" cy="369332"/>
              </a:xfrm>
              <a:prstGeom prst="rect">
                <a:avLst/>
              </a:prstGeom>
              <a:noFill/>
            </p:spPr>
            <p:txBody>
              <a:bodyPr wrap="square" rtlCol="0">
                <a:spAutoFit/>
              </a:bodyPr>
              <a:lstStyle/>
              <a:p>
                <a:pPr algn="ctr"/>
                <a:r>
                  <a:rPr lang="en-US" b="0" dirty="0">
                    <a:ea typeface="Helvetica Neue Light" panose="02000403000000020004" pitchFamily="2" charset="0"/>
                  </a:rPr>
                  <a:t>-</a:t>
                </a:r>
                <a14:m>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a14:m>
                <a:endParaRPr lang="en-US" b="0" dirty="0">
                  <a:latin typeface="Helvetica Neue Light" panose="02000403000000020004" pitchFamily="2" charset="0"/>
                  <a:ea typeface="Helvetica Neue Light" panose="02000403000000020004" pitchFamily="2" charset="0"/>
                </a:endParaRPr>
              </a:p>
            </p:txBody>
          </p:sp>
        </mc:Choice>
        <mc:Fallback>
          <p:sp>
            <p:nvSpPr>
              <p:cNvPr id="25" name="TextBox 24">
                <a:extLst>
                  <a:ext uri="{FF2B5EF4-FFF2-40B4-BE49-F238E27FC236}">
                    <a16:creationId xmlns:a16="http://schemas.microsoft.com/office/drawing/2014/main" id="{5E1C3AFE-1C32-8236-9D7B-25D74E021091}"/>
                  </a:ext>
                </a:extLst>
              </p:cNvPr>
              <p:cNvSpPr txBox="1">
                <a:spLocks noRot="1" noChangeAspect="1" noMove="1" noResize="1" noEditPoints="1" noAdjustHandles="1" noChangeArrowheads="1" noChangeShapeType="1" noTextEdit="1"/>
              </p:cNvSpPr>
              <p:nvPr/>
            </p:nvSpPr>
            <p:spPr>
              <a:xfrm>
                <a:off x="1255594" y="6154227"/>
                <a:ext cx="1232001" cy="369332"/>
              </a:xfrm>
              <a:prstGeom prst="rect">
                <a:avLst/>
              </a:prstGeom>
              <a:blipFill>
                <a:blip r:embed="rId6"/>
                <a:stretch>
                  <a:fillRect t="-6667" b="-26667"/>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72DEF45A-F5B9-6928-F743-CBAA236C6FFD}"/>
              </a:ext>
            </a:extLst>
          </p:cNvPr>
          <p:cNvSpPr txBox="1"/>
          <p:nvPr/>
        </p:nvSpPr>
        <p:spPr>
          <a:xfrm>
            <a:off x="3046954" y="6154227"/>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p:sp>
        <p:nvSpPr>
          <p:cNvPr id="27" name="TextBox 26">
            <a:extLst>
              <a:ext uri="{FF2B5EF4-FFF2-40B4-BE49-F238E27FC236}">
                <a16:creationId xmlns:a16="http://schemas.microsoft.com/office/drawing/2014/main" id="{E9556C17-5B3A-B6E4-9BE9-1044DDF5DE93}"/>
              </a:ext>
            </a:extLst>
          </p:cNvPr>
          <p:cNvSpPr txBox="1"/>
          <p:nvPr/>
        </p:nvSpPr>
        <p:spPr>
          <a:xfrm>
            <a:off x="31364" y="5390962"/>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p:sp>
        <p:nvSpPr>
          <p:cNvPr id="28" name="TextBox 27">
            <a:extLst>
              <a:ext uri="{FF2B5EF4-FFF2-40B4-BE49-F238E27FC236}">
                <a16:creationId xmlns:a16="http://schemas.microsoft.com/office/drawing/2014/main" id="{C7C489F4-436C-7BDE-7CA0-947649EBE292}"/>
              </a:ext>
            </a:extLst>
          </p:cNvPr>
          <p:cNvSpPr txBox="1"/>
          <p:nvPr/>
        </p:nvSpPr>
        <p:spPr>
          <a:xfrm>
            <a:off x="-95637" y="3591211"/>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100</a:t>
            </a:r>
          </a:p>
        </p:txBody>
      </p:sp>
      <p:sp>
        <p:nvSpPr>
          <p:cNvPr id="34" name="TextBox 33">
            <a:extLst>
              <a:ext uri="{FF2B5EF4-FFF2-40B4-BE49-F238E27FC236}">
                <a16:creationId xmlns:a16="http://schemas.microsoft.com/office/drawing/2014/main" id="{A192E5A7-125C-ADA8-C194-6F41BDD4064C}"/>
              </a:ext>
            </a:extLst>
          </p:cNvPr>
          <p:cNvSpPr txBox="1"/>
          <p:nvPr/>
        </p:nvSpPr>
        <p:spPr>
          <a:xfrm>
            <a:off x="6544433" y="3850100"/>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2</a:t>
            </a:r>
            <a:r>
              <a:rPr lang="en-US" b="0" dirty="0">
                <a:latin typeface="Helvetica Neue Light" panose="02000403000000020004" pitchFamily="2" charset="0"/>
                <a:ea typeface="Helvetica Neue Light" panose="02000403000000020004" pitchFamily="2" charset="0"/>
              </a:rPr>
              <a:t>0</a:t>
            </a:r>
          </a:p>
        </p:txBody>
      </p:sp>
      <p:sp>
        <p:nvSpPr>
          <p:cNvPr id="35" name="TextBox 34">
            <a:extLst>
              <a:ext uri="{FF2B5EF4-FFF2-40B4-BE49-F238E27FC236}">
                <a16:creationId xmlns:a16="http://schemas.microsoft.com/office/drawing/2014/main" id="{7A787E6E-37DC-A0AB-B48C-6F1CEE933AE5}"/>
              </a:ext>
            </a:extLst>
          </p:cNvPr>
          <p:cNvSpPr txBox="1"/>
          <p:nvPr/>
        </p:nvSpPr>
        <p:spPr>
          <a:xfrm>
            <a:off x="6482252" y="5853146"/>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p:sp>
        <p:nvSpPr>
          <p:cNvPr id="38" name="TextBox 37">
            <a:extLst>
              <a:ext uri="{FF2B5EF4-FFF2-40B4-BE49-F238E27FC236}">
                <a16:creationId xmlns:a16="http://schemas.microsoft.com/office/drawing/2014/main" id="{566E4348-FCB9-5D36-2C5F-24FE9A182142}"/>
              </a:ext>
            </a:extLst>
          </p:cNvPr>
          <p:cNvSpPr txBox="1"/>
          <p:nvPr/>
        </p:nvSpPr>
        <p:spPr>
          <a:xfrm>
            <a:off x="6567898" y="2196420"/>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100</a:t>
            </a:r>
          </a:p>
        </p:txBody>
      </p:sp>
      <p:grpSp>
        <p:nvGrpSpPr>
          <p:cNvPr id="9" name="Group 8">
            <a:extLst>
              <a:ext uri="{FF2B5EF4-FFF2-40B4-BE49-F238E27FC236}">
                <a16:creationId xmlns:a16="http://schemas.microsoft.com/office/drawing/2014/main" id="{65BAB85F-E4CD-AC45-E6FF-7BA82C173182}"/>
              </a:ext>
            </a:extLst>
          </p:cNvPr>
          <p:cNvGrpSpPr/>
          <p:nvPr/>
        </p:nvGrpSpPr>
        <p:grpSpPr>
          <a:xfrm>
            <a:off x="6880193" y="1690688"/>
            <a:ext cx="5581010" cy="4145122"/>
            <a:chOff x="6880193" y="1690688"/>
            <a:chExt cx="5581010" cy="4145122"/>
          </a:xfrm>
        </p:grpSpPr>
        <p:grpSp>
          <p:nvGrpSpPr>
            <p:cNvPr id="41" name="Group 40">
              <a:extLst>
                <a:ext uri="{FF2B5EF4-FFF2-40B4-BE49-F238E27FC236}">
                  <a16:creationId xmlns:a16="http://schemas.microsoft.com/office/drawing/2014/main" id="{8A651EA7-0162-136D-98E1-F589B5FEC7CD}"/>
                </a:ext>
              </a:extLst>
            </p:cNvPr>
            <p:cNvGrpSpPr/>
            <p:nvPr/>
          </p:nvGrpSpPr>
          <p:grpSpPr>
            <a:xfrm>
              <a:off x="6880193" y="1690688"/>
              <a:ext cx="5581010" cy="4145122"/>
              <a:chOff x="6925191" y="2492812"/>
              <a:chExt cx="5581010" cy="4145122"/>
            </a:xfrm>
          </p:grpSpPr>
          <p:pic>
            <p:nvPicPr>
              <p:cNvPr id="13" name="Picture 12">
                <a:extLst>
                  <a:ext uri="{FF2B5EF4-FFF2-40B4-BE49-F238E27FC236}">
                    <a16:creationId xmlns:a16="http://schemas.microsoft.com/office/drawing/2014/main" id="{DBCE7E30-F223-F451-57F2-D2A016576B6A}"/>
                  </a:ext>
                </a:extLst>
              </p:cNvPr>
              <p:cNvPicPr>
                <a:picLocks noChangeAspect="1"/>
              </p:cNvPicPr>
              <p:nvPr/>
            </p:nvPicPr>
            <p:blipFill rotWithShape="1">
              <a:blip r:embed="rId7"/>
              <a:srcRect l="10855" t="11238" r="18291" b="10155"/>
              <a:stretch/>
            </p:blipFill>
            <p:spPr>
              <a:xfrm>
                <a:off x="7730927" y="3474267"/>
                <a:ext cx="3863553" cy="2864625"/>
              </a:xfrm>
              <a:prstGeom prst="rect">
                <a:avLst/>
              </a:prstGeom>
            </p:spPr>
          </p:pic>
          <p:sp>
            <p:nvSpPr>
              <p:cNvPr id="14" name="TextBox 13">
                <a:extLst>
                  <a:ext uri="{FF2B5EF4-FFF2-40B4-BE49-F238E27FC236}">
                    <a16:creationId xmlns:a16="http://schemas.microsoft.com/office/drawing/2014/main" id="{D5550CD8-12EC-43A4-9FC3-D87C17944DC8}"/>
                  </a:ext>
                </a:extLst>
              </p:cNvPr>
              <p:cNvSpPr txBox="1"/>
              <p:nvPr/>
            </p:nvSpPr>
            <p:spPr>
              <a:xfrm>
                <a:off x="8664362" y="2492812"/>
                <a:ext cx="2311121"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Numerical theory</a:t>
                </a:r>
              </a:p>
            </p:txBody>
          </p:sp>
          <p:sp>
            <p:nvSpPr>
              <p:cNvPr id="29" name="TextBox 28">
                <a:extLst>
                  <a:ext uri="{FF2B5EF4-FFF2-40B4-BE49-F238E27FC236}">
                    <a16:creationId xmlns:a16="http://schemas.microsoft.com/office/drawing/2014/main" id="{A7859A89-F323-0492-4F22-7F3DF90E4959}"/>
                  </a:ext>
                </a:extLst>
              </p:cNvPr>
              <p:cNvSpPr txBox="1"/>
              <p:nvPr/>
            </p:nvSpPr>
            <p:spPr>
              <a:xfrm>
                <a:off x="7030012" y="5043676"/>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p:sp>
            <p:nvSpPr>
              <p:cNvPr id="30" name="TextBox 29">
                <a:extLst>
                  <a:ext uri="{FF2B5EF4-FFF2-40B4-BE49-F238E27FC236}">
                    <a16:creationId xmlns:a16="http://schemas.microsoft.com/office/drawing/2014/main" id="{40196FE0-508A-C591-B9CF-05646EC58100}"/>
                  </a:ext>
                </a:extLst>
              </p:cNvPr>
              <p:cNvSpPr txBox="1"/>
              <p:nvPr/>
            </p:nvSpPr>
            <p:spPr>
              <a:xfrm>
                <a:off x="6925191" y="4358471"/>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100</a:t>
                </a:r>
              </a:p>
            </p:txBody>
          </p:sp>
          <mc:AlternateContent xmlns:mc="http://schemas.openxmlformats.org/markup-compatibility/2006">
            <mc:Choice xmlns:a14="http://schemas.microsoft.com/office/drawing/2010/main" Requires="a14">
              <p:sp>
                <p:nvSpPr>
                  <p:cNvPr id="31" name="TextBox 30">
                    <a:extLst>
                      <a:ext uri="{FF2B5EF4-FFF2-40B4-BE49-F238E27FC236}">
                        <a16:creationId xmlns:a16="http://schemas.microsoft.com/office/drawing/2014/main" id="{D9DAAFD8-0D49-76E0-7DFC-EA854A8CF8F4}"/>
                      </a:ext>
                    </a:extLst>
                  </p:cNvPr>
                  <p:cNvSpPr txBox="1"/>
                  <p:nvPr/>
                </p:nvSpPr>
                <p:spPr>
                  <a:xfrm>
                    <a:off x="7198231" y="6268602"/>
                    <a:ext cx="1232001" cy="369332"/>
                  </a:xfrm>
                  <a:prstGeom prst="rect">
                    <a:avLst/>
                  </a:prstGeom>
                  <a:noFill/>
                </p:spPr>
                <p:txBody>
                  <a:bodyPr wrap="square" rtlCol="0">
                    <a:spAutoFit/>
                  </a:bodyPr>
                  <a:lstStyle/>
                  <a:p>
                    <a:pPr algn="ctr"/>
                    <a:r>
                      <a:rPr lang="en-US" b="0" dirty="0">
                        <a:ea typeface="Helvetica Neue Light" panose="02000403000000020004" pitchFamily="2" charset="0"/>
                      </a:rPr>
                      <a:t>-</a:t>
                    </a:r>
                    <a14:m>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a14:m>
                    <a:endParaRPr lang="en-US" b="0" dirty="0">
                      <a:latin typeface="Helvetica Neue Light" panose="02000403000000020004" pitchFamily="2" charset="0"/>
                      <a:ea typeface="Helvetica Neue Light" panose="02000403000000020004" pitchFamily="2" charset="0"/>
                    </a:endParaRPr>
                  </a:p>
                </p:txBody>
              </p:sp>
            </mc:Choice>
            <mc:Fallback>
              <p:sp>
                <p:nvSpPr>
                  <p:cNvPr id="31" name="TextBox 30">
                    <a:extLst>
                      <a:ext uri="{FF2B5EF4-FFF2-40B4-BE49-F238E27FC236}">
                        <a16:creationId xmlns:a16="http://schemas.microsoft.com/office/drawing/2014/main" id="{D9DAAFD8-0D49-76E0-7DFC-EA854A8CF8F4}"/>
                      </a:ext>
                    </a:extLst>
                  </p:cNvPr>
                  <p:cNvSpPr txBox="1">
                    <a:spLocks noRot="1" noChangeAspect="1" noMove="1" noResize="1" noEditPoints="1" noAdjustHandles="1" noChangeArrowheads="1" noChangeShapeType="1" noTextEdit="1"/>
                  </p:cNvSpPr>
                  <p:nvPr/>
                </p:nvSpPr>
                <p:spPr>
                  <a:xfrm>
                    <a:off x="7198231" y="6268602"/>
                    <a:ext cx="1232001" cy="369332"/>
                  </a:xfrm>
                  <a:prstGeom prst="rect">
                    <a:avLst/>
                  </a:prstGeom>
                  <a:blipFill>
                    <a:blip r:embed="rId8"/>
                    <a:stretch>
                      <a:fillRect t="-6667" b="-26667"/>
                    </a:stretch>
                  </a:blipFill>
                </p:spPr>
                <p:txBody>
                  <a:bodyPr/>
                  <a:lstStyle/>
                  <a:p>
                    <a:r>
                      <a:rPr lang="en-US">
                        <a:noFill/>
                      </a:rPr>
                      <a:t> </a:t>
                    </a:r>
                  </a:p>
                </p:txBody>
              </p:sp>
            </mc:Fallback>
          </mc:AlternateContent>
          <p:sp>
            <p:nvSpPr>
              <p:cNvPr id="32" name="TextBox 31">
                <a:extLst>
                  <a:ext uri="{FF2B5EF4-FFF2-40B4-BE49-F238E27FC236}">
                    <a16:creationId xmlns:a16="http://schemas.microsoft.com/office/drawing/2014/main" id="{62116CA8-8421-D390-1988-7DCF4D6B01AB}"/>
                  </a:ext>
                </a:extLst>
              </p:cNvPr>
              <p:cNvSpPr txBox="1"/>
              <p:nvPr/>
            </p:nvSpPr>
            <p:spPr>
              <a:xfrm>
                <a:off x="8893520" y="6268602"/>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mc:AlternateContent xmlns:mc="http://schemas.openxmlformats.org/markup-compatibility/2006">
            <mc:Choice xmlns:a14="http://schemas.microsoft.com/office/drawing/2010/main" Requires="a14">
              <p:sp>
                <p:nvSpPr>
                  <p:cNvPr id="33" name="TextBox 32">
                    <a:extLst>
                      <a:ext uri="{FF2B5EF4-FFF2-40B4-BE49-F238E27FC236}">
                        <a16:creationId xmlns:a16="http://schemas.microsoft.com/office/drawing/2014/main" id="{1E4D16B2-9823-A3B3-421B-C9C5E7256C68}"/>
                      </a:ext>
                    </a:extLst>
                  </p:cNvPr>
                  <p:cNvSpPr txBox="1"/>
                  <p:nvPr/>
                </p:nvSpPr>
                <p:spPr>
                  <a:xfrm>
                    <a:off x="10599634" y="6268602"/>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33" name="TextBox 32">
                    <a:extLst>
                      <a:ext uri="{FF2B5EF4-FFF2-40B4-BE49-F238E27FC236}">
                        <a16:creationId xmlns:a16="http://schemas.microsoft.com/office/drawing/2014/main" id="{1E4D16B2-9823-A3B3-421B-C9C5E7256C68}"/>
                      </a:ext>
                    </a:extLst>
                  </p:cNvPr>
                  <p:cNvSpPr txBox="1">
                    <a:spLocks noRot="1" noChangeAspect="1" noMove="1" noResize="1" noEditPoints="1" noAdjustHandles="1" noChangeArrowheads="1" noChangeShapeType="1" noTextEdit="1"/>
                  </p:cNvSpPr>
                  <p:nvPr/>
                </p:nvSpPr>
                <p:spPr>
                  <a:xfrm>
                    <a:off x="10599634" y="6268602"/>
                    <a:ext cx="1232001" cy="369332"/>
                  </a:xfrm>
                  <a:prstGeom prst="rect">
                    <a:avLst/>
                  </a:prstGeom>
                  <a:blipFill>
                    <a:blip r:embed="rId9"/>
                    <a:stretch>
                      <a:fillRect/>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A07EDFF8-54CC-F7EA-7550-BBBAE202BA1E}"/>
                  </a:ext>
                </a:extLst>
              </p:cNvPr>
              <p:cNvSpPr txBox="1"/>
              <p:nvPr/>
            </p:nvSpPr>
            <p:spPr>
              <a:xfrm>
                <a:off x="11122360" y="5018276"/>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p:sp>
            <p:nvSpPr>
              <p:cNvPr id="7" name="TextBox 6">
                <a:extLst>
                  <a:ext uri="{FF2B5EF4-FFF2-40B4-BE49-F238E27FC236}">
                    <a16:creationId xmlns:a16="http://schemas.microsoft.com/office/drawing/2014/main" id="{85D041A1-E9D0-DFD9-A20B-C0240CE00D75}"/>
                  </a:ext>
                </a:extLst>
              </p:cNvPr>
              <p:cNvSpPr txBox="1"/>
              <p:nvPr/>
            </p:nvSpPr>
            <p:spPr>
              <a:xfrm>
                <a:off x="11245737" y="6036424"/>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-9e4</a:t>
                </a:r>
              </a:p>
            </p:txBody>
          </p:sp>
          <p:sp>
            <p:nvSpPr>
              <p:cNvPr id="8" name="TextBox 7">
                <a:extLst>
                  <a:ext uri="{FF2B5EF4-FFF2-40B4-BE49-F238E27FC236}">
                    <a16:creationId xmlns:a16="http://schemas.microsoft.com/office/drawing/2014/main" id="{F43D78D5-39DC-6EB6-2CDD-1D4B28CD4408}"/>
                  </a:ext>
                </a:extLst>
              </p:cNvPr>
              <p:cNvSpPr txBox="1"/>
              <p:nvPr/>
            </p:nvSpPr>
            <p:spPr>
              <a:xfrm>
                <a:off x="11274200" y="3309540"/>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1.5</a:t>
                </a:r>
                <a:r>
                  <a:rPr lang="en-US" b="0" dirty="0">
                    <a:latin typeface="Helvetica Neue Light" panose="02000403000000020004" pitchFamily="2" charset="0"/>
                    <a:ea typeface="Helvetica Neue Light" panose="02000403000000020004" pitchFamily="2" charset="0"/>
                  </a:rPr>
                  <a:t>e5</a:t>
                </a:r>
              </a:p>
            </p:txBody>
          </p:sp>
        </p:gr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A8353797-FF22-F68F-57DD-043162643A0B}"/>
                    </a:ext>
                  </a:extLst>
                </p:cNvPr>
                <p:cNvSpPr txBox="1"/>
                <p:nvPr/>
              </p:nvSpPr>
              <p:spPr>
                <a:xfrm>
                  <a:off x="10830298" y="1975747"/>
                  <a:ext cx="1224359" cy="6283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ea typeface="Helvetica Neue Light" panose="02000403000000020004" pitchFamily="2" charset="0"/>
                              </a:rPr>
                            </m:ctrlPr>
                          </m:fPr>
                          <m:num>
                            <m:r>
                              <a:rPr lang="en-US" b="0" i="1" smtClean="0">
                                <a:latin typeface="Cambria Math" panose="02040503050406030204" pitchFamily="18" charset="0"/>
                                <a:ea typeface="Helvetica Neue Light" panose="02000403000000020004" pitchFamily="2" charset="0"/>
                              </a:rPr>
                              <m:t>𝑑</m:t>
                            </m:r>
                            <m:d>
                              <m:dPr>
                                <m:begChr m:val="⟨"/>
                                <m:endChr m:val="⟩"/>
                                <m:ctrlPr>
                                  <a:rPr lang="en-US" b="0" i="1" smtClean="0">
                                    <a:latin typeface="Cambria Math" panose="02040503050406030204" pitchFamily="18" charset="0"/>
                                    <a:ea typeface="Helvetica Neue Light" panose="02000403000000020004" pitchFamily="2" charset="0"/>
                                  </a:rPr>
                                </m:ctrlPr>
                              </m:dPr>
                              <m:e>
                                <m:r>
                                  <a:rPr lang="en-US" b="0" i="1" smtClean="0">
                                    <a:latin typeface="Cambria Math" panose="02040503050406030204" pitchFamily="18" charset="0"/>
                                    <a:ea typeface="Helvetica Neue Light" panose="02000403000000020004" pitchFamily="2" charset="0"/>
                                  </a:rPr>
                                  <m:t>𝑛</m:t>
                                </m:r>
                              </m:e>
                            </m:d>
                          </m:num>
                          <m:den>
                            <m:r>
                              <a:rPr lang="en-US" b="0" i="1" smtClean="0">
                                <a:latin typeface="Cambria Math" panose="02040503050406030204" pitchFamily="18" charset="0"/>
                                <a:ea typeface="Helvetica Neue Light" panose="02000403000000020004" pitchFamily="2" charset="0"/>
                              </a:rPr>
                              <m:t>𝑑𝑡</m:t>
                            </m:r>
                          </m:den>
                        </m:f>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4" name="TextBox 3">
                  <a:extLst>
                    <a:ext uri="{FF2B5EF4-FFF2-40B4-BE49-F238E27FC236}">
                      <a16:creationId xmlns:a16="http://schemas.microsoft.com/office/drawing/2014/main" id="{A8353797-FF22-F68F-57DD-043162643A0B}"/>
                    </a:ext>
                  </a:extLst>
                </p:cNvPr>
                <p:cNvSpPr txBox="1">
                  <a:spLocks noRot="1" noChangeAspect="1" noMove="1" noResize="1" noEditPoints="1" noAdjustHandles="1" noChangeArrowheads="1" noChangeShapeType="1" noTextEdit="1"/>
                </p:cNvSpPr>
                <p:nvPr/>
              </p:nvSpPr>
              <p:spPr>
                <a:xfrm>
                  <a:off x="10830298" y="1975747"/>
                  <a:ext cx="1224359" cy="628377"/>
                </a:xfrm>
                <a:prstGeom prst="rect">
                  <a:avLst/>
                </a:prstGeom>
                <a:blipFill>
                  <a:blip r:embed="rId10"/>
                  <a:stretch>
                    <a:fillRect b="-6000"/>
                  </a:stretch>
                </a:blipFill>
              </p:spPr>
              <p:txBody>
                <a:bodyPr/>
                <a:lstStyle/>
                <a:p>
                  <a:r>
                    <a:rPr lang="en-US">
                      <a:noFill/>
                    </a:rPr>
                    <a:t> </a:t>
                  </a:r>
                </a:p>
              </p:txBody>
            </p:sp>
          </mc:Fallback>
        </mc:AlternateContent>
      </p:grpSp>
      <p:cxnSp>
        <p:nvCxnSpPr>
          <p:cNvPr id="10" name="Straight Connector 9">
            <a:extLst>
              <a:ext uri="{FF2B5EF4-FFF2-40B4-BE49-F238E27FC236}">
                <a16:creationId xmlns:a16="http://schemas.microsoft.com/office/drawing/2014/main" id="{2007688B-A757-5118-6D68-9F20E48995B2}"/>
              </a:ext>
            </a:extLst>
          </p:cNvPr>
          <p:cNvCxnSpPr>
            <a:cxnSpLocks/>
          </p:cNvCxnSpPr>
          <p:nvPr/>
        </p:nvCxnSpPr>
        <p:spPr>
          <a:xfrm>
            <a:off x="7776434" y="4426218"/>
            <a:ext cx="3376568" cy="0"/>
          </a:xfrm>
          <a:prstGeom prst="line">
            <a:avLst/>
          </a:prstGeom>
          <a:ln w="254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E29FD7E-2799-8D6C-75BE-B09852A9DB72}"/>
              </a:ext>
            </a:extLst>
          </p:cNvPr>
          <p:cNvCxnSpPr>
            <a:cxnSpLocks/>
          </p:cNvCxnSpPr>
          <p:nvPr/>
        </p:nvCxnSpPr>
        <p:spPr>
          <a:xfrm>
            <a:off x="2372946" y="2248292"/>
            <a:ext cx="0" cy="3938119"/>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0786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8E2D3-D1D2-2D73-9F12-C9EDA66E2DE0}"/>
              </a:ext>
            </a:extLst>
          </p:cNvPr>
          <p:cNvSpPr>
            <a:spLocks noGrp="1"/>
          </p:cNvSpPr>
          <p:nvPr>
            <p:ph type="title"/>
          </p:nvPr>
        </p:nvSpPr>
        <p:spPr/>
        <p:txBody>
          <a:bodyPr/>
          <a:lstStyle/>
          <a:p>
            <a:r>
              <a:rPr lang="en-US" dirty="0"/>
              <a:t>Studying the cooling rate vs. detuning</a:t>
            </a:r>
          </a:p>
        </p:txBody>
      </p:sp>
      <p:sp>
        <p:nvSpPr>
          <p:cNvPr id="3" name="Content Placeholder 2">
            <a:extLst>
              <a:ext uri="{FF2B5EF4-FFF2-40B4-BE49-F238E27FC236}">
                <a16:creationId xmlns:a16="http://schemas.microsoft.com/office/drawing/2014/main" id="{E89FE0E5-B705-48DC-3C0F-3617C610D766}"/>
              </a:ext>
            </a:extLst>
          </p:cNvPr>
          <p:cNvSpPr>
            <a:spLocks noGrp="1"/>
          </p:cNvSpPr>
          <p:nvPr>
            <p:ph idx="1"/>
          </p:nvPr>
        </p:nvSpPr>
        <p:spPr/>
        <p:txBody>
          <a:bodyPr>
            <a:normAutofit/>
          </a:bodyPr>
          <a:lstStyle/>
          <a:p>
            <a:pPr marL="0" indent="0">
              <a:buNone/>
            </a:pPr>
            <a:r>
              <a:rPr lang="en-US" sz="2400" dirty="0"/>
              <a:t>Detuning dependent instantaneous rate at Doppler limit</a:t>
            </a:r>
          </a:p>
        </p:txBody>
      </p:sp>
      <p:grpSp>
        <p:nvGrpSpPr>
          <p:cNvPr id="31" name="Group 30">
            <a:extLst>
              <a:ext uri="{FF2B5EF4-FFF2-40B4-BE49-F238E27FC236}">
                <a16:creationId xmlns:a16="http://schemas.microsoft.com/office/drawing/2014/main" id="{D5D8B91C-E46D-0A79-8446-0E994B1BACFB}"/>
              </a:ext>
            </a:extLst>
          </p:cNvPr>
          <p:cNvGrpSpPr/>
          <p:nvPr/>
        </p:nvGrpSpPr>
        <p:grpSpPr>
          <a:xfrm>
            <a:off x="1679512" y="2757983"/>
            <a:ext cx="6137915" cy="3562945"/>
            <a:chOff x="1679512" y="2757983"/>
            <a:chExt cx="6137915" cy="3562945"/>
          </a:xfrm>
        </p:grpSpPr>
        <p:pic>
          <p:nvPicPr>
            <p:cNvPr id="14" name="Picture 13" descr="A graph with red dots&#10;&#10;Description automatically generated">
              <a:extLst>
                <a:ext uri="{FF2B5EF4-FFF2-40B4-BE49-F238E27FC236}">
                  <a16:creationId xmlns:a16="http://schemas.microsoft.com/office/drawing/2014/main" id="{B487FE2E-4BD6-7887-99A4-44FB2D9EC35A}"/>
                </a:ext>
              </a:extLst>
            </p:cNvPr>
            <p:cNvPicPr>
              <a:picLocks noChangeAspect="1"/>
            </p:cNvPicPr>
            <p:nvPr/>
          </p:nvPicPr>
          <p:blipFill rotWithShape="1">
            <a:blip r:embed="rId3"/>
            <a:srcRect l="11694" t="11519" b="11590"/>
            <a:stretch/>
          </p:blipFill>
          <p:spPr>
            <a:xfrm>
              <a:off x="1679512" y="2757983"/>
              <a:ext cx="6137915" cy="3562945"/>
            </a:xfrm>
            <a:prstGeom prst="rect">
              <a:avLst/>
            </a:prstGeom>
          </p:spPr>
        </p:pic>
        <p:cxnSp>
          <p:nvCxnSpPr>
            <p:cNvPr id="5" name="Straight Connector 4">
              <a:extLst>
                <a:ext uri="{FF2B5EF4-FFF2-40B4-BE49-F238E27FC236}">
                  <a16:creationId xmlns:a16="http://schemas.microsoft.com/office/drawing/2014/main" id="{3945DB51-0D75-8CDE-0832-83E7F13B43EA}"/>
                </a:ext>
              </a:extLst>
            </p:cNvPr>
            <p:cNvCxnSpPr>
              <a:cxnSpLocks/>
            </p:cNvCxnSpPr>
            <p:nvPr/>
          </p:nvCxnSpPr>
          <p:spPr>
            <a:xfrm>
              <a:off x="1719470" y="5194985"/>
              <a:ext cx="5406887" cy="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7" name="TextBox 16">
            <a:extLst>
              <a:ext uri="{FF2B5EF4-FFF2-40B4-BE49-F238E27FC236}">
                <a16:creationId xmlns:a16="http://schemas.microsoft.com/office/drawing/2014/main" id="{B4B7055D-2E10-A838-1E4C-5A1AE36C57D4}"/>
              </a:ext>
            </a:extLst>
          </p:cNvPr>
          <p:cNvSpPr txBox="1"/>
          <p:nvPr/>
        </p:nvSpPr>
        <p:spPr>
          <a:xfrm>
            <a:off x="1366606" y="4983405"/>
            <a:ext cx="312906"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0</a:t>
            </a:r>
          </a:p>
        </p:txBody>
      </p:sp>
      <p:sp>
        <p:nvSpPr>
          <p:cNvPr id="18" name="TextBox 17">
            <a:extLst>
              <a:ext uri="{FF2B5EF4-FFF2-40B4-BE49-F238E27FC236}">
                <a16:creationId xmlns:a16="http://schemas.microsoft.com/office/drawing/2014/main" id="{463DB683-06FA-BF06-29B3-94232E025815}"/>
              </a:ext>
            </a:extLst>
          </p:cNvPr>
          <p:cNvSpPr txBox="1"/>
          <p:nvPr/>
        </p:nvSpPr>
        <p:spPr>
          <a:xfrm>
            <a:off x="1121435" y="2659047"/>
            <a:ext cx="561372"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1e6</a:t>
            </a:r>
          </a:p>
        </p:txBody>
      </p:sp>
      <p:sp>
        <p:nvSpPr>
          <p:cNvPr id="19" name="TextBox 18">
            <a:extLst>
              <a:ext uri="{FF2B5EF4-FFF2-40B4-BE49-F238E27FC236}">
                <a16:creationId xmlns:a16="http://schemas.microsoft.com/office/drawing/2014/main" id="{9C3D9E89-B74D-F0CA-5753-C99F388AC10D}"/>
              </a:ext>
            </a:extLst>
          </p:cNvPr>
          <p:cNvSpPr txBox="1"/>
          <p:nvPr/>
        </p:nvSpPr>
        <p:spPr>
          <a:xfrm>
            <a:off x="885601" y="5992297"/>
            <a:ext cx="838691"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-0.4e6</a:t>
            </a:r>
          </a:p>
        </p:txBody>
      </p:sp>
      <p:grpSp>
        <p:nvGrpSpPr>
          <p:cNvPr id="37" name="Group 36">
            <a:extLst>
              <a:ext uri="{FF2B5EF4-FFF2-40B4-BE49-F238E27FC236}">
                <a16:creationId xmlns:a16="http://schemas.microsoft.com/office/drawing/2014/main" id="{486FE538-5227-8709-5948-7714DD7E2557}"/>
              </a:ext>
            </a:extLst>
          </p:cNvPr>
          <p:cNvGrpSpPr/>
          <p:nvPr/>
        </p:nvGrpSpPr>
        <p:grpSpPr>
          <a:xfrm>
            <a:off x="7918630" y="2420843"/>
            <a:ext cx="3211826" cy="4336064"/>
            <a:chOff x="7918630" y="2420843"/>
            <a:chExt cx="3211826" cy="4336064"/>
          </a:xfrm>
        </p:grpSpPr>
        <p:pic>
          <p:nvPicPr>
            <p:cNvPr id="11" name="Picture 10">
              <a:extLst>
                <a:ext uri="{FF2B5EF4-FFF2-40B4-BE49-F238E27FC236}">
                  <a16:creationId xmlns:a16="http://schemas.microsoft.com/office/drawing/2014/main" id="{62AE06B5-49E6-62BC-E471-B0B66A71C6E7}"/>
                </a:ext>
              </a:extLst>
            </p:cNvPr>
            <p:cNvPicPr>
              <a:picLocks noChangeAspect="1"/>
            </p:cNvPicPr>
            <p:nvPr/>
          </p:nvPicPr>
          <p:blipFill rotWithShape="1">
            <a:blip r:embed="rId4">
              <a:extLst>
                <a:ext uri="{28A0092B-C50C-407E-A947-70E740481C1C}">
                  <a14:useLocalDpi xmlns:a14="http://schemas.microsoft.com/office/drawing/2010/main"/>
                </a:ext>
              </a:extLst>
            </a:blip>
            <a:srcRect l="12071" t="7667" b="14870"/>
            <a:stretch/>
          </p:blipFill>
          <p:spPr>
            <a:xfrm>
              <a:off x="8287408" y="4576788"/>
              <a:ext cx="2843048" cy="1750634"/>
            </a:xfrm>
            <a:prstGeom prst="rect">
              <a:avLst/>
            </a:prstGeom>
          </p:spPr>
        </p:pic>
        <p:pic>
          <p:nvPicPr>
            <p:cNvPr id="12" name="Picture 11">
              <a:extLst>
                <a:ext uri="{FF2B5EF4-FFF2-40B4-BE49-F238E27FC236}">
                  <a16:creationId xmlns:a16="http://schemas.microsoft.com/office/drawing/2014/main" id="{6E3B43A7-E4C2-1E65-B421-58A7845AC131}"/>
                </a:ext>
              </a:extLst>
            </p:cNvPr>
            <p:cNvPicPr>
              <a:picLocks noChangeAspect="1"/>
            </p:cNvPicPr>
            <p:nvPr/>
          </p:nvPicPr>
          <p:blipFill rotWithShape="1">
            <a:blip r:embed="rId5">
              <a:extLst>
                <a:ext uri="{28A0092B-C50C-407E-A947-70E740481C1C}">
                  <a14:useLocalDpi xmlns:a14="http://schemas.microsoft.com/office/drawing/2010/main"/>
                </a:ext>
              </a:extLst>
            </a:blip>
            <a:srcRect l="8196" t="8817" b="12655"/>
            <a:stretch/>
          </p:blipFill>
          <p:spPr>
            <a:xfrm>
              <a:off x="8287408" y="2420843"/>
              <a:ext cx="2742542" cy="1751301"/>
            </a:xfrm>
            <a:prstGeom prst="rect">
              <a:avLst/>
            </a:prstGeom>
          </p:spPr>
        </p:pic>
        <p:sp>
          <p:nvSpPr>
            <p:cNvPr id="9" name="Rectangle 8">
              <a:extLst>
                <a:ext uri="{FF2B5EF4-FFF2-40B4-BE49-F238E27FC236}">
                  <a16:creationId xmlns:a16="http://schemas.microsoft.com/office/drawing/2014/main" id="{A56F92F3-F6A9-C2F1-14F6-5FAB5A5695E4}"/>
                </a:ext>
              </a:extLst>
            </p:cNvPr>
            <p:cNvSpPr/>
            <p:nvPr/>
          </p:nvSpPr>
          <p:spPr>
            <a:xfrm>
              <a:off x="8144284" y="2757983"/>
              <a:ext cx="143124" cy="9153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A722821-79D6-525D-4A2C-38E5680E670B}"/>
                </a:ext>
              </a:extLst>
            </p:cNvPr>
            <p:cNvSpPr/>
            <p:nvPr/>
          </p:nvSpPr>
          <p:spPr>
            <a:xfrm>
              <a:off x="8706586" y="4174779"/>
              <a:ext cx="1793247" cy="1247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4F6D846-9B75-7619-3A73-54BA74F1A0D0}"/>
                </a:ext>
              </a:extLst>
            </p:cNvPr>
            <p:cNvSpPr/>
            <p:nvPr/>
          </p:nvSpPr>
          <p:spPr>
            <a:xfrm>
              <a:off x="8706586" y="6331667"/>
              <a:ext cx="1787992" cy="109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0CB822F-2E07-1753-C659-A48271883A69}"/>
                </a:ext>
              </a:extLst>
            </p:cNvPr>
            <p:cNvSpPr/>
            <p:nvPr/>
          </p:nvSpPr>
          <p:spPr>
            <a:xfrm>
              <a:off x="8133774" y="4937303"/>
              <a:ext cx="143124" cy="4334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CC409CD-32A3-C8A2-A6AE-10F4B5BD6998}"/>
                </a:ext>
              </a:extLst>
            </p:cNvPr>
            <p:cNvSpPr/>
            <p:nvPr/>
          </p:nvSpPr>
          <p:spPr>
            <a:xfrm>
              <a:off x="8042564" y="5743479"/>
              <a:ext cx="244844" cy="4334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286C227-6F02-8B0B-1DD7-55236603DE7C}"/>
                </a:ext>
              </a:extLst>
            </p:cNvPr>
            <p:cNvSpPr txBox="1"/>
            <p:nvPr/>
          </p:nvSpPr>
          <p:spPr>
            <a:xfrm>
              <a:off x="7926207" y="3702651"/>
              <a:ext cx="441146"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20</a:t>
              </a:r>
            </a:p>
          </p:txBody>
        </p:sp>
        <p:sp>
          <p:nvSpPr>
            <p:cNvPr id="21" name="TextBox 20">
              <a:extLst>
                <a:ext uri="{FF2B5EF4-FFF2-40B4-BE49-F238E27FC236}">
                  <a16:creationId xmlns:a16="http://schemas.microsoft.com/office/drawing/2014/main" id="{4AD6C0DB-BDA6-347A-96E8-B7D036E37E52}"/>
                </a:ext>
              </a:extLst>
            </p:cNvPr>
            <p:cNvSpPr txBox="1"/>
            <p:nvPr/>
          </p:nvSpPr>
          <p:spPr>
            <a:xfrm>
              <a:off x="7924162" y="2514151"/>
              <a:ext cx="441146"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60</a:t>
              </a:r>
            </a:p>
          </p:txBody>
        </p:sp>
        <p:sp>
          <p:nvSpPr>
            <p:cNvPr id="22" name="TextBox 21">
              <a:extLst>
                <a:ext uri="{FF2B5EF4-FFF2-40B4-BE49-F238E27FC236}">
                  <a16:creationId xmlns:a16="http://schemas.microsoft.com/office/drawing/2014/main" id="{8504BA5C-696E-37CA-6A69-044C5D77D66D}"/>
                </a:ext>
              </a:extLst>
            </p:cNvPr>
            <p:cNvSpPr txBox="1"/>
            <p:nvPr/>
          </p:nvSpPr>
          <p:spPr>
            <a:xfrm>
              <a:off x="8299104" y="4151842"/>
              <a:ext cx="312906"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0</a:t>
              </a:r>
            </a:p>
          </p:txBody>
        </p:sp>
        <p:sp>
          <p:nvSpPr>
            <p:cNvPr id="23" name="TextBox 22">
              <a:extLst>
                <a:ext uri="{FF2B5EF4-FFF2-40B4-BE49-F238E27FC236}">
                  <a16:creationId xmlns:a16="http://schemas.microsoft.com/office/drawing/2014/main" id="{8D7F2223-2186-2B07-D3AB-6A54EED9544F}"/>
                </a:ext>
              </a:extLst>
            </p:cNvPr>
            <p:cNvSpPr txBox="1"/>
            <p:nvPr/>
          </p:nvSpPr>
          <p:spPr>
            <a:xfrm>
              <a:off x="10416508" y="4158335"/>
              <a:ext cx="569387"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140</a:t>
              </a:r>
            </a:p>
          </p:txBody>
        </p:sp>
        <p:sp>
          <p:nvSpPr>
            <p:cNvPr id="24" name="TextBox 23">
              <a:extLst>
                <a:ext uri="{FF2B5EF4-FFF2-40B4-BE49-F238E27FC236}">
                  <a16:creationId xmlns:a16="http://schemas.microsoft.com/office/drawing/2014/main" id="{C8DF5900-4C08-086D-026B-6BAB8C8C8E02}"/>
                </a:ext>
              </a:extLst>
            </p:cNvPr>
            <p:cNvSpPr txBox="1"/>
            <p:nvPr/>
          </p:nvSpPr>
          <p:spPr>
            <a:xfrm>
              <a:off x="8299104" y="6320928"/>
              <a:ext cx="312906"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0</a:t>
              </a:r>
            </a:p>
          </p:txBody>
        </p:sp>
        <p:sp>
          <p:nvSpPr>
            <p:cNvPr id="25" name="TextBox 24">
              <a:extLst>
                <a:ext uri="{FF2B5EF4-FFF2-40B4-BE49-F238E27FC236}">
                  <a16:creationId xmlns:a16="http://schemas.microsoft.com/office/drawing/2014/main" id="{EEBBDC79-0113-D0D8-BDAB-B9AFDD70433A}"/>
                </a:ext>
              </a:extLst>
            </p:cNvPr>
            <p:cNvSpPr txBox="1"/>
            <p:nvPr/>
          </p:nvSpPr>
          <p:spPr>
            <a:xfrm>
              <a:off x="10416508" y="6327421"/>
              <a:ext cx="569387"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140</a:t>
              </a:r>
            </a:p>
          </p:txBody>
        </p:sp>
        <p:sp>
          <p:nvSpPr>
            <p:cNvPr id="26" name="TextBox 25">
              <a:extLst>
                <a:ext uri="{FF2B5EF4-FFF2-40B4-BE49-F238E27FC236}">
                  <a16:creationId xmlns:a16="http://schemas.microsoft.com/office/drawing/2014/main" id="{C460D913-C4AA-6B03-2F34-825FD6A12109}"/>
                </a:ext>
              </a:extLst>
            </p:cNvPr>
            <p:cNvSpPr txBox="1"/>
            <p:nvPr/>
          </p:nvSpPr>
          <p:spPr>
            <a:xfrm>
              <a:off x="7992799" y="5352737"/>
              <a:ext cx="312906"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0</a:t>
              </a:r>
            </a:p>
          </p:txBody>
        </p:sp>
        <p:sp>
          <p:nvSpPr>
            <p:cNvPr id="27" name="TextBox 26">
              <a:extLst>
                <a:ext uri="{FF2B5EF4-FFF2-40B4-BE49-F238E27FC236}">
                  <a16:creationId xmlns:a16="http://schemas.microsoft.com/office/drawing/2014/main" id="{1AF21223-9381-B1B5-7302-55E8422132DC}"/>
                </a:ext>
              </a:extLst>
            </p:cNvPr>
            <p:cNvSpPr txBox="1"/>
            <p:nvPr/>
          </p:nvSpPr>
          <p:spPr>
            <a:xfrm>
              <a:off x="7918630" y="4579407"/>
              <a:ext cx="441146"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15</a:t>
              </a:r>
            </a:p>
          </p:txBody>
        </p:sp>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0C72EF9D-1D60-5F8A-4628-542502465B42}"/>
                    </a:ext>
                  </a:extLst>
                </p:cNvPr>
                <p:cNvSpPr txBox="1"/>
                <p:nvPr/>
              </p:nvSpPr>
              <p:spPr>
                <a:xfrm>
                  <a:off x="8998938" y="6387575"/>
                  <a:ext cx="120328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Time (</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r>
                        <a:rPr lang="en-US" b="0" i="1" smtClean="0">
                          <a:latin typeface="Cambria Math" panose="02040503050406030204" pitchFamily="18" charset="0"/>
                          <a:ea typeface="Helvetica Neue Light" panose="02000403000000020004" pitchFamily="2" charset="0"/>
                        </a:rPr>
                        <m:t>𝑠</m:t>
                      </m:r>
                    </m:oMath>
                  </a14:m>
                  <a:r>
                    <a:rPr lang="en-US" dirty="0">
                      <a:latin typeface="Helvetica Neue Light" panose="02000403000000020004" pitchFamily="2" charset="0"/>
                      <a:ea typeface="Helvetica Neue Light" panose="02000403000000020004" pitchFamily="2" charset="0"/>
                    </a:rPr>
                    <a:t>)</a:t>
                  </a:r>
                </a:p>
              </p:txBody>
            </p:sp>
          </mc:Choice>
          <mc:Fallback>
            <p:sp>
              <p:nvSpPr>
                <p:cNvPr id="28" name="TextBox 27">
                  <a:extLst>
                    <a:ext uri="{FF2B5EF4-FFF2-40B4-BE49-F238E27FC236}">
                      <a16:creationId xmlns:a16="http://schemas.microsoft.com/office/drawing/2014/main" id="{0C72EF9D-1D60-5F8A-4628-542502465B42}"/>
                    </a:ext>
                  </a:extLst>
                </p:cNvPr>
                <p:cNvSpPr txBox="1">
                  <a:spLocks noRot="1" noChangeAspect="1" noMove="1" noResize="1" noEditPoints="1" noAdjustHandles="1" noChangeArrowheads="1" noChangeShapeType="1" noTextEdit="1"/>
                </p:cNvSpPr>
                <p:nvPr/>
              </p:nvSpPr>
              <p:spPr>
                <a:xfrm>
                  <a:off x="8998938" y="6387575"/>
                  <a:ext cx="1203288" cy="369332"/>
                </a:xfrm>
                <a:prstGeom prst="rect">
                  <a:avLst/>
                </a:prstGeom>
                <a:blipFill>
                  <a:blip r:embed="rId6"/>
                  <a:stretch>
                    <a:fillRect l="-4167" t="-10345" b="-27586"/>
                  </a:stretch>
                </a:blipFill>
              </p:spPr>
              <p:txBody>
                <a:bodyPr/>
                <a:lstStyle/>
                <a:p>
                  <a:r>
                    <a:rPr lang="en-US">
                      <a:noFill/>
                    </a:rPr>
                    <a:t> </a:t>
                  </a:r>
                </a:p>
              </p:txBody>
            </p:sp>
          </mc:Fallback>
        </mc:AlternateContent>
      </p:grpSp>
      <p:sp>
        <p:nvSpPr>
          <p:cNvPr id="32" name="TextBox 31">
            <a:extLst>
              <a:ext uri="{FF2B5EF4-FFF2-40B4-BE49-F238E27FC236}">
                <a16:creationId xmlns:a16="http://schemas.microsoft.com/office/drawing/2014/main" id="{73230A7C-5892-1E17-2962-3CB30FB4C500}"/>
              </a:ext>
            </a:extLst>
          </p:cNvPr>
          <p:cNvSpPr txBox="1"/>
          <p:nvPr/>
        </p:nvSpPr>
        <p:spPr>
          <a:xfrm>
            <a:off x="5567004" y="6387575"/>
            <a:ext cx="1964079"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Detuning (MHz)</a:t>
            </a:r>
          </a:p>
        </p:txBody>
      </p:sp>
      <mc:AlternateContent xmlns:mc="http://schemas.openxmlformats.org/markup-compatibility/2006">
        <mc:Choice xmlns:a14="http://schemas.microsoft.com/office/drawing/2010/main" Requires="a14">
          <p:sp>
            <p:nvSpPr>
              <p:cNvPr id="33" name="TextBox 32">
                <a:extLst>
                  <a:ext uri="{FF2B5EF4-FFF2-40B4-BE49-F238E27FC236}">
                    <a16:creationId xmlns:a16="http://schemas.microsoft.com/office/drawing/2014/main" id="{70292CD6-1C6D-9124-5796-F46E46E6D802}"/>
                  </a:ext>
                </a:extLst>
              </p:cNvPr>
              <p:cNvSpPr txBox="1"/>
              <p:nvPr/>
            </p:nvSpPr>
            <p:spPr>
              <a:xfrm>
                <a:off x="681367" y="4071983"/>
                <a:ext cx="1203288" cy="503856"/>
              </a:xfrm>
              <a:prstGeom prst="rect">
                <a:avLst/>
              </a:prstGeom>
              <a:noFill/>
            </p:spPr>
            <p:txBody>
              <a:bodyPr wrap="square" rtlCol="0">
                <a:spAutoFit/>
              </a:bodyPr>
              <a:lstStyle/>
              <a:p>
                <a14:m>
                  <m:oMath xmlns:m="http://schemas.openxmlformats.org/officeDocument/2006/math">
                    <m:f>
                      <m:fPr>
                        <m:ctrlPr>
                          <a:rPr lang="en-US" b="0" i="1" smtClean="0">
                            <a:latin typeface="Cambria Math" panose="02040503050406030204" pitchFamily="18" charset="0"/>
                            <a:ea typeface="Helvetica Neue Light" panose="02000403000000020004" pitchFamily="2" charset="0"/>
                          </a:rPr>
                        </m:ctrlPr>
                      </m:fPr>
                      <m:num>
                        <m:r>
                          <a:rPr lang="en-US" b="0" i="1" smtClean="0">
                            <a:latin typeface="Cambria Math" panose="02040503050406030204" pitchFamily="18" charset="0"/>
                            <a:ea typeface="Helvetica Neue Light" panose="02000403000000020004" pitchFamily="2" charset="0"/>
                          </a:rPr>
                          <m:t>𝑑</m:t>
                        </m:r>
                        <m:d>
                          <m:dPr>
                            <m:begChr m:val="⟨"/>
                            <m:endChr m:val="⟩"/>
                            <m:ctrlPr>
                              <a:rPr lang="en-US" b="0" i="1" smtClean="0">
                                <a:latin typeface="Cambria Math" panose="02040503050406030204" pitchFamily="18" charset="0"/>
                                <a:ea typeface="Helvetica Neue Light" panose="02000403000000020004" pitchFamily="2" charset="0"/>
                              </a:rPr>
                            </m:ctrlPr>
                          </m:dPr>
                          <m:e>
                            <m:r>
                              <a:rPr lang="en-US" b="0" i="1" smtClean="0">
                                <a:latin typeface="Cambria Math" panose="02040503050406030204" pitchFamily="18" charset="0"/>
                                <a:ea typeface="Helvetica Neue Light" panose="02000403000000020004" pitchFamily="2" charset="0"/>
                              </a:rPr>
                              <m:t>𝑛</m:t>
                            </m:r>
                          </m:e>
                        </m:d>
                      </m:num>
                      <m:den>
                        <m:r>
                          <a:rPr lang="en-US" b="0" i="1" smtClean="0">
                            <a:latin typeface="Cambria Math" panose="02040503050406030204" pitchFamily="18" charset="0"/>
                            <a:ea typeface="Helvetica Neue Light" panose="02000403000000020004" pitchFamily="2" charset="0"/>
                          </a:rPr>
                          <m:t>𝑑𝑡</m:t>
                        </m:r>
                      </m:den>
                    </m:f>
                  </m:oMath>
                </a14:m>
                <a:r>
                  <a:rPr lang="en-US" dirty="0">
                    <a:latin typeface="Helvetica Neue Light" panose="02000403000000020004" pitchFamily="2" charset="0"/>
                    <a:ea typeface="Helvetica Neue Light" panose="02000403000000020004" pitchFamily="2" charset="0"/>
                  </a:rPr>
                  <a:t> </a:t>
                </a:r>
              </a:p>
            </p:txBody>
          </p:sp>
        </mc:Choice>
        <mc:Fallback>
          <p:sp>
            <p:nvSpPr>
              <p:cNvPr id="33" name="TextBox 32">
                <a:extLst>
                  <a:ext uri="{FF2B5EF4-FFF2-40B4-BE49-F238E27FC236}">
                    <a16:creationId xmlns:a16="http://schemas.microsoft.com/office/drawing/2014/main" id="{70292CD6-1C6D-9124-5796-F46E46E6D802}"/>
                  </a:ext>
                </a:extLst>
              </p:cNvPr>
              <p:cNvSpPr txBox="1">
                <a:spLocks noRot="1" noChangeAspect="1" noMove="1" noResize="1" noEditPoints="1" noAdjustHandles="1" noChangeArrowheads="1" noChangeShapeType="1" noTextEdit="1"/>
              </p:cNvSpPr>
              <p:nvPr/>
            </p:nvSpPr>
            <p:spPr>
              <a:xfrm>
                <a:off x="681367" y="4071983"/>
                <a:ext cx="1203288" cy="503856"/>
              </a:xfrm>
              <a:prstGeom prst="rect">
                <a:avLst/>
              </a:prstGeom>
              <a:blipFill>
                <a:blip r:embed="rId7"/>
                <a:stretch>
                  <a:fillRect/>
                </a:stretch>
              </a:blipFill>
            </p:spPr>
            <p:txBody>
              <a:bodyPr/>
              <a:lstStyle/>
              <a:p>
                <a:r>
                  <a:rPr lang="en-US">
                    <a:noFill/>
                  </a:rPr>
                  <a:t> </a:t>
                </a:r>
              </a:p>
            </p:txBody>
          </p:sp>
        </mc:Fallback>
      </mc:AlternateContent>
      <p:sp>
        <p:nvSpPr>
          <p:cNvPr id="34" name="TextBox 33">
            <a:extLst>
              <a:ext uri="{FF2B5EF4-FFF2-40B4-BE49-F238E27FC236}">
                <a16:creationId xmlns:a16="http://schemas.microsoft.com/office/drawing/2014/main" id="{63E533E6-10C5-BC8B-326B-ABAAA92D23E2}"/>
              </a:ext>
            </a:extLst>
          </p:cNvPr>
          <p:cNvSpPr txBox="1"/>
          <p:nvPr/>
        </p:nvSpPr>
        <p:spPr>
          <a:xfrm>
            <a:off x="2933633" y="6269583"/>
            <a:ext cx="312906"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0</a:t>
            </a:r>
          </a:p>
        </p:txBody>
      </p:sp>
      <p:sp>
        <p:nvSpPr>
          <p:cNvPr id="35" name="TextBox 34">
            <a:extLst>
              <a:ext uri="{FF2B5EF4-FFF2-40B4-BE49-F238E27FC236}">
                <a16:creationId xmlns:a16="http://schemas.microsoft.com/office/drawing/2014/main" id="{EEAB54E0-A0F5-3F2E-7E5F-0505787EA8B0}"/>
              </a:ext>
            </a:extLst>
          </p:cNvPr>
          <p:cNvSpPr txBox="1"/>
          <p:nvPr/>
        </p:nvSpPr>
        <p:spPr>
          <a:xfrm>
            <a:off x="1756263" y="6262157"/>
            <a:ext cx="526106"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-50</a:t>
            </a:r>
            <a:endParaRPr lang="en-US"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BAB92A3F-5E10-3CC6-9A48-4DA1643289D7}"/>
              </a:ext>
            </a:extLst>
          </p:cNvPr>
          <p:cNvSpPr txBox="1"/>
          <p:nvPr/>
        </p:nvSpPr>
        <p:spPr>
          <a:xfrm>
            <a:off x="4841164" y="6266415"/>
            <a:ext cx="569387"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cs typeface="Helvetica Neue" panose="02000503000000020004" pitchFamily="2" charset="0"/>
              </a:rPr>
              <a:t>100</a:t>
            </a:r>
            <a:endParaRPr lang="en-US"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Tree>
    <p:extLst>
      <p:ext uri="{BB962C8B-B14F-4D97-AF65-F5344CB8AC3E}">
        <p14:creationId xmlns:p14="http://schemas.microsoft.com/office/powerpoint/2010/main" val="3451567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DBB04-0CA9-BCEF-623B-430B7C27CD2D}"/>
              </a:ext>
            </a:extLst>
          </p:cNvPr>
          <p:cNvSpPr>
            <a:spLocks noGrp="1"/>
          </p:cNvSpPr>
          <p:nvPr>
            <p:ph type="title"/>
          </p:nvPr>
        </p:nvSpPr>
        <p:spPr/>
        <p:txBody>
          <a:bodyPr/>
          <a:lstStyle/>
          <a:p>
            <a:r>
              <a:rPr lang="en-US" dirty="0"/>
              <a:t>Radial modes</a:t>
            </a:r>
          </a:p>
        </p:txBody>
      </p:sp>
      <mc:AlternateContent xmlns:mc="http://schemas.openxmlformats.org/markup-compatibility/2006">
        <mc:Choice xmlns:a14="http://schemas.microsoft.com/office/drawing/2010/main" Requires="a14">
          <p:sp>
            <p:nvSpPr>
              <p:cNvPr id="15" name="Content Placeholder 14">
                <a:extLst>
                  <a:ext uri="{FF2B5EF4-FFF2-40B4-BE49-F238E27FC236}">
                    <a16:creationId xmlns:a16="http://schemas.microsoft.com/office/drawing/2014/main" id="{A03AC664-58E4-8568-BB95-19EFF8F4B2D5}"/>
                  </a:ext>
                </a:extLst>
              </p:cNvPr>
              <p:cNvSpPr>
                <a:spLocks noGrp="1"/>
              </p:cNvSpPr>
              <p:nvPr>
                <p:ph idx="1"/>
              </p:nvPr>
            </p:nvSpPr>
            <p:spPr>
              <a:xfrm>
                <a:off x="838200" y="1825625"/>
                <a:ext cx="5074227" cy="4351338"/>
              </a:xfrm>
            </p:spPr>
            <p:txBody>
              <a:bodyPr/>
              <a:lstStyle/>
              <a:p>
                <a:pPr marL="0" indent="0">
                  <a:buNone/>
                </a:pPr>
                <a:r>
                  <a:rPr lang="en-US" dirty="0"/>
                  <a:t>Same PG parameters:</a:t>
                </a:r>
              </a:p>
              <a:p>
                <a:pPr marL="0" indent="0">
                  <a:buNone/>
                </a:pPr>
                <a14:m>
                  <m:oMath xmlns:m="http://schemas.openxmlformats.org/officeDocument/2006/math">
                    <m:r>
                      <m:rPr>
                        <m:sty m:val="p"/>
                      </m:rPr>
                      <a:rPr lang="en-US" b="0" i="0" smtClean="0">
                        <a:latin typeface="Cambria Math" panose="02040503050406030204" pitchFamily="18" charset="0"/>
                      </a:rPr>
                      <m:t>Δ</m:t>
                    </m:r>
                  </m:oMath>
                </a14:m>
                <a:r>
                  <a:rPr lang="en-US" dirty="0"/>
                  <a:t> = 140 MHz</a:t>
                </a:r>
              </a:p>
              <a:p>
                <a:pPr marL="0" indent="0">
                  <a:buNone/>
                </a:pPr>
                <a:r>
                  <a:rPr lang="en-US" dirty="0"/>
                  <a:t>s = 0.01</a:t>
                </a:r>
              </a:p>
              <a:p>
                <a:pPr marL="0" indent="0">
                  <a:buNone/>
                </a:pPr>
                <a:endParaRPr lang="en-US" dirty="0"/>
              </a:p>
              <a:p>
                <a:pPr marL="0" indent="0">
                  <a:buNone/>
                </a:pPr>
                <a:r>
                  <a:rPr lang="en-US" dirty="0"/>
                  <a:t>Sub-Doppler cooling, but less clear-cut</a:t>
                </a:r>
              </a:p>
            </p:txBody>
          </p:sp>
        </mc:Choice>
        <mc:Fallback>
          <p:sp>
            <p:nvSpPr>
              <p:cNvPr id="15" name="Content Placeholder 14">
                <a:extLst>
                  <a:ext uri="{FF2B5EF4-FFF2-40B4-BE49-F238E27FC236}">
                    <a16:creationId xmlns:a16="http://schemas.microsoft.com/office/drawing/2014/main" id="{A03AC664-58E4-8568-BB95-19EFF8F4B2D5}"/>
                  </a:ext>
                </a:extLst>
              </p:cNvPr>
              <p:cNvSpPr>
                <a:spLocks noGrp="1" noRot="1" noChangeAspect="1" noMove="1" noResize="1" noEditPoints="1" noAdjustHandles="1" noChangeArrowheads="1" noChangeShapeType="1" noTextEdit="1"/>
              </p:cNvSpPr>
              <p:nvPr>
                <p:ph idx="1"/>
              </p:nvPr>
            </p:nvSpPr>
            <p:spPr>
              <a:xfrm>
                <a:off x="838200" y="1825625"/>
                <a:ext cx="5074227" cy="4351338"/>
              </a:xfrm>
              <a:blipFill>
                <a:blip r:embed="rId3"/>
                <a:stretch>
                  <a:fillRect l="-2500" t="-2616"/>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F9893376-55BF-9C7D-B0A9-2874E81BC553}"/>
              </a:ext>
            </a:extLst>
          </p:cNvPr>
          <p:cNvSpPr/>
          <p:nvPr/>
        </p:nvSpPr>
        <p:spPr>
          <a:xfrm>
            <a:off x="8695398" y="1233024"/>
            <a:ext cx="2287676" cy="832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E8E89A43-D705-7BD0-FB1E-0A3A9DE95D18}"/>
              </a:ext>
            </a:extLst>
          </p:cNvPr>
          <p:cNvGrpSpPr/>
          <p:nvPr/>
        </p:nvGrpSpPr>
        <p:grpSpPr>
          <a:xfrm>
            <a:off x="5630194" y="1644707"/>
            <a:ext cx="7008411" cy="3995509"/>
            <a:chOff x="6122504" y="1602557"/>
            <a:chExt cx="7008411" cy="3995509"/>
          </a:xfrm>
        </p:grpSpPr>
        <p:pic>
          <p:nvPicPr>
            <p:cNvPr id="8" name="Picture 7">
              <a:extLst>
                <a:ext uri="{FF2B5EF4-FFF2-40B4-BE49-F238E27FC236}">
                  <a16:creationId xmlns:a16="http://schemas.microsoft.com/office/drawing/2014/main" id="{AC94C0D7-2C16-042D-FD01-031C5DABEA37}"/>
                </a:ext>
              </a:extLst>
            </p:cNvPr>
            <p:cNvPicPr>
              <a:picLocks noChangeAspect="1"/>
            </p:cNvPicPr>
            <p:nvPr/>
          </p:nvPicPr>
          <p:blipFill rotWithShape="1">
            <a:blip r:embed="rId4"/>
            <a:srcRect l="10556" t="9852" b="17453"/>
            <a:stretch/>
          </p:blipFill>
          <p:spPr>
            <a:xfrm>
              <a:off x="6853473" y="2328401"/>
              <a:ext cx="5433157" cy="2946678"/>
            </a:xfrm>
            <a:prstGeom prst="rect">
              <a:avLst/>
            </a:prstGeom>
          </p:spPr>
        </p:pic>
        <p:sp>
          <p:nvSpPr>
            <p:cNvPr id="9" name="Rectangle 8">
              <a:extLst>
                <a:ext uri="{FF2B5EF4-FFF2-40B4-BE49-F238E27FC236}">
                  <a16:creationId xmlns:a16="http://schemas.microsoft.com/office/drawing/2014/main" id="{BA956284-8A4D-EA5F-D425-08725457E8D7}"/>
                </a:ext>
              </a:extLst>
            </p:cNvPr>
            <p:cNvSpPr/>
            <p:nvPr/>
          </p:nvSpPr>
          <p:spPr>
            <a:xfrm>
              <a:off x="6509442" y="2018923"/>
              <a:ext cx="344031" cy="470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D7F08E-320F-4A80-B4C3-A82D43E54337}"/>
                </a:ext>
              </a:extLst>
            </p:cNvPr>
            <p:cNvSpPr/>
            <p:nvPr/>
          </p:nvSpPr>
          <p:spPr>
            <a:xfrm>
              <a:off x="8175279" y="5260062"/>
              <a:ext cx="2697933" cy="2082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A4DB4A7-2CA2-68F2-A461-DF7681149A9A}"/>
                </a:ext>
              </a:extLst>
            </p:cNvPr>
            <p:cNvSpPr/>
            <p:nvPr/>
          </p:nvSpPr>
          <p:spPr>
            <a:xfrm>
              <a:off x="10011266" y="1602557"/>
              <a:ext cx="1621410" cy="339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5E68F3A2-3948-33F5-4F94-BEA28235A0E5}"/>
                    </a:ext>
                  </a:extLst>
                </p:cNvPr>
                <p:cNvSpPr txBox="1"/>
                <p:nvPr/>
              </p:nvSpPr>
              <p:spPr>
                <a:xfrm>
                  <a:off x="6500892" y="1878308"/>
                  <a:ext cx="6630023"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Radial mode cooling; detuning = 140 MHz; </a:t>
                  </a:r>
                  <a14:m>
                    <m:oMath xmlns:m="http://schemas.openxmlformats.org/officeDocument/2006/math">
                      <m:r>
                        <a:rPr lang="en-US" b="0" i="1" smtClean="0">
                          <a:latin typeface="Cambria Math" panose="02040503050406030204" pitchFamily="18" charset="0"/>
                          <a:ea typeface="Helvetica Neue Light" panose="02000403000000020004" pitchFamily="2" charset="0"/>
                        </a:rPr>
                        <m:t>𝜈</m:t>
                      </m:r>
                      <m:r>
                        <a:rPr lang="en-US" b="0" i="1" smtClean="0">
                          <a:latin typeface="Cambria Math" panose="02040503050406030204" pitchFamily="18" charset="0"/>
                          <a:ea typeface="Helvetica Neue Light" panose="02000403000000020004" pitchFamily="2" charset="0"/>
                        </a:rPr>
                        <m:t>=2</m:t>
                      </m:r>
                      <m:r>
                        <a:rPr lang="en-US" b="0" i="1" smtClean="0">
                          <a:latin typeface="Cambria Math" panose="02040503050406030204" pitchFamily="18" charset="0"/>
                          <a:ea typeface="Helvetica Neue Light" panose="02000403000000020004" pitchFamily="2" charset="0"/>
                        </a:rPr>
                        <m:t>𝜋</m:t>
                      </m:r>
                      <m:r>
                        <a:rPr lang="en-US" b="0" i="1" smtClean="0">
                          <a:latin typeface="Cambria Math" panose="02040503050406030204" pitchFamily="18" charset="0"/>
                          <a:ea typeface="Helvetica Neue Light" panose="02000403000000020004" pitchFamily="2" charset="0"/>
                        </a:rPr>
                        <m:t>∗</m:t>
                      </m:r>
                    </m:oMath>
                  </a14:m>
                  <a:r>
                    <a:rPr lang="en-US" dirty="0">
                      <a:latin typeface="Helvetica Neue Light" panose="02000403000000020004" pitchFamily="2" charset="0"/>
                      <a:ea typeface="Helvetica Neue Light" panose="02000403000000020004" pitchFamily="2" charset="0"/>
                    </a:rPr>
                    <a:t>1.5 MHz</a:t>
                  </a:r>
                </a:p>
              </p:txBody>
            </p:sp>
          </mc:Choice>
          <mc:Fallback>
            <p:sp>
              <p:nvSpPr>
                <p:cNvPr id="13" name="TextBox 12">
                  <a:extLst>
                    <a:ext uri="{FF2B5EF4-FFF2-40B4-BE49-F238E27FC236}">
                      <a16:creationId xmlns:a16="http://schemas.microsoft.com/office/drawing/2014/main" id="{5E68F3A2-3948-33F5-4F94-BEA28235A0E5}"/>
                    </a:ext>
                  </a:extLst>
                </p:cNvPr>
                <p:cNvSpPr txBox="1">
                  <a:spLocks noRot="1" noChangeAspect="1" noMove="1" noResize="1" noEditPoints="1" noAdjustHandles="1" noChangeArrowheads="1" noChangeShapeType="1" noTextEdit="1"/>
                </p:cNvSpPr>
                <p:nvPr/>
              </p:nvSpPr>
              <p:spPr>
                <a:xfrm>
                  <a:off x="6500892" y="1878308"/>
                  <a:ext cx="6630023" cy="369332"/>
                </a:xfrm>
                <a:prstGeom prst="rect">
                  <a:avLst/>
                </a:prstGeom>
                <a:blipFill>
                  <a:blip r:embed="rId5"/>
                  <a:stretch>
                    <a:fillRect l="-956" t="-6667" b="-2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28AA788B-B6D6-588C-33F3-F63F2D6F5C6A}"/>
                    </a:ext>
                  </a:extLst>
                </p:cNvPr>
                <p:cNvSpPr txBox="1"/>
                <p:nvPr/>
              </p:nvSpPr>
              <p:spPr>
                <a:xfrm>
                  <a:off x="6122504" y="3685491"/>
                  <a:ext cx="619992" cy="36933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ea typeface="Helvetica Neue Light" panose="02000403000000020004" pitchFamily="2" charset="0"/>
                              </a:rPr>
                            </m:ctrlPr>
                          </m:dPr>
                          <m:e>
                            <m:r>
                              <a:rPr lang="en-US" b="0" i="1" smtClean="0">
                                <a:latin typeface="Cambria Math" panose="02040503050406030204" pitchFamily="18" charset="0"/>
                                <a:ea typeface="Helvetica Neue Light" panose="02000403000000020004" pitchFamily="2" charset="0"/>
                              </a:rPr>
                              <m:t>𝑛</m:t>
                            </m:r>
                          </m:e>
                        </m:d>
                      </m:oMath>
                    </m:oMathPara>
                  </a14:m>
                  <a:endParaRPr lang="en-US" dirty="0">
                    <a:latin typeface="Helvetica Neue Light" panose="02000403000000020004" pitchFamily="2" charset="0"/>
                    <a:ea typeface="Helvetica Neue Light" panose="02000403000000020004" pitchFamily="2" charset="0"/>
                  </a:endParaRPr>
                </a:p>
              </p:txBody>
            </p:sp>
          </mc:Choice>
          <mc:Fallback>
            <p:sp>
              <p:nvSpPr>
                <p:cNvPr id="14" name="TextBox 13">
                  <a:extLst>
                    <a:ext uri="{FF2B5EF4-FFF2-40B4-BE49-F238E27FC236}">
                      <a16:creationId xmlns:a16="http://schemas.microsoft.com/office/drawing/2014/main" id="{28AA788B-B6D6-588C-33F3-F63F2D6F5C6A}"/>
                    </a:ext>
                  </a:extLst>
                </p:cNvPr>
                <p:cNvSpPr txBox="1">
                  <a:spLocks noRot="1" noChangeAspect="1" noMove="1" noResize="1" noEditPoints="1" noAdjustHandles="1" noChangeArrowheads="1" noChangeShapeType="1" noTextEdit="1"/>
                </p:cNvSpPr>
                <p:nvPr/>
              </p:nvSpPr>
              <p:spPr>
                <a:xfrm>
                  <a:off x="6122504" y="3685491"/>
                  <a:ext cx="619992" cy="369332"/>
                </a:xfrm>
                <a:prstGeom prst="rect">
                  <a:avLst/>
                </a:prstGeom>
                <a:blipFill>
                  <a:blip r:embed="rId6"/>
                  <a:stretch>
                    <a:fillRect/>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2F1FA114-426A-1930-5300-2852BCBF111A}"/>
                </a:ext>
              </a:extLst>
            </p:cNvPr>
            <p:cNvSpPr txBox="1"/>
            <p:nvPr/>
          </p:nvSpPr>
          <p:spPr>
            <a:xfrm>
              <a:off x="6558715" y="4885340"/>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2</a:t>
              </a:r>
            </a:p>
          </p:txBody>
        </p:sp>
        <p:sp>
          <p:nvSpPr>
            <p:cNvPr id="21" name="TextBox 20">
              <a:extLst>
                <a:ext uri="{FF2B5EF4-FFF2-40B4-BE49-F238E27FC236}">
                  <a16:creationId xmlns:a16="http://schemas.microsoft.com/office/drawing/2014/main" id="{58BC7405-A626-B393-C6E6-A119F6FEF1BA}"/>
                </a:ext>
              </a:extLst>
            </p:cNvPr>
            <p:cNvSpPr txBox="1"/>
            <p:nvPr/>
          </p:nvSpPr>
          <p:spPr>
            <a:xfrm>
              <a:off x="6992475" y="5228734"/>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a:t>
              </a:r>
            </a:p>
          </p:txBody>
        </p:sp>
        <p:sp>
          <p:nvSpPr>
            <p:cNvPr id="22" name="TextBox 21">
              <a:extLst>
                <a:ext uri="{FF2B5EF4-FFF2-40B4-BE49-F238E27FC236}">
                  <a16:creationId xmlns:a16="http://schemas.microsoft.com/office/drawing/2014/main" id="{5C080BC1-DE24-4238-2CA0-3D1BE76900BE}"/>
                </a:ext>
              </a:extLst>
            </p:cNvPr>
            <p:cNvSpPr txBox="1"/>
            <p:nvPr/>
          </p:nvSpPr>
          <p:spPr>
            <a:xfrm>
              <a:off x="8413901" y="5228734"/>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100</a:t>
              </a:r>
            </a:p>
          </p:txBody>
        </p:sp>
        <p:sp>
          <p:nvSpPr>
            <p:cNvPr id="23" name="TextBox 22">
              <a:extLst>
                <a:ext uri="{FF2B5EF4-FFF2-40B4-BE49-F238E27FC236}">
                  <a16:creationId xmlns:a16="http://schemas.microsoft.com/office/drawing/2014/main" id="{1C35A5C7-8798-03EE-6EF0-4FAB6C13BA74}"/>
                </a:ext>
              </a:extLst>
            </p:cNvPr>
            <p:cNvSpPr txBox="1"/>
            <p:nvPr/>
          </p:nvSpPr>
          <p:spPr>
            <a:xfrm>
              <a:off x="11621289" y="5228734"/>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300</a:t>
              </a:r>
            </a:p>
          </p:txBody>
        </p:sp>
        <p:sp>
          <p:nvSpPr>
            <p:cNvPr id="24" name="TextBox 23">
              <a:extLst>
                <a:ext uri="{FF2B5EF4-FFF2-40B4-BE49-F238E27FC236}">
                  <a16:creationId xmlns:a16="http://schemas.microsoft.com/office/drawing/2014/main" id="{82F5FBE8-1162-559F-DBBC-672DBDA02E72}"/>
                </a:ext>
              </a:extLst>
            </p:cNvPr>
            <p:cNvSpPr txBox="1"/>
            <p:nvPr/>
          </p:nvSpPr>
          <p:spPr>
            <a:xfrm>
              <a:off x="6523172" y="2799723"/>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8</a:t>
              </a:r>
            </a:p>
          </p:txBody>
        </p:sp>
      </p:grpSp>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62E18AE9-C6CC-C2CA-0EFF-0F8730024579}"/>
                  </a:ext>
                </a:extLst>
              </p:cNvPr>
              <p:cNvSpPr txBox="1"/>
              <p:nvPr/>
            </p:nvSpPr>
            <p:spPr>
              <a:xfrm>
                <a:off x="9289660" y="5541771"/>
                <a:ext cx="1647675"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Time (</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r>
                      <a:rPr lang="en-US" b="0" i="1" smtClean="0">
                        <a:latin typeface="Cambria Math" panose="02040503050406030204" pitchFamily="18" charset="0"/>
                        <a:ea typeface="Helvetica Neue Light" panose="02000403000000020004" pitchFamily="2" charset="0"/>
                      </a:rPr>
                      <m:t>𝑠</m:t>
                    </m:r>
                  </m:oMath>
                </a14:m>
                <a:r>
                  <a:rPr lang="en-US" dirty="0">
                    <a:latin typeface="Helvetica Neue Light" panose="02000403000000020004" pitchFamily="2" charset="0"/>
                    <a:ea typeface="Helvetica Neue Light" panose="02000403000000020004" pitchFamily="2" charset="0"/>
                  </a:rPr>
                  <a:t>)</a:t>
                </a:r>
              </a:p>
            </p:txBody>
          </p:sp>
        </mc:Choice>
        <mc:Fallback>
          <p:sp>
            <p:nvSpPr>
              <p:cNvPr id="25" name="TextBox 24">
                <a:extLst>
                  <a:ext uri="{FF2B5EF4-FFF2-40B4-BE49-F238E27FC236}">
                    <a16:creationId xmlns:a16="http://schemas.microsoft.com/office/drawing/2014/main" id="{62E18AE9-C6CC-C2CA-0EFF-0F8730024579}"/>
                  </a:ext>
                </a:extLst>
              </p:cNvPr>
              <p:cNvSpPr txBox="1">
                <a:spLocks noRot="1" noChangeAspect="1" noMove="1" noResize="1" noEditPoints="1" noAdjustHandles="1" noChangeArrowheads="1" noChangeShapeType="1" noTextEdit="1"/>
              </p:cNvSpPr>
              <p:nvPr/>
            </p:nvSpPr>
            <p:spPr>
              <a:xfrm>
                <a:off x="9289660" y="5541771"/>
                <a:ext cx="1647675" cy="369332"/>
              </a:xfrm>
              <a:prstGeom prst="rect">
                <a:avLst/>
              </a:prstGeom>
              <a:blipFill>
                <a:blip r:embed="rId7"/>
                <a:stretch>
                  <a:fillRect l="-3053" t="-6667" b="-26667"/>
                </a:stretch>
              </a:blipFill>
            </p:spPr>
            <p:txBody>
              <a:bodyPr/>
              <a:lstStyle/>
              <a:p>
                <a:r>
                  <a:rPr lang="en-US">
                    <a:noFill/>
                  </a:rPr>
                  <a:t> </a:t>
                </a:r>
              </a:p>
            </p:txBody>
          </p:sp>
        </mc:Fallback>
      </mc:AlternateContent>
    </p:spTree>
    <p:extLst>
      <p:ext uri="{BB962C8B-B14F-4D97-AF65-F5344CB8AC3E}">
        <p14:creationId xmlns:p14="http://schemas.microsoft.com/office/powerpoint/2010/main" val="3444491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uiExpand="1" build="p"/>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8D451-137F-635F-6A01-8A7ED435D6A3}"/>
              </a:ext>
            </a:extLst>
          </p:cNvPr>
          <p:cNvSpPr>
            <a:spLocks noGrp="1"/>
          </p:cNvSpPr>
          <p:nvPr>
            <p:ph type="title"/>
          </p:nvPr>
        </p:nvSpPr>
        <p:spPr/>
        <p:txBody>
          <a:bodyPr/>
          <a:lstStyle/>
          <a:p>
            <a:r>
              <a:rPr lang="en-US" dirty="0"/>
              <a:t>What have we shown?</a:t>
            </a:r>
          </a:p>
        </p:txBody>
      </p:sp>
      <p:sp>
        <p:nvSpPr>
          <p:cNvPr id="3" name="Content Placeholder 2">
            <a:extLst>
              <a:ext uri="{FF2B5EF4-FFF2-40B4-BE49-F238E27FC236}">
                <a16:creationId xmlns:a16="http://schemas.microsoft.com/office/drawing/2014/main" id="{32210774-CE7A-C7CE-9FC6-EBF2A4E94F0D}"/>
              </a:ext>
            </a:extLst>
          </p:cNvPr>
          <p:cNvSpPr>
            <a:spLocks noGrp="1"/>
          </p:cNvSpPr>
          <p:nvPr>
            <p:ph idx="1"/>
          </p:nvPr>
        </p:nvSpPr>
        <p:spPr>
          <a:xfrm>
            <a:off x="838200" y="1825625"/>
            <a:ext cx="9119716" cy="4351338"/>
          </a:xfrm>
        </p:spPr>
        <p:txBody>
          <a:bodyPr>
            <a:normAutofit/>
          </a:bodyPr>
          <a:lstStyle/>
          <a:p>
            <a:pPr marL="0" indent="0">
              <a:buNone/>
            </a:pPr>
            <a:r>
              <a:rPr lang="en-US" sz="2400" dirty="0"/>
              <a:t>First experimental realization of ions in a phase-stable polarization gradient</a:t>
            </a:r>
          </a:p>
          <a:p>
            <a:pPr marL="0" indent="0">
              <a:buNone/>
            </a:pPr>
            <a:endParaRPr lang="en-US" sz="2400" dirty="0"/>
          </a:p>
          <a:p>
            <a:pPr marL="0" indent="0">
              <a:buNone/>
            </a:pPr>
            <a:r>
              <a:rPr lang="en-US" sz="2400" dirty="0"/>
              <a:t>Experimental and theoretical mapping of the cooling rate and final temperature vs. PG phase</a:t>
            </a:r>
          </a:p>
          <a:p>
            <a:pPr marL="0" indent="0">
              <a:buNone/>
            </a:pPr>
            <a:endParaRPr lang="en-US" sz="2400" dirty="0"/>
          </a:p>
          <a:p>
            <a:pPr marL="0" indent="0">
              <a:buNone/>
            </a:pPr>
            <a:r>
              <a:rPr lang="en-US" sz="2400" dirty="0"/>
              <a:t>Fast, power efficient, sub-Doppler cooling</a:t>
            </a:r>
          </a:p>
        </p:txBody>
      </p:sp>
      <p:pic>
        <p:nvPicPr>
          <p:cNvPr id="4" name="Picture 2" descr="Y position (pm) ">
            <a:extLst>
              <a:ext uri="{FF2B5EF4-FFF2-40B4-BE49-F238E27FC236}">
                <a16:creationId xmlns:a16="http://schemas.microsoft.com/office/drawing/2014/main" id="{A13A2D27-9ACB-3768-FDE2-ECAD6DBE6AA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0827" t="3175" r="35624" b="11428"/>
          <a:stretch/>
        </p:blipFill>
        <p:spPr bwMode="auto">
          <a:xfrm>
            <a:off x="10295289" y="9167"/>
            <a:ext cx="728731" cy="684883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Y position (pm) ">
            <a:extLst>
              <a:ext uri="{FF2B5EF4-FFF2-40B4-BE49-F238E27FC236}">
                <a16:creationId xmlns:a16="http://schemas.microsoft.com/office/drawing/2014/main" id="{95B6CFFC-7532-AC0E-BA69-F302BBBCA2D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0785" t="3069" r="35668" b="11534"/>
          <a:stretch/>
        </p:blipFill>
        <p:spPr bwMode="auto">
          <a:xfrm>
            <a:off x="11416090" y="9170"/>
            <a:ext cx="728732" cy="6848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7079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8D451-137F-635F-6A01-8A7ED435D6A3}"/>
              </a:ext>
            </a:extLst>
          </p:cNvPr>
          <p:cNvSpPr>
            <a:spLocks noGrp="1"/>
          </p:cNvSpPr>
          <p:nvPr>
            <p:ph type="title"/>
          </p:nvPr>
        </p:nvSpPr>
        <p:spPr/>
        <p:txBody>
          <a:bodyPr/>
          <a:lstStyle/>
          <a:p>
            <a:r>
              <a:rPr lang="en-US" dirty="0"/>
              <a:t>Outlook</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32210774-CE7A-C7CE-9FC6-EBF2A4E94F0D}"/>
                  </a:ext>
                </a:extLst>
              </p:cNvPr>
              <p:cNvSpPr>
                <a:spLocks noGrp="1"/>
              </p:cNvSpPr>
              <p:nvPr>
                <p:ph idx="1"/>
              </p:nvPr>
            </p:nvSpPr>
            <p:spPr>
              <a:xfrm>
                <a:off x="838200" y="1825625"/>
                <a:ext cx="9119716" cy="4351338"/>
              </a:xfrm>
            </p:spPr>
            <p:txBody>
              <a:bodyPr>
                <a:normAutofit/>
              </a:bodyPr>
              <a:lstStyle/>
              <a:p>
                <a:pPr marL="0" indent="0">
                  <a:buNone/>
                </a:pPr>
                <a:r>
                  <a:rPr lang="en-US" sz="2400" dirty="0"/>
                  <a:t>New devices with improved beam pointing</a:t>
                </a:r>
              </a:p>
              <a:p>
                <a:pPr marL="0" indent="0">
                  <a:buNone/>
                </a:pPr>
                <a:endParaRPr lang="en-US" sz="2400" dirty="0"/>
              </a:p>
              <a:p>
                <a:pPr marL="0" indent="0">
                  <a:buNone/>
                </a:pPr>
                <a:r>
                  <a:rPr lang="en-US" sz="2400" dirty="0"/>
                  <a:t>Optimize cooling rate and final </a:t>
                </a:r>
                <a14:m>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rPr>
                      <m:t>𝑛</m:t>
                    </m:r>
                    <m:r>
                      <a:rPr lang="en-US" sz="2400" b="0" i="1" smtClean="0">
                        <a:latin typeface="Cambria Math" panose="02040503050406030204" pitchFamily="18" charset="0"/>
                      </a:rPr>
                      <m:t>⟩</m:t>
                    </m:r>
                  </m:oMath>
                </a14:m>
                <a:endParaRPr lang="en-US" sz="2400" dirty="0"/>
              </a:p>
              <a:p>
                <a:pPr marL="0" indent="0">
                  <a:buNone/>
                </a:pPr>
                <a:endParaRPr lang="en-US" sz="2400" dirty="0"/>
              </a:p>
              <a:p>
                <a:pPr marL="0" indent="0">
                  <a:buNone/>
                </a:pPr>
                <a:r>
                  <a:rPr lang="en-US" sz="2400" dirty="0"/>
                  <a:t>Simultaneously cool all modes of multi-ion chain</a:t>
                </a:r>
              </a:p>
            </p:txBody>
          </p:sp>
        </mc:Choice>
        <mc:Fallback>
          <p:sp>
            <p:nvSpPr>
              <p:cNvPr id="3" name="Content Placeholder 2">
                <a:extLst>
                  <a:ext uri="{FF2B5EF4-FFF2-40B4-BE49-F238E27FC236}">
                    <a16:creationId xmlns:a16="http://schemas.microsoft.com/office/drawing/2014/main" id="{32210774-CE7A-C7CE-9FC6-EBF2A4E94F0D}"/>
                  </a:ext>
                </a:extLst>
              </p:cNvPr>
              <p:cNvSpPr>
                <a:spLocks noGrp="1" noRot="1" noChangeAspect="1" noMove="1" noResize="1" noEditPoints="1" noAdjustHandles="1" noChangeArrowheads="1" noChangeShapeType="1" noTextEdit="1"/>
              </p:cNvSpPr>
              <p:nvPr>
                <p:ph idx="1"/>
              </p:nvPr>
            </p:nvSpPr>
            <p:spPr>
              <a:xfrm>
                <a:off x="838200" y="1825625"/>
                <a:ext cx="9119716" cy="4351338"/>
              </a:xfrm>
              <a:blipFill>
                <a:blip r:embed="rId3"/>
                <a:stretch>
                  <a:fillRect l="-1113" t="-2035"/>
                </a:stretch>
              </a:blipFill>
            </p:spPr>
            <p:txBody>
              <a:bodyPr/>
              <a:lstStyle/>
              <a:p>
                <a:r>
                  <a:rPr lang="en-US">
                    <a:noFill/>
                  </a:rPr>
                  <a:t> </a:t>
                </a:r>
              </a:p>
            </p:txBody>
          </p:sp>
        </mc:Fallback>
      </mc:AlternateContent>
      <p:pic>
        <p:nvPicPr>
          <p:cNvPr id="4" name="Picture 2" descr="Y position (pm) ">
            <a:extLst>
              <a:ext uri="{FF2B5EF4-FFF2-40B4-BE49-F238E27FC236}">
                <a16:creationId xmlns:a16="http://schemas.microsoft.com/office/drawing/2014/main" id="{A13A2D27-9ACB-3768-FDE2-ECAD6DBE6AA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0827" t="3175" r="35624" b="11428"/>
          <a:stretch/>
        </p:blipFill>
        <p:spPr bwMode="auto">
          <a:xfrm>
            <a:off x="10295289" y="9167"/>
            <a:ext cx="728731" cy="684883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Y position (pm) ">
            <a:extLst>
              <a:ext uri="{FF2B5EF4-FFF2-40B4-BE49-F238E27FC236}">
                <a16:creationId xmlns:a16="http://schemas.microsoft.com/office/drawing/2014/main" id="{95B6CFFC-7532-AC0E-BA69-F302BBBCA2D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0785" t="3069" r="35668" b="11534"/>
          <a:stretch/>
        </p:blipFill>
        <p:spPr bwMode="auto">
          <a:xfrm>
            <a:off x="11416090" y="9170"/>
            <a:ext cx="728732" cy="6848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2496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37070-6810-E1DF-EB25-C484E7B6E88C}"/>
              </a:ext>
            </a:extLst>
          </p:cNvPr>
          <p:cNvSpPr>
            <a:spLocks noGrp="1"/>
          </p:cNvSpPr>
          <p:nvPr>
            <p:ph type="title"/>
          </p:nvPr>
        </p:nvSpPr>
        <p:spPr/>
        <p:txBody>
          <a:bodyPr/>
          <a:lstStyle/>
          <a:p>
            <a:r>
              <a:rPr lang="en-US" dirty="0"/>
              <a:t>End</a:t>
            </a:r>
          </a:p>
        </p:txBody>
      </p:sp>
      <p:pic>
        <p:nvPicPr>
          <p:cNvPr id="5" name="Content Placeholder 4">
            <a:extLst>
              <a:ext uri="{FF2B5EF4-FFF2-40B4-BE49-F238E27FC236}">
                <a16:creationId xmlns:a16="http://schemas.microsoft.com/office/drawing/2014/main" id="{F349A397-1BB5-1CA9-A66B-8EA120851A06}"/>
              </a:ext>
            </a:extLst>
          </p:cNvPr>
          <p:cNvPicPr>
            <a:picLocks noGrp="1" noChangeAspect="1"/>
          </p:cNvPicPr>
          <p:nvPr>
            <p:ph idx="1"/>
          </p:nvPr>
        </p:nvPicPr>
        <p:blipFill rotWithShape="1">
          <a:blip r:embed="rId3"/>
          <a:srcRect l="8614" t="21650" r="7292" b="22626"/>
          <a:stretch/>
        </p:blipFill>
        <p:spPr>
          <a:xfrm>
            <a:off x="791245" y="2128400"/>
            <a:ext cx="6223703" cy="4124152"/>
          </a:xfrm>
        </p:spPr>
      </p:pic>
      <p:sp>
        <p:nvSpPr>
          <p:cNvPr id="11" name="TextBox 10">
            <a:extLst>
              <a:ext uri="{FF2B5EF4-FFF2-40B4-BE49-F238E27FC236}">
                <a16:creationId xmlns:a16="http://schemas.microsoft.com/office/drawing/2014/main" id="{320ACBA7-4FE3-CFBC-E388-BCB6D06971CF}"/>
              </a:ext>
            </a:extLst>
          </p:cNvPr>
          <p:cNvSpPr txBox="1"/>
          <p:nvPr/>
        </p:nvSpPr>
        <p:spPr>
          <a:xfrm>
            <a:off x="2015475" y="1779588"/>
            <a:ext cx="336788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PGC vs phase and detuning</a:t>
            </a:r>
          </a:p>
        </p:txBody>
      </p:sp>
      <p:sp>
        <p:nvSpPr>
          <p:cNvPr id="12" name="TextBox 11">
            <a:extLst>
              <a:ext uri="{FF2B5EF4-FFF2-40B4-BE49-F238E27FC236}">
                <a16:creationId xmlns:a16="http://schemas.microsoft.com/office/drawing/2014/main" id="{D6A8B949-E26F-E0C6-C48F-C87D3CD1C835}"/>
              </a:ext>
            </a:extLst>
          </p:cNvPr>
          <p:cNvSpPr txBox="1"/>
          <p:nvPr/>
        </p:nvSpPr>
        <p:spPr>
          <a:xfrm>
            <a:off x="5783124" y="6186411"/>
            <a:ext cx="3863553" cy="646331"/>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Polarization gradient </a:t>
            </a:r>
          </a:p>
          <a:p>
            <a:r>
              <a:rPr lang="en-US" dirty="0">
                <a:latin typeface="Helvetica Neue Light" panose="02000403000000020004" pitchFamily="2" charset="0"/>
                <a:ea typeface="Helvetica Neue Light" panose="02000403000000020004" pitchFamily="2" charset="0"/>
              </a:rPr>
              <a:t>phase (rad.)</a:t>
            </a:r>
          </a:p>
        </p:txBody>
      </p:sp>
      <p:sp>
        <p:nvSpPr>
          <p:cNvPr id="15" name="TextBox 14">
            <a:extLst>
              <a:ext uri="{FF2B5EF4-FFF2-40B4-BE49-F238E27FC236}">
                <a16:creationId xmlns:a16="http://schemas.microsoft.com/office/drawing/2014/main" id="{DB82CA28-56E1-1CF2-CABE-C77CFC59C022}"/>
              </a:ext>
            </a:extLst>
          </p:cNvPr>
          <p:cNvSpPr txBox="1"/>
          <p:nvPr/>
        </p:nvSpPr>
        <p:spPr>
          <a:xfrm>
            <a:off x="31235" y="1871094"/>
            <a:ext cx="1224359" cy="646331"/>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Detuning (MHz)</a:t>
            </a:r>
          </a:p>
        </p:txBody>
      </p:sp>
      <p:cxnSp>
        <p:nvCxnSpPr>
          <p:cNvPr id="18" name="Straight Connector 17">
            <a:extLst>
              <a:ext uri="{FF2B5EF4-FFF2-40B4-BE49-F238E27FC236}">
                <a16:creationId xmlns:a16="http://schemas.microsoft.com/office/drawing/2014/main" id="{CACC0B40-2092-B176-BFB0-A0A39E01B559}"/>
              </a:ext>
            </a:extLst>
          </p:cNvPr>
          <p:cNvCxnSpPr>
            <a:cxnSpLocks/>
          </p:cNvCxnSpPr>
          <p:nvPr/>
        </p:nvCxnSpPr>
        <p:spPr>
          <a:xfrm>
            <a:off x="838200" y="5588328"/>
            <a:ext cx="5617191" cy="0"/>
          </a:xfrm>
          <a:prstGeom prst="line">
            <a:avLst/>
          </a:prstGeom>
          <a:ln w="254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8A9BD8CD-DC0D-01ED-05A3-F810CC16E862}"/>
                  </a:ext>
                </a:extLst>
              </p:cNvPr>
              <p:cNvSpPr txBox="1"/>
              <p:nvPr/>
            </p:nvSpPr>
            <p:spPr>
              <a:xfrm>
                <a:off x="6269903" y="1992394"/>
                <a:ext cx="122435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ea typeface="Helvetica Neue Light" panose="02000403000000020004" pitchFamily="2" charset="0"/>
                            </a:rPr>
                          </m:ctrlPr>
                        </m:dPr>
                        <m:e>
                          <m:r>
                            <a:rPr lang="en-US" b="0" i="1" smtClean="0">
                              <a:latin typeface="Cambria Math" panose="02040503050406030204" pitchFamily="18" charset="0"/>
                              <a:ea typeface="Helvetica Neue Light" panose="02000403000000020004" pitchFamily="2" charset="0"/>
                            </a:rPr>
                            <m:t>𝑛</m:t>
                          </m:r>
                        </m:e>
                      </m:d>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23" name="TextBox 22">
                <a:extLst>
                  <a:ext uri="{FF2B5EF4-FFF2-40B4-BE49-F238E27FC236}">
                    <a16:creationId xmlns:a16="http://schemas.microsoft.com/office/drawing/2014/main" id="{8A9BD8CD-DC0D-01ED-05A3-F810CC16E862}"/>
                  </a:ext>
                </a:extLst>
              </p:cNvPr>
              <p:cNvSpPr txBox="1">
                <a:spLocks noRot="1" noChangeAspect="1" noMove="1" noResize="1" noEditPoints="1" noAdjustHandles="1" noChangeArrowheads="1" noChangeShapeType="1" noTextEdit="1"/>
              </p:cNvSpPr>
              <p:nvPr/>
            </p:nvSpPr>
            <p:spPr>
              <a:xfrm>
                <a:off x="6269903" y="1992394"/>
                <a:ext cx="1224359"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CCC612AE-86EF-0CCC-328A-B0C1F727CE39}"/>
                  </a:ext>
                </a:extLst>
              </p:cNvPr>
              <p:cNvSpPr txBox="1"/>
              <p:nvPr/>
            </p:nvSpPr>
            <p:spPr>
              <a:xfrm>
                <a:off x="4843618" y="6154227"/>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2</a:t>
                </a:r>
                <a14:m>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a14:m>
                <a:endParaRPr lang="en-US" b="0" dirty="0">
                  <a:latin typeface="Helvetica Neue Light" panose="02000403000000020004" pitchFamily="2" charset="0"/>
                  <a:ea typeface="Helvetica Neue Light" panose="02000403000000020004" pitchFamily="2" charset="0"/>
                </a:endParaRPr>
              </a:p>
            </p:txBody>
          </p:sp>
        </mc:Choice>
        <mc:Fallback>
          <p:sp>
            <p:nvSpPr>
              <p:cNvPr id="24" name="TextBox 23">
                <a:extLst>
                  <a:ext uri="{FF2B5EF4-FFF2-40B4-BE49-F238E27FC236}">
                    <a16:creationId xmlns:a16="http://schemas.microsoft.com/office/drawing/2014/main" id="{CCC612AE-86EF-0CCC-328A-B0C1F727CE39}"/>
                  </a:ext>
                </a:extLst>
              </p:cNvPr>
              <p:cNvSpPr txBox="1">
                <a:spLocks noRot="1" noChangeAspect="1" noMove="1" noResize="1" noEditPoints="1" noAdjustHandles="1" noChangeArrowheads="1" noChangeShapeType="1" noTextEdit="1"/>
              </p:cNvSpPr>
              <p:nvPr/>
            </p:nvSpPr>
            <p:spPr>
              <a:xfrm>
                <a:off x="4843618" y="6154227"/>
                <a:ext cx="1232001" cy="369332"/>
              </a:xfrm>
              <a:prstGeom prst="rect">
                <a:avLst/>
              </a:prstGeom>
              <a:blipFill>
                <a:blip r:embed="rId5"/>
                <a:stretch>
                  <a:fillRect t="-6667" b="-26667"/>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5E1C3AFE-1C32-8236-9D7B-25D74E021091}"/>
              </a:ext>
            </a:extLst>
          </p:cNvPr>
          <p:cNvSpPr txBox="1"/>
          <p:nvPr/>
        </p:nvSpPr>
        <p:spPr>
          <a:xfrm>
            <a:off x="1255594" y="6154227"/>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endParaRPr lang="en-US" dirty="0">
              <a:latin typeface="Helvetica Neue Light" panose="02000403000000020004" pitchFamily="2" charset="0"/>
              <a:ea typeface="Helvetica Neue Light" panose="02000403000000020004" pitchFamily="2" charset="0"/>
            </a:endParaRPr>
          </a:p>
        </p:txBody>
      </p:sp>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72DEF45A-F5B9-6928-F743-CBAA236C6FFD}"/>
                  </a:ext>
                </a:extLst>
              </p:cNvPr>
              <p:cNvSpPr txBox="1"/>
              <p:nvPr/>
            </p:nvSpPr>
            <p:spPr>
              <a:xfrm>
                <a:off x="3046954" y="6154227"/>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i="1">
                          <a:latin typeface="Cambria Math" panose="02040503050406030204" pitchFamily="18" charset="0"/>
                          <a:ea typeface="Helvetica Neue Light" panose="02000403000000020004" pitchFamily="2" charset="0"/>
                        </a:rPr>
                        <m:t>π</m:t>
                      </m:r>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26" name="TextBox 25">
                <a:extLst>
                  <a:ext uri="{FF2B5EF4-FFF2-40B4-BE49-F238E27FC236}">
                    <a16:creationId xmlns:a16="http://schemas.microsoft.com/office/drawing/2014/main" id="{72DEF45A-F5B9-6928-F743-CBAA236C6FFD}"/>
                  </a:ext>
                </a:extLst>
              </p:cNvPr>
              <p:cNvSpPr txBox="1">
                <a:spLocks noRot="1" noChangeAspect="1" noMove="1" noResize="1" noEditPoints="1" noAdjustHandles="1" noChangeArrowheads="1" noChangeShapeType="1" noTextEdit="1"/>
              </p:cNvSpPr>
              <p:nvPr/>
            </p:nvSpPr>
            <p:spPr>
              <a:xfrm>
                <a:off x="3046954" y="6154227"/>
                <a:ext cx="1232001" cy="369332"/>
              </a:xfrm>
              <a:prstGeom prst="rect">
                <a:avLst/>
              </a:prstGeom>
              <a:blipFill>
                <a:blip r:embed="rId6"/>
                <a:stretch>
                  <a:fillRect/>
                </a:stretch>
              </a:blipFill>
            </p:spPr>
            <p:txBody>
              <a:bodyPr/>
              <a:lstStyle/>
              <a:p>
                <a:r>
                  <a:rPr lang="en-US">
                    <a:noFill/>
                  </a:rPr>
                  <a:t> </a:t>
                </a:r>
              </a:p>
            </p:txBody>
          </p:sp>
        </mc:Fallback>
      </mc:AlternateContent>
      <p:sp>
        <p:nvSpPr>
          <p:cNvPr id="27" name="TextBox 26">
            <a:extLst>
              <a:ext uri="{FF2B5EF4-FFF2-40B4-BE49-F238E27FC236}">
                <a16:creationId xmlns:a16="http://schemas.microsoft.com/office/drawing/2014/main" id="{E9556C17-5B3A-B6E4-9BE9-1044DDF5DE93}"/>
              </a:ext>
            </a:extLst>
          </p:cNvPr>
          <p:cNvSpPr txBox="1"/>
          <p:nvPr/>
        </p:nvSpPr>
        <p:spPr>
          <a:xfrm>
            <a:off x="31364" y="5390962"/>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p:sp>
        <p:nvSpPr>
          <p:cNvPr id="28" name="TextBox 27">
            <a:extLst>
              <a:ext uri="{FF2B5EF4-FFF2-40B4-BE49-F238E27FC236}">
                <a16:creationId xmlns:a16="http://schemas.microsoft.com/office/drawing/2014/main" id="{C7C489F4-436C-7BDE-7CA0-947649EBE292}"/>
              </a:ext>
            </a:extLst>
          </p:cNvPr>
          <p:cNvSpPr txBox="1"/>
          <p:nvPr/>
        </p:nvSpPr>
        <p:spPr>
          <a:xfrm>
            <a:off x="-95637" y="3591211"/>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100</a:t>
            </a:r>
          </a:p>
        </p:txBody>
      </p:sp>
      <p:sp>
        <p:nvSpPr>
          <p:cNvPr id="34" name="TextBox 33">
            <a:extLst>
              <a:ext uri="{FF2B5EF4-FFF2-40B4-BE49-F238E27FC236}">
                <a16:creationId xmlns:a16="http://schemas.microsoft.com/office/drawing/2014/main" id="{A192E5A7-125C-ADA8-C194-6F41BDD4064C}"/>
              </a:ext>
            </a:extLst>
          </p:cNvPr>
          <p:cNvSpPr txBox="1"/>
          <p:nvPr/>
        </p:nvSpPr>
        <p:spPr>
          <a:xfrm>
            <a:off x="6544433" y="3850100"/>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2</a:t>
            </a:r>
            <a:r>
              <a:rPr lang="en-US" b="0" dirty="0">
                <a:latin typeface="Helvetica Neue Light" panose="02000403000000020004" pitchFamily="2" charset="0"/>
                <a:ea typeface="Helvetica Neue Light" panose="02000403000000020004" pitchFamily="2" charset="0"/>
              </a:rPr>
              <a:t>0</a:t>
            </a:r>
          </a:p>
        </p:txBody>
      </p:sp>
      <p:sp>
        <p:nvSpPr>
          <p:cNvPr id="35" name="TextBox 34">
            <a:extLst>
              <a:ext uri="{FF2B5EF4-FFF2-40B4-BE49-F238E27FC236}">
                <a16:creationId xmlns:a16="http://schemas.microsoft.com/office/drawing/2014/main" id="{7A787E6E-37DC-A0AB-B48C-6F1CEE933AE5}"/>
              </a:ext>
            </a:extLst>
          </p:cNvPr>
          <p:cNvSpPr txBox="1"/>
          <p:nvPr/>
        </p:nvSpPr>
        <p:spPr>
          <a:xfrm>
            <a:off x="6482252" y="5853146"/>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0</a:t>
            </a:r>
          </a:p>
        </p:txBody>
      </p:sp>
      <p:sp>
        <p:nvSpPr>
          <p:cNvPr id="38" name="TextBox 37">
            <a:extLst>
              <a:ext uri="{FF2B5EF4-FFF2-40B4-BE49-F238E27FC236}">
                <a16:creationId xmlns:a16="http://schemas.microsoft.com/office/drawing/2014/main" id="{566E4348-FCB9-5D36-2C5F-24FE9A182142}"/>
              </a:ext>
            </a:extLst>
          </p:cNvPr>
          <p:cNvSpPr txBox="1"/>
          <p:nvPr/>
        </p:nvSpPr>
        <p:spPr>
          <a:xfrm>
            <a:off x="6567898" y="2196420"/>
            <a:ext cx="1232001" cy="369332"/>
          </a:xfrm>
          <a:prstGeom prst="rect">
            <a:avLst/>
          </a:prstGeom>
          <a:noFill/>
        </p:spPr>
        <p:txBody>
          <a:bodyPr wrap="square" rtlCol="0">
            <a:spAutoFit/>
          </a:bodyPr>
          <a:lstStyle/>
          <a:p>
            <a:pPr algn="ctr"/>
            <a:r>
              <a:rPr lang="en-US" b="0" dirty="0">
                <a:latin typeface="Helvetica Neue Light" panose="02000403000000020004" pitchFamily="2" charset="0"/>
                <a:ea typeface="Helvetica Neue Light" panose="02000403000000020004" pitchFamily="2" charset="0"/>
              </a:rPr>
              <a:t>100</a:t>
            </a:r>
          </a:p>
        </p:txBody>
      </p:sp>
      <p:cxnSp>
        <p:nvCxnSpPr>
          <p:cNvPr id="10" name="Straight Connector 9">
            <a:extLst>
              <a:ext uri="{FF2B5EF4-FFF2-40B4-BE49-F238E27FC236}">
                <a16:creationId xmlns:a16="http://schemas.microsoft.com/office/drawing/2014/main" id="{2007688B-A757-5118-6D68-9F20E48995B2}"/>
              </a:ext>
            </a:extLst>
          </p:cNvPr>
          <p:cNvCxnSpPr>
            <a:cxnSpLocks/>
          </p:cNvCxnSpPr>
          <p:nvPr/>
        </p:nvCxnSpPr>
        <p:spPr>
          <a:xfrm>
            <a:off x="7776434" y="4426218"/>
            <a:ext cx="3376568" cy="0"/>
          </a:xfrm>
          <a:prstGeom prst="line">
            <a:avLst/>
          </a:prstGeom>
          <a:ln w="254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C2323A33-4695-8AD2-5DC7-DC0CCBAEFC9D}"/>
              </a:ext>
            </a:extLst>
          </p:cNvPr>
          <p:cNvGrpSpPr/>
          <p:nvPr/>
        </p:nvGrpSpPr>
        <p:grpSpPr>
          <a:xfrm>
            <a:off x="7315189" y="2705743"/>
            <a:ext cx="5372100" cy="3644343"/>
            <a:chOff x="6122504" y="1471426"/>
            <a:chExt cx="6324313" cy="4181030"/>
          </a:xfrm>
        </p:grpSpPr>
        <p:pic>
          <p:nvPicPr>
            <p:cNvPr id="16" name="Picture 15">
              <a:extLst>
                <a:ext uri="{FF2B5EF4-FFF2-40B4-BE49-F238E27FC236}">
                  <a16:creationId xmlns:a16="http://schemas.microsoft.com/office/drawing/2014/main" id="{90CCF0CF-0388-3C8C-4467-0BDAAF6DDA6A}"/>
                </a:ext>
              </a:extLst>
            </p:cNvPr>
            <p:cNvPicPr>
              <a:picLocks noChangeAspect="1"/>
            </p:cNvPicPr>
            <p:nvPr/>
          </p:nvPicPr>
          <p:blipFill rotWithShape="1">
            <a:blip r:embed="rId7"/>
            <a:srcRect l="10051" t="6958" b="12630"/>
            <a:stretch/>
          </p:blipFill>
          <p:spPr>
            <a:xfrm>
              <a:off x="6853472" y="1974540"/>
              <a:ext cx="4919427" cy="3280904"/>
            </a:xfrm>
            <a:prstGeom prst="rect">
              <a:avLst/>
            </a:prstGeom>
          </p:spPr>
        </p:pic>
        <p:sp>
          <p:nvSpPr>
            <p:cNvPr id="19" name="Rectangle 18">
              <a:extLst>
                <a:ext uri="{FF2B5EF4-FFF2-40B4-BE49-F238E27FC236}">
                  <a16:creationId xmlns:a16="http://schemas.microsoft.com/office/drawing/2014/main" id="{CCDD3C09-41C4-58CE-E77B-2EDEA9B4A272}"/>
                </a:ext>
              </a:extLst>
            </p:cNvPr>
            <p:cNvSpPr/>
            <p:nvPr/>
          </p:nvSpPr>
          <p:spPr>
            <a:xfrm>
              <a:off x="6509442" y="2018923"/>
              <a:ext cx="344031" cy="470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678C0DD-8D22-4666-1B46-A78AD42C5E44}"/>
                </a:ext>
              </a:extLst>
            </p:cNvPr>
            <p:cNvSpPr/>
            <p:nvPr/>
          </p:nvSpPr>
          <p:spPr>
            <a:xfrm>
              <a:off x="6599976" y="2958220"/>
              <a:ext cx="253497" cy="15866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0FAD5-B9C7-BAC4-C332-F5CC605772EC}"/>
                </a:ext>
              </a:extLst>
            </p:cNvPr>
            <p:cNvSpPr/>
            <p:nvPr/>
          </p:nvSpPr>
          <p:spPr>
            <a:xfrm>
              <a:off x="8175279" y="5260062"/>
              <a:ext cx="2697933" cy="2082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46214382-8CAC-135D-402D-F91C94565558}"/>
                </a:ext>
              </a:extLst>
            </p:cNvPr>
            <p:cNvSpPr/>
            <p:nvPr/>
          </p:nvSpPr>
          <p:spPr>
            <a:xfrm>
              <a:off x="10011266" y="1602557"/>
              <a:ext cx="1621410" cy="339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45EE9C86-3B15-D21F-B5F8-FAE35CD41028}"/>
                </a:ext>
              </a:extLst>
            </p:cNvPr>
            <p:cNvSpPr txBox="1"/>
            <p:nvPr/>
          </p:nvSpPr>
          <p:spPr>
            <a:xfrm>
              <a:off x="6812725" y="1471426"/>
              <a:ext cx="5521120" cy="42372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Axial mode cooling; detuning = 140 MHz</a:t>
              </a:r>
            </a:p>
          </p:txBody>
        </p:sp>
        <mc:AlternateContent xmlns:mc="http://schemas.openxmlformats.org/markup-compatibility/2006">
          <mc:Choice xmlns:a14="http://schemas.microsoft.com/office/drawing/2010/main" Requires="a14">
            <p:sp>
              <p:nvSpPr>
                <p:cNvPr id="37" name="TextBox 36">
                  <a:extLst>
                    <a:ext uri="{FF2B5EF4-FFF2-40B4-BE49-F238E27FC236}">
                      <a16:creationId xmlns:a16="http://schemas.microsoft.com/office/drawing/2014/main" id="{51028CF5-B39B-18DF-E514-2C40823CC73F}"/>
                    </a:ext>
                  </a:extLst>
                </p:cNvPr>
                <p:cNvSpPr txBox="1"/>
                <p:nvPr/>
              </p:nvSpPr>
              <p:spPr>
                <a:xfrm>
                  <a:off x="6122504" y="3685491"/>
                  <a:ext cx="619992" cy="36933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ea typeface="Helvetica Neue Light" panose="02000403000000020004" pitchFamily="2" charset="0"/>
                              </a:rPr>
                            </m:ctrlPr>
                          </m:dPr>
                          <m:e>
                            <m:r>
                              <a:rPr lang="en-US" b="0" i="1" smtClean="0">
                                <a:latin typeface="Cambria Math" panose="02040503050406030204" pitchFamily="18" charset="0"/>
                                <a:ea typeface="Helvetica Neue Light" panose="02000403000000020004" pitchFamily="2" charset="0"/>
                              </a:rPr>
                              <m:t>𝑛</m:t>
                            </m:r>
                          </m:e>
                        </m:d>
                      </m:oMath>
                    </m:oMathPara>
                  </a14:m>
                  <a:endParaRPr lang="en-US" dirty="0">
                    <a:latin typeface="Helvetica Neue Light" panose="02000403000000020004" pitchFamily="2" charset="0"/>
                    <a:ea typeface="Helvetica Neue Light" panose="02000403000000020004" pitchFamily="2" charset="0"/>
                  </a:endParaRPr>
                </a:p>
              </p:txBody>
            </p:sp>
          </mc:Choice>
          <mc:Fallback>
            <p:sp>
              <p:nvSpPr>
                <p:cNvPr id="37" name="TextBox 36">
                  <a:extLst>
                    <a:ext uri="{FF2B5EF4-FFF2-40B4-BE49-F238E27FC236}">
                      <a16:creationId xmlns:a16="http://schemas.microsoft.com/office/drawing/2014/main" id="{51028CF5-B39B-18DF-E514-2C40823CC73F}"/>
                    </a:ext>
                  </a:extLst>
                </p:cNvPr>
                <p:cNvSpPr txBox="1">
                  <a:spLocks noRot="1" noChangeAspect="1" noMove="1" noResize="1" noEditPoints="1" noAdjustHandles="1" noChangeArrowheads="1" noChangeShapeType="1" noTextEdit="1"/>
                </p:cNvSpPr>
                <p:nvPr/>
              </p:nvSpPr>
              <p:spPr>
                <a:xfrm>
                  <a:off x="6122504" y="3685491"/>
                  <a:ext cx="619992" cy="369332"/>
                </a:xfrm>
                <a:prstGeom prst="rect">
                  <a:avLst/>
                </a:prstGeom>
                <a:blipFill>
                  <a:blip r:embed="rId8"/>
                  <a:stretch>
                    <a:fillRect b="-3704"/>
                  </a:stretch>
                </a:blipFill>
              </p:spPr>
              <p:txBody>
                <a:bodyPr/>
                <a:lstStyle/>
                <a:p>
                  <a:r>
                    <a:rPr lang="en-US">
                      <a:noFill/>
                    </a:rPr>
                    <a:t> </a:t>
                  </a:r>
                </a:p>
              </p:txBody>
            </p:sp>
          </mc:Fallback>
        </mc:AlternateContent>
        <p:sp>
          <p:nvSpPr>
            <p:cNvPr id="39" name="TextBox 38">
              <a:extLst>
                <a:ext uri="{FF2B5EF4-FFF2-40B4-BE49-F238E27FC236}">
                  <a16:creationId xmlns:a16="http://schemas.microsoft.com/office/drawing/2014/main" id="{61BA411D-4E2A-6268-03CF-F44822AAC29D}"/>
                </a:ext>
              </a:extLst>
            </p:cNvPr>
            <p:cNvSpPr txBox="1"/>
            <p:nvPr/>
          </p:nvSpPr>
          <p:spPr>
            <a:xfrm>
              <a:off x="6543475" y="4580540"/>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2</a:t>
              </a:r>
            </a:p>
          </p:txBody>
        </p:sp>
        <p:sp>
          <p:nvSpPr>
            <p:cNvPr id="40" name="TextBox 39">
              <a:extLst>
                <a:ext uri="{FF2B5EF4-FFF2-40B4-BE49-F238E27FC236}">
                  <a16:creationId xmlns:a16="http://schemas.microsoft.com/office/drawing/2014/main" id="{BB756545-72A6-31C1-6E1B-31F1125356E4}"/>
                </a:ext>
              </a:extLst>
            </p:cNvPr>
            <p:cNvSpPr txBox="1"/>
            <p:nvPr/>
          </p:nvSpPr>
          <p:spPr>
            <a:xfrm>
              <a:off x="6992475" y="5228734"/>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a:t>
              </a:r>
            </a:p>
          </p:txBody>
        </p:sp>
        <p:sp>
          <p:nvSpPr>
            <p:cNvPr id="42" name="TextBox 41">
              <a:extLst>
                <a:ext uri="{FF2B5EF4-FFF2-40B4-BE49-F238E27FC236}">
                  <a16:creationId xmlns:a16="http://schemas.microsoft.com/office/drawing/2014/main" id="{149262A6-90B0-F9AB-7CB6-7560D6DCADF5}"/>
                </a:ext>
              </a:extLst>
            </p:cNvPr>
            <p:cNvSpPr txBox="1"/>
            <p:nvPr/>
          </p:nvSpPr>
          <p:spPr>
            <a:xfrm>
              <a:off x="7712860" y="5228734"/>
              <a:ext cx="1003441" cy="42372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100</a:t>
              </a:r>
            </a:p>
          </p:txBody>
        </p:sp>
        <p:sp>
          <p:nvSpPr>
            <p:cNvPr id="43" name="TextBox 42">
              <a:extLst>
                <a:ext uri="{FF2B5EF4-FFF2-40B4-BE49-F238E27FC236}">
                  <a16:creationId xmlns:a16="http://schemas.microsoft.com/office/drawing/2014/main" id="{DAAFD0B2-5072-2E8B-F741-4A3924D00ACB}"/>
                </a:ext>
              </a:extLst>
            </p:cNvPr>
            <p:cNvSpPr txBox="1"/>
            <p:nvPr/>
          </p:nvSpPr>
          <p:spPr>
            <a:xfrm>
              <a:off x="11209808" y="5228734"/>
              <a:ext cx="1237009" cy="42372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500</a:t>
              </a:r>
            </a:p>
          </p:txBody>
        </p:sp>
        <p:sp>
          <p:nvSpPr>
            <p:cNvPr id="44" name="TextBox 43">
              <a:extLst>
                <a:ext uri="{FF2B5EF4-FFF2-40B4-BE49-F238E27FC236}">
                  <a16:creationId xmlns:a16="http://schemas.microsoft.com/office/drawing/2014/main" id="{407748BF-2D5F-4583-E431-3FCA739417F8}"/>
                </a:ext>
              </a:extLst>
            </p:cNvPr>
            <p:cNvSpPr txBox="1"/>
            <p:nvPr/>
          </p:nvSpPr>
          <p:spPr>
            <a:xfrm>
              <a:off x="6462212" y="2525403"/>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12</a:t>
              </a:r>
            </a:p>
          </p:txBody>
        </p:sp>
      </p:grpSp>
      <p:grpSp>
        <p:nvGrpSpPr>
          <p:cNvPr id="67" name="Group 66">
            <a:extLst>
              <a:ext uri="{FF2B5EF4-FFF2-40B4-BE49-F238E27FC236}">
                <a16:creationId xmlns:a16="http://schemas.microsoft.com/office/drawing/2014/main" id="{FD07D4B8-5566-EB2A-BFFB-565E08BA9A01}"/>
              </a:ext>
            </a:extLst>
          </p:cNvPr>
          <p:cNvGrpSpPr/>
          <p:nvPr/>
        </p:nvGrpSpPr>
        <p:grpSpPr>
          <a:xfrm>
            <a:off x="6680701" y="71788"/>
            <a:ext cx="5559639" cy="2356672"/>
            <a:chOff x="5933750" y="47458"/>
            <a:chExt cx="5559639" cy="2356672"/>
          </a:xfrm>
        </p:grpSpPr>
        <p:grpSp>
          <p:nvGrpSpPr>
            <p:cNvPr id="47" name="Group 46">
              <a:extLst>
                <a:ext uri="{FF2B5EF4-FFF2-40B4-BE49-F238E27FC236}">
                  <a16:creationId xmlns:a16="http://schemas.microsoft.com/office/drawing/2014/main" id="{497D24C7-6C75-7856-87B9-BB838BB949C7}"/>
                </a:ext>
              </a:extLst>
            </p:cNvPr>
            <p:cNvGrpSpPr/>
            <p:nvPr/>
          </p:nvGrpSpPr>
          <p:grpSpPr>
            <a:xfrm>
              <a:off x="5933750" y="47458"/>
              <a:ext cx="5559639" cy="2356672"/>
              <a:chOff x="-184764" y="4854468"/>
              <a:chExt cx="6390085" cy="2288269"/>
            </a:xfrm>
          </p:grpSpPr>
          <p:pic>
            <p:nvPicPr>
              <p:cNvPr id="48" name="Picture 47">
                <a:extLst>
                  <a:ext uri="{FF2B5EF4-FFF2-40B4-BE49-F238E27FC236}">
                    <a16:creationId xmlns:a16="http://schemas.microsoft.com/office/drawing/2014/main" id="{B0E5AD0E-E75A-4643-B883-268088EB5CBD}"/>
                  </a:ext>
                </a:extLst>
              </p:cNvPr>
              <p:cNvPicPr>
                <a:picLocks noChangeAspect="1"/>
              </p:cNvPicPr>
              <p:nvPr/>
            </p:nvPicPr>
            <p:blipFill rotWithShape="1">
              <a:blip r:embed="rId9"/>
              <a:srcRect l="6837" r="-1" b="15260"/>
              <a:stretch/>
            </p:blipFill>
            <p:spPr>
              <a:xfrm>
                <a:off x="919686" y="4854468"/>
                <a:ext cx="4978730" cy="1722978"/>
              </a:xfrm>
              <a:prstGeom prst="rect">
                <a:avLst/>
              </a:prstGeom>
            </p:spPr>
          </p:pic>
          <p:sp>
            <p:nvSpPr>
              <p:cNvPr id="49" name="TextBox 48">
                <a:extLst>
                  <a:ext uri="{FF2B5EF4-FFF2-40B4-BE49-F238E27FC236}">
                    <a16:creationId xmlns:a16="http://schemas.microsoft.com/office/drawing/2014/main" id="{F466D72C-99D8-C431-7D2E-90D0B9D6DCCC}"/>
                  </a:ext>
                </a:extLst>
              </p:cNvPr>
              <p:cNvSpPr txBox="1"/>
              <p:nvPr/>
            </p:nvSpPr>
            <p:spPr>
              <a:xfrm>
                <a:off x="666219" y="6555143"/>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mc:AlternateContent xmlns:mc="http://schemas.openxmlformats.org/markup-compatibility/2006">
            <mc:Choice xmlns:a14="http://schemas.microsoft.com/office/drawing/2010/main" Requires="a14">
              <p:sp>
                <p:nvSpPr>
                  <p:cNvPr id="50" name="TextBox 49">
                    <a:extLst>
                      <a:ext uri="{FF2B5EF4-FFF2-40B4-BE49-F238E27FC236}">
                        <a16:creationId xmlns:a16="http://schemas.microsoft.com/office/drawing/2014/main" id="{E836A33A-7F9A-CC59-25B8-93BEC2E06A5D}"/>
                      </a:ext>
                    </a:extLst>
                  </p:cNvPr>
                  <p:cNvSpPr txBox="1"/>
                  <p:nvPr/>
                </p:nvSpPr>
                <p:spPr>
                  <a:xfrm>
                    <a:off x="2838754" y="6555143"/>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50" name="TextBox 49">
                    <a:extLst>
                      <a:ext uri="{FF2B5EF4-FFF2-40B4-BE49-F238E27FC236}">
                        <a16:creationId xmlns:a16="http://schemas.microsoft.com/office/drawing/2014/main" id="{E836A33A-7F9A-CC59-25B8-93BEC2E06A5D}"/>
                      </a:ext>
                    </a:extLst>
                  </p:cNvPr>
                  <p:cNvSpPr txBox="1">
                    <a:spLocks noRot="1" noChangeAspect="1" noMove="1" noResize="1" noEditPoints="1" noAdjustHandles="1" noChangeArrowheads="1" noChangeShapeType="1" noTextEdit="1"/>
                  </p:cNvSpPr>
                  <p:nvPr/>
                </p:nvSpPr>
                <p:spPr>
                  <a:xfrm>
                    <a:off x="2838754" y="6555143"/>
                    <a:ext cx="1232001" cy="369332"/>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1" name="TextBox 50">
                    <a:extLst>
                      <a:ext uri="{FF2B5EF4-FFF2-40B4-BE49-F238E27FC236}">
                        <a16:creationId xmlns:a16="http://schemas.microsoft.com/office/drawing/2014/main" id="{F37C7A3E-361E-959F-F875-49A001048F0C}"/>
                      </a:ext>
                    </a:extLst>
                  </p:cNvPr>
                  <p:cNvSpPr txBox="1"/>
                  <p:nvPr/>
                </p:nvSpPr>
                <p:spPr>
                  <a:xfrm>
                    <a:off x="4973320" y="6555143"/>
                    <a:ext cx="1232001" cy="369332"/>
                  </a:xfrm>
                  <a:prstGeom prst="rect">
                    <a:avLst/>
                  </a:prstGeom>
                  <a:noFill/>
                </p:spPr>
                <p:txBody>
                  <a:bodyPr wrap="square" rtlCol="0">
                    <a:spAutoFit/>
                  </a:bodyPr>
                  <a:lstStyle/>
                  <a:p>
                    <a:pPr algn="ctr"/>
                    <a14:m>
                      <m:oMath xmlns:m="http://schemas.openxmlformats.org/officeDocument/2006/math">
                        <m:r>
                          <a:rPr lang="en-US" b="0" i="1" smtClean="0">
                            <a:latin typeface="Cambria Math" panose="02040503050406030204" pitchFamily="18" charset="0"/>
                            <a:ea typeface="Helvetica Neue Light" panose="02000403000000020004" pitchFamily="2" charset="0"/>
                          </a:rPr>
                          <m:t>2</m:t>
                        </m:r>
                        <m:r>
                          <m:rPr>
                            <m:sty m:val="p"/>
                          </m:rPr>
                          <a:rPr lang="en-US" b="0" i="1" smtClean="0">
                            <a:latin typeface="Cambria Math" panose="02040503050406030204" pitchFamily="18" charset="0"/>
                            <a:ea typeface="Helvetica Neue Light" panose="02000403000000020004" pitchFamily="2" charset="0"/>
                          </a:rPr>
                          <m:t>π</m:t>
                        </m:r>
                      </m:oMath>
                    </a14:m>
                    <a:r>
                      <a:rPr lang="en-US" b="0" dirty="0">
                        <a:latin typeface="Helvetica Neue Light" panose="02000403000000020004" pitchFamily="2" charset="0"/>
                        <a:ea typeface="Helvetica Neue Light" panose="02000403000000020004" pitchFamily="2" charset="0"/>
                      </a:rPr>
                      <a:t> </a:t>
                    </a:r>
                  </a:p>
                </p:txBody>
              </p:sp>
            </mc:Choice>
            <mc:Fallback>
              <p:sp>
                <p:nvSpPr>
                  <p:cNvPr id="51" name="TextBox 50">
                    <a:extLst>
                      <a:ext uri="{FF2B5EF4-FFF2-40B4-BE49-F238E27FC236}">
                        <a16:creationId xmlns:a16="http://schemas.microsoft.com/office/drawing/2014/main" id="{F37C7A3E-361E-959F-F875-49A001048F0C}"/>
                      </a:ext>
                    </a:extLst>
                  </p:cNvPr>
                  <p:cNvSpPr txBox="1">
                    <a:spLocks noRot="1" noChangeAspect="1" noMove="1" noResize="1" noEditPoints="1" noAdjustHandles="1" noChangeArrowheads="1" noChangeShapeType="1" noTextEdit="1"/>
                  </p:cNvSpPr>
                  <p:nvPr/>
                </p:nvSpPr>
                <p:spPr>
                  <a:xfrm>
                    <a:off x="4973320" y="6555143"/>
                    <a:ext cx="1232001" cy="369332"/>
                  </a:xfrm>
                  <a:prstGeom prst="rect">
                    <a:avLst/>
                  </a:prstGeom>
                  <a:blipFill>
                    <a:blip r:embed="rId11"/>
                    <a:stretch>
                      <a:fillRect/>
                    </a:stretch>
                  </a:blipFill>
                </p:spPr>
                <p:txBody>
                  <a:bodyPr/>
                  <a:lstStyle/>
                  <a:p>
                    <a:r>
                      <a:rPr lang="en-US">
                        <a:noFill/>
                      </a:rPr>
                      <a:t> </a:t>
                    </a:r>
                  </a:p>
                </p:txBody>
              </p:sp>
            </mc:Fallback>
          </mc:AlternateContent>
          <p:sp>
            <p:nvSpPr>
              <p:cNvPr id="52" name="TextBox 51">
                <a:extLst>
                  <a:ext uri="{FF2B5EF4-FFF2-40B4-BE49-F238E27FC236}">
                    <a16:creationId xmlns:a16="http://schemas.microsoft.com/office/drawing/2014/main" id="{3D0C79C6-F1B3-7E2F-E91F-315CE08D6D5E}"/>
                  </a:ext>
                </a:extLst>
              </p:cNvPr>
              <p:cNvSpPr txBox="1"/>
              <p:nvPr/>
            </p:nvSpPr>
            <p:spPr>
              <a:xfrm>
                <a:off x="145948" y="6378415"/>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p:sp>
            <p:nvSpPr>
              <p:cNvPr id="53" name="TextBox 52">
                <a:extLst>
                  <a:ext uri="{FF2B5EF4-FFF2-40B4-BE49-F238E27FC236}">
                    <a16:creationId xmlns:a16="http://schemas.microsoft.com/office/drawing/2014/main" id="{CC734201-06AB-D64F-CF1B-DE1FE10AEDB2}"/>
                  </a:ext>
                </a:extLst>
              </p:cNvPr>
              <p:cNvSpPr txBox="1"/>
              <p:nvPr/>
            </p:nvSpPr>
            <p:spPr>
              <a:xfrm>
                <a:off x="144998" y="5108547"/>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1</a:t>
                </a:r>
              </a:p>
            </p:txBody>
          </p:sp>
          <p:sp>
            <p:nvSpPr>
              <p:cNvPr id="54" name="TextBox 53">
                <a:extLst>
                  <a:ext uri="{FF2B5EF4-FFF2-40B4-BE49-F238E27FC236}">
                    <a16:creationId xmlns:a16="http://schemas.microsoft.com/office/drawing/2014/main" id="{0DE50903-541C-2E31-EA56-19AA6FDC57DB}"/>
                  </a:ext>
                </a:extLst>
              </p:cNvPr>
              <p:cNvSpPr txBox="1"/>
              <p:nvPr/>
            </p:nvSpPr>
            <p:spPr>
              <a:xfrm>
                <a:off x="3795683" y="6773405"/>
                <a:ext cx="1416026"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PG Phase</a:t>
                </a:r>
              </a:p>
            </p:txBody>
          </p:sp>
          <p:sp>
            <p:nvSpPr>
              <p:cNvPr id="55" name="TextBox 54">
                <a:extLst>
                  <a:ext uri="{FF2B5EF4-FFF2-40B4-BE49-F238E27FC236}">
                    <a16:creationId xmlns:a16="http://schemas.microsoft.com/office/drawing/2014/main" id="{1CF46E9F-0233-F272-F691-2643C0DCF1F1}"/>
                  </a:ext>
                </a:extLst>
              </p:cNvPr>
              <p:cNvSpPr txBox="1"/>
              <p:nvPr/>
            </p:nvSpPr>
            <p:spPr>
              <a:xfrm>
                <a:off x="-184764" y="5604981"/>
                <a:ext cx="1232001"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Prob.</a:t>
                </a:r>
              </a:p>
              <a:p>
                <a:pPr algn="ctr"/>
                <a:r>
                  <a:rPr lang="en-US" dirty="0">
                    <a:latin typeface="Helvetica Neue Light" panose="02000403000000020004" pitchFamily="2" charset="0"/>
                    <a:ea typeface="Helvetica Neue Light" panose="02000403000000020004" pitchFamily="2" charset="0"/>
                  </a:rPr>
                  <a:t>bright</a:t>
                </a:r>
              </a:p>
            </p:txBody>
          </p:sp>
        </p:grpSp>
        <p:sp>
          <p:nvSpPr>
            <p:cNvPr id="66" name="Rectangle 65">
              <a:extLst>
                <a:ext uri="{FF2B5EF4-FFF2-40B4-BE49-F238E27FC236}">
                  <a16:creationId xmlns:a16="http://schemas.microsoft.com/office/drawing/2014/main" id="{DCEA32D0-FB6B-CB94-2C7F-674D5EB261B3}"/>
                </a:ext>
              </a:extLst>
            </p:cNvPr>
            <p:cNvSpPr/>
            <p:nvPr/>
          </p:nvSpPr>
          <p:spPr>
            <a:xfrm>
              <a:off x="8317496" y="307673"/>
              <a:ext cx="1410320" cy="1734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96B6FD5A-C449-6363-8B77-FAE2A1708297}"/>
                </a:ext>
              </a:extLst>
            </p:cNvPr>
            <p:cNvSpPr txBox="1"/>
            <p:nvPr/>
          </p:nvSpPr>
          <p:spPr>
            <a:xfrm>
              <a:off x="6767236" y="64905"/>
              <a:ext cx="3367888"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Optical pumping vs PG phase</a:t>
              </a:r>
            </a:p>
          </p:txBody>
        </p:sp>
      </p:grpSp>
    </p:spTree>
    <p:extLst>
      <p:ext uri="{BB962C8B-B14F-4D97-AF65-F5344CB8AC3E}">
        <p14:creationId xmlns:p14="http://schemas.microsoft.com/office/powerpoint/2010/main" val="41651634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ED709-6758-1F4C-0A8F-56F2A902010B}"/>
              </a:ext>
            </a:extLst>
          </p:cNvPr>
          <p:cNvSpPr>
            <a:spLocks noGrp="1"/>
          </p:cNvSpPr>
          <p:nvPr>
            <p:ph type="title"/>
          </p:nvPr>
        </p:nvSpPr>
        <p:spPr/>
        <p:txBody>
          <a:bodyPr/>
          <a:lstStyle/>
          <a:p>
            <a:r>
              <a:rPr lang="en-US" dirty="0"/>
              <a:t>Extra slides…</a:t>
            </a:r>
          </a:p>
        </p:txBody>
      </p:sp>
      <p:sp>
        <p:nvSpPr>
          <p:cNvPr id="3" name="Content Placeholder 2">
            <a:extLst>
              <a:ext uri="{FF2B5EF4-FFF2-40B4-BE49-F238E27FC236}">
                <a16:creationId xmlns:a16="http://schemas.microsoft.com/office/drawing/2014/main" id="{AD18D82F-E8C1-C0AB-1445-85D6CEDC50B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500907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7AD0C-7968-86A3-51A1-441E6615FD10}"/>
              </a:ext>
            </a:extLst>
          </p:cNvPr>
          <p:cNvSpPr>
            <a:spLocks noGrp="1"/>
          </p:cNvSpPr>
          <p:nvPr>
            <p:ph type="title"/>
          </p:nvPr>
        </p:nvSpPr>
        <p:spPr>
          <a:xfrm>
            <a:off x="838200" y="365125"/>
            <a:ext cx="10728960" cy="1325563"/>
          </a:xfrm>
        </p:spPr>
        <p:txBody>
          <a:bodyPr/>
          <a:lstStyle/>
          <a:p>
            <a:r>
              <a:rPr lang="en-US" dirty="0"/>
              <a:t>So, you want your ions in the ground state?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3A41E4B0-1C39-5AAD-1573-EE47D42F446B}"/>
                  </a:ext>
                </a:extLst>
              </p:cNvPr>
              <p:cNvSpPr>
                <a:spLocks noGrp="1"/>
              </p:cNvSpPr>
              <p:nvPr>
                <p:ph idx="1"/>
              </p:nvPr>
            </p:nvSpPr>
            <p:spPr/>
            <p:txBody>
              <a:bodyPr>
                <a:normAutofit/>
              </a:bodyPr>
              <a:lstStyle/>
              <a:p>
                <a:pPr marL="0" indent="0">
                  <a:buNone/>
                </a:pPr>
                <a:r>
                  <a:rPr lang="en-US" sz="2400" dirty="0"/>
                  <a:t>Ground-state cooling required for high-fidelity 2-qubit gates</a:t>
                </a:r>
              </a:p>
              <a:p>
                <a:pPr marL="0" indent="0">
                  <a:buNone/>
                </a:pPr>
                <a:endParaRPr lang="en-US" sz="2400" dirty="0"/>
              </a:p>
              <a:p>
                <a:pPr marL="0" indent="0">
                  <a:buNone/>
                </a:pPr>
                <a:r>
                  <a:rPr lang="en-US" sz="2400" dirty="0"/>
                  <a:t>Debye-Waller factors </a:t>
                </a:r>
                <a14:m>
                  <m:oMath xmlns:m="http://schemas.openxmlformats.org/officeDocument/2006/math">
                    <m:r>
                      <a:rPr lang="en-US" sz="2400" b="0" i="1" smtClean="0">
                        <a:latin typeface="Cambria Math" panose="02040503050406030204" pitchFamily="18" charset="0"/>
                      </a:rPr>
                      <m:t>→</m:t>
                    </m:r>
                  </m:oMath>
                </a14:m>
                <a:r>
                  <a:rPr lang="en-US" sz="2400" dirty="0"/>
                  <a:t> want multi-mode ground state cooling</a:t>
                </a:r>
              </a:p>
              <a:p>
                <a:pPr marL="0" indent="0">
                  <a:buNone/>
                </a:pPr>
                <a:endParaRPr lang="en-US" sz="2400" dirty="0"/>
              </a:p>
              <a:p>
                <a:pPr marL="0" indent="0">
                  <a:buNone/>
                </a:pPr>
                <a:r>
                  <a:rPr lang="en-US" sz="2400" dirty="0"/>
                  <a:t>Doppler cooling limit: </a:t>
                </a:r>
                <a14:m>
                  <m:oMath xmlns:m="http://schemas.openxmlformats.org/officeDocument/2006/math">
                    <m:acc>
                      <m:accPr>
                        <m:chr m:val="̅"/>
                        <m:ctrlPr>
                          <a:rPr lang="en-US" sz="2400" i="1">
                            <a:latin typeface="Cambria Math" panose="02040503050406030204" pitchFamily="18" charset="0"/>
                          </a:rPr>
                        </m:ctrlPr>
                      </m:accPr>
                      <m:e>
                        <m:r>
                          <a:rPr lang="en-US" sz="2400" i="1">
                            <a:latin typeface="Cambria Math" panose="02040503050406030204" pitchFamily="18" charset="0"/>
                          </a:rPr>
                          <m:t>𝑛</m:t>
                        </m:r>
                      </m:e>
                    </m:acc>
                    <m:r>
                      <a:rPr lang="en-US" sz="2400" i="1">
                        <a:latin typeface="Cambria Math" panose="02040503050406030204" pitchFamily="18" charset="0"/>
                      </a:rPr>
                      <m:t>∼</m:t>
                    </m:r>
                    <m:r>
                      <m:rPr>
                        <m:sty m:val="p"/>
                      </m:rPr>
                      <a:rPr lang="en-US" sz="2400">
                        <a:latin typeface="Cambria Math" panose="02040503050406030204" pitchFamily="18" charset="0"/>
                      </a:rPr>
                      <m:t>Γ</m:t>
                    </m:r>
                    <m:r>
                      <a:rPr lang="en-US" sz="2400" i="1">
                        <a:latin typeface="Cambria Math" panose="02040503050406030204" pitchFamily="18" charset="0"/>
                      </a:rPr>
                      <m:t>/2</m:t>
                    </m:r>
                    <m:r>
                      <a:rPr lang="en-US" sz="2400" i="1">
                        <a:latin typeface="Cambria Math" panose="02040503050406030204" pitchFamily="18" charset="0"/>
                      </a:rPr>
                      <m:t>𝜈</m:t>
                    </m:r>
                  </m:oMath>
                </a14:m>
                <a:endParaRPr lang="en-US" sz="2400" dirty="0"/>
              </a:p>
              <a:p>
                <a:pPr marL="0" indent="0">
                  <a:buNone/>
                </a:pPr>
                <a:endParaRPr lang="en-US" sz="2400" dirty="0"/>
              </a:p>
              <a:p>
                <a:pPr marL="0" indent="0">
                  <a:buNone/>
                </a:pPr>
                <a:r>
                  <a:rPr lang="en-US" sz="2400" dirty="0"/>
                  <a:t>Standard: resolved sideband cooling </a:t>
                </a:r>
                <a14:m>
                  <m:oMath xmlns:m="http://schemas.openxmlformats.org/officeDocument/2006/math">
                    <m:r>
                      <a:rPr lang="en-US" sz="2400" i="1">
                        <a:latin typeface="Cambria Math" panose="02040503050406030204" pitchFamily="18" charset="0"/>
                      </a:rPr>
                      <m:t>→ </m:t>
                    </m:r>
                  </m:oMath>
                </a14:m>
                <a:r>
                  <a:rPr lang="en-US" sz="2400" dirty="0"/>
                  <a:t>slow and single mode</a:t>
                </a:r>
              </a:p>
              <a:p>
                <a:pPr marL="0" indent="0">
                  <a:buNone/>
                </a:pPr>
                <a:endParaRPr lang="en-US" sz="2400" dirty="0"/>
              </a:p>
            </p:txBody>
          </p:sp>
        </mc:Choice>
        <mc:Fallback>
          <p:sp>
            <p:nvSpPr>
              <p:cNvPr id="3" name="Content Placeholder 2">
                <a:extLst>
                  <a:ext uri="{FF2B5EF4-FFF2-40B4-BE49-F238E27FC236}">
                    <a16:creationId xmlns:a16="http://schemas.microsoft.com/office/drawing/2014/main" id="{3A41E4B0-1C39-5AAD-1573-EE47D42F446B}"/>
                  </a:ext>
                </a:extLst>
              </p:cNvPr>
              <p:cNvSpPr>
                <a:spLocks noGrp="1" noRot="1" noChangeAspect="1" noMove="1" noResize="1" noEditPoints="1" noAdjustHandles="1" noChangeArrowheads="1" noChangeShapeType="1" noTextEdit="1"/>
              </p:cNvSpPr>
              <p:nvPr>
                <p:ph idx="1"/>
              </p:nvPr>
            </p:nvSpPr>
            <p:spPr>
              <a:blipFill>
                <a:blip r:embed="rId3"/>
                <a:stretch>
                  <a:fillRect l="-965" t="-2035"/>
                </a:stretch>
              </a:blipFill>
            </p:spPr>
            <p:txBody>
              <a:bodyPr/>
              <a:lstStyle/>
              <a:p>
                <a:r>
                  <a:rPr lang="en-US">
                    <a:noFill/>
                  </a:rPr>
                  <a:t> </a:t>
                </a:r>
              </a:p>
            </p:txBody>
          </p:sp>
        </mc:Fallback>
      </mc:AlternateContent>
    </p:spTree>
    <p:extLst>
      <p:ext uri="{BB962C8B-B14F-4D97-AF65-F5344CB8AC3E}">
        <p14:creationId xmlns:p14="http://schemas.microsoft.com/office/powerpoint/2010/main" val="63208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293A7-2BCC-E1F9-A65B-EE886792E14E}"/>
              </a:ext>
            </a:extLst>
          </p:cNvPr>
          <p:cNvSpPr>
            <a:spLocks noGrp="1"/>
          </p:cNvSpPr>
          <p:nvPr>
            <p:ph type="title"/>
          </p:nvPr>
        </p:nvSpPr>
        <p:spPr/>
        <p:txBody>
          <a:bodyPr/>
          <a:lstStyle/>
          <a:p>
            <a:r>
              <a:rPr lang="en-US" dirty="0"/>
              <a:t>Saturation parameter and power required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1124B2C8-A68C-C985-A295-963908131D31}"/>
                  </a:ext>
                </a:extLst>
              </p:cNvPr>
              <p:cNvSpPr>
                <a:spLocks noGrp="1"/>
              </p:cNvSpPr>
              <p:nvPr>
                <p:ph idx="1"/>
              </p:nvPr>
            </p:nvSpPr>
            <p:spPr/>
            <p:txBody>
              <a:bodyPr/>
              <a:lstStyle/>
              <a:p>
                <a:pPr marL="0" indent="0">
                  <a:buNone/>
                </a:pPr>
                <a:r>
                  <a:rPr lang="en-US" dirty="0"/>
                  <a:t>Cooling well below saturation intensity </a:t>
                </a:r>
              </a:p>
              <a:p>
                <a:pPr marL="0" indent="0">
                  <a:buNone/>
                </a:pPr>
                <a:r>
                  <a:rPr lang="en-US" dirty="0"/>
                  <a:t>s = 0.0075 (+/-0.001)</a:t>
                </a:r>
              </a:p>
              <a:p>
                <a:pPr marL="0" indent="0">
                  <a:buNone/>
                </a:pPr>
                <a:endParaRPr lang="en-US" sz="100" dirty="0"/>
              </a:p>
              <a:p>
                <a:pPr marL="0" indent="0">
                  <a:buNone/>
                </a:pPr>
                <a:r>
                  <a:rPr lang="en-US" dirty="0"/>
                  <a:t>On resonance s</a:t>
                </a:r>
                <a:r>
                  <a:rPr lang="en-US" baseline="-25000" dirty="0"/>
                  <a:t>0</a:t>
                </a:r>
                <a:r>
                  <a:rPr lang="en-US" dirty="0"/>
                  <a:t> = 1(+/-0.2)</a:t>
                </a:r>
              </a:p>
              <a:p>
                <a:pPr marL="0" indent="0">
                  <a:buNone/>
                </a:pPr>
                <a:endParaRPr lang="en-US" sz="100" dirty="0"/>
              </a:p>
              <a:p>
                <a:pPr marL="0" indent="0">
                  <a:buNone/>
                </a:pPr>
                <a:r>
                  <a:rPr lang="en-US" dirty="0"/>
                  <a:t>Operating intensity equivalent to </a:t>
                </a:r>
              </a:p>
              <a:p>
                <a:pPr marL="0" indent="0">
                  <a:buNone/>
                </a:pPr>
                <a:r>
                  <a:rPr lang="en-US" dirty="0"/>
                  <a:t>2 </a:t>
                </a:r>
                <a:r>
                  <a:rPr lang="en-US" dirty="0" err="1"/>
                  <a:t>nW</a:t>
                </a:r>
                <a:r>
                  <a:rPr lang="en-US" dirty="0"/>
                  <a:t> in a 5 </a:t>
                </a:r>
                <a14:m>
                  <m:oMath xmlns:m="http://schemas.openxmlformats.org/officeDocument/2006/math">
                    <m:r>
                      <a:rPr lang="en-US" b="0" i="1" smtClean="0">
                        <a:latin typeface="Cambria Math" panose="02040503050406030204" pitchFamily="18" charset="0"/>
                      </a:rPr>
                      <m:t>𝜇</m:t>
                    </m:r>
                  </m:oMath>
                </a14:m>
                <a:r>
                  <a:rPr lang="en-US" dirty="0"/>
                  <a:t>m waist beam</a:t>
                </a:r>
              </a:p>
              <a:p>
                <a:pPr marL="0" indent="0">
                  <a:buNone/>
                </a:pPr>
                <a:endParaRPr lang="en-US" dirty="0"/>
              </a:p>
              <a:p>
                <a:pPr marL="0" indent="0">
                  <a:buNone/>
                </a:pPr>
                <a:endParaRPr lang="en-US" dirty="0"/>
              </a:p>
            </p:txBody>
          </p:sp>
        </mc:Choice>
        <mc:Fallback>
          <p:sp>
            <p:nvSpPr>
              <p:cNvPr id="3" name="Content Placeholder 2">
                <a:extLst>
                  <a:ext uri="{FF2B5EF4-FFF2-40B4-BE49-F238E27FC236}">
                    <a16:creationId xmlns:a16="http://schemas.microsoft.com/office/drawing/2014/main" id="{1124B2C8-A68C-C985-A295-963908131D31}"/>
                  </a:ext>
                </a:extLst>
              </p:cNvPr>
              <p:cNvSpPr>
                <a:spLocks noGrp="1" noRot="1" noChangeAspect="1" noMove="1" noResize="1" noEditPoints="1" noAdjustHandles="1" noChangeArrowheads="1" noChangeShapeType="1" noTextEdit="1"/>
              </p:cNvSpPr>
              <p:nvPr>
                <p:ph idx="1"/>
              </p:nvPr>
            </p:nvSpPr>
            <p:spPr>
              <a:blipFill>
                <a:blip r:embed="rId3"/>
                <a:stretch>
                  <a:fillRect l="-1206" t="-2616"/>
                </a:stretch>
              </a:blipFill>
            </p:spPr>
            <p:txBody>
              <a:bodyPr/>
              <a:lstStyle/>
              <a:p>
                <a:r>
                  <a:rPr lang="en-US">
                    <a:noFill/>
                  </a:rPr>
                  <a:t> </a:t>
                </a:r>
              </a:p>
            </p:txBody>
          </p:sp>
        </mc:Fallback>
      </mc:AlternateContent>
      <p:grpSp>
        <p:nvGrpSpPr>
          <p:cNvPr id="33" name="Group 32">
            <a:extLst>
              <a:ext uri="{FF2B5EF4-FFF2-40B4-BE49-F238E27FC236}">
                <a16:creationId xmlns:a16="http://schemas.microsoft.com/office/drawing/2014/main" id="{8AD66D61-AC9F-31F9-30B6-951B539C3AD2}"/>
              </a:ext>
            </a:extLst>
          </p:cNvPr>
          <p:cNvGrpSpPr/>
          <p:nvPr/>
        </p:nvGrpSpPr>
        <p:grpSpPr>
          <a:xfrm>
            <a:off x="-184764" y="4854468"/>
            <a:ext cx="7193048" cy="2083424"/>
            <a:chOff x="-184764" y="4854468"/>
            <a:chExt cx="7193048" cy="2083424"/>
          </a:xfrm>
        </p:grpSpPr>
        <p:pic>
          <p:nvPicPr>
            <p:cNvPr id="6" name="Picture 5">
              <a:extLst>
                <a:ext uri="{FF2B5EF4-FFF2-40B4-BE49-F238E27FC236}">
                  <a16:creationId xmlns:a16="http://schemas.microsoft.com/office/drawing/2014/main" id="{36A90592-3372-0898-0FBC-82FEB1489ED8}"/>
                </a:ext>
              </a:extLst>
            </p:cNvPr>
            <p:cNvPicPr>
              <a:picLocks noChangeAspect="1"/>
            </p:cNvPicPr>
            <p:nvPr/>
          </p:nvPicPr>
          <p:blipFill rotWithShape="1">
            <a:blip r:embed="rId4"/>
            <a:srcRect l="6837" r="-1" b="15260"/>
            <a:stretch/>
          </p:blipFill>
          <p:spPr>
            <a:xfrm>
              <a:off x="919686" y="4854468"/>
              <a:ext cx="4978730" cy="1722978"/>
            </a:xfrm>
            <a:prstGeom prst="rect">
              <a:avLst/>
            </a:prstGeom>
          </p:spPr>
        </p:pic>
        <p:sp>
          <p:nvSpPr>
            <p:cNvPr id="26" name="TextBox 25">
              <a:extLst>
                <a:ext uri="{FF2B5EF4-FFF2-40B4-BE49-F238E27FC236}">
                  <a16:creationId xmlns:a16="http://schemas.microsoft.com/office/drawing/2014/main" id="{318E1501-4443-732B-F3E1-47E9C08C69C5}"/>
                </a:ext>
              </a:extLst>
            </p:cNvPr>
            <p:cNvSpPr txBox="1"/>
            <p:nvPr/>
          </p:nvSpPr>
          <p:spPr>
            <a:xfrm>
              <a:off x="666219" y="6555143"/>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DAF1D988-26DF-C656-E87A-79B4E16EE37B}"/>
                    </a:ext>
                  </a:extLst>
                </p:cNvPr>
                <p:cNvSpPr txBox="1"/>
                <p:nvPr/>
              </p:nvSpPr>
              <p:spPr>
                <a:xfrm>
                  <a:off x="2838754" y="6555143"/>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ea typeface="Helvetica Neue Light" panose="02000403000000020004" pitchFamily="2" charset="0"/>
                          </a:rPr>
                          <m:t>π</m:t>
                        </m:r>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27" name="TextBox 26">
                  <a:extLst>
                    <a:ext uri="{FF2B5EF4-FFF2-40B4-BE49-F238E27FC236}">
                      <a16:creationId xmlns:a16="http://schemas.microsoft.com/office/drawing/2014/main" id="{DAF1D988-26DF-C656-E87A-79B4E16EE37B}"/>
                    </a:ext>
                  </a:extLst>
                </p:cNvPr>
                <p:cNvSpPr txBox="1">
                  <a:spLocks noRot="1" noChangeAspect="1" noMove="1" noResize="1" noEditPoints="1" noAdjustHandles="1" noChangeArrowheads="1" noChangeShapeType="1" noTextEdit="1"/>
                </p:cNvSpPr>
                <p:nvPr/>
              </p:nvSpPr>
              <p:spPr>
                <a:xfrm>
                  <a:off x="2838754" y="6555143"/>
                  <a:ext cx="1232001"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55E483EA-8346-152E-4FC3-3A28789C0147}"/>
                    </a:ext>
                  </a:extLst>
                </p:cNvPr>
                <p:cNvSpPr txBox="1"/>
                <p:nvPr/>
              </p:nvSpPr>
              <p:spPr>
                <a:xfrm>
                  <a:off x="4973320" y="6555143"/>
                  <a:ext cx="1232001" cy="369332"/>
                </a:xfrm>
                <a:prstGeom prst="rect">
                  <a:avLst/>
                </a:prstGeom>
                <a:noFill/>
              </p:spPr>
              <p:txBody>
                <a:bodyPr wrap="square" rtlCol="0">
                  <a:spAutoFit/>
                </a:bodyPr>
                <a:lstStyle/>
                <a:p>
                  <a:pPr algn="ctr"/>
                  <a14:m>
                    <m:oMath xmlns:m="http://schemas.openxmlformats.org/officeDocument/2006/math">
                      <m:r>
                        <a:rPr lang="en-US" b="0" i="1" smtClean="0">
                          <a:latin typeface="Cambria Math" panose="02040503050406030204" pitchFamily="18" charset="0"/>
                          <a:ea typeface="Helvetica Neue Light" panose="02000403000000020004" pitchFamily="2" charset="0"/>
                        </a:rPr>
                        <m:t>2</m:t>
                      </m:r>
                      <m:r>
                        <m:rPr>
                          <m:sty m:val="p"/>
                        </m:rPr>
                        <a:rPr lang="en-US" b="0" i="1" smtClean="0">
                          <a:latin typeface="Cambria Math" panose="02040503050406030204" pitchFamily="18" charset="0"/>
                          <a:ea typeface="Helvetica Neue Light" panose="02000403000000020004" pitchFamily="2" charset="0"/>
                        </a:rPr>
                        <m:t>π</m:t>
                      </m:r>
                    </m:oMath>
                  </a14:m>
                  <a:r>
                    <a:rPr lang="en-US" b="0" dirty="0">
                      <a:latin typeface="Helvetica Neue Light" panose="02000403000000020004" pitchFamily="2" charset="0"/>
                      <a:ea typeface="Helvetica Neue Light" panose="02000403000000020004" pitchFamily="2" charset="0"/>
                    </a:rPr>
                    <a:t> </a:t>
                  </a:r>
                </a:p>
              </p:txBody>
            </p:sp>
          </mc:Choice>
          <mc:Fallback>
            <p:sp>
              <p:nvSpPr>
                <p:cNvPr id="28" name="TextBox 27">
                  <a:extLst>
                    <a:ext uri="{FF2B5EF4-FFF2-40B4-BE49-F238E27FC236}">
                      <a16:creationId xmlns:a16="http://schemas.microsoft.com/office/drawing/2014/main" id="{55E483EA-8346-152E-4FC3-3A28789C0147}"/>
                    </a:ext>
                  </a:extLst>
                </p:cNvPr>
                <p:cNvSpPr txBox="1">
                  <a:spLocks noRot="1" noChangeAspect="1" noMove="1" noResize="1" noEditPoints="1" noAdjustHandles="1" noChangeArrowheads="1" noChangeShapeType="1" noTextEdit="1"/>
                </p:cNvSpPr>
                <p:nvPr/>
              </p:nvSpPr>
              <p:spPr>
                <a:xfrm>
                  <a:off x="4973320" y="6555143"/>
                  <a:ext cx="1232001" cy="369332"/>
                </a:xfrm>
                <a:prstGeom prst="rect">
                  <a:avLst/>
                </a:prstGeom>
                <a:blipFill>
                  <a:blip r:embed="rId6"/>
                  <a:stretch>
                    <a:fillRect/>
                  </a:stretch>
                </a:blipFill>
              </p:spPr>
              <p:txBody>
                <a:bodyPr/>
                <a:lstStyle/>
                <a:p>
                  <a:r>
                    <a:rPr lang="en-US">
                      <a:noFill/>
                    </a:rPr>
                    <a:t> </a:t>
                  </a:r>
                </a:p>
              </p:txBody>
            </p:sp>
          </mc:Fallback>
        </mc:AlternateContent>
        <p:sp>
          <p:nvSpPr>
            <p:cNvPr id="29" name="TextBox 28">
              <a:extLst>
                <a:ext uri="{FF2B5EF4-FFF2-40B4-BE49-F238E27FC236}">
                  <a16:creationId xmlns:a16="http://schemas.microsoft.com/office/drawing/2014/main" id="{A2AD405E-5F7B-E860-1EC8-415EE34F07E4}"/>
                </a:ext>
              </a:extLst>
            </p:cNvPr>
            <p:cNvSpPr txBox="1"/>
            <p:nvPr/>
          </p:nvSpPr>
          <p:spPr>
            <a:xfrm>
              <a:off x="145948" y="6378415"/>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a:t>
              </a:r>
            </a:p>
          </p:txBody>
        </p:sp>
        <p:sp>
          <p:nvSpPr>
            <p:cNvPr id="30" name="TextBox 29">
              <a:extLst>
                <a:ext uri="{FF2B5EF4-FFF2-40B4-BE49-F238E27FC236}">
                  <a16:creationId xmlns:a16="http://schemas.microsoft.com/office/drawing/2014/main" id="{C07FF5FC-DA4A-D529-6596-729E733492EC}"/>
                </a:ext>
              </a:extLst>
            </p:cNvPr>
            <p:cNvSpPr txBox="1"/>
            <p:nvPr/>
          </p:nvSpPr>
          <p:spPr>
            <a:xfrm>
              <a:off x="144998" y="5108547"/>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1</a:t>
              </a:r>
            </a:p>
          </p:txBody>
        </p:sp>
        <p:sp>
          <p:nvSpPr>
            <p:cNvPr id="31" name="TextBox 30">
              <a:extLst>
                <a:ext uri="{FF2B5EF4-FFF2-40B4-BE49-F238E27FC236}">
                  <a16:creationId xmlns:a16="http://schemas.microsoft.com/office/drawing/2014/main" id="{6AC0AEA6-209F-06CE-D9FB-BD528FF93BC4}"/>
                </a:ext>
              </a:extLst>
            </p:cNvPr>
            <p:cNvSpPr txBox="1"/>
            <p:nvPr/>
          </p:nvSpPr>
          <p:spPr>
            <a:xfrm>
              <a:off x="5776283" y="6568560"/>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PG Phase</a:t>
              </a:r>
            </a:p>
          </p:txBody>
        </p:sp>
        <p:sp>
          <p:nvSpPr>
            <p:cNvPr id="32" name="TextBox 31">
              <a:extLst>
                <a:ext uri="{FF2B5EF4-FFF2-40B4-BE49-F238E27FC236}">
                  <a16:creationId xmlns:a16="http://schemas.microsoft.com/office/drawing/2014/main" id="{D439F14B-B995-45BA-8315-5E741CA1A7EA}"/>
                </a:ext>
              </a:extLst>
            </p:cNvPr>
            <p:cNvSpPr txBox="1"/>
            <p:nvPr/>
          </p:nvSpPr>
          <p:spPr>
            <a:xfrm>
              <a:off x="-184764" y="5604981"/>
              <a:ext cx="1232001" cy="646331"/>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Prob.</a:t>
              </a:r>
            </a:p>
            <a:p>
              <a:pPr algn="ctr"/>
              <a:r>
                <a:rPr lang="en-US" dirty="0">
                  <a:latin typeface="Helvetica Neue Light" panose="02000403000000020004" pitchFamily="2" charset="0"/>
                  <a:ea typeface="Helvetica Neue Light" panose="02000403000000020004" pitchFamily="2" charset="0"/>
                </a:rPr>
                <a:t>bright</a:t>
              </a:r>
            </a:p>
          </p:txBody>
        </p:sp>
      </p:grpSp>
      <p:cxnSp>
        <p:nvCxnSpPr>
          <p:cNvPr id="8" name="Straight Connector 7">
            <a:extLst>
              <a:ext uri="{FF2B5EF4-FFF2-40B4-BE49-F238E27FC236}">
                <a16:creationId xmlns:a16="http://schemas.microsoft.com/office/drawing/2014/main" id="{3529A24E-D543-3CF7-9330-B7D5B13450BA}"/>
              </a:ext>
            </a:extLst>
          </p:cNvPr>
          <p:cNvCxnSpPr>
            <a:cxnSpLocks/>
          </p:cNvCxnSpPr>
          <p:nvPr/>
        </p:nvCxnSpPr>
        <p:spPr>
          <a:xfrm>
            <a:off x="3414132" y="5307980"/>
            <a:ext cx="0" cy="1247163"/>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63E7A08-A754-1F22-9D9C-B2B848994772}"/>
              </a:ext>
            </a:extLst>
          </p:cNvPr>
          <p:cNvCxnSpPr>
            <a:cxnSpLocks/>
          </p:cNvCxnSpPr>
          <p:nvPr/>
        </p:nvCxnSpPr>
        <p:spPr>
          <a:xfrm>
            <a:off x="4500283" y="5307980"/>
            <a:ext cx="0" cy="1269465"/>
          </a:xfrm>
          <a:prstGeom prst="line">
            <a:avLst/>
          </a:prstGeom>
          <a:ln w="635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0054662-93FB-BECC-9C9C-841420838920}"/>
              </a:ext>
            </a:extLst>
          </p:cNvPr>
          <p:cNvCxnSpPr>
            <a:cxnSpLocks/>
          </p:cNvCxnSpPr>
          <p:nvPr/>
        </p:nvCxnSpPr>
        <p:spPr>
          <a:xfrm>
            <a:off x="2360767" y="5307980"/>
            <a:ext cx="0" cy="1269465"/>
          </a:xfrm>
          <a:prstGeom prst="line">
            <a:avLst/>
          </a:prstGeom>
          <a:ln w="635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57CC9EC9-7A6A-6E49-92BB-443B9EAA2715}"/>
              </a:ext>
            </a:extLst>
          </p:cNvPr>
          <p:cNvGrpSpPr/>
          <p:nvPr/>
        </p:nvGrpSpPr>
        <p:grpSpPr>
          <a:xfrm>
            <a:off x="5934775" y="2272001"/>
            <a:ext cx="6096123" cy="4475746"/>
            <a:chOff x="5634975" y="2272001"/>
            <a:chExt cx="6096123" cy="4475746"/>
          </a:xfrm>
        </p:grpSpPr>
        <p:pic>
          <p:nvPicPr>
            <p:cNvPr id="5" name="Picture 4">
              <a:extLst>
                <a:ext uri="{FF2B5EF4-FFF2-40B4-BE49-F238E27FC236}">
                  <a16:creationId xmlns:a16="http://schemas.microsoft.com/office/drawing/2014/main" id="{3F67C46E-5AA6-9C3C-86AB-D67DD104088C}"/>
                </a:ext>
              </a:extLst>
            </p:cNvPr>
            <p:cNvPicPr>
              <a:picLocks noChangeAspect="1"/>
            </p:cNvPicPr>
            <p:nvPr/>
          </p:nvPicPr>
          <p:blipFill rotWithShape="1">
            <a:blip r:embed="rId7"/>
            <a:srcRect l="28128" t="5824" r="-329" b="9518"/>
            <a:stretch/>
          </p:blipFill>
          <p:spPr>
            <a:xfrm>
              <a:off x="6708618" y="2692400"/>
              <a:ext cx="5022480" cy="3744614"/>
            </a:xfrm>
            <a:prstGeom prst="rect">
              <a:avLst/>
            </a:prstGeom>
          </p:spPr>
        </p:pic>
        <p:sp>
          <p:nvSpPr>
            <p:cNvPr id="9" name="TextBox 8">
              <a:extLst>
                <a:ext uri="{FF2B5EF4-FFF2-40B4-BE49-F238E27FC236}">
                  <a16:creationId xmlns:a16="http://schemas.microsoft.com/office/drawing/2014/main" id="{601BBE3C-7BEF-3F8C-7290-97A7234658A9}"/>
                </a:ext>
              </a:extLst>
            </p:cNvPr>
            <p:cNvSpPr txBox="1"/>
            <p:nvPr/>
          </p:nvSpPr>
          <p:spPr>
            <a:xfrm>
              <a:off x="6037759" y="2685071"/>
              <a:ext cx="950614"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 kHz</a:t>
              </a:r>
            </a:p>
          </p:txBody>
        </p:sp>
        <p:sp>
          <p:nvSpPr>
            <p:cNvPr id="12" name="TextBox 11">
              <a:extLst>
                <a:ext uri="{FF2B5EF4-FFF2-40B4-BE49-F238E27FC236}">
                  <a16:creationId xmlns:a16="http://schemas.microsoft.com/office/drawing/2014/main" id="{D710FF4A-0612-0BF6-5645-344AAC9E5174}"/>
                </a:ext>
              </a:extLst>
            </p:cNvPr>
            <p:cNvSpPr txBox="1"/>
            <p:nvPr/>
          </p:nvSpPr>
          <p:spPr>
            <a:xfrm>
              <a:off x="5634975" y="4233002"/>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-150 kHz</a:t>
              </a:r>
            </a:p>
          </p:txBody>
        </p:sp>
        <p:sp>
          <p:nvSpPr>
            <p:cNvPr id="13" name="Rectangle 12">
              <a:extLst>
                <a:ext uri="{FF2B5EF4-FFF2-40B4-BE49-F238E27FC236}">
                  <a16:creationId xmlns:a16="http://schemas.microsoft.com/office/drawing/2014/main" id="{74ED7FAD-F936-AC0A-9DFE-D50C2249521D}"/>
                </a:ext>
              </a:extLst>
            </p:cNvPr>
            <p:cNvSpPr/>
            <p:nvPr/>
          </p:nvSpPr>
          <p:spPr>
            <a:xfrm>
              <a:off x="7740713" y="6437014"/>
              <a:ext cx="2688879" cy="1404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AB4EB2EF-99B8-3A88-47F6-01DE3A74E9B4}"/>
                </a:ext>
              </a:extLst>
            </p:cNvPr>
            <p:cNvSpPr txBox="1"/>
            <p:nvPr/>
          </p:nvSpPr>
          <p:spPr>
            <a:xfrm>
              <a:off x="7299786" y="2272001"/>
              <a:ext cx="4242663"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AC Stark Shift vs power into chamber</a:t>
              </a:r>
            </a:p>
          </p:txBody>
        </p:sp>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7FCC87B9-C75D-3FE8-2243-2C1705F00865}"/>
                    </a:ext>
                  </a:extLst>
                </p:cNvPr>
                <p:cNvSpPr txBox="1"/>
                <p:nvPr/>
              </p:nvSpPr>
              <p:spPr>
                <a:xfrm>
                  <a:off x="6439207" y="6378415"/>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0 </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oMath>
                  </a14:m>
                  <a:r>
                    <a:rPr lang="en-US" dirty="0">
                      <a:latin typeface="Helvetica Neue Light" panose="02000403000000020004" pitchFamily="2" charset="0"/>
                      <a:ea typeface="Helvetica Neue Light" panose="02000403000000020004" pitchFamily="2" charset="0"/>
                    </a:rPr>
                    <a:t>W</a:t>
                  </a:r>
                </a:p>
              </p:txBody>
            </p:sp>
          </mc:Choice>
          <mc:Fallback>
            <p:sp>
              <p:nvSpPr>
                <p:cNvPr id="21" name="TextBox 20">
                  <a:extLst>
                    <a:ext uri="{FF2B5EF4-FFF2-40B4-BE49-F238E27FC236}">
                      <a16:creationId xmlns:a16="http://schemas.microsoft.com/office/drawing/2014/main" id="{7FCC87B9-C75D-3FE8-2243-2C1705F00865}"/>
                    </a:ext>
                  </a:extLst>
                </p:cNvPr>
                <p:cNvSpPr txBox="1">
                  <a:spLocks noRot="1" noChangeAspect="1" noMove="1" noResize="1" noEditPoints="1" noAdjustHandles="1" noChangeArrowheads="1" noChangeShapeType="1" noTextEdit="1"/>
                </p:cNvSpPr>
                <p:nvPr/>
              </p:nvSpPr>
              <p:spPr>
                <a:xfrm>
                  <a:off x="6439207" y="6378415"/>
                  <a:ext cx="1232001" cy="369332"/>
                </a:xfrm>
                <a:prstGeom prst="rect">
                  <a:avLst/>
                </a:prstGeom>
                <a:blipFill>
                  <a:blip r:embed="rId8"/>
                  <a:stretch>
                    <a:fillRect t="-6667" b="-2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89992964-64E2-95BC-D0AB-12DF956B39F7}"/>
                    </a:ext>
                  </a:extLst>
                </p:cNvPr>
                <p:cNvSpPr txBox="1"/>
                <p:nvPr/>
              </p:nvSpPr>
              <p:spPr>
                <a:xfrm>
                  <a:off x="10179249" y="6378415"/>
                  <a:ext cx="1232001" cy="369332"/>
                </a:xfrm>
                <a:prstGeom prst="rect">
                  <a:avLst/>
                </a:prstGeom>
                <a:noFill/>
              </p:spPr>
              <p:txBody>
                <a:bodyPr wrap="square" rtlCol="0">
                  <a:spAutoFit/>
                </a:bodyPr>
                <a:lstStyle/>
                <a:p>
                  <a:pPr algn="ctr"/>
                  <a:r>
                    <a:rPr lang="en-US" dirty="0">
                      <a:latin typeface="Helvetica Neue Light" panose="02000403000000020004" pitchFamily="2" charset="0"/>
                      <a:ea typeface="Helvetica Neue Light" panose="02000403000000020004" pitchFamily="2" charset="0"/>
                    </a:rPr>
                    <a:t>40 </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oMath>
                  </a14:m>
                  <a:r>
                    <a:rPr lang="en-US" dirty="0">
                      <a:latin typeface="Helvetica Neue Light" panose="02000403000000020004" pitchFamily="2" charset="0"/>
                      <a:ea typeface="Helvetica Neue Light" panose="02000403000000020004" pitchFamily="2" charset="0"/>
                    </a:rPr>
                    <a:t>W</a:t>
                  </a:r>
                </a:p>
              </p:txBody>
            </p:sp>
          </mc:Choice>
          <mc:Fallback>
            <p:sp>
              <p:nvSpPr>
                <p:cNvPr id="22" name="TextBox 21">
                  <a:extLst>
                    <a:ext uri="{FF2B5EF4-FFF2-40B4-BE49-F238E27FC236}">
                      <a16:creationId xmlns:a16="http://schemas.microsoft.com/office/drawing/2014/main" id="{89992964-64E2-95BC-D0AB-12DF956B39F7}"/>
                    </a:ext>
                  </a:extLst>
                </p:cNvPr>
                <p:cNvSpPr txBox="1">
                  <a:spLocks noRot="1" noChangeAspect="1" noMove="1" noResize="1" noEditPoints="1" noAdjustHandles="1" noChangeArrowheads="1" noChangeShapeType="1" noTextEdit="1"/>
                </p:cNvSpPr>
                <p:nvPr/>
              </p:nvSpPr>
              <p:spPr>
                <a:xfrm>
                  <a:off x="10179249" y="6378415"/>
                  <a:ext cx="1232001" cy="369332"/>
                </a:xfrm>
                <a:prstGeom prst="rect">
                  <a:avLst/>
                </a:prstGeom>
                <a:blipFill>
                  <a:blip r:embed="rId9"/>
                  <a:stretch>
                    <a:fillRect t="-6667" b="-26667"/>
                  </a:stretch>
                </a:blipFill>
              </p:spPr>
              <p:txBody>
                <a:bodyPr/>
                <a:lstStyle/>
                <a:p>
                  <a:r>
                    <a:rPr lang="en-US">
                      <a:noFill/>
                    </a:rPr>
                    <a:t> </a:t>
                  </a:r>
                </a:p>
              </p:txBody>
            </p:sp>
          </mc:Fallback>
        </mc:AlternateContent>
      </p:grpSp>
      <p:sp>
        <p:nvSpPr>
          <p:cNvPr id="19" name="Rectangle 18">
            <a:extLst>
              <a:ext uri="{FF2B5EF4-FFF2-40B4-BE49-F238E27FC236}">
                <a16:creationId xmlns:a16="http://schemas.microsoft.com/office/drawing/2014/main" id="{1E8544FB-6C0B-E999-77D4-A7DA59EDC9A3}"/>
              </a:ext>
            </a:extLst>
          </p:cNvPr>
          <p:cNvSpPr/>
          <p:nvPr/>
        </p:nvSpPr>
        <p:spPr>
          <a:xfrm>
            <a:off x="2672365" y="5138670"/>
            <a:ext cx="1500389" cy="1545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5C86D75E-8BD3-90E1-41F1-8F8B18C25654}"/>
              </a:ext>
            </a:extLst>
          </p:cNvPr>
          <p:cNvPicPr>
            <a:picLocks noChangeAspect="1"/>
          </p:cNvPicPr>
          <p:nvPr/>
        </p:nvPicPr>
        <p:blipFill rotWithShape="1">
          <a:blip r:embed="rId10"/>
          <a:srcRect l="28249" t="5995" b="9500"/>
          <a:stretch/>
        </p:blipFill>
        <p:spPr>
          <a:xfrm>
            <a:off x="7019214" y="2703759"/>
            <a:ext cx="5007246" cy="3733255"/>
          </a:xfrm>
          <a:prstGeom prst="rect">
            <a:avLst/>
          </a:prstGeom>
        </p:spPr>
      </p:pic>
      <p:pic>
        <p:nvPicPr>
          <p:cNvPr id="25" name="Picture 24">
            <a:extLst>
              <a:ext uri="{FF2B5EF4-FFF2-40B4-BE49-F238E27FC236}">
                <a16:creationId xmlns:a16="http://schemas.microsoft.com/office/drawing/2014/main" id="{EBAB50D9-4AB1-5D76-862B-B75165444E6B}"/>
              </a:ext>
            </a:extLst>
          </p:cNvPr>
          <p:cNvPicPr>
            <a:picLocks noChangeAspect="1"/>
          </p:cNvPicPr>
          <p:nvPr/>
        </p:nvPicPr>
        <p:blipFill rotWithShape="1">
          <a:blip r:embed="rId11"/>
          <a:srcRect l="28302" t="5498" b="10033"/>
          <a:stretch/>
        </p:blipFill>
        <p:spPr>
          <a:xfrm>
            <a:off x="7012858" y="2687520"/>
            <a:ext cx="5022480" cy="3745865"/>
          </a:xfrm>
          <a:prstGeom prst="rect">
            <a:avLst/>
          </a:prstGeom>
        </p:spPr>
      </p:pic>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9DAA595B-19A7-98B4-56B3-5B0077F1AB66}"/>
                  </a:ext>
                </a:extLst>
              </p:cNvPr>
              <p:cNvSpPr txBox="1"/>
              <p:nvPr/>
            </p:nvSpPr>
            <p:spPr>
              <a:xfrm>
                <a:off x="4152284" y="5699134"/>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ea typeface="Helvetica Neue Light" panose="02000403000000020004" pitchFamily="2" charset="0"/>
                            </a:rPr>
                          </m:ctrlPr>
                        </m:sSubPr>
                        <m:e>
                          <m:r>
                            <a:rPr lang="en-US" b="0" i="1" smtClean="0">
                              <a:latin typeface="Cambria Math" panose="02040503050406030204" pitchFamily="18" charset="0"/>
                              <a:ea typeface="Helvetica Neue Light" panose="02000403000000020004" pitchFamily="2" charset="0"/>
                            </a:rPr>
                            <m:t>𝜎</m:t>
                          </m:r>
                        </m:e>
                        <m:sub>
                          <m:r>
                            <a:rPr lang="en-US" b="0" i="1" smtClean="0">
                              <a:latin typeface="Cambria Math" panose="02040503050406030204" pitchFamily="18" charset="0"/>
                              <a:ea typeface="Helvetica Neue Light" panose="02000403000000020004" pitchFamily="2" charset="0"/>
                            </a:rPr>
                            <m:t>+</m:t>
                          </m:r>
                        </m:sub>
                      </m:sSub>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36" name="TextBox 35">
                <a:extLst>
                  <a:ext uri="{FF2B5EF4-FFF2-40B4-BE49-F238E27FC236}">
                    <a16:creationId xmlns:a16="http://schemas.microsoft.com/office/drawing/2014/main" id="{9DAA595B-19A7-98B4-56B3-5B0077F1AB66}"/>
                  </a:ext>
                </a:extLst>
              </p:cNvPr>
              <p:cNvSpPr txBox="1">
                <a:spLocks noRot="1" noChangeAspect="1" noMove="1" noResize="1" noEditPoints="1" noAdjustHandles="1" noChangeArrowheads="1" noChangeShapeType="1" noTextEdit="1"/>
              </p:cNvSpPr>
              <p:nvPr/>
            </p:nvSpPr>
            <p:spPr>
              <a:xfrm>
                <a:off x="4152284" y="5699134"/>
                <a:ext cx="1232001" cy="369332"/>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7" name="TextBox 36">
                <a:extLst>
                  <a:ext uri="{FF2B5EF4-FFF2-40B4-BE49-F238E27FC236}">
                    <a16:creationId xmlns:a16="http://schemas.microsoft.com/office/drawing/2014/main" id="{B18738FB-2BB0-8DEE-CE8F-68C12102C99A}"/>
                  </a:ext>
                </a:extLst>
              </p:cNvPr>
              <p:cNvSpPr txBox="1"/>
              <p:nvPr/>
            </p:nvSpPr>
            <p:spPr>
              <a:xfrm>
                <a:off x="1580249" y="5694640"/>
                <a:ext cx="1232001"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ea typeface="Helvetica Neue Light" panose="02000403000000020004" pitchFamily="2" charset="0"/>
                            </a:rPr>
                          </m:ctrlPr>
                        </m:sSubPr>
                        <m:e>
                          <m:r>
                            <a:rPr lang="en-US" b="0" i="1" smtClean="0">
                              <a:latin typeface="Cambria Math" panose="02040503050406030204" pitchFamily="18" charset="0"/>
                              <a:ea typeface="Helvetica Neue Light" panose="02000403000000020004" pitchFamily="2" charset="0"/>
                            </a:rPr>
                            <m:t>𝜎</m:t>
                          </m:r>
                        </m:e>
                        <m:sub>
                          <m:r>
                            <a:rPr lang="en-US" b="0" i="1" smtClean="0">
                              <a:latin typeface="Cambria Math" panose="02040503050406030204" pitchFamily="18" charset="0"/>
                              <a:ea typeface="Helvetica Neue Light" panose="02000403000000020004" pitchFamily="2" charset="0"/>
                            </a:rPr>
                            <m:t>−</m:t>
                          </m:r>
                        </m:sub>
                      </m:sSub>
                    </m:oMath>
                  </m:oMathPara>
                </a14:m>
                <a:endParaRPr lang="en-US" b="0" dirty="0">
                  <a:latin typeface="Helvetica Neue Light" panose="02000403000000020004" pitchFamily="2" charset="0"/>
                  <a:ea typeface="Helvetica Neue Light" panose="02000403000000020004" pitchFamily="2" charset="0"/>
                </a:endParaRPr>
              </a:p>
            </p:txBody>
          </p:sp>
        </mc:Choice>
        <mc:Fallback>
          <p:sp>
            <p:nvSpPr>
              <p:cNvPr id="37" name="TextBox 36">
                <a:extLst>
                  <a:ext uri="{FF2B5EF4-FFF2-40B4-BE49-F238E27FC236}">
                    <a16:creationId xmlns:a16="http://schemas.microsoft.com/office/drawing/2014/main" id="{B18738FB-2BB0-8DEE-CE8F-68C12102C99A}"/>
                  </a:ext>
                </a:extLst>
              </p:cNvPr>
              <p:cNvSpPr txBox="1">
                <a:spLocks noRot="1" noChangeAspect="1" noMove="1" noResize="1" noEditPoints="1" noAdjustHandles="1" noChangeArrowheads="1" noChangeShapeType="1" noTextEdit="1"/>
              </p:cNvSpPr>
              <p:nvPr/>
            </p:nvSpPr>
            <p:spPr>
              <a:xfrm>
                <a:off x="1580249" y="5694640"/>
                <a:ext cx="1232001" cy="369332"/>
              </a:xfrm>
              <a:prstGeom prst="rect">
                <a:avLst/>
              </a:prstGeom>
              <a:blipFill>
                <a:blip r:embed="rId1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410210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6" grpId="0"/>
      <p:bldP spid="3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DBB04-0CA9-BCEF-623B-430B7C27CD2D}"/>
              </a:ext>
            </a:extLst>
          </p:cNvPr>
          <p:cNvSpPr>
            <a:spLocks noGrp="1"/>
          </p:cNvSpPr>
          <p:nvPr>
            <p:ph type="title"/>
          </p:nvPr>
        </p:nvSpPr>
        <p:spPr/>
        <p:txBody>
          <a:bodyPr/>
          <a:lstStyle/>
          <a:p>
            <a:r>
              <a:rPr lang="en-US" dirty="0"/>
              <a:t>Radial modes</a:t>
            </a:r>
          </a:p>
        </p:txBody>
      </p:sp>
      <mc:AlternateContent xmlns:mc="http://schemas.openxmlformats.org/markup-compatibility/2006">
        <mc:Choice xmlns:a14="http://schemas.microsoft.com/office/drawing/2010/main" Requires="a14">
          <p:sp>
            <p:nvSpPr>
              <p:cNvPr id="15" name="Content Placeholder 14">
                <a:extLst>
                  <a:ext uri="{FF2B5EF4-FFF2-40B4-BE49-F238E27FC236}">
                    <a16:creationId xmlns:a16="http://schemas.microsoft.com/office/drawing/2014/main" id="{A03AC664-58E4-8568-BB95-19EFF8F4B2D5}"/>
                  </a:ext>
                </a:extLst>
              </p:cNvPr>
              <p:cNvSpPr>
                <a:spLocks noGrp="1"/>
              </p:cNvSpPr>
              <p:nvPr>
                <p:ph idx="1"/>
              </p:nvPr>
            </p:nvSpPr>
            <p:spPr>
              <a:xfrm>
                <a:off x="838200" y="1825625"/>
                <a:ext cx="5074227" cy="4351338"/>
              </a:xfrm>
            </p:spPr>
            <p:txBody>
              <a:bodyPr/>
              <a:lstStyle/>
              <a:p>
                <a:pPr marL="0" indent="0">
                  <a:buNone/>
                </a:pPr>
                <a:r>
                  <a:rPr lang="en-US" dirty="0"/>
                  <a:t>Same PG parameters:</a:t>
                </a:r>
              </a:p>
              <a:p>
                <a:pPr marL="0" indent="0">
                  <a:buNone/>
                </a:pPr>
                <a14:m>
                  <m:oMath xmlns:m="http://schemas.openxmlformats.org/officeDocument/2006/math">
                    <m:r>
                      <m:rPr>
                        <m:sty m:val="p"/>
                      </m:rPr>
                      <a:rPr lang="en-US" b="0" i="0" smtClean="0">
                        <a:latin typeface="Cambria Math" panose="02040503050406030204" pitchFamily="18" charset="0"/>
                      </a:rPr>
                      <m:t>Δ</m:t>
                    </m:r>
                  </m:oMath>
                </a14:m>
                <a:r>
                  <a:rPr lang="en-US" dirty="0"/>
                  <a:t> = 140 MHz</a:t>
                </a:r>
              </a:p>
              <a:p>
                <a:pPr marL="0" indent="0">
                  <a:buNone/>
                </a:pPr>
                <a:r>
                  <a:rPr lang="en-US" dirty="0"/>
                  <a:t>s = 0.01</a:t>
                </a:r>
              </a:p>
              <a:p>
                <a:pPr marL="0" indent="0">
                  <a:buNone/>
                </a:pPr>
                <a:endParaRPr lang="en-US" dirty="0"/>
              </a:p>
              <a:p>
                <a:pPr marL="0" indent="0">
                  <a:buNone/>
                </a:pPr>
                <a:r>
                  <a:rPr lang="en-US" dirty="0"/>
                  <a:t>Sub-Doppler cooling, but less clear-cut</a:t>
                </a:r>
              </a:p>
            </p:txBody>
          </p:sp>
        </mc:Choice>
        <mc:Fallback>
          <p:sp>
            <p:nvSpPr>
              <p:cNvPr id="15" name="Content Placeholder 14">
                <a:extLst>
                  <a:ext uri="{FF2B5EF4-FFF2-40B4-BE49-F238E27FC236}">
                    <a16:creationId xmlns:a16="http://schemas.microsoft.com/office/drawing/2014/main" id="{A03AC664-58E4-8568-BB95-19EFF8F4B2D5}"/>
                  </a:ext>
                </a:extLst>
              </p:cNvPr>
              <p:cNvSpPr>
                <a:spLocks noGrp="1" noRot="1" noChangeAspect="1" noMove="1" noResize="1" noEditPoints="1" noAdjustHandles="1" noChangeArrowheads="1" noChangeShapeType="1" noTextEdit="1"/>
              </p:cNvSpPr>
              <p:nvPr>
                <p:ph idx="1"/>
              </p:nvPr>
            </p:nvSpPr>
            <p:spPr>
              <a:xfrm>
                <a:off x="838200" y="1825625"/>
                <a:ext cx="5074227" cy="4351338"/>
              </a:xfrm>
              <a:blipFill>
                <a:blip r:embed="rId3"/>
                <a:stretch>
                  <a:fillRect l="-2500" t="-2616"/>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F9893376-55BF-9C7D-B0A9-2874E81BC553}"/>
              </a:ext>
            </a:extLst>
          </p:cNvPr>
          <p:cNvSpPr/>
          <p:nvPr/>
        </p:nvSpPr>
        <p:spPr>
          <a:xfrm>
            <a:off x="8695398" y="1233024"/>
            <a:ext cx="2287676" cy="832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E8E89A43-D705-7BD0-FB1E-0A3A9DE95D18}"/>
              </a:ext>
            </a:extLst>
          </p:cNvPr>
          <p:cNvGrpSpPr/>
          <p:nvPr/>
        </p:nvGrpSpPr>
        <p:grpSpPr>
          <a:xfrm>
            <a:off x="5630194" y="1644707"/>
            <a:ext cx="7008411" cy="3995509"/>
            <a:chOff x="6122504" y="1602557"/>
            <a:chExt cx="7008411" cy="3995509"/>
          </a:xfrm>
        </p:grpSpPr>
        <p:pic>
          <p:nvPicPr>
            <p:cNvPr id="8" name="Picture 7">
              <a:extLst>
                <a:ext uri="{FF2B5EF4-FFF2-40B4-BE49-F238E27FC236}">
                  <a16:creationId xmlns:a16="http://schemas.microsoft.com/office/drawing/2014/main" id="{AC94C0D7-2C16-042D-FD01-031C5DABEA37}"/>
                </a:ext>
              </a:extLst>
            </p:cNvPr>
            <p:cNvPicPr>
              <a:picLocks noChangeAspect="1"/>
            </p:cNvPicPr>
            <p:nvPr/>
          </p:nvPicPr>
          <p:blipFill rotWithShape="1">
            <a:blip r:embed="rId4"/>
            <a:srcRect l="10556" t="9852" b="17453"/>
            <a:stretch/>
          </p:blipFill>
          <p:spPr>
            <a:xfrm>
              <a:off x="6853473" y="2328401"/>
              <a:ext cx="5433157" cy="2946678"/>
            </a:xfrm>
            <a:prstGeom prst="rect">
              <a:avLst/>
            </a:prstGeom>
          </p:spPr>
        </p:pic>
        <p:sp>
          <p:nvSpPr>
            <p:cNvPr id="9" name="Rectangle 8">
              <a:extLst>
                <a:ext uri="{FF2B5EF4-FFF2-40B4-BE49-F238E27FC236}">
                  <a16:creationId xmlns:a16="http://schemas.microsoft.com/office/drawing/2014/main" id="{BA956284-8A4D-EA5F-D425-08725457E8D7}"/>
                </a:ext>
              </a:extLst>
            </p:cNvPr>
            <p:cNvSpPr/>
            <p:nvPr/>
          </p:nvSpPr>
          <p:spPr>
            <a:xfrm>
              <a:off x="6509442" y="2018923"/>
              <a:ext cx="344031" cy="470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D7F08E-320F-4A80-B4C3-A82D43E54337}"/>
                </a:ext>
              </a:extLst>
            </p:cNvPr>
            <p:cNvSpPr/>
            <p:nvPr/>
          </p:nvSpPr>
          <p:spPr>
            <a:xfrm>
              <a:off x="8175279" y="5260062"/>
              <a:ext cx="2697933" cy="2082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A4DB4A7-2CA2-68F2-A461-DF7681149A9A}"/>
                </a:ext>
              </a:extLst>
            </p:cNvPr>
            <p:cNvSpPr/>
            <p:nvPr/>
          </p:nvSpPr>
          <p:spPr>
            <a:xfrm>
              <a:off x="10011266" y="1602557"/>
              <a:ext cx="1621410" cy="3393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5E68F3A2-3948-33F5-4F94-BEA28235A0E5}"/>
                    </a:ext>
                  </a:extLst>
                </p:cNvPr>
                <p:cNvSpPr txBox="1"/>
                <p:nvPr/>
              </p:nvSpPr>
              <p:spPr>
                <a:xfrm>
                  <a:off x="6500892" y="1878308"/>
                  <a:ext cx="6630023"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Radial mode cooling; detuning = 140 MHz; </a:t>
                  </a:r>
                  <a14:m>
                    <m:oMath xmlns:m="http://schemas.openxmlformats.org/officeDocument/2006/math">
                      <m:r>
                        <a:rPr lang="en-US" b="0" i="1" smtClean="0">
                          <a:latin typeface="Cambria Math" panose="02040503050406030204" pitchFamily="18" charset="0"/>
                          <a:ea typeface="Helvetica Neue Light" panose="02000403000000020004" pitchFamily="2" charset="0"/>
                        </a:rPr>
                        <m:t>𝜈</m:t>
                      </m:r>
                      <m:r>
                        <a:rPr lang="en-US" b="0" i="1" smtClean="0">
                          <a:latin typeface="Cambria Math" panose="02040503050406030204" pitchFamily="18" charset="0"/>
                          <a:ea typeface="Helvetica Neue Light" panose="02000403000000020004" pitchFamily="2" charset="0"/>
                        </a:rPr>
                        <m:t>=2</m:t>
                      </m:r>
                      <m:r>
                        <a:rPr lang="en-US" b="0" i="1" smtClean="0">
                          <a:latin typeface="Cambria Math" panose="02040503050406030204" pitchFamily="18" charset="0"/>
                          <a:ea typeface="Helvetica Neue Light" panose="02000403000000020004" pitchFamily="2" charset="0"/>
                        </a:rPr>
                        <m:t>𝜋</m:t>
                      </m:r>
                      <m:r>
                        <a:rPr lang="en-US" b="0" i="1" smtClean="0">
                          <a:latin typeface="Cambria Math" panose="02040503050406030204" pitchFamily="18" charset="0"/>
                          <a:ea typeface="Helvetica Neue Light" panose="02000403000000020004" pitchFamily="2" charset="0"/>
                        </a:rPr>
                        <m:t>∗</m:t>
                      </m:r>
                    </m:oMath>
                  </a14:m>
                  <a:r>
                    <a:rPr lang="en-US" dirty="0">
                      <a:latin typeface="Helvetica Neue Light" panose="02000403000000020004" pitchFamily="2" charset="0"/>
                      <a:ea typeface="Helvetica Neue Light" panose="02000403000000020004" pitchFamily="2" charset="0"/>
                    </a:rPr>
                    <a:t>1.5 MHz</a:t>
                  </a:r>
                </a:p>
              </p:txBody>
            </p:sp>
          </mc:Choice>
          <mc:Fallback>
            <p:sp>
              <p:nvSpPr>
                <p:cNvPr id="13" name="TextBox 12">
                  <a:extLst>
                    <a:ext uri="{FF2B5EF4-FFF2-40B4-BE49-F238E27FC236}">
                      <a16:creationId xmlns:a16="http://schemas.microsoft.com/office/drawing/2014/main" id="{5E68F3A2-3948-33F5-4F94-BEA28235A0E5}"/>
                    </a:ext>
                  </a:extLst>
                </p:cNvPr>
                <p:cNvSpPr txBox="1">
                  <a:spLocks noRot="1" noChangeAspect="1" noMove="1" noResize="1" noEditPoints="1" noAdjustHandles="1" noChangeArrowheads="1" noChangeShapeType="1" noTextEdit="1"/>
                </p:cNvSpPr>
                <p:nvPr/>
              </p:nvSpPr>
              <p:spPr>
                <a:xfrm>
                  <a:off x="6500892" y="1878308"/>
                  <a:ext cx="6630023" cy="369332"/>
                </a:xfrm>
                <a:prstGeom prst="rect">
                  <a:avLst/>
                </a:prstGeom>
                <a:blipFill>
                  <a:blip r:embed="rId5"/>
                  <a:stretch>
                    <a:fillRect l="-956" t="-6667" b="-2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28AA788B-B6D6-588C-33F3-F63F2D6F5C6A}"/>
                    </a:ext>
                  </a:extLst>
                </p:cNvPr>
                <p:cNvSpPr txBox="1"/>
                <p:nvPr/>
              </p:nvSpPr>
              <p:spPr>
                <a:xfrm>
                  <a:off x="6122504" y="3685491"/>
                  <a:ext cx="619992" cy="36933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ea typeface="Helvetica Neue Light" panose="02000403000000020004" pitchFamily="2" charset="0"/>
                              </a:rPr>
                            </m:ctrlPr>
                          </m:dPr>
                          <m:e>
                            <m:r>
                              <a:rPr lang="en-US" b="0" i="1" smtClean="0">
                                <a:latin typeface="Cambria Math" panose="02040503050406030204" pitchFamily="18" charset="0"/>
                                <a:ea typeface="Helvetica Neue Light" panose="02000403000000020004" pitchFamily="2" charset="0"/>
                              </a:rPr>
                              <m:t>𝑛</m:t>
                            </m:r>
                          </m:e>
                        </m:d>
                      </m:oMath>
                    </m:oMathPara>
                  </a14:m>
                  <a:endParaRPr lang="en-US" dirty="0">
                    <a:latin typeface="Helvetica Neue Light" panose="02000403000000020004" pitchFamily="2" charset="0"/>
                    <a:ea typeface="Helvetica Neue Light" panose="02000403000000020004" pitchFamily="2" charset="0"/>
                  </a:endParaRPr>
                </a:p>
              </p:txBody>
            </p:sp>
          </mc:Choice>
          <mc:Fallback>
            <p:sp>
              <p:nvSpPr>
                <p:cNvPr id="14" name="TextBox 13">
                  <a:extLst>
                    <a:ext uri="{FF2B5EF4-FFF2-40B4-BE49-F238E27FC236}">
                      <a16:creationId xmlns:a16="http://schemas.microsoft.com/office/drawing/2014/main" id="{28AA788B-B6D6-588C-33F3-F63F2D6F5C6A}"/>
                    </a:ext>
                  </a:extLst>
                </p:cNvPr>
                <p:cNvSpPr txBox="1">
                  <a:spLocks noRot="1" noChangeAspect="1" noMove="1" noResize="1" noEditPoints="1" noAdjustHandles="1" noChangeArrowheads="1" noChangeShapeType="1" noTextEdit="1"/>
                </p:cNvSpPr>
                <p:nvPr/>
              </p:nvSpPr>
              <p:spPr>
                <a:xfrm>
                  <a:off x="6122504" y="3685491"/>
                  <a:ext cx="619992" cy="369332"/>
                </a:xfrm>
                <a:prstGeom prst="rect">
                  <a:avLst/>
                </a:prstGeom>
                <a:blipFill>
                  <a:blip r:embed="rId6"/>
                  <a:stretch>
                    <a:fillRect/>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2F1FA114-426A-1930-5300-2852BCBF111A}"/>
                </a:ext>
              </a:extLst>
            </p:cNvPr>
            <p:cNvSpPr txBox="1"/>
            <p:nvPr/>
          </p:nvSpPr>
          <p:spPr>
            <a:xfrm>
              <a:off x="6558715" y="4885340"/>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2</a:t>
              </a:r>
            </a:p>
          </p:txBody>
        </p:sp>
        <p:sp>
          <p:nvSpPr>
            <p:cNvPr id="21" name="TextBox 20">
              <a:extLst>
                <a:ext uri="{FF2B5EF4-FFF2-40B4-BE49-F238E27FC236}">
                  <a16:creationId xmlns:a16="http://schemas.microsoft.com/office/drawing/2014/main" id="{58BC7405-A626-B393-C6E6-A119F6FEF1BA}"/>
                </a:ext>
              </a:extLst>
            </p:cNvPr>
            <p:cNvSpPr txBox="1"/>
            <p:nvPr/>
          </p:nvSpPr>
          <p:spPr>
            <a:xfrm>
              <a:off x="6992475" y="5228734"/>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0</a:t>
              </a:r>
            </a:p>
          </p:txBody>
        </p:sp>
        <p:sp>
          <p:nvSpPr>
            <p:cNvPr id="22" name="TextBox 21">
              <a:extLst>
                <a:ext uri="{FF2B5EF4-FFF2-40B4-BE49-F238E27FC236}">
                  <a16:creationId xmlns:a16="http://schemas.microsoft.com/office/drawing/2014/main" id="{5C080BC1-DE24-4238-2CA0-3D1BE76900BE}"/>
                </a:ext>
              </a:extLst>
            </p:cNvPr>
            <p:cNvSpPr txBox="1"/>
            <p:nvPr/>
          </p:nvSpPr>
          <p:spPr>
            <a:xfrm>
              <a:off x="8413901" y="5228734"/>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100</a:t>
              </a:r>
            </a:p>
          </p:txBody>
        </p:sp>
        <p:sp>
          <p:nvSpPr>
            <p:cNvPr id="23" name="TextBox 22">
              <a:extLst>
                <a:ext uri="{FF2B5EF4-FFF2-40B4-BE49-F238E27FC236}">
                  <a16:creationId xmlns:a16="http://schemas.microsoft.com/office/drawing/2014/main" id="{1C35A5C7-8798-03EE-6EF0-4FAB6C13BA74}"/>
                </a:ext>
              </a:extLst>
            </p:cNvPr>
            <p:cNvSpPr txBox="1"/>
            <p:nvPr/>
          </p:nvSpPr>
          <p:spPr>
            <a:xfrm>
              <a:off x="11621289" y="5228734"/>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300</a:t>
              </a:r>
            </a:p>
          </p:txBody>
        </p:sp>
        <p:sp>
          <p:nvSpPr>
            <p:cNvPr id="24" name="TextBox 23">
              <a:extLst>
                <a:ext uri="{FF2B5EF4-FFF2-40B4-BE49-F238E27FC236}">
                  <a16:creationId xmlns:a16="http://schemas.microsoft.com/office/drawing/2014/main" id="{82F5FBE8-1162-559F-DBBC-672DBDA02E72}"/>
                </a:ext>
              </a:extLst>
            </p:cNvPr>
            <p:cNvSpPr txBox="1"/>
            <p:nvPr/>
          </p:nvSpPr>
          <p:spPr>
            <a:xfrm>
              <a:off x="6523172" y="2799723"/>
              <a:ext cx="619992"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8</a:t>
              </a:r>
            </a:p>
          </p:txBody>
        </p:sp>
      </p:grpSp>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62E18AE9-C6CC-C2CA-0EFF-0F8730024579}"/>
                  </a:ext>
                </a:extLst>
              </p:cNvPr>
              <p:cNvSpPr txBox="1"/>
              <p:nvPr/>
            </p:nvSpPr>
            <p:spPr>
              <a:xfrm>
                <a:off x="9289660" y="5541771"/>
                <a:ext cx="1647675"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Time (</a:t>
                </a:r>
                <a14:m>
                  <m:oMath xmlns:m="http://schemas.openxmlformats.org/officeDocument/2006/math">
                    <m:r>
                      <a:rPr lang="en-US" b="0" i="1" smtClean="0">
                        <a:latin typeface="Cambria Math" panose="02040503050406030204" pitchFamily="18" charset="0"/>
                        <a:ea typeface="Helvetica Neue Light" panose="02000403000000020004" pitchFamily="2" charset="0"/>
                      </a:rPr>
                      <m:t>𝜇</m:t>
                    </m:r>
                    <m:r>
                      <a:rPr lang="en-US" b="0" i="1" smtClean="0">
                        <a:latin typeface="Cambria Math" panose="02040503050406030204" pitchFamily="18" charset="0"/>
                        <a:ea typeface="Helvetica Neue Light" panose="02000403000000020004" pitchFamily="2" charset="0"/>
                      </a:rPr>
                      <m:t>𝑠</m:t>
                    </m:r>
                  </m:oMath>
                </a14:m>
                <a:r>
                  <a:rPr lang="en-US" dirty="0">
                    <a:latin typeface="Helvetica Neue Light" panose="02000403000000020004" pitchFamily="2" charset="0"/>
                    <a:ea typeface="Helvetica Neue Light" panose="02000403000000020004" pitchFamily="2" charset="0"/>
                  </a:rPr>
                  <a:t>)</a:t>
                </a:r>
              </a:p>
            </p:txBody>
          </p:sp>
        </mc:Choice>
        <mc:Fallback>
          <p:sp>
            <p:nvSpPr>
              <p:cNvPr id="25" name="TextBox 24">
                <a:extLst>
                  <a:ext uri="{FF2B5EF4-FFF2-40B4-BE49-F238E27FC236}">
                    <a16:creationId xmlns:a16="http://schemas.microsoft.com/office/drawing/2014/main" id="{62E18AE9-C6CC-C2CA-0EFF-0F8730024579}"/>
                  </a:ext>
                </a:extLst>
              </p:cNvPr>
              <p:cNvSpPr txBox="1">
                <a:spLocks noRot="1" noChangeAspect="1" noMove="1" noResize="1" noEditPoints="1" noAdjustHandles="1" noChangeArrowheads="1" noChangeShapeType="1" noTextEdit="1"/>
              </p:cNvSpPr>
              <p:nvPr/>
            </p:nvSpPr>
            <p:spPr>
              <a:xfrm>
                <a:off x="9289660" y="5541771"/>
                <a:ext cx="1647675" cy="369332"/>
              </a:xfrm>
              <a:prstGeom prst="rect">
                <a:avLst/>
              </a:prstGeom>
              <a:blipFill>
                <a:blip r:embed="rId7"/>
                <a:stretch>
                  <a:fillRect l="-3053" t="-6667" b="-26667"/>
                </a:stretch>
              </a:blipFill>
            </p:spPr>
            <p:txBody>
              <a:bodyPr/>
              <a:lstStyle/>
              <a:p>
                <a:r>
                  <a:rPr lang="en-US">
                    <a:noFill/>
                  </a:rPr>
                  <a:t> </a:t>
                </a:r>
              </a:p>
            </p:txBody>
          </p:sp>
        </mc:Fallback>
      </mc:AlternateContent>
    </p:spTree>
    <p:extLst>
      <p:ext uri="{BB962C8B-B14F-4D97-AF65-F5344CB8AC3E}">
        <p14:creationId xmlns:p14="http://schemas.microsoft.com/office/powerpoint/2010/main" val="426871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uiExpand="1" build="p"/>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59C21-04B2-EFB7-0D94-6B8C5429A295}"/>
              </a:ext>
            </a:extLst>
          </p:cNvPr>
          <p:cNvSpPr>
            <a:spLocks noGrp="1"/>
          </p:cNvSpPr>
          <p:nvPr>
            <p:ph type="title"/>
          </p:nvPr>
        </p:nvSpPr>
        <p:spPr/>
        <p:txBody>
          <a:bodyPr/>
          <a:lstStyle/>
          <a:p>
            <a:r>
              <a:rPr lang="en-US" dirty="0"/>
              <a:t>Cooling rate vs phase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D5E94A3-A769-BC59-7F68-71EE89EFCA80}"/>
                  </a:ext>
                </a:extLst>
              </p:cNvPr>
              <p:cNvSpPr>
                <a:spLocks noGrp="1"/>
              </p:cNvSpPr>
              <p:nvPr>
                <p:ph idx="1"/>
              </p:nvPr>
            </p:nvSpPr>
            <p:spPr/>
            <p:txBody>
              <a:bodyPr/>
              <a:lstStyle/>
              <a:p>
                <a:pPr marL="0" indent="0">
                  <a:buNone/>
                </a:pPr>
                <a:r>
                  <a:rPr lang="en-US" dirty="0"/>
                  <a:t>Detuning: 86 MHz; saturation param: 0.02</a:t>
                </a:r>
              </a:p>
              <a:p>
                <a:pPr marL="0" indent="0">
                  <a:buNone/>
                </a:pPr>
                <a:r>
                  <a:rPr lang="en-US" dirty="0"/>
                  <a:t>Cooling rate at Doppler limit (</a:t>
                </a:r>
                <a14:m>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𝑛</m:t>
                        </m:r>
                      </m:e>
                    </m:acc>
                    <m:r>
                      <a:rPr lang="en-US" b="0" i="1" dirty="0" smtClean="0">
                        <a:latin typeface="Cambria Math" panose="02040503050406030204" pitchFamily="18" charset="0"/>
                      </a:rPr>
                      <m:t>∼12</m:t>
                    </m:r>
                  </m:oMath>
                </a14:m>
                <a:r>
                  <a:rPr lang="en-US" dirty="0"/>
                  <a:t>)</a:t>
                </a:r>
              </a:p>
              <a:p>
                <a:pPr marL="0" indent="0">
                  <a:buNone/>
                </a:pPr>
                <a:r>
                  <a:rPr lang="en-US" dirty="0"/>
                  <a:t>Cooling at “non-intuitive phases”</a:t>
                </a:r>
              </a:p>
            </p:txBody>
          </p:sp>
        </mc:Choice>
        <mc:Fallback xmlns="">
          <p:sp>
            <p:nvSpPr>
              <p:cNvPr id="3" name="Content Placeholder 2">
                <a:extLst>
                  <a:ext uri="{FF2B5EF4-FFF2-40B4-BE49-F238E27FC236}">
                    <a16:creationId xmlns:a16="http://schemas.microsoft.com/office/drawing/2014/main" id="{1D5E94A3-A769-BC59-7F68-71EE89EFCA80}"/>
                  </a:ext>
                </a:extLst>
              </p:cNvPr>
              <p:cNvSpPr>
                <a:spLocks noGrp="1" noRot="1" noChangeAspect="1" noMove="1" noResize="1" noEditPoints="1" noAdjustHandles="1" noChangeArrowheads="1" noChangeShapeType="1" noTextEdit="1"/>
              </p:cNvSpPr>
              <p:nvPr>
                <p:ph idx="1"/>
              </p:nvPr>
            </p:nvSpPr>
            <p:spPr>
              <a:blipFill>
                <a:blip r:embed="rId3"/>
                <a:stretch>
                  <a:fillRect l="-1206" t="-2616"/>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A80D63F8-1C1E-31B8-2034-5AF160BA6A95}"/>
              </a:ext>
            </a:extLst>
          </p:cNvPr>
          <p:cNvPicPr>
            <a:picLocks noChangeAspect="1"/>
          </p:cNvPicPr>
          <p:nvPr/>
        </p:nvPicPr>
        <p:blipFill>
          <a:blip r:embed="rId4"/>
          <a:srcRect/>
          <a:stretch/>
        </p:blipFill>
        <p:spPr>
          <a:xfrm>
            <a:off x="844135" y="3413687"/>
            <a:ext cx="10398830" cy="3454703"/>
          </a:xfrm>
          <a:prstGeom prst="rect">
            <a:avLst/>
          </a:prstGeom>
        </p:spPr>
      </p:pic>
    </p:spTree>
    <p:extLst>
      <p:ext uri="{BB962C8B-B14F-4D97-AF65-F5344CB8AC3E}">
        <p14:creationId xmlns:p14="http://schemas.microsoft.com/office/powerpoint/2010/main" val="15685263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59C21-04B2-EFB7-0D94-6B8C5429A295}"/>
              </a:ext>
            </a:extLst>
          </p:cNvPr>
          <p:cNvSpPr>
            <a:spLocks noGrp="1"/>
          </p:cNvSpPr>
          <p:nvPr>
            <p:ph type="title"/>
          </p:nvPr>
        </p:nvSpPr>
        <p:spPr/>
        <p:txBody>
          <a:bodyPr/>
          <a:lstStyle/>
          <a:p>
            <a:r>
              <a:rPr lang="en-US" dirty="0"/>
              <a:t>Cooling rate vs phase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D5E94A3-A769-BC59-7F68-71EE89EFCA80}"/>
                  </a:ext>
                </a:extLst>
              </p:cNvPr>
              <p:cNvSpPr>
                <a:spLocks noGrp="1"/>
              </p:cNvSpPr>
              <p:nvPr>
                <p:ph idx="1"/>
              </p:nvPr>
            </p:nvSpPr>
            <p:spPr/>
            <p:txBody>
              <a:bodyPr/>
              <a:lstStyle/>
              <a:p>
                <a:pPr marL="0" indent="0">
                  <a:buNone/>
                </a:pPr>
                <a:r>
                  <a:rPr lang="en-US" dirty="0"/>
                  <a:t>Detuning: 140 MHz; saturation param: 0.01</a:t>
                </a:r>
              </a:p>
              <a:p>
                <a:pPr marL="0" indent="0">
                  <a:buNone/>
                </a:pPr>
                <a:r>
                  <a:rPr lang="en-US" dirty="0"/>
                  <a:t>Cooling rate at Doppler limit (</a:t>
                </a:r>
                <a14:m>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𝑛</m:t>
                        </m:r>
                      </m:e>
                    </m:acc>
                    <m:r>
                      <a:rPr lang="en-US" b="0" i="1" dirty="0" smtClean="0">
                        <a:latin typeface="Cambria Math" panose="02040503050406030204" pitchFamily="18" charset="0"/>
                      </a:rPr>
                      <m:t>∼12</m:t>
                    </m:r>
                  </m:oMath>
                </a14:m>
                <a:r>
                  <a:rPr lang="en-US" dirty="0"/>
                  <a:t>)</a:t>
                </a:r>
              </a:p>
              <a:p>
                <a:pPr marL="0" indent="0">
                  <a:buNone/>
                </a:pPr>
                <a:r>
                  <a:rPr lang="en-US" dirty="0"/>
                  <a:t>Cooling at “intuitive” phases</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1D5E94A3-A769-BC59-7F68-71EE89EFCA80}"/>
                  </a:ext>
                </a:extLst>
              </p:cNvPr>
              <p:cNvSpPr>
                <a:spLocks noGrp="1" noRot="1" noChangeAspect="1" noMove="1" noResize="1" noEditPoints="1" noAdjustHandles="1" noChangeArrowheads="1" noChangeShapeType="1" noTextEdit="1"/>
              </p:cNvSpPr>
              <p:nvPr>
                <p:ph idx="1"/>
              </p:nvPr>
            </p:nvSpPr>
            <p:spPr>
              <a:blipFill>
                <a:blip r:embed="rId3"/>
                <a:stretch>
                  <a:fillRect l="-1206" t="-2616"/>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DB876952-0534-D4E7-2401-78CA91EA5E2C}"/>
              </a:ext>
            </a:extLst>
          </p:cNvPr>
          <p:cNvPicPr>
            <a:picLocks noChangeAspect="1"/>
          </p:cNvPicPr>
          <p:nvPr/>
        </p:nvPicPr>
        <p:blipFill>
          <a:blip r:embed="rId4"/>
          <a:srcRect/>
          <a:stretch/>
        </p:blipFill>
        <p:spPr>
          <a:xfrm>
            <a:off x="838201" y="3364504"/>
            <a:ext cx="10515598" cy="3493496"/>
          </a:xfrm>
          <a:prstGeom prst="rect">
            <a:avLst/>
          </a:prstGeom>
        </p:spPr>
      </p:pic>
    </p:spTree>
    <p:extLst>
      <p:ext uri="{BB962C8B-B14F-4D97-AF65-F5344CB8AC3E}">
        <p14:creationId xmlns:p14="http://schemas.microsoft.com/office/powerpoint/2010/main" val="28144961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F850D-563A-A737-CE4A-0CE223BB4593}"/>
              </a:ext>
            </a:extLst>
          </p:cNvPr>
          <p:cNvSpPr>
            <a:spLocks noGrp="1"/>
          </p:cNvSpPr>
          <p:nvPr>
            <p:ph type="title"/>
          </p:nvPr>
        </p:nvSpPr>
        <p:spPr/>
        <p:txBody>
          <a:bodyPr/>
          <a:lstStyle/>
          <a:p>
            <a:r>
              <a:rPr lang="en-US" dirty="0"/>
              <a:t>Team</a:t>
            </a:r>
          </a:p>
        </p:txBody>
      </p:sp>
      <p:sp>
        <p:nvSpPr>
          <p:cNvPr id="3" name="Content Placeholder 2">
            <a:extLst>
              <a:ext uri="{FF2B5EF4-FFF2-40B4-BE49-F238E27FC236}">
                <a16:creationId xmlns:a16="http://schemas.microsoft.com/office/drawing/2014/main" id="{F2EDFC67-54EE-D7ED-1D7D-228ADCD8D500}"/>
              </a:ext>
            </a:extLst>
          </p:cNvPr>
          <p:cNvSpPr>
            <a:spLocks noGrp="1"/>
          </p:cNvSpPr>
          <p:nvPr>
            <p:ph idx="1"/>
          </p:nvPr>
        </p:nvSpPr>
        <p:spPr>
          <a:xfrm>
            <a:off x="838200" y="1825625"/>
            <a:ext cx="2959945" cy="4351338"/>
          </a:xfrm>
        </p:spPr>
        <p:txBody>
          <a:bodyPr/>
          <a:lstStyle/>
          <a:p>
            <a:pPr marL="0" indent="0">
              <a:buNone/>
            </a:pPr>
            <a:r>
              <a:rPr lang="en-US" b="1" dirty="0">
                <a:latin typeface="HELVETICA NEUE LIGHT" panose="02000403000000020004" pitchFamily="2" charset="0"/>
                <a:ea typeface="HELVETICA NEUE LIGHT" panose="02000403000000020004" pitchFamily="2" charset="0"/>
              </a:rPr>
              <a:t>Photonics design:</a:t>
            </a:r>
          </a:p>
          <a:p>
            <a:pPr marL="0" indent="0">
              <a:buNone/>
            </a:pPr>
            <a:r>
              <a:rPr lang="en-US" dirty="0">
                <a:latin typeface="Helvetica Neue Light" panose="02000403000000020004" pitchFamily="2" charset="0"/>
                <a:ea typeface="Helvetica Neue Light" panose="02000403000000020004" pitchFamily="2" charset="0"/>
              </a:rPr>
              <a:t>Sabrina </a:t>
            </a:r>
            <a:r>
              <a:rPr lang="en-US" dirty="0" err="1">
                <a:latin typeface="Helvetica Neue Light" panose="02000403000000020004" pitchFamily="2" charset="0"/>
                <a:ea typeface="Helvetica Neue Light" panose="02000403000000020004" pitchFamily="2" charset="0"/>
              </a:rPr>
              <a:t>Corsetti</a:t>
            </a:r>
            <a:endParaRPr lang="en-US" dirty="0">
              <a:latin typeface="Helvetica Neue Light" panose="02000403000000020004" pitchFamily="2" charset="0"/>
              <a:ea typeface="Helvetica Neue Light" panose="02000403000000020004" pitchFamily="2" charset="0"/>
            </a:endParaRPr>
          </a:p>
          <a:p>
            <a:pPr marL="0" indent="0">
              <a:buNone/>
            </a:pPr>
            <a:r>
              <a:rPr lang="en-US" dirty="0">
                <a:latin typeface="Helvetica Neue Light" panose="02000403000000020004" pitchFamily="2" charset="0"/>
                <a:ea typeface="Helvetica Neue Light" panose="02000403000000020004" pitchFamily="2" charset="0"/>
              </a:rPr>
              <a:t>Reuel Swint</a:t>
            </a:r>
          </a:p>
          <a:p>
            <a:pPr marL="0" indent="0">
              <a:buNone/>
            </a:pPr>
            <a:r>
              <a:rPr lang="en-US" dirty="0">
                <a:latin typeface="Helvetica Neue Light" panose="02000403000000020004" pitchFamily="2" charset="0"/>
                <a:ea typeface="Helvetica Neue Light" panose="02000403000000020004" pitchFamily="2" charset="0"/>
              </a:rPr>
              <a:t>Jelena </a:t>
            </a:r>
            <a:r>
              <a:rPr lang="en-US" dirty="0" err="1">
                <a:latin typeface="Helvetica Neue Light" panose="02000403000000020004" pitchFamily="2" charset="0"/>
                <a:ea typeface="Helvetica Neue Light" panose="02000403000000020004" pitchFamily="2" charset="0"/>
              </a:rPr>
              <a:t>Notaros</a:t>
            </a:r>
            <a:endParaRPr lang="en-US" dirty="0">
              <a:latin typeface="Helvetica Neue Light" panose="02000403000000020004" pitchFamily="2" charset="0"/>
              <a:ea typeface="Helvetica Neue Light" panose="02000403000000020004" pitchFamily="2" charset="0"/>
            </a:endParaRPr>
          </a:p>
          <a:p>
            <a:pPr marL="0" indent="0">
              <a:buNone/>
            </a:pPr>
            <a:r>
              <a:rPr lang="en-US" dirty="0">
                <a:latin typeface="Helvetica Neue Light" panose="02000403000000020004" pitchFamily="2" charset="0"/>
                <a:ea typeface="Helvetica Neue Light" panose="02000403000000020004" pitchFamily="2" charset="0"/>
              </a:rPr>
              <a:t>Ashton Hattori</a:t>
            </a:r>
          </a:p>
          <a:p>
            <a:pPr marL="0" indent="0">
              <a:buNone/>
            </a:pPr>
            <a:r>
              <a:rPr lang="en-US" dirty="0"/>
              <a:t>Tal </a:t>
            </a:r>
            <a:r>
              <a:rPr lang="en-US" dirty="0" err="1"/>
              <a:t>Sneh</a:t>
            </a:r>
            <a:endParaRPr lang="en-US" dirty="0"/>
          </a:p>
          <a:p>
            <a:pPr marL="0" indent="0">
              <a:buNone/>
            </a:pPr>
            <a:r>
              <a:rPr lang="en-US" dirty="0"/>
              <a:t>Patrick Callahan</a:t>
            </a:r>
          </a:p>
          <a:p>
            <a:pPr marL="0" indent="0">
              <a:buNone/>
            </a:pPr>
            <a:r>
              <a:rPr lang="en-US" dirty="0" err="1"/>
              <a:t>Milica</a:t>
            </a:r>
            <a:r>
              <a:rPr lang="en-US" dirty="0"/>
              <a:t> </a:t>
            </a:r>
            <a:r>
              <a:rPr lang="en-US" dirty="0" err="1"/>
              <a:t>Notaros</a:t>
            </a:r>
            <a:endParaRPr lang="en-US" dirty="0"/>
          </a:p>
          <a:p>
            <a:pPr marL="0" indent="0">
              <a:buNone/>
            </a:pPr>
            <a:endParaRPr lang="en-US" dirty="0">
              <a:latin typeface="Helvetica Neue Light" panose="02000403000000020004" pitchFamily="2" charset="0"/>
              <a:ea typeface="Helvetica Neue Light" panose="02000403000000020004" pitchFamily="2" charset="0"/>
            </a:endParaRPr>
          </a:p>
        </p:txBody>
      </p:sp>
      <p:sp>
        <p:nvSpPr>
          <p:cNvPr id="4" name="Content Placeholder 2">
            <a:extLst>
              <a:ext uri="{FF2B5EF4-FFF2-40B4-BE49-F238E27FC236}">
                <a16:creationId xmlns:a16="http://schemas.microsoft.com/office/drawing/2014/main" id="{80240D35-1BB3-354B-3DBC-AEEF6BF82589}"/>
              </a:ext>
            </a:extLst>
          </p:cNvPr>
          <p:cNvSpPr txBox="1">
            <a:spLocks/>
          </p:cNvSpPr>
          <p:nvPr/>
        </p:nvSpPr>
        <p:spPr>
          <a:xfrm>
            <a:off x="3752185" y="1825625"/>
            <a:ext cx="241162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latin typeface="HELVETICA NEUE LIGHT" panose="02000403000000020004" pitchFamily="2" charset="0"/>
                <a:ea typeface="HELVETICA NEUE LIGHT" panose="02000403000000020004" pitchFamily="2" charset="0"/>
              </a:rPr>
              <a:t>Photonics fab:</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LL foundry</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Dave </a:t>
            </a:r>
            <a:r>
              <a:rPr lang="en-US" dirty="0" err="1">
                <a:latin typeface="Helvetica Neue Light" panose="02000403000000020004" pitchFamily="2" charset="0"/>
                <a:ea typeface="Helvetica Neue Light" panose="02000403000000020004" pitchFamily="2" charset="0"/>
              </a:rPr>
              <a:t>Kharas</a:t>
            </a:r>
            <a:endParaRPr lang="en-US" dirty="0">
              <a:latin typeface="Helvetica Neue Light" panose="02000403000000020004" pitchFamily="2" charset="0"/>
              <a:ea typeface="Helvetica Neue Light" panose="02000403000000020004" pitchFamily="2" charset="0"/>
            </a:endParaRP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Thomas Mahony</a:t>
            </a:r>
          </a:p>
        </p:txBody>
      </p:sp>
      <p:sp>
        <p:nvSpPr>
          <p:cNvPr id="5" name="Content Placeholder 2">
            <a:extLst>
              <a:ext uri="{FF2B5EF4-FFF2-40B4-BE49-F238E27FC236}">
                <a16:creationId xmlns:a16="http://schemas.microsoft.com/office/drawing/2014/main" id="{565ADD4C-9BC0-2C36-51D5-30A78571167E}"/>
              </a:ext>
            </a:extLst>
          </p:cNvPr>
          <p:cNvSpPr txBox="1">
            <a:spLocks/>
          </p:cNvSpPr>
          <p:nvPr/>
        </p:nvSpPr>
        <p:spPr>
          <a:xfrm>
            <a:off x="6117848" y="1825625"/>
            <a:ext cx="295624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latin typeface="HELVETICA NEUE LIGHT" panose="02000403000000020004" pitchFamily="2" charset="0"/>
                <a:ea typeface="HELVETICA NEUE LIGHT" panose="02000403000000020004" pitchFamily="2" charset="0"/>
              </a:rPr>
              <a:t>Photonics testing:</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Sabrina </a:t>
            </a:r>
            <a:r>
              <a:rPr lang="en-US" dirty="0" err="1">
                <a:latin typeface="Helvetica Neue Light" panose="02000403000000020004" pitchFamily="2" charset="0"/>
                <a:ea typeface="Helvetica Neue Light" panose="02000403000000020004" pitchFamily="2" charset="0"/>
              </a:rPr>
              <a:t>Corsetti</a:t>
            </a:r>
            <a:endParaRPr lang="en-US" dirty="0">
              <a:latin typeface="Helvetica Neue Light" panose="02000403000000020004" pitchFamily="2" charset="0"/>
              <a:ea typeface="Helvetica Neue Light" panose="02000403000000020004" pitchFamily="2" charset="0"/>
            </a:endParaRP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Alex Medeiros</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Felix Knollmann</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Gavin West</a:t>
            </a:r>
          </a:p>
        </p:txBody>
      </p:sp>
      <p:sp>
        <p:nvSpPr>
          <p:cNvPr id="6" name="Content Placeholder 2">
            <a:extLst>
              <a:ext uri="{FF2B5EF4-FFF2-40B4-BE49-F238E27FC236}">
                <a16:creationId xmlns:a16="http://schemas.microsoft.com/office/drawing/2014/main" id="{85882B05-FD86-F843-9107-BC89FB58B55F}"/>
              </a:ext>
            </a:extLst>
          </p:cNvPr>
          <p:cNvSpPr txBox="1">
            <a:spLocks/>
          </p:cNvSpPr>
          <p:nvPr/>
        </p:nvSpPr>
        <p:spPr>
          <a:xfrm>
            <a:off x="9028137" y="1825625"/>
            <a:ext cx="274365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latin typeface="HELVETICA NEUE LIGHT" panose="02000403000000020004" pitchFamily="2" charset="0"/>
                <a:ea typeface="HELVETICA NEUE LIGHT" panose="02000403000000020004" pitchFamily="2" charset="0"/>
              </a:rPr>
              <a:t>Ions experiment:</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Ethan Clements</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Felix Knollmann</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Sabrina </a:t>
            </a:r>
            <a:r>
              <a:rPr lang="en-US" dirty="0" err="1">
                <a:latin typeface="Helvetica Neue Light" panose="02000403000000020004" pitchFamily="2" charset="0"/>
                <a:ea typeface="Helvetica Neue Light" panose="02000403000000020004" pitchFamily="2" charset="0"/>
              </a:rPr>
              <a:t>Corsetti</a:t>
            </a:r>
            <a:endParaRPr lang="en-US" dirty="0">
              <a:latin typeface="Helvetica Neue Light" panose="02000403000000020004" pitchFamily="2" charset="0"/>
              <a:ea typeface="Helvetica Neue Light" panose="02000403000000020004" pitchFamily="2" charset="0"/>
            </a:endParaRPr>
          </a:p>
          <a:p>
            <a:pPr marL="0" indent="0">
              <a:buFont typeface="Arial" panose="020B0604020202020204" pitchFamily="34" charset="0"/>
              <a:buNone/>
            </a:pPr>
            <a:endParaRPr lang="en-US" dirty="0">
              <a:latin typeface="Helvetica Neue Light" panose="02000403000000020004" pitchFamily="2" charset="0"/>
              <a:ea typeface="Helvetica Neue Light" panose="02000403000000020004" pitchFamily="2" charset="0"/>
            </a:endParaRPr>
          </a:p>
          <a:p>
            <a:pPr marL="0" indent="0">
              <a:buFont typeface="Arial" panose="020B0604020202020204" pitchFamily="34" charset="0"/>
              <a:buNone/>
            </a:pPr>
            <a:r>
              <a:rPr lang="en-US" b="1" dirty="0">
                <a:latin typeface="Helvetica Neue Light" panose="02000403000000020004" pitchFamily="2" charset="0"/>
                <a:ea typeface="Helvetica Neue Light" panose="02000403000000020004" pitchFamily="2" charset="0"/>
              </a:rPr>
              <a:t>PGC Theory:</a:t>
            </a:r>
          </a:p>
          <a:p>
            <a:pPr marL="0" indent="0">
              <a:buFont typeface="Arial" panose="020B0604020202020204" pitchFamily="34" charset="0"/>
              <a:buNone/>
            </a:pPr>
            <a:r>
              <a:rPr lang="en-US" dirty="0" err="1">
                <a:latin typeface="Helvetica Neue Light" panose="02000403000000020004" pitchFamily="2" charset="0"/>
                <a:ea typeface="Helvetica Neue Light" panose="02000403000000020004" pitchFamily="2" charset="0"/>
              </a:rPr>
              <a:t>Zhaoyi</a:t>
            </a:r>
            <a:r>
              <a:rPr lang="en-US" dirty="0">
                <a:latin typeface="Helvetica Neue Light" panose="02000403000000020004" pitchFamily="2" charset="0"/>
                <a:ea typeface="Helvetica Neue Light" panose="02000403000000020004" pitchFamily="2" charset="0"/>
              </a:rPr>
              <a:t> Li </a:t>
            </a:r>
          </a:p>
        </p:txBody>
      </p:sp>
      <p:sp>
        <p:nvSpPr>
          <p:cNvPr id="7" name="Content Placeholder 2">
            <a:extLst>
              <a:ext uri="{FF2B5EF4-FFF2-40B4-BE49-F238E27FC236}">
                <a16:creationId xmlns:a16="http://schemas.microsoft.com/office/drawing/2014/main" id="{35241334-ECF6-6F7E-BE88-1BCC2938079A}"/>
              </a:ext>
            </a:extLst>
          </p:cNvPr>
          <p:cNvSpPr txBox="1">
            <a:spLocks/>
          </p:cNvSpPr>
          <p:nvPr/>
        </p:nvSpPr>
        <p:spPr>
          <a:xfrm>
            <a:off x="3215520" y="5874141"/>
            <a:ext cx="5436467" cy="10826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latin typeface="Helvetica Neue Light" panose="02000403000000020004" pitchFamily="2" charset="0"/>
                <a:ea typeface="Helvetica Neue Light" panose="02000403000000020004" pitchFamily="2" charset="0"/>
              </a:rPr>
              <a:t>PI power: </a:t>
            </a:r>
            <a:r>
              <a:rPr lang="en-US" dirty="0">
                <a:latin typeface="Helvetica Neue Light" panose="02000403000000020004" pitchFamily="2" charset="0"/>
                <a:ea typeface="Helvetica Neue Light" panose="02000403000000020004" pitchFamily="2" charset="0"/>
              </a:rPr>
              <a:t>John + Ike + Jelena</a:t>
            </a:r>
          </a:p>
        </p:txBody>
      </p:sp>
      <p:sp>
        <p:nvSpPr>
          <p:cNvPr id="8" name="TextBox 7">
            <a:extLst>
              <a:ext uri="{FF2B5EF4-FFF2-40B4-BE49-F238E27FC236}">
                <a16:creationId xmlns:a16="http://schemas.microsoft.com/office/drawing/2014/main" id="{E4E2869A-DBA2-E022-E43E-5411A23846EF}"/>
              </a:ext>
            </a:extLst>
          </p:cNvPr>
          <p:cNvSpPr txBox="1"/>
          <p:nvPr/>
        </p:nvSpPr>
        <p:spPr>
          <a:xfrm>
            <a:off x="7909159" y="5699909"/>
            <a:ext cx="3059492" cy="954107"/>
          </a:xfrm>
          <a:prstGeom prst="rect">
            <a:avLst/>
          </a:prstGeom>
          <a:noFill/>
        </p:spPr>
        <p:txBody>
          <a:bodyPr wrap="none" rtlCol="0">
            <a:spAutoFit/>
          </a:bodyPr>
          <a:lstStyle/>
          <a:p>
            <a:r>
              <a:rPr lang="en-US" sz="2800" b="1" dirty="0">
                <a:latin typeface="HELVETICA NEUE LIGHT" panose="02000403000000020004" pitchFamily="2" charset="0"/>
                <a:ea typeface="HELVETICA NEUE LIGHT" panose="02000403000000020004" pitchFamily="2" charset="0"/>
              </a:rPr>
              <a:t>Helpful guidance:</a:t>
            </a:r>
          </a:p>
          <a:p>
            <a:r>
              <a:rPr lang="en-US" sz="2800" dirty="0">
                <a:latin typeface="Helvetica Neue Light" panose="02000403000000020004" pitchFamily="2" charset="0"/>
                <a:ea typeface="Helvetica Neue Light" panose="02000403000000020004" pitchFamily="2" charset="0"/>
              </a:rPr>
              <a:t>May, Cheri, Robert</a:t>
            </a:r>
          </a:p>
        </p:txBody>
      </p:sp>
    </p:spTree>
    <p:extLst>
      <p:ext uri="{BB962C8B-B14F-4D97-AF65-F5344CB8AC3E}">
        <p14:creationId xmlns:p14="http://schemas.microsoft.com/office/powerpoint/2010/main" val="30517958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F850D-563A-A737-CE4A-0CE223BB4593}"/>
              </a:ext>
            </a:extLst>
          </p:cNvPr>
          <p:cNvSpPr>
            <a:spLocks noGrp="1"/>
          </p:cNvSpPr>
          <p:nvPr>
            <p:ph type="title"/>
          </p:nvPr>
        </p:nvSpPr>
        <p:spPr/>
        <p:txBody>
          <a:bodyPr/>
          <a:lstStyle/>
          <a:p>
            <a:r>
              <a:rPr lang="en-US" dirty="0"/>
              <a:t>Team</a:t>
            </a:r>
          </a:p>
        </p:txBody>
      </p:sp>
      <p:sp>
        <p:nvSpPr>
          <p:cNvPr id="3" name="Content Placeholder 2">
            <a:extLst>
              <a:ext uri="{FF2B5EF4-FFF2-40B4-BE49-F238E27FC236}">
                <a16:creationId xmlns:a16="http://schemas.microsoft.com/office/drawing/2014/main" id="{F2EDFC67-54EE-D7ED-1D7D-228ADCD8D500}"/>
              </a:ext>
            </a:extLst>
          </p:cNvPr>
          <p:cNvSpPr>
            <a:spLocks noGrp="1"/>
          </p:cNvSpPr>
          <p:nvPr>
            <p:ph idx="1"/>
          </p:nvPr>
        </p:nvSpPr>
        <p:spPr>
          <a:xfrm>
            <a:off x="838200" y="1825625"/>
            <a:ext cx="2959945" cy="4351338"/>
          </a:xfrm>
        </p:spPr>
        <p:txBody>
          <a:bodyPr/>
          <a:lstStyle/>
          <a:p>
            <a:pPr marL="0" indent="0">
              <a:buNone/>
            </a:pPr>
            <a:r>
              <a:rPr lang="en-US" b="1" dirty="0">
                <a:latin typeface="HELVETICA NEUE LIGHT" panose="02000403000000020004" pitchFamily="2" charset="0"/>
                <a:ea typeface="HELVETICA NEUE LIGHT" panose="02000403000000020004" pitchFamily="2" charset="0"/>
              </a:rPr>
              <a:t>Photonics design:</a:t>
            </a:r>
          </a:p>
          <a:p>
            <a:pPr marL="0" indent="0">
              <a:buNone/>
            </a:pPr>
            <a:r>
              <a:rPr lang="en-US" dirty="0">
                <a:latin typeface="Helvetica Neue Light" panose="02000403000000020004" pitchFamily="2" charset="0"/>
                <a:ea typeface="Helvetica Neue Light" panose="02000403000000020004" pitchFamily="2" charset="0"/>
              </a:rPr>
              <a:t>Sabrina </a:t>
            </a:r>
            <a:r>
              <a:rPr lang="en-US" dirty="0" err="1">
                <a:latin typeface="Helvetica Neue Light" panose="02000403000000020004" pitchFamily="2" charset="0"/>
                <a:ea typeface="Helvetica Neue Light" panose="02000403000000020004" pitchFamily="2" charset="0"/>
              </a:rPr>
              <a:t>Corsetti</a:t>
            </a:r>
            <a:endParaRPr lang="en-US" dirty="0">
              <a:latin typeface="Helvetica Neue Light" panose="02000403000000020004" pitchFamily="2" charset="0"/>
              <a:ea typeface="Helvetica Neue Light" panose="02000403000000020004" pitchFamily="2" charset="0"/>
            </a:endParaRPr>
          </a:p>
          <a:p>
            <a:pPr marL="0" indent="0">
              <a:buNone/>
            </a:pPr>
            <a:r>
              <a:rPr lang="en-US" dirty="0">
                <a:latin typeface="Helvetica Neue Light" panose="02000403000000020004" pitchFamily="2" charset="0"/>
                <a:ea typeface="Helvetica Neue Light" panose="02000403000000020004" pitchFamily="2" charset="0"/>
              </a:rPr>
              <a:t>Reuel Swint</a:t>
            </a:r>
          </a:p>
          <a:p>
            <a:pPr marL="0" indent="0">
              <a:buNone/>
            </a:pPr>
            <a:r>
              <a:rPr lang="en-US" dirty="0">
                <a:latin typeface="Helvetica Neue Light" panose="02000403000000020004" pitchFamily="2" charset="0"/>
                <a:ea typeface="Helvetica Neue Light" panose="02000403000000020004" pitchFamily="2" charset="0"/>
              </a:rPr>
              <a:t>Jelena </a:t>
            </a:r>
            <a:r>
              <a:rPr lang="en-US" dirty="0" err="1">
                <a:latin typeface="Helvetica Neue Light" panose="02000403000000020004" pitchFamily="2" charset="0"/>
                <a:ea typeface="Helvetica Neue Light" panose="02000403000000020004" pitchFamily="2" charset="0"/>
              </a:rPr>
              <a:t>Notaros</a:t>
            </a:r>
            <a:endParaRPr lang="en-US" dirty="0">
              <a:latin typeface="Helvetica Neue Light" panose="02000403000000020004" pitchFamily="2" charset="0"/>
              <a:ea typeface="Helvetica Neue Light" panose="02000403000000020004" pitchFamily="2" charset="0"/>
            </a:endParaRPr>
          </a:p>
          <a:p>
            <a:pPr marL="0" indent="0">
              <a:buNone/>
            </a:pPr>
            <a:r>
              <a:rPr lang="en-US" dirty="0">
                <a:latin typeface="Helvetica Neue Light" panose="02000403000000020004" pitchFamily="2" charset="0"/>
                <a:ea typeface="Helvetica Neue Light" panose="02000403000000020004" pitchFamily="2" charset="0"/>
              </a:rPr>
              <a:t>Ashton Hattori</a:t>
            </a:r>
          </a:p>
          <a:p>
            <a:pPr marL="0" indent="0">
              <a:buNone/>
            </a:pPr>
            <a:r>
              <a:rPr lang="en-US" dirty="0"/>
              <a:t>Tal </a:t>
            </a:r>
            <a:r>
              <a:rPr lang="en-US" dirty="0" err="1"/>
              <a:t>Sneh</a:t>
            </a:r>
            <a:endParaRPr lang="en-US" dirty="0"/>
          </a:p>
          <a:p>
            <a:pPr marL="0" indent="0">
              <a:buNone/>
            </a:pPr>
            <a:r>
              <a:rPr lang="en-US" dirty="0"/>
              <a:t>Patrick Callahan</a:t>
            </a:r>
          </a:p>
          <a:p>
            <a:pPr marL="0" indent="0">
              <a:buNone/>
            </a:pPr>
            <a:r>
              <a:rPr lang="en-US" dirty="0" err="1"/>
              <a:t>Milica</a:t>
            </a:r>
            <a:r>
              <a:rPr lang="en-US" dirty="0"/>
              <a:t> </a:t>
            </a:r>
            <a:r>
              <a:rPr lang="en-US" dirty="0" err="1"/>
              <a:t>Notaros</a:t>
            </a:r>
            <a:endParaRPr lang="en-US" dirty="0"/>
          </a:p>
          <a:p>
            <a:pPr marL="0" indent="0">
              <a:buNone/>
            </a:pPr>
            <a:endParaRPr lang="en-US" dirty="0">
              <a:latin typeface="Helvetica Neue Light" panose="02000403000000020004" pitchFamily="2" charset="0"/>
              <a:ea typeface="Helvetica Neue Light" panose="02000403000000020004" pitchFamily="2" charset="0"/>
            </a:endParaRPr>
          </a:p>
        </p:txBody>
      </p:sp>
      <p:sp>
        <p:nvSpPr>
          <p:cNvPr id="4" name="Content Placeholder 2">
            <a:extLst>
              <a:ext uri="{FF2B5EF4-FFF2-40B4-BE49-F238E27FC236}">
                <a16:creationId xmlns:a16="http://schemas.microsoft.com/office/drawing/2014/main" id="{80240D35-1BB3-354B-3DBC-AEEF6BF82589}"/>
              </a:ext>
            </a:extLst>
          </p:cNvPr>
          <p:cNvSpPr txBox="1">
            <a:spLocks/>
          </p:cNvSpPr>
          <p:nvPr/>
        </p:nvSpPr>
        <p:spPr>
          <a:xfrm>
            <a:off x="3752185" y="1825625"/>
            <a:ext cx="241162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latin typeface="HELVETICA NEUE LIGHT" panose="02000403000000020004" pitchFamily="2" charset="0"/>
                <a:ea typeface="HELVETICA NEUE LIGHT" panose="02000403000000020004" pitchFamily="2" charset="0"/>
              </a:rPr>
              <a:t>Photonics fab:</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LL foundry</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Dave </a:t>
            </a:r>
            <a:r>
              <a:rPr lang="en-US" dirty="0" err="1">
                <a:latin typeface="Helvetica Neue Light" panose="02000403000000020004" pitchFamily="2" charset="0"/>
                <a:ea typeface="Helvetica Neue Light" panose="02000403000000020004" pitchFamily="2" charset="0"/>
              </a:rPr>
              <a:t>Kharas</a:t>
            </a:r>
            <a:endParaRPr lang="en-US" dirty="0">
              <a:latin typeface="Helvetica Neue Light" panose="02000403000000020004" pitchFamily="2" charset="0"/>
              <a:ea typeface="Helvetica Neue Light" panose="02000403000000020004" pitchFamily="2" charset="0"/>
            </a:endParaRP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Thomas Mahony</a:t>
            </a:r>
          </a:p>
        </p:txBody>
      </p:sp>
      <p:sp>
        <p:nvSpPr>
          <p:cNvPr id="5" name="Content Placeholder 2">
            <a:extLst>
              <a:ext uri="{FF2B5EF4-FFF2-40B4-BE49-F238E27FC236}">
                <a16:creationId xmlns:a16="http://schemas.microsoft.com/office/drawing/2014/main" id="{565ADD4C-9BC0-2C36-51D5-30A78571167E}"/>
              </a:ext>
            </a:extLst>
          </p:cNvPr>
          <p:cNvSpPr txBox="1">
            <a:spLocks/>
          </p:cNvSpPr>
          <p:nvPr/>
        </p:nvSpPr>
        <p:spPr>
          <a:xfrm>
            <a:off x="6117848" y="1825625"/>
            <a:ext cx="295624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latin typeface="HELVETICA NEUE LIGHT" panose="02000403000000020004" pitchFamily="2" charset="0"/>
                <a:ea typeface="HELVETICA NEUE LIGHT" panose="02000403000000020004" pitchFamily="2" charset="0"/>
              </a:rPr>
              <a:t>Photonics testing:</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Sabrina </a:t>
            </a:r>
            <a:r>
              <a:rPr lang="en-US" dirty="0" err="1">
                <a:latin typeface="Helvetica Neue Light" panose="02000403000000020004" pitchFamily="2" charset="0"/>
                <a:ea typeface="Helvetica Neue Light" panose="02000403000000020004" pitchFamily="2" charset="0"/>
              </a:rPr>
              <a:t>Corsetti</a:t>
            </a:r>
            <a:endParaRPr lang="en-US" dirty="0">
              <a:latin typeface="Helvetica Neue Light" panose="02000403000000020004" pitchFamily="2" charset="0"/>
              <a:ea typeface="Helvetica Neue Light" panose="02000403000000020004" pitchFamily="2" charset="0"/>
            </a:endParaRP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Alex Medeiros</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Felix Knollmann</a:t>
            </a:r>
          </a:p>
          <a:p>
            <a:pPr marL="0" indent="0">
              <a:buFont typeface="Arial" panose="020B0604020202020204" pitchFamily="34" charset="0"/>
              <a:buNone/>
            </a:pPr>
            <a:r>
              <a:rPr lang="en-US" dirty="0">
                <a:latin typeface="Helvetica Neue Light" panose="02000403000000020004" pitchFamily="2" charset="0"/>
                <a:ea typeface="Helvetica Neue Light" panose="02000403000000020004" pitchFamily="2" charset="0"/>
              </a:rPr>
              <a:t>Gavin West</a:t>
            </a:r>
          </a:p>
        </p:txBody>
      </p:sp>
      <p:sp>
        <p:nvSpPr>
          <p:cNvPr id="6" name="Content Placeholder 2">
            <a:extLst>
              <a:ext uri="{FF2B5EF4-FFF2-40B4-BE49-F238E27FC236}">
                <a16:creationId xmlns:a16="http://schemas.microsoft.com/office/drawing/2014/main" id="{85882B05-FD86-F843-9107-BC89FB58B55F}"/>
              </a:ext>
            </a:extLst>
          </p:cNvPr>
          <p:cNvSpPr txBox="1">
            <a:spLocks/>
          </p:cNvSpPr>
          <p:nvPr/>
        </p:nvSpPr>
        <p:spPr>
          <a:xfrm>
            <a:off x="9028137" y="1825625"/>
            <a:ext cx="274365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latin typeface="HELVETICA NEUE LIGHT" panose="02000403000000020004" pitchFamily="2" charset="0"/>
                <a:ea typeface="HELVETICA NEUE LIGHT" panose="02000403000000020004" pitchFamily="2" charset="0"/>
              </a:rPr>
              <a:t>Ions experiment:</a:t>
            </a:r>
          </a:p>
          <a:p>
            <a:pPr marL="0" indent="0">
              <a:buFont typeface="Arial" panose="020B0604020202020204" pitchFamily="34" charset="0"/>
              <a:buNone/>
            </a:pPr>
            <a:r>
              <a:rPr lang="en-US" dirty="0">
                <a:solidFill>
                  <a:srgbClr val="C00000"/>
                </a:solidFill>
                <a:latin typeface="Helvetica Neue Light" panose="02000403000000020004" pitchFamily="2" charset="0"/>
                <a:ea typeface="Helvetica Neue Light" panose="02000403000000020004" pitchFamily="2" charset="0"/>
              </a:rPr>
              <a:t>Ethan Clements</a:t>
            </a:r>
          </a:p>
          <a:p>
            <a:pPr marL="0" indent="0">
              <a:buFont typeface="Arial" panose="020B0604020202020204" pitchFamily="34" charset="0"/>
              <a:buNone/>
            </a:pPr>
            <a:r>
              <a:rPr lang="en-US" dirty="0">
                <a:solidFill>
                  <a:srgbClr val="C00000"/>
                </a:solidFill>
                <a:latin typeface="Helvetica Neue Light" panose="02000403000000020004" pitchFamily="2" charset="0"/>
                <a:ea typeface="Helvetica Neue Light" panose="02000403000000020004" pitchFamily="2" charset="0"/>
              </a:rPr>
              <a:t>Felix Knollmann</a:t>
            </a:r>
          </a:p>
          <a:p>
            <a:pPr marL="0" indent="0">
              <a:buFont typeface="Arial" panose="020B0604020202020204" pitchFamily="34" charset="0"/>
              <a:buNone/>
            </a:pPr>
            <a:r>
              <a:rPr lang="en-US" dirty="0">
                <a:solidFill>
                  <a:srgbClr val="C00000"/>
                </a:solidFill>
                <a:latin typeface="Helvetica Neue Light" panose="02000403000000020004" pitchFamily="2" charset="0"/>
                <a:ea typeface="Helvetica Neue Light" panose="02000403000000020004" pitchFamily="2" charset="0"/>
              </a:rPr>
              <a:t>Sabrina </a:t>
            </a:r>
            <a:r>
              <a:rPr lang="en-US" dirty="0" err="1">
                <a:solidFill>
                  <a:srgbClr val="C00000"/>
                </a:solidFill>
                <a:latin typeface="Helvetica Neue Light" panose="02000403000000020004" pitchFamily="2" charset="0"/>
                <a:ea typeface="Helvetica Neue Light" panose="02000403000000020004" pitchFamily="2" charset="0"/>
              </a:rPr>
              <a:t>Corsetti</a:t>
            </a:r>
            <a:endParaRPr lang="en-US" dirty="0">
              <a:solidFill>
                <a:srgbClr val="C00000"/>
              </a:solidFill>
              <a:latin typeface="Helvetica Neue Light" panose="02000403000000020004" pitchFamily="2" charset="0"/>
              <a:ea typeface="Helvetica Neue Light" panose="02000403000000020004" pitchFamily="2" charset="0"/>
            </a:endParaRPr>
          </a:p>
          <a:p>
            <a:pPr marL="0" indent="0">
              <a:buFont typeface="Arial" panose="020B0604020202020204" pitchFamily="34" charset="0"/>
              <a:buNone/>
            </a:pPr>
            <a:endParaRPr lang="en-US" dirty="0">
              <a:latin typeface="Helvetica Neue Light" panose="02000403000000020004" pitchFamily="2" charset="0"/>
              <a:ea typeface="Helvetica Neue Light" panose="02000403000000020004" pitchFamily="2" charset="0"/>
            </a:endParaRPr>
          </a:p>
          <a:p>
            <a:pPr marL="0" indent="0">
              <a:buFont typeface="Arial" panose="020B0604020202020204" pitchFamily="34" charset="0"/>
              <a:buNone/>
            </a:pPr>
            <a:r>
              <a:rPr lang="en-US" b="1" dirty="0">
                <a:latin typeface="Helvetica Neue Light" panose="02000403000000020004" pitchFamily="2" charset="0"/>
                <a:ea typeface="Helvetica Neue Light" panose="02000403000000020004" pitchFamily="2" charset="0"/>
              </a:rPr>
              <a:t>PGC Theory:</a:t>
            </a:r>
          </a:p>
          <a:p>
            <a:pPr marL="0" indent="0">
              <a:buFont typeface="Arial" panose="020B0604020202020204" pitchFamily="34" charset="0"/>
              <a:buNone/>
            </a:pPr>
            <a:r>
              <a:rPr lang="en-US" dirty="0" err="1">
                <a:solidFill>
                  <a:srgbClr val="C00000"/>
                </a:solidFill>
                <a:latin typeface="Helvetica Neue Light" panose="02000403000000020004" pitchFamily="2" charset="0"/>
                <a:ea typeface="Helvetica Neue Light" panose="02000403000000020004" pitchFamily="2" charset="0"/>
              </a:rPr>
              <a:t>Zhaoyi</a:t>
            </a:r>
            <a:r>
              <a:rPr lang="en-US" dirty="0">
                <a:solidFill>
                  <a:srgbClr val="C00000"/>
                </a:solidFill>
                <a:latin typeface="Helvetica Neue Light" panose="02000403000000020004" pitchFamily="2" charset="0"/>
                <a:ea typeface="Helvetica Neue Light" panose="02000403000000020004" pitchFamily="2" charset="0"/>
              </a:rPr>
              <a:t> Li </a:t>
            </a:r>
          </a:p>
        </p:txBody>
      </p:sp>
      <p:sp>
        <p:nvSpPr>
          <p:cNvPr id="7" name="Content Placeholder 2">
            <a:extLst>
              <a:ext uri="{FF2B5EF4-FFF2-40B4-BE49-F238E27FC236}">
                <a16:creationId xmlns:a16="http://schemas.microsoft.com/office/drawing/2014/main" id="{35241334-ECF6-6F7E-BE88-1BCC2938079A}"/>
              </a:ext>
            </a:extLst>
          </p:cNvPr>
          <p:cNvSpPr txBox="1">
            <a:spLocks/>
          </p:cNvSpPr>
          <p:nvPr/>
        </p:nvSpPr>
        <p:spPr>
          <a:xfrm>
            <a:off x="3215520" y="5874141"/>
            <a:ext cx="5436467" cy="10826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latin typeface="Helvetica Neue Light" panose="02000403000000020004" pitchFamily="2" charset="0"/>
                <a:ea typeface="Helvetica Neue Light" panose="02000403000000020004" pitchFamily="2" charset="0"/>
              </a:rPr>
              <a:t>PI power: </a:t>
            </a:r>
            <a:r>
              <a:rPr lang="en-US" dirty="0">
                <a:latin typeface="Helvetica Neue Light" panose="02000403000000020004" pitchFamily="2" charset="0"/>
                <a:ea typeface="Helvetica Neue Light" panose="02000403000000020004" pitchFamily="2" charset="0"/>
              </a:rPr>
              <a:t>John + Ike + Jelena </a:t>
            </a:r>
          </a:p>
        </p:txBody>
      </p:sp>
      <p:sp>
        <p:nvSpPr>
          <p:cNvPr id="8" name="TextBox 7">
            <a:extLst>
              <a:ext uri="{FF2B5EF4-FFF2-40B4-BE49-F238E27FC236}">
                <a16:creationId xmlns:a16="http://schemas.microsoft.com/office/drawing/2014/main" id="{E4E2869A-DBA2-E022-E43E-5411A23846EF}"/>
              </a:ext>
            </a:extLst>
          </p:cNvPr>
          <p:cNvSpPr txBox="1"/>
          <p:nvPr/>
        </p:nvSpPr>
        <p:spPr>
          <a:xfrm>
            <a:off x="7909159" y="5699909"/>
            <a:ext cx="3059492" cy="954107"/>
          </a:xfrm>
          <a:prstGeom prst="rect">
            <a:avLst/>
          </a:prstGeom>
          <a:noFill/>
        </p:spPr>
        <p:txBody>
          <a:bodyPr wrap="none" rtlCol="0">
            <a:spAutoFit/>
          </a:bodyPr>
          <a:lstStyle/>
          <a:p>
            <a:r>
              <a:rPr lang="en-US" sz="2800" b="1" dirty="0">
                <a:latin typeface="HELVETICA NEUE LIGHT" panose="02000403000000020004" pitchFamily="2" charset="0"/>
                <a:ea typeface="HELVETICA NEUE LIGHT" panose="02000403000000020004" pitchFamily="2" charset="0"/>
              </a:rPr>
              <a:t>Helpful guidance:</a:t>
            </a:r>
          </a:p>
          <a:p>
            <a:r>
              <a:rPr lang="en-US" sz="2800" dirty="0">
                <a:latin typeface="Helvetica Neue Light" panose="02000403000000020004" pitchFamily="2" charset="0"/>
                <a:ea typeface="Helvetica Neue Light" panose="02000403000000020004" pitchFamily="2" charset="0"/>
              </a:rPr>
              <a:t>May, Cheri, Robert</a:t>
            </a:r>
          </a:p>
        </p:txBody>
      </p:sp>
    </p:spTree>
    <p:extLst>
      <p:ext uri="{BB962C8B-B14F-4D97-AF65-F5344CB8AC3E}">
        <p14:creationId xmlns:p14="http://schemas.microsoft.com/office/powerpoint/2010/main" val="31174845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DBB04-0CA9-BCEF-623B-430B7C27CD2D}"/>
              </a:ext>
            </a:extLst>
          </p:cNvPr>
          <p:cNvSpPr>
            <a:spLocks noGrp="1"/>
          </p:cNvSpPr>
          <p:nvPr>
            <p:ph type="title"/>
          </p:nvPr>
        </p:nvSpPr>
        <p:spPr/>
        <p:txBody>
          <a:bodyPr/>
          <a:lstStyle/>
          <a:p>
            <a:r>
              <a:rPr lang="en-US" dirty="0"/>
              <a:t>Radial modes</a:t>
            </a:r>
          </a:p>
        </p:txBody>
      </p:sp>
      <mc:AlternateContent xmlns:mc="http://schemas.openxmlformats.org/markup-compatibility/2006">
        <mc:Choice xmlns:a14="http://schemas.microsoft.com/office/drawing/2010/main" Requires="a14">
          <p:sp>
            <p:nvSpPr>
              <p:cNvPr id="15" name="Content Placeholder 14">
                <a:extLst>
                  <a:ext uri="{FF2B5EF4-FFF2-40B4-BE49-F238E27FC236}">
                    <a16:creationId xmlns:a16="http://schemas.microsoft.com/office/drawing/2014/main" id="{A03AC664-58E4-8568-BB95-19EFF8F4B2D5}"/>
                  </a:ext>
                </a:extLst>
              </p:cNvPr>
              <p:cNvSpPr>
                <a:spLocks noGrp="1"/>
              </p:cNvSpPr>
              <p:nvPr>
                <p:ph idx="1"/>
              </p:nvPr>
            </p:nvSpPr>
            <p:spPr>
              <a:xfrm>
                <a:off x="838200" y="1825625"/>
                <a:ext cx="5074227" cy="4351338"/>
              </a:xfrm>
            </p:spPr>
            <p:txBody>
              <a:bodyPr/>
              <a:lstStyle/>
              <a:p>
                <a:pPr marL="0" indent="0">
                  <a:buNone/>
                </a:pPr>
                <a:r>
                  <a:rPr lang="en-US" dirty="0"/>
                  <a:t>Same PG parameters:</a:t>
                </a:r>
              </a:p>
              <a:p>
                <a:pPr marL="0" indent="0">
                  <a:buNone/>
                </a:pPr>
                <a14:m>
                  <m:oMath xmlns:m="http://schemas.openxmlformats.org/officeDocument/2006/math">
                    <m:r>
                      <m:rPr>
                        <m:sty m:val="p"/>
                      </m:rPr>
                      <a:rPr lang="en-US" b="0" i="0" smtClean="0">
                        <a:latin typeface="Cambria Math" panose="02040503050406030204" pitchFamily="18" charset="0"/>
                      </a:rPr>
                      <m:t>Δ</m:t>
                    </m:r>
                  </m:oMath>
                </a14:m>
                <a:r>
                  <a:rPr lang="en-US" dirty="0"/>
                  <a:t> = 140 MHz</a:t>
                </a:r>
              </a:p>
              <a:p>
                <a:pPr marL="0" indent="0">
                  <a:buNone/>
                </a:pPr>
                <a:r>
                  <a:rPr lang="en-US" dirty="0"/>
                  <a:t>s = 0.01</a:t>
                </a:r>
              </a:p>
              <a:p>
                <a:pPr marL="0" indent="0">
                  <a:buNone/>
                </a:pPr>
                <a:endParaRPr lang="en-US" dirty="0"/>
              </a:p>
              <a:p>
                <a:pPr marL="0" indent="0">
                  <a:buNone/>
                </a:pPr>
                <a:r>
                  <a:rPr lang="en-US" dirty="0"/>
                  <a:t>Sub-Doppler cooling, but less clear-cut</a:t>
                </a:r>
              </a:p>
            </p:txBody>
          </p:sp>
        </mc:Choice>
        <mc:Fallback>
          <p:sp>
            <p:nvSpPr>
              <p:cNvPr id="15" name="Content Placeholder 14">
                <a:extLst>
                  <a:ext uri="{FF2B5EF4-FFF2-40B4-BE49-F238E27FC236}">
                    <a16:creationId xmlns:a16="http://schemas.microsoft.com/office/drawing/2014/main" id="{A03AC664-58E4-8568-BB95-19EFF8F4B2D5}"/>
                  </a:ext>
                </a:extLst>
              </p:cNvPr>
              <p:cNvSpPr>
                <a:spLocks noGrp="1" noRot="1" noChangeAspect="1" noMove="1" noResize="1" noEditPoints="1" noAdjustHandles="1" noChangeArrowheads="1" noChangeShapeType="1" noTextEdit="1"/>
              </p:cNvSpPr>
              <p:nvPr>
                <p:ph idx="1"/>
              </p:nvPr>
            </p:nvSpPr>
            <p:spPr>
              <a:xfrm>
                <a:off x="838200" y="1825625"/>
                <a:ext cx="5074227" cy="4351338"/>
              </a:xfrm>
              <a:blipFill>
                <a:blip r:embed="rId2"/>
                <a:stretch>
                  <a:fillRect l="-2500" t="-2616"/>
                </a:stretch>
              </a:blipFill>
            </p:spPr>
            <p:txBody>
              <a:bodyPr/>
              <a:lstStyle/>
              <a:p>
                <a:r>
                  <a:rPr lang="en-US">
                    <a:noFill/>
                  </a:rPr>
                  <a:t> </a:t>
                </a:r>
              </a:p>
            </p:txBody>
          </p:sp>
        </mc:Fallback>
      </mc:AlternateContent>
      <p:grpSp>
        <p:nvGrpSpPr>
          <p:cNvPr id="18" name="Group 17">
            <a:extLst>
              <a:ext uri="{FF2B5EF4-FFF2-40B4-BE49-F238E27FC236}">
                <a16:creationId xmlns:a16="http://schemas.microsoft.com/office/drawing/2014/main" id="{5CF77EEA-9B69-D64C-EBA4-C85A75F04B02}"/>
              </a:ext>
            </a:extLst>
          </p:cNvPr>
          <p:cNvGrpSpPr/>
          <p:nvPr/>
        </p:nvGrpSpPr>
        <p:grpSpPr>
          <a:xfrm>
            <a:off x="5579159" y="1690688"/>
            <a:ext cx="6612841" cy="4351338"/>
            <a:chOff x="5315923" y="2043834"/>
            <a:chExt cx="6612841" cy="4351338"/>
          </a:xfrm>
        </p:grpSpPr>
        <p:pic>
          <p:nvPicPr>
            <p:cNvPr id="16" name="Content Placeholder 9" descr="A graph with blue and orange dots&#10;&#10;Description automatically generated">
              <a:extLst>
                <a:ext uri="{FF2B5EF4-FFF2-40B4-BE49-F238E27FC236}">
                  <a16:creationId xmlns:a16="http://schemas.microsoft.com/office/drawing/2014/main" id="{03B4E9CF-4788-76A9-C734-BB41E89E1D6F}"/>
                </a:ext>
              </a:extLst>
            </p:cNvPr>
            <p:cNvPicPr>
              <a:picLocks noChangeAspect="1"/>
            </p:cNvPicPr>
            <p:nvPr/>
          </p:nvPicPr>
          <p:blipFill>
            <a:blip r:embed="rId3"/>
            <a:stretch>
              <a:fillRect/>
            </a:stretch>
          </p:blipFill>
          <p:spPr>
            <a:xfrm>
              <a:off x="5315923" y="2043834"/>
              <a:ext cx="6527007" cy="4351338"/>
            </a:xfrm>
            <a:prstGeom prst="rect">
              <a:avLst/>
            </a:prstGeom>
          </p:spPr>
        </p:pic>
        <p:sp>
          <p:nvSpPr>
            <p:cNvPr id="17" name="Rectangle 16">
              <a:extLst>
                <a:ext uri="{FF2B5EF4-FFF2-40B4-BE49-F238E27FC236}">
                  <a16:creationId xmlns:a16="http://schemas.microsoft.com/office/drawing/2014/main" id="{D031077F-310F-788D-9D46-C08019672472}"/>
                </a:ext>
              </a:extLst>
            </p:cNvPr>
            <p:cNvSpPr/>
            <p:nvPr/>
          </p:nvSpPr>
          <p:spPr>
            <a:xfrm>
              <a:off x="10422082" y="2109355"/>
              <a:ext cx="1506682" cy="3509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700514C-62D2-3F10-1836-5FA5BE9A2064}"/>
                </a:ext>
              </a:extLst>
            </p:cNvPr>
            <p:cNvSpPr/>
            <p:nvPr/>
          </p:nvSpPr>
          <p:spPr>
            <a:xfrm>
              <a:off x="5732319" y="2109354"/>
              <a:ext cx="2732809" cy="3509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a:extLst>
              <a:ext uri="{FF2B5EF4-FFF2-40B4-BE49-F238E27FC236}">
                <a16:creationId xmlns:a16="http://schemas.microsoft.com/office/drawing/2014/main" id="{65064C23-9E61-CC25-FD75-490BE46F1E0F}"/>
              </a:ext>
            </a:extLst>
          </p:cNvPr>
          <p:cNvSpPr/>
          <p:nvPr/>
        </p:nvSpPr>
        <p:spPr>
          <a:xfrm>
            <a:off x="8085762" y="5322013"/>
            <a:ext cx="3092521" cy="246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F5EEB339-4634-62F2-0E00-249BC40A5DF9}"/>
              </a:ext>
            </a:extLst>
          </p:cNvPr>
          <p:cNvSpPr/>
          <p:nvPr/>
        </p:nvSpPr>
        <p:spPr>
          <a:xfrm>
            <a:off x="6085726" y="3657600"/>
            <a:ext cx="294527" cy="832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52B0D27-DB5A-3074-A20B-6060BDB7809A}"/>
              </a:ext>
            </a:extLst>
          </p:cNvPr>
          <p:cNvSpPr/>
          <p:nvPr/>
        </p:nvSpPr>
        <p:spPr>
          <a:xfrm>
            <a:off x="6085726" y="2105381"/>
            <a:ext cx="294527" cy="832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9893376-55BF-9C7D-B0A9-2874E81BC553}"/>
              </a:ext>
            </a:extLst>
          </p:cNvPr>
          <p:cNvSpPr/>
          <p:nvPr/>
        </p:nvSpPr>
        <p:spPr>
          <a:xfrm>
            <a:off x="8695398" y="1233024"/>
            <a:ext cx="2287676" cy="832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932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F9BDA-B149-8785-B93E-3E474EFA70D4}"/>
              </a:ext>
            </a:extLst>
          </p:cNvPr>
          <p:cNvSpPr>
            <a:spLocks noGrp="1"/>
          </p:cNvSpPr>
          <p:nvPr>
            <p:ph type="title"/>
          </p:nvPr>
        </p:nvSpPr>
        <p:spPr/>
        <p:txBody>
          <a:bodyPr/>
          <a:lstStyle/>
          <a:p>
            <a:r>
              <a:rPr lang="en-US" dirty="0"/>
              <a:t>What beam configurations are we looking at?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BB47722-0939-5242-F8CE-DF55B18FC5DA}"/>
                  </a:ext>
                </a:extLst>
              </p:cNvPr>
              <p:cNvSpPr>
                <a:spLocks noGrp="1"/>
              </p:cNvSpPr>
              <p:nvPr>
                <p:ph idx="1"/>
              </p:nvPr>
            </p:nvSpPr>
            <p:spPr>
              <a:xfrm>
                <a:off x="838200" y="1825625"/>
                <a:ext cx="6533111" cy="4351338"/>
              </a:xfrm>
            </p:spPr>
            <p:txBody>
              <a:bodyPr>
                <a:normAutofit lnSpcReduction="10000"/>
              </a:bodyPr>
              <a:lstStyle/>
              <a:p>
                <a:r>
                  <a:rPr lang="en-US" dirty="0"/>
                  <a:t>So far, we have been looking at the “Lin</a:t>
                </a:r>
                <a14:m>
                  <m:oMath xmlns:m="http://schemas.openxmlformats.org/officeDocument/2006/math">
                    <m:r>
                      <a:rPr lang="en-US" b="0" i="0" smtClean="0">
                        <a:latin typeface="Cambria Math" panose="02040503050406030204" pitchFamily="18" charset="0"/>
                      </a:rPr>
                      <m:t> </m:t>
                    </m:r>
                    <m:r>
                      <a:rPr lang="en-US" b="0" i="1" smtClean="0">
                        <a:latin typeface="Cambria Math" panose="02040503050406030204" pitchFamily="18" charset="0"/>
                      </a:rPr>
                      <m:t>⊥ </m:t>
                    </m:r>
                  </m:oMath>
                </a14:m>
                <a:r>
                  <a:rPr lang="en-US" dirty="0"/>
                  <a:t>Lin” case with the ion at the node of the standing wave (</a:t>
                </a:r>
                <a14:m>
                  <m:oMath xmlns:m="http://schemas.openxmlformats.org/officeDocument/2006/math">
                    <m:r>
                      <a:rPr lang="en-US" i="1">
                        <a:latin typeface="Cambria Math" panose="02040503050406030204" pitchFamily="18" charset="0"/>
                      </a:rPr>
                      <m:t>𝜃</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𝜋</m:t>
                        </m:r>
                      </m:num>
                      <m:den>
                        <m:r>
                          <a:rPr lang="en-US" b="0" i="1" smtClean="0">
                            <a:latin typeface="Cambria Math" panose="02040503050406030204" pitchFamily="18" charset="0"/>
                          </a:rPr>
                          <m:t>2</m:t>
                        </m:r>
                      </m:den>
                    </m:f>
                    <m:r>
                      <a:rPr lang="en-US" b="0" i="1" smtClean="0">
                        <a:latin typeface="Cambria Math" panose="02040503050406030204" pitchFamily="18" charset="0"/>
                      </a:rPr>
                      <m:t>,</m:t>
                    </m:r>
                    <m:r>
                      <a:rPr lang="en-US" b="0" i="1" smtClean="0">
                        <a:latin typeface="Cambria Math" panose="02040503050406030204" pitchFamily="18" charset="0"/>
                      </a:rPr>
                      <m:t>𝜙</m:t>
                    </m:r>
                    <m:r>
                      <a:rPr lang="en-US" b="0" i="1" smtClean="0">
                        <a:latin typeface="Cambria Math" panose="02040503050406030204" pitchFamily="18" charset="0"/>
                      </a:rPr>
                      <m:t>=0</m:t>
                    </m:r>
                  </m:oMath>
                </a14:m>
                <a:r>
                  <a:rPr lang="en-US" dirty="0"/>
                  <a:t>)</a:t>
                </a:r>
              </a:p>
              <a:p>
                <a14:m>
                  <m:oMath xmlns:m="http://schemas.openxmlformats.org/officeDocument/2006/math">
                    <m:r>
                      <a:rPr lang="en-US" b="0" i="1" smtClean="0">
                        <a:latin typeface="Cambria Math" panose="02040503050406030204" pitchFamily="18" charset="0"/>
                      </a:rPr>
                      <m:t>𝜃</m:t>
                    </m:r>
                  </m:oMath>
                </a14:m>
                <a:r>
                  <a:rPr lang="en-US" dirty="0"/>
                  <a:t> is the angle between the projections of the polarizations onto the plane perpendicular to the B-field</a:t>
                </a:r>
              </a:p>
              <a:p>
                <a14:m>
                  <m:oMath xmlns:m="http://schemas.openxmlformats.org/officeDocument/2006/math">
                    <m:r>
                      <m:rPr>
                        <m:sty m:val="p"/>
                      </m:rPr>
                      <a:rPr lang="en-US" i="1">
                        <a:latin typeface="Cambria Math" panose="02040503050406030204" pitchFamily="18" charset="0"/>
                      </a:rPr>
                      <m:t>ϕ</m:t>
                    </m:r>
                  </m:oMath>
                </a14:m>
                <a:r>
                  <a:rPr lang="en-US" dirty="0"/>
                  <a:t> shifts the laser phase relative to the trap center (0 defined as a node)</a:t>
                </a:r>
              </a:p>
              <a:p>
                <a:r>
                  <a:rPr lang="en-US" dirty="0"/>
                  <a:t>For all phases other than </a:t>
                </a:r>
                <a14:m>
                  <m:oMath xmlns:m="http://schemas.openxmlformats.org/officeDocument/2006/math">
                    <m:r>
                      <m:rPr>
                        <m:sty m:val="p"/>
                      </m:rPr>
                      <a:rPr lang="en-US" b="0" i="1" smtClean="0">
                        <a:latin typeface="Cambria Math" panose="02040503050406030204" pitchFamily="18" charset="0"/>
                      </a:rPr>
                      <m:t>ϕ</m:t>
                    </m:r>
                    <m:r>
                      <m:rPr>
                        <m:nor/>
                      </m:rPr>
                      <a:rPr lang="en-US" dirty="0"/>
                      <m:t> </m:t>
                    </m:r>
                    <m:r>
                      <a:rPr lang="en-US" i="1" dirty="0" smtClean="0">
                        <a:latin typeface="Cambria Math" panose="02040503050406030204" pitchFamily="18" charset="0"/>
                      </a:rPr>
                      <m:t>≈</m:t>
                    </m:r>
                    <m:r>
                      <m:rPr>
                        <m:nor/>
                      </m:rPr>
                      <a:rPr lang="en-US" dirty="0"/>
                      <m:t> </m:t>
                    </m:r>
                    <m:r>
                      <m:rPr>
                        <m:sty m:val="p"/>
                      </m:rPr>
                      <a:rPr lang="en-US" b="0" i="1" dirty="0" smtClean="0">
                        <a:latin typeface="Cambria Math" panose="02040503050406030204" pitchFamily="18" charset="0"/>
                      </a:rPr>
                      <m:t>π</m:t>
                    </m:r>
                    <m:r>
                      <m:rPr>
                        <m:nor/>
                      </m:rPr>
                      <a:rPr lang="en-US" dirty="0"/>
                      <m:t>/</m:t>
                    </m:r>
                    <m:r>
                      <a:rPr lang="en-US" b="0" i="1" dirty="0" smtClean="0">
                        <a:latin typeface="Cambria Math" panose="02040503050406030204" pitchFamily="18" charset="0"/>
                      </a:rPr>
                      <m:t>4</m:t>
                    </m:r>
                    <m:r>
                      <a:rPr lang="en-US" i="1" dirty="0" smtClean="0">
                        <a:latin typeface="Cambria Math" panose="02040503050406030204" pitchFamily="18" charset="0"/>
                      </a:rPr>
                      <m:t> </m:t>
                    </m:r>
                  </m:oMath>
                </a14:m>
                <a:r>
                  <a:rPr lang="en-US" dirty="0"/>
                  <a:t> (where the two potentials overlap), there is cooling possible.</a:t>
                </a:r>
              </a:p>
            </p:txBody>
          </p:sp>
        </mc:Choice>
        <mc:Fallback xmlns="">
          <p:sp>
            <p:nvSpPr>
              <p:cNvPr id="3" name="Content Placeholder 2">
                <a:extLst>
                  <a:ext uri="{FF2B5EF4-FFF2-40B4-BE49-F238E27FC236}">
                    <a16:creationId xmlns:a16="http://schemas.microsoft.com/office/drawing/2014/main" id="{7BB47722-0939-5242-F8CE-DF55B18FC5DA}"/>
                  </a:ext>
                </a:extLst>
              </p:cNvPr>
              <p:cNvSpPr>
                <a:spLocks noGrp="1" noRot="1" noChangeAspect="1" noMove="1" noResize="1" noEditPoints="1" noAdjustHandles="1" noChangeArrowheads="1" noChangeShapeType="1" noTextEdit="1"/>
              </p:cNvSpPr>
              <p:nvPr>
                <p:ph idx="1"/>
              </p:nvPr>
            </p:nvSpPr>
            <p:spPr>
              <a:xfrm>
                <a:off x="838200" y="1825625"/>
                <a:ext cx="6533111" cy="4351338"/>
              </a:xfrm>
              <a:blipFill>
                <a:blip r:embed="rId5"/>
                <a:stretch>
                  <a:fillRect l="-1748" t="-3198" r="-777" b="-3779"/>
                </a:stretch>
              </a:blipFill>
            </p:spPr>
            <p:txBody>
              <a:bodyPr/>
              <a:lstStyle/>
              <a:p>
                <a:r>
                  <a:rPr lang="en-US">
                    <a:noFill/>
                  </a:rPr>
                  <a:t> </a:t>
                </a:r>
              </a:p>
            </p:txBody>
          </p:sp>
        </mc:Fallback>
      </mc:AlternateContent>
      <p:grpSp>
        <p:nvGrpSpPr>
          <p:cNvPr id="24" name="Group 23">
            <a:extLst>
              <a:ext uri="{FF2B5EF4-FFF2-40B4-BE49-F238E27FC236}">
                <a16:creationId xmlns:a16="http://schemas.microsoft.com/office/drawing/2014/main" id="{40100722-E7A1-4306-555B-F31BCA30DA1C}"/>
              </a:ext>
            </a:extLst>
          </p:cNvPr>
          <p:cNvGrpSpPr/>
          <p:nvPr/>
        </p:nvGrpSpPr>
        <p:grpSpPr>
          <a:xfrm>
            <a:off x="7991031" y="1492231"/>
            <a:ext cx="3557562" cy="1175202"/>
            <a:chOff x="2495653" y="5552987"/>
            <a:chExt cx="3557562" cy="1175202"/>
          </a:xfrm>
        </p:grpSpPr>
        <p:grpSp>
          <p:nvGrpSpPr>
            <p:cNvPr id="23" name="Group 22">
              <a:extLst>
                <a:ext uri="{FF2B5EF4-FFF2-40B4-BE49-F238E27FC236}">
                  <a16:creationId xmlns:a16="http://schemas.microsoft.com/office/drawing/2014/main" id="{FA09D498-70F9-ADD4-CDC0-C987395F3931}"/>
                </a:ext>
              </a:extLst>
            </p:cNvPr>
            <p:cNvGrpSpPr/>
            <p:nvPr/>
          </p:nvGrpSpPr>
          <p:grpSpPr>
            <a:xfrm>
              <a:off x="2495653" y="5552987"/>
              <a:ext cx="3557562" cy="1175202"/>
              <a:chOff x="2495653" y="5552987"/>
              <a:chExt cx="3557562" cy="1175202"/>
            </a:xfrm>
          </p:grpSpPr>
          <p:cxnSp>
            <p:nvCxnSpPr>
              <p:cNvPr id="6" name="Straight Arrow Connector 5">
                <a:extLst>
                  <a:ext uri="{FF2B5EF4-FFF2-40B4-BE49-F238E27FC236}">
                    <a16:creationId xmlns:a16="http://schemas.microsoft.com/office/drawing/2014/main" id="{E8CEB407-0BC9-403A-2AE0-4D892A84C480}"/>
                  </a:ext>
                </a:extLst>
              </p:cNvPr>
              <p:cNvCxnSpPr>
                <a:cxnSpLocks/>
              </p:cNvCxnSpPr>
              <p:nvPr/>
            </p:nvCxnSpPr>
            <p:spPr>
              <a:xfrm flipH="1">
                <a:off x="3904130" y="6387353"/>
                <a:ext cx="512064"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C3726A6-A7BF-96C4-4121-1F1DA2508767}"/>
                  </a:ext>
                </a:extLst>
              </p:cNvPr>
              <p:cNvCxnSpPr>
                <a:cxnSpLocks/>
              </p:cNvCxnSpPr>
              <p:nvPr/>
            </p:nvCxnSpPr>
            <p:spPr>
              <a:xfrm flipV="1">
                <a:off x="2942634" y="5930153"/>
                <a:ext cx="0" cy="45719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C207560-B670-0D15-7F53-387F69C945FB}"/>
                      </a:ext>
                    </a:extLst>
                  </p:cNvPr>
                  <p:cNvSpPr txBox="1"/>
                  <p:nvPr/>
                </p:nvSpPr>
                <p:spPr>
                  <a:xfrm>
                    <a:off x="5232093" y="5992296"/>
                    <a:ext cx="37414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C00000"/>
                              </a:solidFill>
                              <a:latin typeface="Cambria Math" panose="02040503050406030204" pitchFamily="18" charset="0"/>
                            </a:rPr>
                            <m:t>𝜃</m:t>
                          </m:r>
                        </m:oMath>
                      </m:oMathPara>
                    </a14:m>
                    <a:endParaRPr lang="en-US" dirty="0">
                      <a:solidFill>
                        <a:srgbClr val="C00000"/>
                      </a:solidFill>
                    </a:endParaRPr>
                  </a:p>
                </p:txBody>
              </p:sp>
            </mc:Choice>
            <mc:Fallback xmlns="">
              <p:sp>
                <p:nvSpPr>
                  <p:cNvPr id="16" name="TextBox 15">
                    <a:extLst>
                      <a:ext uri="{FF2B5EF4-FFF2-40B4-BE49-F238E27FC236}">
                        <a16:creationId xmlns:a16="http://schemas.microsoft.com/office/drawing/2014/main" id="{3C207560-B670-0D15-7F53-387F69C945FB}"/>
                      </a:ext>
                    </a:extLst>
                  </p:cNvPr>
                  <p:cNvSpPr txBox="1">
                    <a:spLocks noRot="1" noChangeAspect="1" noMove="1" noResize="1" noEditPoints="1" noAdjustHandles="1" noChangeArrowheads="1" noChangeShapeType="1" noTextEdit="1"/>
                  </p:cNvSpPr>
                  <p:nvPr/>
                </p:nvSpPr>
                <p:spPr>
                  <a:xfrm>
                    <a:off x="5232093" y="5992296"/>
                    <a:ext cx="374141" cy="369332"/>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28278C66-AE42-DF4F-85DA-92A1F0E69C5F}"/>
                      </a:ext>
                    </a:extLst>
                  </p:cNvPr>
                  <p:cNvSpPr txBox="1"/>
                  <p:nvPr/>
                </p:nvSpPr>
                <p:spPr>
                  <a:xfrm>
                    <a:off x="5606234" y="5974086"/>
                    <a:ext cx="44698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𝜖</m:t>
                              </m:r>
                            </m:e>
                            <m:sub>
                              <m:r>
                                <a:rPr lang="en-US" b="0" i="1" smtClean="0">
                                  <a:solidFill>
                                    <a:srgbClr val="C00000"/>
                                  </a:solidFill>
                                  <a:latin typeface="Cambria Math" panose="02040503050406030204" pitchFamily="18" charset="0"/>
                                </a:rPr>
                                <m:t>1</m:t>
                              </m:r>
                            </m:sub>
                          </m:sSub>
                        </m:oMath>
                      </m:oMathPara>
                    </a14:m>
                    <a:endParaRPr lang="en-US" dirty="0">
                      <a:solidFill>
                        <a:srgbClr val="C00000"/>
                      </a:solidFill>
                    </a:endParaRPr>
                  </a:p>
                </p:txBody>
              </p:sp>
            </mc:Choice>
            <mc:Fallback xmlns="">
              <p:sp>
                <p:nvSpPr>
                  <p:cNvPr id="17" name="TextBox 16">
                    <a:extLst>
                      <a:ext uri="{FF2B5EF4-FFF2-40B4-BE49-F238E27FC236}">
                        <a16:creationId xmlns:a16="http://schemas.microsoft.com/office/drawing/2014/main" id="{28278C66-AE42-DF4F-85DA-92A1F0E69C5F}"/>
                      </a:ext>
                    </a:extLst>
                  </p:cNvPr>
                  <p:cNvSpPr txBox="1">
                    <a:spLocks noRot="1" noChangeAspect="1" noMove="1" noResize="1" noEditPoints="1" noAdjustHandles="1" noChangeArrowheads="1" noChangeShapeType="1" noTextEdit="1"/>
                  </p:cNvSpPr>
                  <p:nvPr/>
                </p:nvSpPr>
                <p:spPr>
                  <a:xfrm>
                    <a:off x="5606234" y="5974086"/>
                    <a:ext cx="446981"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E53E24F-3F32-2370-27D8-8725B36E84D5}"/>
                      </a:ext>
                    </a:extLst>
                  </p:cNvPr>
                  <p:cNvSpPr txBox="1"/>
                  <p:nvPr/>
                </p:nvSpPr>
                <p:spPr>
                  <a:xfrm>
                    <a:off x="5232093" y="6336268"/>
                    <a:ext cx="45230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𝜖</m:t>
                              </m:r>
                            </m:e>
                            <m:sub>
                              <m:r>
                                <a:rPr lang="en-US" b="0" i="1" smtClean="0">
                                  <a:solidFill>
                                    <a:srgbClr val="C00000"/>
                                  </a:solidFill>
                                  <a:latin typeface="Cambria Math" panose="02040503050406030204" pitchFamily="18" charset="0"/>
                                </a:rPr>
                                <m:t>2</m:t>
                              </m:r>
                            </m:sub>
                          </m:sSub>
                        </m:oMath>
                      </m:oMathPara>
                    </a14:m>
                    <a:endParaRPr lang="en-US" dirty="0">
                      <a:solidFill>
                        <a:srgbClr val="C00000"/>
                      </a:solidFill>
                    </a:endParaRPr>
                  </a:p>
                </p:txBody>
              </p:sp>
            </mc:Choice>
            <mc:Fallback xmlns="">
              <p:sp>
                <p:nvSpPr>
                  <p:cNvPr id="18" name="TextBox 17">
                    <a:extLst>
                      <a:ext uri="{FF2B5EF4-FFF2-40B4-BE49-F238E27FC236}">
                        <a16:creationId xmlns:a16="http://schemas.microsoft.com/office/drawing/2014/main" id="{CE53E24F-3F32-2370-27D8-8725B36E84D5}"/>
                      </a:ext>
                    </a:extLst>
                  </p:cNvPr>
                  <p:cNvSpPr txBox="1">
                    <a:spLocks noRot="1" noChangeAspect="1" noMove="1" noResize="1" noEditPoints="1" noAdjustHandles="1" noChangeArrowheads="1" noChangeShapeType="1" noTextEdit="1"/>
                  </p:cNvSpPr>
                  <p:nvPr/>
                </p:nvSpPr>
                <p:spPr>
                  <a:xfrm>
                    <a:off x="5232093" y="6336268"/>
                    <a:ext cx="452303" cy="36933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AB3FAC23-9B9A-66DB-40C8-68E55C59257B}"/>
                      </a:ext>
                    </a:extLst>
                  </p:cNvPr>
                  <p:cNvSpPr txBox="1"/>
                  <p:nvPr/>
                </p:nvSpPr>
                <p:spPr>
                  <a:xfrm>
                    <a:off x="4263794" y="6358857"/>
                    <a:ext cx="45230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𝜖</m:t>
                              </m:r>
                            </m:e>
                            <m:sub>
                              <m:r>
                                <a:rPr lang="en-US" b="0" i="1" smtClean="0">
                                  <a:solidFill>
                                    <a:srgbClr val="C00000"/>
                                  </a:solidFill>
                                  <a:latin typeface="Cambria Math" panose="02040503050406030204" pitchFamily="18" charset="0"/>
                                </a:rPr>
                                <m:t>2</m:t>
                              </m:r>
                            </m:sub>
                          </m:sSub>
                        </m:oMath>
                      </m:oMathPara>
                    </a14:m>
                    <a:endParaRPr lang="en-US" dirty="0">
                      <a:solidFill>
                        <a:srgbClr val="C00000"/>
                      </a:solidFill>
                    </a:endParaRPr>
                  </a:p>
                </p:txBody>
              </p:sp>
            </mc:Choice>
            <mc:Fallback xmlns="">
              <p:sp>
                <p:nvSpPr>
                  <p:cNvPr id="19" name="TextBox 18">
                    <a:extLst>
                      <a:ext uri="{FF2B5EF4-FFF2-40B4-BE49-F238E27FC236}">
                        <a16:creationId xmlns:a16="http://schemas.microsoft.com/office/drawing/2014/main" id="{AB3FAC23-9B9A-66DB-40C8-68E55C59257B}"/>
                      </a:ext>
                    </a:extLst>
                  </p:cNvPr>
                  <p:cNvSpPr txBox="1">
                    <a:spLocks noRot="1" noChangeAspect="1" noMove="1" noResize="1" noEditPoints="1" noAdjustHandles="1" noChangeArrowheads="1" noChangeShapeType="1" noTextEdit="1"/>
                  </p:cNvSpPr>
                  <p:nvPr/>
                </p:nvSpPr>
                <p:spPr>
                  <a:xfrm>
                    <a:off x="4263794" y="6358857"/>
                    <a:ext cx="452303" cy="369332"/>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68EFDADB-4A71-83ED-6E81-65FAA00D1162}"/>
                      </a:ext>
                    </a:extLst>
                  </p:cNvPr>
                  <p:cNvSpPr txBox="1"/>
                  <p:nvPr/>
                </p:nvSpPr>
                <p:spPr>
                  <a:xfrm>
                    <a:off x="2495653" y="5942568"/>
                    <a:ext cx="44698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𝜖</m:t>
                              </m:r>
                            </m:e>
                            <m:sub>
                              <m:r>
                                <a:rPr lang="en-US" b="0" i="1" smtClean="0">
                                  <a:solidFill>
                                    <a:srgbClr val="C00000"/>
                                  </a:solidFill>
                                  <a:latin typeface="Cambria Math" panose="02040503050406030204" pitchFamily="18" charset="0"/>
                                </a:rPr>
                                <m:t>1</m:t>
                              </m:r>
                            </m:sub>
                          </m:sSub>
                        </m:oMath>
                      </m:oMathPara>
                    </a14:m>
                    <a:endParaRPr lang="en-US" dirty="0">
                      <a:solidFill>
                        <a:srgbClr val="C00000"/>
                      </a:solidFill>
                    </a:endParaRPr>
                  </a:p>
                </p:txBody>
              </p:sp>
            </mc:Choice>
            <mc:Fallback xmlns="">
              <p:sp>
                <p:nvSpPr>
                  <p:cNvPr id="20" name="TextBox 19">
                    <a:extLst>
                      <a:ext uri="{FF2B5EF4-FFF2-40B4-BE49-F238E27FC236}">
                        <a16:creationId xmlns:a16="http://schemas.microsoft.com/office/drawing/2014/main" id="{68EFDADB-4A71-83ED-6E81-65FAA00D1162}"/>
                      </a:ext>
                    </a:extLst>
                  </p:cNvPr>
                  <p:cNvSpPr txBox="1">
                    <a:spLocks noRot="1" noChangeAspect="1" noMove="1" noResize="1" noEditPoints="1" noAdjustHandles="1" noChangeArrowheads="1" noChangeShapeType="1" noTextEdit="1"/>
                  </p:cNvSpPr>
                  <p:nvPr/>
                </p:nvSpPr>
                <p:spPr>
                  <a:xfrm>
                    <a:off x="2495653" y="5942568"/>
                    <a:ext cx="446981" cy="369332"/>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FA532FF5-38A8-F22C-A2AB-DCD1C1A40725}"/>
                      </a:ext>
                    </a:extLst>
                  </p:cNvPr>
                  <p:cNvSpPr txBox="1"/>
                  <p:nvPr/>
                </p:nvSpPr>
                <p:spPr>
                  <a:xfrm>
                    <a:off x="3016187" y="6344347"/>
                    <a:ext cx="46621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𝑘</m:t>
                              </m:r>
                            </m:e>
                            <m:sub>
                              <m:r>
                                <a:rPr lang="en-US" b="0" i="1" smtClean="0">
                                  <a:solidFill>
                                    <a:schemeClr val="tx1"/>
                                  </a:solidFill>
                                  <a:latin typeface="Cambria Math" panose="02040503050406030204" pitchFamily="18" charset="0"/>
                                </a:rPr>
                                <m:t>1</m:t>
                              </m:r>
                            </m:sub>
                          </m:sSub>
                        </m:oMath>
                      </m:oMathPara>
                    </a14:m>
                    <a:endParaRPr lang="en-US" dirty="0">
                      <a:solidFill>
                        <a:schemeClr val="tx1"/>
                      </a:solidFill>
                    </a:endParaRPr>
                  </a:p>
                </p:txBody>
              </p:sp>
            </mc:Choice>
            <mc:Fallback xmlns="">
              <p:sp>
                <p:nvSpPr>
                  <p:cNvPr id="21" name="TextBox 20">
                    <a:extLst>
                      <a:ext uri="{FF2B5EF4-FFF2-40B4-BE49-F238E27FC236}">
                        <a16:creationId xmlns:a16="http://schemas.microsoft.com/office/drawing/2014/main" id="{FA532FF5-38A8-F22C-A2AB-DCD1C1A40725}"/>
                      </a:ext>
                    </a:extLst>
                  </p:cNvPr>
                  <p:cNvSpPr txBox="1">
                    <a:spLocks noRot="1" noChangeAspect="1" noMove="1" noResize="1" noEditPoints="1" noAdjustHandles="1" noChangeArrowheads="1" noChangeShapeType="1" noTextEdit="1"/>
                  </p:cNvSpPr>
                  <p:nvPr/>
                </p:nvSpPr>
                <p:spPr>
                  <a:xfrm>
                    <a:off x="3016187" y="6344347"/>
                    <a:ext cx="466218" cy="369332"/>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0D866D2A-E793-F8D5-105E-D830792B33FB}"/>
                      </a:ext>
                    </a:extLst>
                  </p:cNvPr>
                  <p:cNvSpPr txBox="1"/>
                  <p:nvPr/>
                </p:nvSpPr>
                <p:spPr>
                  <a:xfrm>
                    <a:off x="3994441" y="5984543"/>
                    <a:ext cx="47153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𝑘</m:t>
                              </m:r>
                            </m:e>
                            <m:sub>
                              <m:r>
                                <a:rPr lang="en-US" b="0" i="1" smtClean="0">
                                  <a:solidFill>
                                    <a:schemeClr val="tx1"/>
                                  </a:solidFill>
                                  <a:latin typeface="Cambria Math" panose="02040503050406030204" pitchFamily="18" charset="0"/>
                                </a:rPr>
                                <m:t>2</m:t>
                              </m:r>
                            </m:sub>
                          </m:sSub>
                        </m:oMath>
                      </m:oMathPara>
                    </a14:m>
                    <a:endParaRPr lang="en-US" dirty="0">
                      <a:solidFill>
                        <a:schemeClr val="tx1"/>
                      </a:solidFill>
                    </a:endParaRPr>
                  </a:p>
                </p:txBody>
              </p:sp>
            </mc:Choice>
            <mc:Fallback xmlns="">
              <p:sp>
                <p:nvSpPr>
                  <p:cNvPr id="22" name="TextBox 21">
                    <a:extLst>
                      <a:ext uri="{FF2B5EF4-FFF2-40B4-BE49-F238E27FC236}">
                        <a16:creationId xmlns:a16="http://schemas.microsoft.com/office/drawing/2014/main" id="{0D866D2A-E793-F8D5-105E-D830792B33FB}"/>
                      </a:ext>
                    </a:extLst>
                  </p:cNvPr>
                  <p:cNvSpPr txBox="1">
                    <a:spLocks noRot="1" noChangeAspect="1" noMove="1" noResize="1" noEditPoints="1" noAdjustHandles="1" noChangeArrowheads="1" noChangeShapeType="1" noTextEdit="1"/>
                  </p:cNvSpPr>
                  <p:nvPr/>
                </p:nvSpPr>
                <p:spPr>
                  <a:xfrm>
                    <a:off x="3994441" y="5984543"/>
                    <a:ext cx="471539" cy="369332"/>
                  </a:xfrm>
                  <a:prstGeom prst="rect">
                    <a:avLst/>
                  </a:prstGeom>
                  <a:blipFill>
                    <a:blip r:embed="rId12"/>
                    <a:stretch>
                      <a:fillRect/>
                    </a:stretch>
                  </a:blipFill>
                </p:spPr>
                <p:txBody>
                  <a:bodyPr/>
                  <a:lstStyle/>
                  <a:p>
                    <a:r>
                      <a:rPr lang="en-US">
                        <a:noFill/>
                      </a:rPr>
                      <a:t> </a:t>
                    </a:r>
                  </a:p>
                </p:txBody>
              </p:sp>
            </mc:Fallback>
          </mc:AlternateContent>
          <p:sp>
            <p:nvSpPr>
              <p:cNvPr id="32" name="TextBox 31">
                <a:extLst>
                  <a:ext uri="{FF2B5EF4-FFF2-40B4-BE49-F238E27FC236}">
                    <a16:creationId xmlns:a16="http://schemas.microsoft.com/office/drawing/2014/main" id="{4C7D1CA1-6B9D-DD70-F9EF-881C94FDE11C}"/>
                  </a:ext>
                </a:extLst>
              </p:cNvPr>
              <p:cNvSpPr txBox="1"/>
              <p:nvPr/>
            </p:nvSpPr>
            <p:spPr>
              <a:xfrm>
                <a:off x="3338300" y="5552987"/>
                <a:ext cx="791755" cy="369332"/>
              </a:xfrm>
              <a:prstGeom prst="rect">
                <a:avLst/>
              </a:prstGeom>
              <a:noFill/>
            </p:spPr>
            <p:txBody>
              <a:bodyPr wrap="none" rtlCol="0">
                <a:spAutoFit/>
              </a:bodyPr>
              <a:lstStyle/>
              <a:p>
                <a:r>
                  <a:rPr lang="en-US" dirty="0">
                    <a:solidFill>
                      <a:schemeClr val="tx1"/>
                    </a:solidFill>
                  </a:rPr>
                  <a:t>B-field</a:t>
                </a:r>
              </a:p>
            </p:txBody>
          </p:sp>
        </p:grpSp>
        <p:cxnSp>
          <p:nvCxnSpPr>
            <p:cNvPr id="5" name="Straight Arrow Connector 4">
              <a:extLst>
                <a:ext uri="{FF2B5EF4-FFF2-40B4-BE49-F238E27FC236}">
                  <a16:creationId xmlns:a16="http://schemas.microsoft.com/office/drawing/2014/main" id="{E23C1F66-CA76-0A90-AA5E-179FA15C1914}"/>
                </a:ext>
              </a:extLst>
            </p:cNvPr>
            <p:cNvCxnSpPr/>
            <p:nvPr/>
          </p:nvCxnSpPr>
          <p:spPr>
            <a:xfrm>
              <a:off x="2942634" y="6387353"/>
              <a:ext cx="51098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D909D6B2-8461-AFE0-42B0-D48C0AC899F1}"/>
                </a:ext>
              </a:extLst>
            </p:cNvPr>
            <p:cNvCxnSpPr>
              <a:cxnSpLocks/>
            </p:cNvCxnSpPr>
            <p:nvPr/>
          </p:nvCxnSpPr>
          <p:spPr>
            <a:xfrm flipH="1">
              <a:off x="4263794" y="6387353"/>
              <a:ext cx="152400" cy="31824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7B70663-EBB2-B544-CD9E-576318E2164E}"/>
                </a:ext>
              </a:extLst>
            </p:cNvPr>
            <p:cNvCxnSpPr>
              <a:cxnSpLocks/>
            </p:cNvCxnSpPr>
            <p:nvPr/>
          </p:nvCxnSpPr>
          <p:spPr>
            <a:xfrm flipV="1">
              <a:off x="5638800" y="5948363"/>
              <a:ext cx="0" cy="45719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2C8D3C3-B404-2663-6108-C8FC6BC019CE}"/>
                </a:ext>
              </a:extLst>
            </p:cNvPr>
            <p:cNvCxnSpPr>
              <a:cxnSpLocks/>
            </p:cNvCxnSpPr>
            <p:nvPr/>
          </p:nvCxnSpPr>
          <p:spPr>
            <a:xfrm flipH="1">
              <a:off x="5190564" y="6392114"/>
              <a:ext cx="457200"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Pie 14">
              <a:extLst>
                <a:ext uri="{FF2B5EF4-FFF2-40B4-BE49-F238E27FC236}">
                  <a16:creationId xmlns:a16="http://schemas.microsoft.com/office/drawing/2014/main" id="{F7DB0524-8203-3429-EF17-0A5E80CC63A2}"/>
                </a:ext>
              </a:extLst>
            </p:cNvPr>
            <p:cNvSpPr>
              <a:spLocks noChangeAspect="1"/>
            </p:cNvSpPr>
            <p:nvPr/>
          </p:nvSpPr>
          <p:spPr>
            <a:xfrm>
              <a:off x="5524500" y="6273052"/>
              <a:ext cx="228600" cy="228600"/>
            </a:xfrm>
            <a:prstGeom prst="pie">
              <a:avLst>
                <a:gd name="adj1" fmla="val 10834134"/>
                <a:gd name="adj2" fmla="val 1620000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1" name="Straight Arrow Connector 30">
              <a:extLst>
                <a:ext uri="{FF2B5EF4-FFF2-40B4-BE49-F238E27FC236}">
                  <a16:creationId xmlns:a16="http://schemas.microsoft.com/office/drawing/2014/main" id="{CF489B6C-B964-4279-AC0E-24CF6F0738C1}"/>
                </a:ext>
              </a:extLst>
            </p:cNvPr>
            <p:cNvCxnSpPr/>
            <p:nvPr/>
          </p:nvCxnSpPr>
          <p:spPr>
            <a:xfrm>
              <a:off x="3483452" y="5930153"/>
              <a:ext cx="510989" cy="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 name="Group 3">
            <a:extLst>
              <a:ext uri="{FF2B5EF4-FFF2-40B4-BE49-F238E27FC236}">
                <a16:creationId xmlns:a16="http://schemas.microsoft.com/office/drawing/2014/main" id="{8171DBB0-393E-A63D-1A5F-F379B535DF3B}"/>
              </a:ext>
            </a:extLst>
          </p:cNvPr>
          <p:cNvGrpSpPr/>
          <p:nvPr/>
        </p:nvGrpSpPr>
        <p:grpSpPr>
          <a:xfrm>
            <a:off x="7130169" y="3142158"/>
            <a:ext cx="4749387" cy="3715842"/>
            <a:chOff x="6928291" y="3142158"/>
            <a:chExt cx="4749387" cy="3715842"/>
          </a:xfrm>
        </p:grpSpPr>
        <p:pic>
          <p:nvPicPr>
            <p:cNvPr id="7" name="Picture 4">
              <a:extLst>
                <a:ext uri="{FF2B5EF4-FFF2-40B4-BE49-F238E27FC236}">
                  <a16:creationId xmlns:a16="http://schemas.microsoft.com/office/drawing/2014/main" id="{1F7A1973-3C68-CD1B-24A4-078974362E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928291" y="3142158"/>
              <a:ext cx="4749387" cy="3715842"/>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a:extLst>
                <a:ext uri="{FF2B5EF4-FFF2-40B4-BE49-F238E27FC236}">
                  <a16:creationId xmlns:a16="http://schemas.microsoft.com/office/drawing/2014/main" id="{AA35BA93-759D-CAD4-1E81-0E963491ED85}"/>
                </a:ext>
              </a:extLst>
            </p:cNvPr>
            <p:cNvCxnSpPr>
              <a:cxnSpLocks/>
            </p:cNvCxnSpPr>
            <p:nvPr/>
          </p:nvCxnSpPr>
          <p:spPr>
            <a:xfrm>
              <a:off x="9567934" y="4904509"/>
              <a:ext cx="603504" cy="0"/>
            </a:xfrm>
            <a:prstGeom prst="line">
              <a:avLst/>
            </a:prstGeom>
            <a:ln w="254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96AA8947-395E-7910-87B5-334C84F5475D}"/>
                    </a:ext>
                  </a:extLst>
                </p:cNvPr>
                <p:cNvSpPr txBox="1"/>
                <p:nvPr/>
              </p:nvSpPr>
              <p:spPr>
                <a:xfrm>
                  <a:off x="9683883" y="4904509"/>
                  <a:ext cx="40107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ϕ</m:t>
                        </m:r>
                      </m:oMath>
                    </m:oMathPara>
                  </a14:m>
                  <a:endParaRPr lang="en-US" dirty="0"/>
                </a:p>
              </p:txBody>
            </p:sp>
          </mc:Choice>
          <mc:Fallback xmlns="">
            <p:sp>
              <p:nvSpPr>
                <p:cNvPr id="28" name="TextBox 27">
                  <a:extLst>
                    <a:ext uri="{FF2B5EF4-FFF2-40B4-BE49-F238E27FC236}">
                      <a16:creationId xmlns:a16="http://schemas.microsoft.com/office/drawing/2014/main" id="{0D587329-376C-5084-FC61-5939F99699D1}"/>
                    </a:ext>
                  </a:extLst>
                </p:cNvPr>
                <p:cNvSpPr txBox="1">
                  <a:spLocks noRot="1" noChangeAspect="1" noMove="1" noResize="1" noEditPoints="1" noAdjustHandles="1" noChangeArrowheads="1" noChangeShapeType="1" noTextEdit="1"/>
                </p:cNvSpPr>
                <p:nvPr/>
              </p:nvSpPr>
              <p:spPr>
                <a:xfrm>
                  <a:off x="9683883" y="4904509"/>
                  <a:ext cx="401072" cy="369332"/>
                </a:xfrm>
                <a:prstGeom prst="rect">
                  <a:avLst/>
                </a:prstGeom>
                <a:blipFill>
                  <a:blip r:embed="rId4"/>
                  <a:stretch>
                    <a:fillRect b="-13333"/>
                  </a:stretch>
                </a:blipFill>
              </p:spPr>
              <p:txBody>
                <a:bodyPr/>
                <a:lstStyle/>
                <a:p>
                  <a:r>
                    <a:rPr lang="en-US">
                      <a:noFill/>
                    </a:rPr>
                    <a:t> </a:t>
                  </a:r>
                </a:p>
              </p:txBody>
            </p:sp>
          </mc:Fallback>
        </mc:AlternateContent>
      </p:grpSp>
    </p:spTree>
    <p:extLst>
      <p:ext uri="{BB962C8B-B14F-4D97-AF65-F5344CB8AC3E}">
        <p14:creationId xmlns:p14="http://schemas.microsoft.com/office/powerpoint/2010/main" val="252190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A2AFFDA9-A7EF-C5DD-1531-86E77635223A}"/>
                  </a:ext>
                </a:extLst>
              </p:cNvPr>
              <p:cNvSpPr>
                <a:spLocks noGrp="1"/>
              </p:cNvSpPr>
              <p:nvPr>
                <p:ph type="title"/>
              </p:nvPr>
            </p:nvSpPr>
            <p:spPr/>
            <p:txBody>
              <a:bodyPr/>
              <a:lstStyle/>
              <a:p>
                <a:r>
                  <a:rPr lang="en-US" dirty="0"/>
                  <a:t>Theory for S</a:t>
                </a:r>
                <a:r>
                  <a:rPr lang="en-US" baseline="-25000" dirty="0"/>
                  <a:t>1/2</a:t>
                </a:r>
                <a14:m>
                  <m:oMath xmlns:m="http://schemas.openxmlformats.org/officeDocument/2006/math">
                    <m:r>
                      <a:rPr lang="en-US" i="1">
                        <a:latin typeface="Cambria Math" panose="02040503050406030204" pitchFamily="18" charset="0"/>
                      </a:rPr>
                      <m:t>→</m:t>
                    </m:r>
                  </m:oMath>
                </a14:m>
                <a:r>
                  <a:rPr lang="en-US" dirty="0"/>
                  <a:t> P</a:t>
                </a:r>
                <a:r>
                  <a:rPr lang="en-US" baseline="-25000" dirty="0"/>
                  <a:t>3/2</a:t>
                </a:r>
                <a:r>
                  <a:rPr lang="en-US" dirty="0"/>
                  <a:t> </a:t>
                </a:r>
              </a:p>
            </p:txBody>
          </p:sp>
        </mc:Choice>
        <mc:Fallback xmlns="">
          <p:sp>
            <p:nvSpPr>
              <p:cNvPr id="2" name="Title 1">
                <a:extLst>
                  <a:ext uri="{FF2B5EF4-FFF2-40B4-BE49-F238E27FC236}">
                    <a16:creationId xmlns:a16="http://schemas.microsoft.com/office/drawing/2014/main" id="{A2AFFDA9-A7EF-C5DD-1531-86E77635223A}"/>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CB22A7A-DA96-FC97-3C6F-88B661390D0E}"/>
                  </a:ext>
                </a:extLst>
              </p:cNvPr>
              <p:cNvSpPr>
                <a:spLocks noGrp="1"/>
              </p:cNvSpPr>
              <p:nvPr>
                <p:ph idx="1"/>
              </p:nvPr>
            </p:nvSpPr>
            <p:spPr>
              <a:xfrm>
                <a:off x="838199" y="1825625"/>
                <a:ext cx="6348885" cy="4351338"/>
              </a:xfrm>
            </p:spPr>
            <p:txBody>
              <a:bodyPr/>
              <a:lstStyle/>
              <a:p>
                <a:pPr marL="0" indent="0">
                  <a:buNone/>
                </a:pPr>
                <a:r>
                  <a:rPr lang="en-US" dirty="0"/>
                  <a:t>Cooling and heating </a:t>
                </a:r>
              </a:p>
              <a:p>
                <a:pPr marL="0" indent="0">
                  <a:buNone/>
                </a:pPr>
                <a:r>
                  <a:rPr lang="en-US" dirty="0"/>
                  <a:t>as a function of </a:t>
                </a:r>
                <a14:m>
                  <m:oMath xmlns:m="http://schemas.openxmlformats.org/officeDocument/2006/math">
                    <m:r>
                      <a:rPr lang="en-US" b="0" i="1" smtClean="0">
                        <a:latin typeface="Cambria Math" panose="02040503050406030204" pitchFamily="18" charset="0"/>
                      </a:rPr>
                      <m:t>𝜙</m:t>
                    </m:r>
                  </m:oMath>
                </a14:m>
                <a:endParaRPr lang="en-US" dirty="0"/>
              </a:p>
            </p:txBody>
          </p:sp>
        </mc:Choice>
        <mc:Fallback xmlns="">
          <p:sp>
            <p:nvSpPr>
              <p:cNvPr id="3" name="Content Placeholder 2">
                <a:extLst>
                  <a:ext uri="{FF2B5EF4-FFF2-40B4-BE49-F238E27FC236}">
                    <a16:creationId xmlns:a16="http://schemas.microsoft.com/office/drawing/2014/main" id="{7CB22A7A-DA96-FC97-3C6F-88B661390D0E}"/>
                  </a:ext>
                </a:extLst>
              </p:cNvPr>
              <p:cNvSpPr>
                <a:spLocks noGrp="1" noRot="1" noChangeAspect="1" noMove="1" noResize="1" noEditPoints="1" noAdjustHandles="1" noChangeArrowheads="1" noChangeShapeType="1" noTextEdit="1"/>
              </p:cNvSpPr>
              <p:nvPr>
                <p:ph idx="1"/>
              </p:nvPr>
            </p:nvSpPr>
            <p:spPr>
              <a:xfrm>
                <a:off x="838199" y="1825625"/>
                <a:ext cx="6348885" cy="4351338"/>
              </a:xfrm>
              <a:blipFill>
                <a:blip r:embed="rId4"/>
                <a:stretch>
                  <a:fillRect l="-1796" t="-2616"/>
                </a:stretch>
              </a:blipFill>
            </p:spPr>
            <p:txBody>
              <a:bodyPr/>
              <a:lstStyle/>
              <a:p>
                <a:r>
                  <a:rPr lang="en-US">
                    <a:noFill/>
                  </a:rPr>
                  <a:t> </a:t>
                </a:r>
              </a:p>
            </p:txBody>
          </p:sp>
        </mc:Fallback>
      </mc:AlternateContent>
      <p:grpSp>
        <p:nvGrpSpPr>
          <p:cNvPr id="17" name="Group 16">
            <a:extLst>
              <a:ext uri="{FF2B5EF4-FFF2-40B4-BE49-F238E27FC236}">
                <a16:creationId xmlns:a16="http://schemas.microsoft.com/office/drawing/2014/main" id="{E9622DE7-47ED-5EAB-98B2-FC210E5EB88F}"/>
              </a:ext>
            </a:extLst>
          </p:cNvPr>
          <p:cNvGrpSpPr/>
          <p:nvPr/>
        </p:nvGrpSpPr>
        <p:grpSpPr>
          <a:xfrm>
            <a:off x="7692213" y="209462"/>
            <a:ext cx="4275733" cy="2962452"/>
            <a:chOff x="7660739" y="442345"/>
            <a:chExt cx="4275733" cy="2962452"/>
          </a:xfrm>
        </p:grpSpPr>
        <p:pic>
          <p:nvPicPr>
            <p:cNvPr id="5" name="Picture 4" descr="Diagram&#10;&#10;Description automatically generated">
              <a:extLst>
                <a:ext uri="{FF2B5EF4-FFF2-40B4-BE49-F238E27FC236}">
                  <a16:creationId xmlns:a16="http://schemas.microsoft.com/office/drawing/2014/main" id="{C9C7A068-1C7D-AB79-EA8C-498C961946F5}"/>
                </a:ext>
              </a:extLst>
            </p:cNvPr>
            <p:cNvPicPr>
              <a:picLocks noChangeAspect="1"/>
            </p:cNvPicPr>
            <p:nvPr/>
          </p:nvPicPr>
          <p:blipFill>
            <a:blip r:embed="rId5"/>
            <a:stretch>
              <a:fillRect/>
            </a:stretch>
          </p:blipFill>
          <p:spPr>
            <a:xfrm>
              <a:off x="7660739" y="442345"/>
              <a:ext cx="4275733" cy="2592291"/>
            </a:xfrm>
            <a:prstGeom prst="rect">
              <a:avLst/>
            </a:prstGeom>
          </p:spPr>
        </p:pic>
        <p:pic>
          <p:nvPicPr>
            <p:cNvPr id="7" name="Picture 6">
              <a:extLst>
                <a:ext uri="{FF2B5EF4-FFF2-40B4-BE49-F238E27FC236}">
                  <a16:creationId xmlns:a16="http://schemas.microsoft.com/office/drawing/2014/main" id="{D88CA487-120D-7205-81FF-9F620BB46544}"/>
                </a:ext>
              </a:extLst>
            </p:cNvPr>
            <p:cNvPicPr>
              <a:picLocks noChangeAspect="1"/>
            </p:cNvPicPr>
            <p:nvPr/>
          </p:nvPicPr>
          <p:blipFill>
            <a:blip r:embed="rId6"/>
            <a:stretch>
              <a:fillRect/>
            </a:stretch>
          </p:blipFill>
          <p:spPr>
            <a:xfrm>
              <a:off x="7668250" y="3012339"/>
              <a:ext cx="4151799" cy="392458"/>
            </a:xfrm>
            <a:prstGeom prst="rect">
              <a:avLst/>
            </a:prstGeom>
          </p:spPr>
        </p:pic>
        <p:cxnSp>
          <p:nvCxnSpPr>
            <p:cNvPr id="10" name="Straight Connector 9">
              <a:extLst>
                <a:ext uri="{FF2B5EF4-FFF2-40B4-BE49-F238E27FC236}">
                  <a16:creationId xmlns:a16="http://schemas.microsoft.com/office/drawing/2014/main" id="{CBE0BEBB-0A9C-D483-AA72-92C3CD528ED2}"/>
                </a:ext>
              </a:extLst>
            </p:cNvPr>
            <p:cNvCxnSpPr>
              <a:cxnSpLocks/>
            </p:cNvCxnSpPr>
            <p:nvPr/>
          </p:nvCxnSpPr>
          <p:spPr>
            <a:xfrm>
              <a:off x="8189595" y="1780166"/>
              <a:ext cx="3601754"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F6EB15CC-A906-4E61-90A8-9A8F00B5577B}"/>
                    </a:ext>
                  </a:extLst>
                </p:cNvPr>
                <p:cNvSpPr txBox="1"/>
                <p:nvPr/>
              </p:nvSpPr>
              <p:spPr>
                <a:xfrm>
                  <a:off x="9606343" y="1784969"/>
                  <a:ext cx="707309"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200" i="1" smtClean="0">
                                <a:latin typeface="Cambria Math" panose="02040503050406030204" pitchFamily="18" charset="0"/>
                              </a:rPr>
                            </m:ctrlPr>
                          </m:dPr>
                          <m:e>
                            <m:r>
                              <a:rPr lang="en-US" sz="1200" i="1">
                                <a:latin typeface="Cambria Math" panose="02040503050406030204" pitchFamily="18" charset="0"/>
                              </a:rPr>
                              <m:t>𝑛</m:t>
                            </m:r>
                          </m:e>
                        </m:d>
                        <m:r>
                          <a:rPr lang="en-US" sz="1200" b="0" i="1" smtClean="0">
                            <a:latin typeface="Cambria Math" panose="02040503050406030204" pitchFamily="18" charset="0"/>
                          </a:rPr>
                          <m:t>=</m:t>
                        </m:r>
                        <m:r>
                          <a:rPr lang="en-US" sz="1200" i="1">
                            <a:latin typeface="Cambria Math" panose="02040503050406030204" pitchFamily="18" charset="0"/>
                          </a:rPr>
                          <m:t>1</m:t>
                        </m:r>
                      </m:oMath>
                    </m:oMathPara>
                  </a14:m>
                  <a:endParaRPr lang="en-US" sz="1200" dirty="0"/>
                </a:p>
              </p:txBody>
            </p:sp>
          </mc:Choice>
          <mc:Fallback xmlns="">
            <p:sp>
              <p:nvSpPr>
                <p:cNvPr id="13" name="TextBox 12">
                  <a:extLst>
                    <a:ext uri="{FF2B5EF4-FFF2-40B4-BE49-F238E27FC236}">
                      <a16:creationId xmlns:a16="http://schemas.microsoft.com/office/drawing/2014/main" id="{F6EB15CC-A906-4E61-90A8-9A8F00B5577B}"/>
                    </a:ext>
                  </a:extLst>
                </p:cNvPr>
                <p:cNvSpPr txBox="1">
                  <a:spLocks noRot="1" noChangeAspect="1" noMove="1" noResize="1" noEditPoints="1" noAdjustHandles="1" noChangeArrowheads="1" noChangeShapeType="1" noTextEdit="1"/>
                </p:cNvSpPr>
                <p:nvPr/>
              </p:nvSpPr>
              <p:spPr>
                <a:xfrm>
                  <a:off x="9606343" y="1784969"/>
                  <a:ext cx="707309" cy="276999"/>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18D8075A-6A01-B9B7-9510-C39BA306AFBC}"/>
                    </a:ext>
                  </a:extLst>
                </p:cNvPr>
                <p:cNvSpPr txBox="1"/>
                <p:nvPr/>
              </p:nvSpPr>
              <p:spPr>
                <a:xfrm>
                  <a:off x="10111052" y="2527064"/>
                  <a:ext cx="785856"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e>
                        </m:d>
                        <m:r>
                          <a:rPr lang="en-US" sz="1200" b="0" i="1" smtClean="0">
                            <a:latin typeface="Cambria Math" panose="02040503050406030204" pitchFamily="18" charset="0"/>
                          </a:rPr>
                          <m:t>∼21</m:t>
                        </m:r>
                      </m:oMath>
                    </m:oMathPara>
                  </a14:m>
                  <a:endParaRPr lang="en-US" sz="1200" dirty="0"/>
                </a:p>
              </p:txBody>
            </p:sp>
          </mc:Choice>
          <mc:Fallback xmlns="">
            <p:sp>
              <p:nvSpPr>
                <p:cNvPr id="25" name="TextBox 24">
                  <a:extLst>
                    <a:ext uri="{FF2B5EF4-FFF2-40B4-BE49-F238E27FC236}">
                      <a16:creationId xmlns:a16="http://schemas.microsoft.com/office/drawing/2014/main" id="{18D8075A-6A01-B9B7-9510-C39BA306AFBC}"/>
                    </a:ext>
                  </a:extLst>
                </p:cNvPr>
                <p:cNvSpPr txBox="1">
                  <a:spLocks noRot="1" noChangeAspect="1" noMove="1" noResize="1" noEditPoints="1" noAdjustHandles="1" noChangeArrowheads="1" noChangeShapeType="1" noTextEdit="1"/>
                </p:cNvSpPr>
                <p:nvPr/>
              </p:nvSpPr>
              <p:spPr>
                <a:xfrm>
                  <a:off x="10111052" y="2527064"/>
                  <a:ext cx="785856" cy="276999"/>
                </a:xfrm>
                <a:prstGeom prst="rect">
                  <a:avLst/>
                </a:prstGeom>
                <a:blipFill>
                  <a:blip r:embed="rId8"/>
                  <a:stretch>
                    <a:fillRect/>
                  </a:stretch>
                </a:blipFill>
              </p:spPr>
              <p:txBody>
                <a:bodyPr/>
                <a:lstStyle/>
                <a:p>
                  <a:r>
                    <a:rPr lang="en-US">
                      <a:noFill/>
                    </a:rPr>
                    <a:t> </a:t>
                  </a:r>
                </a:p>
              </p:txBody>
            </p:sp>
          </mc:Fallback>
        </mc:AlternateContent>
      </p:grpSp>
      <p:grpSp>
        <p:nvGrpSpPr>
          <p:cNvPr id="6" name="Group 5">
            <a:extLst>
              <a:ext uri="{FF2B5EF4-FFF2-40B4-BE49-F238E27FC236}">
                <a16:creationId xmlns:a16="http://schemas.microsoft.com/office/drawing/2014/main" id="{46834DB7-34B6-5291-46C0-9AB9E449178A}"/>
              </a:ext>
            </a:extLst>
          </p:cNvPr>
          <p:cNvGrpSpPr/>
          <p:nvPr/>
        </p:nvGrpSpPr>
        <p:grpSpPr>
          <a:xfrm>
            <a:off x="255530" y="2866222"/>
            <a:ext cx="4749387" cy="3715842"/>
            <a:chOff x="6928291" y="3142158"/>
            <a:chExt cx="4749387" cy="3715842"/>
          </a:xfrm>
        </p:grpSpPr>
        <p:pic>
          <p:nvPicPr>
            <p:cNvPr id="9" name="Picture 4">
              <a:extLst>
                <a:ext uri="{FF2B5EF4-FFF2-40B4-BE49-F238E27FC236}">
                  <a16:creationId xmlns:a16="http://schemas.microsoft.com/office/drawing/2014/main" id="{73064469-2965-C85C-FD9C-F0CB6BF8650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28291" y="3142158"/>
              <a:ext cx="4749387" cy="3715842"/>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a:extLst>
                <a:ext uri="{FF2B5EF4-FFF2-40B4-BE49-F238E27FC236}">
                  <a16:creationId xmlns:a16="http://schemas.microsoft.com/office/drawing/2014/main" id="{24E96577-64A8-8CA6-4D5B-E13D6CAD9AB6}"/>
                </a:ext>
              </a:extLst>
            </p:cNvPr>
            <p:cNvCxnSpPr>
              <a:cxnSpLocks/>
            </p:cNvCxnSpPr>
            <p:nvPr/>
          </p:nvCxnSpPr>
          <p:spPr>
            <a:xfrm>
              <a:off x="9567934" y="4904509"/>
              <a:ext cx="603504" cy="0"/>
            </a:xfrm>
            <a:prstGeom prst="line">
              <a:avLst/>
            </a:prstGeom>
            <a:ln w="254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A30EF760-F4D7-0019-A0E7-0B74DEA869BB}"/>
                    </a:ext>
                  </a:extLst>
                </p:cNvPr>
                <p:cNvSpPr txBox="1"/>
                <p:nvPr/>
              </p:nvSpPr>
              <p:spPr>
                <a:xfrm>
                  <a:off x="9683883" y="4904509"/>
                  <a:ext cx="40107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ϕ</m:t>
                        </m:r>
                      </m:oMath>
                    </m:oMathPara>
                  </a14:m>
                  <a:endParaRPr lang="en-US" dirty="0"/>
                </a:p>
              </p:txBody>
            </p:sp>
          </mc:Choice>
          <mc:Fallback xmlns="">
            <p:sp>
              <p:nvSpPr>
                <p:cNvPr id="28" name="TextBox 27">
                  <a:extLst>
                    <a:ext uri="{FF2B5EF4-FFF2-40B4-BE49-F238E27FC236}">
                      <a16:creationId xmlns:a16="http://schemas.microsoft.com/office/drawing/2014/main" id="{0D587329-376C-5084-FC61-5939F99699D1}"/>
                    </a:ext>
                  </a:extLst>
                </p:cNvPr>
                <p:cNvSpPr txBox="1">
                  <a:spLocks noRot="1" noChangeAspect="1" noMove="1" noResize="1" noEditPoints="1" noAdjustHandles="1" noChangeArrowheads="1" noChangeShapeType="1" noTextEdit="1"/>
                </p:cNvSpPr>
                <p:nvPr/>
              </p:nvSpPr>
              <p:spPr>
                <a:xfrm>
                  <a:off x="9683883" y="4904509"/>
                  <a:ext cx="401072" cy="369332"/>
                </a:xfrm>
                <a:prstGeom prst="rect">
                  <a:avLst/>
                </a:prstGeom>
                <a:blipFill>
                  <a:blip r:embed="rId10"/>
                  <a:stretch>
                    <a:fillRect b="-1333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1" name="Content Placeholder 2">
                <a:extLst>
                  <a:ext uri="{FF2B5EF4-FFF2-40B4-BE49-F238E27FC236}">
                    <a16:creationId xmlns:a16="http://schemas.microsoft.com/office/drawing/2014/main" id="{B8FDC5D2-A349-2E9F-684B-BDE60BFFC5C8}"/>
                  </a:ext>
                </a:extLst>
              </p:cNvPr>
              <p:cNvSpPr txBox="1">
                <a:spLocks/>
              </p:cNvSpPr>
              <p:nvPr/>
            </p:nvSpPr>
            <p:spPr>
              <a:xfrm>
                <a:off x="5012428" y="1722121"/>
                <a:ext cx="2942281" cy="12350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Neue Light" panose="02000403000000020004" pitchFamily="2" charset="0"/>
                    <a:ea typeface="Helvetica Neue Light" panose="02000403000000020004"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Neue Light" panose="02000403000000020004" pitchFamily="2" charset="0"/>
                    <a:ea typeface="Helvetica Neue Light" panose="02000403000000020004"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Neue Light" panose="02000403000000020004" pitchFamily="2" charset="0"/>
                    <a:ea typeface="Helvetica Neue Light" panose="02000403000000020004"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Neue Light" panose="02000403000000020004" pitchFamily="2" charset="0"/>
                    <a:ea typeface="Helvetica Neue Light" panose="02000403000000020004"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Neue Light" panose="02000403000000020004" pitchFamily="2" charset="0"/>
                    <a:ea typeface="Helvetica Neue Light" panose="02000403000000020004"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Further-detuned</a:t>
                </a:r>
              </a:p>
              <a:p>
                <a:pPr marL="0" indent="0" algn="ctr">
                  <a:buNone/>
                </a:pPr>
                <a:r>
                  <a:rPr lang="en-US" dirty="0"/>
                  <a:t> (10 </a:t>
                </a:r>
                <a14:m>
                  <m:oMath xmlns:m="http://schemas.openxmlformats.org/officeDocument/2006/math">
                    <m:r>
                      <m:rPr>
                        <m:sty m:val="p"/>
                      </m:rPr>
                      <a:rPr lang="en-US" b="0" i="0" smtClean="0">
                        <a:latin typeface="Cambria Math" panose="02040503050406030204" pitchFamily="18" charset="0"/>
                      </a:rPr>
                      <m:t>Γ</m:t>
                    </m:r>
                  </m:oMath>
                </a14:m>
                <a:r>
                  <a:rPr lang="en-US" dirty="0"/>
                  <a:t>) </a:t>
                </a:r>
              </a:p>
            </p:txBody>
          </p:sp>
        </mc:Choice>
        <mc:Fallback xmlns="">
          <p:sp>
            <p:nvSpPr>
              <p:cNvPr id="21" name="Content Placeholder 2">
                <a:extLst>
                  <a:ext uri="{FF2B5EF4-FFF2-40B4-BE49-F238E27FC236}">
                    <a16:creationId xmlns:a16="http://schemas.microsoft.com/office/drawing/2014/main" id="{B8FDC5D2-A349-2E9F-684B-BDE60BFFC5C8}"/>
                  </a:ext>
                </a:extLst>
              </p:cNvPr>
              <p:cNvSpPr txBox="1">
                <a:spLocks noRot="1" noChangeAspect="1" noMove="1" noResize="1" noEditPoints="1" noAdjustHandles="1" noChangeArrowheads="1" noChangeShapeType="1" noTextEdit="1"/>
              </p:cNvSpPr>
              <p:nvPr/>
            </p:nvSpPr>
            <p:spPr>
              <a:xfrm>
                <a:off x="5012428" y="1722121"/>
                <a:ext cx="2942281" cy="1235050"/>
              </a:xfrm>
              <a:prstGeom prst="rect">
                <a:avLst/>
              </a:prstGeom>
              <a:blipFill>
                <a:blip r:embed="rId11"/>
                <a:stretch>
                  <a:fillRect t="-918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Content Placeholder 2">
                <a:extLst>
                  <a:ext uri="{FF2B5EF4-FFF2-40B4-BE49-F238E27FC236}">
                    <a16:creationId xmlns:a16="http://schemas.microsoft.com/office/drawing/2014/main" id="{A3F7383C-59FC-6B3C-E09D-BC5FB990E333}"/>
                  </a:ext>
                </a:extLst>
              </p:cNvPr>
              <p:cNvSpPr txBox="1">
                <a:spLocks/>
              </p:cNvSpPr>
              <p:nvPr/>
            </p:nvSpPr>
            <p:spPr>
              <a:xfrm>
                <a:off x="4812974" y="4103444"/>
                <a:ext cx="3341187" cy="14829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Neue Light" panose="02000403000000020004" pitchFamily="2" charset="0"/>
                    <a:ea typeface="Helvetica Neue Light" panose="02000403000000020004"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Neue Light" panose="02000403000000020004" pitchFamily="2" charset="0"/>
                    <a:ea typeface="Helvetica Neue Light" panose="02000403000000020004"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Neue Light" panose="02000403000000020004" pitchFamily="2" charset="0"/>
                    <a:ea typeface="Helvetica Neue Light" panose="02000403000000020004"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Neue Light" panose="02000403000000020004" pitchFamily="2" charset="0"/>
                    <a:ea typeface="Helvetica Neue Light" panose="02000403000000020004"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Neue Light" panose="02000403000000020004" pitchFamily="2" charset="0"/>
                    <a:ea typeface="Helvetica Neue Light" panose="02000403000000020004"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Closer-detuned </a:t>
                </a:r>
              </a:p>
              <a:p>
                <a:pPr marL="0" indent="0" algn="ctr">
                  <a:buNone/>
                </a:pPr>
                <a:r>
                  <a:rPr lang="en-US" dirty="0"/>
                  <a:t>(6 </a:t>
                </a:r>
                <a14:m>
                  <m:oMath xmlns:m="http://schemas.openxmlformats.org/officeDocument/2006/math">
                    <m:r>
                      <m:rPr>
                        <m:sty m:val="p"/>
                      </m:rPr>
                      <a:rPr lang="en-US" b="0" i="0" smtClean="0">
                        <a:latin typeface="Cambria Math" panose="02040503050406030204" pitchFamily="18" charset="0"/>
                      </a:rPr>
                      <m:t>Γ</m:t>
                    </m:r>
                  </m:oMath>
                </a14:m>
                <a:r>
                  <a:rPr lang="en-US" dirty="0"/>
                  <a:t>) </a:t>
                </a:r>
              </a:p>
            </p:txBody>
          </p:sp>
        </mc:Choice>
        <mc:Fallback xmlns="">
          <p:sp>
            <p:nvSpPr>
              <p:cNvPr id="24" name="Content Placeholder 2">
                <a:extLst>
                  <a:ext uri="{FF2B5EF4-FFF2-40B4-BE49-F238E27FC236}">
                    <a16:creationId xmlns:a16="http://schemas.microsoft.com/office/drawing/2014/main" id="{A3F7383C-59FC-6B3C-E09D-BC5FB990E333}"/>
                  </a:ext>
                </a:extLst>
              </p:cNvPr>
              <p:cNvSpPr txBox="1">
                <a:spLocks noRot="1" noChangeAspect="1" noMove="1" noResize="1" noEditPoints="1" noAdjustHandles="1" noChangeArrowheads="1" noChangeShapeType="1" noTextEdit="1"/>
              </p:cNvSpPr>
              <p:nvPr/>
            </p:nvSpPr>
            <p:spPr>
              <a:xfrm>
                <a:off x="4812974" y="4103444"/>
                <a:ext cx="3341187" cy="1482941"/>
              </a:xfrm>
              <a:prstGeom prst="rect">
                <a:avLst/>
              </a:prstGeom>
              <a:blipFill>
                <a:blip r:embed="rId12"/>
                <a:stretch>
                  <a:fillRect t="-8547"/>
                </a:stretch>
              </a:blipFill>
            </p:spPr>
            <p:txBody>
              <a:bodyPr/>
              <a:lstStyle/>
              <a:p>
                <a:r>
                  <a:rPr lang="en-US">
                    <a:noFill/>
                  </a:rPr>
                  <a:t> </a:t>
                </a:r>
              </a:p>
            </p:txBody>
          </p:sp>
        </mc:Fallback>
      </mc:AlternateContent>
      <p:grpSp>
        <p:nvGrpSpPr>
          <p:cNvPr id="28" name="Group 27">
            <a:extLst>
              <a:ext uri="{FF2B5EF4-FFF2-40B4-BE49-F238E27FC236}">
                <a16:creationId xmlns:a16="http://schemas.microsoft.com/office/drawing/2014/main" id="{DE156536-B5A6-EF80-7AB6-34C1588F7BFA}"/>
              </a:ext>
            </a:extLst>
          </p:cNvPr>
          <p:cNvGrpSpPr/>
          <p:nvPr/>
        </p:nvGrpSpPr>
        <p:grpSpPr>
          <a:xfrm>
            <a:off x="7660739" y="3429000"/>
            <a:ext cx="4275731" cy="3373426"/>
            <a:chOff x="7660739" y="3429000"/>
            <a:chExt cx="4275731" cy="3373426"/>
          </a:xfrm>
        </p:grpSpPr>
        <p:grpSp>
          <p:nvGrpSpPr>
            <p:cNvPr id="19" name="Group 18">
              <a:extLst>
                <a:ext uri="{FF2B5EF4-FFF2-40B4-BE49-F238E27FC236}">
                  <a16:creationId xmlns:a16="http://schemas.microsoft.com/office/drawing/2014/main" id="{696DD96B-6149-8966-4F28-C25D419A36FA}"/>
                </a:ext>
              </a:extLst>
            </p:cNvPr>
            <p:cNvGrpSpPr>
              <a:grpSpLocks noChangeAspect="1"/>
            </p:cNvGrpSpPr>
            <p:nvPr/>
          </p:nvGrpSpPr>
          <p:grpSpPr>
            <a:xfrm>
              <a:off x="7660739" y="3429000"/>
              <a:ext cx="4275731" cy="3055703"/>
              <a:chOff x="7556121" y="3545790"/>
              <a:chExt cx="4275731" cy="3055703"/>
            </a:xfrm>
          </p:grpSpPr>
          <p:pic>
            <p:nvPicPr>
              <p:cNvPr id="16" name="Picture 15">
                <a:extLst>
                  <a:ext uri="{FF2B5EF4-FFF2-40B4-BE49-F238E27FC236}">
                    <a16:creationId xmlns:a16="http://schemas.microsoft.com/office/drawing/2014/main" id="{0C2BD198-3EE8-BAC1-DC42-363044A70A71}"/>
                  </a:ext>
                </a:extLst>
              </p:cNvPr>
              <p:cNvPicPr>
                <a:picLocks noChangeAspect="1"/>
              </p:cNvPicPr>
              <p:nvPr/>
            </p:nvPicPr>
            <p:blipFill>
              <a:blip r:embed="rId6"/>
              <a:stretch>
                <a:fillRect/>
              </a:stretch>
            </p:blipFill>
            <p:spPr>
              <a:xfrm>
                <a:off x="7587595" y="6209035"/>
                <a:ext cx="4151799" cy="392458"/>
              </a:xfrm>
              <a:prstGeom prst="rect">
                <a:avLst/>
              </a:prstGeom>
            </p:spPr>
          </p:pic>
          <p:pic>
            <p:nvPicPr>
              <p:cNvPr id="4" name="Picture 3" descr="Diagram&#10;&#10;Description automatically generated">
                <a:extLst>
                  <a:ext uri="{FF2B5EF4-FFF2-40B4-BE49-F238E27FC236}">
                    <a16:creationId xmlns:a16="http://schemas.microsoft.com/office/drawing/2014/main" id="{3C18092C-69E4-0AF3-757A-3107F1BBEC7D}"/>
                  </a:ext>
                </a:extLst>
              </p:cNvPr>
              <p:cNvPicPr>
                <a:picLocks noChangeAspect="1"/>
              </p:cNvPicPr>
              <p:nvPr/>
            </p:nvPicPr>
            <p:blipFill rotWithShape="1">
              <a:blip r:embed="rId13"/>
              <a:srcRect t="-1" b="53251"/>
              <a:stretch/>
            </p:blipFill>
            <p:spPr>
              <a:xfrm>
                <a:off x="7556121" y="3545790"/>
                <a:ext cx="4275731" cy="2696305"/>
              </a:xfrm>
              <a:prstGeom prst="rect">
                <a:avLst/>
              </a:prstGeom>
            </p:spPr>
          </p:pic>
          <p:cxnSp>
            <p:nvCxnSpPr>
              <p:cNvPr id="18" name="Straight Connector 17">
                <a:extLst>
                  <a:ext uri="{FF2B5EF4-FFF2-40B4-BE49-F238E27FC236}">
                    <a16:creationId xmlns:a16="http://schemas.microsoft.com/office/drawing/2014/main" id="{522AEADB-6BF7-1968-B00D-8E1B85ABEE7F}"/>
                  </a:ext>
                </a:extLst>
              </p:cNvPr>
              <p:cNvCxnSpPr>
                <a:cxnSpLocks/>
              </p:cNvCxnSpPr>
              <p:nvPr/>
            </p:nvCxnSpPr>
            <p:spPr>
              <a:xfrm>
                <a:off x="8116858" y="4927363"/>
                <a:ext cx="3601754"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E02C4027-57CD-19CC-6EF8-2197D8B4C86B}"/>
                </a:ext>
              </a:extLst>
            </p:cNvPr>
            <p:cNvSpPr txBox="1"/>
            <p:nvPr/>
          </p:nvSpPr>
          <p:spPr>
            <a:xfrm>
              <a:off x="7807954" y="6494649"/>
              <a:ext cx="4044249" cy="307777"/>
            </a:xfrm>
            <a:prstGeom prst="rect">
              <a:avLst/>
            </a:prstGeom>
            <a:noFill/>
          </p:spPr>
          <p:txBody>
            <a:bodyPr wrap="none" rtlCol="0">
              <a:spAutoFit/>
            </a:bodyPr>
            <a:lstStyle/>
            <a:p>
              <a:r>
                <a:rPr lang="en-US" sz="1400" dirty="0">
                  <a:latin typeface="Helvetica Neue Light" panose="02000403000000020004" pitchFamily="2" charset="0"/>
                  <a:ea typeface="Helvetica Neue Light" panose="02000403000000020004" pitchFamily="2" charset="0"/>
                </a:rPr>
                <a:t>Phys. Rev. A 48, 1434 – Published 1 August 1993</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762C596-7D48-F14C-E420-76131B7A12E6}"/>
                    </a:ext>
                  </a:extLst>
                </p:cNvPr>
                <p:cNvSpPr txBox="1"/>
                <p:nvPr/>
              </p:nvSpPr>
              <p:spPr>
                <a:xfrm>
                  <a:off x="9629018" y="3643743"/>
                  <a:ext cx="785856"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e>
                        </m:d>
                        <m:r>
                          <a:rPr lang="en-US" sz="1200" b="0" i="1" smtClean="0">
                            <a:latin typeface="Cambria Math" panose="02040503050406030204" pitchFamily="18" charset="0"/>
                          </a:rPr>
                          <m:t>∼21</m:t>
                        </m:r>
                      </m:oMath>
                    </m:oMathPara>
                  </a14:m>
                  <a:endParaRPr lang="en-US" sz="1200" dirty="0"/>
                </a:p>
              </p:txBody>
            </p:sp>
          </mc:Choice>
          <mc:Fallback xmlns="">
            <p:sp>
              <p:nvSpPr>
                <p:cNvPr id="26" name="TextBox 25">
                  <a:extLst>
                    <a:ext uri="{FF2B5EF4-FFF2-40B4-BE49-F238E27FC236}">
                      <a16:creationId xmlns:a16="http://schemas.microsoft.com/office/drawing/2014/main" id="{9762C596-7D48-F14C-E420-76131B7A12E6}"/>
                    </a:ext>
                  </a:extLst>
                </p:cNvPr>
                <p:cNvSpPr txBox="1">
                  <a:spLocks noRot="1" noChangeAspect="1" noMove="1" noResize="1" noEditPoints="1" noAdjustHandles="1" noChangeArrowheads="1" noChangeShapeType="1" noTextEdit="1"/>
                </p:cNvSpPr>
                <p:nvPr/>
              </p:nvSpPr>
              <p:spPr>
                <a:xfrm>
                  <a:off x="9629018" y="3643743"/>
                  <a:ext cx="785856" cy="276999"/>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B7917177-E878-A08C-B6B1-4B7143A79A87}"/>
                    </a:ext>
                  </a:extLst>
                </p:cNvPr>
                <p:cNvSpPr txBox="1"/>
                <p:nvPr/>
              </p:nvSpPr>
              <p:spPr>
                <a:xfrm>
                  <a:off x="9668291" y="5310717"/>
                  <a:ext cx="707310"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e>
                        </m:d>
                        <m:r>
                          <a:rPr lang="en-US" sz="1200" b="0" i="1" smtClean="0">
                            <a:latin typeface="Cambria Math" panose="02040503050406030204" pitchFamily="18" charset="0"/>
                          </a:rPr>
                          <m:t>=1</m:t>
                        </m:r>
                      </m:oMath>
                    </m:oMathPara>
                  </a14:m>
                  <a:endParaRPr lang="en-US" sz="1200" dirty="0"/>
                </a:p>
              </p:txBody>
            </p:sp>
          </mc:Choice>
          <mc:Fallback xmlns="">
            <p:sp>
              <p:nvSpPr>
                <p:cNvPr id="27" name="TextBox 26">
                  <a:extLst>
                    <a:ext uri="{FF2B5EF4-FFF2-40B4-BE49-F238E27FC236}">
                      <a16:creationId xmlns:a16="http://schemas.microsoft.com/office/drawing/2014/main" id="{B7917177-E878-A08C-B6B1-4B7143A79A87}"/>
                    </a:ext>
                  </a:extLst>
                </p:cNvPr>
                <p:cNvSpPr txBox="1">
                  <a:spLocks noRot="1" noChangeAspect="1" noMove="1" noResize="1" noEditPoints="1" noAdjustHandles="1" noChangeArrowheads="1" noChangeShapeType="1" noTextEdit="1"/>
                </p:cNvSpPr>
                <p:nvPr/>
              </p:nvSpPr>
              <p:spPr>
                <a:xfrm>
                  <a:off x="9668291" y="5310717"/>
                  <a:ext cx="707310" cy="276999"/>
                </a:xfrm>
                <a:prstGeom prst="rect">
                  <a:avLst/>
                </a:prstGeom>
                <a:blipFill>
                  <a:blip r:embed="rId15"/>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3412236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1" grpId="0"/>
      <p:bldP spid="2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E0FA6CC0-E9DA-49AD-2F9D-823BE5E723EF}"/>
              </a:ext>
            </a:extLst>
          </p:cNvPr>
          <p:cNvPicPr>
            <a:picLocks noChangeAspect="1"/>
          </p:cNvPicPr>
          <p:nvPr/>
        </p:nvPicPr>
        <p:blipFill>
          <a:blip r:embed="rId3"/>
          <a:stretch>
            <a:fillRect/>
          </a:stretch>
        </p:blipFill>
        <p:spPr>
          <a:xfrm>
            <a:off x="6064765" y="1441789"/>
            <a:ext cx="5772505" cy="2136914"/>
          </a:xfrm>
          <a:prstGeom prst="rect">
            <a:avLst/>
          </a:prstGeom>
        </p:spPr>
      </p:pic>
      <p:sp>
        <p:nvSpPr>
          <p:cNvPr id="2" name="Title 1">
            <a:extLst>
              <a:ext uri="{FF2B5EF4-FFF2-40B4-BE49-F238E27FC236}">
                <a16:creationId xmlns:a16="http://schemas.microsoft.com/office/drawing/2014/main" id="{E1683A91-9810-ADE8-6C9E-7422F65C9278}"/>
              </a:ext>
            </a:extLst>
          </p:cNvPr>
          <p:cNvSpPr>
            <a:spLocks noGrp="1"/>
          </p:cNvSpPr>
          <p:nvPr>
            <p:ph type="title"/>
          </p:nvPr>
        </p:nvSpPr>
        <p:spPr/>
        <p:txBody>
          <a:bodyPr>
            <a:normAutofit/>
          </a:bodyPr>
          <a:lstStyle/>
          <a:p>
            <a:r>
              <a:rPr lang="en-US" sz="4200" dirty="0"/>
              <a:t>Why the hills? Why’s the Greek only climbing?</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7B8D188-523A-F0FD-C279-6E40580D6055}"/>
                  </a:ext>
                </a:extLst>
              </p:cNvPr>
              <p:cNvSpPr>
                <a:spLocks noGrp="1"/>
              </p:cNvSpPr>
              <p:nvPr>
                <p:ph idx="1"/>
              </p:nvPr>
            </p:nvSpPr>
            <p:spPr>
              <a:xfrm>
                <a:off x="838200" y="1825624"/>
                <a:ext cx="5521036" cy="4565939"/>
              </a:xfrm>
            </p:spPr>
            <p:txBody>
              <a:bodyPr>
                <a:normAutofit/>
              </a:bodyPr>
              <a:lstStyle/>
              <a:p>
                <a:pPr marL="0" indent="0">
                  <a:buNone/>
                </a:pPr>
                <a:r>
                  <a:rPr lang="en-US" dirty="0"/>
                  <a:t>S</a:t>
                </a:r>
                <a:r>
                  <a:rPr lang="en-US" baseline="-25000" dirty="0"/>
                  <a:t>1/2</a:t>
                </a:r>
                <a14:m>
                  <m:oMath xmlns:m="http://schemas.openxmlformats.org/officeDocument/2006/math">
                    <m:r>
                      <a:rPr lang="en-US" i="1">
                        <a:latin typeface="Cambria Math" panose="02040503050406030204" pitchFamily="18" charset="0"/>
                      </a:rPr>
                      <m:t>→</m:t>
                    </m:r>
                  </m:oMath>
                </a14:m>
                <a:r>
                  <a:rPr lang="en-US" dirty="0"/>
                  <a:t> P</a:t>
                </a:r>
                <a:r>
                  <a:rPr lang="en-US" baseline="-25000" dirty="0"/>
                  <a:t>1/2</a:t>
                </a:r>
                <a:r>
                  <a:rPr lang="en-US" dirty="0"/>
                  <a:t> case:</a:t>
                </a:r>
              </a:p>
              <a:p>
                <a:pPr>
                  <a:buFont typeface="System Font Regular"/>
                  <a:buChar char="→"/>
                </a:pPr>
                <a:r>
                  <a:rPr lang="en-US" dirty="0"/>
                  <a:t> Blue detuning for pumping to lower state </a:t>
                </a:r>
              </a:p>
              <a:p>
                <a:pPr>
                  <a:buFont typeface="System Font Regular"/>
                  <a:buChar char="→"/>
                </a:pPr>
                <a:endParaRPr lang="en-US" i="1" dirty="0"/>
              </a:p>
              <a:p>
                <a:pPr marL="0" indent="0">
                  <a:buNone/>
                </a:pPr>
                <a:endParaRPr lang="en-US"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47B8D188-523A-F0FD-C279-6E40580D6055}"/>
                  </a:ext>
                </a:extLst>
              </p:cNvPr>
              <p:cNvSpPr>
                <a:spLocks noGrp="1" noRot="1" noChangeAspect="1" noMove="1" noResize="1" noEditPoints="1" noAdjustHandles="1" noChangeArrowheads="1" noChangeShapeType="1" noTextEdit="1"/>
              </p:cNvSpPr>
              <p:nvPr>
                <p:ph idx="1"/>
              </p:nvPr>
            </p:nvSpPr>
            <p:spPr>
              <a:xfrm>
                <a:off x="838200" y="1825624"/>
                <a:ext cx="5521036" cy="4565939"/>
              </a:xfrm>
              <a:blipFill>
                <a:blip r:embed="rId4"/>
                <a:stretch>
                  <a:fillRect l="-2299" t="-2493"/>
                </a:stretch>
              </a:blipFill>
            </p:spPr>
            <p:txBody>
              <a:bodyPr/>
              <a:lstStyle/>
              <a:p>
                <a:r>
                  <a:rPr lang="en-US">
                    <a:noFill/>
                  </a:rPr>
                  <a:t> </a:t>
                </a:r>
              </a:p>
            </p:txBody>
          </p:sp>
        </mc:Fallback>
      </mc:AlternateContent>
      <p:grpSp>
        <p:nvGrpSpPr>
          <p:cNvPr id="21" name="Group 20">
            <a:extLst>
              <a:ext uri="{FF2B5EF4-FFF2-40B4-BE49-F238E27FC236}">
                <a16:creationId xmlns:a16="http://schemas.microsoft.com/office/drawing/2014/main" id="{F496ED15-77F6-508B-DF91-64F7E81DCECB}"/>
              </a:ext>
            </a:extLst>
          </p:cNvPr>
          <p:cNvGrpSpPr/>
          <p:nvPr/>
        </p:nvGrpSpPr>
        <p:grpSpPr>
          <a:xfrm>
            <a:off x="6591509" y="3442190"/>
            <a:ext cx="4834861" cy="2969538"/>
            <a:chOff x="6518939" y="3442190"/>
            <a:chExt cx="4834861" cy="2969538"/>
          </a:xfrm>
        </p:grpSpPr>
        <p:pic>
          <p:nvPicPr>
            <p:cNvPr id="20" name="Picture 19" descr="Chart, radar chart&#10;&#10;Description automatically generated">
              <a:extLst>
                <a:ext uri="{FF2B5EF4-FFF2-40B4-BE49-F238E27FC236}">
                  <a16:creationId xmlns:a16="http://schemas.microsoft.com/office/drawing/2014/main" id="{623969CA-9A7B-D4BA-FD78-2734084CD466}"/>
                </a:ext>
              </a:extLst>
            </p:cNvPr>
            <p:cNvPicPr>
              <a:picLocks noChangeAspect="1"/>
            </p:cNvPicPr>
            <p:nvPr/>
          </p:nvPicPr>
          <p:blipFill rotWithShape="1">
            <a:blip r:embed="rId5"/>
            <a:srcRect r="78571" b="89102"/>
            <a:stretch/>
          </p:blipFill>
          <p:spPr>
            <a:xfrm>
              <a:off x="6518939" y="3442190"/>
              <a:ext cx="1035412" cy="464792"/>
            </a:xfrm>
            <a:prstGeom prst="rect">
              <a:avLst/>
            </a:prstGeom>
          </p:spPr>
        </p:pic>
        <p:pic>
          <p:nvPicPr>
            <p:cNvPr id="12" name="Picture 11" descr="Chart, radar chart&#10;&#10;Description automatically generated">
              <a:extLst>
                <a:ext uri="{FF2B5EF4-FFF2-40B4-BE49-F238E27FC236}">
                  <a16:creationId xmlns:a16="http://schemas.microsoft.com/office/drawing/2014/main" id="{6AC26D51-7058-D832-A348-F92867821BCD}"/>
                </a:ext>
              </a:extLst>
            </p:cNvPr>
            <p:cNvPicPr>
              <a:picLocks noChangeAspect="1"/>
            </p:cNvPicPr>
            <p:nvPr/>
          </p:nvPicPr>
          <p:blipFill rotWithShape="1">
            <a:blip r:embed="rId5"/>
            <a:srcRect t="40784"/>
            <a:stretch/>
          </p:blipFill>
          <p:spPr>
            <a:xfrm>
              <a:off x="6521896" y="3886200"/>
              <a:ext cx="4831904" cy="2525528"/>
            </a:xfrm>
            <a:prstGeom prst="rect">
              <a:avLst/>
            </a:prstGeom>
          </p:spPr>
        </p:pic>
      </p:grpSp>
      <p:sp>
        <p:nvSpPr>
          <p:cNvPr id="13" name="TextBox 12">
            <a:extLst>
              <a:ext uri="{FF2B5EF4-FFF2-40B4-BE49-F238E27FC236}">
                <a16:creationId xmlns:a16="http://schemas.microsoft.com/office/drawing/2014/main" id="{88581F09-0CEC-D833-EAE5-9B15B8C4F94E}"/>
              </a:ext>
            </a:extLst>
          </p:cNvPr>
          <p:cNvSpPr txBox="1"/>
          <p:nvPr/>
        </p:nvSpPr>
        <p:spPr>
          <a:xfrm>
            <a:off x="6750461" y="6469907"/>
            <a:ext cx="4752263" cy="369332"/>
          </a:xfrm>
          <a:prstGeom prst="rect">
            <a:avLst/>
          </a:prstGeom>
          <a:noFill/>
        </p:spPr>
        <p:txBody>
          <a:bodyPr wrap="none" rtlCol="0">
            <a:spAutoFit/>
          </a:bodyPr>
          <a:lstStyle/>
          <a:p>
            <a:r>
              <a:rPr lang="en-US" dirty="0"/>
              <a:t>Vol. 6, No. 11/November 1989/J. Opt. Soc. Am. B</a:t>
            </a:r>
          </a:p>
        </p:txBody>
      </p:sp>
      <p:grpSp>
        <p:nvGrpSpPr>
          <p:cNvPr id="16" name="Group 15">
            <a:extLst>
              <a:ext uri="{FF2B5EF4-FFF2-40B4-BE49-F238E27FC236}">
                <a16:creationId xmlns:a16="http://schemas.microsoft.com/office/drawing/2014/main" id="{FD67DB0A-50F8-2A91-BA2E-21D0B3C99133}"/>
              </a:ext>
            </a:extLst>
          </p:cNvPr>
          <p:cNvGrpSpPr>
            <a:grpSpLocks noChangeAspect="1"/>
          </p:cNvGrpSpPr>
          <p:nvPr/>
        </p:nvGrpSpPr>
        <p:grpSpPr>
          <a:xfrm>
            <a:off x="1138400" y="3809705"/>
            <a:ext cx="3202179" cy="2622805"/>
            <a:chOff x="4818306" y="1527203"/>
            <a:chExt cx="2452285" cy="2008587"/>
          </a:xfrm>
        </p:grpSpPr>
        <p:cxnSp>
          <p:nvCxnSpPr>
            <p:cNvPr id="35" name="Straight Connector 34">
              <a:extLst>
                <a:ext uri="{FF2B5EF4-FFF2-40B4-BE49-F238E27FC236}">
                  <a16:creationId xmlns:a16="http://schemas.microsoft.com/office/drawing/2014/main" id="{29E46087-F3DA-0869-3704-58753E2EC028}"/>
                </a:ext>
              </a:extLst>
            </p:cNvPr>
            <p:cNvCxnSpPr>
              <a:cxnSpLocks/>
            </p:cNvCxnSpPr>
            <p:nvPr/>
          </p:nvCxnSpPr>
          <p:spPr>
            <a:xfrm>
              <a:off x="5393890" y="3319765"/>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0BF7CE7-2127-3113-01AD-CDC9BE3A7382}"/>
                </a:ext>
              </a:extLst>
            </p:cNvPr>
            <p:cNvCxnSpPr>
              <a:cxnSpLocks/>
            </p:cNvCxnSpPr>
            <p:nvPr/>
          </p:nvCxnSpPr>
          <p:spPr>
            <a:xfrm>
              <a:off x="6507140" y="3319765"/>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C24C65C-FEDC-3E18-7D69-E5E4FE39A0CA}"/>
                </a:ext>
              </a:extLst>
            </p:cNvPr>
            <p:cNvCxnSpPr>
              <a:cxnSpLocks/>
            </p:cNvCxnSpPr>
            <p:nvPr/>
          </p:nvCxnSpPr>
          <p:spPr>
            <a:xfrm>
              <a:off x="5419140" y="1755557"/>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ECC700EC-D5F8-FC46-8E56-F3CFAE2048D4}"/>
                </a:ext>
              </a:extLst>
            </p:cNvPr>
            <p:cNvCxnSpPr>
              <a:cxnSpLocks/>
            </p:cNvCxnSpPr>
            <p:nvPr/>
          </p:nvCxnSpPr>
          <p:spPr>
            <a:xfrm>
              <a:off x="6537880" y="1755557"/>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588D4E72-5799-D4AA-D98F-FAE483FFCA6A}"/>
                </a:ext>
              </a:extLst>
            </p:cNvPr>
            <p:cNvCxnSpPr>
              <a:cxnSpLocks/>
            </p:cNvCxnSpPr>
            <p:nvPr/>
          </p:nvCxnSpPr>
          <p:spPr>
            <a:xfrm flipV="1">
              <a:off x="5716117" y="1755555"/>
              <a:ext cx="0" cy="1568194"/>
            </a:xfrm>
            <a:prstGeom prst="straightConnector1">
              <a:avLst/>
            </a:prstGeom>
            <a:ln w="44450">
              <a:solidFill>
                <a:srgbClr val="58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089EC852-8142-E98F-D973-C6E3E4C5ED52}"/>
                </a:ext>
              </a:extLst>
            </p:cNvPr>
            <p:cNvCxnSpPr>
              <a:cxnSpLocks/>
            </p:cNvCxnSpPr>
            <p:nvPr/>
          </p:nvCxnSpPr>
          <p:spPr>
            <a:xfrm flipH="1" flipV="1">
              <a:off x="5733958" y="1755557"/>
              <a:ext cx="1093490" cy="1564209"/>
            </a:xfrm>
            <a:prstGeom prst="straightConnector1">
              <a:avLst/>
            </a:prstGeom>
            <a:ln w="44450">
              <a:solidFill>
                <a:srgbClr val="58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D4A77602-3CDC-8238-B9DF-1F51433D266B}"/>
                </a:ext>
              </a:extLst>
            </p:cNvPr>
            <p:cNvCxnSpPr>
              <a:cxnSpLocks/>
            </p:cNvCxnSpPr>
            <p:nvPr/>
          </p:nvCxnSpPr>
          <p:spPr>
            <a:xfrm flipV="1">
              <a:off x="6827448" y="1755555"/>
              <a:ext cx="0" cy="1568194"/>
            </a:xfrm>
            <a:prstGeom prst="straightConnector1">
              <a:avLst/>
            </a:prstGeom>
            <a:ln w="44450">
              <a:solidFill>
                <a:srgbClr val="58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BF39FA2-A1CA-17DE-CCFB-DF517CC61EF2}"/>
                </a:ext>
              </a:extLst>
            </p:cNvPr>
            <p:cNvCxnSpPr>
              <a:cxnSpLocks/>
            </p:cNvCxnSpPr>
            <p:nvPr/>
          </p:nvCxnSpPr>
          <p:spPr>
            <a:xfrm flipV="1">
              <a:off x="5705962" y="1765306"/>
              <a:ext cx="1109135" cy="1554459"/>
            </a:xfrm>
            <a:prstGeom prst="straightConnector1">
              <a:avLst/>
            </a:prstGeom>
            <a:ln w="44450">
              <a:solidFill>
                <a:srgbClr val="5800FF"/>
              </a:solidFill>
              <a:tailEnd type="triangle" w="med"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52219864-DF7A-2D6A-4714-A29CBD02202F}"/>
                    </a:ext>
                  </a:extLst>
                </p:cNvPr>
                <p:cNvSpPr txBox="1"/>
                <p:nvPr/>
              </p:nvSpPr>
              <p:spPr>
                <a:xfrm>
                  <a:off x="6813578" y="1926134"/>
                  <a:ext cx="457013" cy="4692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𝜋</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oMath>
                    </m:oMathPara>
                  </a14:m>
                  <a:endParaRPr lang="en-US" b="0" dirty="0"/>
                </a:p>
              </p:txBody>
            </p:sp>
          </mc:Choice>
          <mc:Fallback xmlns="">
            <p:sp>
              <p:nvSpPr>
                <p:cNvPr id="47" name="TextBox 46">
                  <a:extLst>
                    <a:ext uri="{FF2B5EF4-FFF2-40B4-BE49-F238E27FC236}">
                      <a16:creationId xmlns:a16="http://schemas.microsoft.com/office/drawing/2014/main" id="{52219864-DF7A-2D6A-4714-A29CBD02202F}"/>
                    </a:ext>
                  </a:extLst>
                </p:cNvPr>
                <p:cNvSpPr txBox="1">
                  <a:spLocks noRot="1" noChangeAspect="1" noMove="1" noResize="1" noEditPoints="1" noAdjustHandles="1" noChangeArrowheads="1" noChangeShapeType="1" noTextEdit="1"/>
                </p:cNvSpPr>
                <p:nvPr/>
              </p:nvSpPr>
              <p:spPr>
                <a:xfrm>
                  <a:off x="6813578" y="1926134"/>
                  <a:ext cx="457013" cy="469240"/>
                </a:xfrm>
                <a:prstGeom prst="rect">
                  <a:avLst/>
                </a:prstGeom>
                <a:blipFill>
                  <a:blip r:embed="rId6"/>
                  <a:stretch>
                    <a:fillRect b="-2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BE6783B2-D4F9-A5AC-F3A2-878126F70C21}"/>
                    </a:ext>
                  </a:extLst>
                </p:cNvPr>
                <p:cNvSpPr txBox="1"/>
                <p:nvPr/>
              </p:nvSpPr>
              <p:spPr>
                <a:xfrm>
                  <a:off x="5255153" y="1967481"/>
                  <a:ext cx="417730" cy="4692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𝜋</m:t>
                        </m:r>
                        <m:f>
                          <m:fPr>
                            <m:ctrlPr>
                              <a:rPr lang="en-US" i="1">
                                <a:latin typeface="Cambria Math" panose="02040503050406030204" pitchFamily="18" charset="0"/>
                              </a:rPr>
                            </m:ctrlPr>
                          </m:fPr>
                          <m:num>
                            <m:r>
                              <a:rPr lang="en-US" b="0" i="1" smtClean="0">
                                <a:latin typeface="Cambria Math" panose="02040503050406030204" pitchFamily="18" charset="0"/>
                              </a:rPr>
                              <m:t>1</m:t>
                            </m:r>
                          </m:num>
                          <m:den>
                            <m:r>
                              <a:rPr lang="en-US" i="1">
                                <a:latin typeface="Cambria Math" panose="02040503050406030204" pitchFamily="18" charset="0"/>
                              </a:rPr>
                              <m:t>3</m:t>
                            </m:r>
                          </m:den>
                        </m:f>
                      </m:oMath>
                    </m:oMathPara>
                  </a14:m>
                  <a:endParaRPr lang="en-US" dirty="0"/>
                </a:p>
              </p:txBody>
            </p:sp>
          </mc:Choice>
          <mc:Fallback xmlns="">
            <p:sp>
              <p:nvSpPr>
                <p:cNvPr id="48" name="TextBox 47">
                  <a:extLst>
                    <a:ext uri="{FF2B5EF4-FFF2-40B4-BE49-F238E27FC236}">
                      <a16:creationId xmlns:a16="http://schemas.microsoft.com/office/drawing/2014/main" id="{BE6783B2-D4F9-A5AC-F3A2-878126F70C21}"/>
                    </a:ext>
                  </a:extLst>
                </p:cNvPr>
                <p:cNvSpPr txBox="1">
                  <a:spLocks noRot="1" noChangeAspect="1" noMove="1" noResize="1" noEditPoints="1" noAdjustHandles="1" noChangeArrowheads="1" noChangeShapeType="1" noTextEdit="1"/>
                </p:cNvSpPr>
                <p:nvPr/>
              </p:nvSpPr>
              <p:spPr>
                <a:xfrm>
                  <a:off x="5255153" y="1967481"/>
                  <a:ext cx="417730" cy="469240"/>
                </a:xfrm>
                <a:prstGeom prst="rect">
                  <a:avLst/>
                </a:prstGeom>
                <a:blipFill>
                  <a:blip r:embed="rId7"/>
                  <a:stretch>
                    <a:fillRect b="-40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B9B8A3B0-4969-EA6D-6FBC-FF94777DD89B}"/>
                    </a:ext>
                  </a:extLst>
                </p:cNvPr>
                <p:cNvSpPr txBox="1"/>
                <p:nvPr/>
              </p:nvSpPr>
              <p:spPr>
                <a:xfrm>
                  <a:off x="6040818" y="1762137"/>
                  <a:ext cx="501256" cy="4692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𝜎</m:t>
                            </m:r>
                          </m:e>
                          <m:sub>
                            <m:r>
                              <a:rPr lang="en-US" b="0" i="1" smtClean="0">
                                <a:latin typeface="Cambria Math" panose="02040503050406030204" pitchFamily="18" charset="0"/>
                              </a:rPr>
                              <m:t>+</m:t>
                            </m:r>
                          </m:sub>
                        </m:sSub>
                        <m:f>
                          <m:fPr>
                            <m:ctrlPr>
                              <a:rPr lang="en-US" i="1">
                                <a:latin typeface="Cambria Math" panose="02040503050406030204" pitchFamily="18" charset="0"/>
                              </a:rPr>
                            </m:ctrlPr>
                          </m:fPr>
                          <m:num>
                            <m:r>
                              <a:rPr lang="en-US" b="0" i="1" smtClean="0">
                                <a:latin typeface="Cambria Math" panose="02040503050406030204" pitchFamily="18" charset="0"/>
                              </a:rPr>
                              <m:t>2</m:t>
                            </m:r>
                          </m:num>
                          <m:den>
                            <m:r>
                              <a:rPr lang="en-US" i="1">
                                <a:latin typeface="Cambria Math" panose="02040503050406030204" pitchFamily="18" charset="0"/>
                              </a:rPr>
                              <m:t>3</m:t>
                            </m:r>
                          </m:den>
                        </m:f>
                      </m:oMath>
                    </m:oMathPara>
                  </a14:m>
                  <a:endParaRPr lang="en-US" dirty="0"/>
                </a:p>
              </p:txBody>
            </p:sp>
          </mc:Choice>
          <mc:Fallback xmlns="">
            <p:sp>
              <p:nvSpPr>
                <p:cNvPr id="50" name="TextBox 49">
                  <a:extLst>
                    <a:ext uri="{FF2B5EF4-FFF2-40B4-BE49-F238E27FC236}">
                      <a16:creationId xmlns:a16="http://schemas.microsoft.com/office/drawing/2014/main" id="{B9B8A3B0-4969-EA6D-6FBC-FF94777DD89B}"/>
                    </a:ext>
                  </a:extLst>
                </p:cNvPr>
                <p:cNvSpPr txBox="1">
                  <a:spLocks noRot="1" noChangeAspect="1" noMove="1" noResize="1" noEditPoints="1" noAdjustHandles="1" noChangeArrowheads="1" noChangeShapeType="1" noTextEdit="1"/>
                </p:cNvSpPr>
                <p:nvPr/>
              </p:nvSpPr>
              <p:spPr>
                <a:xfrm>
                  <a:off x="6040818" y="1762137"/>
                  <a:ext cx="501256" cy="469240"/>
                </a:xfrm>
                <a:prstGeom prst="rect">
                  <a:avLst/>
                </a:prstGeom>
                <a:blipFill>
                  <a:blip r:embed="rId8"/>
                  <a:stretch>
                    <a:fillRect b="-20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7DFBD71B-1B67-DDA5-5484-7BB02EBF102A}"/>
                    </a:ext>
                  </a:extLst>
                </p:cNvPr>
                <p:cNvSpPr txBox="1"/>
                <p:nvPr/>
              </p:nvSpPr>
              <p:spPr>
                <a:xfrm>
                  <a:off x="5858526" y="2840776"/>
                  <a:ext cx="529491" cy="4692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 </m:t>
                            </m:r>
                          </m:sub>
                        </m:sSub>
                        <m:f>
                          <m:fPr>
                            <m:ctrlPr>
                              <a:rPr lang="en-US" i="1">
                                <a:latin typeface="Cambria Math" panose="02040503050406030204" pitchFamily="18" charset="0"/>
                              </a:rPr>
                            </m:ctrlPr>
                          </m:fPr>
                          <m:num>
                            <m:r>
                              <a:rPr lang="en-US" b="0" i="1" smtClean="0">
                                <a:latin typeface="Cambria Math" panose="02040503050406030204" pitchFamily="18" charset="0"/>
                              </a:rPr>
                              <m:t>2</m:t>
                            </m:r>
                          </m:num>
                          <m:den>
                            <m:r>
                              <a:rPr lang="en-US" i="1">
                                <a:latin typeface="Cambria Math" panose="02040503050406030204" pitchFamily="18" charset="0"/>
                              </a:rPr>
                              <m:t>3</m:t>
                            </m:r>
                          </m:den>
                        </m:f>
                      </m:oMath>
                    </m:oMathPara>
                  </a14:m>
                  <a:endParaRPr lang="en-US" dirty="0"/>
                </a:p>
              </p:txBody>
            </p:sp>
          </mc:Choice>
          <mc:Fallback xmlns="">
            <p:sp>
              <p:nvSpPr>
                <p:cNvPr id="52" name="TextBox 51">
                  <a:extLst>
                    <a:ext uri="{FF2B5EF4-FFF2-40B4-BE49-F238E27FC236}">
                      <a16:creationId xmlns:a16="http://schemas.microsoft.com/office/drawing/2014/main" id="{7DFBD71B-1B67-DDA5-5484-7BB02EBF102A}"/>
                    </a:ext>
                  </a:extLst>
                </p:cNvPr>
                <p:cNvSpPr txBox="1">
                  <a:spLocks noRot="1" noChangeAspect="1" noMove="1" noResize="1" noEditPoints="1" noAdjustHandles="1" noChangeArrowheads="1" noChangeShapeType="1" noTextEdit="1"/>
                </p:cNvSpPr>
                <p:nvPr/>
              </p:nvSpPr>
              <p:spPr>
                <a:xfrm>
                  <a:off x="5858526" y="2840776"/>
                  <a:ext cx="529491" cy="469240"/>
                </a:xfrm>
                <a:prstGeom prst="rect">
                  <a:avLst/>
                </a:prstGeom>
                <a:blipFill>
                  <a:blip r:embed="rId9"/>
                  <a:stretch>
                    <a:fillRect b="-2000"/>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47E31244-7FA9-B766-8CFF-3413DA44C35F}"/>
                </a:ext>
              </a:extLst>
            </p:cNvPr>
            <p:cNvSpPr txBox="1"/>
            <p:nvPr/>
          </p:nvSpPr>
          <p:spPr>
            <a:xfrm>
              <a:off x="4818306" y="3135100"/>
              <a:ext cx="579675" cy="400690"/>
            </a:xfrm>
            <a:prstGeom prst="rect">
              <a:avLst/>
            </a:prstGeom>
            <a:noFill/>
          </p:spPr>
          <p:txBody>
            <a:bodyPr wrap="none" rtlCol="0">
              <a:spAutoFit/>
            </a:bodyPr>
            <a:lstStyle/>
            <a:p>
              <a:r>
                <a:rPr lang="en-US" sz="2800" dirty="0">
                  <a:latin typeface="Helvetica Neue Light" panose="02000403000000020004" pitchFamily="2" charset="0"/>
                  <a:ea typeface="Helvetica Neue Light" panose="02000403000000020004" pitchFamily="2" charset="0"/>
                  <a:cs typeface="Helvetica Neue" panose="02000503000000020004" pitchFamily="2" charset="0"/>
                </a:rPr>
                <a:t>S</a:t>
              </a:r>
              <a:r>
                <a:rPr lang="en-US" sz="2800" baseline="-25000" dirty="0">
                  <a:latin typeface="Helvetica Neue Light" panose="02000403000000020004" pitchFamily="2" charset="0"/>
                  <a:ea typeface="Helvetica Neue Light" panose="02000403000000020004" pitchFamily="2" charset="0"/>
                  <a:cs typeface="Helvetica Neue" panose="02000503000000020004" pitchFamily="2" charset="0"/>
                </a:rPr>
                <a:t>1/2</a:t>
              </a:r>
              <a:endParaRPr lang="en-US" sz="28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14" name="TextBox 13">
              <a:extLst>
                <a:ext uri="{FF2B5EF4-FFF2-40B4-BE49-F238E27FC236}">
                  <a16:creationId xmlns:a16="http://schemas.microsoft.com/office/drawing/2014/main" id="{6946D01E-AAE9-DC22-5052-7742EC4D43E4}"/>
                </a:ext>
              </a:extLst>
            </p:cNvPr>
            <p:cNvSpPr txBox="1"/>
            <p:nvPr/>
          </p:nvSpPr>
          <p:spPr>
            <a:xfrm>
              <a:off x="4820454" y="1527203"/>
              <a:ext cx="579675" cy="400690"/>
            </a:xfrm>
            <a:prstGeom prst="rect">
              <a:avLst/>
            </a:prstGeom>
            <a:noFill/>
          </p:spPr>
          <p:txBody>
            <a:bodyPr wrap="none" rtlCol="0">
              <a:spAutoFit/>
            </a:bodyPr>
            <a:lstStyle/>
            <a:p>
              <a:r>
                <a:rPr lang="en-US" sz="2800" dirty="0">
                  <a:latin typeface="Helvetica Neue Light" panose="02000403000000020004" pitchFamily="2" charset="0"/>
                  <a:ea typeface="Helvetica Neue Light" panose="02000403000000020004" pitchFamily="2" charset="0"/>
                  <a:cs typeface="Helvetica Neue" panose="02000503000000020004" pitchFamily="2" charset="0"/>
                </a:rPr>
                <a:t>P</a:t>
              </a:r>
              <a:r>
                <a:rPr lang="en-US" sz="2800" baseline="-25000" dirty="0">
                  <a:latin typeface="Helvetica Neue Light" panose="02000403000000020004" pitchFamily="2" charset="0"/>
                  <a:ea typeface="Helvetica Neue Light" panose="02000403000000020004" pitchFamily="2" charset="0"/>
                  <a:cs typeface="Helvetica Neue" panose="02000503000000020004" pitchFamily="2" charset="0"/>
                </a:rPr>
                <a:t>1/2</a:t>
              </a:r>
              <a:endParaRPr lang="en-US" sz="28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grpSp>
    </p:spTree>
    <p:extLst>
      <p:ext uri="{BB962C8B-B14F-4D97-AF65-F5344CB8AC3E}">
        <p14:creationId xmlns:p14="http://schemas.microsoft.com/office/powerpoint/2010/main" val="3253581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F731-0B4A-7C7B-6225-D15DC4DDB5DB}"/>
              </a:ext>
            </a:extLst>
          </p:cNvPr>
          <p:cNvSpPr>
            <a:spLocks noGrp="1"/>
          </p:cNvSpPr>
          <p:nvPr>
            <p:ph type="title"/>
          </p:nvPr>
        </p:nvSpPr>
        <p:spPr/>
        <p:txBody>
          <a:bodyPr/>
          <a:lstStyle/>
          <a:p>
            <a:r>
              <a:rPr lang="en-US" dirty="0"/>
              <a:t>How do you cool many motional modes  to the ground state simultaneously?</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C9FEF59-9D03-4284-9870-CD9C9DA206E9}"/>
                  </a:ext>
                </a:extLst>
              </p:cNvPr>
              <p:cNvSpPr>
                <a:spLocks noGrp="1"/>
              </p:cNvSpPr>
              <p:nvPr>
                <p:ph idx="1"/>
              </p:nvPr>
            </p:nvSpPr>
            <p:spPr/>
            <p:txBody>
              <a:bodyPr>
                <a:normAutofit/>
              </a:bodyPr>
              <a:lstStyle/>
              <a:p>
                <a:pPr marL="0" indent="0">
                  <a:buNone/>
                </a:pPr>
                <a:r>
                  <a:rPr lang="en-US" sz="2400" dirty="0"/>
                  <a:t>Serialized resolved sideband cooling of all modes</a:t>
                </a:r>
              </a:p>
              <a:p>
                <a:pPr>
                  <a:buFont typeface="System Font Regular"/>
                  <a:buChar char="→"/>
                </a:pPr>
                <a:r>
                  <a:rPr lang="en-US" sz="2400" dirty="0"/>
                  <a:t> </a:t>
                </a:r>
                <a:r>
                  <a:rPr lang="en-US" sz="2400" i="1" dirty="0"/>
                  <a:t>slow, not parallel</a:t>
                </a:r>
              </a:p>
              <a:p>
                <a:pPr marL="0" indent="0">
                  <a:buNone/>
                </a:pPr>
                <a:endParaRPr lang="en-US" sz="2400" dirty="0"/>
              </a:p>
              <a:p>
                <a:pPr marL="0" indent="0">
                  <a:buNone/>
                </a:pPr>
                <a:r>
                  <a:rPr lang="en-US" sz="2400" dirty="0"/>
                  <a:t>EIT cooling close to the ground state</a:t>
                </a:r>
              </a:p>
              <a:p>
                <a:pPr>
                  <a:buFont typeface="System Font Regular"/>
                  <a:buChar char="→"/>
                </a:pPr>
                <a:r>
                  <a:rPr lang="en-US" sz="2400" dirty="0"/>
                  <a:t> </a:t>
                </a:r>
                <a:r>
                  <a:rPr lang="en-US" sz="2400" i="1" dirty="0"/>
                  <a:t>fast, parallel for modes with similar frequencies</a:t>
                </a:r>
              </a:p>
              <a:p>
                <a:pPr marL="0" indent="0">
                  <a:buNone/>
                </a:pPr>
                <a:endParaRPr lang="en-US" sz="2400" dirty="0"/>
              </a:p>
              <a:p>
                <a:pPr marL="0" indent="0">
                  <a:buNone/>
                </a:pPr>
                <a:r>
                  <a:rPr lang="en-US" sz="2400" dirty="0"/>
                  <a:t>Polarization gradient (PG) cooling to </a:t>
                </a:r>
                <a14:m>
                  <m:oMath xmlns:m="http://schemas.openxmlformats.org/officeDocument/2006/math">
                    <m:acc>
                      <m:accPr>
                        <m:chr m:val="̅"/>
                        <m:ctrlPr>
                          <a:rPr lang="en-US" sz="2400" i="1">
                            <a:latin typeface="Cambria Math" panose="02040503050406030204" pitchFamily="18" charset="0"/>
                          </a:rPr>
                        </m:ctrlPr>
                      </m:accPr>
                      <m:e>
                        <m:r>
                          <a:rPr lang="en-US" sz="2400" i="1">
                            <a:latin typeface="Cambria Math" panose="02040503050406030204" pitchFamily="18" charset="0"/>
                          </a:rPr>
                          <m:t>𝑛</m:t>
                        </m:r>
                      </m:e>
                    </m:acc>
                  </m:oMath>
                </a14:m>
                <a:r>
                  <a:rPr lang="en-US" sz="2400" dirty="0"/>
                  <a:t>~1</a:t>
                </a:r>
                <a14:m>
                  <m:oMath xmlns:m="http://schemas.openxmlformats.org/officeDocument/2006/math">
                    <m:r>
                      <a:rPr lang="en-US" sz="2400" i="1" smtClean="0">
                        <a:latin typeface="Cambria Math" panose="02040503050406030204" pitchFamily="18" charset="0"/>
                      </a:rPr>
                      <m:t>→</m:t>
                    </m:r>
                  </m:oMath>
                </a14:m>
                <a:r>
                  <a:rPr lang="en-US" sz="2400" dirty="0"/>
                  <a:t> few red sideband pulses</a:t>
                </a:r>
              </a:p>
              <a:p>
                <a:pPr>
                  <a:buFont typeface="System Font Regular"/>
                  <a:buChar char="→"/>
                </a:pPr>
                <a:r>
                  <a:rPr lang="en-US" sz="2400" dirty="0"/>
                  <a:t> </a:t>
                </a:r>
                <a:r>
                  <a:rPr lang="en-US" sz="2400" i="1" dirty="0"/>
                  <a:t>fast, larger mode range</a:t>
                </a:r>
              </a:p>
              <a:p>
                <a:pPr marL="0" indent="0">
                  <a:buNone/>
                </a:pPr>
                <a:endParaRPr lang="en-US" sz="2400" dirty="0"/>
              </a:p>
            </p:txBody>
          </p:sp>
        </mc:Choice>
        <mc:Fallback>
          <p:sp>
            <p:nvSpPr>
              <p:cNvPr id="3" name="Content Placeholder 2">
                <a:extLst>
                  <a:ext uri="{FF2B5EF4-FFF2-40B4-BE49-F238E27FC236}">
                    <a16:creationId xmlns:a16="http://schemas.microsoft.com/office/drawing/2014/main" id="{6C9FEF59-9D03-4284-9870-CD9C9DA206E9}"/>
                  </a:ext>
                </a:extLst>
              </p:cNvPr>
              <p:cNvSpPr>
                <a:spLocks noGrp="1" noRot="1" noChangeAspect="1" noMove="1" noResize="1" noEditPoints="1" noAdjustHandles="1" noChangeArrowheads="1" noChangeShapeType="1" noTextEdit="1"/>
              </p:cNvSpPr>
              <p:nvPr>
                <p:ph idx="1"/>
              </p:nvPr>
            </p:nvSpPr>
            <p:spPr>
              <a:blipFill>
                <a:blip r:embed="rId3"/>
                <a:stretch>
                  <a:fillRect l="-965" t="-2035"/>
                </a:stretch>
              </a:blipFill>
            </p:spPr>
            <p:txBody>
              <a:bodyPr/>
              <a:lstStyle/>
              <a:p>
                <a:r>
                  <a:rPr lang="en-US">
                    <a:noFill/>
                  </a:rPr>
                  <a:t> </a:t>
                </a:r>
              </a:p>
            </p:txBody>
          </p:sp>
        </mc:Fallback>
      </mc:AlternateContent>
      <p:grpSp>
        <p:nvGrpSpPr>
          <p:cNvPr id="21" name="Group 20">
            <a:extLst>
              <a:ext uri="{FF2B5EF4-FFF2-40B4-BE49-F238E27FC236}">
                <a16:creationId xmlns:a16="http://schemas.microsoft.com/office/drawing/2014/main" id="{99CC543F-F165-27B5-0105-7CEF3AEACFB4}"/>
              </a:ext>
            </a:extLst>
          </p:cNvPr>
          <p:cNvGrpSpPr/>
          <p:nvPr/>
        </p:nvGrpSpPr>
        <p:grpSpPr>
          <a:xfrm>
            <a:off x="8530936" y="2570014"/>
            <a:ext cx="3158837" cy="935186"/>
            <a:chOff x="8520545" y="2570014"/>
            <a:chExt cx="3158837" cy="935186"/>
          </a:xfrm>
        </p:grpSpPr>
        <p:sp>
          <p:nvSpPr>
            <p:cNvPr id="15" name="Freeform 14">
              <a:extLst>
                <a:ext uri="{FF2B5EF4-FFF2-40B4-BE49-F238E27FC236}">
                  <a16:creationId xmlns:a16="http://schemas.microsoft.com/office/drawing/2014/main" id="{5CDEDB98-B14A-1E9E-127F-59DEF7B2998F}"/>
                </a:ext>
              </a:extLst>
            </p:cNvPr>
            <p:cNvSpPr/>
            <p:nvPr/>
          </p:nvSpPr>
          <p:spPr>
            <a:xfrm>
              <a:off x="8520545" y="2570014"/>
              <a:ext cx="3158837" cy="935186"/>
            </a:xfrm>
            <a:custGeom>
              <a:avLst/>
              <a:gdLst>
                <a:gd name="connsiteX0" fmla="*/ 0 w 1672937"/>
                <a:gd name="connsiteY0" fmla="*/ 0 h 935186"/>
                <a:gd name="connsiteX1" fmla="*/ 893619 w 1672937"/>
                <a:gd name="connsiteY1" fmla="*/ 935182 h 935186"/>
                <a:gd name="connsiteX2" fmla="*/ 1672937 w 1672937"/>
                <a:gd name="connsiteY2" fmla="*/ 10391 h 935186"/>
              </a:gdLst>
              <a:ahLst/>
              <a:cxnLst>
                <a:cxn ang="0">
                  <a:pos x="connsiteX0" y="connsiteY0"/>
                </a:cxn>
                <a:cxn ang="0">
                  <a:pos x="connsiteX1" y="connsiteY1"/>
                </a:cxn>
                <a:cxn ang="0">
                  <a:pos x="connsiteX2" y="connsiteY2"/>
                </a:cxn>
              </a:cxnLst>
              <a:rect l="l" t="t" r="r" b="b"/>
              <a:pathLst>
                <a:path w="1672937" h="935186">
                  <a:moveTo>
                    <a:pt x="0" y="0"/>
                  </a:moveTo>
                  <a:cubicBezTo>
                    <a:pt x="307398" y="466725"/>
                    <a:pt x="614796" y="933450"/>
                    <a:pt x="893619" y="935182"/>
                  </a:cubicBezTo>
                  <a:cubicBezTo>
                    <a:pt x="1172442" y="936914"/>
                    <a:pt x="1422689" y="473652"/>
                    <a:pt x="1672937" y="10391"/>
                  </a:cubicBezTo>
                </a:path>
              </a:pathLst>
            </a:cu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C899470D-B08D-21BA-6E5C-FAAF7A3078B4}"/>
                </a:ext>
              </a:extLst>
            </p:cNvPr>
            <p:cNvSpPr/>
            <p:nvPr/>
          </p:nvSpPr>
          <p:spPr>
            <a:xfrm>
              <a:off x="9507682" y="3037607"/>
              <a:ext cx="176645" cy="1758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9D701B4B-A312-AFCE-2530-85AF4B90940E}"/>
                </a:ext>
              </a:extLst>
            </p:cNvPr>
            <p:cNvSpPr/>
            <p:nvPr/>
          </p:nvSpPr>
          <p:spPr>
            <a:xfrm>
              <a:off x="9854046" y="3034687"/>
              <a:ext cx="176645" cy="1758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B43A281B-EC31-C340-D8BA-F38A1CCEE8A6}"/>
                </a:ext>
              </a:extLst>
            </p:cNvPr>
            <p:cNvSpPr/>
            <p:nvPr/>
          </p:nvSpPr>
          <p:spPr>
            <a:xfrm>
              <a:off x="10117282" y="3034685"/>
              <a:ext cx="176645" cy="1758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44A18113-A868-D9CF-12C8-E34AFE50A990}"/>
                </a:ext>
              </a:extLst>
            </p:cNvPr>
            <p:cNvSpPr/>
            <p:nvPr/>
          </p:nvSpPr>
          <p:spPr>
            <a:xfrm>
              <a:off x="10394373" y="3034686"/>
              <a:ext cx="176645" cy="1758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F6626A90-CAB3-14FF-A33E-75918E4AED6A}"/>
                </a:ext>
              </a:extLst>
            </p:cNvPr>
            <p:cNvSpPr/>
            <p:nvPr/>
          </p:nvSpPr>
          <p:spPr>
            <a:xfrm>
              <a:off x="10735541" y="3037606"/>
              <a:ext cx="176645" cy="1758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3172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BD4C4-7971-F3BB-DA8C-1500C3ACF5E4}"/>
              </a:ext>
            </a:extLst>
          </p:cNvPr>
          <p:cNvSpPr>
            <a:spLocks noGrp="1"/>
          </p:cNvSpPr>
          <p:nvPr>
            <p:ph type="title"/>
          </p:nvPr>
        </p:nvSpPr>
        <p:spPr/>
        <p:txBody>
          <a:bodyPr/>
          <a:lstStyle/>
          <a:p>
            <a:r>
              <a:rPr lang="en-US" dirty="0"/>
              <a:t>Relaxation of PI induced charging</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AB3DDB6-2C46-4A21-70AA-53DACE777887}"/>
                  </a:ext>
                </a:extLst>
              </p:cNvPr>
              <p:cNvSpPr>
                <a:spLocks noGrp="1"/>
              </p:cNvSpPr>
              <p:nvPr>
                <p:ph idx="1"/>
              </p:nvPr>
            </p:nvSpPr>
            <p:spPr/>
            <p:txBody>
              <a:bodyPr/>
              <a:lstStyle/>
              <a:p>
                <a:pPr marL="0" indent="0">
                  <a:buNone/>
                </a:pPr>
                <a:r>
                  <a:rPr lang="en-US" dirty="0"/>
                  <a:t>Repeatable displacement direction (~minute </a:t>
                </a:r>
                <a14:m>
                  <m:oMath xmlns:m="http://schemas.openxmlformats.org/officeDocument/2006/math">
                    <m:r>
                      <a:rPr lang="en-US" b="0" i="1" smtClean="0">
                        <a:latin typeface="Cambria Math" panose="02040503050406030204" pitchFamily="18" charset="0"/>
                      </a:rPr>
                      <m:t>→</m:t>
                    </m:r>
                  </m:oMath>
                </a14:m>
                <a:r>
                  <a:rPr lang="en-US" dirty="0"/>
                  <a:t>~100 nm or ~4 V/m)</a:t>
                </a:r>
              </a:p>
              <a:p>
                <a:pPr marL="0" indent="0">
                  <a:buNone/>
                </a:pPr>
                <a:endParaRPr lang="en-US" sz="1200" dirty="0"/>
              </a:p>
              <a:p>
                <a:pPr marL="0" indent="0">
                  <a:buNone/>
                </a:pPr>
                <a:r>
                  <a:rPr lang="en-US" dirty="0"/>
                  <a:t>Time constant and amplitude stochastic, but proportional to PI beam time</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FAB3DDB6-2C46-4A21-70AA-53DACE777887}"/>
                  </a:ext>
                </a:extLst>
              </p:cNvPr>
              <p:cNvSpPr>
                <a:spLocks noGrp="1" noRot="1" noChangeAspect="1" noMove="1" noResize="1" noEditPoints="1" noAdjustHandles="1" noChangeArrowheads="1" noChangeShapeType="1" noTextEdit="1"/>
              </p:cNvSpPr>
              <p:nvPr>
                <p:ph idx="1"/>
              </p:nvPr>
            </p:nvSpPr>
            <p:spPr>
              <a:blipFill>
                <a:blip r:embed="rId3"/>
                <a:stretch>
                  <a:fillRect l="-1206" t="-2616" r="-121"/>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50DFB33C-6A15-E808-C726-F88D4EA8B279}"/>
              </a:ext>
            </a:extLst>
          </p:cNvPr>
          <p:cNvPicPr>
            <a:picLocks noChangeAspect="1"/>
          </p:cNvPicPr>
          <p:nvPr/>
        </p:nvPicPr>
        <p:blipFill>
          <a:blip r:embed="rId4"/>
          <a:stretch>
            <a:fillRect/>
          </a:stretch>
        </p:blipFill>
        <p:spPr>
          <a:xfrm>
            <a:off x="132653" y="3505199"/>
            <a:ext cx="4263162" cy="3352799"/>
          </a:xfrm>
          <a:prstGeom prst="rect">
            <a:avLst/>
          </a:prstGeom>
        </p:spPr>
      </p:pic>
      <p:pic>
        <p:nvPicPr>
          <p:cNvPr id="5" name="Picture 4">
            <a:extLst>
              <a:ext uri="{FF2B5EF4-FFF2-40B4-BE49-F238E27FC236}">
                <a16:creationId xmlns:a16="http://schemas.microsoft.com/office/drawing/2014/main" id="{86D8FFE8-3EDE-7DB3-3962-32A2F941C912}"/>
              </a:ext>
            </a:extLst>
          </p:cNvPr>
          <p:cNvPicPr>
            <a:picLocks noChangeAspect="1"/>
          </p:cNvPicPr>
          <p:nvPr/>
        </p:nvPicPr>
        <p:blipFill>
          <a:blip r:embed="rId5"/>
          <a:stretch>
            <a:fillRect/>
          </a:stretch>
        </p:blipFill>
        <p:spPr>
          <a:xfrm>
            <a:off x="4493659" y="3505201"/>
            <a:ext cx="4263161" cy="3352799"/>
          </a:xfrm>
          <a:prstGeom prst="rect">
            <a:avLst/>
          </a:prstGeom>
        </p:spPr>
      </p:pic>
      <p:pic>
        <p:nvPicPr>
          <p:cNvPr id="6" name="Picture 5">
            <a:extLst>
              <a:ext uri="{FF2B5EF4-FFF2-40B4-BE49-F238E27FC236}">
                <a16:creationId xmlns:a16="http://schemas.microsoft.com/office/drawing/2014/main" id="{ED47A8D4-7EAE-AEA6-4D62-748A369DF01E}"/>
              </a:ext>
            </a:extLst>
          </p:cNvPr>
          <p:cNvPicPr>
            <a:picLocks noChangeAspect="1"/>
          </p:cNvPicPr>
          <p:nvPr/>
        </p:nvPicPr>
        <p:blipFill>
          <a:blip r:embed="rId6"/>
          <a:srcRect/>
          <a:stretch/>
        </p:blipFill>
        <p:spPr>
          <a:xfrm>
            <a:off x="8925919" y="3977331"/>
            <a:ext cx="3075274" cy="2408534"/>
          </a:xfrm>
          <a:prstGeom prst="rect">
            <a:avLst/>
          </a:prstGeom>
        </p:spPr>
      </p:pic>
    </p:spTree>
    <p:extLst>
      <p:ext uri="{BB962C8B-B14F-4D97-AF65-F5344CB8AC3E}">
        <p14:creationId xmlns:p14="http://schemas.microsoft.com/office/powerpoint/2010/main" val="700836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0FB27A5-764F-F1AD-705A-0FC15B960489}"/>
              </a:ext>
            </a:extLst>
          </p:cNvPr>
          <p:cNvGrpSpPr>
            <a:grpSpLocks noChangeAspect="1"/>
          </p:cNvGrpSpPr>
          <p:nvPr/>
        </p:nvGrpSpPr>
        <p:grpSpPr>
          <a:xfrm>
            <a:off x="4823071" y="2632166"/>
            <a:ext cx="7422716" cy="4114800"/>
            <a:chOff x="8646142" y="4803521"/>
            <a:chExt cx="3486675" cy="1689354"/>
          </a:xfrm>
        </p:grpSpPr>
        <p:pic>
          <p:nvPicPr>
            <p:cNvPr id="18" name="Content Placeholder 7" descr="A close-up of a diagram&#10;&#10;Description automatically generated">
              <a:extLst>
                <a:ext uri="{FF2B5EF4-FFF2-40B4-BE49-F238E27FC236}">
                  <a16:creationId xmlns:a16="http://schemas.microsoft.com/office/drawing/2014/main" id="{C5CB05D4-1D2D-DD4B-6690-B0B76B862558}"/>
                </a:ext>
              </a:extLst>
            </p:cNvPr>
            <p:cNvPicPr>
              <a:picLocks noChangeAspect="1"/>
            </p:cNvPicPr>
            <p:nvPr/>
          </p:nvPicPr>
          <p:blipFill rotWithShape="1">
            <a:blip r:embed="rId3"/>
            <a:srcRect l="46510" t="67319" r="-1"/>
            <a:stretch/>
          </p:blipFill>
          <p:spPr>
            <a:xfrm>
              <a:off x="8646142" y="4945488"/>
              <a:ext cx="3486675" cy="1547387"/>
            </a:xfrm>
            <a:prstGeom prst="rect">
              <a:avLst/>
            </a:prstGeom>
          </p:spPr>
        </p:pic>
        <p:sp>
          <p:nvSpPr>
            <p:cNvPr id="20" name="Rectangle 19">
              <a:extLst>
                <a:ext uri="{FF2B5EF4-FFF2-40B4-BE49-F238E27FC236}">
                  <a16:creationId xmlns:a16="http://schemas.microsoft.com/office/drawing/2014/main" id="{003B8633-E7E7-E4FE-8CEB-DF37E3C1AADA}"/>
                </a:ext>
              </a:extLst>
            </p:cNvPr>
            <p:cNvSpPr/>
            <p:nvPr/>
          </p:nvSpPr>
          <p:spPr>
            <a:xfrm>
              <a:off x="8778240" y="4803521"/>
              <a:ext cx="539496" cy="460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00A7F731-0B4A-7C7B-6225-D15DC4DDB5DB}"/>
              </a:ext>
            </a:extLst>
          </p:cNvPr>
          <p:cNvSpPr>
            <a:spLocks noGrp="1"/>
          </p:cNvSpPr>
          <p:nvPr>
            <p:ph type="title"/>
          </p:nvPr>
        </p:nvSpPr>
        <p:spPr/>
        <p:txBody>
          <a:bodyPr/>
          <a:lstStyle/>
          <a:p>
            <a:r>
              <a:rPr lang="en-US" dirty="0"/>
              <a:t>Integrated PGC structures</a:t>
            </a:r>
          </a:p>
        </p:txBody>
      </p:sp>
      <mc:AlternateContent xmlns:mc="http://schemas.openxmlformats.org/markup-compatibility/2006">
        <mc:Choice xmlns:a14="http://schemas.microsoft.com/office/drawing/2010/main" Requires="a14">
          <p:sp>
            <p:nvSpPr>
              <p:cNvPr id="11" name="Content Placeholder 10">
                <a:extLst>
                  <a:ext uri="{FF2B5EF4-FFF2-40B4-BE49-F238E27FC236}">
                    <a16:creationId xmlns:a16="http://schemas.microsoft.com/office/drawing/2014/main" id="{1D44AFCE-34D4-7D0A-795D-3F57967B51F0}"/>
                  </a:ext>
                </a:extLst>
              </p:cNvPr>
              <p:cNvSpPr>
                <a:spLocks noGrp="1"/>
              </p:cNvSpPr>
              <p:nvPr>
                <p:ph idx="1"/>
              </p:nvPr>
            </p:nvSpPr>
            <p:spPr/>
            <p:txBody>
              <a:bodyPr/>
              <a:lstStyle/>
              <a:p>
                <a:pPr marL="0" indent="0">
                  <a:buNone/>
                </a:pPr>
                <a:r>
                  <a:rPr lang="en-US" dirty="0"/>
                  <a:t>Single fiber input split on-chip </a:t>
                </a:r>
                <a14:m>
                  <m:oMath xmlns:m="http://schemas.openxmlformats.org/officeDocument/2006/math">
                    <m:r>
                      <a:rPr lang="en-US" b="0" i="1" smtClean="0">
                        <a:latin typeface="Cambria Math" panose="02040503050406030204" pitchFamily="18" charset="0"/>
                      </a:rPr>
                      <m:t>→</m:t>
                    </m:r>
                  </m:oMath>
                </a14:m>
                <a:r>
                  <a:rPr lang="en-US" dirty="0"/>
                  <a:t> perpendicular TE gratings</a:t>
                </a:r>
              </a:p>
              <a:p>
                <a:pPr marL="0" indent="0">
                  <a:buNone/>
                </a:pPr>
                <a:endParaRPr lang="en-US" sz="2000" dirty="0"/>
              </a:p>
              <a:p>
                <a:pPr marL="0" indent="0">
                  <a:buNone/>
                </a:pPr>
                <a:r>
                  <a:rPr lang="en-US" dirty="0"/>
                  <a:t>Mutually </a:t>
                </a:r>
                <a14:m>
                  <m:oMath xmlns:m="http://schemas.openxmlformats.org/officeDocument/2006/math">
                    <m:r>
                      <a:rPr lang="en-US" b="0" i="1" smtClean="0">
                        <a:latin typeface="Cambria Math" panose="02040503050406030204" pitchFamily="18" charset="0"/>
                      </a:rPr>
                      <m:t>⊥</m:t>
                    </m:r>
                  </m:oMath>
                </a14:m>
                <a:r>
                  <a:rPr lang="en-US" dirty="0"/>
                  <a:t> B-field and polarizations </a:t>
                </a:r>
              </a:p>
            </p:txBody>
          </p:sp>
        </mc:Choice>
        <mc:Fallback>
          <p:sp>
            <p:nvSpPr>
              <p:cNvPr id="11" name="Content Placeholder 10">
                <a:extLst>
                  <a:ext uri="{FF2B5EF4-FFF2-40B4-BE49-F238E27FC236}">
                    <a16:creationId xmlns:a16="http://schemas.microsoft.com/office/drawing/2014/main" id="{1D44AFCE-34D4-7D0A-795D-3F57967B51F0}"/>
                  </a:ext>
                </a:extLst>
              </p:cNvPr>
              <p:cNvSpPr>
                <a:spLocks noGrp="1" noRot="1" noChangeAspect="1" noMove="1" noResize="1" noEditPoints="1" noAdjustHandles="1" noChangeArrowheads="1" noChangeShapeType="1" noTextEdit="1"/>
              </p:cNvSpPr>
              <p:nvPr>
                <p:ph idx="1"/>
              </p:nvPr>
            </p:nvSpPr>
            <p:spPr>
              <a:blipFill>
                <a:blip r:embed="rId4"/>
                <a:stretch>
                  <a:fillRect l="-1206" t="-2616"/>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B5693167-A6C4-A2F4-B96B-6902025728DA}"/>
              </a:ext>
            </a:extLst>
          </p:cNvPr>
          <p:cNvPicPr>
            <a:picLocks noChangeAspect="1"/>
          </p:cNvPicPr>
          <p:nvPr/>
        </p:nvPicPr>
        <p:blipFill>
          <a:blip r:embed="rId5"/>
          <a:stretch>
            <a:fillRect/>
          </a:stretch>
        </p:blipFill>
        <p:spPr>
          <a:xfrm>
            <a:off x="924904" y="3270112"/>
            <a:ext cx="3973705" cy="3340216"/>
          </a:xfrm>
          <a:prstGeom prst="rect">
            <a:avLst/>
          </a:prstGeom>
        </p:spPr>
      </p:pic>
      <p:grpSp>
        <p:nvGrpSpPr>
          <p:cNvPr id="29" name="Group 28">
            <a:extLst>
              <a:ext uri="{FF2B5EF4-FFF2-40B4-BE49-F238E27FC236}">
                <a16:creationId xmlns:a16="http://schemas.microsoft.com/office/drawing/2014/main" id="{D8C080CB-E6BD-4B19-7CA0-E3EB7DC4A325}"/>
              </a:ext>
            </a:extLst>
          </p:cNvPr>
          <p:cNvGrpSpPr/>
          <p:nvPr/>
        </p:nvGrpSpPr>
        <p:grpSpPr>
          <a:xfrm>
            <a:off x="9567532" y="1484355"/>
            <a:ext cx="1719808" cy="1834874"/>
            <a:chOff x="10185770" y="346159"/>
            <a:chExt cx="1719808" cy="1834874"/>
          </a:xfrm>
        </p:grpSpPr>
        <p:cxnSp>
          <p:nvCxnSpPr>
            <p:cNvPr id="22" name="Straight Arrow Connector 21">
              <a:extLst>
                <a:ext uri="{FF2B5EF4-FFF2-40B4-BE49-F238E27FC236}">
                  <a16:creationId xmlns:a16="http://schemas.microsoft.com/office/drawing/2014/main" id="{AEC56432-8A9A-EF3B-695A-0B85EDCC2973}"/>
                </a:ext>
              </a:extLst>
            </p:cNvPr>
            <p:cNvCxnSpPr>
              <a:cxnSpLocks/>
            </p:cNvCxnSpPr>
            <p:nvPr/>
          </p:nvCxnSpPr>
          <p:spPr>
            <a:xfrm flipV="1">
              <a:off x="10964562" y="702473"/>
              <a:ext cx="0" cy="82790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8A70BE2-7E57-6235-6F9C-0B51EE521B73}"/>
                </a:ext>
              </a:extLst>
            </p:cNvPr>
            <p:cNvCxnSpPr>
              <a:cxnSpLocks/>
            </p:cNvCxnSpPr>
            <p:nvPr/>
          </p:nvCxnSpPr>
          <p:spPr>
            <a:xfrm rot="16200000" flipH="1">
              <a:off x="11353800" y="1086923"/>
              <a:ext cx="0" cy="82790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61D71225-EBF5-E290-35A8-548F00D4FD9E}"/>
                </a:ext>
              </a:extLst>
            </p:cNvPr>
            <p:cNvCxnSpPr>
              <a:cxnSpLocks/>
            </p:cNvCxnSpPr>
            <p:nvPr/>
          </p:nvCxnSpPr>
          <p:spPr>
            <a:xfrm flipH="1">
              <a:off x="10505046" y="1499223"/>
              <a:ext cx="459516" cy="446722"/>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53CD70E3-282A-EC6C-083D-3266B28B278C}"/>
                    </a:ext>
                  </a:extLst>
                </p:cNvPr>
                <p:cNvSpPr txBox="1"/>
                <p:nvPr/>
              </p:nvSpPr>
              <p:spPr>
                <a:xfrm>
                  <a:off x="10185770" y="1904034"/>
                  <a:ext cx="49212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1</m:t>
                                </m:r>
                              </m:sub>
                            </m:sSub>
                          </m:e>
                        </m:acc>
                      </m:oMath>
                    </m:oMathPara>
                  </a14:m>
                  <a:endParaRPr lang="en-US" dirty="0"/>
                </a:p>
              </p:txBody>
            </p:sp>
          </mc:Choice>
          <mc:Fallback>
            <p:sp>
              <p:nvSpPr>
                <p:cNvPr id="26" name="TextBox 25">
                  <a:extLst>
                    <a:ext uri="{FF2B5EF4-FFF2-40B4-BE49-F238E27FC236}">
                      <a16:creationId xmlns:a16="http://schemas.microsoft.com/office/drawing/2014/main" id="{53CD70E3-282A-EC6C-083D-3266B28B278C}"/>
                    </a:ext>
                  </a:extLst>
                </p:cNvPr>
                <p:cNvSpPr txBox="1">
                  <a:spLocks noRot="1" noChangeAspect="1" noMove="1" noResize="1" noEditPoints="1" noAdjustHandles="1" noChangeArrowheads="1" noChangeShapeType="1" noTextEdit="1"/>
                </p:cNvSpPr>
                <p:nvPr/>
              </p:nvSpPr>
              <p:spPr>
                <a:xfrm>
                  <a:off x="10185770" y="1904034"/>
                  <a:ext cx="492122" cy="276999"/>
                </a:xfrm>
                <a:prstGeom prst="rect">
                  <a:avLst/>
                </a:prstGeom>
                <a:blipFill>
                  <a:blip r:embed="rId6"/>
                  <a:stretch>
                    <a:fillRect l="-7692" r="-5128" b="-1304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E9E4859B-7574-705D-87B1-503E81532549}"/>
                    </a:ext>
                  </a:extLst>
                </p:cNvPr>
                <p:cNvSpPr txBox="1"/>
                <p:nvPr/>
              </p:nvSpPr>
              <p:spPr>
                <a:xfrm>
                  <a:off x="11479243" y="1116424"/>
                  <a:ext cx="426335" cy="276999"/>
                </a:xfrm>
                <a:prstGeom prst="rect">
                  <a:avLst/>
                </a:prstGeom>
                <a:noFill/>
              </p:spPr>
              <p:txBody>
                <a:bodyPr wrap="none" lIns="0" tIns="0" rIns="0" bIns="0" rtlCol="0">
                  <a:spAutoFit/>
                </a:bodyPr>
                <a:lstStyle/>
                <a:p>
                  <a:r>
                    <a:rPr lang="en-US" b="0" dirty="0"/>
                    <a:t>Y</a:t>
                  </a:r>
                  <a14:m>
                    <m:oMath xmlns:m="http://schemas.openxmlformats.org/officeDocument/2006/math">
                      <m:r>
                        <a:rPr lang="en-US" i="1">
                          <a:latin typeface="Cambria Math" panose="02040503050406030204" pitchFamily="18" charset="0"/>
                        </a:rPr>
                        <m:t>:</m:t>
                      </m:r>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2</m:t>
                              </m:r>
                            </m:sub>
                          </m:sSub>
                        </m:e>
                      </m:acc>
                    </m:oMath>
                  </a14:m>
                  <a:endParaRPr lang="en-US" dirty="0"/>
                </a:p>
              </p:txBody>
            </p:sp>
          </mc:Choice>
          <mc:Fallback>
            <p:sp>
              <p:nvSpPr>
                <p:cNvPr id="27" name="TextBox 26">
                  <a:extLst>
                    <a:ext uri="{FF2B5EF4-FFF2-40B4-BE49-F238E27FC236}">
                      <a16:creationId xmlns:a16="http://schemas.microsoft.com/office/drawing/2014/main" id="{E9E4859B-7574-705D-87B1-503E81532549}"/>
                    </a:ext>
                  </a:extLst>
                </p:cNvPr>
                <p:cNvSpPr txBox="1">
                  <a:spLocks noRot="1" noChangeAspect="1" noMove="1" noResize="1" noEditPoints="1" noAdjustHandles="1" noChangeArrowheads="1" noChangeShapeType="1" noTextEdit="1"/>
                </p:cNvSpPr>
                <p:nvPr/>
              </p:nvSpPr>
              <p:spPr>
                <a:xfrm>
                  <a:off x="11479243" y="1116424"/>
                  <a:ext cx="426335" cy="276999"/>
                </a:xfrm>
                <a:prstGeom prst="rect">
                  <a:avLst/>
                </a:prstGeom>
                <a:blipFill>
                  <a:blip r:embed="rId7"/>
                  <a:stretch>
                    <a:fillRect l="-35294" t="-26087" r="-8824" b="-4782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222BDE8A-0922-976B-F0DF-D55985040E90}"/>
                    </a:ext>
                  </a:extLst>
                </p:cNvPr>
                <p:cNvSpPr txBox="1"/>
                <p:nvPr/>
              </p:nvSpPr>
              <p:spPr>
                <a:xfrm>
                  <a:off x="10710582" y="346159"/>
                  <a:ext cx="365293" cy="310598"/>
                </a:xfrm>
                <a:prstGeom prst="rect">
                  <a:avLst/>
                </a:prstGeom>
                <a:noFill/>
              </p:spPr>
              <p:txBody>
                <a:bodyPr wrap="none" lIns="0" tIns="0" rIns="0" bIns="0" rtlCol="0">
                  <a:spAutoFit/>
                </a:bodyPr>
                <a:lstStyle/>
                <a:p>
                  <a:r>
                    <a:rPr lang="en-US" b="0" dirty="0"/>
                    <a:t>Z</a:t>
                  </a:r>
                  <a14:m>
                    <m:oMath xmlns:m="http://schemas.openxmlformats.org/officeDocument/2006/math">
                      <m:r>
                        <a:rPr lang="en-US" i="1">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𝐵</m:t>
                          </m:r>
                        </m:e>
                      </m:acc>
                    </m:oMath>
                  </a14:m>
                  <a:endParaRPr lang="en-US" dirty="0"/>
                </a:p>
              </p:txBody>
            </p:sp>
          </mc:Choice>
          <mc:Fallback>
            <p:sp>
              <p:nvSpPr>
                <p:cNvPr id="28" name="TextBox 27">
                  <a:extLst>
                    <a:ext uri="{FF2B5EF4-FFF2-40B4-BE49-F238E27FC236}">
                      <a16:creationId xmlns:a16="http://schemas.microsoft.com/office/drawing/2014/main" id="{222BDE8A-0922-976B-F0DF-D55985040E90}"/>
                    </a:ext>
                  </a:extLst>
                </p:cNvPr>
                <p:cNvSpPr txBox="1">
                  <a:spLocks noRot="1" noChangeAspect="1" noMove="1" noResize="1" noEditPoints="1" noAdjustHandles="1" noChangeArrowheads="1" noChangeShapeType="1" noTextEdit="1"/>
                </p:cNvSpPr>
                <p:nvPr/>
              </p:nvSpPr>
              <p:spPr>
                <a:xfrm>
                  <a:off x="10710582" y="346159"/>
                  <a:ext cx="365293" cy="310598"/>
                </a:xfrm>
                <a:prstGeom prst="rect">
                  <a:avLst/>
                </a:prstGeom>
                <a:blipFill>
                  <a:blip r:embed="rId8"/>
                  <a:stretch>
                    <a:fillRect l="-36667" t="-7692" r="-16667" b="-46154"/>
                  </a:stretch>
                </a:blipFill>
              </p:spPr>
              <p:txBody>
                <a:bodyPr/>
                <a:lstStyle/>
                <a:p>
                  <a:r>
                    <a:rPr lang="en-US">
                      <a:noFill/>
                    </a:rPr>
                    <a:t> </a:t>
                  </a:r>
                </a:p>
              </p:txBody>
            </p:sp>
          </mc:Fallback>
        </mc:AlternateContent>
      </p:grpSp>
    </p:spTree>
    <p:extLst>
      <p:ext uri="{BB962C8B-B14F-4D97-AF65-F5344CB8AC3E}">
        <p14:creationId xmlns:p14="http://schemas.microsoft.com/office/powerpoint/2010/main" val="2962249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F731-0B4A-7C7B-6225-D15DC4DDB5DB}"/>
              </a:ext>
            </a:extLst>
          </p:cNvPr>
          <p:cNvSpPr>
            <a:spLocks noGrp="1"/>
          </p:cNvSpPr>
          <p:nvPr>
            <p:ph type="title"/>
          </p:nvPr>
        </p:nvSpPr>
        <p:spPr/>
        <p:txBody>
          <a:bodyPr/>
          <a:lstStyle/>
          <a:p>
            <a:r>
              <a:rPr lang="en-US" dirty="0"/>
              <a:t>PGC structures</a:t>
            </a:r>
          </a:p>
        </p:txBody>
      </p:sp>
      <p:sp>
        <p:nvSpPr>
          <p:cNvPr id="3" name="Content Placeholder 2">
            <a:extLst>
              <a:ext uri="{FF2B5EF4-FFF2-40B4-BE49-F238E27FC236}">
                <a16:creationId xmlns:a16="http://schemas.microsoft.com/office/drawing/2014/main" id="{6C9FEF59-9D03-4284-9870-CD9C9DA206E9}"/>
              </a:ext>
            </a:extLst>
          </p:cNvPr>
          <p:cNvSpPr>
            <a:spLocks noGrp="1"/>
          </p:cNvSpPr>
          <p:nvPr>
            <p:ph idx="1"/>
          </p:nvPr>
        </p:nvSpPr>
        <p:spPr/>
        <p:txBody>
          <a:bodyPr/>
          <a:lstStyle/>
          <a:p>
            <a:pPr marL="0" indent="0">
              <a:buNone/>
            </a:pPr>
            <a:endParaRPr lang="en-US" dirty="0">
              <a:latin typeface="Helvetica Neue Light" panose="02000403000000020004" pitchFamily="2" charset="0"/>
              <a:ea typeface="Helvetica Neue Light" panose="02000403000000020004" pitchFamily="2" charset="0"/>
            </a:endParaRPr>
          </a:p>
        </p:txBody>
      </p:sp>
      <p:pic>
        <p:nvPicPr>
          <p:cNvPr id="5" name="Picture 4">
            <a:extLst>
              <a:ext uri="{FF2B5EF4-FFF2-40B4-BE49-F238E27FC236}">
                <a16:creationId xmlns:a16="http://schemas.microsoft.com/office/drawing/2014/main" id="{33B85C45-875D-FCE9-9C1B-1AC975B4B95E}"/>
              </a:ext>
            </a:extLst>
          </p:cNvPr>
          <p:cNvPicPr>
            <a:picLocks noChangeAspect="1"/>
          </p:cNvPicPr>
          <p:nvPr/>
        </p:nvPicPr>
        <p:blipFill>
          <a:blip r:embed="rId3"/>
          <a:stretch>
            <a:fillRect/>
          </a:stretch>
        </p:blipFill>
        <p:spPr>
          <a:xfrm>
            <a:off x="642074" y="1999096"/>
            <a:ext cx="6738021" cy="3354613"/>
          </a:xfrm>
          <a:prstGeom prst="rect">
            <a:avLst/>
          </a:prstGeom>
        </p:spPr>
      </p:pic>
      <p:pic>
        <p:nvPicPr>
          <p:cNvPr id="6" name="Picture 5">
            <a:extLst>
              <a:ext uri="{FF2B5EF4-FFF2-40B4-BE49-F238E27FC236}">
                <a16:creationId xmlns:a16="http://schemas.microsoft.com/office/drawing/2014/main" id="{4E54A97C-A8F2-DD08-4B09-06A16FC051B5}"/>
              </a:ext>
            </a:extLst>
          </p:cNvPr>
          <p:cNvPicPr>
            <a:picLocks noChangeAspect="1"/>
          </p:cNvPicPr>
          <p:nvPr/>
        </p:nvPicPr>
        <p:blipFill>
          <a:blip r:embed="rId4"/>
          <a:stretch>
            <a:fillRect/>
          </a:stretch>
        </p:blipFill>
        <p:spPr>
          <a:xfrm>
            <a:off x="7737184" y="1999096"/>
            <a:ext cx="3973705" cy="3340216"/>
          </a:xfrm>
          <a:prstGeom prst="rect">
            <a:avLst/>
          </a:prstGeom>
        </p:spPr>
      </p:pic>
    </p:spTree>
    <p:extLst>
      <p:ext uri="{BB962C8B-B14F-4D97-AF65-F5344CB8AC3E}">
        <p14:creationId xmlns:p14="http://schemas.microsoft.com/office/powerpoint/2010/main" val="751540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D1A9B-680A-71E9-BECA-6BE6D0F4888A}"/>
              </a:ext>
            </a:extLst>
          </p:cNvPr>
          <p:cNvSpPr>
            <a:spLocks noGrp="1"/>
          </p:cNvSpPr>
          <p:nvPr>
            <p:ph type="title"/>
          </p:nvPr>
        </p:nvSpPr>
        <p:spPr/>
        <p:txBody>
          <a:bodyPr/>
          <a:lstStyle/>
          <a:p>
            <a:r>
              <a:rPr lang="en-US" dirty="0"/>
              <a:t>From Doppler cooled to sub-Doppler cooled</a:t>
            </a:r>
          </a:p>
        </p:txBody>
      </p:sp>
      <p:sp>
        <p:nvSpPr>
          <p:cNvPr id="3" name="Content Placeholder 2">
            <a:extLst>
              <a:ext uri="{FF2B5EF4-FFF2-40B4-BE49-F238E27FC236}">
                <a16:creationId xmlns:a16="http://schemas.microsoft.com/office/drawing/2014/main" id="{40E31086-6F6F-234C-9D93-3D68A2AD2008}"/>
              </a:ext>
            </a:extLst>
          </p:cNvPr>
          <p:cNvSpPr>
            <a:spLocks noGrp="1"/>
          </p:cNvSpPr>
          <p:nvPr>
            <p:ph idx="1"/>
          </p:nvPr>
        </p:nvSpPr>
        <p:spPr>
          <a:xfrm>
            <a:off x="592666" y="1531112"/>
            <a:ext cx="11091334" cy="4351338"/>
          </a:xfrm>
        </p:spPr>
        <p:txBody>
          <a:bodyPr/>
          <a:lstStyle/>
          <a:p>
            <a:r>
              <a:rPr lang="en-US" sz="2800" dirty="0">
                <a:sym typeface="Wingdings 3" panose="05040102010807070707" pitchFamily="18" charset="2"/>
              </a:rPr>
              <a:t>Doppler cooling limited by scattering rate and recoil from emitted photon</a:t>
            </a:r>
          </a:p>
          <a:p>
            <a:r>
              <a:rPr lang="en-US" sz="2800" dirty="0">
                <a:sym typeface="Wingdings 3" panose="05040102010807070707" pitchFamily="18" charset="2"/>
              </a:rPr>
              <a:t>A position dependent energy difference to cool the ion</a:t>
            </a:r>
          </a:p>
          <a:p>
            <a:pPr lvl="1"/>
            <a:r>
              <a:rPr lang="en-US" dirty="0">
                <a:sym typeface="Wingdings 3" panose="05040102010807070707" pitchFamily="18" charset="2"/>
              </a:rPr>
              <a:t>Created using an AC stark shift on the electronic </a:t>
            </a:r>
            <a:r>
              <a:rPr lang="en-US" dirty="0" err="1">
                <a:sym typeface="Wingdings 3" panose="05040102010807070707" pitchFamily="18" charset="2"/>
              </a:rPr>
              <a:t>groundstate</a:t>
            </a:r>
            <a:r>
              <a:rPr lang="en-US" dirty="0">
                <a:sym typeface="Wingdings 3" panose="05040102010807070707" pitchFamily="18" charset="2"/>
              </a:rPr>
              <a:t> manifold</a:t>
            </a:r>
          </a:p>
          <a:p>
            <a:pPr marL="457200" lvl="1" indent="0">
              <a:buNone/>
            </a:pPr>
            <a:endParaRPr lang="en-US" dirty="0">
              <a:sym typeface="Wingdings 3" panose="05040102010807070707" pitchFamily="18" charset="2"/>
            </a:endParaRPr>
          </a:p>
          <a:p>
            <a:pPr lvl="1"/>
            <a:endParaRPr lang="en-US" dirty="0">
              <a:sym typeface="Wingdings 3" panose="05040102010807070707" pitchFamily="18" charset="2"/>
            </a:endParaRPr>
          </a:p>
          <a:p>
            <a:endParaRPr lang="en-US" dirty="0"/>
          </a:p>
        </p:txBody>
      </p:sp>
      <p:sp>
        <p:nvSpPr>
          <p:cNvPr id="4" name="Slide Number Placeholder 3">
            <a:extLst>
              <a:ext uri="{FF2B5EF4-FFF2-40B4-BE49-F238E27FC236}">
                <a16:creationId xmlns:a16="http://schemas.microsoft.com/office/drawing/2014/main" id="{8D047BCA-8942-9DDF-EEE4-838F90BEE10B}"/>
              </a:ext>
            </a:extLst>
          </p:cNvPr>
          <p:cNvSpPr>
            <a:spLocks noGrp="1"/>
          </p:cNvSpPr>
          <p:nvPr>
            <p:ph type="sldNum" sz="quarter" idx="12"/>
          </p:nvPr>
        </p:nvSpPr>
        <p:spPr/>
        <p:txBody>
          <a:bodyPr/>
          <a:lstStyle/>
          <a:p>
            <a:fld id="{C948AF00-4F40-4955-9B4D-41C3354664DF}" type="slidenum">
              <a:rPr lang="en-US" smtClean="0"/>
              <a:pPr/>
              <a:t>43</a:t>
            </a:fld>
            <a:endParaRPr lang="en-US"/>
          </a:p>
        </p:txBody>
      </p:sp>
      <p:pic>
        <p:nvPicPr>
          <p:cNvPr id="11" name="Picture 10" descr="A group of arrows pointing up&#10;&#10;Description automatically generated">
            <a:extLst>
              <a:ext uri="{FF2B5EF4-FFF2-40B4-BE49-F238E27FC236}">
                <a16:creationId xmlns:a16="http://schemas.microsoft.com/office/drawing/2014/main" id="{17D78E75-6441-9522-E6D6-36CE7D7498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7582" y="4103339"/>
            <a:ext cx="3143338" cy="2570312"/>
          </a:xfrm>
          <a:prstGeom prst="rect">
            <a:avLst/>
          </a:prstGeom>
        </p:spPr>
      </p:pic>
      <p:pic>
        <p:nvPicPr>
          <p:cNvPr id="16" name="Picture 15" descr="\documentclass{article}&#10;\usepackage{amsmath}&#10;\pagestyle{empty}&#10;\begin{document}&#10;&#10;\begin{equation*}&#10;\Delta\omega \sim \frac{\Omega^2}{\Delta}&#10;\end{equation*}&#10;&#10;&#10;\end{document}" title="IguanaTex Bitmap Display">
            <a:extLst>
              <a:ext uri="{FF2B5EF4-FFF2-40B4-BE49-F238E27FC236}">
                <a16:creationId xmlns:a16="http://schemas.microsoft.com/office/drawing/2014/main" id="{5559BEC6-C6FB-B55A-8A25-CDD1D02E7370}"/>
              </a:ext>
            </a:extLst>
          </p:cNvPr>
          <p:cNvPicPr>
            <a:picLocks noChangeAspect="1"/>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5336876" y="2895934"/>
            <a:ext cx="1131657" cy="608454"/>
          </a:xfrm>
          <a:prstGeom prst="rect">
            <a:avLst/>
          </a:prstGeom>
        </p:spPr>
      </p:pic>
      <p:sp>
        <p:nvSpPr>
          <p:cNvPr id="5" name="Cross 4">
            <a:extLst>
              <a:ext uri="{FF2B5EF4-FFF2-40B4-BE49-F238E27FC236}">
                <a16:creationId xmlns:a16="http://schemas.microsoft.com/office/drawing/2014/main" id="{0EA6205B-A512-E63D-2030-2EC6BBA8927F}"/>
              </a:ext>
            </a:extLst>
          </p:cNvPr>
          <p:cNvSpPr/>
          <p:nvPr/>
        </p:nvSpPr>
        <p:spPr>
          <a:xfrm>
            <a:off x="5031187" y="5006799"/>
            <a:ext cx="472580" cy="472580"/>
          </a:xfrm>
          <a:prstGeom prst="plus">
            <a:avLst>
              <a:gd name="adj" fmla="val 44527"/>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urple circle with red arrows and a white circle with a white circle and red arrows&#10;&#10;Description automatically generated">
            <a:extLst>
              <a:ext uri="{FF2B5EF4-FFF2-40B4-BE49-F238E27FC236}">
                <a16:creationId xmlns:a16="http://schemas.microsoft.com/office/drawing/2014/main" id="{0B953A21-A4D6-D27B-89DD-168A42F5E5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79742" y="5527344"/>
            <a:ext cx="1716258" cy="1069988"/>
          </a:xfrm>
          <a:prstGeom prst="rect">
            <a:avLst/>
          </a:prstGeom>
        </p:spPr>
      </p:pic>
      <p:grpSp>
        <p:nvGrpSpPr>
          <p:cNvPr id="15" name="Group 14">
            <a:extLst>
              <a:ext uri="{FF2B5EF4-FFF2-40B4-BE49-F238E27FC236}">
                <a16:creationId xmlns:a16="http://schemas.microsoft.com/office/drawing/2014/main" id="{1AD3FCCB-5119-6D4B-A406-A2C9427AD233}"/>
              </a:ext>
            </a:extLst>
          </p:cNvPr>
          <p:cNvGrpSpPr/>
          <p:nvPr/>
        </p:nvGrpSpPr>
        <p:grpSpPr>
          <a:xfrm>
            <a:off x="2298138" y="4133735"/>
            <a:ext cx="5206332" cy="1113817"/>
            <a:chOff x="3103804" y="3856802"/>
            <a:chExt cx="5907088" cy="1263733"/>
          </a:xfrm>
        </p:grpSpPr>
        <p:sp>
          <p:nvSpPr>
            <p:cNvPr id="43" name="Arrow: Right 42">
              <a:extLst>
                <a:ext uri="{FF2B5EF4-FFF2-40B4-BE49-F238E27FC236}">
                  <a16:creationId xmlns:a16="http://schemas.microsoft.com/office/drawing/2014/main" id="{0238E16F-2D02-60DB-5FE2-A7E5CAF6F96D}"/>
                </a:ext>
              </a:extLst>
            </p:cNvPr>
            <p:cNvSpPr/>
            <p:nvPr/>
          </p:nvSpPr>
          <p:spPr>
            <a:xfrm>
              <a:off x="3133077" y="3856802"/>
              <a:ext cx="760721" cy="1261533"/>
            </a:xfrm>
            <a:prstGeom prst="rightArrow">
              <a:avLst>
                <a:gd name="adj1" fmla="val 67450"/>
                <a:gd name="adj2" fmla="val 50000"/>
              </a:avLst>
            </a:prstGeom>
            <a:solidFill>
              <a:srgbClr val="8E60FF"/>
            </a:solidFill>
            <a:ln>
              <a:solidFill>
                <a:srgbClr val="8F61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rrow: Right 43">
              <a:extLst>
                <a:ext uri="{FF2B5EF4-FFF2-40B4-BE49-F238E27FC236}">
                  <a16:creationId xmlns:a16="http://schemas.microsoft.com/office/drawing/2014/main" id="{D386DBBB-22B2-0170-BD12-F40CF4FC065E}"/>
                </a:ext>
              </a:extLst>
            </p:cNvPr>
            <p:cNvSpPr/>
            <p:nvPr/>
          </p:nvSpPr>
          <p:spPr>
            <a:xfrm flipH="1">
              <a:off x="8250171" y="3859002"/>
              <a:ext cx="760721" cy="1261533"/>
            </a:xfrm>
            <a:prstGeom prst="rightArrow">
              <a:avLst>
                <a:gd name="adj1" fmla="val 67450"/>
                <a:gd name="adj2" fmla="val 50000"/>
              </a:avLst>
            </a:prstGeom>
            <a:solidFill>
              <a:srgbClr val="8E60FF"/>
            </a:solidFill>
            <a:ln>
              <a:solidFill>
                <a:srgbClr val="8F61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Straight Arrow Connector 45">
              <a:extLst>
                <a:ext uri="{FF2B5EF4-FFF2-40B4-BE49-F238E27FC236}">
                  <a16:creationId xmlns:a16="http://schemas.microsoft.com/office/drawing/2014/main" id="{36803671-A5D8-1D58-B801-AB9F67B51764}"/>
                </a:ext>
              </a:extLst>
            </p:cNvPr>
            <p:cNvCxnSpPr>
              <a:cxnSpLocks/>
            </p:cNvCxnSpPr>
            <p:nvPr/>
          </p:nvCxnSpPr>
          <p:spPr>
            <a:xfrm>
              <a:off x="3439152" y="4154946"/>
              <a:ext cx="0" cy="643467"/>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8AE5A69A-1B75-4C08-EB18-418A48D73E4B}"/>
                </a:ext>
              </a:extLst>
            </p:cNvPr>
            <p:cNvSpPr txBox="1"/>
            <p:nvPr/>
          </p:nvSpPr>
          <p:spPr>
            <a:xfrm>
              <a:off x="3103804" y="4245846"/>
              <a:ext cx="335348" cy="461665"/>
            </a:xfrm>
            <a:prstGeom prst="rect">
              <a:avLst/>
            </a:prstGeom>
            <a:noFill/>
          </p:spPr>
          <p:txBody>
            <a:bodyPr wrap="none" rtlCol="0">
              <a:spAutoFit/>
            </a:bodyPr>
            <a:lstStyle/>
            <a:p>
              <a:r>
                <a:rPr lang="en-US" sz="2400" b="1" dirty="0"/>
                <a:t>E</a:t>
              </a:r>
              <a:endParaRPr lang="en-US" b="1" dirty="0"/>
            </a:p>
          </p:txBody>
        </p:sp>
        <p:sp>
          <p:nvSpPr>
            <p:cNvPr id="49" name="TextBox 48">
              <a:extLst>
                <a:ext uri="{FF2B5EF4-FFF2-40B4-BE49-F238E27FC236}">
                  <a16:creationId xmlns:a16="http://schemas.microsoft.com/office/drawing/2014/main" id="{B229FC03-BE8F-7C5B-7F60-7854420978E6}"/>
                </a:ext>
              </a:extLst>
            </p:cNvPr>
            <p:cNvSpPr txBox="1"/>
            <p:nvPr/>
          </p:nvSpPr>
          <p:spPr>
            <a:xfrm>
              <a:off x="8615758" y="4258935"/>
              <a:ext cx="335348" cy="461665"/>
            </a:xfrm>
            <a:prstGeom prst="rect">
              <a:avLst/>
            </a:prstGeom>
            <a:noFill/>
          </p:spPr>
          <p:txBody>
            <a:bodyPr wrap="none" rtlCol="0">
              <a:spAutoFit/>
            </a:bodyPr>
            <a:lstStyle/>
            <a:p>
              <a:r>
                <a:rPr lang="en-US" sz="2400" b="1" dirty="0"/>
                <a:t>E</a:t>
              </a:r>
              <a:endParaRPr lang="en-US" b="1" dirty="0"/>
            </a:p>
          </p:txBody>
        </p:sp>
        <p:grpSp>
          <p:nvGrpSpPr>
            <p:cNvPr id="52" name="Group 51">
              <a:extLst>
                <a:ext uri="{FF2B5EF4-FFF2-40B4-BE49-F238E27FC236}">
                  <a16:creationId xmlns:a16="http://schemas.microsoft.com/office/drawing/2014/main" id="{F0293BB6-AD03-0F8B-9B93-FD29ABD46D5E}"/>
                </a:ext>
              </a:extLst>
            </p:cNvPr>
            <p:cNvGrpSpPr/>
            <p:nvPr/>
          </p:nvGrpSpPr>
          <p:grpSpPr>
            <a:xfrm>
              <a:off x="8329524" y="4279465"/>
              <a:ext cx="405358" cy="420603"/>
              <a:chOff x="8070209" y="3706780"/>
              <a:chExt cx="405358" cy="420603"/>
            </a:xfrm>
            <a:noFill/>
          </p:grpSpPr>
          <p:sp>
            <p:nvSpPr>
              <p:cNvPr id="51" name="Oval 50">
                <a:extLst>
                  <a:ext uri="{FF2B5EF4-FFF2-40B4-BE49-F238E27FC236}">
                    <a16:creationId xmlns:a16="http://schemas.microsoft.com/office/drawing/2014/main" id="{4585BADB-5780-3851-373A-386B63E2DB69}"/>
                  </a:ext>
                </a:extLst>
              </p:cNvPr>
              <p:cNvSpPr/>
              <p:nvPr/>
            </p:nvSpPr>
            <p:spPr>
              <a:xfrm>
                <a:off x="8103803" y="3747996"/>
                <a:ext cx="338170" cy="338170"/>
              </a:xfrm>
              <a:prstGeom prst="ellipse">
                <a:avLst/>
              </a:prstGeom>
              <a:grp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Multiplication Sign 49">
                <a:extLst>
                  <a:ext uri="{FF2B5EF4-FFF2-40B4-BE49-F238E27FC236}">
                    <a16:creationId xmlns:a16="http://schemas.microsoft.com/office/drawing/2014/main" id="{13432E3F-3D63-A2E1-4BEA-2B7F7F2023AA}"/>
                  </a:ext>
                </a:extLst>
              </p:cNvPr>
              <p:cNvSpPr/>
              <p:nvPr/>
            </p:nvSpPr>
            <p:spPr>
              <a:xfrm>
                <a:off x="8070209" y="3706780"/>
                <a:ext cx="405358" cy="420603"/>
              </a:xfrm>
              <a:prstGeom prst="mathMultiply">
                <a:avLst>
                  <a:gd name="adj1" fmla="val 4652"/>
                </a:avLst>
              </a:prstGeom>
              <a:grp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A colorful line in a shape of a fish&#10;&#10;Description automatically generated">
              <a:extLst>
                <a:ext uri="{FF2B5EF4-FFF2-40B4-BE49-F238E27FC236}">
                  <a16:creationId xmlns:a16="http://schemas.microsoft.com/office/drawing/2014/main" id="{B858F6DB-AB67-783C-3681-488C3289A4A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93798" y="3879726"/>
              <a:ext cx="4330334" cy="1076383"/>
            </a:xfrm>
            <a:prstGeom prst="rect">
              <a:avLst/>
            </a:prstGeom>
          </p:spPr>
        </p:pic>
      </p:grpSp>
      <p:sp>
        <p:nvSpPr>
          <p:cNvPr id="19" name="TextBox 18">
            <a:extLst>
              <a:ext uri="{FF2B5EF4-FFF2-40B4-BE49-F238E27FC236}">
                <a16:creationId xmlns:a16="http://schemas.microsoft.com/office/drawing/2014/main" id="{E8591816-32E4-C208-FBBE-C85DBBAD3421}"/>
              </a:ext>
            </a:extLst>
          </p:cNvPr>
          <p:cNvSpPr txBox="1"/>
          <p:nvPr/>
        </p:nvSpPr>
        <p:spPr>
          <a:xfrm>
            <a:off x="71740" y="6098583"/>
            <a:ext cx="414158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srgbClr val="333333"/>
                </a:solidFill>
                <a:effectLst/>
                <a:uLnTx/>
                <a:uFillTx/>
                <a:ea typeface="+mn-ea"/>
                <a:cs typeface="+mn-cs"/>
              </a:rPr>
              <a:t>Wenbing</a:t>
            </a:r>
            <a:r>
              <a:rPr kumimoji="0" lang="en-US" sz="1600" b="0" i="0" u="none" strike="noStrike" kern="1200" cap="none" spc="0" normalizeH="0" baseline="0" noProof="0" dirty="0">
                <a:ln>
                  <a:noFill/>
                </a:ln>
                <a:solidFill>
                  <a:srgbClr val="333333"/>
                </a:solidFill>
                <a:effectLst/>
                <a:uLnTx/>
                <a:uFillTx/>
                <a:ea typeface="+mn-ea"/>
                <a:cs typeface="+mn-cs"/>
              </a:rPr>
              <a:t> Li </a:t>
            </a:r>
            <a:r>
              <a:rPr kumimoji="0" lang="en-US" sz="1600" b="0" i="1" u="none" strike="noStrike" kern="1200" cap="none" spc="0" normalizeH="0" baseline="0" noProof="0" dirty="0">
                <a:ln>
                  <a:noFill/>
                </a:ln>
                <a:solidFill>
                  <a:srgbClr val="333333"/>
                </a:solidFill>
                <a:effectLst/>
                <a:uLnTx/>
                <a:uFillTx/>
                <a:ea typeface="+mn-ea"/>
                <a:cs typeface="+mn-cs"/>
              </a:rPr>
              <a:t>et al</a:t>
            </a:r>
            <a:r>
              <a:rPr kumimoji="0" lang="en-US" sz="1600" b="0" i="0" u="none" strike="noStrike" kern="1200" cap="none" spc="0" normalizeH="0" baseline="0" noProof="0" dirty="0">
                <a:ln>
                  <a:noFill/>
                </a:ln>
                <a:solidFill>
                  <a:srgbClr val="333333"/>
                </a:solidFill>
                <a:effectLst/>
                <a:uLnTx/>
                <a:uFillTx/>
                <a:ea typeface="+mn-ea"/>
                <a:cs typeface="+mn-cs"/>
              </a:rPr>
              <a:t>  </a:t>
            </a:r>
            <a:r>
              <a:rPr kumimoji="0" lang="en-US" sz="1600" b="0" i="1" u="none" strike="noStrike" kern="1200" cap="none" spc="0" normalizeH="0" baseline="0" noProof="0" dirty="0">
                <a:ln>
                  <a:noFill/>
                </a:ln>
                <a:solidFill>
                  <a:srgbClr val="333333"/>
                </a:solidFill>
                <a:effectLst/>
                <a:uLnTx/>
                <a:uFillTx/>
                <a:ea typeface="+mn-ea"/>
                <a:cs typeface="+mn-cs"/>
              </a:rPr>
              <a:t>New J. Phys.</a:t>
            </a:r>
            <a:r>
              <a:rPr kumimoji="0" lang="en-US" sz="1600" b="0" i="0" u="none" strike="noStrike" kern="1200" cap="none" spc="0" normalizeH="0" baseline="0" noProof="0" dirty="0">
                <a:ln>
                  <a:noFill/>
                </a:ln>
                <a:solidFill>
                  <a:srgbClr val="333333"/>
                </a:solidFill>
                <a:effectLst/>
                <a:uLnTx/>
                <a:uFillTx/>
                <a:ea typeface="+mn-ea"/>
                <a:cs typeface="+mn-cs"/>
              </a:rPr>
              <a:t> </a:t>
            </a:r>
            <a:r>
              <a:rPr kumimoji="0" lang="en-US" sz="1600" b="1" i="0" u="none" strike="noStrike" kern="1200" cap="none" spc="0" normalizeH="0" baseline="0" noProof="0" dirty="0">
                <a:ln>
                  <a:noFill/>
                </a:ln>
                <a:solidFill>
                  <a:srgbClr val="333333"/>
                </a:solidFill>
                <a:effectLst/>
                <a:uLnTx/>
                <a:uFillTx/>
                <a:ea typeface="+mn-ea"/>
                <a:cs typeface="+mn-cs"/>
              </a:rPr>
              <a:t>24</a:t>
            </a:r>
            <a:r>
              <a:rPr kumimoji="0" lang="en-US" sz="1600" b="0" i="0" u="none" strike="noStrike" kern="1200" cap="none" spc="0" normalizeH="0" baseline="0" noProof="0" dirty="0">
                <a:ln>
                  <a:noFill/>
                </a:ln>
                <a:solidFill>
                  <a:srgbClr val="333333"/>
                </a:solidFill>
                <a:effectLst/>
                <a:uLnTx/>
                <a:uFillTx/>
                <a:ea typeface="+mn-ea"/>
                <a:cs typeface="+mn-cs"/>
              </a:rPr>
              <a:t> 043028 (2022)</a:t>
            </a:r>
            <a:endParaRPr kumimoji="0" lang="en-US" sz="1600" b="0" i="0" u="none" strike="noStrike" kern="1200" cap="none" spc="0" normalizeH="0" baseline="0" noProof="0" dirty="0">
              <a:ln>
                <a:noFill/>
              </a:ln>
              <a:solidFill>
                <a:prstClr val="black"/>
              </a:solidFill>
              <a:effectLst/>
              <a:uLnTx/>
              <a:uFillTx/>
              <a:ea typeface="+mn-ea"/>
              <a:cs typeface="+mn-cs"/>
            </a:endParaRPr>
          </a:p>
        </p:txBody>
      </p:sp>
      <p:sp>
        <p:nvSpPr>
          <p:cNvPr id="20" name="TextBox 19">
            <a:extLst>
              <a:ext uri="{FF2B5EF4-FFF2-40B4-BE49-F238E27FC236}">
                <a16:creationId xmlns:a16="http://schemas.microsoft.com/office/drawing/2014/main" id="{0C36E030-030C-366A-874A-BEE070B62874}"/>
              </a:ext>
            </a:extLst>
          </p:cNvPr>
          <p:cNvSpPr txBox="1"/>
          <p:nvPr/>
        </p:nvSpPr>
        <p:spPr>
          <a:xfrm>
            <a:off x="71739" y="6314716"/>
            <a:ext cx="6113532" cy="338554"/>
          </a:xfrm>
          <a:prstGeom prst="rect">
            <a:avLst/>
          </a:prstGeom>
          <a:noFill/>
        </p:spPr>
        <p:txBody>
          <a:bodyPr wrap="square">
            <a:spAutoFit/>
          </a:bodyPr>
          <a:lstStyle/>
          <a:p>
            <a:r>
              <a:rPr lang="en-US" sz="1600" b="0" i="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Joshi, M. K., </a:t>
            </a:r>
            <a:r>
              <a:rPr lang="en-US" sz="1600" b="0" i="1"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et al New J. Phys. </a:t>
            </a:r>
            <a:r>
              <a:rPr lang="en-US" sz="1600" b="1" i="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22</a:t>
            </a:r>
            <a:r>
              <a:rPr lang="en-US" sz="1600" b="0" i="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 103013 (2020)</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20551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15"/>
                                        </p:tgtEl>
                                      </p:cBhvr>
                                    </p:animEffect>
                                    <p:set>
                                      <p:cBhvr>
                                        <p:cTn id="27" dur="1" fill="hold">
                                          <p:stCondLst>
                                            <p:cond delay="499"/>
                                          </p:stCondLst>
                                        </p:cTn>
                                        <p:tgtEl>
                                          <p:spTgt spid="15"/>
                                        </p:tgtEl>
                                        <p:attrNameLst>
                                          <p:attrName>style.visibility</p:attrName>
                                        </p:attrNameLst>
                                      </p:cBhvr>
                                      <p:to>
                                        <p:strVal val="hidden"/>
                                      </p:to>
                                    </p:set>
                                  </p:childTnLst>
                                </p:cTn>
                              </p:par>
                              <p:par>
                                <p:cTn id="28" presetID="10" presetClass="exit" presetSubtype="0" fill="hold" grpId="1" nodeType="withEffect">
                                  <p:stCondLst>
                                    <p:cond delay="0"/>
                                  </p:stCondLst>
                                  <p:childTnLst>
                                    <p:animEffect transition="out" filter="fade">
                                      <p:cBhvr>
                                        <p:cTn id="29" dur="500"/>
                                        <p:tgtEl>
                                          <p:spTgt spid="5"/>
                                        </p:tgtEl>
                                      </p:cBhvr>
                                    </p:animEffect>
                                    <p:set>
                                      <p:cBhvr>
                                        <p:cTn id="30" dur="1" fill="hold">
                                          <p:stCondLst>
                                            <p:cond delay="499"/>
                                          </p:stCondLst>
                                        </p:cTn>
                                        <p:tgtEl>
                                          <p:spTgt spid="5"/>
                                        </p:tgtEl>
                                        <p:attrNameLst>
                                          <p:attrName>style.visibility</p:attrName>
                                        </p:attrNameLst>
                                      </p:cBhvr>
                                      <p:to>
                                        <p:strVal val="hidden"/>
                                      </p:to>
                                    </p:set>
                                  </p:childTnLst>
                                </p:cTn>
                              </p:par>
                              <p:par>
                                <p:cTn id="31" presetID="10" presetClass="exit" presetSubtype="0" fill="hold" nodeType="withEffect">
                                  <p:stCondLst>
                                    <p:cond delay="0"/>
                                  </p:stCondLst>
                                  <p:childTnLst>
                                    <p:animEffect transition="out" filter="fade">
                                      <p:cBhvr>
                                        <p:cTn id="32" dur="500"/>
                                        <p:tgtEl>
                                          <p:spTgt spid="7"/>
                                        </p:tgtEl>
                                      </p:cBhvr>
                                    </p:animEffect>
                                    <p:set>
                                      <p:cBhvr>
                                        <p:cTn id="33" dur="1" fill="hold">
                                          <p:stCondLst>
                                            <p:cond delay="499"/>
                                          </p:stCondLst>
                                        </p:cTn>
                                        <p:tgtEl>
                                          <p:spTgt spid="7"/>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16"/>
                                        </p:tgtEl>
                                      </p:cBhvr>
                                    </p:animEffect>
                                    <p:set>
                                      <p:cBhvr>
                                        <p:cTn id="36"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D1A9B-680A-71E9-BECA-6BE6D0F4888A}"/>
              </a:ext>
            </a:extLst>
          </p:cNvPr>
          <p:cNvSpPr>
            <a:spLocks noGrp="1"/>
          </p:cNvSpPr>
          <p:nvPr>
            <p:ph type="title"/>
          </p:nvPr>
        </p:nvSpPr>
        <p:spPr/>
        <p:txBody>
          <a:bodyPr/>
          <a:lstStyle/>
          <a:p>
            <a:r>
              <a:rPr lang="en-US" dirty="0"/>
              <a:t>From Doppler cooled to sub-Doppler cooled</a:t>
            </a:r>
          </a:p>
        </p:txBody>
      </p:sp>
      <p:sp>
        <p:nvSpPr>
          <p:cNvPr id="3" name="Content Placeholder 2">
            <a:extLst>
              <a:ext uri="{FF2B5EF4-FFF2-40B4-BE49-F238E27FC236}">
                <a16:creationId xmlns:a16="http://schemas.microsoft.com/office/drawing/2014/main" id="{40E31086-6F6F-234C-9D93-3D68A2AD2008}"/>
              </a:ext>
            </a:extLst>
          </p:cNvPr>
          <p:cNvSpPr>
            <a:spLocks noGrp="1"/>
          </p:cNvSpPr>
          <p:nvPr>
            <p:ph idx="1"/>
          </p:nvPr>
        </p:nvSpPr>
        <p:spPr>
          <a:xfrm>
            <a:off x="592666" y="1531112"/>
            <a:ext cx="11091334" cy="4351338"/>
          </a:xfrm>
        </p:spPr>
        <p:txBody>
          <a:bodyPr/>
          <a:lstStyle/>
          <a:p>
            <a:r>
              <a:rPr lang="en-US" sz="2800" dirty="0">
                <a:sym typeface="Wingdings 3" panose="05040102010807070707" pitchFamily="18" charset="2"/>
              </a:rPr>
              <a:t>Doppler cooling limited by scattering rate and recoil from emitted photon</a:t>
            </a:r>
          </a:p>
          <a:p>
            <a:r>
              <a:rPr lang="en-US" sz="2800" dirty="0">
                <a:sym typeface="Wingdings 3" panose="05040102010807070707" pitchFamily="18" charset="2"/>
              </a:rPr>
              <a:t>A position dependent energy difference to cool the ion</a:t>
            </a:r>
          </a:p>
          <a:p>
            <a:pPr lvl="1"/>
            <a:r>
              <a:rPr lang="en-US" dirty="0">
                <a:sym typeface="Wingdings 3" panose="05040102010807070707" pitchFamily="18" charset="2"/>
              </a:rPr>
              <a:t>Created using an AC stark shift on the electronic </a:t>
            </a:r>
            <a:r>
              <a:rPr lang="en-US" dirty="0" err="1">
                <a:sym typeface="Wingdings 3" panose="05040102010807070707" pitchFamily="18" charset="2"/>
              </a:rPr>
              <a:t>groundstate</a:t>
            </a:r>
            <a:r>
              <a:rPr lang="en-US" dirty="0">
                <a:sym typeface="Wingdings 3" panose="05040102010807070707" pitchFamily="18" charset="2"/>
              </a:rPr>
              <a:t> manifold</a:t>
            </a:r>
          </a:p>
          <a:p>
            <a:r>
              <a:rPr lang="en-US" dirty="0">
                <a:sym typeface="Wingdings 3" panose="05040102010807070707" pitchFamily="18" charset="2"/>
              </a:rPr>
              <a:t>Drive position dependent Raman transitions between energy shifted </a:t>
            </a:r>
            <a:r>
              <a:rPr lang="en-US" dirty="0" err="1">
                <a:sym typeface="Wingdings 3" panose="05040102010807070707" pitchFamily="18" charset="2"/>
              </a:rPr>
              <a:t>groundstates</a:t>
            </a:r>
            <a:r>
              <a:rPr lang="en-US" dirty="0">
                <a:sym typeface="Wingdings 3" panose="05040102010807070707" pitchFamily="18" charset="2"/>
              </a:rPr>
              <a:t> </a:t>
            </a:r>
          </a:p>
          <a:p>
            <a:pPr marL="457200" lvl="1" indent="0">
              <a:buNone/>
            </a:pPr>
            <a:endParaRPr lang="en-US" dirty="0">
              <a:sym typeface="Wingdings 3" panose="05040102010807070707" pitchFamily="18" charset="2"/>
            </a:endParaRPr>
          </a:p>
          <a:p>
            <a:pPr lvl="1"/>
            <a:endParaRPr lang="en-US" dirty="0">
              <a:sym typeface="Wingdings 3" panose="05040102010807070707" pitchFamily="18" charset="2"/>
            </a:endParaRPr>
          </a:p>
          <a:p>
            <a:endParaRPr lang="en-US" dirty="0"/>
          </a:p>
        </p:txBody>
      </p:sp>
      <p:sp>
        <p:nvSpPr>
          <p:cNvPr id="4" name="Slide Number Placeholder 3">
            <a:extLst>
              <a:ext uri="{FF2B5EF4-FFF2-40B4-BE49-F238E27FC236}">
                <a16:creationId xmlns:a16="http://schemas.microsoft.com/office/drawing/2014/main" id="{8D047BCA-8942-9DDF-EEE4-838F90BEE10B}"/>
              </a:ext>
            </a:extLst>
          </p:cNvPr>
          <p:cNvSpPr>
            <a:spLocks noGrp="1"/>
          </p:cNvSpPr>
          <p:nvPr>
            <p:ph type="sldNum" sz="quarter" idx="12"/>
          </p:nvPr>
        </p:nvSpPr>
        <p:spPr/>
        <p:txBody>
          <a:bodyPr/>
          <a:lstStyle/>
          <a:p>
            <a:fld id="{C948AF00-4F40-4955-9B4D-41C3354664DF}" type="slidenum">
              <a:rPr lang="en-US" smtClean="0"/>
              <a:pPr/>
              <a:t>44</a:t>
            </a:fld>
            <a:endParaRPr lang="en-US"/>
          </a:p>
        </p:txBody>
      </p:sp>
      <p:pic>
        <p:nvPicPr>
          <p:cNvPr id="11" name="Picture 10" descr="A group of arrows pointing up&#10;&#10;Description automatically generated">
            <a:extLst>
              <a:ext uri="{FF2B5EF4-FFF2-40B4-BE49-F238E27FC236}">
                <a16:creationId xmlns:a16="http://schemas.microsoft.com/office/drawing/2014/main" id="{17D78E75-6441-9522-E6D6-36CE7D7498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7582" y="4105125"/>
            <a:ext cx="3143338" cy="2570312"/>
          </a:xfrm>
          <a:prstGeom prst="rect">
            <a:avLst/>
          </a:prstGeom>
        </p:spPr>
      </p:pic>
      <p:pic>
        <p:nvPicPr>
          <p:cNvPr id="10" name="Picture 9" descr="A colorful lines and a circle&#10;&#10;Description automatically generated">
            <a:extLst>
              <a:ext uri="{FF2B5EF4-FFF2-40B4-BE49-F238E27FC236}">
                <a16:creationId xmlns:a16="http://schemas.microsoft.com/office/drawing/2014/main" id="{C98292CA-0D60-E6DD-2E00-D36B19ADB5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1012" y="4555192"/>
            <a:ext cx="3331763" cy="1543391"/>
          </a:xfrm>
          <a:prstGeom prst="rect">
            <a:avLst/>
          </a:prstGeom>
        </p:spPr>
      </p:pic>
      <p:pic>
        <p:nvPicPr>
          <p:cNvPr id="13" name="Picture 12">
            <a:extLst>
              <a:ext uri="{FF2B5EF4-FFF2-40B4-BE49-F238E27FC236}">
                <a16:creationId xmlns:a16="http://schemas.microsoft.com/office/drawing/2014/main" id="{503ACEF6-404E-BAA3-6D98-332C0010250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337582" y="4105126"/>
            <a:ext cx="3143336" cy="2570310"/>
          </a:xfrm>
          <a:prstGeom prst="rect">
            <a:avLst/>
          </a:prstGeom>
        </p:spPr>
      </p:pic>
      <p:pic>
        <p:nvPicPr>
          <p:cNvPr id="18" name="Picture 17" descr="A graph of a graph&#10;&#10;Description automatically generated with medium confidence">
            <a:extLst>
              <a:ext uri="{FF2B5EF4-FFF2-40B4-BE49-F238E27FC236}">
                <a16:creationId xmlns:a16="http://schemas.microsoft.com/office/drawing/2014/main" id="{74884467-D0C4-68BD-1AFA-5DD92F68C3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91013" y="4555193"/>
            <a:ext cx="3331762" cy="1543390"/>
          </a:xfrm>
          <a:prstGeom prst="rect">
            <a:avLst/>
          </a:prstGeom>
        </p:spPr>
      </p:pic>
      <p:sp>
        <p:nvSpPr>
          <p:cNvPr id="19" name="TextBox 18">
            <a:extLst>
              <a:ext uri="{FF2B5EF4-FFF2-40B4-BE49-F238E27FC236}">
                <a16:creationId xmlns:a16="http://schemas.microsoft.com/office/drawing/2014/main" id="{3C844D70-1B14-D016-7430-15CE2FFCD7DF}"/>
              </a:ext>
            </a:extLst>
          </p:cNvPr>
          <p:cNvSpPr txBox="1"/>
          <p:nvPr/>
        </p:nvSpPr>
        <p:spPr>
          <a:xfrm>
            <a:off x="71740" y="6098583"/>
            <a:ext cx="414158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srgbClr val="333333"/>
                </a:solidFill>
                <a:effectLst/>
                <a:uLnTx/>
                <a:uFillTx/>
                <a:ea typeface="+mn-ea"/>
                <a:cs typeface="+mn-cs"/>
              </a:rPr>
              <a:t>Wenbing</a:t>
            </a:r>
            <a:r>
              <a:rPr kumimoji="0" lang="en-US" sz="1600" b="0" i="0" u="none" strike="noStrike" kern="1200" cap="none" spc="0" normalizeH="0" baseline="0" noProof="0" dirty="0">
                <a:ln>
                  <a:noFill/>
                </a:ln>
                <a:solidFill>
                  <a:srgbClr val="333333"/>
                </a:solidFill>
                <a:effectLst/>
                <a:uLnTx/>
                <a:uFillTx/>
                <a:ea typeface="+mn-ea"/>
                <a:cs typeface="+mn-cs"/>
              </a:rPr>
              <a:t> Li </a:t>
            </a:r>
            <a:r>
              <a:rPr kumimoji="0" lang="en-US" sz="1600" b="0" i="1" u="none" strike="noStrike" kern="1200" cap="none" spc="0" normalizeH="0" baseline="0" noProof="0" dirty="0">
                <a:ln>
                  <a:noFill/>
                </a:ln>
                <a:solidFill>
                  <a:srgbClr val="333333"/>
                </a:solidFill>
                <a:effectLst/>
                <a:uLnTx/>
                <a:uFillTx/>
                <a:ea typeface="+mn-ea"/>
                <a:cs typeface="+mn-cs"/>
              </a:rPr>
              <a:t>et al</a:t>
            </a:r>
            <a:r>
              <a:rPr kumimoji="0" lang="en-US" sz="1600" b="0" i="0" u="none" strike="noStrike" kern="1200" cap="none" spc="0" normalizeH="0" baseline="0" noProof="0" dirty="0">
                <a:ln>
                  <a:noFill/>
                </a:ln>
                <a:solidFill>
                  <a:srgbClr val="333333"/>
                </a:solidFill>
                <a:effectLst/>
                <a:uLnTx/>
                <a:uFillTx/>
                <a:ea typeface="+mn-ea"/>
                <a:cs typeface="+mn-cs"/>
              </a:rPr>
              <a:t>  </a:t>
            </a:r>
            <a:r>
              <a:rPr kumimoji="0" lang="en-US" sz="1600" b="0" i="1" u="none" strike="noStrike" kern="1200" cap="none" spc="0" normalizeH="0" baseline="0" noProof="0" dirty="0">
                <a:ln>
                  <a:noFill/>
                </a:ln>
                <a:solidFill>
                  <a:srgbClr val="333333"/>
                </a:solidFill>
                <a:effectLst/>
                <a:uLnTx/>
                <a:uFillTx/>
                <a:ea typeface="+mn-ea"/>
                <a:cs typeface="+mn-cs"/>
              </a:rPr>
              <a:t>New J. Phys.</a:t>
            </a:r>
            <a:r>
              <a:rPr kumimoji="0" lang="en-US" sz="1600" b="0" i="0" u="none" strike="noStrike" kern="1200" cap="none" spc="0" normalizeH="0" baseline="0" noProof="0" dirty="0">
                <a:ln>
                  <a:noFill/>
                </a:ln>
                <a:solidFill>
                  <a:srgbClr val="333333"/>
                </a:solidFill>
                <a:effectLst/>
                <a:uLnTx/>
                <a:uFillTx/>
                <a:ea typeface="+mn-ea"/>
                <a:cs typeface="+mn-cs"/>
              </a:rPr>
              <a:t> </a:t>
            </a:r>
            <a:r>
              <a:rPr kumimoji="0" lang="en-US" sz="1600" b="1" i="0" u="none" strike="noStrike" kern="1200" cap="none" spc="0" normalizeH="0" baseline="0" noProof="0" dirty="0">
                <a:ln>
                  <a:noFill/>
                </a:ln>
                <a:solidFill>
                  <a:srgbClr val="333333"/>
                </a:solidFill>
                <a:effectLst/>
                <a:uLnTx/>
                <a:uFillTx/>
                <a:ea typeface="+mn-ea"/>
                <a:cs typeface="+mn-cs"/>
              </a:rPr>
              <a:t>24</a:t>
            </a:r>
            <a:r>
              <a:rPr kumimoji="0" lang="en-US" sz="1600" b="0" i="0" u="none" strike="noStrike" kern="1200" cap="none" spc="0" normalizeH="0" baseline="0" noProof="0" dirty="0">
                <a:ln>
                  <a:noFill/>
                </a:ln>
                <a:solidFill>
                  <a:srgbClr val="333333"/>
                </a:solidFill>
                <a:effectLst/>
                <a:uLnTx/>
                <a:uFillTx/>
                <a:ea typeface="+mn-ea"/>
                <a:cs typeface="+mn-cs"/>
              </a:rPr>
              <a:t> 043028 (2022)</a:t>
            </a:r>
            <a:endParaRPr kumimoji="0" lang="en-US" sz="1600" b="0" i="0" u="none" strike="noStrike" kern="1200" cap="none" spc="0" normalizeH="0" baseline="0" noProof="0" dirty="0">
              <a:ln>
                <a:noFill/>
              </a:ln>
              <a:solidFill>
                <a:prstClr val="black"/>
              </a:solidFill>
              <a:effectLst/>
              <a:uLnTx/>
              <a:uFillTx/>
              <a:ea typeface="+mn-ea"/>
              <a:cs typeface="+mn-cs"/>
            </a:endParaRPr>
          </a:p>
        </p:txBody>
      </p:sp>
      <p:sp>
        <p:nvSpPr>
          <p:cNvPr id="21" name="TextBox 20">
            <a:extLst>
              <a:ext uri="{FF2B5EF4-FFF2-40B4-BE49-F238E27FC236}">
                <a16:creationId xmlns:a16="http://schemas.microsoft.com/office/drawing/2014/main" id="{4BF0BA39-CAD0-08C5-530D-22A9E10701C0}"/>
              </a:ext>
            </a:extLst>
          </p:cNvPr>
          <p:cNvSpPr txBox="1"/>
          <p:nvPr/>
        </p:nvSpPr>
        <p:spPr>
          <a:xfrm>
            <a:off x="71739" y="6314716"/>
            <a:ext cx="6113532" cy="338554"/>
          </a:xfrm>
          <a:prstGeom prst="rect">
            <a:avLst/>
          </a:prstGeom>
          <a:noFill/>
        </p:spPr>
        <p:txBody>
          <a:bodyPr wrap="square">
            <a:spAutoFit/>
          </a:bodyPr>
          <a:lstStyle/>
          <a:p>
            <a:r>
              <a:rPr lang="en-US" sz="1600" b="0" i="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Joshi, M. K., </a:t>
            </a:r>
            <a:r>
              <a:rPr lang="en-US" sz="1600" b="0" i="1"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et al New J. Phys. </a:t>
            </a:r>
            <a:r>
              <a:rPr lang="en-US" sz="1600" b="1" i="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22</a:t>
            </a:r>
            <a:r>
              <a:rPr lang="en-US" sz="1600" b="0" i="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 103013 (2020)</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24659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nodeType="clickEffect">
                                  <p:stCondLst>
                                    <p:cond delay="0"/>
                                  </p:stCondLst>
                                  <p:childTnLst>
                                    <p:set>
                                      <p:cBhvr>
                                        <p:cTn id="15" dur="1" fill="hold">
                                          <p:stCondLst>
                                            <p:cond delay="0"/>
                                          </p:stCondLst>
                                        </p:cTn>
                                        <p:tgtEl>
                                          <p:spTgt spid="10"/>
                                        </p:tgtEl>
                                        <p:attrNameLst>
                                          <p:attrName>style.visibility</p:attrName>
                                        </p:attrNameLst>
                                      </p:cBhvr>
                                      <p:to>
                                        <p:strVal val="hidden"/>
                                      </p:to>
                                    </p:set>
                                  </p:childTnLst>
                                </p:cTn>
                              </p:par>
                              <p:par>
                                <p:cTn id="16" presetID="1" presetClass="exit" presetSubtype="0" fill="hold" nodeType="withEffect">
                                  <p:stCondLst>
                                    <p:cond delay="0"/>
                                  </p:stCondLst>
                                  <p:childTnLst>
                                    <p:set>
                                      <p:cBhvr>
                                        <p:cTn id="17" dur="1" fill="hold">
                                          <p:stCondLst>
                                            <p:cond delay="0"/>
                                          </p:stCondLst>
                                        </p:cTn>
                                        <p:tgtEl>
                                          <p:spTgt spid="11"/>
                                        </p:tgtEl>
                                        <p:attrNameLst>
                                          <p:attrName>style.visibility</p:attrName>
                                        </p:attrNameLst>
                                      </p:cBhvr>
                                      <p:to>
                                        <p:strVal val="hidden"/>
                                      </p:to>
                                    </p:set>
                                  </p:childTnLst>
                                </p:cTn>
                              </p:par>
                              <p:par>
                                <p:cTn id="18" presetID="1" presetClass="entr" presetSubtype="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C33E1-00AC-455A-91D9-CEF8618AA49A}"/>
              </a:ext>
            </a:extLst>
          </p:cNvPr>
          <p:cNvSpPr>
            <a:spLocks noGrp="1"/>
          </p:cNvSpPr>
          <p:nvPr>
            <p:ph type="title"/>
          </p:nvPr>
        </p:nvSpPr>
        <p:spPr/>
        <p:txBody>
          <a:bodyPr/>
          <a:lstStyle/>
          <a:p>
            <a:r>
              <a:rPr lang="en-US" dirty="0"/>
              <a:t>From Doppler cooled to sub-Doppler cooled</a:t>
            </a:r>
          </a:p>
        </p:txBody>
      </p:sp>
      <p:sp>
        <p:nvSpPr>
          <p:cNvPr id="7" name="Slide Number Placeholder 6">
            <a:extLst>
              <a:ext uri="{FF2B5EF4-FFF2-40B4-BE49-F238E27FC236}">
                <a16:creationId xmlns:a16="http://schemas.microsoft.com/office/drawing/2014/main" id="{5B0F3B4F-0A31-46CD-80BD-4B55A801D99E}"/>
              </a:ext>
            </a:extLst>
          </p:cNvPr>
          <p:cNvSpPr>
            <a:spLocks noGrp="1"/>
          </p:cNvSpPr>
          <p:nvPr>
            <p:ph type="sldNum" sz="quarter" idx="12"/>
          </p:nvPr>
        </p:nvSpPr>
        <p:spPr>
          <a:xfrm>
            <a:off x="9064428" y="6283967"/>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48AF00-4F40-4955-9B4D-41C3354664DF}" type="slidenum">
              <a:rPr kumimoji="0" lang="en-US" sz="1200" b="0" i="0" u="none" strike="noStrike" kern="1200" cap="none" spc="0" normalizeH="0" baseline="0" noProof="0" smtClean="0">
                <a:ln>
                  <a:noFill/>
                </a:ln>
                <a:solidFill>
                  <a:srgbClr val="C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srgbClr val="C000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3F78149F-CCB9-3300-62DF-9662E4794065}"/>
              </a:ext>
            </a:extLst>
          </p:cNvPr>
          <p:cNvSpPr txBox="1"/>
          <p:nvPr/>
        </p:nvSpPr>
        <p:spPr>
          <a:xfrm>
            <a:off x="3041672" y="3838904"/>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Content Placeholder 2">
            <a:extLst>
              <a:ext uri="{FF2B5EF4-FFF2-40B4-BE49-F238E27FC236}">
                <a16:creationId xmlns:a16="http://schemas.microsoft.com/office/drawing/2014/main" id="{876612EE-699E-467B-62FA-6F5315B40228}"/>
              </a:ext>
            </a:extLst>
          </p:cNvPr>
          <p:cNvSpPr txBox="1">
            <a:spLocks/>
          </p:cNvSpPr>
          <p:nvPr/>
        </p:nvSpPr>
        <p:spPr>
          <a:xfrm>
            <a:off x="760930" y="1466208"/>
            <a:ext cx="9510079" cy="32791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Polarization Gradient cooling</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a:lnSpc>
                <a:spcPct val="100000"/>
              </a:lnSpc>
              <a:spcBef>
                <a:spcPts val="0"/>
              </a:spcBef>
            </a:pPr>
            <a:r>
              <a:rPr kumimoji="0" lang="en-US" sz="2000" b="0" i="0" u="none" strike="noStrike" kern="1200" cap="none" spc="0" normalizeH="0" baseline="0" noProof="0" dirty="0">
                <a:ln>
                  <a:noFill/>
                </a:ln>
                <a:solidFill>
                  <a:prstClr val="black"/>
                </a:solidFill>
                <a:effectLst/>
                <a:uLnTx/>
                <a:uFillTx/>
                <a:latin typeface="Calibri" panose="020F0502020204030204"/>
              </a:rPr>
              <a:t>Very multi-mode, very fast, can cool from highly</a:t>
            </a:r>
            <a:r>
              <a:rPr kumimoji="0" lang="en-US" sz="2000" b="0" i="0" u="none" strike="noStrike" kern="1200" cap="none" spc="0" normalizeH="0" noProof="0" dirty="0">
                <a:ln>
                  <a:noFill/>
                </a:ln>
                <a:solidFill>
                  <a:prstClr val="black"/>
                </a:solidFill>
                <a:effectLst/>
                <a:uLnTx/>
                <a:uFillTx/>
                <a:latin typeface="Calibri" panose="020F0502020204030204"/>
              </a:rPr>
              <a:t> </a:t>
            </a:r>
            <a:r>
              <a:rPr kumimoji="0" lang="en-US" sz="2000" b="0" i="0" u="none" strike="noStrike" kern="1200" cap="none" spc="0" normalizeH="0" baseline="0" noProof="0" dirty="0">
                <a:ln>
                  <a:noFill/>
                </a:ln>
                <a:solidFill>
                  <a:prstClr val="black"/>
                </a:solidFill>
                <a:effectLst/>
                <a:uLnTx/>
                <a:uFillTx/>
                <a:latin typeface="Calibri" panose="020F0502020204030204"/>
              </a:rPr>
              <a:t>excited state</a:t>
            </a:r>
          </a:p>
          <a:p>
            <a:pPr lvl="0">
              <a:lnSpc>
                <a:spcPct val="80000"/>
              </a:lnSpc>
              <a:spcBef>
                <a:spcPts val="600"/>
              </a:spcBef>
              <a:defRPr/>
            </a:pPr>
            <a:r>
              <a:rPr lang="en-US" sz="2000" dirty="0">
                <a:solidFill>
                  <a:prstClr val="black"/>
                </a:solidFill>
              </a:rPr>
              <a:t>Phase stability from integrated photonics offers an advantage</a:t>
            </a:r>
          </a:p>
        </p:txBody>
      </p:sp>
      <p:sp>
        <p:nvSpPr>
          <p:cNvPr id="12" name="TextBox 11">
            <a:extLst>
              <a:ext uri="{FF2B5EF4-FFF2-40B4-BE49-F238E27FC236}">
                <a16:creationId xmlns:a16="http://schemas.microsoft.com/office/drawing/2014/main" id="{2CDBF3E5-8A37-FF9D-C9D0-45D71058900C}"/>
              </a:ext>
            </a:extLst>
          </p:cNvPr>
          <p:cNvSpPr txBox="1"/>
          <p:nvPr/>
        </p:nvSpPr>
        <p:spPr>
          <a:xfrm>
            <a:off x="8659160" y="2855813"/>
            <a:ext cx="18473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Content Placeholder 2">
            <a:extLst>
              <a:ext uri="{FF2B5EF4-FFF2-40B4-BE49-F238E27FC236}">
                <a16:creationId xmlns:a16="http://schemas.microsoft.com/office/drawing/2014/main" id="{595CDCB5-7259-5FA2-029E-4B464C918D53}"/>
              </a:ext>
            </a:extLst>
          </p:cNvPr>
          <p:cNvSpPr txBox="1">
            <a:spLocks/>
          </p:cNvSpPr>
          <p:nvPr/>
        </p:nvSpPr>
        <p:spPr>
          <a:xfrm>
            <a:off x="766441" y="2731883"/>
            <a:ext cx="5496173" cy="32791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80000"/>
              </a:lnSpc>
              <a:spcBef>
                <a:spcPts val="600"/>
              </a:spcBef>
              <a:spcAft>
                <a:spcPts val="0"/>
              </a:spcAft>
              <a:buClrTx/>
              <a:buSzTx/>
              <a:buFont typeface="Arial" panose="020B0604020202020204" pitchFamily="34" charset="0"/>
              <a:buNone/>
              <a:tabLst/>
              <a:defRPr/>
            </a:pPr>
            <a:r>
              <a:rPr lang="en-US" sz="1800" b="1" dirty="0">
                <a:solidFill>
                  <a:prstClr val="black"/>
                </a:solidFill>
                <a:latin typeface="Calibri" panose="020F0502020204030204"/>
              </a:rPr>
              <a:t>Grating emitters for cooling</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816FE547-68FF-DB5E-41FC-F46E30E33C28}"/>
              </a:ext>
            </a:extLst>
          </p:cNvPr>
          <p:cNvSpPr txBox="1"/>
          <p:nvPr/>
        </p:nvSpPr>
        <p:spPr>
          <a:xfrm>
            <a:off x="6407624" y="4841557"/>
            <a:ext cx="11078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Side view</a:t>
            </a:r>
          </a:p>
        </p:txBody>
      </p:sp>
      <p:sp>
        <p:nvSpPr>
          <p:cNvPr id="19" name="TextBox 18">
            <a:extLst>
              <a:ext uri="{FF2B5EF4-FFF2-40B4-BE49-F238E27FC236}">
                <a16:creationId xmlns:a16="http://schemas.microsoft.com/office/drawing/2014/main" id="{A3882429-33A9-01C0-343B-3E97991F21FD}"/>
              </a:ext>
            </a:extLst>
          </p:cNvPr>
          <p:cNvSpPr txBox="1"/>
          <p:nvPr/>
        </p:nvSpPr>
        <p:spPr>
          <a:xfrm>
            <a:off x="68427" y="3402185"/>
            <a:ext cx="100937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Top view</a:t>
            </a:r>
          </a:p>
        </p:txBody>
      </p:sp>
      <p:grpSp>
        <p:nvGrpSpPr>
          <p:cNvPr id="26" name="Group 25">
            <a:extLst>
              <a:ext uri="{FF2B5EF4-FFF2-40B4-BE49-F238E27FC236}">
                <a16:creationId xmlns:a16="http://schemas.microsoft.com/office/drawing/2014/main" id="{4177EE56-D22F-F7A4-BABB-4300637FDF8A}"/>
              </a:ext>
            </a:extLst>
          </p:cNvPr>
          <p:cNvGrpSpPr/>
          <p:nvPr/>
        </p:nvGrpSpPr>
        <p:grpSpPr>
          <a:xfrm>
            <a:off x="7244586" y="4409558"/>
            <a:ext cx="3236290" cy="1981110"/>
            <a:chOff x="7715939" y="5052117"/>
            <a:chExt cx="2688137" cy="1645557"/>
          </a:xfrm>
        </p:grpSpPr>
        <p:grpSp>
          <p:nvGrpSpPr>
            <p:cNvPr id="27" name="Group 26">
              <a:extLst>
                <a:ext uri="{FF2B5EF4-FFF2-40B4-BE49-F238E27FC236}">
                  <a16:creationId xmlns:a16="http://schemas.microsoft.com/office/drawing/2014/main" id="{86234270-F6EC-DD4D-CF1F-BC8BF93E5375}"/>
                </a:ext>
              </a:extLst>
            </p:cNvPr>
            <p:cNvGrpSpPr/>
            <p:nvPr/>
          </p:nvGrpSpPr>
          <p:grpSpPr>
            <a:xfrm>
              <a:off x="7715939" y="5052117"/>
              <a:ext cx="2688137" cy="1645557"/>
              <a:chOff x="1543669" y="4636769"/>
              <a:chExt cx="2688137" cy="1645557"/>
            </a:xfrm>
          </p:grpSpPr>
          <p:grpSp>
            <p:nvGrpSpPr>
              <p:cNvPr id="32" name="Group 31">
                <a:extLst>
                  <a:ext uri="{FF2B5EF4-FFF2-40B4-BE49-F238E27FC236}">
                    <a16:creationId xmlns:a16="http://schemas.microsoft.com/office/drawing/2014/main" id="{DA17E7B7-4F3A-36B8-514D-DD45C96B3B10}"/>
                  </a:ext>
                </a:extLst>
              </p:cNvPr>
              <p:cNvGrpSpPr/>
              <p:nvPr/>
            </p:nvGrpSpPr>
            <p:grpSpPr>
              <a:xfrm>
                <a:off x="2479308" y="4823641"/>
                <a:ext cx="1351567" cy="1458685"/>
                <a:chOff x="2666643" y="4825011"/>
                <a:chExt cx="1351567" cy="1458685"/>
              </a:xfrm>
            </p:grpSpPr>
            <p:grpSp>
              <p:nvGrpSpPr>
                <p:cNvPr id="36" name="Group 35">
                  <a:extLst>
                    <a:ext uri="{FF2B5EF4-FFF2-40B4-BE49-F238E27FC236}">
                      <a16:creationId xmlns:a16="http://schemas.microsoft.com/office/drawing/2014/main" id="{E207A931-4EFC-DA77-AEE9-DF2EB56CB8FC}"/>
                    </a:ext>
                  </a:extLst>
                </p:cNvPr>
                <p:cNvGrpSpPr/>
                <p:nvPr/>
              </p:nvGrpSpPr>
              <p:grpSpPr>
                <a:xfrm>
                  <a:off x="2666643" y="4825011"/>
                  <a:ext cx="1351567" cy="1458685"/>
                  <a:chOff x="2666643" y="4825011"/>
                  <a:chExt cx="1351567" cy="1458685"/>
                </a:xfrm>
              </p:grpSpPr>
              <p:sp>
                <p:nvSpPr>
                  <p:cNvPr id="38" name="Up Arrow 38">
                    <a:extLst>
                      <a:ext uri="{FF2B5EF4-FFF2-40B4-BE49-F238E27FC236}">
                        <a16:creationId xmlns:a16="http://schemas.microsoft.com/office/drawing/2014/main" id="{6604A439-A240-6946-2BD5-50BDDEAC4DE7}"/>
                      </a:ext>
                    </a:extLst>
                  </p:cNvPr>
                  <p:cNvSpPr/>
                  <p:nvPr/>
                </p:nvSpPr>
                <p:spPr>
                  <a:xfrm rot="18900169">
                    <a:off x="3234439" y="4825011"/>
                    <a:ext cx="783771" cy="1458685"/>
                  </a:xfrm>
                  <a:prstGeom prst="upArrow">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Up Arrow 39">
                    <a:extLst>
                      <a:ext uri="{FF2B5EF4-FFF2-40B4-BE49-F238E27FC236}">
                        <a16:creationId xmlns:a16="http://schemas.microsoft.com/office/drawing/2014/main" id="{CCF4A05B-DD03-2B4D-E4DB-B4C051B68106}"/>
                      </a:ext>
                    </a:extLst>
                  </p:cNvPr>
                  <p:cNvSpPr/>
                  <p:nvPr/>
                </p:nvSpPr>
                <p:spPr>
                  <a:xfrm>
                    <a:off x="2666643" y="5044859"/>
                    <a:ext cx="783771" cy="1141164"/>
                  </a:xfrm>
                  <a:prstGeom prst="upArrow">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61D73E82-99FD-5B28-B02C-4246BE638034}"/>
                      </a:ext>
                    </a:extLst>
                  </p:cNvPr>
                  <p:cNvSpPr txBox="1"/>
                  <p:nvPr/>
                </p:nvSpPr>
                <p:spPr>
                  <a:xfrm>
                    <a:off x="3497732" y="5476297"/>
                    <a:ext cx="4090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a:t>
                    </a:r>
                  </a:p>
                </p:txBody>
              </p:sp>
            </p:grpSp>
            <p:sp>
              <p:nvSpPr>
                <p:cNvPr id="37" name="TextBox 36">
                  <a:extLst>
                    <a:ext uri="{FF2B5EF4-FFF2-40B4-BE49-F238E27FC236}">
                      <a16:creationId xmlns:a16="http://schemas.microsoft.com/office/drawing/2014/main" id="{DC8FC18B-0210-8C78-B7D6-3EB56C3538AF}"/>
                    </a:ext>
                  </a:extLst>
                </p:cNvPr>
                <p:cNvSpPr txBox="1"/>
                <p:nvPr/>
              </p:nvSpPr>
              <p:spPr>
                <a:xfrm>
                  <a:off x="2904604" y="5576664"/>
                  <a:ext cx="339796" cy="30677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a:t>
                  </a:r>
                </a:p>
              </p:txBody>
            </p:sp>
          </p:grpSp>
          <p:cxnSp>
            <p:nvCxnSpPr>
              <p:cNvPr id="33" name="Straight Connector 32">
                <a:extLst>
                  <a:ext uri="{FF2B5EF4-FFF2-40B4-BE49-F238E27FC236}">
                    <a16:creationId xmlns:a16="http://schemas.microsoft.com/office/drawing/2014/main" id="{434525A7-3CFB-E102-85EE-4A3DA74EAB0C}"/>
                  </a:ext>
                </a:extLst>
              </p:cNvPr>
              <p:cNvCxnSpPr>
                <a:cxnSpLocks/>
              </p:cNvCxnSpPr>
              <p:nvPr/>
            </p:nvCxnSpPr>
            <p:spPr>
              <a:xfrm>
                <a:off x="1543669" y="6200775"/>
                <a:ext cx="2688137" cy="0"/>
              </a:xfrm>
              <a:prstGeom prst="line">
                <a:avLst/>
              </a:prstGeom>
              <a:ln w="444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6C8B354B-18F8-CE86-482E-02A5111DAD31}"/>
                  </a:ext>
                </a:extLst>
              </p:cNvPr>
              <p:cNvSpPr/>
              <p:nvPr/>
            </p:nvSpPr>
            <p:spPr>
              <a:xfrm>
                <a:off x="2830585" y="4933953"/>
                <a:ext cx="113333" cy="1095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457FA565-2A35-1AB6-DB50-5098214A4251}"/>
                  </a:ext>
                </a:extLst>
              </p:cNvPr>
              <p:cNvSpPr txBox="1"/>
              <p:nvPr/>
            </p:nvSpPr>
            <p:spPr>
              <a:xfrm>
                <a:off x="2701234" y="4636769"/>
                <a:ext cx="454411" cy="30677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ion</a:t>
                </a:r>
              </a:p>
            </p:txBody>
          </p:sp>
        </p:grpSp>
        <p:grpSp>
          <p:nvGrpSpPr>
            <p:cNvPr id="28" name="Group 27">
              <a:extLst>
                <a:ext uri="{FF2B5EF4-FFF2-40B4-BE49-F238E27FC236}">
                  <a16:creationId xmlns:a16="http://schemas.microsoft.com/office/drawing/2014/main" id="{1528D4D4-CD41-B5C2-0BFF-E6D752A9270E}"/>
                </a:ext>
              </a:extLst>
            </p:cNvPr>
            <p:cNvGrpSpPr/>
            <p:nvPr/>
          </p:nvGrpSpPr>
          <p:grpSpPr>
            <a:xfrm>
              <a:off x="9301154" y="5657205"/>
              <a:ext cx="228600" cy="228600"/>
              <a:chOff x="9601200" y="5485751"/>
              <a:chExt cx="228600" cy="228600"/>
            </a:xfrm>
          </p:grpSpPr>
          <p:sp>
            <p:nvSpPr>
              <p:cNvPr id="30" name="Oval 29">
                <a:extLst>
                  <a:ext uri="{FF2B5EF4-FFF2-40B4-BE49-F238E27FC236}">
                    <a16:creationId xmlns:a16="http://schemas.microsoft.com/office/drawing/2014/main" id="{FACED7E1-A05B-3CF2-388E-6F1DE1BE6881}"/>
                  </a:ext>
                </a:extLst>
              </p:cNvPr>
              <p:cNvSpPr/>
              <p:nvPr/>
            </p:nvSpPr>
            <p:spPr>
              <a:xfrm>
                <a:off x="9601200" y="5485751"/>
                <a:ext cx="228600" cy="2286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Oval 30">
                <a:extLst>
                  <a:ext uri="{FF2B5EF4-FFF2-40B4-BE49-F238E27FC236}">
                    <a16:creationId xmlns:a16="http://schemas.microsoft.com/office/drawing/2014/main" id="{06A448EF-6DA6-C7E5-C040-A8A1DD478E2B}"/>
                  </a:ext>
                </a:extLst>
              </p:cNvPr>
              <p:cNvSpPr/>
              <p:nvPr/>
            </p:nvSpPr>
            <p:spPr>
              <a:xfrm>
                <a:off x="9692640" y="5577840"/>
                <a:ext cx="45720" cy="45720"/>
              </a:xfrm>
              <a:prstGeom prst="ellipse">
                <a:avLst/>
              </a:prstGeom>
              <a:solidFill>
                <a:schemeClr val="tx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5" name="TextBox 4">
            <a:extLst>
              <a:ext uri="{FF2B5EF4-FFF2-40B4-BE49-F238E27FC236}">
                <a16:creationId xmlns:a16="http://schemas.microsoft.com/office/drawing/2014/main" id="{6BD9B910-7C06-8025-40BD-88154E370D28}"/>
              </a:ext>
            </a:extLst>
          </p:cNvPr>
          <p:cNvSpPr txBox="1"/>
          <p:nvPr/>
        </p:nvSpPr>
        <p:spPr>
          <a:xfrm>
            <a:off x="26109" y="6210644"/>
            <a:ext cx="5204335" cy="584775"/>
          </a:xfrm>
          <a:prstGeom prst="rect">
            <a:avLst/>
          </a:prstGeom>
          <a:noFill/>
        </p:spPr>
        <p:txBody>
          <a:bodyPr wrap="square">
            <a:spAutoFit/>
          </a:bodyPr>
          <a:lstStyle/>
          <a:p>
            <a:r>
              <a:rPr lang="en-US" sz="1600" b="0" i="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Hattori, Ashton, et al. </a:t>
            </a:r>
            <a:r>
              <a:rPr lang="en-US" sz="1600" b="0" i="1"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Frontiers in Optics</a:t>
            </a:r>
            <a:r>
              <a:rPr lang="en-US" sz="1600" b="0" i="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 (pp. FM4B-3). Optica Publishing Group, 2022.</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pic>
        <p:nvPicPr>
          <p:cNvPr id="8" name="Picture 7" descr="A green rectangular object with black squares&#10;&#10;Description automatically generated">
            <a:extLst>
              <a:ext uri="{FF2B5EF4-FFF2-40B4-BE49-F238E27FC236}">
                <a16:creationId xmlns:a16="http://schemas.microsoft.com/office/drawing/2014/main" id="{FCC9FE6A-A1CB-D123-46F0-FE3A3B086CF4}"/>
              </a:ext>
            </a:extLst>
          </p:cNvPr>
          <p:cNvPicPr>
            <a:picLocks noChangeAspect="1"/>
          </p:cNvPicPr>
          <p:nvPr/>
        </p:nvPicPr>
        <p:blipFill rotWithShape="1">
          <a:blip r:embed="rId3">
            <a:extLst>
              <a:ext uri="{28A0092B-C50C-407E-A947-70E740481C1C}">
                <a14:useLocalDpi xmlns:a14="http://schemas.microsoft.com/office/drawing/2010/main" val="0"/>
              </a:ext>
            </a:extLst>
          </a:blip>
          <a:srcRect l="14688" t="22253" r="27156" b="2924"/>
          <a:stretch/>
        </p:blipFill>
        <p:spPr>
          <a:xfrm>
            <a:off x="1067370" y="3351706"/>
            <a:ext cx="2870394" cy="2759128"/>
          </a:xfrm>
          <a:prstGeom prst="rect">
            <a:avLst/>
          </a:prstGeom>
        </p:spPr>
      </p:pic>
      <p:sp>
        <p:nvSpPr>
          <p:cNvPr id="10" name="Up Arrow 45">
            <a:extLst>
              <a:ext uri="{FF2B5EF4-FFF2-40B4-BE49-F238E27FC236}">
                <a16:creationId xmlns:a16="http://schemas.microsoft.com/office/drawing/2014/main" id="{4D94893F-3CA9-1803-E041-5D3E3149409B}"/>
              </a:ext>
            </a:extLst>
          </p:cNvPr>
          <p:cNvSpPr/>
          <p:nvPr/>
        </p:nvSpPr>
        <p:spPr>
          <a:xfrm>
            <a:off x="2440981" y="4557748"/>
            <a:ext cx="798154" cy="1070400"/>
          </a:xfrm>
          <a:prstGeom prst="upArrow">
            <a:avLst/>
          </a:prstGeom>
          <a:solidFill>
            <a:schemeClr val="accent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E014D4FD-6A85-DED2-70DF-0680FC286B25}"/>
              </a:ext>
            </a:extLst>
          </p:cNvPr>
          <p:cNvSpPr txBox="1"/>
          <p:nvPr/>
        </p:nvSpPr>
        <p:spPr>
          <a:xfrm>
            <a:off x="2631761" y="5044491"/>
            <a:ext cx="416593" cy="376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a:t>
            </a:r>
          </a:p>
        </p:txBody>
      </p:sp>
      <p:sp>
        <p:nvSpPr>
          <p:cNvPr id="15" name="Up Arrow 45">
            <a:extLst>
              <a:ext uri="{FF2B5EF4-FFF2-40B4-BE49-F238E27FC236}">
                <a16:creationId xmlns:a16="http://schemas.microsoft.com/office/drawing/2014/main" id="{4AB24D54-D1B0-D3D1-8822-06CB7362233C}"/>
              </a:ext>
            </a:extLst>
          </p:cNvPr>
          <p:cNvSpPr/>
          <p:nvPr/>
        </p:nvSpPr>
        <p:spPr>
          <a:xfrm rot="5400000">
            <a:off x="1765936" y="3792512"/>
            <a:ext cx="798154" cy="1070400"/>
          </a:xfrm>
          <a:prstGeom prst="upArrow">
            <a:avLst/>
          </a:prstGeom>
          <a:solidFill>
            <a:schemeClr val="accent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3E0642BA-F812-9D74-05AE-9E7C803B0156}"/>
              </a:ext>
            </a:extLst>
          </p:cNvPr>
          <p:cNvSpPr txBox="1"/>
          <p:nvPr/>
        </p:nvSpPr>
        <p:spPr>
          <a:xfrm>
            <a:off x="1913718" y="4139657"/>
            <a:ext cx="416593" cy="376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a:t>
            </a:r>
          </a:p>
        </p:txBody>
      </p:sp>
      <p:cxnSp>
        <p:nvCxnSpPr>
          <p:cNvPr id="43" name="Straight Connector 42">
            <a:extLst>
              <a:ext uri="{FF2B5EF4-FFF2-40B4-BE49-F238E27FC236}">
                <a16:creationId xmlns:a16="http://schemas.microsoft.com/office/drawing/2014/main" id="{44E70E72-131C-51DD-B5CC-DF12F2039038}"/>
              </a:ext>
            </a:extLst>
          </p:cNvPr>
          <p:cNvCxnSpPr/>
          <p:nvPr/>
        </p:nvCxnSpPr>
        <p:spPr>
          <a:xfrm>
            <a:off x="2430705" y="3870024"/>
            <a:ext cx="855628" cy="978466"/>
          </a:xfrm>
          <a:prstGeom prst="line">
            <a:avLst/>
          </a:prstGeom>
          <a:ln w="381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4128A6C0-6264-07AC-3866-4EE2F78CDD9B}"/>
              </a:ext>
            </a:extLst>
          </p:cNvPr>
          <p:cNvSpPr txBox="1"/>
          <p:nvPr/>
        </p:nvSpPr>
        <p:spPr>
          <a:xfrm>
            <a:off x="3006731" y="3823285"/>
            <a:ext cx="2174185" cy="646331"/>
          </a:xfrm>
          <a:prstGeom prst="rect">
            <a:avLst/>
          </a:prstGeom>
          <a:solidFill>
            <a:srgbClr val="E7E6E6">
              <a:alpha val="34902"/>
            </a:srgbClr>
          </a:solidFill>
        </p:spPr>
        <p:txBody>
          <a:bodyPr wrap="none" rtlCol="0">
            <a:spAutoFit/>
          </a:bodyPr>
          <a:lstStyle/>
          <a:p>
            <a:r>
              <a:rPr lang="en-US" dirty="0"/>
              <a:t>Polarization gradient </a:t>
            </a:r>
          </a:p>
          <a:p>
            <a:r>
              <a:rPr lang="en-US" dirty="0"/>
              <a:t>axis</a:t>
            </a:r>
          </a:p>
        </p:txBody>
      </p:sp>
      <p:cxnSp>
        <p:nvCxnSpPr>
          <p:cNvPr id="46" name="Straight Arrow Connector 45">
            <a:extLst>
              <a:ext uri="{FF2B5EF4-FFF2-40B4-BE49-F238E27FC236}">
                <a16:creationId xmlns:a16="http://schemas.microsoft.com/office/drawing/2014/main" id="{9893CE90-E80E-D46B-1D38-4ECBA31DBA74}"/>
              </a:ext>
            </a:extLst>
          </p:cNvPr>
          <p:cNvCxnSpPr/>
          <p:nvPr/>
        </p:nvCxnSpPr>
        <p:spPr>
          <a:xfrm>
            <a:off x="8657501" y="5275642"/>
            <a:ext cx="384372"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8250E852-1BD5-E303-FA26-D4003324E441}"/>
              </a:ext>
            </a:extLst>
          </p:cNvPr>
          <p:cNvGrpSpPr/>
          <p:nvPr/>
        </p:nvGrpSpPr>
        <p:grpSpPr>
          <a:xfrm>
            <a:off x="5968742" y="3112572"/>
            <a:ext cx="5206332" cy="1113817"/>
            <a:chOff x="3103804" y="3856802"/>
            <a:chExt cx="5907088" cy="1263733"/>
          </a:xfrm>
        </p:grpSpPr>
        <p:sp>
          <p:nvSpPr>
            <p:cNvPr id="48" name="Arrow: Right 47">
              <a:extLst>
                <a:ext uri="{FF2B5EF4-FFF2-40B4-BE49-F238E27FC236}">
                  <a16:creationId xmlns:a16="http://schemas.microsoft.com/office/drawing/2014/main" id="{69913137-8403-09B1-86D2-A86E2D86B71E}"/>
                </a:ext>
              </a:extLst>
            </p:cNvPr>
            <p:cNvSpPr/>
            <p:nvPr/>
          </p:nvSpPr>
          <p:spPr>
            <a:xfrm>
              <a:off x="3133077" y="3856802"/>
              <a:ext cx="760721" cy="1261533"/>
            </a:xfrm>
            <a:prstGeom prst="rightArrow">
              <a:avLst>
                <a:gd name="adj1" fmla="val 67450"/>
                <a:gd name="adj2" fmla="val 50000"/>
              </a:avLst>
            </a:prstGeom>
            <a:solidFill>
              <a:srgbClr val="8E60FF"/>
            </a:solidFill>
            <a:ln>
              <a:solidFill>
                <a:srgbClr val="8F61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rrow: Right 48">
              <a:extLst>
                <a:ext uri="{FF2B5EF4-FFF2-40B4-BE49-F238E27FC236}">
                  <a16:creationId xmlns:a16="http://schemas.microsoft.com/office/drawing/2014/main" id="{157B433E-BCDE-162D-EEFE-E90D0C0BC909}"/>
                </a:ext>
              </a:extLst>
            </p:cNvPr>
            <p:cNvSpPr/>
            <p:nvPr/>
          </p:nvSpPr>
          <p:spPr>
            <a:xfrm flipH="1">
              <a:off x="8250171" y="3859002"/>
              <a:ext cx="760721" cy="1261533"/>
            </a:xfrm>
            <a:prstGeom prst="rightArrow">
              <a:avLst>
                <a:gd name="adj1" fmla="val 67450"/>
                <a:gd name="adj2" fmla="val 50000"/>
              </a:avLst>
            </a:prstGeom>
            <a:solidFill>
              <a:srgbClr val="8E60FF"/>
            </a:solidFill>
            <a:ln>
              <a:solidFill>
                <a:srgbClr val="8F61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Arrow Connector 49">
              <a:extLst>
                <a:ext uri="{FF2B5EF4-FFF2-40B4-BE49-F238E27FC236}">
                  <a16:creationId xmlns:a16="http://schemas.microsoft.com/office/drawing/2014/main" id="{CA1EB78D-9A31-48FB-E589-0274621DB94A}"/>
                </a:ext>
              </a:extLst>
            </p:cNvPr>
            <p:cNvCxnSpPr>
              <a:cxnSpLocks/>
            </p:cNvCxnSpPr>
            <p:nvPr/>
          </p:nvCxnSpPr>
          <p:spPr>
            <a:xfrm>
              <a:off x="3439152" y="4154946"/>
              <a:ext cx="0" cy="643467"/>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D694C598-8D0E-84D4-C859-DEDC322C82C1}"/>
                </a:ext>
              </a:extLst>
            </p:cNvPr>
            <p:cNvSpPr txBox="1"/>
            <p:nvPr/>
          </p:nvSpPr>
          <p:spPr>
            <a:xfrm>
              <a:off x="3103804" y="4245846"/>
              <a:ext cx="335348" cy="461665"/>
            </a:xfrm>
            <a:prstGeom prst="rect">
              <a:avLst/>
            </a:prstGeom>
            <a:noFill/>
          </p:spPr>
          <p:txBody>
            <a:bodyPr wrap="none" rtlCol="0">
              <a:spAutoFit/>
            </a:bodyPr>
            <a:lstStyle/>
            <a:p>
              <a:r>
                <a:rPr lang="en-US" sz="2400" b="1" dirty="0"/>
                <a:t>E</a:t>
              </a:r>
              <a:endParaRPr lang="en-US" b="1" dirty="0"/>
            </a:p>
          </p:txBody>
        </p:sp>
        <p:sp>
          <p:nvSpPr>
            <p:cNvPr id="52" name="TextBox 51">
              <a:extLst>
                <a:ext uri="{FF2B5EF4-FFF2-40B4-BE49-F238E27FC236}">
                  <a16:creationId xmlns:a16="http://schemas.microsoft.com/office/drawing/2014/main" id="{DDBBA90F-4FC7-E42D-941A-9986F5489A9D}"/>
                </a:ext>
              </a:extLst>
            </p:cNvPr>
            <p:cNvSpPr txBox="1"/>
            <p:nvPr/>
          </p:nvSpPr>
          <p:spPr>
            <a:xfrm>
              <a:off x="8615758" y="4258935"/>
              <a:ext cx="335348" cy="461665"/>
            </a:xfrm>
            <a:prstGeom prst="rect">
              <a:avLst/>
            </a:prstGeom>
            <a:noFill/>
          </p:spPr>
          <p:txBody>
            <a:bodyPr wrap="none" rtlCol="0">
              <a:spAutoFit/>
            </a:bodyPr>
            <a:lstStyle/>
            <a:p>
              <a:r>
                <a:rPr lang="en-US" sz="2400" b="1" dirty="0"/>
                <a:t>E</a:t>
              </a:r>
              <a:endParaRPr lang="en-US" b="1" dirty="0"/>
            </a:p>
          </p:txBody>
        </p:sp>
        <p:grpSp>
          <p:nvGrpSpPr>
            <p:cNvPr id="53" name="Group 52">
              <a:extLst>
                <a:ext uri="{FF2B5EF4-FFF2-40B4-BE49-F238E27FC236}">
                  <a16:creationId xmlns:a16="http://schemas.microsoft.com/office/drawing/2014/main" id="{DE3E2FE3-1FF9-4813-21FC-5AABC2307CB1}"/>
                </a:ext>
              </a:extLst>
            </p:cNvPr>
            <p:cNvGrpSpPr/>
            <p:nvPr/>
          </p:nvGrpSpPr>
          <p:grpSpPr>
            <a:xfrm>
              <a:off x="8329524" y="4279465"/>
              <a:ext cx="405358" cy="420603"/>
              <a:chOff x="8070209" y="3706780"/>
              <a:chExt cx="405358" cy="420603"/>
            </a:xfrm>
            <a:noFill/>
          </p:grpSpPr>
          <p:sp>
            <p:nvSpPr>
              <p:cNvPr id="55" name="Oval 54">
                <a:extLst>
                  <a:ext uri="{FF2B5EF4-FFF2-40B4-BE49-F238E27FC236}">
                    <a16:creationId xmlns:a16="http://schemas.microsoft.com/office/drawing/2014/main" id="{8F1FB366-D9B7-8737-40C2-8B1931628651}"/>
                  </a:ext>
                </a:extLst>
              </p:cNvPr>
              <p:cNvSpPr/>
              <p:nvPr/>
            </p:nvSpPr>
            <p:spPr>
              <a:xfrm>
                <a:off x="8103803" y="3747996"/>
                <a:ext cx="338170" cy="338170"/>
              </a:xfrm>
              <a:prstGeom prst="ellipse">
                <a:avLst/>
              </a:prstGeom>
              <a:grp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Multiplication Sign 55">
                <a:extLst>
                  <a:ext uri="{FF2B5EF4-FFF2-40B4-BE49-F238E27FC236}">
                    <a16:creationId xmlns:a16="http://schemas.microsoft.com/office/drawing/2014/main" id="{FFC0CCD3-E177-602E-D9C4-7D3B1EC56763}"/>
                  </a:ext>
                </a:extLst>
              </p:cNvPr>
              <p:cNvSpPr/>
              <p:nvPr/>
            </p:nvSpPr>
            <p:spPr>
              <a:xfrm>
                <a:off x="8070209" y="3706780"/>
                <a:ext cx="405358" cy="420603"/>
              </a:xfrm>
              <a:prstGeom prst="mathMultiply">
                <a:avLst>
                  <a:gd name="adj1" fmla="val 4652"/>
                </a:avLst>
              </a:prstGeom>
              <a:grp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4" name="Picture 53" descr="A colorful line in a shape of a fish&#10;&#10;Description automatically generated">
              <a:extLst>
                <a:ext uri="{FF2B5EF4-FFF2-40B4-BE49-F238E27FC236}">
                  <a16:creationId xmlns:a16="http://schemas.microsoft.com/office/drawing/2014/main" id="{26FF09DE-3A04-B29F-BA92-40BAF177CB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93798" y="3879726"/>
              <a:ext cx="4330334" cy="1076383"/>
            </a:xfrm>
            <a:prstGeom prst="rect">
              <a:avLst/>
            </a:prstGeom>
          </p:spPr>
        </p:pic>
      </p:grpSp>
      <p:sp>
        <p:nvSpPr>
          <p:cNvPr id="57" name="TextBox 56">
            <a:extLst>
              <a:ext uri="{FF2B5EF4-FFF2-40B4-BE49-F238E27FC236}">
                <a16:creationId xmlns:a16="http://schemas.microsoft.com/office/drawing/2014/main" id="{BB9596AC-A6DF-616A-3762-88B972E81A53}"/>
              </a:ext>
            </a:extLst>
          </p:cNvPr>
          <p:cNvSpPr txBox="1"/>
          <p:nvPr/>
        </p:nvSpPr>
        <p:spPr>
          <a:xfrm>
            <a:off x="2606959" y="3873860"/>
            <a:ext cx="5470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ion</a:t>
            </a:r>
          </a:p>
        </p:txBody>
      </p:sp>
      <p:sp>
        <p:nvSpPr>
          <p:cNvPr id="58" name="Oval 57">
            <a:extLst>
              <a:ext uri="{FF2B5EF4-FFF2-40B4-BE49-F238E27FC236}">
                <a16:creationId xmlns:a16="http://schemas.microsoft.com/office/drawing/2014/main" id="{7C1AB161-65D2-EF05-F5DF-9C3E4016A3E1}"/>
              </a:ext>
            </a:extLst>
          </p:cNvPr>
          <p:cNvSpPr/>
          <p:nvPr/>
        </p:nvSpPr>
        <p:spPr>
          <a:xfrm>
            <a:off x="2777663" y="4272009"/>
            <a:ext cx="136443" cy="1318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82937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5DF20-AF7B-2FA5-18B7-F789132E31E7}"/>
              </a:ext>
            </a:extLst>
          </p:cNvPr>
          <p:cNvSpPr>
            <a:spLocks noGrp="1"/>
          </p:cNvSpPr>
          <p:nvPr>
            <p:ph type="title"/>
          </p:nvPr>
        </p:nvSpPr>
        <p:spPr>
          <a:xfrm>
            <a:off x="252984" y="200533"/>
            <a:ext cx="10515600" cy="1325563"/>
          </a:xfrm>
        </p:spPr>
        <p:txBody>
          <a:bodyPr anchor="ctr">
            <a:normAutofit/>
          </a:bodyPr>
          <a:lstStyle/>
          <a:p>
            <a:r>
              <a:rPr lang="en-US" dirty="0"/>
              <a:t>Automating photonic device validation</a:t>
            </a:r>
          </a:p>
        </p:txBody>
      </p:sp>
      <p:pic>
        <p:nvPicPr>
          <p:cNvPr id="5" name="Picture 5" descr="A picture containing indoor, cluttered&#10;&#10;Description automatically generated">
            <a:extLst>
              <a:ext uri="{FF2B5EF4-FFF2-40B4-BE49-F238E27FC236}">
                <a16:creationId xmlns:a16="http://schemas.microsoft.com/office/drawing/2014/main" id="{968F0754-12E5-12E4-2B9A-467E8B1CD439}"/>
              </a:ext>
            </a:extLst>
          </p:cNvPr>
          <p:cNvPicPr>
            <a:picLocks noGrp="1" noChangeAspect="1"/>
          </p:cNvPicPr>
          <p:nvPr>
            <p:ph sz="half" idx="1"/>
          </p:nvPr>
        </p:nvPicPr>
        <p:blipFill rotWithShape="1">
          <a:blip r:embed="rId2"/>
          <a:srcRect t="34235" r="-415" b="10945"/>
          <a:stretch/>
        </p:blipFill>
        <p:spPr>
          <a:xfrm>
            <a:off x="951437" y="1633588"/>
            <a:ext cx="3480460" cy="4223572"/>
          </a:xfrm>
          <a:noFill/>
        </p:spPr>
      </p:pic>
      <p:sp>
        <p:nvSpPr>
          <p:cNvPr id="9" name="Content Placeholder 3">
            <a:extLst>
              <a:ext uri="{FF2B5EF4-FFF2-40B4-BE49-F238E27FC236}">
                <a16:creationId xmlns:a16="http://schemas.microsoft.com/office/drawing/2014/main" id="{91446263-89BB-21F3-5FD9-98A578274052}"/>
              </a:ext>
            </a:extLst>
          </p:cNvPr>
          <p:cNvSpPr>
            <a:spLocks noGrp="1"/>
          </p:cNvSpPr>
          <p:nvPr>
            <p:ph sz="half" idx="2"/>
          </p:nvPr>
        </p:nvSpPr>
        <p:spPr>
          <a:xfrm>
            <a:off x="4758738" y="1428116"/>
            <a:ext cx="6947740" cy="4001767"/>
          </a:xfrm>
        </p:spPr>
        <p:txBody>
          <a:bodyPr vert="horz" lIns="91440" tIns="45720" rIns="91440" bIns="45720" rtlCol="0" anchor="t">
            <a:normAutofit/>
          </a:bodyPr>
          <a:lstStyle/>
          <a:p>
            <a:r>
              <a:rPr lang="en-US" sz="2400" dirty="0">
                <a:cs typeface="Calibri"/>
              </a:rPr>
              <a:t>Automated measurement of integrated photonics </a:t>
            </a:r>
          </a:p>
          <a:p>
            <a:r>
              <a:rPr lang="en-US" sz="2400" dirty="0">
                <a:cs typeface="Calibri"/>
              </a:rPr>
              <a:t>Testing trap wafers designed for light collection and polarization gradient cooling</a:t>
            </a:r>
          </a:p>
        </p:txBody>
      </p:sp>
      <p:sp>
        <p:nvSpPr>
          <p:cNvPr id="4" name="Slide Number Placeholder 3">
            <a:extLst>
              <a:ext uri="{FF2B5EF4-FFF2-40B4-BE49-F238E27FC236}">
                <a16:creationId xmlns:a16="http://schemas.microsoft.com/office/drawing/2014/main" id="{A8F797C5-BE56-9DF7-F750-4BE863B9A56B}"/>
              </a:ext>
            </a:extLst>
          </p:cNvPr>
          <p:cNvSpPr>
            <a:spLocks noGrp="1"/>
          </p:cNvSpPr>
          <p:nvPr>
            <p:ph type="sldNum" sz="quarter" idx="12"/>
          </p:nvPr>
        </p:nvSpPr>
        <p:spPr>
          <a:xfrm>
            <a:off x="9448800" y="6492875"/>
            <a:ext cx="2743200" cy="365125"/>
          </a:xfrm>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948AF00-4F40-4955-9B4D-41C3354664DF}" type="slidenum">
              <a:rPr kumimoji="0" lang="en-US" sz="1200" b="0" i="0" u="none" strike="noStrike" kern="1200" cap="none" spc="0" normalizeH="0" baseline="0" noProof="0" smtClean="0">
                <a:ln>
                  <a:noFill/>
                </a:ln>
                <a:solidFill>
                  <a:srgbClr val="C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46</a:t>
            </a:fld>
            <a:endParaRPr kumimoji="0" lang="en-US" sz="1200" b="0" i="0" u="none" strike="noStrike" kern="1200" cap="none" spc="0" normalizeH="0" baseline="0" noProof="0">
              <a:ln>
                <a:noFill/>
              </a:ln>
              <a:solidFill>
                <a:srgbClr val="C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72061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5DF20-AF7B-2FA5-18B7-F789132E31E7}"/>
              </a:ext>
            </a:extLst>
          </p:cNvPr>
          <p:cNvSpPr>
            <a:spLocks noGrp="1"/>
          </p:cNvSpPr>
          <p:nvPr>
            <p:ph type="title"/>
          </p:nvPr>
        </p:nvSpPr>
        <p:spPr>
          <a:xfrm>
            <a:off x="252984" y="200533"/>
            <a:ext cx="10515600" cy="1325563"/>
          </a:xfrm>
        </p:spPr>
        <p:txBody>
          <a:bodyPr anchor="ctr">
            <a:normAutofit/>
          </a:bodyPr>
          <a:lstStyle/>
          <a:p>
            <a:r>
              <a:rPr lang="en-US" dirty="0"/>
              <a:t>Automating photonic device validation</a:t>
            </a:r>
          </a:p>
        </p:txBody>
      </p:sp>
      <p:pic>
        <p:nvPicPr>
          <p:cNvPr id="5" name="Picture 5" descr="A picture containing indoor, cluttered&#10;&#10;Description automatically generated">
            <a:extLst>
              <a:ext uri="{FF2B5EF4-FFF2-40B4-BE49-F238E27FC236}">
                <a16:creationId xmlns:a16="http://schemas.microsoft.com/office/drawing/2014/main" id="{968F0754-12E5-12E4-2B9A-467E8B1CD439}"/>
              </a:ext>
            </a:extLst>
          </p:cNvPr>
          <p:cNvPicPr>
            <a:picLocks noGrp="1" noChangeAspect="1"/>
          </p:cNvPicPr>
          <p:nvPr>
            <p:ph sz="half" idx="1"/>
          </p:nvPr>
        </p:nvPicPr>
        <p:blipFill rotWithShape="1">
          <a:blip r:embed="rId2"/>
          <a:srcRect t="34235" r="-415" b="10945"/>
          <a:stretch/>
        </p:blipFill>
        <p:spPr>
          <a:xfrm>
            <a:off x="951437" y="1633588"/>
            <a:ext cx="3480460" cy="4223572"/>
          </a:xfrm>
          <a:noFill/>
        </p:spPr>
      </p:pic>
      <p:sp>
        <p:nvSpPr>
          <p:cNvPr id="9" name="Content Placeholder 3">
            <a:extLst>
              <a:ext uri="{FF2B5EF4-FFF2-40B4-BE49-F238E27FC236}">
                <a16:creationId xmlns:a16="http://schemas.microsoft.com/office/drawing/2014/main" id="{91446263-89BB-21F3-5FD9-98A578274052}"/>
              </a:ext>
            </a:extLst>
          </p:cNvPr>
          <p:cNvSpPr>
            <a:spLocks noGrp="1"/>
          </p:cNvSpPr>
          <p:nvPr>
            <p:ph sz="half" idx="2"/>
          </p:nvPr>
        </p:nvSpPr>
        <p:spPr>
          <a:xfrm>
            <a:off x="4758738" y="1428116"/>
            <a:ext cx="6947740" cy="4001767"/>
          </a:xfrm>
        </p:spPr>
        <p:txBody>
          <a:bodyPr vert="horz" lIns="91440" tIns="45720" rIns="91440" bIns="45720" rtlCol="0" anchor="t">
            <a:normAutofit/>
          </a:bodyPr>
          <a:lstStyle/>
          <a:p>
            <a:r>
              <a:rPr lang="en-US" sz="2400" dirty="0">
                <a:cs typeface="Calibri"/>
              </a:rPr>
              <a:t>Automated measurement of integrated photonics </a:t>
            </a:r>
          </a:p>
          <a:p>
            <a:r>
              <a:rPr lang="en-US" sz="2400" dirty="0">
                <a:cs typeface="Calibri"/>
              </a:rPr>
              <a:t>Testing trap wafers designed for light collection and polarization gradient cooling</a:t>
            </a:r>
          </a:p>
        </p:txBody>
      </p:sp>
      <p:sp>
        <p:nvSpPr>
          <p:cNvPr id="4" name="Slide Number Placeholder 3">
            <a:extLst>
              <a:ext uri="{FF2B5EF4-FFF2-40B4-BE49-F238E27FC236}">
                <a16:creationId xmlns:a16="http://schemas.microsoft.com/office/drawing/2014/main" id="{A8F797C5-BE56-9DF7-F750-4BE863B9A56B}"/>
              </a:ext>
            </a:extLst>
          </p:cNvPr>
          <p:cNvSpPr>
            <a:spLocks noGrp="1"/>
          </p:cNvSpPr>
          <p:nvPr>
            <p:ph type="sldNum" sz="quarter" idx="12"/>
          </p:nvPr>
        </p:nvSpPr>
        <p:spPr>
          <a:xfrm>
            <a:off x="9448800" y="6492875"/>
            <a:ext cx="2743200" cy="365125"/>
          </a:xfrm>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948AF00-4F40-4955-9B4D-41C3354664DF}" type="slidenum">
              <a:rPr kumimoji="0" lang="en-US" sz="1200" b="0" i="0" u="none" strike="noStrike" kern="1200" cap="none" spc="0" normalizeH="0" baseline="0" noProof="0" smtClean="0">
                <a:ln>
                  <a:noFill/>
                </a:ln>
                <a:solidFill>
                  <a:srgbClr val="C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47</a:t>
            </a:fld>
            <a:endParaRPr kumimoji="0" lang="en-US" sz="1200" b="0" i="0" u="none" strike="noStrike" kern="1200" cap="none" spc="0" normalizeH="0" baseline="0" noProof="0">
              <a:ln>
                <a:noFill/>
              </a:ln>
              <a:solidFill>
                <a:srgbClr val="C00000"/>
              </a:solidFill>
              <a:effectLst/>
              <a:uLnTx/>
              <a:uFillTx/>
              <a:latin typeface="Calibri" panose="020F0502020204030204"/>
              <a:ea typeface="+mn-ea"/>
              <a:cs typeface="+mn-cs"/>
            </a:endParaRPr>
          </a:p>
        </p:txBody>
      </p:sp>
      <p:grpSp>
        <p:nvGrpSpPr>
          <p:cNvPr id="8" name="Group 7">
            <a:extLst>
              <a:ext uri="{FF2B5EF4-FFF2-40B4-BE49-F238E27FC236}">
                <a16:creationId xmlns:a16="http://schemas.microsoft.com/office/drawing/2014/main" id="{FFCB4BD8-D6D6-5868-40A0-057B8FEE495C}"/>
              </a:ext>
            </a:extLst>
          </p:cNvPr>
          <p:cNvGrpSpPr/>
          <p:nvPr/>
        </p:nvGrpSpPr>
        <p:grpSpPr>
          <a:xfrm>
            <a:off x="4619115" y="3211985"/>
            <a:ext cx="3613493" cy="2992454"/>
            <a:chOff x="4656092" y="3297410"/>
            <a:chExt cx="3613493" cy="2992454"/>
          </a:xfrm>
        </p:grpSpPr>
        <p:pic>
          <p:nvPicPr>
            <p:cNvPr id="3" name="Picture 2" descr="Edit View Insert Tools &#10;Desktop Window &#10;Help ">
              <a:extLst>
                <a:ext uri="{FF2B5EF4-FFF2-40B4-BE49-F238E27FC236}">
                  <a16:creationId xmlns:a16="http://schemas.microsoft.com/office/drawing/2014/main" id="{9C5CD5E0-7874-884B-3DA7-33C98F2383F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190" t="7969" r="5828" b="751"/>
            <a:stretch/>
          </p:blipFill>
          <p:spPr bwMode="auto">
            <a:xfrm>
              <a:off x="4656092" y="3297410"/>
              <a:ext cx="3613493" cy="2992454"/>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a:extLst>
                <a:ext uri="{FF2B5EF4-FFF2-40B4-BE49-F238E27FC236}">
                  <a16:creationId xmlns:a16="http://schemas.microsoft.com/office/drawing/2014/main" id="{364982F3-0FE7-AFAD-2BA3-1496FFFBF2D4}"/>
                </a:ext>
              </a:extLst>
            </p:cNvPr>
            <p:cNvSpPr/>
            <p:nvPr/>
          </p:nvSpPr>
          <p:spPr>
            <a:xfrm>
              <a:off x="6475538" y="4183364"/>
              <a:ext cx="247984" cy="26670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F6AB606-7C5D-9943-029F-4DA9A2F9A730}"/>
                </a:ext>
              </a:extLst>
            </p:cNvPr>
            <p:cNvSpPr txBox="1"/>
            <p:nvPr/>
          </p:nvSpPr>
          <p:spPr>
            <a:xfrm>
              <a:off x="6108466" y="3601196"/>
              <a:ext cx="982128" cy="646331"/>
            </a:xfrm>
            <a:prstGeom prst="rect">
              <a:avLst/>
            </a:prstGeom>
            <a:noFill/>
            <a:ln>
              <a:noFill/>
            </a:ln>
          </p:spPr>
          <p:txBody>
            <a:bodyPr wrap="none" rtlCol="0">
              <a:spAutoFit/>
            </a:bodyPr>
            <a:lstStyle/>
            <a:p>
              <a:r>
                <a:rPr lang="en-US" dirty="0">
                  <a:solidFill>
                    <a:srgbClr val="FF0000"/>
                  </a:solidFill>
                </a:rPr>
                <a:t>Ion </a:t>
              </a:r>
            </a:p>
            <a:p>
              <a:r>
                <a:rPr lang="en-US" dirty="0">
                  <a:solidFill>
                    <a:srgbClr val="FF0000"/>
                  </a:solidFill>
                </a:rPr>
                <a:t>Location</a:t>
              </a:r>
            </a:p>
          </p:txBody>
        </p:sp>
      </p:grpSp>
      <p:sp>
        <p:nvSpPr>
          <p:cNvPr id="10" name="TextBox 9">
            <a:extLst>
              <a:ext uri="{FF2B5EF4-FFF2-40B4-BE49-F238E27FC236}">
                <a16:creationId xmlns:a16="http://schemas.microsoft.com/office/drawing/2014/main" id="{A770D4FF-A35C-A8F1-8047-74B66CEA2E41}"/>
              </a:ext>
            </a:extLst>
          </p:cNvPr>
          <p:cNvSpPr txBox="1"/>
          <p:nvPr/>
        </p:nvSpPr>
        <p:spPr>
          <a:xfrm>
            <a:off x="6223340" y="2657282"/>
            <a:ext cx="4018536" cy="461665"/>
          </a:xfrm>
          <a:prstGeom prst="rect">
            <a:avLst/>
          </a:prstGeom>
          <a:noFill/>
        </p:spPr>
        <p:txBody>
          <a:bodyPr wrap="none" rtlCol="0">
            <a:spAutoFit/>
          </a:bodyPr>
          <a:lstStyle/>
          <a:p>
            <a:r>
              <a:rPr lang="en-US" sz="2400" b="1" dirty="0"/>
              <a:t>Polarization Gradient Gratings</a:t>
            </a:r>
          </a:p>
        </p:txBody>
      </p:sp>
      <p:pic>
        <p:nvPicPr>
          <p:cNvPr id="12" name="Picture 11">
            <a:extLst>
              <a:ext uri="{FF2B5EF4-FFF2-40B4-BE49-F238E27FC236}">
                <a16:creationId xmlns:a16="http://schemas.microsoft.com/office/drawing/2014/main" id="{C17E7AF6-21B7-DB5C-AD14-11A9FF50D061}"/>
              </a:ext>
            </a:extLst>
          </p:cNvPr>
          <p:cNvPicPr>
            <a:picLocks noChangeAspect="1"/>
          </p:cNvPicPr>
          <p:nvPr/>
        </p:nvPicPr>
        <p:blipFill rotWithShape="1">
          <a:blip r:embed="rId4"/>
          <a:srcRect l="49087"/>
          <a:stretch/>
        </p:blipFill>
        <p:spPr>
          <a:xfrm>
            <a:off x="8366368" y="3174921"/>
            <a:ext cx="3613493" cy="3066582"/>
          </a:xfrm>
          <a:prstGeom prst="rect">
            <a:avLst/>
          </a:prstGeom>
        </p:spPr>
      </p:pic>
    </p:spTree>
    <p:extLst>
      <p:ext uri="{BB962C8B-B14F-4D97-AF65-F5344CB8AC3E}">
        <p14:creationId xmlns:p14="http://schemas.microsoft.com/office/powerpoint/2010/main" val="42548844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F4247304-B708-B2D8-BC80-118C33A20009}"/>
              </a:ext>
            </a:extLst>
          </p:cNvPr>
          <p:cNvGrpSpPr/>
          <p:nvPr/>
        </p:nvGrpSpPr>
        <p:grpSpPr>
          <a:xfrm>
            <a:off x="-6726" y="2973253"/>
            <a:ext cx="5373551" cy="1898047"/>
            <a:chOff x="-6726" y="2916101"/>
            <a:chExt cx="5373551" cy="1898047"/>
          </a:xfrm>
        </p:grpSpPr>
        <p:grpSp>
          <p:nvGrpSpPr>
            <p:cNvPr id="18" name="Group 17">
              <a:extLst>
                <a:ext uri="{FF2B5EF4-FFF2-40B4-BE49-F238E27FC236}">
                  <a16:creationId xmlns:a16="http://schemas.microsoft.com/office/drawing/2014/main" id="{174693BA-42B6-8B67-1CDA-FB44795473B9}"/>
                </a:ext>
              </a:extLst>
            </p:cNvPr>
            <p:cNvGrpSpPr/>
            <p:nvPr/>
          </p:nvGrpSpPr>
          <p:grpSpPr>
            <a:xfrm>
              <a:off x="635315" y="2916101"/>
              <a:ext cx="4731510" cy="1870236"/>
              <a:chOff x="635315" y="2916101"/>
              <a:chExt cx="4731510" cy="1870236"/>
            </a:xfrm>
          </p:grpSpPr>
          <p:pic>
            <p:nvPicPr>
              <p:cNvPr id="5" name="Picture 3">
                <a:extLst>
                  <a:ext uri="{FF2B5EF4-FFF2-40B4-BE49-F238E27FC236}">
                    <a16:creationId xmlns:a16="http://schemas.microsoft.com/office/drawing/2014/main" id="{5EFCB0E2-D889-6C93-0F3B-85950FADCA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315" y="2916101"/>
                <a:ext cx="4731510" cy="1870236"/>
              </a:xfrm>
              <a:prstGeom prst="rect">
                <a:avLst/>
              </a:prstGeom>
              <a:noFill/>
              <a:extLst>
                <a:ext uri="{909E8E84-426E-40DD-AFC4-6F175D3DCCD1}">
                  <a14:hiddenFill xmlns:a14="http://schemas.microsoft.com/office/drawing/2010/main">
                    <a:solidFill>
                      <a:srgbClr val="FFFFFF"/>
                    </a:solidFill>
                  </a14:hiddenFill>
                </a:ext>
              </a:extLst>
            </p:spPr>
          </p:pic>
          <p:sp>
            <p:nvSpPr>
              <p:cNvPr id="10" name="Up Arrow 9">
                <a:extLst>
                  <a:ext uri="{FF2B5EF4-FFF2-40B4-BE49-F238E27FC236}">
                    <a16:creationId xmlns:a16="http://schemas.microsoft.com/office/drawing/2014/main" id="{D523881B-62A9-13D6-7071-73375A0EBD26}"/>
                  </a:ext>
                </a:extLst>
              </p:cNvPr>
              <p:cNvSpPr/>
              <p:nvPr/>
            </p:nvSpPr>
            <p:spPr>
              <a:xfrm rot="6307202">
                <a:off x="1556657" y="2893307"/>
                <a:ext cx="783771" cy="1458685"/>
              </a:xfrm>
              <a:prstGeom prst="upArrow">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Up Arrow 10">
                <a:extLst>
                  <a:ext uri="{FF2B5EF4-FFF2-40B4-BE49-F238E27FC236}">
                    <a16:creationId xmlns:a16="http://schemas.microsoft.com/office/drawing/2014/main" id="{AA3FF76C-D325-6428-8B73-5C11ADAA0325}"/>
                  </a:ext>
                </a:extLst>
              </p:cNvPr>
              <p:cNvSpPr/>
              <p:nvPr/>
            </p:nvSpPr>
            <p:spPr>
              <a:xfrm rot="4457457">
                <a:off x="1553251" y="3361398"/>
                <a:ext cx="783771" cy="1458685"/>
              </a:xfrm>
              <a:prstGeom prst="upArrow">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Up Arrow 11">
                <a:extLst>
                  <a:ext uri="{FF2B5EF4-FFF2-40B4-BE49-F238E27FC236}">
                    <a16:creationId xmlns:a16="http://schemas.microsoft.com/office/drawing/2014/main" id="{CC763801-6EEA-B202-F9F6-52C1CDCA40E1}"/>
                  </a:ext>
                </a:extLst>
              </p:cNvPr>
              <p:cNvSpPr/>
              <p:nvPr/>
            </p:nvSpPr>
            <p:spPr>
              <a:xfrm rot="16200000">
                <a:off x="3410414" y="3135020"/>
                <a:ext cx="783771" cy="1458685"/>
              </a:xfrm>
              <a:prstGeom prst="upArrow">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6" name="TextBox 25">
              <a:extLst>
                <a:ext uri="{FF2B5EF4-FFF2-40B4-BE49-F238E27FC236}">
                  <a16:creationId xmlns:a16="http://schemas.microsoft.com/office/drawing/2014/main" id="{57013187-1F12-2B10-55D8-D3A6331B88FB}"/>
                </a:ext>
              </a:extLst>
            </p:cNvPr>
            <p:cNvSpPr txBox="1"/>
            <p:nvPr/>
          </p:nvSpPr>
          <p:spPr>
            <a:xfrm>
              <a:off x="1651049" y="3421337"/>
              <a:ext cx="4090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a:t>
              </a:r>
            </a:p>
          </p:txBody>
        </p:sp>
        <p:sp>
          <p:nvSpPr>
            <p:cNvPr id="28" name="TextBox 27">
              <a:extLst>
                <a:ext uri="{FF2B5EF4-FFF2-40B4-BE49-F238E27FC236}">
                  <a16:creationId xmlns:a16="http://schemas.microsoft.com/office/drawing/2014/main" id="{4F26DAB2-F2B5-EFC4-A8E3-E2B7712C7344}"/>
                </a:ext>
              </a:extLst>
            </p:cNvPr>
            <p:cNvSpPr txBox="1"/>
            <p:nvPr/>
          </p:nvSpPr>
          <p:spPr>
            <a:xfrm>
              <a:off x="1614978" y="3921329"/>
              <a:ext cx="49404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TM</a:t>
              </a: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06648054-133C-C2AA-50B2-E4BD4448E405}"/>
                    </a:ext>
                  </a:extLst>
                </p:cNvPr>
                <p:cNvSpPr txBox="1"/>
                <p:nvPr/>
              </p:nvSpPr>
              <p:spPr>
                <a:xfrm>
                  <a:off x="-6726" y="4436031"/>
                  <a:ext cx="1112420" cy="378117"/>
                </a:xfrm>
                <a:prstGeom prst="rect">
                  <a:avLst/>
                </a:prstGeom>
                <a:noFill/>
                <a:ln>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𝜋</m:t>
                          </m:r>
                        </m:num>
                        <m:den>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oMath>
                  </a14:m>
                  <a:r>
                    <a:rPr kumimoji="0" lang="en-US" sz="1400" b="0" i="1" u="none" strike="noStrike" kern="1200" cap="none" spc="0" normalizeH="0" baseline="0" noProof="0" dirty="0">
                      <a:ln>
                        <a:noFill/>
                      </a:ln>
                      <a:solidFill>
                        <a:prstClr val="black"/>
                      </a:solidFill>
                      <a:effectLst/>
                      <a:uLnTx/>
                      <a:uFillTx/>
                      <a:latin typeface="Cambria Math" panose="02040503050406030204" pitchFamily="18" charset="0"/>
                      <a:ea typeface="+mn-ea"/>
                      <a:cs typeface="+mn-cs"/>
                    </a:rPr>
                    <a:t>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phase shift</a:t>
                  </a:r>
                </a:p>
              </p:txBody>
            </p:sp>
          </mc:Choice>
          <mc:Fallback xmlns="">
            <p:sp>
              <p:nvSpPr>
                <p:cNvPr id="29" name="TextBox 28">
                  <a:extLst>
                    <a:ext uri="{FF2B5EF4-FFF2-40B4-BE49-F238E27FC236}">
                      <a16:creationId xmlns:a16="http://schemas.microsoft.com/office/drawing/2014/main" id="{06648054-133C-C2AA-50B2-E4BD4448E405}"/>
                    </a:ext>
                  </a:extLst>
                </p:cNvPr>
                <p:cNvSpPr txBox="1">
                  <a:spLocks noRot="1" noChangeAspect="1" noMove="1" noResize="1" noEditPoints="1" noAdjustHandles="1" noChangeArrowheads="1" noChangeShapeType="1" noTextEdit="1"/>
                </p:cNvSpPr>
                <p:nvPr/>
              </p:nvSpPr>
              <p:spPr>
                <a:xfrm>
                  <a:off x="-6726" y="4436031"/>
                  <a:ext cx="1112420" cy="378117"/>
                </a:xfrm>
                <a:prstGeom prst="rect">
                  <a:avLst/>
                </a:prstGeom>
                <a:blipFill>
                  <a:blip r:embed="rId4"/>
                  <a:stretch>
                    <a:fillRect b="-3226"/>
                  </a:stretch>
                </a:blipFill>
                <a:ln>
                  <a:solidFill>
                    <a:schemeClr val="tx1"/>
                  </a:solidFill>
                </a:ln>
              </p:spPr>
              <p:txBody>
                <a:bodyPr/>
                <a:lstStyle/>
                <a:p>
                  <a:r>
                    <a:rPr lang="en-US">
                      <a:noFill/>
                    </a:rPr>
                    <a:t> </a:t>
                  </a:r>
                </a:p>
              </p:txBody>
            </p:sp>
          </mc:Fallback>
        </mc:AlternateContent>
      </p:grpSp>
      <p:sp>
        <p:nvSpPr>
          <p:cNvPr id="2" name="Title 1">
            <a:extLst>
              <a:ext uri="{FF2B5EF4-FFF2-40B4-BE49-F238E27FC236}">
                <a16:creationId xmlns:a16="http://schemas.microsoft.com/office/drawing/2014/main" id="{D25C33E1-00AC-455A-91D9-CEF8618AA49A}"/>
              </a:ext>
            </a:extLst>
          </p:cNvPr>
          <p:cNvSpPr>
            <a:spLocks noGrp="1"/>
          </p:cNvSpPr>
          <p:nvPr>
            <p:ph type="title"/>
          </p:nvPr>
        </p:nvSpPr>
        <p:spPr/>
        <p:txBody>
          <a:bodyPr/>
          <a:lstStyle/>
          <a:p>
            <a:r>
              <a:rPr lang="en-US" dirty="0"/>
              <a:t>Integrated photonics for cooling</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3D22B47-CEBC-418A-9ECA-F27E04FA2A66}"/>
                  </a:ext>
                </a:extLst>
              </p:cNvPr>
              <p:cNvSpPr>
                <a:spLocks noGrp="1"/>
              </p:cNvSpPr>
              <p:nvPr>
                <p:ph idx="1"/>
              </p:nvPr>
            </p:nvSpPr>
            <p:spPr>
              <a:xfrm>
                <a:off x="233144" y="1327122"/>
                <a:ext cx="5496175" cy="2636883"/>
              </a:xfrm>
            </p:spPr>
            <p:txBody>
              <a:bodyPr>
                <a:normAutofit/>
              </a:bodyPr>
              <a:lstStyle/>
              <a:p>
                <a:pPr marL="0" indent="0">
                  <a:lnSpc>
                    <a:spcPct val="110000"/>
                  </a:lnSpc>
                  <a:spcBef>
                    <a:spcPts val="0"/>
                  </a:spcBef>
                  <a:buNone/>
                </a:pPr>
                <a:r>
                  <a:rPr lang="en-US" sz="2400" b="1" dirty="0"/>
                  <a:t>EIT cooling</a:t>
                </a:r>
                <a:r>
                  <a:rPr lang="en-US" sz="2400" dirty="0"/>
                  <a:t>: </a:t>
                </a:r>
              </a:p>
              <a:p>
                <a:pPr>
                  <a:lnSpc>
                    <a:spcPct val="110000"/>
                  </a:lnSpc>
                  <a:spcBef>
                    <a:spcPts val="0"/>
                  </a:spcBef>
                </a:pPr>
                <a:r>
                  <a:rPr lang="en-US" sz="1800" u="sng" dirty="0"/>
                  <a:t>Requirements</a:t>
                </a:r>
                <a:r>
                  <a:rPr lang="en-US" sz="1800" dirty="0"/>
                  <a:t>: crossed circular polarization and linear polarization</a:t>
                </a:r>
              </a:p>
              <a:p>
                <a:pPr marL="238125" lvl="1" indent="-238125">
                  <a:lnSpc>
                    <a:spcPct val="80000"/>
                  </a:lnSpc>
                  <a:spcAft>
                    <a:spcPts val="1200"/>
                  </a:spcAft>
                </a:pPr>
                <a:r>
                  <a:rPr lang="en-US" sz="1800" dirty="0"/>
                  <a:t>Lambda system: strongly driven transition with </a:t>
                </a:r>
                <a14:m>
                  <m:oMath xmlns:m="http://schemas.openxmlformats.org/officeDocument/2006/math">
                    <m:r>
                      <a:rPr lang="en-US" sz="1800" b="0" i="1" dirty="0" smtClean="0">
                        <a:latin typeface="Cambria Math" panose="02040503050406030204" pitchFamily="18" charset="0"/>
                      </a:rPr>
                      <m:t>𝜎</m:t>
                    </m:r>
                  </m:oMath>
                </a14:m>
                <a:r>
                  <a:rPr lang="en-US" sz="1800" dirty="0"/>
                  <a:t>-polarization (circular) crossed by </a:t>
                </a:r>
                <a14:m>
                  <m:oMath xmlns:m="http://schemas.openxmlformats.org/officeDocument/2006/math">
                    <m:r>
                      <a:rPr lang="en-US" sz="1800" b="0" i="1" smtClean="0">
                        <a:latin typeface="Cambria Math" panose="02040503050406030204" pitchFamily="18" charset="0"/>
                      </a:rPr>
                      <m:t>𝜋</m:t>
                    </m:r>
                  </m:oMath>
                </a14:m>
                <a:r>
                  <a:rPr lang="en-US" sz="1800" dirty="0"/>
                  <a:t>-polarization (linear)</a:t>
                </a:r>
              </a:p>
            </p:txBody>
          </p:sp>
        </mc:Choice>
        <mc:Fallback xmlns="">
          <p:sp>
            <p:nvSpPr>
              <p:cNvPr id="3" name="Content Placeholder 2">
                <a:extLst>
                  <a:ext uri="{FF2B5EF4-FFF2-40B4-BE49-F238E27FC236}">
                    <a16:creationId xmlns:a16="http://schemas.microsoft.com/office/drawing/2014/main" id="{43D22B47-CEBC-418A-9ECA-F27E04FA2A66}"/>
                  </a:ext>
                </a:extLst>
              </p:cNvPr>
              <p:cNvSpPr>
                <a:spLocks noGrp="1" noRot="1" noChangeAspect="1" noMove="1" noResize="1" noEditPoints="1" noAdjustHandles="1" noChangeArrowheads="1" noChangeShapeType="1" noTextEdit="1"/>
              </p:cNvSpPr>
              <p:nvPr>
                <p:ph idx="1"/>
              </p:nvPr>
            </p:nvSpPr>
            <p:spPr>
              <a:xfrm>
                <a:off x="233144" y="1327122"/>
                <a:ext cx="5496175" cy="2636883"/>
              </a:xfrm>
              <a:blipFill>
                <a:blip r:embed="rId5"/>
                <a:stretch>
                  <a:fillRect l="-1613" t="-962" r="-230"/>
                </a:stretch>
              </a:blipFill>
            </p:spPr>
            <p:txBody>
              <a:bodyPr/>
              <a:lstStyle/>
              <a:p>
                <a:r>
                  <a:rPr lang="en-US">
                    <a:noFill/>
                  </a:rPr>
                  <a:t> </a:t>
                </a:r>
              </a:p>
            </p:txBody>
          </p:sp>
        </mc:Fallback>
      </mc:AlternateContent>
      <p:sp>
        <p:nvSpPr>
          <p:cNvPr id="7" name="Slide Number Placeholder 6">
            <a:extLst>
              <a:ext uri="{FF2B5EF4-FFF2-40B4-BE49-F238E27FC236}">
                <a16:creationId xmlns:a16="http://schemas.microsoft.com/office/drawing/2014/main" id="{5B0F3B4F-0A31-46CD-80BD-4B55A801D99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48AF00-4F40-4955-9B4D-41C3354664DF}" type="slidenum">
              <a:rPr kumimoji="0" lang="en-US" sz="1200" b="0" i="0" u="none" strike="noStrike" kern="1200" cap="none" spc="0" normalizeH="0" baseline="0" noProof="0" smtClean="0">
                <a:ln>
                  <a:noFill/>
                </a:ln>
                <a:solidFill>
                  <a:srgbClr val="C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srgbClr val="C000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3F78149F-CCB9-3300-62DF-9662E4794065}"/>
              </a:ext>
            </a:extLst>
          </p:cNvPr>
          <p:cNvSpPr txBox="1"/>
          <p:nvPr/>
        </p:nvSpPr>
        <p:spPr>
          <a:xfrm>
            <a:off x="8723586" y="3822663"/>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Content Placeholder 2">
            <a:extLst>
              <a:ext uri="{FF2B5EF4-FFF2-40B4-BE49-F238E27FC236}">
                <a16:creationId xmlns:a16="http://schemas.microsoft.com/office/drawing/2014/main" id="{876612EE-699E-467B-62FA-6F5315B40228}"/>
              </a:ext>
            </a:extLst>
          </p:cNvPr>
          <p:cNvSpPr txBox="1">
            <a:spLocks/>
          </p:cNvSpPr>
          <p:nvPr/>
        </p:nvSpPr>
        <p:spPr>
          <a:xfrm>
            <a:off x="6311434" y="1415261"/>
            <a:ext cx="5496173" cy="32791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80000"/>
              </a:lnSpc>
              <a:spcBef>
                <a:spcPts val="6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PG cooling</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28600" marR="0" lvl="0" indent="-228600" algn="l" defTabSz="914400" rtl="0" eaLnBrk="1" fontAlgn="auto" latinLnBrk="0" hangingPunct="1">
              <a:lnSpc>
                <a:spcPct val="8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Requirements: counter-propagating linear polarizations </a:t>
            </a:r>
          </a:p>
          <a:p>
            <a:pPr marL="228600" marR="0" lvl="0" indent="-228600" algn="l" defTabSz="914400" rtl="0" eaLnBrk="1" fontAlgn="auto" latinLnBrk="0" hangingPunct="1">
              <a:lnSpc>
                <a:spcPct val="8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Needs crossed linear polarizations. </a:t>
            </a:r>
          </a:p>
          <a:p>
            <a:pPr marL="228600" marR="0" lvl="0" indent="-228600" algn="l" defTabSz="914400" rtl="0" eaLnBrk="1" fontAlgn="auto" latinLnBrk="0" hangingPunct="1">
              <a:lnSpc>
                <a:spcPct val="8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Phase stability from integrated photonics offers an advantage in achievable base temperature</a:t>
            </a:r>
          </a:p>
        </p:txBody>
      </p:sp>
      <p:sp>
        <p:nvSpPr>
          <p:cNvPr id="19" name="TextBox 18">
            <a:extLst>
              <a:ext uri="{FF2B5EF4-FFF2-40B4-BE49-F238E27FC236}">
                <a16:creationId xmlns:a16="http://schemas.microsoft.com/office/drawing/2014/main" id="{0FC84295-9447-7924-BB82-26053919A60F}"/>
              </a:ext>
            </a:extLst>
          </p:cNvPr>
          <p:cNvSpPr txBox="1"/>
          <p:nvPr/>
        </p:nvSpPr>
        <p:spPr>
          <a:xfrm>
            <a:off x="-2173" y="6023117"/>
            <a:ext cx="110786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Side view</a:t>
            </a:r>
          </a:p>
        </p:txBody>
      </p:sp>
      <p:sp>
        <p:nvSpPr>
          <p:cNvPr id="20" name="TextBox 19">
            <a:extLst>
              <a:ext uri="{FF2B5EF4-FFF2-40B4-BE49-F238E27FC236}">
                <a16:creationId xmlns:a16="http://schemas.microsoft.com/office/drawing/2014/main" id="{1E884CFE-0AA4-2E0F-3028-D1BDD34AA131}"/>
              </a:ext>
            </a:extLst>
          </p:cNvPr>
          <p:cNvSpPr txBox="1"/>
          <p:nvPr/>
        </p:nvSpPr>
        <p:spPr>
          <a:xfrm>
            <a:off x="47071" y="3748550"/>
            <a:ext cx="100937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Top view</a:t>
            </a:r>
          </a:p>
        </p:txBody>
      </p:sp>
      <p:sp>
        <p:nvSpPr>
          <p:cNvPr id="27" name="TextBox 26">
            <a:extLst>
              <a:ext uri="{FF2B5EF4-FFF2-40B4-BE49-F238E27FC236}">
                <a16:creationId xmlns:a16="http://schemas.microsoft.com/office/drawing/2014/main" id="{0CE49085-2EE0-C9E9-A42F-1C43F3BD7EFC}"/>
              </a:ext>
            </a:extLst>
          </p:cNvPr>
          <p:cNvSpPr txBox="1"/>
          <p:nvPr/>
        </p:nvSpPr>
        <p:spPr>
          <a:xfrm>
            <a:off x="3542355" y="3666553"/>
            <a:ext cx="49404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TM</a:t>
            </a:r>
          </a:p>
        </p:txBody>
      </p:sp>
      <p:sp>
        <p:nvSpPr>
          <p:cNvPr id="42" name="TextBox 41">
            <a:extLst>
              <a:ext uri="{FF2B5EF4-FFF2-40B4-BE49-F238E27FC236}">
                <a16:creationId xmlns:a16="http://schemas.microsoft.com/office/drawing/2014/main" id="{80844BE3-A7E3-C447-53D1-2D1FE72BC184}"/>
              </a:ext>
            </a:extLst>
          </p:cNvPr>
          <p:cNvSpPr txBox="1"/>
          <p:nvPr/>
        </p:nvSpPr>
        <p:spPr>
          <a:xfrm>
            <a:off x="6998920" y="5762034"/>
            <a:ext cx="110786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Side view</a:t>
            </a:r>
          </a:p>
        </p:txBody>
      </p:sp>
      <p:sp>
        <p:nvSpPr>
          <p:cNvPr id="43" name="TextBox 42">
            <a:extLst>
              <a:ext uri="{FF2B5EF4-FFF2-40B4-BE49-F238E27FC236}">
                <a16:creationId xmlns:a16="http://schemas.microsoft.com/office/drawing/2014/main" id="{0B7441C1-6C31-10D9-6517-E6E7EA1C4ED5}"/>
              </a:ext>
            </a:extLst>
          </p:cNvPr>
          <p:cNvSpPr txBox="1"/>
          <p:nvPr/>
        </p:nvSpPr>
        <p:spPr>
          <a:xfrm>
            <a:off x="6659939" y="3930087"/>
            <a:ext cx="100937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Top view</a:t>
            </a:r>
          </a:p>
        </p:txBody>
      </p:sp>
      <p:grpSp>
        <p:nvGrpSpPr>
          <p:cNvPr id="31" name="Group 30">
            <a:extLst>
              <a:ext uri="{FF2B5EF4-FFF2-40B4-BE49-F238E27FC236}">
                <a16:creationId xmlns:a16="http://schemas.microsoft.com/office/drawing/2014/main" id="{A3A3A5C6-C77C-4F0C-54ED-1BEB4350E1CF}"/>
              </a:ext>
            </a:extLst>
          </p:cNvPr>
          <p:cNvGrpSpPr/>
          <p:nvPr/>
        </p:nvGrpSpPr>
        <p:grpSpPr>
          <a:xfrm>
            <a:off x="1543669" y="5058564"/>
            <a:ext cx="2688137" cy="1695266"/>
            <a:chOff x="1543669" y="4587060"/>
            <a:chExt cx="2688137" cy="1695266"/>
          </a:xfrm>
        </p:grpSpPr>
        <p:grpSp>
          <p:nvGrpSpPr>
            <p:cNvPr id="17" name="Group 16">
              <a:extLst>
                <a:ext uri="{FF2B5EF4-FFF2-40B4-BE49-F238E27FC236}">
                  <a16:creationId xmlns:a16="http://schemas.microsoft.com/office/drawing/2014/main" id="{571CDA12-A1B1-0130-878B-63FF44728D86}"/>
                </a:ext>
              </a:extLst>
            </p:cNvPr>
            <p:cNvGrpSpPr/>
            <p:nvPr/>
          </p:nvGrpSpPr>
          <p:grpSpPr>
            <a:xfrm>
              <a:off x="1608489" y="4823641"/>
              <a:ext cx="2222386" cy="1458685"/>
              <a:chOff x="1795824" y="4825011"/>
              <a:chExt cx="2222386" cy="1458685"/>
            </a:xfrm>
          </p:grpSpPr>
          <p:grpSp>
            <p:nvGrpSpPr>
              <p:cNvPr id="16" name="Group 15">
                <a:extLst>
                  <a:ext uri="{FF2B5EF4-FFF2-40B4-BE49-F238E27FC236}">
                    <a16:creationId xmlns:a16="http://schemas.microsoft.com/office/drawing/2014/main" id="{101FCD3A-3913-9912-6F75-37117EE4372E}"/>
                  </a:ext>
                </a:extLst>
              </p:cNvPr>
              <p:cNvGrpSpPr/>
              <p:nvPr/>
            </p:nvGrpSpPr>
            <p:grpSpPr>
              <a:xfrm>
                <a:off x="1795824" y="4825011"/>
                <a:ext cx="2222386" cy="1458685"/>
                <a:chOff x="1795824" y="4825011"/>
                <a:chExt cx="2222386" cy="1458685"/>
              </a:xfrm>
            </p:grpSpPr>
            <p:sp>
              <p:nvSpPr>
                <p:cNvPr id="13" name="Up Arrow 12">
                  <a:extLst>
                    <a:ext uri="{FF2B5EF4-FFF2-40B4-BE49-F238E27FC236}">
                      <a16:creationId xmlns:a16="http://schemas.microsoft.com/office/drawing/2014/main" id="{E73FAEEF-0977-DD12-7044-A7740D3FCC50}"/>
                    </a:ext>
                  </a:extLst>
                </p:cNvPr>
                <p:cNvSpPr/>
                <p:nvPr/>
              </p:nvSpPr>
              <p:spPr>
                <a:xfrm rot="18900169">
                  <a:off x="3234439" y="4825011"/>
                  <a:ext cx="783771" cy="1458685"/>
                </a:xfrm>
                <a:prstGeom prst="upArrow">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Up Arrow 13">
                  <a:extLst>
                    <a:ext uri="{FF2B5EF4-FFF2-40B4-BE49-F238E27FC236}">
                      <a16:creationId xmlns:a16="http://schemas.microsoft.com/office/drawing/2014/main" id="{2A67CC05-A920-0A37-87CC-7BFDF2A054A5}"/>
                    </a:ext>
                  </a:extLst>
                </p:cNvPr>
                <p:cNvSpPr/>
                <p:nvPr/>
              </p:nvSpPr>
              <p:spPr>
                <a:xfrm rot="2719401">
                  <a:off x="2133281" y="4823641"/>
                  <a:ext cx="783771" cy="1458685"/>
                </a:xfrm>
                <a:prstGeom prst="upArrow">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A32F712-EDD8-BF7E-B3C6-2ACE96CEE06B}"/>
                        </a:ext>
                      </a:extLst>
                    </p:cNvPr>
                    <p:cNvSpPr txBox="1"/>
                    <p:nvPr/>
                  </p:nvSpPr>
                  <p:spPr>
                    <a:xfrm>
                      <a:off x="3583460" y="5476297"/>
                      <a:ext cx="37875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𝜋</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5" name="TextBox 14">
                      <a:extLst>
                        <a:ext uri="{FF2B5EF4-FFF2-40B4-BE49-F238E27FC236}">
                          <a16:creationId xmlns:a16="http://schemas.microsoft.com/office/drawing/2014/main" id="{FA32F712-EDD8-BF7E-B3C6-2ACE96CEE06B}"/>
                        </a:ext>
                      </a:extLst>
                    </p:cNvPr>
                    <p:cNvSpPr txBox="1">
                      <a:spLocks noRot="1" noChangeAspect="1" noMove="1" noResize="1" noEditPoints="1" noAdjustHandles="1" noChangeArrowheads="1" noChangeShapeType="1" noTextEdit="1"/>
                    </p:cNvSpPr>
                    <p:nvPr/>
                  </p:nvSpPr>
                  <p:spPr>
                    <a:xfrm>
                      <a:off x="3583460" y="5476297"/>
                      <a:ext cx="378758" cy="369332"/>
                    </a:xfrm>
                    <a:prstGeom prst="rect">
                      <a:avLst/>
                    </a:prstGeom>
                    <a:blipFill>
                      <a:blip r:embed="rId6"/>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5E15569-4782-0B42-0D46-02E0E867595B}"/>
                      </a:ext>
                    </a:extLst>
                  </p:cNvPr>
                  <p:cNvSpPr txBox="1"/>
                  <p:nvPr/>
                </p:nvSpPr>
                <p:spPr>
                  <a:xfrm>
                    <a:off x="2252250" y="5476297"/>
                    <a:ext cx="43152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m:rPr>
                            <m:sty m:val="p"/>
                          </m:rPr>
                          <a:rPr kumimoji="0" lang="en-US" sz="18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σ</m:t>
                        </m:r>
                      </m:oMath>
                    </a14:m>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mc:Choice>
            <mc:Fallback xmlns="">
              <p:sp>
                <p:nvSpPr>
                  <p:cNvPr id="8" name="TextBox 7">
                    <a:extLst>
                      <a:ext uri="{FF2B5EF4-FFF2-40B4-BE49-F238E27FC236}">
                        <a16:creationId xmlns:a16="http://schemas.microsoft.com/office/drawing/2014/main" id="{C5E15569-4782-0B42-0D46-02E0E867595B}"/>
                      </a:ext>
                    </a:extLst>
                  </p:cNvPr>
                  <p:cNvSpPr txBox="1">
                    <a:spLocks noRot="1" noChangeAspect="1" noMove="1" noResize="1" noEditPoints="1" noAdjustHandles="1" noChangeArrowheads="1" noChangeShapeType="1" noTextEdit="1"/>
                  </p:cNvSpPr>
                  <p:nvPr/>
                </p:nvSpPr>
                <p:spPr>
                  <a:xfrm>
                    <a:off x="2252250" y="5476297"/>
                    <a:ext cx="431528" cy="369332"/>
                  </a:xfrm>
                  <a:prstGeom prst="rect">
                    <a:avLst/>
                  </a:prstGeom>
                  <a:blipFill>
                    <a:blip r:embed="rId7"/>
                    <a:stretch>
                      <a:fillRect t="-6667" r="-11429" b="-23333"/>
                    </a:stretch>
                  </a:blipFill>
                </p:spPr>
                <p:txBody>
                  <a:bodyPr/>
                  <a:lstStyle/>
                  <a:p>
                    <a:r>
                      <a:rPr lang="en-US">
                        <a:noFill/>
                      </a:rPr>
                      <a:t> </a:t>
                    </a:r>
                  </a:p>
                </p:txBody>
              </p:sp>
            </mc:Fallback>
          </mc:AlternateContent>
        </p:grpSp>
        <p:cxnSp>
          <p:nvCxnSpPr>
            <p:cNvPr id="22" name="Straight Connector 21">
              <a:extLst>
                <a:ext uri="{FF2B5EF4-FFF2-40B4-BE49-F238E27FC236}">
                  <a16:creationId xmlns:a16="http://schemas.microsoft.com/office/drawing/2014/main" id="{134713A6-AF26-9437-1587-B8F0ED4DF166}"/>
                </a:ext>
              </a:extLst>
            </p:cNvPr>
            <p:cNvCxnSpPr>
              <a:cxnSpLocks/>
            </p:cNvCxnSpPr>
            <p:nvPr/>
          </p:nvCxnSpPr>
          <p:spPr>
            <a:xfrm>
              <a:off x="1543669" y="6200775"/>
              <a:ext cx="2688137" cy="0"/>
            </a:xfrm>
            <a:prstGeom prst="line">
              <a:avLst/>
            </a:prstGeom>
            <a:ln w="444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52E99B0F-0C85-A59A-3F65-0497E0D779FA}"/>
                </a:ext>
              </a:extLst>
            </p:cNvPr>
            <p:cNvSpPr/>
            <p:nvPr/>
          </p:nvSpPr>
          <p:spPr>
            <a:xfrm>
              <a:off x="2830585" y="4933953"/>
              <a:ext cx="113333" cy="1095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FBEDA169-F2B9-479A-6665-1E7D8202FB47}"/>
                </a:ext>
              </a:extLst>
            </p:cNvPr>
            <p:cNvSpPr txBox="1"/>
            <p:nvPr/>
          </p:nvSpPr>
          <p:spPr>
            <a:xfrm>
              <a:off x="2650772" y="4587060"/>
              <a:ext cx="48122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ion</a:t>
              </a:r>
            </a:p>
          </p:txBody>
        </p:sp>
      </p:grpSp>
      <p:grpSp>
        <p:nvGrpSpPr>
          <p:cNvPr id="51" name="Group 50">
            <a:extLst>
              <a:ext uri="{FF2B5EF4-FFF2-40B4-BE49-F238E27FC236}">
                <a16:creationId xmlns:a16="http://schemas.microsoft.com/office/drawing/2014/main" id="{7E1AC947-8B8C-A649-3330-41ACDD60CE52}"/>
              </a:ext>
            </a:extLst>
          </p:cNvPr>
          <p:cNvGrpSpPr/>
          <p:nvPr/>
        </p:nvGrpSpPr>
        <p:grpSpPr>
          <a:xfrm>
            <a:off x="7645057" y="3069757"/>
            <a:ext cx="2828926" cy="2106357"/>
            <a:chOff x="7326974" y="2743895"/>
            <a:chExt cx="3162686" cy="2354868"/>
          </a:xfrm>
        </p:grpSpPr>
        <p:pic>
          <p:nvPicPr>
            <p:cNvPr id="30" name="Picture 29" descr="Shape&#10;&#10;Description automatically generated">
              <a:extLst>
                <a:ext uri="{FF2B5EF4-FFF2-40B4-BE49-F238E27FC236}">
                  <a16:creationId xmlns:a16="http://schemas.microsoft.com/office/drawing/2014/main" id="{73FC5CEF-C8A4-6058-4638-E907AB125326}"/>
                </a:ext>
              </a:extLst>
            </p:cNvPr>
            <p:cNvPicPr>
              <a:picLocks noChangeAspect="1"/>
            </p:cNvPicPr>
            <p:nvPr/>
          </p:nvPicPr>
          <p:blipFill rotWithShape="1">
            <a:blip r:embed="rId8">
              <a:extLst>
                <a:ext uri="{28A0092B-C50C-407E-A947-70E740481C1C}">
                  <a14:useLocalDpi xmlns:a14="http://schemas.microsoft.com/office/drawing/2010/main" val="0"/>
                </a:ext>
              </a:extLst>
            </a:blip>
            <a:srcRect l="9085" t="12042" r="9127" b="14193"/>
            <a:stretch/>
          </p:blipFill>
          <p:spPr>
            <a:xfrm>
              <a:off x="7326974" y="2743895"/>
              <a:ext cx="3162686" cy="2354868"/>
            </a:xfrm>
            <a:prstGeom prst="rect">
              <a:avLst/>
            </a:prstGeom>
          </p:spPr>
        </p:pic>
        <p:sp>
          <p:nvSpPr>
            <p:cNvPr id="46" name="Up Arrow 45">
              <a:extLst>
                <a:ext uri="{FF2B5EF4-FFF2-40B4-BE49-F238E27FC236}">
                  <a16:creationId xmlns:a16="http://schemas.microsoft.com/office/drawing/2014/main" id="{FA5D4C2B-0164-86CA-079B-7AF51B18046B}"/>
                </a:ext>
              </a:extLst>
            </p:cNvPr>
            <p:cNvSpPr/>
            <p:nvPr/>
          </p:nvSpPr>
          <p:spPr>
            <a:xfrm rot="18912992">
              <a:off x="8944310" y="3811080"/>
              <a:ext cx="783771" cy="1051111"/>
            </a:xfrm>
            <a:prstGeom prst="upArrow">
              <a:avLst/>
            </a:prstGeom>
            <a:solidFill>
              <a:schemeClr val="accent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7" name="Up Arrow 46">
              <a:extLst>
                <a:ext uri="{FF2B5EF4-FFF2-40B4-BE49-F238E27FC236}">
                  <a16:creationId xmlns:a16="http://schemas.microsoft.com/office/drawing/2014/main" id="{3833867A-9990-17A8-E0A7-9AC10BAB34E7}"/>
                </a:ext>
              </a:extLst>
            </p:cNvPr>
            <p:cNvSpPr/>
            <p:nvPr/>
          </p:nvSpPr>
          <p:spPr>
            <a:xfrm rot="8113711">
              <a:off x="8076759" y="2946308"/>
              <a:ext cx="783771" cy="1051111"/>
            </a:xfrm>
            <a:prstGeom prst="upArrow">
              <a:avLst/>
            </a:prstGeom>
            <a:solidFill>
              <a:schemeClr val="accent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9" name="TextBox 48">
              <a:extLst>
                <a:ext uri="{FF2B5EF4-FFF2-40B4-BE49-F238E27FC236}">
                  <a16:creationId xmlns:a16="http://schemas.microsoft.com/office/drawing/2014/main" id="{10921570-F633-EE34-B773-716A073E13C8}"/>
                </a:ext>
              </a:extLst>
            </p:cNvPr>
            <p:cNvSpPr txBox="1"/>
            <p:nvPr/>
          </p:nvSpPr>
          <p:spPr>
            <a:xfrm>
              <a:off x="8151457" y="3202065"/>
              <a:ext cx="49404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TM</a:t>
              </a:r>
            </a:p>
          </p:txBody>
        </p:sp>
        <p:sp>
          <p:nvSpPr>
            <p:cNvPr id="50" name="TextBox 49">
              <a:extLst>
                <a:ext uri="{FF2B5EF4-FFF2-40B4-BE49-F238E27FC236}">
                  <a16:creationId xmlns:a16="http://schemas.microsoft.com/office/drawing/2014/main" id="{EF8A9899-4D11-5F43-7FEA-AC00EB9E2AB2}"/>
                </a:ext>
              </a:extLst>
            </p:cNvPr>
            <p:cNvSpPr txBox="1"/>
            <p:nvPr/>
          </p:nvSpPr>
          <p:spPr>
            <a:xfrm>
              <a:off x="9206684" y="4284797"/>
              <a:ext cx="4090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a:t>
              </a:r>
            </a:p>
          </p:txBody>
        </p:sp>
      </p:grpSp>
      <p:grpSp>
        <p:nvGrpSpPr>
          <p:cNvPr id="58" name="Group 57">
            <a:extLst>
              <a:ext uri="{FF2B5EF4-FFF2-40B4-BE49-F238E27FC236}">
                <a16:creationId xmlns:a16="http://schemas.microsoft.com/office/drawing/2014/main" id="{3950165C-BF13-CADF-E169-85A7F0134230}"/>
              </a:ext>
            </a:extLst>
          </p:cNvPr>
          <p:cNvGrpSpPr/>
          <p:nvPr/>
        </p:nvGrpSpPr>
        <p:grpSpPr>
          <a:xfrm>
            <a:off x="7715939" y="5059560"/>
            <a:ext cx="2688137" cy="1695266"/>
            <a:chOff x="7715939" y="5002408"/>
            <a:chExt cx="2688137" cy="1695266"/>
          </a:xfrm>
        </p:grpSpPr>
        <p:grpSp>
          <p:nvGrpSpPr>
            <p:cNvPr id="32" name="Group 31">
              <a:extLst>
                <a:ext uri="{FF2B5EF4-FFF2-40B4-BE49-F238E27FC236}">
                  <a16:creationId xmlns:a16="http://schemas.microsoft.com/office/drawing/2014/main" id="{81B6CBEA-F8E7-8DB1-C302-78ECC9854A69}"/>
                </a:ext>
              </a:extLst>
            </p:cNvPr>
            <p:cNvGrpSpPr/>
            <p:nvPr/>
          </p:nvGrpSpPr>
          <p:grpSpPr>
            <a:xfrm>
              <a:off x="7715939" y="5002408"/>
              <a:ext cx="2688137" cy="1695266"/>
              <a:chOff x="1543669" y="4587060"/>
              <a:chExt cx="2688137" cy="1695266"/>
            </a:xfrm>
          </p:grpSpPr>
          <p:grpSp>
            <p:nvGrpSpPr>
              <p:cNvPr id="33" name="Group 32">
                <a:extLst>
                  <a:ext uri="{FF2B5EF4-FFF2-40B4-BE49-F238E27FC236}">
                    <a16:creationId xmlns:a16="http://schemas.microsoft.com/office/drawing/2014/main" id="{D52E9264-1A5B-E050-410E-189C7D384CFE}"/>
                  </a:ext>
                </a:extLst>
              </p:cNvPr>
              <p:cNvGrpSpPr/>
              <p:nvPr/>
            </p:nvGrpSpPr>
            <p:grpSpPr>
              <a:xfrm>
                <a:off x="1608489" y="4823641"/>
                <a:ext cx="2222386" cy="1458685"/>
                <a:chOff x="1795824" y="4825011"/>
                <a:chExt cx="2222386" cy="1458685"/>
              </a:xfrm>
            </p:grpSpPr>
            <p:grpSp>
              <p:nvGrpSpPr>
                <p:cNvPr id="37" name="Group 36">
                  <a:extLst>
                    <a:ext uri="{FF2B5EF4-FFF2-40B4-BE49-F238E27FC236}">
                      <a16:creationId xmlns:a16="http://schemas.microsoft.com/office/drawing/2014/main" id="{7BAE301E-5790-1816-7919-90485F08CD5A}"/>
                    </a:ext>
                  </a:extLst>
                </p:cNvPr>
                <p:cNvGrpSpPr/>
                <p:nvPr/>
              </p:nvGrpSpPr>
              <p:grpSpPr>
                <a:xfrm>
                  <a:off x="1795824" y="4825011"/>
                  <a:ext cx="2222386" cy="1458685"/>
                  <a:chOff x="1795824" y="4825011"/>
                  <a:chExt cx="2222386" cy="1458685"/>
                </a:xfrm>
              </p:grpSpPr>
              <p:sp>
                <p:nvSpPr>
                  <p:cNvPr id="39" name="Up Arrow 38">
                    <a:extLst>
                      <a:ext uri="{FF2B5EF4-FFF2-40B4-BE49-F238E27FC236}">
                        <a16:creationId xmlns:a16="http://schemas.microsoft.com/office/drawing/2014/main" id="{A11CC80B-06A1-4156-1A09-9B52C4EA447A}"/>
                      </a:ext>
                    </a:extLst>
                  </p:cNvPr>
                  <p:cNvSpPr/>
                  <p:nvPr/>
                </p:nvSpPr>
                <p:spPr>
                  <a:xfrm rot="18900169">
                    <a:off x="3234439" y="4825011"/>
                    <a:ext cx="783771" cy="1458685"/>
                  </a:xfrm>
                  <a:prstGeom prst="upArrow">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Up Arrow 39">
                    <a:extLst>
                      <a:ext uri="{FF2B5EF4-FFF2-40B4-BE49-F238E27FC236}">
                        <a16:creationId xmlns:a16="http://schemas.microsoft.com/office/drawing/2014/main" id="{419B3DC6-EC20-1C6E-BB52-833086CE2AA7}"/>
                      </a:ext>
                    </a:extLst>
                  </p:cNvPr>
                  <p:cNvSpPr/>
                  <p:nvPr/>
                </p:nvSpPr>
                <p:spPr>
                  <a:xfrm rot="2719401">
                    <a:off x="2133281" y="4823641"/>
                    <a:ext cx="783771" cy="1458685"/>
                  </a:xfrm>
                  <a:prstGeom prst="upArrow">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9823144F-D3D2-B787-A23F-6B1197EFB526}"/>
                      </a:ext>
                    </a:extLst>
                  </p:cNvPr>
                  <p:cNvSpPr txBox="1"/>
                  <p:nvPr/>
                </p:nvSpPr>
                <p:spPr>
                  <a:xfrm>
                    <a:off x="3497732" y="5476297"/>
                    <a:ext cx="4090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a:t>
                    </a:r>
                  </a:p>
                </p:txBody>
              </p:sp>
            </p:grpSp>
            <p:sp>
              <p:nvSpPr>
                <p:cNvPr id="38" name="TextBox 37">
                  <a:extLst>
                    <a:ext uri="{FF2B5EF4-FFF2-40B4-BE49-F238E27FC236}">
                      <a16:creationId xmlns:a16="http://schemas.microsoft.com/office/drawing/2014/main" id="{FB34251C-7727-46AA-55AF-78A66F11A235}"/>
                    </a:ext>
                  </a:extLst>
                </p:cNvPr>
                <p:cNvSpPr txBox="1"/>
                <p:nvPr/>
              </p:nvSpPr>
              <p:spPr>
                <a:xfrm>
                  <a:off x="2166522" y="5476297"/>
                  <a:ext cx="49404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TM</a:t>
                  </a:r>
                </a:p>
              </p:txBody>
            </p:sp>
          </p:grpSp>
          <p:cxnSp>
            <p:nvCxnSpPr>
              <p:cNvPr id="34" name="Straight Connector 33">
                <a:extLst>
                  <a:ext uri="{FF2B5EF4-FFF2-40B4-BE49-F238E27FC236}">
                    <a16:creationId xmlns:a16="http://schemas.microsoft.com/office/drawing/2014/main" id="{155AA93D-B9BC-C990-B8E4-3C48556A5C1F}"/>
                  </a:ext>
                </a:extLst>
              </p:cNvPr>
              <p:cNvCxnSpPr>
                <a:cxnSpLocks/>
              </p:cNvCxnSpPr>
              <p:nvPr/>
            </p:nvCxnSpPr>
            <p:spPr>
              <a:xfrm>
                <a:off x="1543669" y="6200775"/>
                <a:ext cx="2688137" cy="0"/>
              </a:xfrm>
              <a:prstGeom prst="line">
                <a:avLst/>
              </a:prstGeom>
              <a:ln w="444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6359A154-2EF9-2BC8-F944-ED0FBF5C9441}"/>
                  </a:ext>
                </a:extLst>
              </p:cNvPr>
              <p:cNvSpPr/>
              <p:nvPr/>
            </p:nvSpPr>
            <p:spPr>
              <a:xfrm>
                <a:off x="2830585" y="4933953"/>
                <a:ext cx="113333" cy="1095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TextBox 35">
                <a:extLst>
                  <a:ext uri="{FF2B5EF4-FFF2-40B4-BE49-F238E27FC236}">
                    <a16:creationId xmlns:a16="http://schemas.microsoft.com/office/drawing/2014/main" id="{1718405C-95DA-50AE-403B-154461016419}"/>
                  </a:ext>
                </a:extLst>
              </p:cNvPr>
              <p:cNvSpPr txBox="1"/>
              <p:nvPr/>
            </p:nvSpPr>
            <p:spPr>
              <a:xfrm>
                <a:off x="2650772" y="4587060"/>
                <a:ext cx="48122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ion</a:t>
                </a:r>
              </a:p>
            </p:txBody>
          </p:sp>
        </p:grpSp>
        <p:grpSp>
          <p:nvGrpSpPr>
            <p:cNvPr id="57" name="Group 56">
              <a:extLst>
                <a:ext uri="{FF2B5EF4-FFF2-40B4-BE49-F238E27FC236}">
                  <a16:creationId xmlns:a16="http://schemas.microsoft.com/office/drawing/2014/main" id="{0A1E1B20-B0A9-6408-6E82-CCDF3C4B100A}"/>
                </a:ext>
              </a:extLst>
            </p:cNvPr>
            <p:cNvGrpSpPr/>
            <p:nvPr/>
          </p:nvGrpSpPr>
          <p:grpSpPr>
            <a:xfrm>
              <a:off x="9301154" y="5657205"/>
              <a:ext cx="228600" cy="228600"/>
              <a:chOff x="9601200" y="5485751"/>
              <a:chExt cx="228600" cy="228600"/>
            </a:xfrm>
          </p:grpSpPr>
          <p:sp>
            <p:nvSpPr>
              <p:cNvPr id="52" name="Oval 51">
                <a:extLst>
                  <a:ext uri="{FF2B5EF4-FFF2-40B4-BE49-F238E27FC236}">
                    <a16:creationId xmlns:a16="http://schemas.microsoft.com/office/drawing/2014/main" id="{C464D520-1A34-463F-3388-BFB8D0AD4557}"/>
                  </a:ext>
                </a:extLst>
              </p:cNvPr>
              <p:cNvSpPr/>
              <p:nvPr/>
            </p:nvSpPr>
            <p:spPr>
              <a:xfrm>
                <a:off x="9601200" y="5485751"/>
                <a:ext cx="228600" cy="2286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3" name="Oval 52">
                <a:extLst>
                  <a:ext uri="{FF2B5EF4-FFF2-40B4-BE49-F238E27FC236}">
                    <a16:creationId xmlns:a16="http://schemas.microsoft.com/office/drawing/2014/main" id="{2756D87D-69C7-72DA-0E73-34AFFE4BD1C2}"/>
                  </a:ext>
                </a:extLst>
              </p:cNvPr>
              <p:cNvSpPr/>
              <p:nvPr/>
            </p:nvSpPr>
            <p:spPr>
              <a:xfrm>
                <a:off x="9692640" y="5577840"/>
                <a:ext cx="45720" cy="45720"/>
              </a:xfrm>
              <a:prstGeom prst="ellipse">
                <a:avLst/>
              </a:prstGeom>
              <a:solidFill>
                <a:schemeClr val="tx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55" name="Straight Arrow Connector 54">
              <a:extLst>
                <a:ext uri="{FF2B5EF4-FFF2-40B4-BE49-F238E27FC236}">
                  <a16:creationId xmlns:a16="http://schemas.microsoft.com/office/drawing/2014/main" id="{710508E6-0469-13E0-89CD-E7DE9809213B}"/>
                </a:ext>
              </a:extLst>
            </p:cNvPr>
            <p:cNvCxnSpPr>
              <a:cxnSpLocks/>
            </p:cNvCxnSpPr>
            <p:nvPr/>
          </p:nvCxnSpPr>
          <p:spPr>
            <a:xfrm flipH="1" flipV="1">
              <a:off x="8391206" y="5514544"/>
              <a:ext cx="274320" cy="27432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1" name="Straight Connector 20">
            <a:extLst>
              <a:ext uri="{FF2B5EF4-FFF2-40B4-BE49-F238E27FC236}">
                <a16:creationId xmlns:a16="http://schemas.microsoft.com/office/drawing/2014/main" id="{3C6BD3F5-8577-02BD-53DC-89386DC397C3}"/>
              </a:ext>
            </a:extLst>
          </p:cNvPr>
          <p:cNvCxnSpPr/>
          <p:nvPr/>
        </p:nvCxnSpPr>
        <p:spPr>
          <a:xfrm>
            <a:off x="4023360" y="4493183"/>
            <a:ext cx="86214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BB1B61-93FA-F768-3E57-CBE219BE3B37}"/>
              </a:ext>
            </a:extLst>
          </p:cNvPr>
          <p:cNvSpPr txBox="1"/>
          <p:nvPr/>
        </p:nvSpPr>
        <p:spPr>
          <a:xfrm>
            <a:off x="4089590" y="4438035"/>
            <a:ext cx="72968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25µm</a:t>
            </a:r>
          </a:p>
        </p:txBody>
      </p:sp>
      <p:pic>
        <p:nvPicPr>
          <p:cNvPr id="62" name="Picture 3">
            <a:extLst>
              <a:ext uri="{FF2B5EF4-FFF2-40B4-BE49-F238E27FC236}">
                <a16:creationId xmlns:a16="http://schemas.microsoft.com/office/drawing/2014/main" id="{5636048D-98A2-E620-7118-2B97168A787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954" t="24844" r="9276" b="24684"/>
          <a:stretch/>
        </p:blipFill>
        <p:spPr bwMode="auto">
          <a:xfrm>
            <a:off x="4526478" y="4789038"/>
            <a:ext cx="1958122" cy="1975995"/>
          </a:xfrm>
          <a:prstGeom prst="rect">
            <a:avLst/>
          </a:prstGeom>
          <a:noFill/>
          <a:ln w="28575">
            <a:solidFill>
              <a:schemeClr val="tx1"/>
            </a:solidFill>
            <a:prstDash val="dash"/>
          </a:ln>
          <a:extLst>
            <a:ext uri="{909E8E84-426E-40DD-AFC4-6F175D3DCCD1}">
              <a14:hiddenFill xmlns:a14="http://schemas.microsoft.com/office/drawing/2010/main">
                <a:solidFill>
                  <a:srgbClr val="FFFFFF"/>
                </a:solidFill>
              </a14:hiddenFill>
            </a:ext>
          </a:extLst>
        </p:spPr>
      </p:pic>
      <p:sp>
        <p:nvSpPr>
          <p:cNvPr id="59" name="TextBox 58">
            <a:extLst>
              <a:ext uri="{FF2B5EF4-FFF2-40B4-BE49-F238E27FC236}">
                <a16:creationId xmlns:a16="http://schemas.microsoft.com/office/drawing/2014/main" id="{FE5D05B8-7A78-62F9-AFF4-D63C79D59EEB}"/>
              </a:ext>
            </a:extLst>
          </p:cNvPr>
          <p:cNvSpPr txBox="1"/>
          <p:nvPr/>
        </p:nvSpPr>
        <p:spPr>
          <a:xfrm>
            <a:off x="1731930" y="2097478"/>
            <a:ext cx="1226535" cy="11073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a:t>
            </a:r>
          </a:p>
        </p:txBody>
      </p:sp>
      <p:sp>
        <p:nvSpPr>
          <p:cNvPr id="60" name="TextBox 59">
            <a:extLst>
              <a:ext uri="{FF2B5EF4-FFF2-40B4-BE49-F238E27FC236}">
                <a16:creationId xmlns:a16="http://schemas.microsoft.com/office/drawing/2014/main" id="{A3CA5E75-0192-8937-0D22-8571D72D695E}"/>
              </a:ext>
            </a:extLst>
          </p:cNvPr>
          <p:cNvSpPr txBox="1"/>
          <p:nvPr/>
        </p:nvSpPr>
        <p:spPr>
          <a:xfrm>
            <a:off x="1623781" y="3596571"/>
            <a:ext cx="1481265" cy="11073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TM</a:t>
            </a:r>
          </a:p>
        </p:txBody>
      </p:sp>
      <p:sp>
        <p:nvSpPr>
          <p:cNvPr id="66" name="Rectangle 65">
            <a:extLst>
              <a:ext uri="{FF2B5EF4-FFF2-40B4-BE49-F238E27FC236}">
                <a16:creationId xmlns:a16="http://schemas.microsoft.com/office/drawing/2014/main" id="{50ED071C-A6DB-CF86-5296-D9AE96E6F721}"/>
              </a:ext>
            </a:extLst>
          </p:cNvPr>
          <p:cNvSpPr/>
          <p:nvPr/>
        </p:nvSpPr>
        <p:spPr>
          <a:xfrm>
            <a:off x="3941909" y="3429000"/>
            <a:ext cx="991904" cy="981222"/>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68" name="Straight Connector 67">
            <a:extLst>
              <a:ext uri="{FF2B5EF4-FFF2-40B4-BE49-F238E27FC236}">
                <a16:creationId xmlns:a16="http://schemas.microsoft.com/office/drawing/2014/main" id="{94FB22EB-3BF9-6C67-B6CE-16488627F89D}"/>
              </a:ext>
            </a:extLst>
          </p:cNvPr>
          <p:cNvCxnSpPr>
            <a:cxnSpLocks/>
          </p:cNvCxnSpPr>
          <p:nvPr/>
        </p:nvCxnSpPr>
        <p:spPr>
          <a:xfrm>
            <a:off x="3926686" y="4368548"/>
            <a:ext cx="572844" cy="239648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31396BC4-203A-A4B2-4374-FCC02D27A847}"/>
              </a:ext>
            </a:extLst>
          </p:cNvPr>
          <p:cNvCxnSpPr>
            <a:cxnSpLocks/>
          </p:cNvCxnSpPr>
          <p:nvPr/>
        </p:nvCxnSpPr>
        <p:spPr>
          <a:xfrm>
            <a:off x="4925990" y="3401388"/>
            <a:ext cx="1585558" cy="1377014"/>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5419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817EB-06A9-015C-53C2-2E8784FF2388}"/>
              </a:ext>
            </a:extLst>
          </p:cNvPr>
          <p:cNvSpPr>
            <a:spLocks noGrp="1"/>
          </p:cNvSpPr>
          <p:nvPr>
            <p:ph type="title"/>
          </p:nvPr>
        </p:nvSpPr>
        <p:spPr/>
        <p:txBody>
          <a:bodyPr/>
          <a:lstStyle/>
          <a:p>
            <a:r>
              <a:rPr lang="en-US" dirty="0"/>
              <a:t>EIT cooling structures</a:t>
            </a:r>
          </a:p>
        </p:txBody>
      </p:sp>
      <p:sp>
        <p:nvSpPr>
          <p:cNvPr id="3" name="Content Placeholder 2">
            <a:extLst>
              <a:ext uri="{FF2B5EF4-FFF2-40B4-BE49-F238E27FC236}">
                <a16:creationId xmlns:a16="http://schemas.microsoft.com/office/drawing/2014/main" id="{3FEE0EB4-0F81-7D8A-E72F-FDD7C046B7C1}"/>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3512DE60-FB44-5071-B731-4FA8A6640DC6}"/>
              </a:ext>
            </a:extLst>
          </p:cNvPr>
          <p:cNvPicPr>
            <a:picLocks noChangeAspect="1"/>
          </p:cNvPicPr>
          <p:nvPr/>
        </p:nvPicPr>
        <p:blipFill>
          <a:blip r:embed="rId2"/>
          <a:stretch>
            <a:fillRect/>
          </a:stretch>
        </p:blipFill>
        <p:spPr>
          <a:xfrm>
            <a:off x="1837165" y="1825625"/>
            <a:ext cx="7645062" cy="3829730"/>
          </a:xfrm>
          <a:prstGeom prst="rect">
            <a:avLst/>
          </a:prstGeom>
        </p:spPr>
      </p:pic>
    </p:spTree>
    <p:extLst>
      <p:ext uri="{BB962C8B-B14F-4D97-AF65-F5344CB8AC3E}">
        <p14:creationId xmlns:p14="http://schemas.microsoft.com/office/powerpoint/2010/main" val="3573683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FD757-26E2-266F-297A-A02093025775}"/>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0D88F3E-293A-1716-931B-B39EC2FC6841}"/>
              </a:ext>
            </a:extLst>
          </p:cNvPr>
          <p:cNvSpPr>
            <a:spLocks noGrp="1"/>
          </p:cNvSpPr>
          <p:nvPr>
            <p:ph idx="1"/>
          </p:nvPr>
        </p:nvSpPr>
        <p:spPr/>
        <p:txBody>
          <a:bodyPr>
            <a:normAutofit/>
          </a:bodyPr>
          <a:lstStyle/>
          <a:p>
            <a:pPr marL="0" indent="0">
              <a:buNone/>
            </a:pPr>
            <a:r>
              <a:rPr lang="en-US" sz="2400" dirty="0">
                <a:solidFill>
                  <a:schemeClr val="accent2">
                    <a:lumMod val="50000"/>
                  </a:schemeClr>
                </a:solidFill>
              </a:rPr>
              <a:t>Polarization gradient cooling: how to manual</a:t>
            </a:r>
          </a:p>
          <a:p>
            <a:pPr lvl="1"/>
            <a:r>
              <a:rPr lang="en-US" sz="2000" dirty="0">
                <a:solidFill>
                  <a:schemeClr val="accent2">
                    <a:lumMod val="50000"/>
                  </a:schemeClr>
                </a:solidFill>
              </a:rPr>
              <a:t>What is the classic picture?</a:t>
            </a:r>
          </a:p>
          <a:p>
            <a:pPr lvl="1"/>
            <a:r>
              <a:rPr lang="en-US" sz="2000" dirty="0">
                <a:solidFill>
                  <a:schemeClr val="accent2">
                    <a:lumMod val="50000"/>
                  </a:schemeClr>
                </a:solidFill>
              </a:rPr>
              <a:t>How does it change when you look at a trapped ion?</a:t>
            </a:r>
          </a:p>
          <a:p>
            <a:pPr lvl="1"/>
            <a:r>
              <a:rPr lang="en-US" sz="2000" dirty="0">
                <a:solidFill>
                  <a:schemeClr val="accent2">
                    <a:lumMod val="50000"/>
                  </a:schemeClr>
                </a:solidFill>
              </a:rPr>
              <a:t>What has previously been done?</a:t>
            </a:r>
          </a:p>
          <a:p>
            <a:pPr marL="457200" lvl="1" indent="0">
              <a:buNone/>
            </a:pPr>
            <a:endParaRPr lang="en-US" sz="2000" dirty="0">
              <a:solidFill>
                <a:schemeClr val="accent2">
                  <a:lumMod val="50000"/>
                </a:schemeClr>
              </a:solidFill>
            </a:endParaRPr>
          </a:p>
          <a:p>
            <a:pPr marL="0" indent="0">
              <a:buNone/>
            </a:pPr>
            <a:r>
              <a:rPr lang="en-US" sz="2400" dirty="0"/>
              <a:t>Phase-stable polarization gradient from integrated photonic devices</a:t>
            </a:r>
          </a:p>
          <a:p>
            <a:pPr marL="0" indent="0">
              <a:buNone/>
            </a:pPr>
            <a:endParaRPr lang="en-US" sz="2400" dirty="0"/>
          </a:p>
          <a:p>
            <a:pPr marL="0" indent="0">
              <a:buNone/>
            </a:pPr>
            <a:r>
              <a:rPr lang="en-US" sz="2400" dirty="0"/>
              <a:t>Polarization gradient cooling dynamics</a:t>
            </a:r>
          </a:p>
        </p:txBody>
      </p:sp>
    </p:spTree>
    <p:extLst>
      <p:ext uri="{BB962C8B-B14F-4D97-AF65-F5344CB8AC3E}">
        <p14:creationId xmlns:p14="http://schemas.microsoft.com/office/powerpoint/2010/main" val="106510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D366D-2FE6-04BB-892E-E6047726F867}"/>
              </a:ext>
            </a:extLst>
          </p:cNvPr>
          <p:cNvSpPr>
            <a:spLocks noGrp="1"/>
          </p:cNvSpPr>
          <p:nvPr>
            <p:ph type="title"/>
          </p:nvPr>
        </p:nvSpPr>
        <p:spPr>
          <a:xfrm>
            <a:off x="252984" y="200533"/>
            <a:ext cx="10929366" cy="1325563"/>
          </a:xfrm>
        </p:spPr>
        <p:txBody>
          <a:bodyPr/>
          <a:lstStyle/>
          <a:p>
            <a:r>
              <a:rPr lang="en-US" dirty="0"/>
              <a:t>Integrated optics for cooling multiple ions</a:t>
            </a:r>
          </a:p>
        </p:txBody>
      </p:sp>
      <p:sp>
        <p:nvSpPr>
          <p:cNvPr id="4" name="Slide Number Placeholder 3">
            <a:extLst>
              <a:ext uri="{FF2B5EF4-FFF2-40B4-BE49-F238E27FC236}">
                <a16:creationId xmlns:a16="http://schemas.microsoft.com/office/drawing/2014/main" id="{DA99D443-2096-C9AA-4579-80D4603F41B4}"/>
              </a:ext>
            </a:extLst>
          </p:cNvPr>
          <p:cNvSpPr>
            <a:spLocks noGrp="1"/>
          </p:cNvSpPr>
          <p:nvPr>
            <p:ph type="sldNum" sz="quarter" idx="12"/>
          </p:nvPr>
        </p:nvSpPr>
        <p:spPr>
          <a:xfrm>
            <a:off x="9448800" y="6511925"/>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48AF00-4F40-4955-9B4D-41C3354664DF}" type="slidenum">
              <a:rPr kumimoji="0" lang="en-US" sz="1200" b="0" i="0" u="none" strike="noStrike" kern="1200" cap="none" spc="0" normalizeH="0" baseline="0" noProof="0" smtClean="0">
                <a:ln>
                  <a:noFill/>
                </a:ln>
                <a:solidFill>
                  <a:srgbClr val="C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srgbClr val="C00000"/>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F8011E10-585A-5800-2B02-F4629624F8EC}"/>
              </a:ext>
            </a:extLst>
          </p:cNvPr>
          <p:cNvSpPr txBox="1"/>
          <p:nvPr/>
        </p:nvSpPr>
        <p:spPr>
          <a:xfrm>
            <a:off x="676274" y="1716550"/>
            <a:ext cx="8696326" cy="5069080"/>
          </a:xfrm>
          <a:prstGeom prst="rect">
            <a:avLst/>
          </a:prstGeom>
          <a:noFill/>
        </p:spPr>
        <p:txBody>
          <a:bodyPr wrap="square">
            <a:spAutoFit/>
          </a:bodyPr>
          <a:lstStyle/>
          <a:p>
            <a:pPr marL="0" marR="0" lvl="1" indent="0" algn="l" defTabSz="914400" rtl="0" eaLnBrk="1" fontAlgn="auto" latinLnBrk="0" hangingPunct="1">
              <a:lnSpc>
                <a:spcPct val="80000"/>
              </a:lnSpc>
              <a:spcBef>
                <a:spcPts val="0"/>
              </a:spcBef>
              <a:spcAft>
                <a:spcPts val="0"/>
              </a:spcAft>
              <a:buClrTx/>
              <a:buSzTx/>
              <a:buFontTx/>
              <a:buNone/>
              <a:tabLst/>
              <a:defRPr/>
            </a:pPr>
            <a:r>
              <a:rPr kumimoji="0" lang="en-US" sz="2200" b="0" i="0" u="sng" strike="noStrike" kern="1200" cap="none" spc="0" normalizeH="0" baseline="0" noProof="0" dirty="0">
                <a:ln>
                  <a:noFill/>
                </a:ln>
                <a:solidFill>
                  <a:prstClr val="black"/>
                </a:solidFill>
                <a:effectLst/>
                <a:uLnTx/>
                <a:uFillTx/>
                <a:latin typeface="Calibri" panose="020F0502020204030204"/>
                <a:ea typeface="+mn-ea"/>
                <a:cs typeface="+mn-cs"/>
              </a:rPr>
              <a:t>Context</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1" indent="0" algn="l" defTabSz="914400" rtl="0" eaLnBrk="1" fontAlgn="auto" latinLnBrk="0" hangingPunct="1">
              <a:lnSpc>
                <a:spcPct val="8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All-to-all connectivity of N ion chain stems from 3N modes of motion </a:t>
            </a:r>
          </a:p>
          <a:p>
            <a:pPr marL="0" marR="0" lvl="1" indent="0" algn="l" defTabSz="914400" rtl="0" eaLnBrk="1" fontAlgn="auto" latinLnBrk="0" hangingPunct="1">
              <a:lnSpc>
                <a:spcPct val="8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	→ many modes used as quantum bus</a:t>
            </a:r>
          </a:p>
          <a:p>
            <a:pPr marL="0" marR="0" lvl="1" indent="0" algn="l" defTabSz="914400" rtl="0" eaLnBrk="1" fontAlgn="auto" latinLnBrk="0" hangingPunct="1">
              <a:lnSpc>
                <a:spcPct val="80000"/>
              </a:lnSpc>
              <a:spcBef>
                <a:spcPts val="60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The fidelity of trapped ion gates improves when all modes used as a quantum bus are cooled close to the ground-state</a:t>
            </a:r>
            <a:r>
              <a:rPr kumimoji="0" lang="en-US" sz="2200" b="0"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1" indent="0" algn="l" defTabSz="914400" rtl="0" eaLnBrk="1" fontAlgn="auto" latinLnBrk="0" hangingPunct="1">
              <a:lnSpc>
                <a:spcPct val="8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	→ sub-doppler cooling</a:t>
            </a:r>
          </a:p>
          <a:p>
            <a:pPr marL="0" marR="0" lvl="1" indent="0" algn="l" defTabSz="914400" rtl="0" eaLnBrk="1" fontAlgn="auto" latinLnBrk="0" hangingPunct="1">
              <a:lnSpc>
                <a:spcPct val="80000"/>
              </a:lnSpc>
              <a:spcBef>
                <a:spcPts val="0"/>
              </a:spcBef>
              <a:spcAft>
                <a:spcPts val="0"/>
              </a:spcAft>
              <a:buClrTx/>
              <a:buSzTx/>
              <a:buFontTx/>
              <a:buNone/>
              <a:tabLst/>
              <a:defRPr/>
            </a:pP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1" indent="0" algn="l" defTabSz="914400" rtl="0" eaLnBrk="1" fontAlgn="auto" latinLnBrk="0" hangingPunct="1">
              <a:lnSpc>
                <a:spcPct val="80000"/>
              </a:lnSpc>
              <a:spcBef>
                <a:spcPts val="0"/>
              </a:spcBef>
              <a:spcAft>
                <a:spcPts val="0"/>
              </a:spcAft>
              <a:buClrTx/>
              <a:buSzTx/>
              <a:buFontTx/>
              <a:buNone/>
              <a:tabLst/>
              <a:defRPr/>
            </a:pPr>
            <a:r>
              <a:rPr kumimoji="0" lang="en-US" sz="2200" b="0" i="0" u="sng" strike="noStrike" kern="1200" cap="none" spc="0" normalizeH="0" baseline="0" noProof="0" dirty="0">
                <a:ln>
                  <a:noFill/>
                </a:ln>
                <a:solidFill>
                  <a:prstClr val="black"/>
                </a:solidFill>
                <a:effectLst/>
                <a:uLnTx/>
                <a:uFillTx/>
                <a:latin typeface="Calibri" panose="020F0502020204030204"/>
                <a:ea typeface="+mn-ea"/>
                <a:cs typeface="+mn-cs"/>
              </a:rPr>
              <a:t>Need</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1" indent="0" algn="l" defTabSz="914400" rtl="0" eaLnBrk="1" fontAlgn="auto" latinLnBrk="0" hangingPunct="1">
              <a:lnSpc>
                <a:spcPct val="8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Fast, multi-mode cooling of all collective modes of motion</a:t>
            </a:r>
          </a:p>
          <a:p>
            <a:pPr marL="0" marR="0" lvl="1" indent="0" algn="l" defTabSz="914400" rtl="0" eaLnBrk="1" fontAlgn="auto" latinLnBrk="0" hangingPunct="1">
              <a:lnSpc>
                <a:spcPct val="80000"/>
              </a:lnSpc>
              <a:spcBef>
                <a:spcPts val="0"/>
              </a:spcBef>
              <a:spcAft>
                <a:spcPts val="0"/>
              </a:spcAft>
              <a:buClrTx/>
              <a:buSzTx/>
              <a:buFontTx/>
              <a:buNone/>
              <a:tabLst/>
              <a:defRPr/>
            </a:pP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1" indent="0" algn="l" defTabSz="914400" rtl="0" eaLnBrk="1" fontAlgn="auto" latinLnBrk="0" hangingPunct="1">
              <a:lnSpc>
                <a:spcPct val="80000"/>
              </a:lnSpc>
              <a:spcBef>
                <a:spcPts val="0"/>
              </a:spcBef>
              <a:spcAft>
                <a:spcPts val="0"/>
              </a:spcAft>
              <a:buClrTx/>
              <a:buSzTx/>
              <a:buFontTx/>
              <a:buNone/>
              <a:tabLst/>
              <a:defRPr/>
            </a:pPr>
            <a:r>
              <a:rPr kumimoji="0" lang="en-US" sz="2200" b="0" i="0" u="sng" strike="noStrike" kern="1200" cap="none" spc="0" normalizeH="0" baseline="0" noProof="0" dirty="0">
                <a:ln>
                  <a:noFill/>
                </a:ln>
                <a:solidFill>
                  <a:prstClr val="black"/>
                </a:solidFill>
                <a:effectLst/>
                <a:uLnTx/>
                <a:uFillTx/>
                <a:latin typeface="Calibri" panose="020F0502020204030204"/>
                <a:ea typeface="+mn-ea"/>
                <a:cs typeface="+mn-cs"/>
              </a:rPr>
              <a:t>Prior work</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1" indent="0" algn="l" defTabSz="914400" rtl="0" eaLnBrk="1" fontAlgn="auto" latinLnBrk="0" hangingPunct="1">
              <a:lnSpc>
                <a:spcPct val="8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Already demonstrated with integrated photonics:</a:t>
            </a:r>
            <a:r>
              <a:rPr kumimoji="0" lang="en-US" sz="2200" b="0" i="0" u="none" strike="noStrike" kern="1200" cap="none" spc="0" normalizeH="0" baseline="30000" noProof="0" dirty="0">
                <a:ln>
                  <a:noFill/>
                </a:ln>
                <a:solidFill>
                  <a:prstClr val="black"/>
                </a:solidFill>
                <a:effectLst/>
                <a:uLnTx/>
                <a:uFillTx/>
                <a:latin typeface="Calibri" panose="020F0502020204030204"/>
                <a:ea typeface="+mn-ea"/>
                <a:cs typeface="+mn-cs"/>
              </a:rPr>
              <a:t>2,3</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1" indent="-342900" algn="l" defTabSz="914400" rtl="0" eaLnBrk="1" fontAlgn="auto" latinLnBrk="0" hangingPunct="1">
              <a:lnSpc>
                <a:spcPct val="80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doppler cooling (not cold enough) </a:t>
            </a:r>
          </a:p>
          <a:p>
            <a:pPr marL="0" marR="0" lvl="1" indent="-342900" algn="l" defTabSz="914400" rtl="0" eaLnBrk="1" fontAlgn="auto" latinLnBrk="0" hangingPunct="1">
              <a:lnSpc>
                <a:spcPct val="80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sideband cooling (only single-mode at a time) </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US" sz="1800" b="0" i="0" u="none" strike="noStrike" kern="1200" cap="none" spc="0" normalizeH="0" baseline="0" noProof="0" dirty="0">
                <a:ln>
                  <a:noFill/>
                </a:ln>
                <a:solidFill>
                  <a:srgbClr val="202122"/>
                </a:solidFill>
                <a:effectLst/>
                <a:uLnTx/>
                <a:uFillTx/>
                <a:latin typeface="Calibri" panose="020F0502020204030204"/>
                <a:ea typeface="+mn-ea"/>
                <a:cs typeface="+mn-cs"/>
              </a:rPr>
              <a:t>Sørensen, Anders and </a:t>
            </a:r>
            <a:r>
              <a:rPr kumimoji="0" lang="en-US" sz="1800" b="0" i="0" u="none" strike="noStrike" kern="1200" cap="none" spc="0" normalizeH="0" baseline="0" noProof="0" dirty="0" err="1">
                <a:ln>
                  <a:noFill/>
                </a:ln>
                <a:solidFill>
                  <a:srgbClr val="202122"/>
                </a:solidFill>
                <a:effectLst/>
                <a:uLnTx/>
                <a:uFillTx/>
                <a:latin typeface="Calibri" panose="020F0502020204030204"/>
                <a:ea typeface="+mn-ea"/>
                <a:cs typeface="+mn-cs"/>
              </a:rPr>
              <a:t>Mølmer</a:t>
            </a:r>
            <a:r>
              <a:rPr kumimoji="0" lang="en-US" sz="1800" b="0" i="0" u="none" strike="noStrike" kern="1200" cap="none" spc="0" normalizeH="0" baseline="0" noProof="0" dirty="0">
                <a:ln>
                  <a:noFill/>
                </a:ln>
                <a:solidFill>
                  <a:srgbClr val="202122"/>
                </a:solidFill>
                <a:effectLst/>
                <a:uLnTx/>
                <a:uFillTx/>
                <a:latin typeface="Calibri" panose="020F0502020204030204"/>
                <a:ea typeface="+mn-ea"/>
                <a:cs typeface="+mn-cs"/>
              </a:rPr>
              <a:t>, Klaus, </a:t>
            </a:r>
            <a:r>
              <a:rPr kumimoji="0" lang="en-US" sz="1800" b="0" i="1" u="none" strike="noStrike" kern="1200" cap="none" spc="0" normalizeH="0" baseline="0" noProof="0" dirty="0">
                <a:ln>
                  <a:noFill/>
                </a:ln>
                <a:solidFill>
                  <a:srgbClr val="202122"/>
                </a:solidFill>
                <a:effectLst/>
                <a:uLnTx/>
                <a:uFillTx/>
                <a:latin typeface="Calibri" panose="020F0502020204030204"/>
                <a:ea typeface="+mn-ea"/>
                <a:cs typeface="+mn-cs"/>
              </a:rPr>
              <a:t>PRA</a:t>
            </a:r>
            <a:r>
              <a:rPr kumimoji="0" lang="en-US" sz="1800" b="0" i="0" u="none" strike="noStrike" kern="1200" cap="none" spc="0" normalizeH="0" baseline="0" noProof="0" dirty="0">
                <a:ln>
                  <a:noFill/>
                </a:ln>
                <a:solidFill>
                  <a:srgbClr val="202122"/>
                </a:solidFill>
                <a:effectLst/>
                <a:uLnTx/>
                <a:uFillTx/>
                <a:latin typeface="Calibri" panose="020F0502020204030204"/>
                <a:ea typeface="+mn-ea"/>
                <a:cs typeface="+mn-cs"/>
              </a:rPr>
              <a:t> </a:t>
            </a:r>
            <a:r>
              <a:rPr kumimoji="0" lang="en-US" sz="1800" b="1" i="0" u="none" strike="noStrike" kern="1200" cap="none" spc="0" normalizeH="0" baseline="0" noProof="0" dirty="0">
                <a:ln>
                  <a:noFill/>
                </a:ln>
                <a:solidFill>
                  <a:srgbClr val="202122"/>
                </a:solidFill>
                <a:effectLst/>
                <a:uLnTx/>
                <a:uFillTx/>
                <a:latin typeface="Calibri" panose="020F0502020204030204"/>
                <a:ea typeface="+mn-ea"/>
                <a:cs typeface="+mn-cs"/>
              </a:rPr>
              <a:t>62</a:t>
            </a:r>
            <a:r>
              <a:rPr kumimoji="0" lang="en-US" sz="1800" b="0" i="0" u="none" strike="noStrike" kern="1200" cap="none" spc="0" normalizeH="0" baseline="0" noProof="0" dirty="0">
                <a:ln>
                  <a:noFill/>
                </a:ln>
                <a:solidFill>
                  <a:srgbClr val="202122"/>
                </a:solidFill>
                <a:effectLst/>
                <a:uLnTx/>
                <a:uFillTx/>
                <a:latin typeface="Calibri" panose="020F0502020204030204"/>
                <a:ea typeface="+mn-ea"/>
                <a:cs typeface="+mn-cs"/>
              </a:rPr>
              <a:t> </a:t>
            </a:r>
            <a:r>
              <a:rPr kumimoji="0" lang="en-US" sz="1800" b="0" i="0" u="none" strike="noStrike" kern="1200" cap="none" spc="0" normalizeH="0" baseline="0" noProof="0" dirty="0">
                <a:ln>
                  <a:noFill/>
                </a:ln>
                <a:solidFill>
                  <a:srgbClr val="222222"/>
                </a:solidFill>
                <a:effectLst/>
                <a:uLnTx/>
                <a:uFillTx/>
                <a:latin typeface="Calibri" panose="020F0502020204030204"/>
                <a:ea typeface="+mn-ea"/>
                <a:cs typeface="+mn-cs"/>
              </a:rPr>
              <a:t>022311</a:t>
            </a:r>
            <a:r>
              <a:rPr kumimoji="0" lang="en-US" sz="1800" b="0" i="0" u="none" strike="noStrike" kern="1200" cap="none" spc="0" normalizeH="0" baseline="0" noProof="0" dirty="0">
                <a:ln>
                  <a:noFill/>
                </a:ln>
                <a:solidFill>
                  <a:srgbClr val="202122"/>
                </a:solidFill>
                <a:effectLst/>
                <a:uLnTx/>
                <a:uFillTx/>
                <a:latin typeface="Calibri" panose="020F0502020204030204"/>
                <a:ea typeface="+mn-ea"/>
                <a:cs typeface="+mn-cs"/>
              </a:rPr>
              <a:t> </a:t>
            </a:r>
            <a:endPar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2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 </a:t>
            </a:r>
            <a:r>
              <a:rPr kumimoji="0" lang="en-US" sz="1800" b="0" i="0" u="none" strike="noStrike" kern="1200" cap="none" spc="0" normalizeH="0" baseline="0" noProof="0" dirty="0" err="1">
                <a:ln>
                  <a:noFill/>
                </a:ln>
                <a:solidFill>
                  <a:srgbClr val="222222"/>
                </a:solidFill>
                <a:effectLst/>
                <a:uLnTx/>
                <a:uFillTx/>
                <a:latin typeface="Calibri" panose="020F0502020204030204"/>
                <a:ea typeface="+mn-ea"/>
                <a:cs typeface="+mn-cs"/>
              </a:rPr>
              <a:t>Niffenegger</a:t>
            </a:r>
            <a:r>
              <a:rPr kumimoji="0" lang="en-US" sz="1800" b="0" i="0" u="none" strike="noStrike" kern="1200" cap="none" spc="0" normalizeH="0" baseline="0" noProof="0" dirty="0">
                <a:ln>
                  <a:noFill/>
                </a:ln>
                <a:solidFill>
                  <a:srgbClr val="222222"/>
                </a:solidFill>
                <a:effectLst/>
                <a:uLnTx/>
                <a:uFillTx/>
                <a:latin typeface="Calibri" panose="020F0502020204030204"/>
                <a:ea typeface="+mn-ea"/>
                <a:cs typeface="+mn-cs"/>
              </a:rPr>
              <a:t>, et al. </a:t>
            </a:r>
            <a:r>
              <a:rPr kumimoji="0" lang="en-US" sz="1800" b="0" i="1" u="none" strike="noStrike" kern="1200" cap="none" spc="0" normalizeH="0" baseline="0" noProof="0" dirty="0">
                <a:ln>
                  <a:noFill/>
                </a:ln>
                <a:solidFill>
                  <a:srgbClr val="222222"/>
                </a:solidFill>
                <a:effectLst/>
                <a:uLnTx/>
                <a:uFillTx/>
                <a:latin typeface="Calibri" panose="020F0502020204030204"/>
                <a:ea typeface="+mn-ea"/>
                <a:cs typeface="+mn-cs"/>
              </a:rPr>
              <a:t>Nature</a:t>
            </a:r>
            <a:r>
              <a:rPr kumimoji="0" lang="en-US" sz="1800" b="0" i="0" u="none" strike="noStrike" kern="1200" cap="none" spc="0" normalizeH="0" baseline="0" noProof="0" dirty="0">
                <a:ln>
                  <a:noFill/>
                </a:ln>
                <a:solidFill>
                  <a:srgbClr val="222222"/>
                </a:solidFill>
                <a:effectLst/>
                <a:uLnTx/>
                <a:uFillTx/>
                <a:latin typeface="Calibri" panose="020F0502020204030204"/>
                <a:ea typeface="+mn-ea"/>
                <a:cs typeface="+mn-cs"/>
              </a:rPr>
              <a:t> </a:t>
            </a:r>
            <a:r>
              <a:rPr kumimoji="0" lang="en-US" sz="1800" b="1" i="0" u="none" strike="noStrike" kern="1200" cap="none" spc="0" normalizeH="0" baseline="0" noProof="0" dirty="0">
                <a:ln>
                  <a:noFill/>
                </a:ln>
                <a:solidFill>
                  <a:srgbClr val="222222"/>
                </a:solidFill>
                <a:effectLst/>
                <a:uLnTx/>
                <a:uFillTx/>
                <a:latin typeface="Calibri" panose="020F0502020204030204"/>
                <a:ea typeface="+mn-ea"/>
                <a:cs typeface="+mn-cs"/>
              </a:rPr>
              <a:t>586</a:t>
            </a:r>
            <a:r>
              <a:rPr kumimoji="0" lang="en-US" sz="1800" b="0" i="0" u="none" strike="noStrike" kern="1200" cap="none" spc="0" normalizeH="0" baseline="0" noProof="0" dirty="0">
                <a:ln>
                  <a:noFill/>
                </a:ln>
                <a:solidFill>
                  <a:srgbClr val="222222"/>
                </a:solidFill>
                <a:effectLst/>
                <a:uLnTx/>
                <a:uFillTx/>
                <a:latin typeface="Calibri" panose="020F0502020204030204"/>
                <a:ea typeface="+mn-ea"/>
                <a:cs typeface="+mn-cs"/>
              </a:rPr>
              <a:t> 538-542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3</a:t>
            </a:r>
            <a:r>
              <a:rPr kumimoji="0" lang="en-US" sz="1800" b="0" i="0" u="none" strike="noStrike" kern="1200" cap="none" spc="0" normalizeH="0" baseline="0" noProof="0" dirty="0">
                <a:ln>
                  <a:noFill/>
                </a:ln>
                <a:solidFill>
                  <a:srgbClr val="222222"/>
                </a:solidFill>
                <a:effectLst/>
                <a:uLnTx/>
                <a:uFillTx/>
                <a:latin typeface="Calibri" panose="020F0502020204030204"/>
                <a:ea typeface="+mn-ea"/>
                <a:cs typeface="+mn-cs"/>
              </a:rPr>
              <a:t>K., Mehta, et al. </a:t>
            </a:r>
            <a:r>
              <a:rPr kumimoji="0" lang="en-US" sz="1800" b="0" i="1" u="none" strike="noStrike" kern="1200" cap="none" spc="0" normalizeH="0" baseline="0" noProof="0" dirty="0">
                <a:ln>
                  <a:noFill/>
                </a:ln>
                <a:solidFill>
                  <a:srgbClr val="222222"/>
                </a:solidFill>
                <a:effectLst/>
                <a:uLnTx/>
                <a:uFillTx/>
                <a:latin typeface="Calibri" panose="020F0502020204030204"/>
                <a:ea typeface="+mn-ea"/>
                <a:cs typeface="+mn-cs"/>
              </a:rPr>
              <a:t>Nature</a:t>
            </a:r>
            <a:r>
              <a:rPr kumimoji="0" lang="en-US" sz="1800" b="0" i="0" u="none" strike="noStrike" kern="1200" cap="none" spc="0" normalizeH="0" baseline="0" noProof="0" dirty="0">
                <a:ln>
                  <a:noFill/>
                </a:ln>
                <a:solidFill>
                  <a:srgbClr val="222222"/>
                </a:solidFill>
                <a:effectLst/>
                <a:uLnTx/>
                <a:uFillTx/>
                <a:latin typeface="Calibri" panose="020F0502020204030204"/>
                <a:ea typeface="+mn-ea"/>
                <a:cs typeface="+mn-cs"/>
              </a:rPr>
              <a:t> </a:t>
            </a:r>
            <a:r>
              <a:rPr kumimoji="0" lang="en-US" sz="1800" b="1" i="0" u="none" strike="noStrike" kern="1200" cap="none" spc="0" normalizeH="0" baseline="0" noProof="0" dirty="0">
                <a:ln>
                  <a:noFill/>
                </a:ln>
                <a:solidFill>
                  <a:srgbClr val="222222"/>
                </a:solidFill>
                <a:effectLst/>
                <a:uLnTx/>
                <a:uFillTx/>
                <a:latin typeface="Calibri" panose="020F0502020204030204"/>
                <a:ea typeface="+mn-ea"/>
                <a:cs typeface="+mn-cs"/>
              </a:rPr>
              <a:t>586</a:t>
            </a:r>
            <a:r>
              <a:rPr kumimoji="0" lang="en-US" sz="1800" b="0" i="0" u="none" strike="noStrike" kern="1200" cap="none" spc="0" normalizeH="0" baseline="0" noProof="0" dirty="0">
                <a:ln>
                  <a:noFill/>
                </a:ln>
                <a:solidFill>
                  <a:srgbClr val="222222"/>
                </a:solidFill>
                <a:effectLst/>
                <a:uLnTx/>
                <a:uFillTx/>
                <a:latin typeface="Calibri" panose="020F0502020204030204"/>
                <a:ea typeface="+mn-ea"/>
                <a:cs typeface="+mn-cs"/>
              </a:rPr>
              <a:t> 533-537.</a:t>
            </a:r>
            <a:endPar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pic>
        <p:nvPicPr>
          <p:cNvPr id="5124" name="Picture 4">
            <a:extLst>
              <a:ext uri="{FF2B5EF4-FFF2-40B4-BE49-F238E27FC236}">
                <a16:creationId xmlns:a16="http://schemas.microsoft.com/office/drawing/2014/main" id="{0A81F5A7-5BDE-C4A9-0A32-5331286237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27164" y="3429000"/>
            <a:ext cx="3962400" cy="876301"/>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a:extLst>
              <a:ext uri="{FF2B5EF4-FFF2-40B4-BE49-F238E27FC236}">
                <a16:creationId xmlns:a16="http://schemas.microsoft.com/office/drawing/2014/main" id="{85757B17-E80D-D45A-035C-EEDFCA7025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78846" y="4701158"/>
            <a:ext cx="4588809" cy="79584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Pixel nurnber ">
            <a:extLst>
              <a:ext uri="{FF2B5EF4-FFF2-40B4-BE49-F238E27FC236}">
                <a16:creationId xmlns:a16="http://schemas.microsoft.com/office/drawing/2014/main" id="{9F2F1BA0-D626-E6FA-8936-06D1911B1F1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4079" t="25587" r="34837" b="35524"/>
          <a:stretch/>
        </p:blipFill>
        <p:spPr bwMode="auto">
          <a:xfrm>
            <a:off x="8812353" y="1433506"/>
            <a:ext cx="2443971" cy="231339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A61F2D12-17CC-85C1-5A93-DE01F8F59672}"/>
              </a:ext>
            </a:extLst>
          </p:cNvPr>
          <p:cNvPicPr>
            <a:picLocks noChangeAspect="1"/>
          </p:cNvPicPr>
          <p:nvPr/>
        </p:nvPicPr>
        <p:blipFill>
          <a:blip r:embed="rId6"/>
          <a:stretch>
            <a:fillRect/>
          </a:stretch>
        </p:blipFill>
        <p:spPr>
          <a:xfrm>
            <a:off x="8270783" y="3842127"/>
            <a:ext cx="3527113" cy="2313395"/>
          </a:xfrm>
          <a:prstGeom prst="rect">
            <a:avLst/>
          </a:prstGeom>
        </p:spPr>
      </p:pic>
      <p:sp>
        <p:nvSpPr>
          <p:cNvPr id="10" name="TextBox 9">
            <a:extLst>
              <a:ext uri="{FF2B5EF4-FFF2-40B4-BE49-F238E27FC236}">
                <a16:creationId xmlns:a16="http://schemas.microsoft.com/office/drawing/2014/main" id="{534B6F8C-8BDF-FBBC-18EB-DF546B8C302D}"/>
              </a:ext>
            </a:extLst>
          </p:cNvPr>
          <p:cNvSpPr txBox="1"/>
          <p:nvPr/>
        </p:nvSpPr>
        <p:spPr>
          <a:xfrm>
            <a:off x="8190772" y="6066083"/>
            <a:ext cx="124316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From Ref. 2</a:t>
            </a:r>
          </a:p>
        </p:txBody>
      </p:sp>
    </p:spTree>
    <p:extLst>
      <p:ext uri="{BB962C8B-B14F-4D97-AF65-F5344CB8AC3E}">
        <p14:creationId xmlns:p14="http://schemas.microsoft.com/office/powerpoint/2010/main" val="23227707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C33E1-00AC-455A-91D9-CEF8618AA49A}"/>
              </a:ext>
            </a:extLst>
          </p:cNvPr>
          <p:cNvSpPr>
            <a:spLocks noGrp="1"/>
          </p:cNvSpPr>
          <p:nvPr>
            <p:ph type="title"/>
          </p:nvPr>
        </p:nvSpPr>
        <p:spPr/>
        <p:txBody>
          <a:bodyPr/>
          <a:lstStyle/>
          <a:p>
            <a:r>
              <a:rPr lang="en-US" dirty="0"/>
              <a:t>Fast sub-doppler cooling</a:t>
            </a:r>
          </a:p>
        </p:txBody>
      </p:sp>
      <p:sp>
        <p:nvSpPr>
          <p:cNvPr id="3" name="Content Placeholder 2">
            <a:extLst>
              <a:ext uri="{FF2B5EF4-FFF2-40B4-BE49-F238E27FC236}">
                <a16:creationId xmlns:a16="http://schemas.microsoft.com/office/drawing/2014/main" id="{43D22B47-CEBC-418A-9ECA-F27E04FA2A66}"/>
              </a:ext>
            </a:extLst>
          </p:cNvPr>
          <p:cNvSpPr>
            <a:spLocks noGrp="1"/>
          </p:cNvSpPr>
          <p:nvPr>
            <p:ph idx="1"/>
          </p:nvPr>
        </p:nvSpPr>
        <p:spPr>
          <a:xfrm>
            <a:off x="252983" y="1390006"/>
            <a:ext cx="5496175" cy="2636883"/>
          </a:xfrm>
        </p:spPr>
        <p:txBody>
          <a:bodyPr>
            <a:normAutofit/>
          </a:bodyPr>
          <a:lstStyle/>
          <a:p>
            <a:pPr marL="0" indent="0">
              <a:lnSpc>
                <a:spcPct val="110000"/>
              </a:lnSpc>
              <a:spcBef>
                <a:spcPts val="0"/>
              </a:spcBef>
              <a:buNone/>
            </a:pPr>
            <a:r>
              <a:rPr lang="en-US" sz="1800" b="1" dirty="0"/>
              <a:t>Electromagnetically Induced Transparency (EIT) cooling</a:t>
            </a:r>
            <a:r>
              <a:rPr lang="en-US" sz="1800" dirty="0"/>
              <a:t>: </a:t>
            </a:r>
          </a:p>
          <a:p>
            <a:pPr marL="0" indent="0">
              <a:lnSpc>
                <a:spcPct val="110000"/>
              </a:lnSpc>
              <a:spcBef>
                <a:spcPts val="0"/>
              </a:spcBef>
              <a:buNone/>
            </a:pPr>
            <a:r>
              <a:rPr lang="en-US" sz="1800" u="sng" dirty="0"/>
              <a:t>Pros</a:t>
            </a:r>
            <a:r>
              <a:rPr lang="en-US" sz="1800" dirty="0"/>
              <a:t>: fast and multi-mode, can cool into ground state</a:t>
            </a:r>
          </a:p>
          <a:p>
            <a:pPr marL="0" indent="0">
              <a:lnSpc>
                <a:spcPct val="110000"/>
              </a:lnSpc>
              <a:spcBef>
                <a:spcPts val="0"/>
              </a:spcBef>
              <a:buNone/>
            </a:pPr>
            <a:r>
              <a:rPr lang="en-US" sz="1800" u="sng" dirty="0"/>
              <a:t>Con</a:t>
            </a:r>
            <a:r>
              <a:rPr lang="en-US" sz="1800" dirty="0"/>
              <a:t>: needs circular polarization (hard to integrate)</a:t>
            </a:r>
          </a:p>
        </p:txBody>
      </p:sp>
      <p:sp>
        <p:nvSpPr>
          <p:cNvPr id="7" name="Slide Number Placeholder 6">
            <a:extLst>
              <a:ext uri="{FF2B5EF4-FFF2-40B4-BE49-F238E27FC236}">
                <a16:creationId xmlns:a16="http://schemas.microsoft.com/office/drawing/2014/main" id="{5B0F3B4F-0A31-46CD-80BD-4B55A801D99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48AF00-4F40-4955-9B4D-41C3354664DF}" type="slidenum">
              <a:rPr kumimoji="0" lang="en-US" sz="1200" b="0" i="0" u="none" strike="noStrike" kern="1200" cap="none" spc="0" normalizeH="0" baseline="0" noProof="0" smtClean="0">
                <a:ln>
                  <a:noFill/>
                </a:ln>
                <a:solidFill>
                  <a:srgbClr val="C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srgbClr val="C000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3F78149F-CCB9-3300-62DF-9662E4794065}"/>
              </a:ext>
            </a:extLst>
          </p:cNvPr>
          <p:cNvSpPr txBox="1"/>
          <p:nvPr/>
        </p:nvSpPr>
        <p:spPr>
          <a:xfrm>
            <a:off x="8723586" y="3762703"/>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Content Placeholder 2">
            <a:extLst>
              <a:ext uri="{FF2B5EF4-FFF2-40B4-BE49-F238E27FC236}">
                <a16:creationId xmlns:a16="http://schemas.microsoft.com/office/drawing/2014/main" id="{876612EE-699E-467B-62FA-6F5315B40228}"/>
              </a:ext>
            </a:extLst>
          </p:cNvPr>
          <p:cNvSpPr txBox="1">
            <a:spLocks/>
          </p:cNvSpPr>
          <p:nvPr/>
        </p:nvSpPr>
        <p:spPr>
          <a:xfrm>
            <a:off x="6442844" y="1390007"/>
            <a:ext cx="5496173" cy="32791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Polarization Gradient (PG) cooling</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US" sz="1800" b="0" i="0" u="sng" strike="noStrike" kern="1200" cap="none" spc="0" normalizeH="0" baseline="0" noProof="0" dirty="0">
                <a:ln>
                  <a:noFill/>
                </a:ln>
                <a:solidFill>
                  <a:prstClr val="black"/>
                </a:solidFill>
                <a:effectLst/>
                <a:uLnTx/>
                <a:uFillTx/>
                <a:latin typeface="Calibri" panose="020F0502020204030204"/>
                <a:ea typeface="+mn-ea"/>
                <a:cs typeface="+mn-cs"/>
              </a:rPr>
              <a:t>Pros</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very multi-mode, very fast, can cool from highly excited state (also uses doppler cooling effect)</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US" sz="1800" b="0" i="0" u="sng" strike="noStrike" kern="1200" cap="none" spc="0" normalizeH="0" baseline="0" noProof="0" dirty="0">
                <a:ln>
                  <a:noFill/>
                </a:ln>
                <a:solidFill>
                  <a:prstClr val="black"/>
                </a:solidFill>
                <a:effectLst/>
                <a:uLnTx/>
                <a:uFillTx/>
                <a:latin typeface="Calibri" panose="020F0502020204030204"/>
                <a:ea typeface="+mn-ea"/>
                <a:cs typeface="+mn-cs"/>
              </a:rPr>
              <a:t>Con</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does not cool all the way to the ground state</a:t>
            </a:r>
          </a:p>
        </p:txBody>
      </p:sp>
      <p:sp>
        <p:nvSpPr>
          <p:cNvPr id="9" name="TextBox 8">
            <a:extLst>
              <a:ext uri="{FF2B5EF4-FFF2-40B4-BE49-F238E27FC236}">
                <a16:creationId xmlns:a16="http://schemas.microsoft.com/office/drawing/2014/main" id="{6C3B4843-C115-9AAF-F469-A088BAF3092E}"/>
              </a:ext>
            </a:extLst>
          </p:cNvPr>
          <p:cNvSpPr txBox="1"/>
          <p:nvPr/>
        </p:nvSpPr>
        <p:spPr>
          <a:xfrm>
            <a:off x="6522772" y="5832259"/>
            <a:ext cx="505285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From: </a:t>
            </a:r>
            <a:r>
              <a:rPr kumimoji="0" lang="en-US" sz="1800" b="0" i="0" u="none" strike="noStrike" kern="1200" cap="none" spc="0" normalizeH="0" baseline="0" noProof="0" dirty="0" err="1">
                <a:ln>
                  <a:noFill/>
                </a:ln>
                <a:solidFill>
                  <a:srgbClr val="333333"/>
                </a:solidFill>
                <a:effectLst/>
                <a:uLnTx/>
                <a:uFillTx/>
                <a:latin typeface="-apple-system"/>
                <a:ea typeface="+mn-ea"/>
                <a:cs typeface="+mn-cs"/>
              </a:rPr>
              <a:t>Wenbing</a:t>
            </a:r>
            <a:r>
              <a:rPr kumimoji="0" lang="en-US" sz="1800" b="0" i="0" u="none" strike="noStrike" kern="1200" cap="none" spc="0" normalizeH="0" baseline="0" noProof="0" dirty="0">
                <a:ln>
                  <a:noFill/>
                </a:ln>
                <a:solidFill>
                  <a:srgbClr val="333333"/>
                </a:solidFill>
                <a:effectLst/>
                <a:uLnTx/>
                <a:uFillTx/>
                <a:latin typeface="-apple-system"/>
                <a:ea typeface="+mn-ea"/>
                <a:cs typeface="+mn-cs"/>
              </a:rPr>
              <a:t> Li </a:t>
            </a:r>
            <a:r>
              <a:rPr kumimoji="0" lang="en-US" sz="1800" b="0" i="1" u="none" strike="noStrike" kern="1200" cap="none" spc="0" normalizeH="0" baseline="0" noProof="0" dirty="0">
                <a:ln>
                  <a:noFill/>
                </a:ln>
                <a:solidFill>
                  <a:srgbClr val="333333"/>
                </a:solidFill>
                <a:effectLst/>
                <a:uLnTx/>
                <a:uFillTx/>
                <a:latin typeface="-apple-system"/>
                <a:ea typeface="+mn-ea"/>
                <a:cs typeface="+mn-cs"/>
              </a:rPr>
              <a:t>et al</a:t>
            </a:r>
            <a:r>
              <a:rPr kumimoji="0" lang="en-US" sz="1800" b="0" i="0" u="none" strike="noStrike" kern="1200" cap="none" spc="0" normalizeH="0" baseline="0" noProof="0" dirty="0">
                <a:ln>
                  <a:noFill/>
                </a:ln>
                <a:solidFill>
                  <a:srgbClr val="333333"/>
                </a:solidFill>
                <a:effectLst/>
                <a:uLnTx/>
                <a:uFillTx/>
                <a:latin typeface="-apple-system"/>
                <a:ea typeface="+mn-ea"/>
                <a:cs typeface="+mn-cs"/>
              </a:rPr>
              <a:t> 2022 </a:t>
            </a:r>
            <a:r>
              <a:rPr kumimoji="0" lang="en-US" sz="1800" b="0" i="1" u="none" strike="noStrike" kern="1200" cap="none" spc="0" normalizeH="0" baseline="0" noProof="0" dirty="0">
                <a:ln>
                  <a:noFill/>
                </a:ln>
                <a:solidFill>
                  <a:srgbClr val="333333"/>
                </a:solidFill>
                <a:effectLst/>
                <a:uLnTx/>
                <a:uFillTx/>
                <a:latin typeface="-apple-system"/>
                <a:ea typeface="+mn-ea"/>
                <a:cs typeface="+mn-cs"/>
              </a:rPr>
              <a:t>New J. Phys.</a:t>
            </a:r>
            <a:r>
              <a:rPr kumimoji="0" lang="en-US" sz="1800" b="0" i="0" u="none" strike="noStrike" kern="1200" cap="none" spc="0" normalizeH="0" baseline="0" noProof="0" dirty="0">
                <a:ln>
                  <a:noFill/>
                </a:ln>
                <a:solidFill>
                  <a:srgbClr val="333333"/>
                </a:solidFill>
                <a:effectLst/>
                <a:uLnTx/>
                <a:uFillTx/>
                <a:latin typeface="-apple-system"/>
                <a:ea typeface="+mn-ea"/>
                <a:cs typeface="+mn-cs"/>
              </a:rPr>
              <a:t> </a:t>
            </a:r>
            <a:r>
              <a:rPr kumimoji="0" lang="en-US" sz="1800" b="1" i="0" u="none" strike="noStrike" kern="1200" cap="none" spc="0" normalizeH="0" baseline="0" noProof="0" dirty="0">
                <a:ln>
                  <a:noFill/>
                </a:ln>
                <a:solidFill>
                  <a:srgbClr val="333333"/>
                </a:solidFill>
                <a:effectLst/>
                <a:uLnTx/>
                <a:uFillTx/>
                <a:latin typeface="-apple-system"/>
                <a:ea typeface="+mn-ea"/>
                <a:cs typeface="+mn-cs"/>
              </a:rPr>
              <a:t>24</a:t>
            </a:r>
            <a:r>
              <a:rPr kumimoji="0" lang="en-US" sz="1800" b="0" i="0" u="none" strike="noStrike" kern="1200" cap="none" spc="0" normalizeH="0" baseline="0" noProof="0" dirty="0">
                <a:ln>
                  <a:noFill/>
                </a:ln>
                <a:solidFill>
                  <a:srgbClr val="333333"/>
                </a:solidFill>
                <a:effectLst/>
                <a:uLnTx/>
                <a:uFillTx/>
                <a:latin typeface="-apple-system"/>
                <a:ea typeface="+mn-ea"/>
                <a:cs typeface="+mn-cs"/>
              </a:rPr>
              <a:t> 043028</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D87E16CA-04A2-0B75-2A15-8400218D7A9E}"/>
              </a:ext>
            </a:extLst>
          </p:cNvPr>
          <p:cNvPicPr>
            <a:picLocks noChangeAspect="1"/>
          </p:cNvPicPr>
          <p:nvPr/>
        </p:nvPicPr>
        <p:blipFill>
          <a:blip r:embed="rId3"/>
          <a:stretch>
            <a:fillRect/>
          </a:stretch>
        </p:blipFill>
        <p:spPr>
          <a:xfrm>
            <a:off x="251576" y="2759647"/>
            <a:ext cx="2948937" cy="2979519"/>
          </a:xfrm>
          <a:prstGeom prst="rect">
            <a:avLst/>
          </a:prstGeom>
        </p:spPr>
      </p:pic>
      <p:sp>
        <p:nvSpPr>
          <p:cNvPr id="13" name="TextBox 12">
            <a:extLst>
              <a:ext uri="{FF2B5EF4-FFF2-40B4-BE49-F238E27FC236}">
                <a16:creationId xmlns:a16="http://schemas.microsoft.com/office/drawing/2014/main" id="{56153989-C58E-4732-87DC-B0AABB13C89C}"/>
              </a:ext>
            </a:extLst>
          </p:cNvPr>
          <p:cNvSpPr txBox="1"/>
          <p:nvPr/>
        </p:nvSpPr>
        <p:spPr>
          <a:xfrm>
            <a:off x="517801" y="5803900"/>
            <a:ext cx="284722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From:</a:t>
            </a:r>
            <a:r>
              <a:rPr kumimoji="0" lang="en-US" sz="1800" b="0" i="0" u="none" strike="noStrike" kern="1200" cap="none" spc="0" normalizeH="0" baseline="0" noProof="0" dirty="0">
                <a:ln>
                  <a:noFill/>
                </a:ln>
                <a:solidFill>
                  <a:srgbClr val="222222"/>
                </a:solidFill>
                <a:effectLst/>
                <a:uLnTx/>
                <a:uFillTx/>
                <a:latin typeface="Calibri" panose="020F0502020204030204"/>
                <a:ea typeface="+mn-ea"/>
                <a:cs typeface="+mn-cs"/>
              </a:rPr>
              <a:t> L. Feng, et al. </a:t>
            </a:r>
            <a:r>
              <a:rPr kumimoji="0" lang="en-US" sz="1800" b="0" i="1" u="none" strike="noStrike" kern="1200" cap="none" spc="0" normalizeH="0" baseline="0" noProof="0" dirty="0">
                <a:ln>
                  <a:noFill/>
                </a:ln>
                <a:solidFill>
                  <a:srgbClr val="222222"/>
                </a:solidFill>
                <a:effectLst/>
                <a:uLnTx/>
                <a:uFillTx/>
                <a:latin typeface="Calibri" panose="020F0502020204030204"/>
                <a:ea typeface="+mn-ea"/>
                <a:cs typeface="+mn-cs"/>
              </a:rPr>
              <a:t>Phys. Rev. Lett.</a:t>
            </a:r>
            <a:r>
              <a:rPr kumimoji="0" lang="en-US" sz="1800" b="1" i="0" u="none" strike="noStrike" kern="1200" cap="none" spc="0" normalizeH="0" baseline="0" noProof="0" dirty="0">
                <a:ln>
                  <a:noFill/>
                </a:ln>
                <a:solidFill>
                  <a:srgbClr val="222222"/>
                </a:solidFill>
                <a:effectLst/>
                <a:uLnTx/>
                <a:uFillTx/>
                <a:latin typeface="Calibri" panose="020F0502020204030204"/>
                <a:ea typeface="+mn-ea"/>
                <a:cs typeface="+mn-cs"/>
              </a:rPr>
              <a:t>125</a:t>
            </a:r>
            <a:r>
              <a:rPr kumimoji="0" lang="en-US" sz="1800" b="0" i="0" u="none" strike="noStrike" kern="1200" cap="none" spc="0" normalizeH="0" baseline="0" noProof="0" dirty="0">
                <a:ln>
                  <a:noFill/>
                </a:ln>
                <a:solidFill>
                  <a:srgbClr val="222222"/>
                </a:solidFill>
                <a:effectLst/>
                <a:uLnTx/>
                <a:uFillTx/>
                <a:latin typeface="Calibri" panose="020F0502020204030204"/>
                <a:ea typeface="+mn-ea"/>
                <a:cs typeface="+mn-cs"/>
              </a:rPr>
              <a:t> 053001</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pic>
        <p:nvPicPr>
          <p:cNvPr id="15" name="Picture 14" descr="A picture containing dark, light&#10;&#10;Description automatically generated">
            <a:extLst>
              <a:ext uri="{FF2B5EF4-FFF2-40B4-BE49-F238E27FC236}">
                <a16:creationId xmlns:a16="http://schemas.microsoft.com/office/drawing/2014/main" id="{479E545F-FB93-B796-CF11-5C23E3E214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5025" y="3429000"/>
            <a:ext cx="2008389" cy="1769146"/>
          </a:xfrm>
          <a:prstGeom prst="rect">
            <a:avLst/>
          </a:prstGeom>
        </p:spPr>
      </p:pic>
      <p:grpSp>
        <p:nvGrpSpPr>
          <p:cNvPr id="17" name="Group 16">
            <a:extLst>
              <a:ext uri="{FF2B5EF4-FFF2-40B4-BE49-F238E27FC236}">
                <a16:creationId xmlns:a16="http://schemas.microsoft.com/office/drawing/2014/main" id="{DEC6F399-BEED-7706-2E61-946CEF7131D0}"/>
              </a:ext>
            </a:extLst>
          </p:cNvPr>
          <p:cNvGrpSpPr/>
          <p:nvPr/>
        </p:nvGrpSpPr>
        <p:grpSpPr>
          <a:xfrm>
            <a:off x="6241730" y="3018022"/>
            <a:ext cx="5614942" cy="2785878"/>
            <a:chOff x="6513785" y="4186858"/>
            <a:chExt cx="4963711" cy="2462767"/>
          </a:xfrm>
        </p:grpSpPr>
        <p:pic>
          <p:nvPicPr>
            <p:cNvPr id="11" name="Picture 10" descr="Diagram, schematic&#10;&#10;Description automatically generated">
              <a:extLst>
                <a:ext uri="{FF2B5EF4-FFF2-40B4-BE49-F238E27FC236}">
                  <a16:creationId xmlns:a16="http://schemas.microsoft.com/office/drawing/2014/main" id="{BEE0E0C8-6D92-FAFA-EEB5-9ACD113816A3}"/>
                </a:ext>
              </a:extLst>
            </p:cNvPr>
            <p:cNvPicPr>
              <a:picLocks noChangeAspect="1"/>
            </p:cNvPicPr>
            <p:nvPr/>
          </p:nvPicPr>
          <p:blipFill rotWithShape="1">
            <a:blip r:embed="rId5">
              <a:extLst>
                <a:ext uri="{28A0092B-C50C-407E-A947-70E740481C1C}">
                  <a14:useLocalDpi xmlns:a14="http://schemas.microsoft.com/office/drawing/2010/main" val="0"/>
                </a:ext>
              </a:extLst>
            </a:blip>
            <a:srcRect l="1023" b="15066"/>
            <a:stretch/>
          </p:blipFill>
          <p:spPr>
            <a:xfrm>
              <a:off x="6513785" y="4186858"/>
              <a:ext cx="4963711" cy="2346552"/>
            </a:xfrm>
            <a:prstGeom prst="rect">
              <a:avLst/>
            </a:prstGeom>
          </p:spPr>
        </p:pic>
        <p:sp>
          <p:nvSpPr>
            <p:cNvPr id="16" name="TextBox 15">
              <a:extLst>
                <a:ext uri="{FF2B5EF4-FFF2-40B4-BE49-F238E27FC236}">
                  <a16:creationId xmlns:a16="http://schemas.microsoft.com/office/drawing/2014/main" id="{6AB6DEC7-4E67-62D9-0F91-E4D4369F36D0}"/>
                </a:ext>
              </a:extLst>
            </p:cNvPr>
            <p:cNvSpPr txBox="1"/>
            <p:nvPr/>
          </p:nvSpPr>
          <p:spPr>
            <a:xfrm>
              <a:off x="9129278" y="6280293"/>
              <a:ext cx="2840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x</a:t>
              </a:r>
            </a:p>
          </p:txBody>
        </p:sp>
      </p:grpSp>
    </p:spTree>
    <p:extLst>
      <p:ext uri="{BB962C8B-B14F-4D97-AF65-F5344CB8AC3E}">
        <p14:creationId xmlns:p14="http://schemas.microsoft.com/office/powerpoint/2010/main" val="1126065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nodePh="1">
                                  <p:stCondLst>
                                    <p:cond delay="0"/>
                                  </p:stCondLst>
                                  <p:endCondLst>
                                    <p:cond evt="begin" delay="0">
                                      <p:tn val="19"/>
                                    </p:cond>
                                  </p:end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6" grpId="0"/>
      <p:bldP spid="9" grpId="0"/>
      <p:bldP spid="1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33A73-C020-3BF0-806A-BA0C5B5E9D1F}"/>
              </a:ext>
            </a:extLst>
          </p:cNvPr>
          <p:cNvSpPr>
            <a:spLocks noGrp="1"/>
          </p:cNvSpPr>
          <p:nvPr>
            <p:ph type="title"/>
          </p:nvPr>
        </p:nvSpPr>
        <p:spPr/>
        <p:txBody>
          <a:bodyPr/>
          <a:lstStyle/>
          <a:p>
            <a:r>
              <a:rPr lang="en-US" dirty="0"/>
              <a:t>How stable is that phase?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43840A6-6D26-2648-2A87-F55621E77B36}"/>
                  </a:ext>
                </a:extLst>
              </p:cNvPr>
              <p:cNvSpPr>
                <a:spLocks noGrp="1"/>
              </p:cNvSpPr>
              <p:nvPr>
                <p:ph idx="1"/>
              </p:nvPr>
            </p:nvSpPr>
            <p:spPr/>
            <p:txBody>
              <a:bodyPr/>
              <a:lstStyle/>
              <a:p>
                <a:pPr marL="0" indent="0">
                  <a:buNone/>
                </a:pPr>
                <a:r>
                  <a:rPr lang="en-US" dirty="0"/>
                  <a:t>Stability dominated by ion position drift</a:t>
                </a:r>
              </a:p>
              <a:p>
                <a:pPr marL="0" indent="0">
                  <a:buNone/>
                </a:pPr>
                <a:r>
                  <a:rPr lang="en-US" dirty="0"/>
                  <a:t>Drift of PG &lt; 8 nm per hour (&lt;</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𝜆</m:t>
                        </m:r>
                      </m:num>
                      <m:den>
                        <m:r>
                          <a:rPr lang="en-US" b="0" i="1" smtClean="0">
                            <a:latin typeface="Cambria Math" panose="02040503050406030204" pitchFamily="18" charset="0"/>
                          </a:rPr>
                          <m:t>50</m:t>
                        </m:r>
                      </m:den>
                    </m:f>
                  </m:oMath>
                </a14:m>
                <a:r>
                  <a:rPr lang="en-US" dirty="0"/>
                  <a:t>  per hour)</a:t>
                </a:r>
              </a:p>
              <a:p>
                <a:pPr marL="0" indent="0">
                  <a:buNone/>
                </a:pPr>
                <a:r>
                  <a:rPr lang="en-US" dirty="0"/>
                  <a:t>Variance at short times &lt; 10 nm</a:t>
                </a:r>
              </a:p>
            </p:txBody>
          </p:sp>
        </mc:Choice>
        <mc:Fallback xmlns="">
          <p:sp>
            <p:nvSpPr>
              <p:cNvPr id="3" name="Content Placeholder 2">
                <a:extLst>
                  <a:ext uri="{FF2B5EF4-FFF2-40B4-BE49-F238E27FC236}">
                    <a16:creationId xmlns:a16="http://schemas.microsoft.com/office/drawing/2014/main" id="{F43840A6-6D26-2648-2A87-F55621E77B36}"/>
                  </a:ext>
                </a:extLst>
              </p:cNvPr>
              <p:cNvSpPr>
                <a:spLocks noGrp="1" noRot="1" noChangeAspect="1" noMove="1" noResize="1" noEditPoints="1" noAdjustHandles="1" noChangeArrowheads="1" noChangeShapeType="1" noTextEdit="1"/>
              </p:cNvSpPr>
              <p:nvPr>
                <p:ph idx="1"/>
              </p:nvPr>
            </p:nvSpPr>
            <p:spPr>
              <a:blipFill>
                <a:blip r:embed="rId3"/>
                <a:stretch>
                  <a:fillRect l="-1206" t="-2616"/>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EC6B8EEB-90D0-A8D5-9EC0-764DF870958D}"/>
              </a:ext>
            </a:extLst>
          </p:cNvPr>
          <p:cNvPicPr>
            <a:picLocks noChangeAspect="1"/>
          </p:cNvPicPr>
          <p:nvPr/>
        </p:nvPicPr>
        <p:blipFill>
          <a:blip r:embed="rId4"/>
          <a:srcRect/>
          <a:stretch/>
        </p:blipFill>
        <p:spPr>
          <a:xfrm>
            <a:off x="1914129" y="3526763"/>
            <a:ext cx="4009457" cy="3157273"/>
          </a:xfrm>
          <a:prstGeom prst="rect">
            <a:avLst/>
          </a:prstGeom>
        </p:spPr>
      </p:pic>
      <p:grpSp>
        <p:nvGrpSpPr>
          <p:cNvPr id="13" name="Group 12">
            <a:extLst>
              <a:ext uri="{FF2B5EF4-FFF2-40B4-BE49-F238E27FC236}">
                <a16:creationId xmlns:a16="http://schemas.microsoft.com/office/drawing/2014/main" id="{634314DA-2772-219D-C72F-11193883AD43}"/>
              </a:ext>
            </a:extLst>
          </p:cNvPr>
          <p:cNvGrpSpPr/>
          <p:nvPr/>
        </p:nvGrpSpPr>
        <p:grpSpPr>
          <a:xfrm>
            <a:off x="7844260" y="306214"/>
            <a:ext cx="4248361" cy="6475587"/>
            <a:chOff x="7844260" y="306214"/>
            <a:chExt cx="4248361" cy="6475587"/>
          </a:xfrm>
        </p:grpSpPr>
        <p:pic>
          <p:nvPicPr>
            <p:cNvPr id="5122" name="Picture 2">
              <a:extLst>
                <a:ext uri="{FF2B5EF4-FFF2-40B4-BE49-F238E27FC236}">
                  <a16:creationId xmlns:a16="http://schemas.microsoft.com/office/drawing/2014/main" id="{80644B68-C578-6B0A-6C72-A49E932B3CB1}"/>
                </a:ext>
              </a:extLst>
            </p:cNvPr>
            <p:cNvPicPr>
              <a:picLocks noChangeAspect="1" noChangeArrowheads="1"/>
            </p:cNvPicPr>
            <p:nvPr/>
          </p:nvPicPr>
          <p:blipFill>
            <a:blip r:embed="rId5"/>
            <a:srcRect/>
            <a:stretch/>
          </p:blipFill>
          <p:spPr bwMode="auto">
            <a:xfrm>
              <a:off x="7844260" y="306214"/>
              <a:ext cx="4248361" cy="3352801"/>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a:extLst>
                <a:ext uri="{FF2B5EF4-FFF2-40B4-BE49-F238E27FC236}">
                  <a16:creationId xmlns:a16="http://schemas.microsoft.com/office/drawing/2014/main" id="{F484986E-BEAB-BD16-0865-010ED3A240C5}"/>
                </a:ext>
              </a:extLst>
            </p:cNvPr>
            <p:cNvPicPr>
              <a:picLocks noChangeAspect="1" noChangeArrowheads="1"/>
            </p:cNvPicPr>
            <p:nvPr/>
          </p:nvPicPr>
          <p:blipFill>
            <a:blip r:embed="rId6"/>
            <a:srcRect/>
            <a:stretch/>
          </p:blipFill>
          <p:spPr bwMode="auto">
            <a:xfrm>
              <a:off x="7844260" y="3429000"/>
              <a:ext cx="4248361" cy="335280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AEBBB97C-675A-205A-5276-73F15F6A24B2}"/>
                </a:ext>
              </a:extLst>
            </p:cNvPr>
            <p:cNvSpPr/>
            <p:nvPr/>
          </p:nvSpPr>
          <p:spPr>
            <a:xfrm>
              <a:off x="9050215" y="3329354"/>
              <a:ext cx="2375877" cy="99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907E78B-AF79-C4A7-125F-8068CE137D3D}"/>
                </a:ext>
              </a:extLst>
            </p:cNvPr>
            <p:cNvSpPr/>
            <p:nvPr/>
          </p:nvSpPr>
          <p:spPr>
            <a:xfrm>
              <a:off x="8850923" y="6469795"/>
              <a:ext cx="2575169" cy="81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09C3BC5-83FB-2E36-9488-C4A4F35295F9}"/>
                </a:ext>
              </a:extLst>
            </p:cNvPr>
            <p:cNvSpPr/>
            <p:nvPr/>
          </p:nvSpPr>
          <p:spPr>
            <a:xfrm>
              <a:off x="8079913" y="3717926"/>
              <a:ext cx="212211" cy="27518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D8229A7-997A-EA09-33F8-7703A29A14D9}"/>
                </a:ext>
              </a:extLst>
            </p:cNvPr>
            <p:cNvSpPr txBox="1"/>
            <p:nvPr/>
          </p:nvSpPr>
          <p:spPr>
            <a:xfrm>
              <a:off x="8079913" y="4095754"/>
              <a:ext cx="365800" cy="215444"/>
            </a:xfrm>
            <a:prstGeom prst="rect">
              <a:avLst/>
            </a:prstGeom>
            <a:noFill/>
          </p:spPr>
          <p:txBody>
            <a:bodyPr wrap="square" rtlCol="0">
              <a:spAutoFit/>
            </a:bodyPr>
            <a:lstStyle/>
            <a:p>
              <a:r>
                <a:rPr lang="en-US" sz="800" b="1" dirty="0">
                  <a:latin typeface="Helvetica Neue Light" panose="02000403000000020004" pitchFamily="2" charset="0"/>
                  <a:ea typeface="Helvetica Neue Light" panose="02000403000000020004" pitchFamily="2" charset="0"/>
                </a:rPr>
                <a:t>60</a:t>
              </a:r>
              <a:endParaRPr lang="en-US" sz="800" b="1" dirty="0">
                <a:latin typeface="HELVETICA NEUE LIGHT" panose="02000403000000020004" pitchFamily="2" charset="0"/>
                <a:ea typeface="HELVETICA NEUE LIGHT" panose="02000403000000020004" pitchFamily="2" charset="0"/>
              </a:endParaRPr>
            </a:p>
          </p:txBody>
        </p:sp>
        <p:sp>
          <p:nvSpPr>
            <p:cNvPr id="11" name="TextBox 10">
              <a:extLst>
                <a:ext uri="{FF2B5EF4-FFF2-40B4-BE49-F238E27FC236}">
                  <a16:creationId xmlns:a16="http://schemas.microsoft.com/office/drawing/2014/main" id="{D5BEF376-E8F8-3BDC-4F5B-B3C0098FD7ED}"/>
                </a:ext>
              </a:extLst>
            </p:cNvPr>
            <p:cNvSpPr txBox="1"/>
            <p:nvPr/>
          </p:nvSpPr>
          <p:spPr>
            <a:xfrm>
              <a:off x="8134618" y="5377476"/>
              <a:ext cx="260294" cy="215444"/>
            </a:xfrm>
            <a:prstGeom prst="rect">
              <a:avLst/>
            </a:prstGeom>
            <a:noFill/>
          </p:spPr>
          <p:txBody>
            <a:bodyPr wrap="square" rtlCol="0">
              <a:spAutoFit/>
            </a:bodyPr>
            <a:lstStyle/>
            <a:p>
              <a:r>
                <a:rPr lang="en-US" sz="800" b="1" dirty="0">
                  <a:latin typeface="HELVETICA NEUE LIGHT" panose="02000403000000020004" pitchFamily="2" charset="0"/>
                  <a:ea typeface="HELVETICA NEUE LIGHT" panose="02000403000000020004" pitchFamily="2" charset="0"/>
                </a:rPr>
                <a:t>0</a:t>
              </a:r>
            </a:p>
          </p:txBody>
        </p:sp>
        <p:sp>
          <p:nvSpPr>
            <p:cNvPr id="12" name="Rectangle 11">
              <a:extLst>
                <a:ext uri="{FF2B5EF4-FFF2-40B4-BE49-F238E27FC236}">
                  <a16:creationId xmlns:a16="http://schemas.microsoft.com/office/drawing/2014/main" id="{D3BC7831-72F3-6A0A-F3CC-52D8D333D141}"/>
                </a:ext>
              </a:extLst>
            </p:cNvPr>
            <p:cNvSpPr/>
            <p:nvPr/>
          </p:nvSpPr>
          <p:spPr>
            <a:xfrm>
              <a:off x="8079912" y="382222"/>
              <a:ext cx="212211" cy="27518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3A0AC96-537B-7C3D-37AF-B8EB8FC7841B}"/>
                </a:ext>
              </a:extLst>
            </p:cNvPr>
            <p:cNvSpPr txBox="1"/>
            <p:nvPr/>
          </p:nvSpPr>
          <p:spPr>
            <a:xfrm>
              <a:off x="8087727" y="1576618"/>
              <a:ext cx="365800" cy="215444"/>
            </a:xfrm>
            <a:prstGeom prst="rect">
              <a:avLst/>
            </a:prstGeom>
            <a:noFill/>
          </p:spPr>
          <p:txBody>
            <a:bodyPr wrap="square" rtlCol="0">
              <a:spAutoFit/>
            </a:bodyPr>
            <a:lstStyle/>
            <a:p>
              <a:r>
                <a:rPr lang="en-US" sz="800" b="1" dirty="0">
                  <a:latin typeface="Helvetica Neue Light" panose="02000403000000020004" pitchFamily="2" charset="0"/>
                  <a:ea typeface="Helvetica Neue Light" panose="02000403000000020004" pitchFamily="2" charset="0"/>
                </a:rPr>
                <a:t>30</a:t>
              </a:r>
              <a:endParaRPr lang="en-US" sz="800" b="1" dirty="0">
                <a:latin typeface="HELVETICA NEUE LIGHT" panose="02000403000000020004" pitchFamily="2" charset="0"/>
                <a:ea typeface="HELVETICA NEUE LIGHT" panose="02000403000000020004" pitchFamily="2" charset="0"/>
              </a:endParaRPr>
            </a:p>
          </p:txBody>
        </p:sp>
        <p:sp>
          <p:nvSpPr>
            <p:cNvPr id="8" name="TextBox 7">
              <a:extLst>
                <a:ext uri="{FF2B5EF4-FFF2-40B4-BE49-F238E27FC236}">
                  <a16:creationId xmlns:a16="http://schemas.microsoft.com/office/drawing/2014/main" id="{79319BDA-6820-6B6E-B140-B4CFA227FC60}"/>
                </a:ext>
              </a:extLst>
            </p:cNvPr>
            <p:cNvSpPr txBox="1"/>
            <p:nvPr/>
          </p:nvSpPr>
          <p:spPr>
            <a:xfrm>
              <a:off x="8139884" y="2626496"/>
              <a:ext cx="260294" cy="215444"/>
            </a:xfrm>
            <a:prstGeom prst="rect">
              <a:avLst/>
            </a:prstGeom>
            <a:noFill/>
          </p:spPr>
          <p:txBody>
            <a:bodyPr wrap="square" rtlCol="0">
              <a:spAutoFit/>
            </a:bodyPr>
            <a:lstStyle/>
            <a:p>
              <a:r>
                <a:rPr lang="en-US" sz="800" b="1" dirty="0">
                  <a:latin typeface="HELVETICA NEUE LIGHT" panose="02000403000000020004" pitchFamily="2" charset="0"/>
                  <a:ea typeface="HELVETICA NEUE LIGHT" panose="02000403000000020004" pitchFamily="2" charset="0"/>
                </a:rPr>
                <a:t>0</a:t>
              </a:r>
            </a:p>
          </p:txBody>
        </p:sp>
      </p:grpSp>
    </p:spTree>
    <p:extLst>
      <p:ext uri="{BB962C8B-B14F-4D97-AF65-F5344CB8AC3E}">
        <p14:creationId xmlns:p14="http://schemas.microsoft.com/office/powerpoint/2010/main" val="575019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37070-6810-E1DF-EB25-C484E7B6E88C}"/>
              </a:ext>
            </a:extLst>
          </p:cNvPr>
          <p:cNvSpPr>
            <a:spLocks noGrp="1"/>
          </p:cNvSpPr>
          <p:nvPr>
            <p:ph type="title"/>
          </p:nvPr>
        </p:nvSpPr>
        <p:spPr/>
        <p:txBody>
          <a:bodyPr/>
          <a:lstStyle/>
          <a:p>
            <a:r>
              <a:rPr lang="en-US" dirty="0"/>
              <a:t>Detuning vs. polarization gradient phase</a:t>
            </a:r>
          </a:p>
        </p:txBody>
      </p:sp>
      <p:pic>
        <p:nvPicPr>
          <p:cNvPr id="5" name="Content Placeholder 4">
            <a:extLst>
              <a:ext uri="{FF2B5EF4-FFF2-40B4-BE49-F238E27FC236}">
                <a16:creationId xmlns:a16="http://schemas.microsoft.com/office/drawing/2014/main" id="{F349A397-1BB5-1CA9-A66B-8EA120851A06}"/>
              </a:ext>
            </a:extLst>
          </p:cNvPr>
          <p:cNvPicPr>
            <a:picLocks noGrp="1" noChangeAspect="1"/>
          </p:cNvPicPr>
          <p:nvPr>
            <p:ph idx="1"/>
          </p:nvPr>
        </p:nvPicPr>
        <p:blipFill rotWithShape="1">
          <a:blip r:embed="rId3"/>
          <a:srcRect t="21650"/>
          <a:stretch/>
        </p:blipFill>
        <p:spPr>
          <a:xfrm>
            <a:off x="0" y="1598592"/>
            <a:ext cx="8427027" cy="6602622"/>
          </a:xfrm>
        </p:spPr>
      </p:pic>
      <p:cxnSp>
        <p:nvCxnSpPr>
          <p:cNvPr id="7" name="Straight Connector 6">
            <a:extLst>
              <a:ext uri="{FF2B5EF4-FFF2-40B4-BE49-F238E27FC236}">
                <a16:creationId xmlns:a16="http://schemas.microsoft.com/office/drawing/2014/main" id="{6D8B157E-C1C8-58A3-8152-078568E4F7C3}"/>
              </a:ext>
            </a:extLst>
          </p:cNvPr>
          <p:cNvCxnSpPr>
            <a:cxnSpLocks/>
          </p:cNvCxnSpPr>
          <p:nvPr/>
        </p:nvCxnSpPr>
        <p:spPr>
          <a:xfrm>
            <a:off x="3376246" y="1649392"/>
            <a:ext cx="0" cy="4502552"/>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5550CD8-12EC-43A4-9FC3-D87C17944DC8}"/>
              </a:ext>
            </a:extLst>
          </p:cNvPr>
          <p:cNvSpPr txBox="1"/>
          <p:nvPr/>
        </p:nvSpPr>
        <p:spPr>
          <a:xfrm>
            <a:off x="9405256" y="6123543"/>
            <a:ext cx="2311121" cy="369332"/>
          </a:xfrm>
          <a:prstGeom prst="rect">
            <a:avLst/>
          </a:prstGeom>
          <a:noFill/>
        </p:spPr>
        <p:txBody>
          <a:bodyPr wrap="square" rtlCol="0">
            <a:spAutoFit/>
          </a:bodyPr>
          <a:lstStyle/>
          <a:p>
            <a:r>
              <a:rPr lang="en-US" dirty="0">
                <a:latin typeface="Helvetica Neue Light" panose="02000403000000020004" pitchFamily="2" charset="0"/>
                <a:ea typeface="Helvetica Neue Light" panose="02000403000000020004" pitchFamily="2" charset="0"/>
              </a:rPr>
              <a:t>Numerical theory plot</a:t>
            </a:r>
          </a:p>
        </p:txBody>
      </p:sp>
      <p:pic>
        <p:nvPicPr>
          <p:cNvPr id="4" name="Picture 3" descr="A screenshot of a computer&#10;&#10;Description automatically generated">
            <a:extLst>
              <a:ext uri="{FF2B5EF4-FFF2-40B4-BE49-F238E27FC236}">
                <a16:creationId xmlns:a16="http://schemas.microsoft.com/office/drawing/2014/main" id="{BFDA507F-FA8C-F390-76F4-207A1ECE2BAC}"/>
              </a:ext>
            </a:extLst>
          </p:cNvPr>
          <p:cNvPicPr>
            <a:picLocks noChangeAspect="1"/>
          </p:cNvPicPr>
          <p:nvPr/>
        </p:nvPicPr>
        <p:blipFill>
          <a:blip r:embed="rId4"/>
          <a:stretch>
            <a:fillRect/>
          </a:stretch>
        </p:blipFill>
        <p:spPr>
          <a:xfrm>
            <a:off x="3848100" y="1126609"/>
            <a:ext cx="7772400" cy="5181600"/>
          </a:xfrm>
          <a:prstGeom prst="rect">
            <a:avLst/>
          </a:prstGeom>
        </p:spPr>
      </p:pic>
    </p:spTree>
    <p:extLst>
      <p:ext uri="{BB962C8B-B14F-4D97-AF65-F5344CB8AC3E}">
        <p14:creationId xmlns:p14="http://schemas.microsoft.com/office/powerpoint/2010/main" val="865726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2E179-3750-EAD4-6340-4664C01B7A4B}"/>
              </a:ext>
            </a:extLst>
          </p:cNvPr>
          <p:cNvSpPr>
            <a:spLocks noGrp="1"/>
          </p:cNvSpPr>
          <p:nvPr>
            <p:ph type="title"/>
          </p:nvPr>
        </p:nvSpPr>
        <p:spPr/>
        <p:txBody>
          <a:bodyPr/>
          <a:lstStyle/>
          <a:p>
            <a:r>
              <a:rPr lang="en-US" dirty="0"/>
              <a:t>PGC: now in a phase-stable PG!</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C3C6BE1-7A36-D9F3-57C7-6E03BA67DF31}"/>
                  </a:ext>
                </a:extLst>
              </p:cNvPr>
              <p:cNvSpPr>
                <a:spLocks noGrp="1"/>
              </p:cNvSpPr>
              <p:nvPr>
                <p:ph idx="1"/>
              </p:nvPr>
            </p:nvSpPr>
            <p:spPr/>
            <p:txBody>
              <a:bodyPr/>
              <a:lstStyle/>
              <a:p>
                <a:pPr marL="0" indent="0">
                  <a:buNone/>
                </a:pPr>
                <a:r>
                  <a:rPr lang="en-US" dirty="0"/>
                  <a:t>All prior demonstrations of PGC averaged over the PG phase</a:t>
                </a:r>
              </a:p>
              <a:p>
                <a:pPr marL="0" indent="0">
                  <a:buNone/>
                </a:pPr>
                <a:endParaRPr lang="en-US" dirty="0"/>
              </a:p>
              <a:p>
                <a:pPr marL="0" indent="0">
                  <a:buNone/>
                </a:pPr>
                <a:r>
                  <a:rPr lang="en-US" dirty="0"/>
                  <a:t>Phase stability </a:t>
                </a:r>
                <a14:m>
                  <m:oMath xmlns:m="http://schemas.openxmlformats.org/officeDocument/2006/math">
                    <m:r>
                      <a:rPr lang="en-US" b="0" i="1" smtClean="0">
                        <a:latin typeface="Cambria Math" panose="02040503050406030204" pitchFamily="18" charset="0"/>
                      </a:rPr>
                      <m:t>→</m:t>
                    </m:r>
                  </m:oMath>
                </a14:m>
                <a:r>
                  <a:rPr lang="en-US" dirty="0"/>
                  <a:t> ion at maximum cooling rate and lowest </a:t>
                </a:r>
                <a14:m>
                  <m:oMath xmlns:m="http://schemas.openxmlformats.org/officeDocument/2006/math">
                    <m:acc>
                      <m:accPr>
                        <m:chr m:val="̅"/>
                        <m:ctrlPr>
                          <a:rPr lang="en-US" b="0" i="1" dirty="0" smtClean="0">
                            <a:latin typeface="Cambria Math" panose="02040503050406030204" pitchFamily="18" charset="0"/>
                          </a:rPr>
                        </m:ctrlPr>
                      </m:accPr>
                      <m:e>
                        <m:r>
                          <a:rPr lang="en-US" b="0" i="1" dirty="0" smtClean="0">
                            <a:latin typeface="Cambria Math" panose="02040503050406030204" pitchFamily="18" charset="0"/>
                          </a:rPr>
                          <m:t>𝑛</m:t>
                        </m:r>
                      </m:e>
                    </m:acc>
                  </m:oMath>
                </a14:m>
                <a:endParaRPr lang="en-US" dirty="0"/>
              </a:p>
              <a:p>
                <a:pPr marL="0" indent="0">
                  <a:buNone/>
                </a:pPr>
                <a:endParaRPr lang="en-US" dirty="0"/>
              </a:p>
              <a:p>
                <a:pPr marL="0" indent="0">
                  <a:buNone/>
                </a:pPr>
                <a:r>
                  <a:rPr lang="en-US" dirty="0"/>
                  <a:t>First experimental exploration of detuning, saturation parameter, phase landscape</a:t>
                </a:r>
              </a:p>
            </p:txBody>
          </p:sp>
        </mc:Choice>
        <mc:Fallback>
          <p:sp>
            <p:nvSpPr>
              <p:cNvPr id="3" name="Content Placeholder 2">
                <a:extLst>
                  <a:ext uri="{FF2B5EF4-FFF2-40B4-BE49-F238E27FC236}">
                    <a16:creationId xmlns:a16="http://schemas.microsoft.com/office/drawing/2014/main" id="{2C3C6BE1-7A36-D9F3-57C7-6E03BA67DF31}"/>
                  </a:ext>
                </a:extLst>
              </p:cNvPr>
              <p:cNvSpPr>
                <a:spLocks noGrp="1" noRot="1" noChangeAspect="1" noMove="1" noResize="1" noEditPoints="1" noAdjustHandles="1" noChangeArrowheads="1" noChangeShapeType="1" noTextEdit="1"/>
              </p:cNvSpPr>
              <p:nvPr>
                <p:ph idx="1"/>
              </p:nvPr>
            </p:nvSpPr>
            <p:spPr>
              <a:blipFill>
                <a:blip r:embed="rId3"/>
                <a:stretch>
                  <a:fillRect l="-1206" t="-2616"/>
                </a:stretch>
              </a:blipFill>
            </p:spPr>
            <p:txBody>
              <a:bodyPr/>
              <a:lstStyle/>
              <a:p>
                <a:r>
                  <a:rPr lang="en-US">
                    <a:noFill/>
                  </a:rPr>
                  <a:t> </a:t>
                </a:r>
              </a:p>
            </p:txBody>
          </p:sp>
        </mc:Fallback>
      </mc:AlternateContent>
    </p:spTree>
    <p:extLst>
      <p:ext uri="{BB962C8B-B14F-4D97-AF65-F5344CB8AC3E}">
        <p14:creationId xmlns:p14="http://schemas.microsoft.com/office/powerpoint/2010/main" val="263447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BA253-2ADA-D67E-22C5-FF0F9159D853}"/>
              </a:ext>
            </a:extLst>
          </p:cNvPr>
          <p:cNvSpPr>
            <a:spLocks noGrp="1"/>
          </p:cNvSpPr>
          <p:nvPr>
            <p:ph type="title"/>
          </p:nvPr>
        </p:nvSpPr>
        <p:spPr/>
        <p:txBody>
          <a:bodyPr/>
          <a:lstStyle/>
          <a:p>
            <a:r>
              <a:rPr lang="en-US" dirty="0"/>
              <a:t>PGC, don’t neutrals people do that?</a:t>
            </a:r>
          </a:p>
        </p:txBody>
      </p:sp>
      <p:sp>
        <p:nvSpPr>
          <p:cNvPr id="3" name="Content Placeholder 2">
            <a:extLst>
              <a:ext uri="{FF2B5EF4-FFF2-40B4-BE49-F238E27FC236}">
                <a16:creationId xmlns:a16="http://schemas.microsoft.com/office/drawing/2014/main" id="{6CD0CD3E-3AB9-17CC-BE8E-4F751C4B442A}"/>
              </a:ext>
            </a:extLst>
          </p:cNvPr>
          <p:cNvSpPr>
            <a:spLocks noGrp="1"/>
          </p:cNvSpPr>
          <p:nvPr>
            <p:ph idx="1"/>
          </p:nvPr>
        </p:nvSpPr>
        <p:spPr>
          <a:xfrm>
            <a:off x="838200" y="1825625"/>
            <a:ext cx="4731328" cy="4351338"/>
          </a:xfrm>
        </p:spPr>
        <p:txBody>
          <a:bodyPr>
            <a:normAutofit/>
          </a:bodyPr>
          <a:lstStyle/>
          <a:p>
            <a:pPr marL="0" indent="0">
              <a:spcBef>
                <a:spcPts val="1600"/>
              </a:spcBef>
              <a:buNone/>
            </a:pPr>
            <a:r>
              <a:rPr lang="en-US" sz="2400" dirty="0"/>
              <a:t>Position (polarization) dependent light shifts</a:t>
            </a:r>
          </a:p>
          <a:p>
            <a:pPr marL="0" indent="0">
              <a:spcBef>
                <a:spcPts val="1600"/>
              </a:spcBef>
              <a:buNone/>
            </a:pPr>
            <a:r>
              <a:rPr lang="en-US" sz="2400" dirty="0"/>
              <a:t>Sisyphus cooling </a:t>
            </a:r>
          </a:p>
          <a:p>
            <a:pPr marL="0" indent="0">
              <a:spcBef>
                <a:spcPts val="1600"/>
              </a:spcBef>
              <a:buNone/>
            </a:pPr>
            <a:r>
              <a:rPr lang="en-US" sz="2400" dirty="0"/>
              <a:t>Key: optical pumping into the lower energy level</a:t>
            </a:r>
          </a:p>
          <a:p>
            <a:pPr marL="0" indent="0">
              <a:spcBef>
                <a:spcPts val="1600"/>
              </a:spcBef>
              <a:buNone/>
            </a:pPr>
            <a:r>
              <a:rPr lang="en-US" sz="2400" dirty="0"/>
              <a:t>Velocity selective based on pumping time</a:t>
            </a:r>
          </a:p>
        </p:txBody>
      </p:sp>
      <p:pic>
        <p:nvPicPr>
          <p:cNvPr id="5" name="Picture 4" descr="Chart, line chart&#10;&#10;Description automatically generated">
            <a:extLst>
              <a:ext uri="{FF2B5EF4-FFF2-40B4-BE49-F238E27FC236}">
                <a16:creationId xmlns:a16="http://schemas.microsoft.com/office/drawing/2014/main" id="{9B4FC6DF-C8C3-57F9-4F1C-9D5FEE25F63A}"/>
              </a:ext>
            </a:extLst>
          </p:cNvPr>
          <p:cNvPicPr>
            <a:picLocks noChangeAspect="1"/>
          </p:cNvPicPr>
          <p:nvPr/>
        </p:nvPicPr>
        <p:blipFill>
          <a:blip r:embed="rId3"/>
          <a:stretch>
            <a:fillRect/>
          </a:stretch>
        </p:blipFill>
        <p:spPr>
          <a:xfrm>
            <a:off x="5569528" y="1690688"/>
            <a:ext cx="5153891" cy="4412043"/>
          </a:xfrm>
          <a:prstGeom prst="rect">
            <a:avLst/>
          </a:prstGeom>
        </p:spPr>
      </p:pic>
      <p:sp>
        <p:nvSpPr>
          <p:cNvPr id="6" name="TextBox 5">
            <a:extLst>
              <a:ext uri="{FF2B5EF4-FFF2-40B4-BE49-F238E27FC236}">
                <a16:creationId xmlns:a16="http://schemas.microsoft.com/office/drawing/2014/main" id="{6EDE6836-E4D6-4082-E31D-06D5BE8C698A}"/>
              </a:ext>
            </a:extLst>
          </p:cNvPr>
          <p:cNvSpPr txBox="1"/>
          <p:nvPr/>
        </p:nvSpPr>
        <p:spPr>
          <a:xfrm>
            <a:off x="6409887" y="6488668"/>
            <a:ext cx="5194179"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rPr>
              <a:t>Vol. 6, No. 11/November 1989/J. Opt. Soc. Am. B</a:t>
            </a:r>
          </a:p>
        </p:txBody>
      </p:sp>
    </p:spTree>
    <p:extLst>
      <p:ext uri="{BB962C8B-B14F-4D97-AF65-F5344CB8AC3E}">
        <p14:creationId xmlns:p14="http://schemas.microsoft.com/office/powerpoint/2010/main" val="3152078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83A91-9810-ADE8-6C9E-7422F65C9278}"/>
              </a:ext>
            </a:extLst>
          </p:cNvPr>
          <p:cNvSpPr>
            <a:spLocks noGrp="1"/>
          </p:cNvSpPr>
          <p:nvPr>
            <p:ph type="title"/>
          </p:nvPr>
        </p:nvSpPr>
        <p:spPr/>
        <p:txBody>
          <a:bodyPr>
            <a:normAutofit/>
          </a:bodyPr>
          <a:lstStyle/>
          <a:p>
            <a:r>
              <a:rPr lang="en-US" sz="4200" dirty="0"/>
              <a:t>Why’s the Greek only climbing?</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7B8D188-523A-F0FD-C279-6E40580D6055}"/>
                  </a:ext>
                </a:extLst>
              </p:cNvPr>
              <p:cNvSpPr>
                <a:spLocks noGrp="1"/>
              </p:cNvSpPr>
              <p:nvPr>
                <p:ph idx="1"/>
              </p:nvPr>
            </p:nvSpPr>
            <p:spPr>
              <a:xfrm>
                <a:off x="838200" y="1825624"/>
                <a:ext cx="5521036" cy="4565939"/>
              </a:xfrm>
            </p:spPr>
            <p:txBody>
              <a:bodyPr>
                <a:normAutofit/>
              </a:bodyPr>
              <a:lstStyle/>
              <a:p>
                <a:pPr marL="0" indent="0">
                  <a:buNone/>
                </a:pPr>
                <a:r>
                  <a:rPr lang="en-US" sz="2400" dirty="0"/>
                  <a:t>S</a:t>
                </a:r>
                <a:r>
                  <a:rPr lang="en-US" sz="2400" baseline="-25000" dirty="0"/>
                  <a:t>1/2</a:t>
                </a:r>
                <a14:m>
                  <m:oMath xmlns:m="http://schemas.openxmlformats.org/officeDocument/2006/math">
                    <m:r>
                      <a:rPr lang="en-US" sz="2400" i="1">
                        <a:latin typeface="Cambria Math" panose="02040503050406030204" pitchFamily="18" charset="0"/>
                      </a:rPr>
                      <m:t>→</m:t>
                    </m:r>
                  </m:oMath>
                </a14:m>
                <a:r>
                  <a:rPr lang="en-US" sz="2400" dirty="0"/>
                  <a:t> P</a:t>
                </a:r>
                <a:r>
                  <a:rPr lang="en-US" sz="2400" baseline="-25000" dirty="0"/>
                  <a:t>1/2</a:t>
                </a:r>
                <a:r>
                  <a:rPr lang="en-US" sz="2400" dirty="0"/>
                  <a:t> case:</a:t>
                </a:r>
              </a:p>
              <a:p>
                <a:pPr>
                  <a:buFont typeface="System Font Regular"/>
                  <a:buChar char="→"/>
                </a:pPr>
                <a:r>
                  <a:rPr lang="en-US" sz="2400" dirty="0"/>
                  <a:t> Blue detuning for pumping to lower state </a:t>
                </a:r>
              </a:p>
              <a:p>
                <a:pPr>
                  <a:buFont typeface="System Font Regular"/>
                  <a:buChar char="→"/>
                </a:pPr>
                <a:endParaRPr lang="en-US" sz="2400" i="1" dirty="0"/>
              </a:p>
              <a:p>
                <a:pPr marL="0" indent="0">
                  <a:buNone/>
                </a:pPr>
                <a:endParaRPr lang="en-US" sz="2400" dirty="0"/>
              </a:p>
              <a:p>
                <a:pPr marL="0" indent="0">
                  <a:buNone/>
                </a:pPr>
                <a:endParaRPr lang="en-US" sz="2400" dirty="0"/>
              </a:p>
            </p:txBody>
          </p:sp>
        </mc:Choice>
        <mc:Fallback>
          <p:sp>
            <p:nvSpPr>
              <p:cNvPr id="3" name="Content Placeholder 2">
                <a:extLst>
                  <a:ext uri="{FF2B5EF4-FFF2-40B4-BE49-F238E27FC236}">
                    <a16:creationId xmlns:a16="http://schemas.microsoft.com/office/drawing/2014/main" id="{47B8D188-523A-F0FD-C279-6E40580D6055}"/>
                  </a:ext>
                </a:extLst>
              </p:cNvPr>
              <p:cNvSpPr>
                <a:spLocks noGrp="1" noRot="1" noChangeAspect="1" noMove="1" noResize="1" noEditPoints="1" noAdjustHandles="1" noChangeArrowheads="1" noChangeShapeType="1" noTextEdit="1"/>
              </p:cNvSpPr>
              <p:nvPr>
                <p:ph idx="1"/>
              </p:nvPr>
            </p:nvSpPr>
            <p:spPr>
              <a:xfrm>
                <a:off x="838200" y="1825624"/>
                <a:ext cx="5521036" cy="4565939"/>
              </a:xfrm>
              <a:blipFill>
                <a:blip r:embed="rId3"/>
                <a:stretch>
                  <a:fillRect l="-1839" t="-1939"/>
                </a:stretch>
              </a:blipFill>
            </p:spPr>
            <p:txBody>
              <a:bodyPr/>
              <a:lstStyle/>
              <a:p>
                <a:r>
                  <a:rPr lang="en-US">
                    <a:noFill/>
                  </a:rPr>
                  <a:t> </a:t>
                </a:r>
              </a:p>
            </p:txBody>
          </p:sp>
        </mc:Fallback>
      </mc:AlternateContent>
      <p:grpSp>
        <p:nvGrpSpPr>
          <p:cNvPr id="21" name="Group 20">
            <a:extLst>
              <a:ext uri="{FF2B5EF4-FFF2-40B4-BE49-F238E27FC236}">
                <a16:creationId xmlns:a16="http://schemas.microsoft.com/office/drawing/2014/main" id="{F496ED15-77F6-508B-DF91-64F7E81DCECB}"/>
              </a:ext>
            </a:extLst>
          </p:cNvPr>
          <p:cNvGrpSpPr/>
          <p:nvPr/>
        </p:nvGrpSpPr>
        <p:grpSpPr>
          <a:xfrm>
            <a:off x="6591509" y="3442190"/>
            <a:ext cx="4834861" cy="2969538"/>
            <a:chOff x="6518939" y="3442190"/>
            <a:chExt cx="4834861" cy="2969538"/>
          </a:xfrm>
        </p:grpSpPr>
        <p:pic>
          <p:nvPicPr>
            <p:cNvPr id="20" name="Picture 19" descr="Chart, radar chart&#10;&#10;Description automatically generated">
              <a:extLst>
                <a:ext uri="{FF2B5EF4-FFF2-40B4-BE49-F238E27FC236}">
                  <a16:creationId xmlns:a16="http://schemas.microsoft.com/office/drawing/2014/main" id="{623969CA-9A7B-D4BA-FD78-2734084CD466}"/>
                </a:ext>
              </a:extLst>
            </p:cNvPr>
            <p:cNvPicPr>
              <a:picLocks noChangeAspect="1"/>
            </p:cNvPicPr>
            <p:nvPr/>
          </p:nvPicPr>
          <p:blipFill rotWithShape="1">
            <a:blip r:embed="rId4"/>
            <a:srcRect r="78571" b="89102"/>
            <a:stretch/>
          </p:blipFill>
          <p:spPr>
            <a:xfrm>
              <a:off x="6518939" y="3442190"/>
              <a:ext cx="1035412" cy="464792"/>
            </a:xfrm>
            <a:prstGeom prst="rect">
              <a:avLst/>
            </a:prstGeom>
          </p:spPr>
        </p:pic>
        <p:pic>
          <p:nvPicPr>
            <p:cNvPr id="12" name="Picture 11" descr="Chart, radar chart&#10;&#10;Description automatically generated">
              <a:extLst>
                <a:ext uri="{FF2B5EF4-FFF2-40B4-BE49-F238E27FC236}">
                  <a16:creationId xmlns:a16="http://schemas.microsoft.com/office/drawing/2014/main" id="{6AC26D51-7058-D832-A348-F92867821BCD}"/>
                </a:ext>
              </a:extLst>
            </p:cNvPr>
            <p:cNvPicPr>
              <a:picLocks noChangeAspect="1"/>
            </p:cNvPicPr>
            <p:nvPr/>
          </p:nvPicPr>
          <p:blipFill rotWithShape="1">
            <a:blip r:embed="rId4"/>
            <a:srcRect t="40784"/>
            <a:stretch/>
          </p:blipFill>
          <p:spPr>
            <a:xfrm>
              <a:off x="6521896" y="3886200"/>
              <a:ext cx="4831904" cy="2525528"/>
            </a:xfrm>
            <a:prstGeom prst="rect">
              <a:avLst/>
            </a:prstGeom>
          </p:spPr>
        </p:pic>
      </p:grpSp>
      <p:sp>
        <p:nvSpPr>
          <p:cNvPr id="13" name="TextBox 12">
            <a:extLst>
              <a:ext uri="{FF2B5EF4-FFF2-40B4-BE49-F238E27FC236}">
                <a16:creationId xmlns:a16="http://schemas.microsoft.com/office/drawing/2014/main" id="{88581F09-0CEC-D833-EAE5-9B15B8C4F94E}"/>
              </a:ext>
            </a:extLst>
          </p:cNvPr>
          <p:cNvSpPr txBox="1"/>
          <p:nvPr/>
        </p:nvSpPr>
        <p:spPr>
          <a:xfrm>
            <a:off x="6750461" y="6469907"/>
            <a:ext cx="5194179"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rPr>
              <a:t>Vol. 6, No. 11/November 1989/J. Opt. Soc. Am. B</a:t>
            </a:r>
          </a:p>
        </p:txBody>
      </p:sp>
      <p:grpSp>
        <p:nvGrpSpPr>
          <p:cNvPr id="16" name="Group 15">
            <a:extLst>
              <a:ext uri="{FF2B5EF4-FFF2-40B4-BE49-F238E27FC236}">
                <a16:creationId xmlns:a16="http://schemas.microsoft.com/office/drawing/2014/main" id="{FD67DB0A-50F8-2A91-BA2E-21D0B3C99133}"/>
              </a:ext>
            </a:extLst>
          </p:cNvPr>
          <p:cNvGrpSpPr>
            <a:grpSpLocks noChangeAspect="1"/>
          </p:cNvGrpSpPr>
          <p:nvPr/>
        </p:nvGrpSpPr>
        <p:grpSpPr>
          <a:xfrm>
            <a:off x="1138399" y="3809705"/>
            <a:ext cx="3101272" cy="2561251"/>
            <a:chOff x="4818306" y="1527203"/>
            <a:chExt cx="2375009" cy="1961448"/>
          </a:xfrm>
        </p:grpSpPr>
        <p:cxnSp>
          <p:nvCxnSpPr>
            <p:cNvPr id="35" name="Straight Connector 34">
              <a:extLst>
                <a:ext uri="{FF2B5EF4-FFF2-40B4-BE49-F238E27FC236}">
                  <a16:creationId xmlns:a16="http://schemas.microsoft.com/office/drawing/2014/main" id="{29E46087-F3DA-0869-3704-58753E2EC028}"/>
                </a:ext>
              </a:extLst>
            </p:cNvPr>
            <p:cNvCxnSpPr>
              <a:cxnSpLocks/>
            </p:cNvCxnSpPr>
            <p:nvPr/>
          </p:nvCxnSpPr>
          <p:spPr>
            <a:xfrm>
              <a:off x="5393890" y="3319765"/>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0BF7CE7-2127-3113-01AD-CDC9BE3A7382}"/>
                </a:ext>
              </a:extLst>
            </p:cNvPr>
            <p:cNvCxnSpPr>
              <a:cxnSpLocks/>
            </p:cNvCxnSpPr>
            <p:nvPr/>
          </p:nvCxnSpPr>
          <p:spPr>
            <a:xfrm>
              <a:off x="6507140" y="3319765"/>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C24C65C-FEDC-3E18-7D69-E5E4FE39A0CA}"/>
                </a:ext>
              </a:extLst>
            </p:cNvPr>
            <p:cNvCxnSpPr>
              <a:cxnSpLocks/>
            </p:cNvCxnSpPr>
            <p:nvPr/>
          </p:nvCxnSpPr>
          <p:spPr>
            <a:xfrm>
              <a:off x="5419140" y="1755557"/>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ECC700EC-D5F8-FC46-8E56-F3CFAE2048D4}"/>
                </a:ext>
              </a:extLst>
            </p:cNvPr>
            <p:cNvCxnSpPr>
              <a:cxnSpLocks/>
            </p:cNvCxnSpPr>
            <p:nvPr/>
          </p:nvCxnSpPr>
          <p:spPr>
            <a:xfrm>
              <a:off x="6537880" y="1755557"/>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089EC852-8142-E98F-D973-C6E3E4C5ED52}"/>
                </a:ext>
              </a:extLst>
            </p:cNvPr>
            <p:cNvCxnSpPr>
              <a:cxnSpLocks/>
            </p:cNvCxnSpPr>
            <p:nvPr/>
          </p:nvCxnSpPr>
          <p:spPr>
            <a:xfrm flipH="1" flipV="1">
              <a:off x="5733958" y="1755557"/>
              <a:ext cx="1093490" cy="1564209"/>
            </a:xfrm>
            <a:prstGeom prst="straightConnector1">
              <a:avLst/>
            </a:prstGeom>
            <a:ln w="44450">
              <a:solidFill>
                <a:srgbClr val="58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BF39FA2-A1CA-17DE-CCFB-DF517CC61EF2}"/>
                </a:ext>
              </a:extLst>
            </p:cNvPr>
            <p:cNvCxnSpPr>
              <a:cxnSpLocks/>
            </p:cNvCxnSpPr>
            <p:nvPr/>
          </p:nvCxnSpPr>
          <p:spPr>
            <a:xfrm flipV="1">
              <a:off x="5705962" y="1765306"/>
              <a:ext cx="1109135" cy="1554459"/>
            </a:xfrm>
            <a:prstGeom prst="straightConnector1">
              <a:avLst/>
            </a:prstGeom>
            <a:ln w="44450">
              <a:solidFill>
                <a:srgbClr val="5800FF"/>
              </a:solidFill>
              <a:tailEnd type="triangle" w="med"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50" name="TextBox 49">
                  <a:extLst>
                    <a:ext uri="{FF2B5EF4-FFF2-40B4-BE49-F238E27FC236}">
                      <a16:creationId xmlns:a16="http://schemas.microsoft.com/office/drawing/2014/main" id="{B9B8A3B0-4969-EA6D-6FBC-FF94777DD89B}"/>
                    </a:ext>
                  </a:extLst>
                </p:cNvPr>
                <p:cNvSpPr txBox="1"/>
                <p:nvPr/>
              </p:nvSpPr>
              <p:spPr>
                <a:xfrm>
                  <a:off x="6543620" y="2021606"/>
                  <a:ext cx="450581" cy="35355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i="1">
                                <a:latin typeface="Cambria Math" panose="02040503050406030204" pitchFamily="18" charset="0"/>
                              </a:rPr>
                              <m:t>𝜎</m:t>
                            </m:r>
                          </m:e>
                          <m:sub>
                            <m:r>
                              <a:rPr lang="en-US" sz="2400" b="0" i="1" smtClean="0">
                                <a:latin typeface="Cambria Math" panose="02040503050406030204" pitchFamily="18" charset="0"/>
                              </a:rPr>
                              <m:t>+</m:t>
                            </m:r>
                          </m:sub>
                        </m:sSub>
                      </m:oMath>
                    </m:oMathPara>
                  </a14:m>
                  <a:endParaRPr lang="en-US" sz="2400" dirty="0"/>
                </a:p>
              </p:txBody>
            </p:sp>
          </mc:Choice>
          <mc:Fallback>
            <p:sp>
              <p:nvSpPr>
                <p:cNvPr id="50" name="TextBox 49">
                  <a:extLst>
                    <a:ext uri="{FF2B5EF4-FFF2-40B4-BE49-F238E27FC236}">
                      <a16:creationId xmlns:a16="http://schemas.microsoft.com/office/drawing/2014/main" id="{B9B8A3B0-4969-EA6D-6FBC-FF94777DD89B}"/>
                    </a:ext>
                  </a:extLst>
                </p:cNvPr>
                <p:cNvSpPr txBox="1">
                  <a:spLocks noRot="1" noChangeAspect="1" noMove="1" noResize="1" noEditPoints="1" noAdjustHandles="1" noChangeArrowheads="1" noChangeShapeType="1" noTextEdit="1"/>
                </p:cNvSpPr>
                <p:nvPr/>
              </p:nvSpPr>
              <p:spPr>
                <a:xfrm>
                  <a:off x="6543620" y="2021606"/>
                  <a:ext cx="450581" cy="35355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2" name="TextBox 51">
                  <a:extLst>
                    <a:ext uri="{FF2B5EF4-FFF2-40B4-BE49-F238E27FC236}">
                      <a16:creationId xmlns:a16="http://schemas.microsoft.com/office/drawing/2014/main" id="{7DFBD71B-1B67-DDA5-5484-7BB02EBF102A}"/>
                    </a:ext>
                  </a:extLst>
                </p:cNvPr>
                <p:cNvSpPr txBox="1"/>
                <p:nvPr/>
              </p:nvSpPr>
              <p:spPr>
                <a:xfrm>
                  <a:off x="5583024" y="2021607"/>
                  <a:ext cx="488637" cy="35355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𝜎</m:t>
                            </m:r>
                          </m:e>
                          <m:sub>
                            <m:r>
                              <a:rPr lang="en-US" sz="2400" b="0" i="1" smtClean="0">
                                <a:latin typeface="Cambria Math" panose="02040503050406030204" pitchFamily="18" charset="0"/>
                              </a:rPr>
                              <m:t>− </m:t>
                            </m:r>
                          </m:sub>
                        </m:sSub>
                      </m:oMath>
                    </m:oMathPara>
                  </a14:m>
                  <a:endParaRPr lang="en-US" sz="2400" dirty="0"/>
                </a:p>
              </p:txBody>
            </p:sp>
          </mc:Choice>
          <mc:Fallback>
            <p:sp>
              <p:nvSpPr>
                <p:cNvPr id="52" name="TextBox 51">
                  <a:extLst>
                    <a:ext uri="{FF2B5EF4-FFF2-40B4-BE49-F238E27FC236}">
                      <a16:creationId xmlns:a16="http://schemas.microsoft.com/office/drawing/2014/main" id="{7DFBD71B-1B67-DDA5-5484-7BB02EBF102A}"/>
                    </a:ext>
                  </a:extLst>
                </p:cNvPr>
                <p:cNvSpPr txBox="1">
                  <a:spLocks noRot="1" noChangeAspect="1" noMove="1" noResize="1" noEditPoints="1" noAdjustHandles="1" noChangeArrowheads="1" noChangeShapeType="1" noTextEdit="1"/>
                </p:cNvSpPr>
                <p:nvPr/>
              </p:nvSpPr>
              <p:spPr>
                <a:xfrm>
                  <a:off x="5583024" y="2021607"/>
                  <a:ext cx="488637" cy="353551"/>
                </a:xfrm>
                <a:prstGeom prst="rect">
                  <a:avLst/>
                </a:prstGeom>
                <a:blipFill>
                  <a:blip r:embed="rId6"/>
                  <a:stretch>
                    <a:fillRect b="-21053"/>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47E31244-7FA9-B766-8CFF-3413DA44C35F}"/>
                </a:ext>
              </a:extLst>
            </p:cNvPr>
            <p:cNvSpPr txBox="1"/>
            <p:nvPr/>
          </p:nvSpPr>
          <p:spPr>
            <a:xfrm>
              <a:off x="4818306" y="3135100"/>
              <a:ext cx="517069" cy="353551"/>
            </a:xfrm>
            <a:prstGeom prst="rect">
              <a:avLst/>
            </a:prstGeom>
            <a:noFill/>
          </p:spPr>
          <p:txBody>
            <a:bodyPr wrap="none" rtlCol="0">
              <a:spAutoFit/>
            </a:bodyPr>
            <a:lstStyle/>
            <a:p>
              <a:r>
                <a:rPr lang="en-US" sz="2400" dirty="0">
                  <a:latin typeface="Helvetica Neue Light" panose="02000403000000020004" pitchFamily="2" charset="0"/>
                  <a:ea typeface="Helvetica Neue Light" panose="02000403000000020004" pitchFamily="2" charset="0"/>
                  <a:cs typeface="Helvetica Neue" panose="02000503000000020004" pitchFamily="2" charset="0"/>
                </a:rPr>
                <a:t>S</a:t>
              </a:r>
              <a:r>
                <a:rPr lang="en-US" sz="2400" baseline="-25000" dirty="0">
                  <a:latin typeface="Helvetica Neue Light" panose="02000403000000020004" pitchFamily="2" charset="0"/>
                  <a:ea typeface="Helvetica Neue Light" panose="02000403000000020004" pitchFamily="2" charset="0"/>
                  <a:cs typeface="Helvetica Neue" panose="02000503000000020004" pitchFamily="2" charset="0"/>
                </a:rPr>
                <a:t>1/2</a:t>
              </a:r>
              <a:endParaRPr lang="en-US" sz="24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14" name="TextBox 13">
              <a:extLst>
                <a:ext uri="{FF2B5EF4-FFF2-40B4-BE49-F238E27FC236}">
                  <a16:creationId xmlns:a16="http://schemas.microsoft.com/office/drawing/2014/main" id="{6946D01E-AAE9-DC22-5052-7742EC4D43E4}"/>
                </a:ext>
              </a:extLst>
            </p:cNvPr>
            <p:cNvSpPr txBox="1"/>
            <p:nvPr/>
          </p:nvSpPr>
          <p:spPr>
            <a:xfrm>
              <a:off x="4820454" y="1527203"/>
              <a:ext cx="517069" cy="353551"/>
            </a:xfrm>
            <a:prstGeom prst="rect">
              <a:avLst/>
            </a:prstGeom>
            <a:noFill/>
          </p:spPr>
          <p:txBody>
            <a:bodyPr wrap="none" rtlCol="0">
              <a:spAutoFit/>
            </a:bodyPr>
            <a:lstStyle/>
            <a:p>
              <a:r>
                <a:rPr lang="en-US" sz="2400" dirty="0">
                  <a:latin typeface="Helvetica Neue Light" panose="02000403000000020004" pitchFamily="2" charset="0"/>
                  <a:ea typeface="Helvetica Neue Light" panose="02000403000000020004" pitchFamily="2" charset="0"/>
                  <a:cs typeface="Helvetica Neue" panose="02000503000000020004" pitchFamily="2" charset="0"/>
                </a:rPr>
                <a:t>P</a:t>
              </a:r>
              <a:r>
                <a:rPr lang="en-US" sz="2400" baseline="-25000" dirty="0">
                  <a:latin typeface="Helvetica Neue Light" panose="02000403000000020004" pitchFamily="2" charset="0"/>
                  <a:ea typeface="Helvetica Neue Light" panose="02000403000000020004" pitchFamily="2" charset="0"/>
                  <a:cs typeface="Helvetica Neue" panose="02000503000000020004" pitchFamily="2" charset="0"/>
                </a:rPr>
                <a:t>1/2</a:t>
              </a:r>
              <a:endParaRPr lang="en-US" sz="24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grpSp>
    </p:spTree>
    <p:extLst>
      <p:ext uri="{BB962C8B-B14F-4D97-AF65-F5344CB8AC3E}">
        <p14:creationId xmlns:p14="http://schemas.microsoft.com/office/powerpoint/2010/main" val="117639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83A91-9810-ADE8-6C9E-7422F65C9278}"/>
              </a:ext>
            </a:extLst>
          </p:cNvPr>
          <p:cNvSpPr>
            <a:spLocks noGrp="1"/>
          </p:cNvSpPr>
          <p:nvPr>
            <p:ph type="title"/>
          </p:nvPr>
        </p:nvSpPr>
        <p:spPr/>
        <p:txBody>
          <a:bodyPr>
            <a:normAutofit/>
          </a:bodyPr>
          <a:lstStyle/>
          <a:p>
            <a:r>
              <a:rPr lang="en-US" sz="4200" dirty="0"/>
              <a:t>Why’s the Greek only climbing?</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7B8D188-523A-F0FD-C279-6E40580D6055}"/>
                  </a:ext>
                </a:extLst>
              </p:cNvPr>
              <p:cNvSpPr>
                <a:spLocks noGrp="1"/>
              </p:cNvSpPr>
              <p:nvPr>
                <p:ph idx="1"/>
              </p:nvPr>
            </p:nvSpPr>
            <p:spPr>
              <a:xfrm>
                <a:off x="838200" y="1825624"/>
                <a:ext cx="5521036" cy="4565939"/>
              </a:xfrm>
            </p:spPr>
            <p:txBody>
              <a:bodyPr>
                <a:normAutofit/>
              </a:bodyPr>
              <a:lstStyle/>
              <a:p>
                <a:pPr marL="0" indent="0">
                  <a:buNone/>
                </a:pPr>
                <a:r>
                  <a:rPr lang="en-US" sz="2400" dirty="0"/>
                  <a:t>S</a:t>
                </a:r>
                <a:r>
                  <a:rPr lang="en-US" sz="2400" baseline="-25000" dirty="0"/>
                  <a:t>1/2</a:t>
                </a:r>
                <a14:m>
                  <m:oMath xmlns:m="http://schemas.openxmlformats.org/officeDocument/2006/math">
                    <m:r>
                      <a:rPr lang="en-US" sz="2400" i="1">
                        <a:latin typeface="Cambria Math" panose="02040503050406030204" pitchFamily="18" charset="0"/>
                      </a:rPr>
                      <m:t>→</m:t>
                    </m:r>
                  </m:oMath>
                </a14:m>
                <a:r>
                  <a:rPr lang="en-US" sz="2400" dirty="0"/>
                  <a:t> P</a:t>
                </a:r>
                <a:r>
                  <a:rPr lang="en-US" sz="2400" baseline="-25000" dirty="0"/>
                  <a:t>1/2</a:t>
                </a:r>
                <a:r>
                  <a:rPr lang="en-US" sz="2400" dirty="0"/>
                  <a:t> case:</a:t>
                </a:r>
              </a:p>
              <a:p>
                <a:pPr>
                  <a:buFont typeface="System Font Regular"/>
                  <a:buChar char="→"/>
                </a:pPr>
                <a:r>
                  <a:rPr lang="en-US" sz="2400" dirty="0"/>
                  <a:t> Blue detuning for pumping to lower state </a:t>
                </a:r>
              </a:p>
              <a:p>
                <a:pPr>
                  <a:buFont typeface="System Font Regular"/>
                  <a:buChar char="→"/>
                </a:pPr>
                <a:endParaRPr lang="en-US" sz="2400" i="1" dirty="0"/>
              </a:p>
              <a:p>
                <a:pPr marL="0" indent="0">
                  <a:buNone/>
                </a:pPr>
                <a:endParaRPr lang="en-US" sz="2400" dirty="0"/>
              </a:p>
              <a:p>
                <a:pPr marL="0" indent="0">
                  <a:buNone/>
                </a:pPr>
                <a:endParaRPr lang="en-US" sz="2400" dirty="0"/>
              </a:p>
            </p:txBody>
          </p:sp>
        </mc:Choice>
        <mc:Fallback>
          <p:sp>
            <p:nvSpPr>
              <p:cNvPr id="3" name="Content Placeholder 2">
                <a:extLst>
                  <a:ext uri="{FF2B5EF4-FFF2-40B4-BE49-F238E27FC236}">
                    <a16:creationId xmlns:a16="http://schemas.microsoft.com/office/drawing/2014/main" id="{47B8D188-523A-F0FD-C279-6E40580D6055}"/>
                  </a:ext>
                </a:extLst>
              </p:cNvPr>
              <p:cNvSpPr>
                <a:spLocks noGrp="1" noRot="1" noChangeAspect="1" noMove="1" noResize="1" noEditPoints="1" noAdjustHandles="1" noChangeArrowheads="1" noChangeShapeType="1" noTextEdit="1"/>
              </p:cNvSpPr>
              <p:nvPr>
                <p:ph idx="1"/>
              </p:nvPr>
            </p:nvSpPr>
            <p:spPr>
              <a:xfrm>
                <a:off x="838200" y="1825624"/>
                <a:ext cx="5521036" cy="4565939"/>
              </a:xfrm>
              <a:blipFill>
                <a:blip r:embed="rId3"/>
                <a:stretch>
                  <a:fillRect l="-1839" t="-1939"/>
                </a:stretch>
              </a:blipFill>
            </p:spPr>
            <p:txBody>
              <a:bodyPr/>
              <a:lstStyle/>
              <a:p>
                <a:r>
                  <a:rPr lang="en-US">
                    <a:noFill/>
                  </a:rPr>
                  <a:t> </a:t>
                </a:r>
              </a:p>
            </p:txBody>
          </p:sp>
        </mc:Fallback>
      </mc:AlternateContent>
      <p:grpSp>
        <p:nvGrpSpPr>
          <p:cNvPr id="21" name="Group 20">
            <a:extLst>
              <a:ext uri="{FF2B5EF4-FFF2-40B4-BE49-F238E27FC236}">
                <a16:creationId xmlns:a16="http://schemas.microsoft.com/office/drawing/2014/main" id="{F496ED15-77F6-508B-DF91-64F7E81DCECB}"/>
              </a:ext>
            </a:extLst>
          </p:cNvPr>
          <p:cNvGrpSpPr/>
          <p:nvPr/>
        </p:nvGrpSpPr>
        <p:grpSpPr>
          <a:xfrm>
            <a:off x="6591509" y="3442190"/>
            <a:ext cx="4834861" cy="2969538"/>
            <a:chOff x="6518939" y="3442190"/>
            <a:chExt cx="4834861" cy="2969538"/>
          </a:xfrm>
        </p:grpSpPr>
        <p:pic>
          <p:nvPicPr>
            <p:cNvPr id="20" name="Picture 19" descr="Chart, radar chart&#10;&#10;Description automatically generated">
              <a:extLst>
                <a:ext uri="{FF2B5EF4-FFF2-40B4-BE49-F238E27FC236}">
                  <a16:creationId xmlns:a16="http://schemas.microsoft.com/office/drawing/2014/main" id="{623969CA-9A7B-D4BA-FD78-2734084CD466}"/>
                </a:ext>
              </a:extLst>
            </p:cNvPr>
            <p:cNvPicPr>
              <a:picLocks noChangeAspect="1"/>
            </p:cNvPicPr>
            <p:nvPr/>
          </p:nvPicPr>
          <p:blipFill rotWithShape="1">
            <a:blip r:embed="rId4"/>
            <a:srcRect r="78571" b="89102"/>
            <a:stretch/>
          </p:blipFill>
          <p:spPr>
            <a:xfrm>
              <a:off x="6518939" y="3442190"/>
              <a:ext cx="1035412" cy="464792"/>
            </a:xfrm>
            <a:prstGeom prst="rect">
              <a:avLst/>
            </a:prstGeom>
          </p:spPr>
        </p:pic>
        <p:pic>
          <p:nvPicPr>
            <p:cNvPr id="12" name="Picture 11" descr="Chart, radar chart&#10;&#10;Description automatically generated">
              <a:extLst>
                <a:ext uri="{FF2B5EF4-FFF2-40B4-BE49-F238E27FC236}">
                  <a16:creationId xmlns:a16="http://schemas.microsoft.com/office/drawing/2014/main" id="{6AC26D51-7058-D832-A348-F92867821BCD}"/>
                </a:ext>
              </a:extLst>
            </p:cNvPr>
            <p:cNvPicPr>
              <a:picLocks noChangeAspect="1"/>
            </p:cNvPicPr>
            <p:nvPr/>
          </p:nvPicPr>
          <p:blipFill rotWithShape="1">
            <a:blip r:embed="rId4"/>
            <a:srcRect t="40784"/>
            <a:stretch/>
          </p:blipFill>
          <p:spPr>
            <a:xfrm>
              <a:off x="6521896" y="3886200"/>
              <a:ext cx="4831904" cy="2525528"/>
            </a:xfrm>
            <a:prstGeom prst="rect">
              <a:avLst/>
            </a:prstGeom>
          </p:spPr>
        </p:pic>
      </p:grpSp>
      <p:sp>
        <p:nvSpPr>
          <p:cNvPr id="13" name="TextBox 12">
            <a:extLst>
              <a:ext uri="{FF2B5EF4-FFF2-40B4-BE49-F238E27FC236}">
                <a16:creationId xmlns:a16="http://schemas.microsoft.com/office/drawing/2014/main" id="{88581F09-0CEC-D833-EAE5-9B15B8C4F94E}"/>
              </a:ext>
            </a:extLst>
          </p:cNvPr>
          <p:cNvSpPr txBox="1"/>
          <p:nvPr/>
        </p:nvSpPr>
        <p:spPr>
          <a:xfrm>
            <a:off x="6750461" y="6469907"/>
            <a:ext cx="5194179"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rPr>
              <a:t>Vol. 6, No. 11/November 1989/J. Opt. Soc. Am. B</a:t>
            </a:r>
          </a:p>
        </p:txBody>
      </p:sp>
      <p:grpSp>
        <p:nvGrpSpPr>
          <p:cNvPr id="16" name="Group 15">
            <a:extLst>
              <a:ext uri="{FF2B5EF4-FFF2-40B4-BE49-F238E27FC236}">
                <a16:creationId xmlns:a16="http://schemas.microsoft.com/office/drawing/2014/main" id="{FD67DB0A-50F8-2A91-BA2E-21D0B3C99133}"/>
              </a:ext>
            </a:extLst>
          </p:cNvPr>
          <p:cNvGrpSpPr>
            <a:grpSpLocks noChangeAspect="1"/>
          </p:cNvGrpSpPr>
          <p:nvPr/>
        </p:nvGrpSpPr>
        <p:grpSpPr>
          <a:xfrm>
            <a:off x="1138399" y="3809705"/>
            <a:ext cx="3101272" cy="2581858"/>
            <a:chOff x="4818306" y="1527203"/>
            <a:chExt cx="2375009" cy="1977229"/>
          </a:xfrm>
        </p:grpSpPr>
        <p:cxnSp>
          <p:nvCxnSpPr>
            <p:cNvPr id="35" name="Straight Connector 34">
              <a:extLst>
                <a:ext uri="{FF2B5EF4-FFF2-40B4-BE49-F238E27FC236}">
                  <a16:creationId xmlns:a16="http://schemas.microsoft.com/office/drawing/2014/main" id="{29E46087-F3DA-0869-3704-58753E2EC028}"/>
                </a:ext>
              </a:extLst>
            </p:cNvPr>
            <p:cNvCxnSpPr>
              <a:cxnSpLocks/>
            </p:cNvCxnSpPr>
            <p:nvPr/>
          </p:nvCxnSpPr>
          <p:spPr>
            <a:xfrm>
              <a:off x="5393890" y="3219728"/>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0BF7CE7-2127-3113-01AD-CDC9BE3A7382}"/>
                </a:ext>
              </a:extLst>
            </p:cNvPr>
            <p:cNvCxnSpPr>
              <a:cxnSpLocks/>
            </p:cNvCxnSpPr>
            <p:nvPr/>
          </p:nvCxnSpPr>
          <p:spPr>
            <a:xfrm>
              <a:off x="6507140" y="3319765"/>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C24C65C-FEDC-3E18-7D69-E5E4FE39A0CA}"/>
                </a:ext>
              </a:extLst>
            </p:cNvPr>
            <p:cNvCxnSpPr>
              <a:cxnSpLocks/>
            </p:cNvCxnSpPr>
            <p:nvPr/>
          </p:nvCxnSpPr>
          <p:spPr>
            <a:xfrm>
              <a:off x="5419140" y="1755557"/>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ECC700EC-D5F8-FC46-8E56-F3CFAE2048D4}"/>
                </a:ext>
              </a:extLst>
            </p:cNvPr>
            <p:cNvCxnSpPr>
              <a:cxnSpLocks/>
            </p:cNvCxnSpPr>
            <p:nvPr/>
          </p:nvCxnSpPr>
          <p:spPr>
            <a:xfrm>
              <a:off x="6537880" y="1833362"/>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BF39FA2-A1CA-17DE-CCFB-DF517CC61EF2}"/>
                </a:ext>
              </a:extLst>
            </p:cNvPr>
            <p:cNvCxnSpPr>
              <a:cxnSpLocks/>
            </p:cNvCxnSpPr>
            <p:nvPr/>
          </p:nvCxnSpPr>
          <p:spPr>
            <a:xfrm flipV="1">
              <a:off x="5602679" y="1601699"/>
              <a:ext cx="1322720" cy="1902733"/>
            </a:xfrm>
            <a:prstGeom prst="straightConnector1">
              <a:avLst/>
            </a:prstGeom>
            <a:ln w="44450">
              <a:solidFill>
                <a:srgbClr val="5800FF"/>
              </a:solidFill>
              <a:tailEnd type="triangle" w="med"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50" name="TextBox 49">
                  <a:extLst>
                    <a:ext uri="{FF2B5EF4-FFF2-40B4-BE49-F238E27FC236}">
                      <a16:creationId xmlns:a16="http://schemas.microsoft.com/office/drawing/2014/main" id="{B9B8A3B0-4969-EA6D-6FBC-FF94777DD89B}"/>
                    </a:ext>
                  </a:extLst>
                </p:cNvPr>
                <p:cNvSpPr txBox="1"/>
                <p:nvPr/>
              </p:nvSpPr>
              <p:spPr>
                <a:xfrm>
                  <a:off x="6543620" y="2021606"/>
                  <a:ext cx="450581" cy="35355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i="1">
                                <a:latin typeface="Cambria Math" panose="02040503050406030204" pitchFamily="18" charset="0"/>
                              </a:rPr>
                              <m:t>𝜎</m:t>
                            </m:r>
                          </m:e>
                          <m:sub>
                            <m:r>
                              <a:rPr lang="en-US" sz="2400" b="0" i="1" smtClean="0">
                                <a:latin typeface="Cambria Math" panose="02040503050406030204" pitchFamily="18" charset="0"/>
                              </a:rPr>
                              <m:t>+</m:t>
                            </m:r>
                          </m:sub>
                        </m:sSub>
                      </m:oMath>
                    </m:oMathPara>
                  </a14:m>
                  <a:endParaRPr lang="en-US" sz="2400" dirty="0"/>
                </a:p>
              </p:txBody>
            </p:sp>
          </mc:Choice>
          <mc:Fallback>
            <p:sp>
              <p:nvSpPr>
                <p:cNvPr id="50" name="TextBox 49">
                  <a:extLst>
                    <a:ext uri="{FF2B5EF4-FFF2-40B4-BE49-F238E27FC236}">
                      <a16:creationId xmlns:a16="http://schemas.microsoft.com/office/drawing/2014/main" id="{B9B8A3B0-4969-EA6D-6FBC-FF94777DD89B}"/>
                    </a:ext>
                  </a:extLst>
                </p:cNvPr>
                <p:cNvSpPr txBox="1">
                  <a:spLocks noRot="1" noChangeAspect="1" noMove="1" noResize="1" noEditPoints="1" noAdjustHandles="1" noChangeArrowheads="1" noChangeShapeType="1" noTextEdit="1"/>
                </p:cNvSpPr>
                <p:nvPr/>
              </p:nvSpPr>
              <p:spPr>
                <a:xfrm>
                  <a:off x="6543620" y="2021606"/>
                  <a:ext cx="450581" cy="353551"/>
                </a:xfrm>
                <a:prstGeom prst="rect">
                  <a:avLst/>
                </a:prstGeom>
                <a:blipFill>
                  <a:blip r:embed="rId5"/>
                  <a:stretch>
                    <a:fillRect/>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47E31244-7FA9-B766-8CFF-3413DA44C35F}"/>
                </a:ext>
              </a:extLst>
            </p:cNvPr>
            <p:cNvSpPr txBox="1"/>
            <p:nvPr/>
          </p:nvSpPr>
          <p:spPr>
            <a:xfrm>
              <a:off x="4818306" y="3135100"/>
              <a:ext cx="517069" cy="353551"/>
            </a:xfrm>
            <a:prstGeom prst="rect">
              <a:avLst/>
            </a:prstGeom>
            <a:noFill/>
          </p:spPr>
          <p:txBody>
            <a:bodyPr wrap="none" rtlCol="0">
              <a:spAutoFit/>
            </a:bodyPr>
            <a:lstStyle/>
            <a:p>
              <a:r>
                <a:rPr lang="en-US" sz="2400" dirty="0">
                  <a:latin typeface="Helvetica Neue Light" panose="02000403000000020004" pitchFamily="2" charset="0"/>
                  <a:ea typeface="Helvetica Neue Light" panose="02000403000000020004" pitchFamily="2" charset="0"/>
                  <a:cs typeface="Helvetica Neue" panose="02000503000000020004" pitchFamily="2" charset="0"/>
                </a:rPr>
                <a:t>S</a:t>
              </a:r>
              <a:r>
                <a:rPr lang="en-US" sz="2400" baseline="-25000" dirty="0">
                  <a:latin typeface="Helvetica Neue Light" panose="02000403000000020004" pitchFamily="2" charset="0"/>
                  <a:ea typeface="Helvetica Neue Light" panose="02000403000000020004" pitchFamily="2" charset="0"/>
                  <a:cs typeface="Helvetica Neue" panose="02000503000000020004" pitchFamily="2" charset="0"/>
                </a:rPr>
                <a:t>1/2</a:t>
              </a:r>
              <a:endParaRPr lang="en-US" sz="24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14" name="TextBox 13">
              <a:extLst>
                <a:ext uri="{FF2B5EF4-FFF2-40B4-BE49-F238E27FC236}">
                  <a16:creationId xmlns:a16="http://schemas.microsoft.com/office/drawing/2014/main" id="{6946D01E-AAE9-DC22-5052-7742EC4D43E4}"/>
                </a:ext>
              </a:extLst>
            </p:cNvPr>
            <p:cNvSpPr txBox="1"/>
            <p:nvPr/>
          </p:nvSpPr>
          <p:spPr>
            <a:xfrm>
              <a:off x="4820454" y="1527203"/>
              <a:ext cx="517069" cy="353551"/>
            </a:xfrm>
            <a:prstGeom prst="rect">
              <a:avLst/>
            </a:prstGeom>
            <a:noFill/>
          </p:spPr>
          <p:txBody>
            <a:bodyPr wrap="none" rtlCol="0">
              <a:spAutoFit/>
            </a:bodyPr>
            <a:lstStyle/>
            <a:p>
              <a:r>
                <a:rPr lang="en-US" sz="2400" dirty="0">
                  <a:latin typeface="Helvetica Neue Light" panose="02000403000000020004" pitchFamily="2" charset="0"/>
                  <a:ea typeface="Helvetica Neue Light" panose="02000403000000020004" pitchFamily="2" charset="0"/>
                  <a:cs typeface="Helvetica Neue" panose="02000503000000020004" pitchFamily="2" charset="0"/>
                </a:rPr>
                <a:t>P</a:t>
              </a:r>
              <a:r>
                <a:rPr lang="en-US" sz="2400" baseline="-25000" dirty="0">
                  <a:latin typeface="Helvetica Neue Light" panose="02000403000000020004" pitchFamily="2" charset="0"/>
                  <a:ea typeface="Helvetica Neue Light" panose="02000403000000020004" pitchFamily="2" charset="0"/>
                  <a:cs typeface="Helvetica Neue" panose="02000503000000020004" pitchFamily="2" charset="0"/>
                </a:rPr>
                <a:t>1/2</a:t>
              </a:r>
              <a:endParaRPr lang="en-US" sz="24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grpSp>
    </p:spTree>
    <p:extLst>
      <p:ext uri="{BB962C8B-B14F-4D97-AF65-F5344CB8AC3E}">
        <p14:creationId xmlns:p14="http://schemas.microsoft.com/office/powerpoint/2010/main" val="3580078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E0FA6CC0-E9DA-49AD-2F9D-823BE5E723EF}"/>
              </a:ext>
            </a:extLst>
          </p:cNvPr>
          <p:cNvPicPr>
            <a:picLocks noChangeAspect="1"/>
          </p:cNvPicPr>
          <p:nvPr/>
        </p:nvPicPr>
        <p:blipFill>
          <a:blip r:embed="rId3"/>
          <a:srcRect/>
          <a:stretch/>
        </p:blipFill>
        <p:spPr>
          <a:xfrm>
            <a:off x="6055645" y="1479873"/>
            <a:ext cx="5516393" cy="2098830"/>
          </a:xfrm>
          <a:prstGeom prst="rect">
            <a:avLst/>
          </a:prstGeom>
        </p:spPr>
      </p:pic>
      <p:sp>
        <p:nvSpPr>
          <p:cNvPr id="2" name="Title 1">
            <a:extLst>
              <a:ext uri="{FF2B5EF4-FFF2-40B4-BE49-F238E27FC236}">
                <a16:creationId xmlns:a16="http://schemas.microsoft.com/office/drawing/2014/main" id="{E1683A91-9810-ADE8-6C9E-7422F65C9278}"/>
              </a:ext>
            </a:extLst>
          </p:cNvPr>
          <p:cNvSpPr>
            <a:spLocks noGrp="1"/>
          </p:cNvSpPr>
          <p:nvPr>
            <p:ph type="title"/>
          </p:nvPr>
        </p:nvSpPr>
        <p:spPr/>
        <p:txBody>
          <a:bodyPr>
            <a:normAutofit/>
          </a:bodyPr>
          <a:lstStyle/>
          <a:p>
            <a:r>
              <a:rPr lang="en-US" sz="4200" dirty="0"/>
              <a:t>Why’s the Greek only climbing?</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7B8D188-523A-F0FD-C279-6E40580D6055}"/>
                  </a:ext>
                </a:extLst>
              </p:cNvPr>
              <p:cNvSpPr>
                <a:spLocks noGrp="1"/>
              </p:cNvSpPr>
              <p:nvPr>
                <p:ph idx="1"/>
              </p:nvPr>
            </p:nvSpPr>
            <p:spPr>
              <a:xfrm>
                <a:off x="838200" y="1825624"/>
                <a:ext cx="5521036" cy="4565939"/>
              </a:xfrm>
            </p:spPr>
            <p:txBody>
              <a:bodyPr>
                <a:normAutofit/>
              </a:bodyPr>
              <a:lstStyle/>
              <a:p>
                <a:pPr marL="0" indent="0">
                  <a:buNone/>
                </a:pPr>
                <a:r>
                  <a:rPr lang="en-US" sz="2400" dirty="0"/>
                  <a:t>S</a:t>
                </a:r>
                <a:r>
                  <a:rPr lang="en-US" sz="2400" baseline="-25000" dirty="0"/>
                  <a:t>1/2</a:t>
                </a:r>
                <a14:m>
                  <m:oMath xmlns:m="http://schemas.openxmlformats.org/officeDocument/2006/math">
                    <m:r>
                      <a:rPr lang="en-US" sz="2400" i="1">
                        <a:latin typeface="Cambria Math" panose="02040503050406030204" pitchFamily="18" charset="0"/>
                      </a:rPr>
                      <m:t>→</m:t>
                    </m:r>
                  </m:oMath>
                </a14:m>
                <a:r>
                  <a:rPr lang="en-US" sz="2400" dirty="0"/>
                  <a:t> P</a:t>
                </a:r>
                <a:r>
                  <a:rPr lang="en-US" sz="2400" baseline="-25000" dirty="0"/>
                  <a:t>1/2</a:t>
                </a:r>
                <a:r>
                  <a:rPr lang="en-US" sz="2400" dirty="0"/>
                  <a:t> case:</a:t>
                </a:r>
              </a:p>
              <a:p>
                <a:pPr>
                  <a:buFont typeface="System Font Regular"/>
                  <a:buChar char="→"/>
                </a:pPr>
                <a:r>
                  <a:rPr lang="en-US" sz="2400" dirty="0"/>
                  <a:t> Blue detuning for pumping to lower state </a:t>
                </a:r>
              </a:p>
              <a:p>
                <a:pPr>
                  <a:buFont typeface="System Font Regular"/>
                  <a:buChar char="→"/>
                </a:pPr>
                <a:endParaRPr lang="en-US" sz="2400" i="1" dirty="0"/>
              </a:p>
              <a:p>
                <a:pPr marL="0" indent="0">
                  <a:buNone/>
                </a:pPr>
                <a:endParaRPr lang="en-US" sz="2400" dirty="0"/>
              </a:p>
              <a:p>
                <a:pPr marL="0" indent="0">
                  <a:buNone/>
                </a:pPr>
                <a:endParaRPr lang="en-US" sz="2400" dirty="0"/>
              </a:p>
            </p:txBody>
          </p:sp>
        </mc:Choice>
        <mc:Fallback>
          <p:sp>
            <p:nvSpPr>
              <p:cNvPr id="3" name="Content Placeholder 2">
                <a:extLst>
                  <a:ext uri="{FF2B5EF4-FFF2-40B4-BE49-F238E27FC236}">
                    <a16:creationId xmlns:a16="http://schemas.microsoft.com/office/drawing/2014/main" id="{47B8D188-523A-F0FD-C279-6E40580D6055}"/>
                  </a:ext>
                </a:extLst>
              </p:cNvPr>
              <p:cNvSpPr>
                <a:spLocks noGrp="1" noRot="1" noChangeAspect="1" noMove="1" noResize="1" noEditPoints="1" noAdjustHandles="1" noChangeArrowheads="1" noChangeShapeType="1" noTextEdit="1"/>
              </p:cNvSpPr>
              <p:nvPr>
                <p:ph idx="1"/>
              </p:nvPr>
            </p:nvSpPr>
            <p:spPr>
              <a:xfrm>
                <a:off x="838200" y="1825624"/>
                <a:ext cx="5521036" cy="4565939"/>
              </a:xfrm>
              <a:blipFill>
                <a:blip r:embed="rId4"/>
                <a:stretch>
                  <a:fillRect l="-1839" t="-1939"/>
                </a:stretch>
              </a:blipFill>
            </p:spPr>
            <p:txBody>
              <a:bodyPr/>
              <a:lstStyle/>
              <a:p>
                <a:r>
                  <a:rPr lang="en-US">
                    <a:noFill/>
                  </a:rPr>
                  <a:t> </a:t>
                </a:r>
              </a:p>
            </p:txBody>
          </p:sp>
        </mc:Fallback>
      </mc:AlternateContent>
      <p:grpSp>
        <p:nvGrpSpPr>
          <p:cNvPr id="21" name="Group 20">
            <a:extLst>
              <a:ext uri="{FF2B5EF4-FFF2-40B4-BE49-F238E27FC236}">
                <a16:creationId xmlns:a16="http://schemas.microsoft.com/office/drawing/2014/main" id="{F496ED15-77F6-508B-DF91-64F7E81DCECB}"/>
              </a:ext>
            </a:extLst>
          </p:cNvPr>
          <p:cNvGrpSpPr/>
          <p:nvPr/>
        </p:nvGrpSpPr>
        <p:grpSpPr>
          <a:xfrm>
            <a:off x="6591509" y="3442190"/>
            <a:ext cx="4834861" cy="2969538"/>
            <a:chOff x="6518939" y="3442190"/>
            <a:chExt cx="4834861" cy="2969538"/>
          </a:xfrm>
        </p:grpSpPr>
        <p:pic>
          <p:nvPicPr>
            <p:cNvPr id="20" name="Picture 19" descr="Chart, radar chart&#10;&#10;Description automatically generated">
              <a:extLst>
                <a:ext uri="{FF2B5EF4-FFF2-40B4-BE49-F238E27FC236}">
                  <a16:creationId xmlns:a16="http://schemas.microsoft.com/office/drawing/2014/main" id="{623969CA-9A7B-D4BA-FD78-2734084CD466}"/>
                </a:ext>
              </a:extLst>
            </p:cNvPr>
            <p:cNvPicPr>
              <a:picLocks noChangeAspect="1"/>
            </p:cNvPicPr>
            <p:nvPr/>
          </p:nvPicPr>
          <p:blipFill rotWithShape="1">
            <a:blip r:embed="rId5"/>
            <a:srcRect r="78571" b="89102"/>
            <a:stretch/>
          </p:blipFill>
          <p:spPr>
            <a:xfrm>
              <a:off x="6518939" y="3442190"/>
              <a:ext cx="1035412" cy="464792"/>
            </a:xfrm>
            <a:prstGeom prst="rect">
              <a:avLst/>
            </a:prstGeom>
          </p:spPr>
        </p:pic>
        <p:pic>
          <p:nvPicPr>
            <p:cNvPr id="12" name="Picture 11" descr="Chart, radar chart&#10;&#10;Description automatically generated">
              <a:extLst>
                <a:ext uri="{FF2B5EF4-FFF2-40B4-BE49-F238E27FC236}">
                  <a16:creationId xmlns:a16="http://schemas.microsoft.com/office/drawing/2014/main" id="{6AC26D51-7058-D832-A348-F92867821BCD}"/>
                </a:ext>
              </a:extLst>
            </p:cNvPr>
            <p:cNvPicPr>
              <a:picLocks noChangeAspect="1"/>
            </p:cNvPicPr>
            <p:nvPr/>
          </p:nvPicPr>
          <p:blipFill rotWithShape="1">
            <a:blip r:embed="rId5"/>
            <a:srcRect t="40784"/>
            <a:stretch/>
          </p:blipFill>
          <p:spPr>
            <a:xfrm>
              <a:off x="6521896" y="3886200"/>
              <a:ext cx="4831904" cy="2525528"/>
            </a:xfrm>
            <a:prstGeom prst="rect">
              <a:avLst/>
            </a:prstGeom>
          </p:spPr>
        </p:pic>
      </p:grpSp>
      <p:sp>
        <p:nvSpPr>
          <p:cNvPr id="13" name="TextBox 12">
            <a:extLst>
              <a:ext uri="{FF2B5EF4-FFF2-40B4-BE49-F238E27FC236}">
                <a16:creationId xmlns:a16="http://schemas.microsoft.com/office/drawing/2014/main" id="{88581F09-0CEC-D833-EAE5-9B15B8C4F94E}"/>
              </a:ext>
            </a:extLst>
          </p:cNvPr>
          <p:cNvSpPr txBox="1"/>
          <p:nvPr/>
        </p:nvSpPr>
        <p:spPr>
          <a:xfrm>
            <a:off x="6750461" y="6469907"/>
            <a:ext cx="5194179" cy="369332"/>
          </a:xfrm>
          <a:prstGeom prst="rect">
            <a:avLst/>
          </a:prstGeom>
          <a:noFill/>
        </p:spPr>
        <p:txBody>
          <a:bodyPr wrap="none" rtlCol="0">
            <a:spAutoFit/>
          </a:bodyPr>
          <a:lstStyle/>
          <a:p>
            <a:r>
              <a:rPr lang="en-US" dirty="0">
                <a:latin typeface="Helvetica Neue Light" panose="02000403000000020004" pitchFamily="2" charset="0"/>
                <a:ea typeface="Helvetica Neue Light" panose="02000403000000020004" pitchFamily="2" charset="0"/>
              </a:rPr>
              <a:t>Vol. 6, No. 11/November 1989/J. Opt. Soc. Am. B</a:t>
            </a:r>
          </a:p>
        </p:txBody>
      </p:sp>
      <p:grpSp>
        <p:nvGrpSpPr>
          <p:cNvPr id="16" name="Group 15">
            <a:extLst>
              <a:ext uri="{FF2B5EF4-FFF2-40B4-BE49-F238E27FC236}">
                <a16:creationId xmlns:a16="http://schemas.microsoft.com/office/drawing/2014/main" id="{FD67DB0A-50F8-2A91-BA2E-21D0B3C99133}"/>
              </a:ext>
            </a:extLst>
          </p:cNvPr>
          <p:cNvGrpSpPr>
            <a:grpSpLocks noChangeAspect="1"/>
          </p:cNvGrpSpPr>
          <p:nvPr/>
        </p:nvGrpSpPr>
        <p:grpSpPr>
          <a:xfrm>
            <a:off x="1138399" y="3809705"/>
            <a:ext cx="3101272" cy="2561251"/>
            <a:chOff x="4818306" y="1527203"/>
            <a:chExt cx="2375009" cy="1961448"/>
          </a:xfrm>
        </p:grpSpPr>
        <p:cxnSp>
          <p:nvCxnSpPr>
            <p:cNvPr id="35" name="Straight Connector 34">
              <a:extLst>
                <a:ext uri="{FF2B5EF4-FFF2-40B4-BE49-F238E27FC236}">
                  <a16:creationId xmlns:a16="http://schemas.microsoft.com/office/drawing/2014/main" id="{29E46087-F3DA-0869-3704-58753E2EC028}"/>
                </a:ext>
              </a:extLst>
            </p:cNvPr>
            <p:cNvCxnSpPr>
              <a:cxnSpLocks/>
            </p:cNvCxnSpPr>
            <p:nvPr/>
          </p:nvCxnSpPr>
          <p:spPr>
            <a:xfrm>
              <a:off x="5393890" y="3319765"/>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0BF7CE7-2127-3113-01AD-CDC9BE3A7382}"/>
                </a:ext>
              </a:extLst>
            </p:cNvPr>
            <p:cNvCxnSpPr>
              <a:cxnSpLocks/>
            </p:cNvCxnSpPr>
            <p:nvPr/>
          </p:nvCxnSpPr>
          <p:spPr>
            <a:xfrm>
              <a:off x="6507140" y="3208612"/>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C24C65C-FEDC-3E18-7D69-E5E4FE39A0CA}"/>
                </a:ext>
              </a:extLst>
            </p:cNvPr>
            <p:cNvCxnSpPr>
              <a:cxnSpLocks/>
            </p:cNvCxnSpPr>
            <p:nvPr/>
          </p:nvCxnSpPr>
          <p:spPr>
            <a:xfrm>
              <a:off x="5419140" y="1877823"/>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ECC700EC-D5F8-FC46-8E56-F3CFAE2048D4}"/>
                </a:ext>
              </a:extLst>
            </p:cNvPr>
            <p:cNvCxnSpPr>
              <a:cxnSpLocks/>
            </p:cNvCxnSpPr>
            <p:nvPr/>
          </p:nvCxnSpPr>
          <p:spPr>
            <a:xfrm>
              <a:off x="6537880" y="1755557"/>
              <a:ext cx="655435"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089EC852-8142-E98F-D973-C6E3E4C5ED52}"/>
                </a:ext>
              </a:extLst>
            </p:cNvPr>
            <p:cNvCxnSpPr>
              <a:cxnSpLocks/>
            </p:cNvCxnSpPr>
            <p:nvPr/>
          </p:nvCxnSpPr>
          <p:spPr>
            <a:xfrm flipH="1" flipV="1">
              <a:off x="5680487" y="1601699"/>
              <a:ext cx="1178220" cy="1820885"/>
            </a:xfrm>
            <a:prstGeom prst="straightConnector1">
              <a:avLst/>
            </a:prstGeom>
            <a:ln w="44450">
              <a:solidFill>
                <a:srgbClr val="5800FF"/>
              </a:solidFill>
              <a:tailEnd type="triangle" w="med"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52" name="TextBox 51">
                  <a:extLst>
                    <a:ext uri="{FF2B5EF4-FFF2-40B4-BE49-F238E27FC236}">
                      <a16:creationId xmlns:a16="http://schemas.microsoft.com/office/drawing/2014/main" id="{7DFBD71B-1B67-DDA5-5484-7BB02EBF102A}"/>
                    </a:ext>
                  </a:extLst>
                </p:cNvPr>
                <p:cNvSpPr txBox="1"/>
                <p:nvPr/>
              </p:nvSpPr>
              <p:spPr>
                <a:xfrm>
                  <a:off x="5583024" y="2021607"/>
                  <a:ext cx="488637" cy="35355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𝜎</m:t>
                            </m:r>
                          </m:e>
                          <m:sub>
                            <m:r>
                              <a:rPr lang="en-US" sz="2400" b="0" i="1" smtClean="0">
                                <a:latin typeface="Cambria Math" panose="02040503050406030204" pitchFamily="18" charset="0"/>
                              </a:rPr>
                              <m:t>− </m:t>
                            </m:r>
                          </m:sub>
                        </m:sSub>
                      </m:oMath>
                    </m:oMathPara>
                  </a14:m>
                  <a:endParaRPr lang="en-US" sz="2400" dirty="0"/>
                </a:p>
              </p:txBody>
            </p:sp>
          </mc:Choice>
          <mc:Fallback>
            <p:sp>
              <p:nvSpPr>
                <p:cNvPr id="52" name="TextBox 51">
                  <a:extLst>
                    <a:ext uri="{FF2B5EF4-FFF2-40B4-BE49-F238E27FC236}">
                      <a16:creationId xmlns:a16="http://schemas.microsoft.com/office/drawing/2014/main" id="{7DFBD71B-1B67-DDA5-5484-7BB02EBF102A}"/>
                    </a:ext>
                  </a:extLst>
                </p:cNvPr>
                <p:cNvSpPr txBox="1">
                  <a:spLocks noRot="1" noChangeAspect="1" noMove="1" noResize="1" noEditPoints="1" noAdjustHandles="1" noChangeArrowheads="1" noChangeShapeType="1" noTextEdit="1"/>
                </p:cNvSpPr>
                <p:nvPr/>
              </p:nvSpPr>
              <p:spPr>
                <a:xfrm>
                  <a:off x="5583024" y="2021607"/>
                  <a:ext cx="488637" cy="353551"/>
                </a:xfrm>
                <a:prstGeom prst="rect">
                  <a:avLst/>
                </a:prstGeom>
                <a:blipFill>
                  <a:blip r:embed="rId6"/>
                  <a:stretch>
                    <a:fillRect b="-21053"/>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47E31244-7FA9-B766-8CFF-3413DA44C35F}"/>
                </a:ext>
              </a:extLst>
            </p:cNvPr>
            <p:cNvSpPr txBox="1"/>
            <p:nvPr/>
          </p:nvSpPr>
          <p:spPr>
            <a:xfrm>
              <a:off x="4818306" y="3135100"/>
              <a:ext cx="517069" cy="353551"/>
            </a:xfrm>
            <a:prstGeom prst="rect">
              <a:avLst/>
            </a:prstGeom>
            <a:noFill/>
          </p:spPr>
          <p:txBody>
            <a:bodyPr wrap="none" rtlCol="0">
              <a:spAutoFit/>
            </a:bodyPr>
            <a:lstStyle/>
            <a:p>
              <a:r>
                <a:rPr lang="en-US" sz="2400" dirty="0">
                  <a:latin typeface="Helvetica Neue Light" panose="02000403000000020004" pitchFamily="2" charset="0"/>
                  <a:ea typeface="Helvetica Neue Light" panose="02000403000000020004" pitchFamily="2" charset="0"/>
                  <a:cs typeface="Helvetica Neue" panose="02000503000000020004" pitchFamily="2" charset="0"/>
                </a:rPr>
                <a:t>S</a:t>
              </a:r>
              <a:r>
                <a:rPr lang="en-US" sz="2400" baseline="-25000" dirty="0">
                  <a:latin typeface="Helvetica Neue Light" panose="02000403000000020004" pitchFamily="2" charset="0"/>
                  <a:ea typeface="Helvetica Neue Light" panose="02000403000000020004" pitchFamily="2" charset="0"/>
                  <a:cs typeface="Helvetica Neue" panose="02000503000000020004" pitchFamily="2" charset="0"/>
                </a:rPr>
                <a:t>1/2</a:t>
              </a:r>
              <a:endParaRPr lang="en-US" sz="24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14" name="TextBox 13">
              <a:extLst>
                <a:ext uri="{FF2B5EF4-FFF2-40B4-BE49-F238E27FC236}">
                  <a16:creationId xmlns:a16="http://schemas.microsoft.com/office/drawing/2014/main" id="{6946D01E-AAE9-DC22-5052-7742EC4D43E4}"/>
                </a:ext>
              </a:extLst>
            </p:cNvPr>
            <p:cNvSpPr txBox="1"/>
            <p:nvPr/>
          </p:nvSpPr>
          <p:spPr>
            <a:xfrm>
              <a:off x="4820454" y="1527203"/>
              <a:ext cx="517069" cy="353551"/>
            </a:xfrm>
            <a:prstGeom prst="rect">
              <a:avLst/>
            </a:prstGeom>
            <a:noFill/>
          </p:spPr>
          <p:txBody>
            <a:bodyPr wrap="none" rtlCol="0">
              <a:spAutoFit/>
            </a:bodyPr>
            <a:lstStyle/>
            <a:p>
              <a:r>
                <a:rPr lang="en-US" sz="2400" dirty="0">
                  <a:latin typeface="Helvetica Neue Light" panose="02000403000000020004" pitchFamily="2" charset="0"/>
                  <a:ea typeface="Helvetica Neue Light" panose="02000403000000020004" pitchFamily="2" charset="0"/>
                  <a:cs typeface="Helvetica Neue" panose="02000503000000020004" pitchFamily="2" charset="0"/>
                </a:rPr>
                <a:t>P</a:t>
              </a:r>
              <a:r>
                <a:rPr lang="en-US" sz="2400" baseline="-25000" dirty="0">
                  <a:latin typeface="Helvetica Neue Light" panose="02000403000000020004" pitchFamily="2" charset="0"/>
                  <a:ea typeface="Helvetica Neue Light" panose="02000403000000020004" pitchFamily="2" charset="0"/>
                  <a:cs typeface="Helvetica Neue" panose="02000503000000020004" pitchFamily="2" charset="0"/>
                </a:rPr>
                <a:t>1/2</a:t>
              </a:r>
              <a:endParaRPr lang="en-US" sz="24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grpSp>
    </p:spTree>
    <p:extLst>
      <p:ext uri="{BB962C8B-B14F-4D97-AF65-F5344CB8AC3E}">
        <p14:creationId xmlns:p14="http://schemas.microsoft.com/office/powerpoint/2010/main" val="454051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272.9659"/>
  <p:tag name="ORIGINALWIDTH" val="507.6865"/>
  <p:tag name="OUTPUTTYPE" val="PNG"/>
  <p:tag name="IGUANATEXVERSION" val="160"/>
  <p:tag name="LATEXADDIN" val="\documentclass{article}&#10;\usepackage{amsmath}&#10;\pagestyle{empty}&#10;\begin{document}&#10;&#10;\begin{equation*}&#10;\Delta\omega \sim \frac{\Omega^2}{\Delta}&#10;\end{equation*}&#10;&#10;&#10;\end{document}"/>
  <p:tag name="IGUANATEXSIZE" val="18"/>
  <p:tag name="IGUANATEXCURSOR" val="155"/>
  <p:tag name="TRANSPARENCY" val="True"/>
  <p:tag name="LATEXENGINEID" val="0"/>
  <p:tag name="TEMPFOLDER" val="c:\temp\"/>
  <p:tag name="LATEXFORMHEIGHT" val="320"/>
  <p:tag name="LATEXFORMWIDTH" val="385"/>
  <p:tag name="LATEXFORMWRAP" val="True"/>
  <p:tag name="BITMAPVECTOR"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34189</TotalTime>
  <Words>5809</Words>
  <Application>Microsoft Macintosh PowerPoint</Application>
  <PresentationFormat>Widescreen</PresentationFormat>
  <Paragraphs>928</Paragraphs>
  <Slides>54</Slides>
  <Notes>47</Notes>
  <HiddenSlides>2</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54</vt:i4>
      </vt:variant>
    </vt:vector>
  </HeadingPairs>
  <TitlesOfParts>
    <vt:vector size="64" baseType="lpstr">
      <vt:lpstr>-apple-system</vt:lpstr>
      <vt:lpstr>Arial</vt:lpstr>
      <vt:lpstr>Calibri</vt:lpstr>
      <vt:lpstr>Cambria Math</vt:lpstr>
      <vt:lpstr>Helvetica Neue</vt:lpstr>
      <vt:lpstr>HELVETICA NEUE LIGHT</vt:lpstr>
      <vt:lpstr>HELVETICA NEUE LIGHT</vt:lpstr>
      <vt:lpstr>System Font Regular</vt:lpstr>
      <vt:lpstr>Times</vt:lpstr>
      <vt:lpstr>Office Theme</vt:lpstr>
      <vt:lpstr>Single-ion dynamics in a phase-stable polarization gradient</vt:lpstr>
      <vt:lpstr>Team</vt:lpstr>
      <vt:lpstr>So, you want your ions in the ground state?</vt:lpstr>
      <vt:lpstr>How do you cool many motional modes  to the ground state simultaneously?</vt:lpstr>
      <vt:lpstr>Outline</vt:lpstr>
      <vt:lpstr>PGC, don’t neutrals people do that?</vt:lpstr>
      <vt:lpstr>Why’s the Greek only climbing?</vt:lpstr>
      <vt:lpstr>Why’s the Greek only climbing?</vt:lpstr>
      <vt:lpstr>Why’s the Greek only climbing?</vt:lpstr>
      <vt:lpstr>But my ion is tightly trapped. It cannot run up that long hill...</vt:lpstr>
      <vt:lpstr>Someone’s done this, right?</vt:lpstr>
      <vt:lpstr>PowerPoint Presentation</vt:lpstr>
      <vt:lpstr>Integrated PGC structures</vt:lpstr>
      <vt:lpstr>PG is robust to fab imperfections</vt:lpstr>
      <vt:lpstr>PG is robust to fab imperfections</vt:lpstr>
      <vt:lpstr>PG is robust to fab imperfections</vt:lpstr>
      <vt:lpstr>How stable is that phase?</vt:lpstr>
      <vt:lpstr>Saturation parameter and power required</vt:lpstr>
      <vt:lpstr>PowerPoint Presentation</vt:lpstr>
      <vt:lpstr>Didn’t you say you cooled these ions?</vt:lpstr>
      <vt:lpstr>Didn’t you say you cooled these ions?</vt:lpstr>
      <vt:lpstr>Cooling and heating is periodic</vt:lpstr>
      <vt:lpstr>Cooling and heating is periodic</vt:lpstr>
      <vt:lpstr>Studying the cooling rate vs. detuning</vt:lpstr>
      <vt:lpstr>Radial modes</vt:lpstr>
      <vt:lpstr>What have we shown?</vt:lpstr>
      <vt:lpstr>Outlook</vt:lpstr>
      <vt:lpstr>End</vt:lpstr>
      <vt:lpstr>Extra slides…</vt:lpstr>
      <vt:lpstr>Saturation parameter and power required</vt:lpstr>
      <vt:lpstr>Radial modes</vt:lpstr>
      <vt:lpstr>Cooling rate vs phase</vt:lpstr>
      <vt:lpstr>Cooling rate vs phase</vt:lpstr>
      <vt:lpstr>Team</vt:lpstr>
      <vt:lpstr>Team</vt:lpstr>
      <vt:lpstr>Radial modes</vt:lpstr>
      <vt:lpstr>What beam configurations are we looking at?</vt:lpstr>
      <vt:lpstr>Theory for S1/2→ P3/2 </vt:lpstr>
      <vt:lpstr>Why the hills? Why’s the Greek only climbing?</vt:lpstr>
      <vt:lpstr>Relaxation of PI induced charging</vt:lpstr>
      <vt:lpstr>Integrated PGC structures</vt:lpstr>
      <vt:lpstr>PGC structures</vt:lpstr>
      <vt:lpstr>From Doppler cooled to sub-Doppler cooled</vt:lpstr>
      <vt:lpstr>From Doppler cooled to sub-Doppler cooled</vt:lpstr>
      <vt:lpstr>From Doppler cooled to sub-Doppler cooled</vt:lpstr>
      <vt:lpstr>Automating photonic device validation</vt:lpstr>
      <vt:lpstr>Automating photonic device validation</vt:lpstr>
      <vt:lpstr>Integrated photonics for cooling</vt:lpstr>
      <vt:lpstr>EIT cooling structures</vt:lpstr>
      <vt:lpstr>Integrated optics for cooling multiple ions</vt:lpstr>
      <vt:lpstr>Fast sub-doppler cooling</vt:lpstr>
      <vt:lpstr>How stable is that phase?</vt:lpstr>
      <vt:lpstr>Detuning vs. polarization gradient phase</vt:lpstr>
      <vt:lpstr>PGC: now in a phase-stable PG!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Integrated Photonics for Trapped Ions</dc:title>
  <dc:creator>Felix Wolfgang Knollmann</dc:creator>
  <cp:lastModifiedBy>Felix Wolfgang Knollmann</cp:lastModifiedBy>
  <cp:revision>126</cp:revision>
  <dcterms:created xsi:type="dcterms:W3CDTF">2023-12-29T21:14:03Z</dcterms:created>
  <dcterms:modified xsi:type="dcterms:W3CDTF">2024-07-10T06:08:50Z</dcterms:modified>
</cp:coreProperties>
</file>