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3" r:id="rId6"/>
    <p:sldId id="272" r:id="rId7"/>
    <p:sldId id="262" r:id="rId8"/>
    <p:sldId id="275" r:id="rId9"/>
    <p:sldId id="264" r:id="rId10"/>
    <p:sldId id="268" r:id="rId11"/>
    <p:sldId id="277" r:id="rId12"/>
    <p:sldId id="270" r:id="rId13"/>
    <p:sldId id="265" r:id="rId14"/>
    <p:sldId id="266" r:id="rId15"/>
    <p:sldId id="267" r:id="rId16"/>
    <p:sldId id="274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" initials="P" lastIdx="2" clrIdx="0">
    <p:extLst>
      <p:ext uri="{19B8F6BF-5375-455C-9EA6-DF929625EA0E}">
        <p15:presenceInfo xmlns:p15="http://schemas.microsoft.com/office/powerpoint/2012/main" userId="Pe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24C6E-99EB-441C-B718-43F32294C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826BEBA-1DA2-4600-A146-B1943709A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983171-C7B8-421B-835B-FB3D2C11F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5A5F63-EDE7-4855-BD43-9F2E54E5E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72EC79-5F77-4BDE-A4F1-D6BC6C96D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274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BE3BD3-8593-444C-B226-D3AEBF376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DAAAFB4-8494-4E0B-8333-326A9D363B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CD4206-6271-43BC-A6EA-425573A0F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D102B7-2946-46F1-A252-16AB3301F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4EECBE-99CB-42E1-9D4F-A11B5FECF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17933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8606749-E1E5-47FA-A26A-460626FC19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6024DBC-236E-4FFF-8570-F6939A0213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D776D4-F1FC-4D7A-8827-F1DA17453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BF874B-46E1-4E08-B3B1-FC0DFF0B2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DB3399-F870-4464-9FDE-6A5FD1879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5639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6018B-DE53-4D83-AEAE-87E9DFF49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6BDE2E-9B4E-4F5F-BDB2-1BFD19845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C6AC8F-9C76-4B1D-B96F-7B44D801D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436580-16E9-4973-9DF6-D9217516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086B23-8CBE-4754-8A2A-5134FDAC3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94DD518E-803C-4AA7-A06A-8FCD737DBF4C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0" y="0"/>
            <a:ext cx="12191760" cy="6863760"/>
          </a:xfrm>
          <a:prstGeom prst="rect">
            <a:avLst/>
          </a:prstGeom>
          <a:ln>
            <a:noFill/>
          </a:ln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4367BCF6-4742-41E1-8BED-AA949575A2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835" y="6171949"/>
            <a:ext cx="773823" cy="52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3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FD2EAC-761E-4D5A-B063-938AE998D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2018BDD-A45A-473E-92BE-4959D66D6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6256F1-10FE-424C-B391-91CBFA179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51C822-1706-471F-892F-8904AB011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BA4E25-7360-45EF-877B-BAC534E93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0785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ECBC9-2ECC-4F42-AA4A-677D90E53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9C6FF6-75C1-471E-8C85-8A4E24642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019EB3-3796-48D7-ACC9-A4402C9CA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708219-87A9-4AED-AFFA-7A08C5308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ED56A9A-69F9-4414-B197-B633C2D96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A767FE-734B-49C8-9B88-CA5FF7B64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8249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E5D001-EB24-480B-B650-768CE198A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56F0DB-BE0D-49A2-A15C-B1FAF8DFD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5B455B-8EA4-43D6-877D-54F1DF2018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53CD698-6CC7-45B8-BA93-BA633480EC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1BDC14C-F89E-4633-B114-D88042B3BD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6CEA1B2-E5BC-4FE6-9C01-3E16D833F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9855A43-5263-4CB0-8885-725216657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D89E532-525D-4CE9-8139-8D3B4CC8C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6578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FFDB3B-6D53-45EF-990C-C70D814F3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1D6118D-6B5F-4553-87CD-C4B24DA86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796AFBB-A0DB-4336-835C-73D7B001A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7D54A94-3342-47BF-9314-7F19F0D7E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31190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831362D-7F75-42C6-B774-8F6C9F526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5547091-C083-4C14-8686-8B90E14F3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6EEEA3-7264-49A1-A7B2-BE1C6DA5E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567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E7ECE4-5E1B-4495-A4F4-474395561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DA660C-6C5C-45E8-90E7-D136744DB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6B33C6-6D5A-4D5A-B763-5ED70AD707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290FDBA-93B2-4653-9CC3-30E0CF956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2F747F-8B4D-4217-9E2B-BDCE064C8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AC14DBE-D082-4B26-AB1A-0CF76D7A8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8944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615B5-F95E-480F-A5FE-47AF190DF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4528327-FEFC-4371-8E98-E7DD36DB27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27205B4-BE78-4106-A33F-F63A0D6A59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D39E699-C7AC-4886-B109-0CEF08CA3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F0AB2B2-0791-4182-8BD1-D5164C36D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6A2C79-B9D0-4DDC-8D8D-5022C773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5942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7676675-8ED8-47A9-82AD-EEA42E7F8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0DBD08-2E7E-4EEE-9EF4-98DBB7449E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8280A8-526F-4C90-B288-B9D0A48AA1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607FB-256A-41BC-8CAC-7A8D690F8196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FCD3AC-A280-4858-B555-4348A1DED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D32C42-D02D-4AA3-A625-46913FEBC7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7F595-F134-42EA-82E4-E9475DFCB7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1170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F4585628-211A-4D89-8234-5A9E14D5FD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2" descr="A picture containing colorful&#10;&#10;Description automatically generated">
            <a:extLst>
              <a:ext uri="{FF2B5EF4-FFF2-40B4-BE49-F238E27FC236}">
                <a16:creationId xmlns:a16="http://schemas.microsoft.com/office/drawing/2014/main" id="{510A41A8-A420-4051-A6C2-9EE76749DE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25" y="401925"/>
            <a:ext cx="10360125" cy="621607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75A5F13-3AFD-4FB1-A103-805A321F0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3647" y="3156600"/>
            <a:ext cx="9144000" cy="2387600"/>
          </a:xfrm>
        </p:spPr>
        <p:txBody>
          <a:bodyPr/>
          <a:lstStyle/>
          <a:p>
            <a:r>
              <a:rPr lang="de-AT" dirty="0" err="1">
                <a:solidFill>
                  <a:schemeClr val="bg1"/>
                </a:solidFill>
              </a:rPr>
              <a:t>Qudit</a:t>
            </a:r>
            <a:r>
              <a:rPr lang="de-AT" dirty="0">
                <a:solidFill>
                  <a:schemeClr val="bg1"/>
                </a:solidFill>
              </a:rPr>
              <a:t> Quantum Computing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CA9E558-9D2E-4EA9-8C53-D8985E5BCABD}"/>
              </a:ext>
            </a:extLst>
          </p:cNvPr>
          <p:cNvSpPr txBox="1"/>
          <p:nvPr/>
        </p:nvSpPr>
        <p:spPr>
          <a:xfrm>
            <a:off x="217462" y="5787003"/>
            <a:ext cx="3055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2400" dirty="0">
                <a:solidFill>
                  <a:prstClr val="white"/>
                </a:solidFill>
                <a:latin typeface="Calibri"/>
              </a:rPr>
              <a:t>Peter Tirler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University </a:t>
            </a:r>
            <a:r>
              <a:rPr kumimoji="0" lang="de-AT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of</a:t>
            </a:r>
            <a:r>
              <a:rPr kumimoji="0" lang="de-AT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Innsbruck</a:t>
            </a:r>
          </a:p>
        </p:txBody>
      </p:sp>
    </p:spTree>
    <p:extLst>
      <p:ext uri="{BB962C8B-B14F-4D97-AF65-F5344CB8AC3E}">
        <p14:creationId xmlns:p14="http://schemas.microsoft.com/office/powerpoint/2010/main" val="2075336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57378-30A8-421F-A6F2-16A692643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Current</a:t>
            </a:r>
            <a:r>
              <a:rPr lang="de-AT" dirty="0"/>
              <a:t> Status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D40763-65F5-43ED-9C84-49BEECD97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553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We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</a:t>
            </a:r>
            <a:r>
              <a:rPr lang="de-AT" sz="2400" dirty="0" err="1"/>
              <a:t>currently</a:t>
            </a:r>
            <a:r>
              <a:rPr lang="de-AT" sz="2400" dirty="0"/>
              <a:t> </a:t>
            </a:r>
            <a:r>
              <a:rPr lang="de-AT" sz="2400" dirty="0" err="1"/>
              <a:t>installing</a:t>
            </a:r>
            <a:r>
              <a:rPr lang="de-AT" sz="2400" dirty="0"/>
              <a:t> a </a:t>
            </a:r>
            <a:r>
              <a:rPr lang="de-AT" sz="2400" dirty="0" err="1"/>
              <a:t>single</a:t>
            </a:r>
            <a:r>
              <a:rPr lang="de-AT" sz="2400" dirty="0"/>
              <a:t> </a:t>
            </a:r>
            <a:r>
              <a:rPr lang="de-AT" sz="2400" dirty="0" err="1"/>
              <a:t>ion</a:t>
            </a:r>
            <a:r>
              <a:rPr lang="de-AT" sz="2400" dirty="0"/>
              <a:t> </a:t>
            </a:r>
            <a:r>
              <a:rPr lang="de-AT" sz="2400" dirty="0" err="1"/>
              <a:t>addressing</a:t>
            </a:r>
            <a:r>
              <a:rPr lang="de-AT" sz="2400" dirty="0"/>
              <a:t> </a:t>
            </a:r>
            <a:r>
              <a:rPr lang="de-AT" sz="2400" dirty="0" err="1"/>
              <a:t>unit</a:t>
            </a:r>
            <a:r>
              <a:rPr lang="de-AT" sz="2400" dirty="0"/>
              <a:t> </a:t>
            </a:r>
            <a:r>
              <a:rPr lang="de-AT" sz="2400" dirty="0" err="1"/>
              <a:t>for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quadrupole</a:t>
            </a:r>
            <a:r>
              <a:rPr lang="de-AT" sz="2400" dirty="0"/>
              <a:t> </a:t>
            </a:r>
            <a:r>
              <a:rPr lang="de-AT" sz="2400" dirty="0" err="1"/>
              <a:t>laser</a:t>
            </a:r>
            <a:endParaRPr lang="de-AT" sz="24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CEEC131-25CB-499A-A063-5B39F2D78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80" y="2547189"/>
            <a:ext cx="4470400" cy="33528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26D84D8-957B-4A05-9343-19044548989D}"/>
              </a:ext>
            </a:extLst>
          </p:cNvPr>
          <p:cNvSpPr txBox="1"/>
          <p:nvPr/>
        </p:nvSpPr>
        <p:spPr>
          <a:xfrm>
            <a:off x="1444812" y="2250661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Motional</a:t>
            </a:r>
            <a:r>
              <a:rPr lang="de-AT" dirty="0"/>
              <a:t> </a:t>
            </a:r>
            <a:r>
              <a:rPr lang="de-AT" dirty="0" err="1"/>
              <a:t>Coherence</a:t>
            </a:r>
            <a:r>
              <a:rPr lang="de-AT" dirty="0"/>
              <a:t>: 130 </a:t>
            </a:r>
            <a:r>
              <a:rPr lang="de-AT" dirty="0" err="1"/>
              <a:t>ms</a:t>
            </a:r>
            <a:endParaRPr lang="de-AT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07CE37-181E-4854-939C-C804B44D5ED0}"/>
              </a:ext>
            </a:extLst>
          </p:cNvPr>
          <p:cNvSpPr txBox="1"/>
          <p:nvPr/>
        </p:nvSpPr>
        <p:spPr>
          <a:xfrm>
            <a:off x="7269480" y="2245802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Optical </a:t>
            </a:r>
            <a:r>
              <a:rPr lang="de-AT" dirty="0" err="1"/>
              <a:t>Coherence</a:t>
            </a:r>
            <a:r>
              <a:rPr lang="de-AT" dirty="0"/>
              <a:t>: 105 </a:t>
            </a:r>
            <a:r>
              <a:rPr lang="de-AT" dirty="0" err="1"/>
              <a:t>ms</a:t>
            </a:r>
            <a:endParaRPr lang="de-AT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9388EFA-A3BC-4C58-A6E4-582B39E25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554807"/>
            <a:ext cx="4472196" cy="335414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0056A30-6B0B-4CFE-9C3C-AFBEE335CD4A}"/>
              </a:ext>
            </a:extLst>
          </p:cNvPr>
          <p:cNvSpPr txBox="1"/>
          <p:nvPr/>
        </p:nvSpPr>
        <p:spPr>
          <a:xfrm>
            <a:off x="4886961" y="5594614"/>
            <a:ext cx="1863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>
                <a:solidFill>
                  <a:srgbClr val="FF0000"/>
                </a:solidFill>
              </a:rPr>
              <a:t>preliminary</a:t>
            </a:r>
            <a:r>
              <a:rPr lang="de-AT" dirty="0">
                <a:solidFill>
                  <a:srgbClr val="FF0000"/>
                </a:solidFill>
              </a:rPr>
              <a:t> </a:t>
            </a:r>
            <a:r>
              <a:rPr lang="de-AT" dirty="0" err="1">
                <a:solidFill>
                  <a:srgbClr val="FF0000"/>
                </a:solidFill>
              </a:rPr>
              <a:t>data</a:t>
            </a:r>
            <a:endParaRPr lang="de-AT" dirty="0">
              <a:solidFill>
                <a:srgbClr val="FF0000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7B08162-512B-4A47-B152-16B2E2BCB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0283" y="5634567"/>
            <a:ext cx="1475334" cy="26542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CFBF51A-F6C5-4B02-86C2-3FEE50B437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3745" y="5643968"/>
            <a:ext cx="1557831" cy="28026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1B21C80-2A61-4C30-98AD-E20A31A29A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772" y="3734646"/>
            <a:ext cx="228747" cy="78089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5CF94ED-C1A8-4F4B-A58C-0F8773AE06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67" y="3734645"/>
            <a:ext cx="228747" cy="78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589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57378-30A8-421F-A6F2-16A692643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Future </a:t>
            </a:r>
            <a:r>
              <a:rPr lang="de-AT" dirty="0" err="1"/>
              <a:t>applications</a:t>
            </a:r>
            <a:r>
              <a:rPr lang="de-AT" dirty="0"/>
              <a:t>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D40763-65F5-43ED-9C84-49BEECD97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5530"/>
            <a:ext cx="10515600" cy="4351338"/>
          </a:xfrm>
        </p:spPr>
        <p:txBody>
          <a:bodyPr>
            <a:normAutofit/>
          </a:bodyPr>
          <a:lstStyle/>
          <a:p>
            <a:r>
              <a:rPr lang="de-AT" sz="2400" dirty="0"/>
              <a:t>Quantum Simulation </a:t>
            </a:r>
            <a:r>
              <a:rPr lang="de-AT" sz="2400" dirty="0" err="1"/>
              <a:t>beyond</a:t>
            </a:r>
            <a:r>
              <a:rPr lang="de-AT" sz="2400" dirty="0"/>
              <a:t> </a:t>
            </a:r>
            <a:r>
              <a:rPr lang="de-AT" sz="2400" dirty="0" err="1"/>
              <a:t>spin</a:t>
            </a:r>
            <a:r>
              <a:rPr lang="de-AT" sz="2400" dirty="0"/>
              <a:t> ½</a:t>
            </a:r>
          </a:p>
          <a:p>
            <a:r>
              <a:rPr lang="de-AT" sz="2400" dirty="0" err="1"/>
              <a:t>Developing</a:t>
            </a:r>
            <a:r>
              <a:rPr lang="de-AT" sz="2400" dirty="0"/>
              <a:t> a </a:t>
            </a:r>
            <a:r>
              <a:rPr lang="de-AT" sz="2400" dirty="0" err="1"/>
              <a:t>Qudit</a:t>
            </a:r>
            <a:r>
              <a:rPr lang="de-AT" sz="2400" dirty="0"/>
              <a:t> </a:t>
            </a:r>
            <a:r>
              <a:rPr lang="de-AT" sz="2400" dirty="0" err="1"/>
              <a:t>computing</a:t>
            </a:r>
            <a:r>
              <a:rPr lang="de-AT" sz="2400" dirty="0"/>
              <a:t> </a:t>
            </a:r>
            <a:r>
              <a:rPr lang="de-AT" sz="2400" dirty="0" err="1"/>
              <a:t>framework</a:t>
            </a:r>
            <a:endParaRPr lang="de-AT" sz="2400" dirty="0"/>
          </a:p>
          <a:p>
            <a:r>
              <a:rPr lang="de-AT" sz="2400" dirty="0" err="1"/>
              <a:t>Pushing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limits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what </a:t>
            </a:r>
            <a:r>
              <a:rPr lang="de-AT" sz="2400" dirty="0" err="1"/>
              <a:t>is</a:t>
            </a:r>
            <a:r>
              <a:rPr lang="de-AT" sz="2400" dirty="0"/>
              <a:t> </a:t>
            </a:r>
            <a:r>
              <a:rPr lang="de-AT" sz="2400" dirty="0" err="1"/>
              <a:t>classically</a:t>
            </a:r>
            <a:r>
              <a:rPr lang="de-AT" sz="2400" dirty="0"/>
              <a:t> </a:t>
            </a:r>
            <a:r>
              <a:rPr lang="de-AT" sz="2400" dirty="0" err="1"/>
              <a:t>simulatable</a:t>
            </a:r>
            <a:endParaRPr lang="de-AT" sz="2400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EE506B52-DCCC-4B53-B99B-70F189030A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"/>
          <a:stretch/>
        </p:blipFill>
        <p:spPr>
          <a:xfrm>
            <a:off x="8189724" y="1431695"/>
            <a:ext cx="3024094" cy="3972517"/>
          </a:xfrm>
          <a:prstGeom prst="rect">
            <a:avLst/>
          </a:prstGeom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4A75F18D-78B3-4C6F-AB7C-B2E73CE00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323" y="3543459"/>
            <a:ext cx="4378030" cy="197521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10FC60A-B88E-4006-849D-AC655E5E7EE6}"/>
              </a:ext>
            </a:extLst>
          </p:cNvPr>
          <p:cNvSpPr/>
          <p:nvPr/>
        </p:nvSpPr>
        <p:spPr>
          <a:xfrm>
            <a:off x="8381025" y="5627579"/>
            <a:ext cx="26414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Credit: reddit u/Dabman2006</a:t>
            </a:r>
          </a:p>
        </p:txBody>
      </p:sp>
    </p:spTree>
    <p:extLst>
      <p:ext uri="{BB962C8B-B14F-4D97-AF65-F5344CB8AC3E}">
        <p14:creationId xmlns:p14="http://schemas.microsoft.com/office/powerpoint/2010/main" val="1467060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B00F4A-F341-48F1-8C5E-1A00B0775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880" y="365125"/>
            <a:ext cx="10515600" cy="1325563"/>
          </a:xfrm>
        </p:spPr>
        <p:txBody>
          <a:bodyPr/>
          <a:lstStyle/>
          <a:p>
            <a:r>
              <a:rPr lang="de-AT" dirty="0" err="1"/>
              <a:t>Thanks</a:t>
            </a:r>
            <a:r>
              <a:rPr lang="de-AT" dirty="0"/>
              <a:t>!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F8E80DA0-A8DB-427C-B495-BF1F1E8CA7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358" y="274320"/>
            <a:ext cx="5435283" cy="5435283"/>
          </a:xfrm>
        </p:spPr>
      </p:pic>
    </p:spTree>
    <p:extLst>
      <p:ext uri="{BB962C8B-B14F-4D97-AF65-F5344CB8AC3E}">
        <p14:creationId xmlns:p14="http://schemas.microsoft.com/office/powerpoint/2010/main" val="2090392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73DCFE-F63B-48FF-88AC-37A030FCD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Problem 1: </a:t>
            </a:r>
            <a:r>
              <a:rPr lang="de-AT" dirty="0" err="1"/>
              <a:t>Magnetic</a:t>
            </a:r>
            <a:r>
              <a:rPr lang="de-AT" dirty="0"/>
              <a:t> </a:t>
            </a:r>
            <a:r>
              <a:rPr lang="de-AT" dirty="0" err="1"/>
              <a:t>field</a:t>
            </a:r>
            <a:r>
              <a:rPr lang="de-AT" dirty="0"/>
              <a:t> </a:t>
            </a:r>
            <a:r>
              <a:rPr lang="de-AT" dirty="0" err="1"/>
              <a:t>direction</a:t>
            </a:r>
            <a:endParaRPr lang="de-AT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88F78943-26D5-491D-94D0-70D8EA826B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8841" y="1482541"/>
            <a:ext cx="5226850" cy="2130754"/>
          </a:xfr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FE1B5C6C-B53A-440D-B25F-175816A0016B}"/>
              </a:ext>
            </a:extLst>
          </p:cNvPr>
          <p:cNvSpPr txBox="1">
            <a:spLocks/>
          </p:cNvSpPr>
          <p:nvPr/>
        </p:nvSpPr>
        <p:spPr>
          <a:xfrm>
            <a:off x="524435" y="1690688"/>
            <a:ext cx="53787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AT" sz="2400" dirty="0" err="1"/>
              <a:t>For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direction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quantisation</a:t>
            </a:r>
            <a:r>
              <a:rPr lang="de-AT" sz="2400" dirty="0"/>
              <a:t> </a:t>
            </a:r>
            <a:r>
              <a:rPr lang="de-AT" sz="2400" dirty="0" err="1"/>
              <a:t>axis</a:t>
            </a:r>
            <a:r>
              <a:rPr lang="de-AT" sz="2400" dirty="0"/>
              <a:t>, an </a:t>
            </a:r>
            <a:r>
              <a:rPr lang="de-AT" sz="2400" dirty="0" err="1"/>
              <a:t>equal</a:t>
            </a:r>
            <a:r>
              <a:rPr lang="de-AT" sz="2400" dirty="0"/>
              <a:t> </a:t>
            </a:r>
            <a:r>
              <a:rPr lang="de-AT" sz="2400" dirty="0" err="1"/>
              <a:t>coupling</a:t>
            </a:r>
            <a:r>
              <a:rPr lang="de-AT" sz="2400" dirty="0"/>
              <a:t> </a:t>
            </a:r>
            <a:r>
              <a:rPr lang="de-AT" sz="2400" dirty="0" err="1"/>
              <a:t>for</a:t>
            </a:r>
            <a:r>
              <a:rPr lang="de-AT" sz="2400" dirty="0"/>
              <a:t> all </a:t>
            </a:r>
            <a:r>
              <a:rPr lang="de-AT" sz="2400" dirty="0" err="1"/>
              <a:t>carriers</a:t>
            </a:r>
            <a:r>
              <a:rPr lang="de-AT" sz="2400" dirty="0"/>
              <a:t> </a:t>
            </a:r>
            <a:r>
              <a:rPr lang="de-AT" sz="2400" dirty="0" err="1"/>
              <a:t>has</a:t>
            </a:r>
            <a:r>
              <a:rPr lang="de-AT" sz="2400" dirty="0"/>
              <a:t> to </a:t>
            </a:r>
            <a:r>
              <a:rPr lang="de-AT" sz="2400" dirty="0" err="1"/>
              <a:t>be</a:t>
            </a:r>
            <a:r>
              <a:rPr lang="de-AT" sz="2400" dirty="0"/>
              <a:t> </a:t>
            </a:r>
            <a:r>
              <a:rPr lang="de-AT" sz="2400" dirty="0" err="1"/>
              <a:t>considered</a:t>
            </a:r>
            <a:r>
              <a:rPr lang="de-AT" sz="2400" dirty="0"/>
              <a:t>. This </a:t>
            </a:r>
            <a:r>
              <a:rPr lang="de-AT" sz="2400" dirty="0" err="1"/>
              <a:t>limits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set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available</a:t>
            </a:r>
            <a:r>
              <a:rPr lang="de-AT" sz="2400" dirty="0"/>
              <a:t> </a:t>
            </a:r>
            <a:r>
              <a:rPr lang="de-AT" sz="2400" dirty="0" err="1"/>
              <a:t>polarisation-dependent</a:t>
            </a:r>
            <a:r>
              <a:rPr lang="de-AT" sz="2400" dirty="0"/>
              <a:t> </a:t>
            </a:r>
            <a:r>
              <a:rPr lang="de-AT" sz="2400" dirty="0" err="1"/>
              <a:t>cooling</a:t>
            </a:r>
            <a:r>
              <a:rPr lang="de-AT" sz="2400" dirty="0"/>
              <a:t> </a:t>
            </a:r>
            <a:r>
              <a:rPr lang="de-AT" sz="2400" dirty="0" err="1"/>
              <a:t>schemes</a:t>
            </a:r>
            <a:r>
              <a:rPr lang="de-AT" sz="2400" dirty="0"/>
              <a:t>.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E0F44D5-11E3-4546-BFAF-5D417831C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498" y="3698467"/>
            <a:ext cx="4197970" cy="206448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8336C59-474A-487A-B9CC-8204710A44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t="18409" b="23493"/>
          <a:stretch/>
        </p:blipFill>
        <p:spPr>
          <a:xfrm>
            <a:off x="1153532" y="3344187"/>
            <a:ext cx="3263504" cy="2528048"/>
          </a:xfrm>
          <a:prstGeom prst="rect">
            <a:avLst/>
          </a:prstGeom>
        </p:spPr>
      </p:pic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B2E4F9FB-7152-4650-AA94-D6888DDA737B}"/>
              </a:ext>
            </a:extLst>
          </p:cNvPr>
          <p:cNvSpPr/>
          <p:nvPr/>
        </p:nvSpPr>
        <p:spPr>
          <a:xfrm>
            <a:off x="2895075" y="4408346"/>
            <a:ext cx="1560634" cy="307339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4609500-60E0-422B-B4B6-832F30086182}"/>
              </a:ext>
            </a:extLst>
          </p:cNvPr>
          <p:cNvSpPr txBox="1"/>
          <p:nvPr/>
        </p:nvSpPr>
        <p:spPr>
          <a:xfrm>
            <a:off x="4458659" y="4364283"/>
            <a:ext cx="1075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B-</a:t>
            </a:r>
            <a:r>
              <a:rPr lang="de-AT" b="1" dirty="0" err="1"/>
              <a:t>field</a:t>
            </a:r>
            <a:endParaRPr lang="de-AT" b="1" dirty="0"/>
          </a:p>
        </p:txBody>
      </p:sp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083AE055-FE1B-4B9E-8ABF-4A4834F29A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072993"/>
              </p:ext>
            </p:extLst>
          </p:nvPr>
        </p:nvGraphicFramePr>
        <p:xfrm>
          <a:off x="3323253" y="5953441"/>
          <a:ext cx="9020710" cy="701040"/>
        </p:xfrm>
        <a:graphic>
          <a:graphicData uri="http://schemas.openxmlformats.org/drawingml/2006/table">
            <a:tbl>
              <a:tblPr/>
              <a:tblGrid>
                <a:gridCol w="4510355">
                  <a:extLst>
                    <a:ext uri="{9D8B030D-6E8A-4147-A177-3AD203B41FA5}">
                      <a16:colId xmlns:a16="http://schemas.microsoft.com/office/drawing/2014/main" val="2718393819"/>
                    </a:ext>
                  </a:extLst>
                </a:gridCol>
                <a:gridCol w="4510355">
                  <a:extLst>
                    <a:ext uri="{9D8B030D-6E8A-4147-A177-3AD203B41FA5}">
                      <a16:colId xmlns:a16="http://schemas.microsoft.com/office/drawing/2014/main" val="25359991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AT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sz="2000" dirty="0">
                          <a:solidFill>
                            <a:srgbClr val="0070C0"/>
                          </a:solidFill>
                        </a:rPr>
                        <a:t>Christian Roos, PhD Thesis, 2000, University </a:t>
                      </a:r>
                      <a:r>
                        <a:rPr lang="de-AT" sz="2000" dirty="0" err="1">
                          <a:solidFill>
                            <a:srgbClr val="0070C0"/>
                          </a:solidFill>
                        </a:rPr>
                        <a:t>of</a:t>
                      </a:r>
                      <a:r>
                        <a:rPr lang="de-AT" sz="2000" dirty="0">
                          <a:solidFill>
                            <a:srgbClr val="0070C0"/>
                          </a:solidFill>
                        </a:rPr>
                        <a:t> Innsbruck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6182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343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AEC68-B0DF-414C-9A22-3283F84E2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Problem 2: Dual Resonator </a:t>
            </a:r>
            <a:r>
              <a:rPr lang="de-AT" dirty="0" err="1"/>
              <a:t>Configuration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812847-C8C4-4724-B20E-90F01E599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3524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de-AT" sz="1800" dirty="0"/>
            </a:br>
            <a:r>
              <a:rPr lang="de-AT" sz="2400" dirty="0" err="1"/>
              <a:t>Degeneracy</a:t>
            </a:r>
            <a:r>
              <a:rPr lang="de-AT" sz="2400" dirty="0"/>
              <a:t> </a:t>
            </a:r>
            <a:r>
              <a:rPr lang="de-AT" sz="2400" dirty="0" err="1"/>
              <a:t>splitting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radial </a:t>
            </a:r>
            <a:r>
              <a:rPr lang="de-AT" sz="2400" dirty="0" err="1"/>
              <a:t>modes</a:t>
            </a:r>
            <a:r>
              <a:rPr lang="de-AT" sz="2400" dirty="0"/>
              <a:t> </a:t>
            </a:r>
            <a:r>
              <a:rPr lang="de-AT" sz="2400" dirty="0" err="1"/>
              <a:t>cannot</a:t>
            </a:r>
            <a:r>
              <a:rPr lang="de-AT" sz="2400" dirty="0"/>
              <a:t> </a:t>
            </a:r>
            <a:r>
              <a:rPr lang="de-AT" sz="2400" dirty="0" err="1"/>
              <a:t>be</a:t>
            </a:r>
            <a:r>
              <a:rPr lang="de-AT" sz="2400" dirty="0"/>
              <a:t> </a:t>
            </a:r>
            <a:r>
              <a:rPr lang="de-AT" sz="2400" dirty="0" err="1"/>
              <a:t>achieved</a:t>
            </a:r>
            <a:r>
              <a:rPr lang="de-AT" sz="2400" dirty="0"/>
              <a:t> with </a:t>
            </a:r>
            <a:r>
              <a:rPr lang="de-AT" sz="2400" dirty="0" err="1"/>
              <a:t>two</a:t>
            </a:r>
            <a:r>
              <a:rPr lang="de-AT" sz="2400" dirty="0"/>
              <a:t> </a:t>
            </a:r>
            <a:r>
              <a:rPr lang="de-AT" sz="2400" dirty="0" err="1"/>
              <a:t>helical</a:t>
            </a:r>
            <a:r>
              <a:rPr lang="de-AT" sz="2400" dirty="0"/>
              <a:t> </a:t>
            </a:r>
            <a:r>
              <a:rPr lang="de-AT" sz="2400" dirty="0" err="1"/>
              <a:t>resonators</a:t>
            </a:r>
            <a:r>
              <a:rPr lang="de-AT" sz="2400" dirty="0"/>
              <a:t> that </a:t>
            </a:r>
            <a:r>
              <a:rPr lang="de-AT" sz="2400" dirty="0" err="1"/>
              <a:t>galvanically</a:t>
            </a:r>
            <a:r>
              <a:rPr lang="de-AT" sz="2400" dirty="0"/>
              <a:t> connect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helix</a:t>
            </a:r>
            <a:r>
              <a:rPr lang="de-AT" sz="2400" dirty="0"/>
              <a:t> to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shield</a:t>
            </a:r>
            <a:r>
              <a:rPr lang="de-AT" sz="2400" dirty="0"/>
              <a:t>. 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2B401535-434C-4846-9FA0-070679621C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045685"/>
              </p:ext>
            </p:extLst>
          </p:nvPr>
        </p:nvGraphicFramePr>
        <p:xfrm>
          <a:off x="2937173" y="5953441"/>
          <a:ext cx="9020710" cy="457200"/>
        </p:xfrm>
        <a:graphic>
          <a:graphicData uri="http://schemas.openxmlformats.org/drawingml/2006/table">
            <a:tbl>
              <a:tblPr/>
              <a:tblGrid>
                <a:gridCol w="4510355">
                  <a:extLst>
                    <a:ext uri="{9D8B030D-6E8A-4147-A177-3AD203B41FA5}">
                      <a16:colId xmlns:a16="http://schemas.microsoft.com/office/drawing/2014/main" val="2718393819"/>
                    </a:ext>
                  </a:extLst>
                </a:gridCol>
                <a:gridCol w="4510355">
                  <a:extLst>
                    <a:ext uri="{9D8B030D-6E8A-4147-A177-3AD203B41FA5}">
                      <a16:colId xmlns:a16="http://schemas.microsoft.com/office/drawing/2014/main" val="25359991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AT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sz="2000" dirty="0">
                          <a:solidFill>
                            <a:srgbClr val="0070C0"/>
                          </a:solidFill>
                        </a:rPr>
                        <a:t>E. Martines et al. Applied Sciences,  2021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6182279"/>
                  </a:ext>
                </a:extLst>
              </a:tr>
            </a:tbl>
          </a:graphicData>
        </a:graphic>
      </p:graphicFrame>
      <p:pic>
        <p:nvPicPr>
          <p:cNvPr id="18" name="Grafik 17">
            <a:extLst>
              <a:ext uri="{FF2B5EF4-FFF2-40B4-BE49-F238E27FC236}">
                <a16:creationId xmlns:a16="http://schemas.microsoft.com/office/drawing/2014/main" id="{5248B518-B8F2-4CAD-B2A6-D95673C18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3095" y="2025429"/>
            <a:ext cx="2949111" cy="2745183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4C3A5645-A655-460F-AB9F-1A603F0F18CE}"/>
              </a:ext>
            </a:extLst>
          </p:cNvPr>
          <p:cNvSpPr/>
          <p:nvPr/>
        </p:nvSpPr>
        <p:spPr>
          <a:xfrm>
            <a:off x="8892540" y="3467549"/>
            <a:ext cx="202565" cy="4757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615D29EC-2801-46D8-A63A-84F13FB66D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269" r="28354" b="34519"/>
          <a:stretch/>
        </p:blipFill>
        <p:spPr>
          <a:xfrm>
            <a:off x="2237065" y="3190240"/>
            <a:ext cx="4179814" cy="238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43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996EC-5AC1-4D48-BA34-FECB4B7E8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Problem 3: </a:t>
            </a:r>
            <a:r>
              <a:rPr lang="de-AT" dirty="0" err="1"/>
              <a:t>Coherences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7CA29F-4EAC-46EC-B227-07D85115D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Coherences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</a:t>
            </a:r>
            <a:r>
              <a:rPr lang="de-AT" sz="2400" dirty="0" err="1"/>
              <a:t>very</a:t>
            </a:r>
            <a:r>
              <a:rPr lang="de-AT" sz="2400" dirty="0"/>
              <a:t> sensitive to </a:t>
            </a:r>
            <a:r>
              <a:rPr lang="de-AT" sz="2400" dirty="0" err="1"/>
              <a:t>ground</a:t>
            </a:r>
            <a:r>
              <a:rPr lang="de-AT" sz="2400" dirty="0"/>
              <a:t> </a:t>
            </a:r>
            <a:r>
              <a:rPr lang="de-AT" sz="2400" dirty="0" err="1"/>
              <a:t>loops</a:t>
            </a:r>
            <a:r>
              <a:rPr lang="de-AT" sz="2400" dirty="0"/>
              <a:t>. </a:t>
            </a:r>
            <a:r>
              <a:rPr lang="de-AT" sz="2400" dirty="0" err="1"/>
              <a:t>Here‘s</a:t>
            </a:r>
            <a:r>
              <a:rPr lang="de-AT" sz="2400" dirty="0"/>
              <a:t> a </a:t>
            </a:r>
            <a:r>
              <a:rPr lang="de-AT" sz="2400" dirty="0" err="1"/>
              <a:t>list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friends</a:t>
            </a:r>
            <a:r>
              <a:rPr lang="de-AT" sz="2400" dirty="0"/>
              <a:t> </a:t>
            </a:r>
            <a:r>
              <a:rPr lang="de-AT" sz="2400" dirty="0" err="1"/>
              <a:t>we</a:t>
            </a:r>
            <a:r>
              <a:rPr lang="de-AT" sz="2400" dirty="0"/>
              <a:t> </a:t>
            </a:r>
            <a:r>
              <a:rPr lang="de-AT" sz="2400" dirty="0" err="1"/>
              <a:t>made</a:t>
            </a:r>
            <a:r>
              <a:rPr lang="de-AT" sz="2400" dirty="0"/>
              <a:t> </a:t>
            </a:r>
            <a:r>
              <a:rPr lang="de-AT" sz="2400" dirty="0" err="1"/>
              <a:t>over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last </a:t>
            </a:r>
            <a:r>
              <a:rPr lang="de-AT" sz="2400" dirty="0" err="1"/>
              <a:t>year</a:t>
            </a:r>
            <a:r>
              <a:rPr lang="de-AT" sz="2400" dirty="0"/>
              <a:t>:</a:t>
            </a:r>
          </a:p>
          <a:p>
            <a:pPr marL="0" indent="0">
              <a:buNone/>
            </a:pPr>
            <a:endParaRPr lang="de-AT" sz="24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72C2B37-017C-43B7-9D0C-168F2F731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2411" y="2641599"/>
            <a:ext cx="2072353" cy="297436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27146A2-9D4B-4A7A-9851-065CC586BB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10" y="2915919"/>
            <a:ext cx="2857500" cy="28575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B0D4897-5CB9-4EFD-A7D4-BD72155DF37E}"/>
              </a:ext>
            </a:extLst>
          </p:cNvPr>
          <p:cNvSpPr txBox="1"/>
          <p:nvPr/>
        </p:nvSpPr>
        <p:spPr>
          <a:xfrm>
            <a:off x="8897412" y="5988993"/>
            <a:ext cx="3792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0070C0"/>
                </a:solidFill>
              </a:rPr>
              <a:t>https://www.thorlabs.com</a:t>
            </a: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2883B322-3702-4C61-86F8-7A6175DF668D}"/>
              </a:ext>
            </a:extLst>
          </p:cNvPr>
          <p:cNvSpPr/>
          <p:nvPr/>
        </p:nvSpPr>
        <p:spPr>
          <a:xfrm>
            <a:off x="8137814" y="6294718"/>
            <a:ext cx="4058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https://www.cmple.com/wavenet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D351849-35FB-450C-84B6-D505C7445D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" t="21044" r="28825" b="27852"/>
          <a:stretch/>
        </p:blipFill>
        <p:spPr>
          <a:xfrm>
            <a:off x="8182637" y="3128745"/>
            <a:ext cx="2641437" cy="25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8027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996EC-5AC1-4D48-BA34-FECB4B7E8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Problem 3: </a:t>
            </a:r>
            <a:r>
              <a:rPr lang="de-AT" dirty="0" err="1"/>
              <a:t>Coherences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7CA29F-4EAC-46EC-B227-07D85115D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Coherences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</a:t>
            </a:r>
            <a:r>
              <a:rPr lang="de-AT" sz="2400" dirty="0" err="1"/>
              <a:t>very</a:t>
            </a:r>
            <a:r>
              <a:rPr lang="de-AT" sz="2400" dirty="0"/>
              <a:t> sensitive to </a:t>
            </a:r>
            <a:r>
              <a:rPr lang="de-AT" sz="2400" dirty="0" err="1"/>
              <a:t>ground</a:t>
            </a:r>
            <a:r>
              <a:rPr lang="de-AT" sz="2400" dirty="0"/>
              <a:t> </a:t>
            </a:r>
            <a:r>
              <a:rPr lang="de-AT" sz="2400" dirty="0" err="1"/>
              <a:t>loops</a:t>
            </a:r>
            <a:r>
              <a:rPr lang="de-AT" sz="2400" dirty="0"/>
              <a:t>. </a:t>
            </a:r>
            <a:r>
              <a:rPr lang="de-AT" sz="2400" dirty="0" err="1"/>
              <a:t>Here‘s</a:t>
            </a:r>
            <a:r>
              <a:rPr lang="de-AT" sz="2400" dirty="0"/>
              <a:t> a </a:t>
            </a:r>
            <a:r>
              <a:rPr lang="de-AT" sz="2400" dirty="0" err="1"/>
              <a:t>list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lessons</a:t>
            </a:r>
            <a:r>
              <a:rPr lang="de-AT" sz="2400" dirty="0"/>
              <a:t> </a:t>
            </a:r>
            <a:r>
              <a:rPr lang="de-AT" sz="2400" dirty="0" err="1"/>
              <a:t>we</a:t>
            </a:r>
            <a:r>
              <a:rPr lang="de-AT" sz="2400" dirty="0"/>
              <a:t> </a:t>
            </a:r>
            <a:r>
              <a:rPr lang="de-AT" sz="2400" dirty="0" err="1"/>
              <a:t>learned</a:t>
            </a:r>
            <a:r>
              <a:rPr lang="de-AT" sz="2400" dirty="0"/>
              <a:t> </a:t>
            </a:r>
            <a:r>
              <a:rPr lang="de-AT" sz="2400" dirty="0" err="1"/>
              <a:t>over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last </a:t>
            </a:r>
            <a:r>
              <a:rPr lang="de-AT" sz="2400" dirty="0" err="1"/>
              <a:t>year</a:t>
            </a:r>
            <a:r>
              <a:rPr lang="de-AT" sz="2400" dirty="0"/>
              <a:t>:</a:t>
            </a:r>
            <a:br>
              <a:rPr lang="de-AT" sz="2400" dirty="0"/>
            </a:br>
            <a:endParaRPr lang="de-AT" sz="2400" dirty="0"/>
          </a:p>
          <a:p>
            <a:r>
              <a:rPr lang="de-AT" sz="2400" dirty="0" err="1"/>
              <a:t>Some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</a:t>
            </a:r>
            <a:r>
              <a:rPr lang="de-AT" sz="2400" dirty="0" err="1"/>
              <a:t>unavoidable</a:t>
            </a:r>
            <a:endParaRPr lang="de-AT" sz="2400" dirty="0"/>
          </a:p>
          <a:p>
            <a:r>
              <a:rPr lang="de-AT" sz="2400" dirty="0"/>
              <a:t>They like to mix and </a:t>
            </a:r>
            <a:r>
              <a:rPr lang="de-AT" sz="2400" dirty="0" err="1"/>
              <a:t>merge</a:t>
            </a:r>
            <a:endParaRPr lang="de-AT" sz="2400" dirty="0"/>
          </a:p>
          <a:p>
            <a:r>
              <a:rPr lang="de-AT" sz="2400" dirty="0"/>
              <a:t>Larger </a:t>
            </a:r>
            <a:r>
              <a:rPr lang="de-AT" sz="2400" dirty="0" err="1"/>
              <a:t>loops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</a:t>
            </a:r>
            <a:r>
              <a:rPr lang="de-AT" sz="2400" dirty="0" err="1"/>
              <a:t>worse</a:t>
            </a:r>
            <a:endParaRPr lang="de-AT" sz="24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34D75B2-CF67-4BD2-BB52-DEA7A54D4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744" y="2660729"/>
            <a:ext cx="4998902" cy="268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8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FA2159-1231-430B-8EF8-561EDB405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Quantum Computing with </a:t>
            </a:r>
            <a:r>
              <a:rPr lang="de-AT" dirty="0" err="1"/>
              <a:t>Trapped</a:t>
            </a:r>
            <a:r>
              <a:rPr lang="de-AT" dirty="0"/>
              <a:t> 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F97E2A-BBB0-401F-A303-0F9D271E0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330" y="1735513"/>
            <a:ext cx="709536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We</a:t>
            </a:r>
            <a:r>
              <a:rPr lang="de-AT" sz="2400" dirty="0"/>
              <a:t> </a:t>
            </a:r>
            <a:r>
              <a:rPr lang="de-AT" sz="2400" dirty="0" err="1"/>
              <a:t>trap</a:t>
            </a:r>
            <a:r>
              <a:rPr lang="de-AT" sz="2400" dirty="0"/>
              <a:t> multiple Calcium Ions in a Linear Paul Trap and </a:t>
            </a:r>
            <a:r>
              <a:rPr lang="de-AT" sz="2400" dirty="0" err="1"/>
              <a:t>store</a:t>
            </a:r>
            <a:r>
              <a:rPr lang="de-AT" sz="2400" dirty="0"/>
              <a:t> </a:t>
            </a:r>
            <a:r>
              <a:rPr lang="de-AT" sz="2400" dirty="0" err="1"/>
              <a:t>quantum</a:t>
            </a:r>
            <a:r>
              <a:rPr lang="de-AT" sz="2400" dirty="0"/>
              <a:t> </a:t>
            </a:r>
            <a:r>
              <a:rPr lang="de-AT" sz="2400" dirty="0" err="1"/>
              <a:t>information</a:t>
            </a:r>
            <a:r>
              <a:rPr lang="de-AT" sz="2400" dirty="0"/>
              <a:t> in </a:t>
            </a:r>
            <a:r>
              <a:rPr lang="de-AT" sz="2400" dirty="0" err="1"/>
              <a:t>their</a:t>
            </a:r>
            <a:r>
              <a:rPr lang="de-AT" sz="2400" dirty="0"/>
              <a:t> electronic </a:t>
            </a:r>
            <a:r>
              <a:rPr lang="de-AT" sz="2400" dirty="0" err="1"/>
              <a:t>levels</a:t>
            </a:r>
            <a:r>
              <a:rPr lang="de-AT" sz="2400" dirty="0"/>
              <a:t>, </a:t>
            </a:r>
            <a:r>
              <a:rPr lang="de-AT" sz="2400" dirty="0" err="1"/>
              <a:t>using</a:t>
            </a:r>
            <a:r>
              <a:rPr lang="de-AT" sz="2400" dirty="0"/>
              <a:t> </a:t>
            </a:r>
            <a:r>
              <a:rPr lang="de-AT" sz="2400" dirty="0" err="1"/>
              <a:t>lasers</a:t>
            </a:r>
            <a:r>
              <a:rPr lang="de-AT" sz="2400" dirty="0"/>
              <a:t> that </a:t>
            </a:r>
            <a:r>
              <a:rPr lang="de-AT" sz="2400" dirty="0" err="1"/>
              <a:t>drive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quadrupole</a:t>
            </a:r>
            <a:r>
              <a:rPr lang="de-AT" sz="2400" dirty="0"/>
              <a:t> </a:t>
            </a:r>
            <a:r>
              <a:rPr lang="de-AT" sz="2400" dirty="0" err="1"/>
              <a:t>transition</a:t>
            </a:r>
            <a:r>
              <a:rPr lang="de-AT" sz="2400" dirty="0"/>
              <a:t>.</a:t>
            </a:r>
          </a:p>
        </p:txBody>
      </p:sp>
      <p:pic>
        <p:nvPicPr>
          <p:cNvPr id="4" name="Picture 2" descr="lintrap_6_i">
            <a:extLst>
              <a:ext uri="{FF2B5EF4-FFF2-40B4-BE49-F238E27FC236}">
                <a16:creationId xmlns:a16="http://schemas.microsoft.com/office/drawing/2014/main" id="{6D868504-5F88-4448-97A9-EC19D2B7BD1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8180694" y="1735513"/>
            <a:ext cx="3101388" cy="2325889"/>
          </a:xfrm>
          <a:prstGeom prst="rect">
            <a:avLst/>
          </a:prstGeom>
          <a:ln w="0">
            <a:noFill/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3BC7900-72E9-4865-889D-089262F61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085" y="3271073"/>
            <a:ext cx="2778137" cy="2490584"/>
          </a:xfrm>
          <a:prstGeom prst="rect">
            <a:avLst/>
          </a:prstGeom>
        </p:spPr>
      </p:pic>
      <p:pic>
        <p:nvPicPr>
          <p:cNvPr id="7" name="Inhaltsplatzhalter 4">
            <a:extLst>
              <a:ext uri="{FF2B5EF4-FFF2-40B4-BE49-F238E27FC236}">
                <a16:creationId xmlns:a16="http://schemas.microsoft.com/office/drawing/2014/main" id="{3CA74B9C-0B64-4BC1-BF1C-C479AA6749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06" b="28245"/>
          <a:stretch/>
        </p:blipFill>
        <p:spPr>
          <a:xfrm>
            <a:off x="4289612" y="4453613"/>
            <a:ext cx="6992470" cy="1073672"/>
          </a:xfrm>
          <a:prstGeom prst="rect">
            <a:avLst/>
          </a:prstGeom>
        </p:spPr>
      </p:pic>
      <p:sp>
        <p:nvSpPr>
          <p:cNvPr id="8" name="Textfeld 4">
            <a:extLst>
              <a:ext uri="{FF2B5EF4-FFF2-40B4-BE49-F238E27FC236}">
                <a16:creationId xmlns:a16="http://schemas.microsoft.com/office/drawing/2014/main" id="{50DBD527-62E3-4EFC-8B84-3FF50D7B5088}"/>
              </a:ext>
            </a:extLst>
          </p:cNvPr>
          <p:cNvSpPr/>
          <p:nvPr/>
        </p:nvSpPr>
        <p:spPr>
          <a:xfrm>
            <a:off x="6508377" y="5967978"/>
            <a:ext cx="5746376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70C0"/>
                </a:solidFill>
                <a:latin typeface="Calibri"/>
              </a:rPr>
              <a:t>P. Schindler et al., New. J. Phys. 15, 123012 (2013)</a:t>
            </a:r>
            <a:endParaRPr lang="en-US" sz="2000" b="0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C73BF5E-95ED-4775-A01F-CAEB1997A0FA}"/>
              </a:ext>
            </a:extLst>
          </p:cNvPr>
          <p:cNvSpPr txBox="1"/>
          <p:nvPr/>
        </p:nvSpPr>
        <p:spPr>
          <a:xfrm>
            <a:off x="2128887" y="3226248"/>
            <a:ext cx="986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Ca+</a:t>
            </a:r>
          </a:p>
        </p:txBody>
      </p:sp>
    </p:spTree>
    <p:extLst>
      <p:ext uri="{BB962C8B-B14F-4D97-AF65-F5344CB8AC3E}">
        <p14:creationId xmlns:p14="http://schemas.microsoft.com/office/powerpoint/2010/main" val="3603874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BADD3-D491-4289-B1E2-E9F5B1029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Qudit</a:t>
            </a:r>
            <a:r>
              <a:rPr lang="de-AT" dirty="0"/>
              <a:t> Quantum Information Processing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4622A54-196A-4223-A531-FF8E2877B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53136"/>
            <a:ext cx="5485056" cy="2812211"/>
          </a:xfrm>
          <a:prstGeom prst="rect">
            <a:avLst/>
          </a:prstGeom>
        </p:spPr>
      </p:pic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1BC9369-FF93-46A4-BA9F-BA0881C84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2185"/>
            <a:ext cx="10515600" cy="1672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Instead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restricting</a:t>
            </a:r>
            <a:r>
              <a:rPr lang="de-AT" sz="2400" dirty="0"/>
              <a:t> </a:t>
            </a:r>
            <a:r>
              <a:rPr lang="de-AT" sz="2400" dirty="0" err="1"/>
              <a:t>us</a:t>
            </a:r>
            <a:r>
              <a:rPr lang="de-AT" sz="2400" dirty="0"/>
              <a:t> to a 2-dimensional </a:t>
            </a:r>
            <a:r>
              <a:rPr lang="de-AT" sz="2400" dirty="0" err="1"/>
              <a:t>subspace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available</a:t>
            </a:r>
            <a:r>
              <a:rPr lang="de-AT" sz="2400" dirty="0"/>
              <a:t> Hilbert </a:t>
            </a:r>
            <a:r>
              <a:rPr lang="de-AT" sz="2400" dirty="0" err="1"/>
              <a:t>space</a:t>
            </a:r>
            <a:r>
              <a:rPr lang="de-AT" sz="2400" dirty="0"/>
              <a:t>, </a:t>
            </a:r>
            <a:r>
              <a:rPr lang="de-AT" sz="2400" dirty="0" err="1"/>
              <a:t>we</a:t>
            </a:r>
            <a:r>
              <a:rPr lang="de-AT" sz="2400" dirty="0"/>
              <a:t> </a:t>
            </a:r>
            <a:r>
              <a:rPr lang="de-AT" sz="2400" dirty="0" err="1"/>
              <a:t>store</a:t>
            </a:r>
            <a:r>
              <a:rPr lang="de-AT" sz="2400" dirty="0"/>
              <a:t> </a:t>
            </a:r>
            <a:r>
              <a:rPr lang="de-AT" sz="2400" dirty="0" err="1"/>
              <a:t>more</a:t>
            </a:r>
            <a:r>
              <a:rPr lang="de-AT" sz="2400" dirty="0"/>
              <a:t> </a:t>
            </a:r>
            <a:r>
              <a:rPr lang="de-AT" sz="2400" dirty="0" err="1"/>
              <a:t>information</a:t>
            </a:r>
            <a:r>
              <a:rPr lang="de-AT" sz="2400" dirty="0"/>
              <a:t> in </a:t>
            </a:r>
            <a:r>
              <a:rPr lang="de-AT" sz="2400" dirty="0" err="1"/>
              <a:t>one</a:t>
            </a:r>
            <a:r>
              <a:rPr lang="de-AT" sz="2400" dirty="0"/>
              <a:t> </a:t>
            </a:r>
            <a:r>
              <a:rPr lang="de-AT" sz="2400" dirty="0" err="1"/>
              <a:t>ion</a:t>
            </a:r>
            <a:r>
              <a:rPr lang="de-AT" sz="2400" dirty="0"/>
              <a:t> </a:t>
            </a:r>
            <a:r>
              <a:rPr lang="de-AT" sz="2400" dirty="0" err="1"/>
              <a:t>by</a:t>
            </a:r>
            <a:r>
              <a:rPr lang="de-AT" sz="2400" dirty="0"/>
              <a:t> </a:t>
            </a:r>
            <a:r>
              <a:rPr lang="de-AT" sz="2400" dirty="0" err="1"/>
              <a:t>using</a:t>
            </a:r>
            <a:r>
              <a:rPr lang="de-AT" sz="2400" dirty="0"/>
              <a:t> </a:t>
            </a:r>
            <a:r>
              <a:rPr lang="de-AT" sz="2400" dirty="0" err="1"/>
              <a:t>bigger</a:t>
            </a:r>
            <a:r>
              <a:rPr lang="de-AT" sz="2400" dirty="0"/>
              <a:t> </a:t>
            </a:r>
            <a:r>
              <a:rPr lang="de-AT" sz="2400" dirty="0" err="1"/>
              <a:t>subspaces</a:t>
            </a:r>
            <a:r>
              <a:rPr lang="de-AT" sz="2400" dirty="0"/>
              <a:t>.</a:t>
            </a:r>
          </a:p>
          <a:p>
            <a:r>
              <a:rPr lang="de-AT" sz="2400" dirty="0" err="1"/>
              <a:t>Is</a:t>
            </a:r>
            <a:r>
              <a:rPr lang="de-AT" sz="2400" dirty="0"/>
              <a:t> </a:t>
            </a:r>
            <a:r>
              <a:rPr lang="de-AT" sz="2400" dirty="0" err="1"/>
              <a:t>this</a:t>
            </a:r>
            <a:r>
              <a:rPr lang="de-AT" sz="2400" dirty="0"/>
              <a:t> </a:t>
            </a:r>
            <a:r>
              <a:rPr lang="de-AT" sz="2400" dirty="0" err="1"/>
              <a:t>useful</a:t>
            </a:r>
            <a:r>
              <a:rPr lang="de-AT" sz="2400" dirty="0"/>
              <a:t>?  - </a:t>
            </a:r>
            <a:r>
              <a:rPr lang="de-AT" sz="2400" dirty="0" err="1"/>
              <a:t>depends</a:t>
            </a:r>
            <a:r>
              <a:rPr lang="de-AT" sz="2400" dirty="0"/>
              <a:t>…</a:t>
            </a:r>
          </a:p>
          <a:p>
            <a:pPr marL="0" indent="0">
              <a:buNone/>
            </a:pPr>
            <a:endParaRPr lang="de-AT" sz="24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0F332A7-2728-44AF-A011-0F905DC2A1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562" y="3498377"/>
            <a:ext cx="3380238" cy="211595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52BDE51-A0AF-404A-A3E8-07BED864DB42}"/>
              </a:ext>
            </a:extLst>
          </p:cNvPr>
          <p:cNvSpPr txBox="1"/>
          <p:nvPr/>
        </p:nvSpPr>
        <p:spPr>
          <a:xfrm>
            <a:off x="8514740" y="5964921"/>
            <a:ext cx="79965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dirty="0" err="1">
                <a:solidFill>
                  <a:srgbClr val="0070C0"/>
                </a:solidFill>
              </a:rPr>
              <a:t>cmglee</a:t>
            </a:r>
            <a:r>
              <a:rPr lang="de-AT" dirty="0">
                <a:solidFill>
                  <a:srgbClr val="0070C0"/>
                </a:solidFill>
              </a:rPr>
              <a:t>, </a:t>
            </a:r>
            <a:r>
              <a:rPr lang="de-AT" dirty="0" err="1">
                <a:solidFill>
                  <a:srgbClr val="0070C0"/>
                </a:solidFill>
              </a:rPr>
              <a:t>Heitordp</a:t>
            </a:r>
            <a:r>
              <a:rPr lang="de-AT" dirty="0">
                <a:solidFill>
                  <a:srgbClr val="0070C0"/>
                </a:solidFill>
              </a:rPr>
              <a:t> - CC BY-SA 4.0</a:t>
            </a:r>
          </a:p>
        </p:txBody>
      </p:sp>
    </p:spTree>
    <p:extLst>
      <p:ext uri="{BB962C8B-B14F-4D97-AF65-F5344CB8AC3E}">
        <p14:creationId xmlns:p14="http://schemas.microsoft.com/office/powerpoint/2010/main" val="1738388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E0801-41DA-4546-BD47-31BF524F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Intricacies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Qudit</a:t>
            </a:r>
            <a:r>
              <a:rPr lang="de-AT" dirty="0"/>
              <a:t> QIP I</a:t>
            </a:r>
          </a:p>
        </p:txBody>
      </p:sp>
      <p:sp>
        <p:nvSpPr>
          <p:cNvPr id="5" name="TextBox 21">
            <a:extLst>
              <a:ext uri="{FF2B5EF4-FFF2-40B4-BE49-F238E27FC236}">
                <a16:creationId xmlns:a16="http://schemas.microsoft.com/office/drawing/2014/main" id="{0D4D9A11-C893-46E4-AFC7-AD53D7971A24}"/>
              </a:ext>
            </a:extLst>
          </p:cNvPr>
          <p:cNvSpPr txBox="1"/>
          <p:nvPr/>
        </p:nvSpPr>
        <p:spPr>
          <a:xfrm>
            <a:off x="2802688" y="3091606"/>
            <a:ext cx="21695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4400" dirty="0">
                <a:latin typeface="Times New Roman" panose="02020603050405020304" pitchFamily="18" charset="0"/>
              </a:rPr>
              <a:t>=</a:t>
            </a:r>
            <a:endParaRPr lang="en-US" sz="4400" b="0" i="0" u="none" strike="noStrike" baseline="0" dirty="0">
              <a:latin typeface="Times New Roman" panose="02020603050405020304" pitchFamily="18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318C8EE-CE48-45A4-9DE9-4EE63A100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569" y="3062721"/>
            <a:ext cx="1560588" cy="96673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87D9785-8293-4CED-87D0-A1003F0DD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0139" y="2914008"/>
            <a:ext cx="1560589" cy="112463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1E06330-12EA-4FA9-94BC-32C8D18B8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3706" y="3994730"/>
            <a:ext cx="2432294" cy="150570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2C28681-3A25-43C3-B55E-36A8B867EA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777" y="4016637"/>
            <a:ext cx="2198476" cy="1479445"/>
          </a:xfrm>
          <a:prstGeom prst="rect">
            <a:avLst/>
          </a:prstGeom>
        </p:spPr>
      </p:pic>
      <p:sp>
        <p:nvSpPr>
          <p:cNvPr id="10" name="TextBox 21">
            <a:extLst>
              <a:ext uri="{FF2B5EF4-FFF2-40B4-BE49-F238E27FC236}">
                <a16:creationId xmlns:a16="http://schemas.microsoft.com/office/drawing/2014/main" id="{BEA6D326-FA3B-4B1C-B95A-904577507D7D}"/>
              </a:ext>
            </a:extLst>
          </p:cNvPr>
          <p:cNvSpPr txBox="1"/>
          <p:nvPr/>
        </p:nvSpPr>
        <p:spPr>
          <a:xfrm>
            <a:off x="3369866" y="4351937"/>
            <a:ext cx="21695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4400" dirty="0">
                <a:latin typeface="Times New Roman" panose="02020603050405020304" pitchFamily="18" charset="0"/>
              </a:rPr>
              <a:t>=</a:t>
            </a:r>
            <a:endParaRPr lang="en-US" sz="4400" b="0" i="0" u="none" strike="noStrike" baseline="0" dirty="0">
              <a:latin typeface="Times New Roman" panose="02020603050405020304" pitchFamily="18" charset="0"/>
            </a:endParaRPr>
          </a:p>
        </p:txBody>
      </p:sp>
      <p:cxnSp>
        <p:nvCxnSpPr>
          <p:cNvPr id="11" name="Straight Connector 22">
            <a:extLst>
              <a:ext uri="{FF2B5EF4-FFF2-40B4-BE49-F238E27FC236}">
                <a16:creationId xmlns:a16="http://schemas.microsoft.com/office/drawing/2014/main" id="{CA08907A-0259-4431-89B9-D06ED8AE410D}"/>
              </a:ext>
            </a:extLst>
          </p:cNvPr>
          <p:cNvCxnSpPr/>
          <p:nvPr/>
        </p:nvCxnSpPr>
        <p:spPr>
          <a:xfrm flipV="1">
            <a:off x="3528003" y="4565258"/>
            <a:ext cx="194520" cy="4085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 2">
            <a:extLst>
              <a:ext uri="{FF2B5EF4-FFF2-40B4-BE49-F238E27FC236}">
                <a16:creationId xmlns:a16="http://schemas.microsoft.com/office/drawing/2014/main" id="{A6C33C20-9E4F-4FBE-AC14-8EF0F94E6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387" y="2990075"/>
            <a:ext cx="2373641" cy="2185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Tabelle 14">
            <a:extLst>
              <a:ext uri="{FF2B5EF4-FFF2-40B4-BE49-F238E27FC236}">
                <a16:creationId xmlns:a16="http://schemas.microsoft.com/office/drawing/2014/main" id="{FB5C604B-DF9D-40B0-873E-7C1064101B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845747"/>
              </p:ext>
            </p:extLst>
          </p:nvPr>
        </p:nvGraphicFramePr>
        <p:xfrm>
          <a:off x="3323253" y="5953441"/>
          <a:ext cx="9020710" cy="457200"/>
        </p:xfrm>
        <a:graphic>
          <a:graphicData uri="http://schemas.openxmlformats.org/drawingml/2006/table">
            <a:tbl>
              <a:tblPr/>
              <a:tblGrid>
                <a:gridCol w="4510355">
                  <a:extLst>
                    <a:ext uri="{9D8B030D-6E8A-4147-A177-3AD203B41FA5}">
                      <a16:colId xmlns:a16="http://schemas.microsoft.com/office/drawing/2014/main" val="2718393819"/>
                    </a:ext>
                  </a:extLst>
                </a:gridCol>
                <a:gridCol w="4510355">
                  <a:extLst>
                    <a:ext uri="{9D8B030D-6E8A-4147-A177-3AD203B41FA5}">
                      <a16:colId xmlns:a16="http://schemas.microsoft.com/office/drawing/2014/main" val="25359991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AT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sz="2000" dirty="0">
                          <a:solidFill>
                            <a:srgbClr val="0070C0"/>
                          </a:solidFill>
                        </a:rPr>
                        <a:t>Ringbauer et al. Nat. Phys.  2022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6182279"/>
                  </a:ext>
                </a:extLst>
              </a:tr>
            </a:tbl>
          </a:graphicData>
        </a:graphic>
      </p:graphicFrame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02D9967C-3548-4959-9A5A-6FDB3412F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Now</a:t>
            </a:r>
            <a:r>
              <a:rPr lang="de-AT" sz="2400" dirty="0"/>
              <a:t> </a:t>
            </a:r>
            <a:r>
              <a:rPr lang="de-AT" sz="2400" dirty="0" err="1"/>
              <a:t>we</a:t>
            </a:r>
            <a:r>
              <a:rPr lang="de-AT" sz="2400" dirty="0"/>
              <a:t> have to </a:t>
            </a:r>
            <a:r>
              <a:rPr lang="de-AT" sz="2400" dirty="0" err="1"/>
              <a:t>implement</a:t>
            </a:r>
            <a:r>
              <a:rPr lang="de-AT" sz="2400" dirty="0"/>
              <a:t> </a:t>
            </a:r>
            <a:r>
              <a:rPr lang="de-AT" sz="2400" dirty="0" err="1"/>
              <a:t>arbitrary</a:t>
            </a:r>
            <a:r>
              <a:rPr lang="de-AT" sz="2400" dirty="0"/>
              <a:t> </a:t>
            </a:r>
            <a:r>
              <a:rPr lang="de-AT" sz="2400" dirty="0" err="1"/>
              <a:t>unitaries</a:t>
            </a:r>
            <a:r>
              <a:rPr lang="de-AT" sz="2400" dirty="0"/>
              <a:t> on d-dimensional </a:t>
            </a:r>
            <a:r>
              <a:rPr lang="de-AT" sz="2400" dirty="0" err="1"/>
              <a:t>quantum</a:t>
            </a:r>
            <a:r>
              <a:rPr lang="de-AT" sz="2400" dirty="0"/>
              <a:t> </a:t>
            </a:r>
            <a:r>
              <a:rPr lang="de-AT" sz="2400" dirty="0" err="1"/>
              <a:t>systems</a:t>
            </a:r>
            <a:r>
              <a:rPr lang="de-AT" sz="2400" dirty="0"/>
              <a:t>. This </a:t>
            </a:r>
            <a:r>
              <a:rPr lang="de-AT" sz="2400" dirty="0" err="1"/>
              <a:t>can</a:t>
            </a:r>
            <a:r>
              <a:rPr lang="de-AT" sz="2400" dirty="0"/>
              <a:t> </a:t>
            </a:r>
            <a:r>
              <a:rPr lang="de-AT" sz="2400" dirty="0" err="1"/>
              <a:t>be</a:t>
            </a:r>
            <a:r>
              <a:rPr lang="de-AT" sz="2400" dirty="0"/>
              <a:t> </a:t>
            </a:r>
            <a:r>
              <a:rPr lang="de-AT" sz="2400" dirty="0" err="1"/>
              <a:t>done</a:t>
            </a:r>
            <a:r>
              <a:rPr lang="de-AT" sz="2400" dirty="0"/>
              <a:t> </a:t>
            </a:r>
            <a:r>
              <a:rPr lang="de-AT" sz="2400" dirty="0" err="1"/>
              <a:t>by</a:t>
            </a:r>
            <a:r>
              <a:rPr lang="de-AT" sz="2400" dirty="0"/>
              <a:t> </a:t>
            </a:r>
            <a:r>
              <a:rPr lang="de-AT" sz="2400" dirty="0" err="1"/>
              <a:t>decomposition</a:t>
            </a:r>
            <a:r>
              <a:rPr lang="de-AT" sz="2400" dirty="0"/>
              <a:t> </a:t>
            </a:r>
            <a:r>
              <a:rPr lang="de-AT" sz="2400" dirty="0" err="1"/>
              <a:t>into</a:t>
            </a:r>
            <a:r>
              <a:rPr lang="de-AT" sz="2400" dirty="0"/>
              <a:t> 2-level </a:t>
            </a:r>
            <a:r>
              <a:rPr lang="de-AT" sz="2400" dirty="0" err="1"/>
              <a:t>operations</a:t>
            </a:r>
            <a:r>
              <a:rPr lang="de-A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875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DAC15-EE23-4437-A257-B9AC4673C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Intricacies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Qudit</a:t>
            </a:r>
            <a:r>
              <a:rPr lang="de-AT" dirty="0"/>
              <a:t> Quantum Computing II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35A617-9AEF-4ECE-A40F-483806482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Readout</a:t>
            </a:r>
            <a:r>
              <a:rPr lang="de-AT" sz="2400" dirty="0"/>
              <a:t> </a:t>
            </a:r>
            <a:r>
              <a:rPr lang="de-AT" sz="2400" dirty="0" err="1"/>
              <a:t>is</a:t>
            </a:r>
            <a:r>
              <a:rPr lang="de-AT" sz="2400" dirty="0"/>
              <a:t> </a:t>
            </a:r>
            <a:r>
              <a:rPr lang="de-AT" sz="2400" dirty="0" err="1"/>
              <a:t>always</a:t>
            </a:r>
            <a:r>
              <a:rPr lang="de-AT" sz="2400" dirty="0"/>
              <a:t> </a:t>
            </a:r>
            <a:r>
              <a:rPr lang="de-AT" sz="2400" dirty="0" err="1"/>
              <a:t>projective</a:t>
            </a:r>
            <a:r>
              <a:rPr lang="de-AT" sz="2400" dirty="0"/>
              <a:t> </a:t>
            </a:r>
            <a:r>
              <a:rPr lang="de-AT" sz="2400" dirty="0" err="1"/>
              <a:t>into</a:t>
            </a:r>
            <a:r>
              <a:rPr lang="de-AT" sz="2400" dirty="0"/>
              <a:t> „</a:t>
            </a:r>
            <a:r>
              <a:rPr lang="de-AT" sz="2400" dirty="0" err="1"/>
              <a:t>bright</a:t>
            </a:r>
            <a:r>
              <a:rPr lang="de-AT" sz="2400" dirty="0"/>
              <a:t>“ </a:t>
            </a:r>
            <a:r>
              <a:rPr lang="de-AT" sz="2400" dirty="0" err="1"/>
              <a:t>or</a:t>
            </a:r>
            <a:r>
              <a:rPr lang="de-AT" sz="2400" dirty="0"/>
              <a:t> „</a:t>
            </a:r>
            <a:r>
              <a:rPr lang="de-AT" sz="2400" dirty="0" err="1"/>
              <a:t>dark</a:t>
            </a:r>
            <a:r>
              <a:rPr lang="de-AT" sz="2400" dirty="0"/>
              <a:t>“. </a:t>
            </a:r>
            <a:r>
              <a:rPr lang="de-AT" sz="2400" dirty="0" err="1"/>
              <a:t>Since</a:t>
            </a:r>
            <a:r>
              <a:rPr lang="de-AT" sz="2400" dirty="0"/>
              <a:t> </a:t>
            </a:r>
            <a:r>
              <a:rPr lang="de-AT" sz="2400" dirty="0" err="1"/>
              <a:t>this</a:t>
            </a:r>
            <a:r>
              <a:rPr lang="de-AT" sz="2400" dirty="0"/>
              <a:t> </a:t>
            </a:r>
            <a:r>
              <a:rPr lang="de-AT" sz="2400" dirty="0" err="1"/>
              <a:t>is</a:t>
            </a:r>
            <a:r>
              <a:rPr lang="de-AT" sz="2400" dirty="0"/>
              <a:t> </a:t>
            </a:r>
            <a:r>
              <a:rPr lang="de-AT" sz="2400" dirty="0" err="1"/>
              <a:t>fundamentally</a:t>
            </a:r>
            <a:r>
              <a:rPr lang="de-AT" sz="2400" dirty="0"/>
              <a:t> </a:t>
            </a:r>
            <a:r>
              <a:rPr lang="de-AT" sz="2400" dirty="0" err="1"/>
              <a:t>qubit-based</a:t>
            </a:r>
            <a:r>
              <a:rPr lang="de-AT" sz="2400" dirty="0"/>
              <a:t>, d-dimensional </a:t>
            </a:r>
            <a:r>
              <a:rPr lang="de-AT" sz="2400" dirty="0" err="1"/>
              <a:t>readout</a:t>
            </a:r>
            <a:r>
              <a:rPr lang="de-AT" sz="2400" dirty="0"/>
              <a:t> </a:t>
            </a:r>
            <a:r>
              <a:rPr lang="de-AT" sz="2400" dirty="0" err="1"/>
              <a:t>has</a:t>
            </a:r>
            <a:r>
              <a:rPr lang="de-AT" sz="2400" dirty="0"/>
              <a:t> to </a:t>
            </a:r>
            <a:r>
              <a:rPr lang="de-AT" sz="2400" dirty="0" err="1"/>
              <a:t>be</a:t>
            </a:r>
            <a:r>
              <a:rPr lang="de-AT" sz="2400" dirty="0"/>
              <a:t> </a:t>
            </a:r>
            <a:r>
              <a:rPr lang="de-AT" sz="2400" dirty="0" err="1"/>
              <a:t>done</a:t>
            </a:r>
            <a:r>
              <a:rPr lang="de-AT" sz="2400" dirty="0"/>
              <a:t> </a:t>
            </a:r>
            <a:r>
              <a:rPr lang="de-AT" sz="2400" dirty="0" err="1"/>
              <a:t>iteratively</a:t>
            </a:r>
            <a:r>
              <a:rPr lang="de-AT" sz="2400" dirty="0"/>
              <a:t>, </a:t>
            </a:r>
            <a:r>
              <a:rPr lang="de-AT" sz="2400" dirty="0" err="1"/>
              <a:t>which</a:t>
            </a:r>
            <a:r>
              <a:rPr lang="de-AT" sz="2400" dirty="0"/>
              <a:t> </a:t>
            </a:r>
            <a:r>
              <a:rPr lang="de-AT" sz="2400" dirty="0" err="1"/>
              <a:t>creates</a:t>
            </a:r>
            <a:r>
              <a:rPr lang="de-AT" sz="2400" dirty="0"/>
              <a:t> </a:t>
            </a:r>
            <a:r>
              <a:rPr lang="de-AT" sz="2400" dirty="0" err="1"/>
              <a:t>overhead</a:t>
            </a:r>
            <a:r>
              <a:rPr lang="de-AT" sz="2400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E7A213-1A1B-4747-A943-FF808AE76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3873" y="3126968"/>
            <a:ext cx="3309440" cy="244115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46BAEEB-DF74-44E8-A771-E79C85EC6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711" y="3135434"/>
            <a:ext cx="3257907" cy="233527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47C73BF-1235-4FFB-9858-A3A5DA3577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1261" y="3135434"/>
            <a:ext cx="3257907" cy="2335278"/>
          </a:xfrm>
          <a:prstGeom prst="rect">
            <a:avLst/>
          </a:prstGeom>
        </p:spPr>
      </p:pic>
      <p:pic>
        <p:nvPicPr>
          <p:cNvPr id="7" name="Grafik 6" descr="Kamera mit einfarbiger Füllung">
            <a:extLst>
              <a:ext uri="{FF2B5EF4-FFF2-40B4-BE49-F238E27FC236}">
                <a16:creationId xmlns:a16="http://schemas.microsoft.com/office/drawing/2014/main" id="{C5CC5FC1-8EEA-45F8-9D62-9D00F1150E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9713" y="5046396"/>
            <a:ext cx="530194" cy="530194"/>
          </a:xfrm>
          <a:prstGeom prst="rect">
            <a:avLst/>
          </a:prstGeom>
        </p:spPr>
      </p:pic>
      <p:pic>
        <p:nvPicPr>
          <p:cNvPr id="8" name="Grafik 7" descr="Kamera mit einfarbiger Füllung">
            <a:extLst>
              <a:ext uri="{FF2B5EF4-FFF2-40B4-BE49-F238E27FC236}">
                <a16:creationId xmlns:a16="http://schemas.microsoft.com/office/drawing/2014/main" id="{03799BA2-5CE9-48E6-80EF-32A4B2FEDB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28206" y="5050809"/>
            <a:ext cx="530194" cy="530194"/>
          </a:xfrm>
          <a:prstGeom prst="rect">
            <a:avLst/>
          </a:prstGeom>
        </p:spPr>
      </p:pic>
      <p:pic>
        <p:nvPicPr>
          <p:cNvPr id="9" name="Grafik 8" descr="Kamera mit einfarbiger Füllung">
            <a:extLst>
              <a:ext uri="{FF2B5EF4-FFF2-40B4-BE49-F238E27FC236}">
                <a16:creationId xmlns:a16="http://schemas.microsoft.com/office/drawing/2014/main" id="{B7366CE6-F58B-4646-ACDE-CF34544598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85756" y="5070059"/>
            <a:ext cx="530194" cy="530194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4025479B-DB1E-4924-B955-CD6FAED043CB}"/>
              </a:ext>
            </a:extLst>
          </p:cNvPr>
          <p:cNvSpPr/>
          <p:nvPr/>
        </p:nvSpPr>
        <p:spPr>
          <a:xfrm>
            <a:off x="3754402" y="4184533"/>
            <a:ext cx="368258" cy="346509"/>
          </a:xfrm>
          <a:prstGeom prst="ellips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3BEBAB5D-D3A6-4D0F-AB8D-C32624D0D6D0}"/>
              </a:ext>
            </a:extLst>
          </p:cNvPr>
          <p:cNvSpPr/>
          <p:nvPr/>
        </p:nvSpPr>
        <p:spPr>
          <a:xfrm>
            <a:off x="7012335" y="4184535"/>
            <a:ext cx="368258" cy="346509"/>
          </a:xfrm>
          <a:prstGeom prst="ellips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94025A2-DC9A-43F7-BE9C-44D89D3BA571}"/>
              </a:ext>
            </a:extLst>
          </p:cNvPr>
          <p:cNvSpPr/>
          <p:nvPr/>
        </p:nvSpPr>
        <p:spPr>
          <a:xfrm>
            <a:off x="10247692" y="4184533"/>
            <a:ext cx="368258" cy="346509"/>
          </a:xfrm>
          <a:prstGeom prst="ellips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D8BD5F1-806F-42A0-9532-C54276DE5140}"/>
              </a:ext>
            </a:extLst>
          </p:cNvPr>
          <p:cNvSpPr txBox="1"/>
          <p:nvPr/>
        </p:nvSpPr>
        <p:spPr>
          <a:xfrm>
            <a:off x="3785085" y="4173121"/>
            <a:ext cx="864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361B7E9-29E3-40B6-91D4-2BB915D95E13}"/>
              </a:ext>
            </a:extLst>
          </p:cNvPr>
          <p:cNvSpPr txBox="1"/>
          <p:nvPr/>
        </p:nvSpPr>
        <p:spPr>
          <a:xfrm>
            <a:off x="7042992" y="4173121"/>
            <a:ext cx="864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2E8A05D-A52C-49A0-9910-1A6274002FF7}"/>
              </a:ext>
            </a:extLst>
          </p:cNvPr>
          <p:cNvSpPr txBox="1"/>
          <p:nvPr/>
        </p:nvSpPr>
        <p:spPr>
          <a:xfrm>
            <a:off x="10283740" y="4173121"/>
            <a:ext cx="864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3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7711ADC0-4B41-4150-A81D-DFA375E9DE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429" t="20753" r="42185" b="70591"/>
          <a:stretch/>
        </p:blipFill>
        <p:spPr>
          <a:xfrm>
            <a:off x="5989617" y="4968993"/>
            <a:ext cx="240632" cy="202131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B0DA036-4A66-4EC8-AE46-16DD30D569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736" t="78952" r="43355" b="12393"/>
          <a:stretch/>
        </p:blipFill>
        <p:spPr>
          <a:xfrm>
            <a:off x="5989618" y="3630280"/>
            <a:ext cx="227798" cy="202131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1A731A53-743D-4319-984E-A368E102814A}"/>
              </a:ext>
            </a:extLst>
          </p:cNvPr>
          <p:cNvCxnSpPr>
            <a:cxnSpLocks/>
          </p:cNvCxnSpPr>
          <p:nvPr/>
        </p:nvCxnSpPr>
        <p:spPr>
          <a:xfrm>
            <a:off x="6087984" y="3913599"/>
            <a:ext cx="0" cy="993852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4990F099-2F5A-4AEE-8457-EADE4B5DD650}"/>
              </a:ext>
            </a:extLst>
          </p:cNvPr>
          <p:cNvCxnSpPr>
            <a:cxnSpLocks/>
          </p:cNvCxnSpPr>
          <p:nvPr/>
        </p:nvCxnSpPr>
        <p:spPr>
          <a:xfrm flipH="1">
            <a:off x="9321714" y="3779557"/>
            <a:ext cx="376068" cy="115646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E99682A0-C40D-48CA-9A2D-9D289175D9A3}"/>
              </a:ext>
            </a:extLst>
          </p:cNvPr>
          <p:cNvCxnSpPr>
            <a:cxnSpLocks/>
          </p:cNvCxnSpPr>
          <p:nvPr/>
        </p:nvCxnSpPr>
        <p:spPr>
          <a:xfrm>
            <a:off x="1704061" y="3290544"/>
            <a:ext cx="989433" cy="1807059"/>
          </a:xfrm>
          <a:prstGeom prst="straightConnector1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FE926631-6CE2-4032-931C-EF9DCD6E4EF3}"/>
              </a:ext>
            </a:extLst>
          </p:cNvPr>
          <p:cNvCxnSpPr>
            <a:cxnSpLocks/>
          </p:cNvCxnSpPr>
          <p:nvPr/>
        </p:nvCxnSpPr>
        <p:spPr>
          <a:xfrm>
            <a:off x="4966132" y="3290544"/>
            <a:ext cx="988482" cy="1827912"/>
          </a:xfrm>
          <a:prstGeom prst="straightConnector1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22B438CD-4A2D-468F-BB0C-65C9F4E13EE0}"/>
              </a:ext>
            </a:extLst>
          </p:cNvPr>
          <p:cNvCxnSpPr>
            <a:cxnSpLocks/>
          </p:cNvCxnSpPr>
          <p:nvPr/>
        </p:nvCxnSpPr>
        <p:spPr>
          <a:xfrm>
            <a:off x="8223682" y="3290544"/>
            <a:ext cx="964221" cy="1849124"/>
          </a:xfrm>
          <a:prstGeom prst="straightConnector1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329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DAC15-EE23-4437-A257-B9AC4673C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Intricacies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Qudit</a:t>
            </a:r>
            <a:r>
              <a:rPr lang="de-AT" dirty="0"/>
              <a:t> Quantum Computing III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35A617-9AEF-4ECE-A40F-483806482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Entangling</a:t>
            </a:r>
            <a:r>
              <a:rPr lang="de-AT" sz="2400" dirty="0"/>
              <a:t> </a:t>
            </a:r>
            <a:r>
              <a:rPr lang="de-AT" sz="2400" dirty="0" err="1"/>
              <a:t>gates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still universal, but not </a:t>
            </a:r>
            <a:r>
              <a:rPr lang="de-AT" sz="2400" dirty="0" err="1"/>
              <a:t>equivalent</a:t>
            </a:r>
            <a:r>
              <a:rPr lang="de-AT" sz="2400" dirty="0"/>
              <a:t>. This </a:t>
            </a:r>
            <a:r>
              <a:rPr lang="de-AT" sz="2400" dirty="0" err="1"/>
              <a:t>calls</a:t>
            </a:r>
            <a:r>
              <a:rPr lang="de-AT" sz="2400" dirty="0"/>
              <a:t> </a:t>
            </a:r>
            <a:r>
              <a:rPr lang="de-AT" sz="2400" dirty="0" err="1"/>
              <a:t>for</a:t>
            </a:r>
            <a:r>
              <a:rPr lang="de-AT" sz="2400" dirty="0"/>
              <a:t> multiple different </a:t>
            </a:r>
            <a:r>
              <a:rPr lang="de-AT" sz="2400" dirty="0" err="1"/>
              <a:t>entangling</a:t>
            </a:r>
            <a:r>
              <a:rPr lang="de-AT" sz="2400" dirty="0"/>
              <a:t> </a:t>
            </a:r>
            <a:r>
              <a:rPr lang="de-AT" sz="2400" dirty="0" err="1"/>
              <a:t>gates</a:t>
            </a:r>
            <a:r>
              <a:rPr lang="de-AT" sz="2400" dirty="0"/>
              <a:t> to </a:t>
            </a:r>
            <a:r>
              <a:rPr lang="de-AT" sz="2400" dirty="0" err="1"/>
              <a:t>be</a:t>
            </a:r>
            <a:r>
              <a:rPr lang="de-AT" sz="2400" dirty="0"/>
              <a:t> </a:t>
            </a:r>
            <a:r>
              <a:rPr lang="de-AT" sz="2400" dirty="0" err="1"/>
              <a:t>used</a:t>
            </a:r>
            <a:r>
              <a:rPr lang="de-AT" sz="2400" dirty="0"/>
              <a:t> </a:t>
            </a:r>
            <a:r>
              <a:rPr lang="de-AT" sz="2400" dirty="0" err="1"/>
              <a:t>for</a:t>
            </a:r>
            <a:r>
              <a:rPr lang="de-AT" sz="2400" dirty="0"/>
              <a:t> different </a:t>
            </a:r>
            <a:r>
              <a:rPr lang="de-AT" sz="2400" dirty="0" err="1"/>
              <a:t>applications</a:t>
            </a:r>
            <a:r>
              <a:rPr lang="de-AT" sz="2400" dirty="0"/>
              <a:t>. </a:t>
            </a:r>
            <a:r>
              <a:rPr lang="de-AT" sz="2400" dirty="0" err="1"/>
              <a:t>E.g</a:t>
            </a:r>
            <a:r>
              <a:rPr lang="de-AT" sz="2400" dirty="0"/>
              <a:t>:</a:t>
            </a:r>
          </a:p>
          <a:p>
            <a:r>
              <a:rPr lang="en-US" sz="2400" dirty="0" err="1"/>
              <a:t>Mølmer-Sørensen</a:t>
            </a:r>
            <a:endParaRPr lang="en-US" sz="2400" dirty="0"/>
          </a:p>
          <a:p>
            <a:r>
              <a:rPr lang="en-US" sz="2400" dirty="0" err="1"/>
              <a:t>Cirac</a:t>
            </a:r>
            <a:r>
              <a:rPr lang="en-US" sz="2400" dirty="0"/>
              <a:t>-Zoller</a:t>
            </a:r>
          </a:p>
          <a:p>
            <a:r>
              <a:rPr lang="en-US" sz="2400" dirty="0"/>
              <a:t>Light Shift Gate</a:t>
            </a:r>
            <a:endParaRPr lang="de-AT" sz="2400" dirty="0"/>
          </a:p>
        </p:txBody>
      </p:sp>
      <p:pic>
        <p:nvPicPr>
          <p:cNvPr id="4" name="Picture 2 2" descr="C:\Data\c704302\Documents\Daten\UIbk\presentations\talks\2012\ENS - Paris\figures\MS gate.png">
            <a:extLst>
              <a:ext uri="{FF2B5EF4-FFF2-40B4-BE49-F238E27FC236}">
                <a16:creationId xmlns:a16="http://schemas.microsoft.com/office/drawing/2014/main" id="{3EAAD272-B13D-4136-A56A-762AC9DE2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70" y="2617897"/>
            <a:ext cx="3124200" cy="325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7A76873-6806-4ECE-87CC-512ECF561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719" y="2620961"/>
            <a:ext cx="3377621" cy="327940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FEA22AB-F684-4ABE-9534-2E4A05FB3A9F}"/>
              </a:ext>
            </a:extLst>
          </p:cNvPr>
          <p:cNvSpPr txBox="1"/>
          <p:nvPr/>
        </p:nvSpPr>
        <p:spPr>
          <a:xfrm>
            <a:off x="7830612" y="5976908"/>
            <a:ext cx="3792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0070C0"/>
                </a:solidFill>
              </a:rPr>
              <a:t>Meth et al. arXiv:2310.12110</a:t>
            </a: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1EAC8036-7511-42AF-8E3F-92C33754978D}"/>
              </a:ext>
            </a:extLst>
          </p:cNvPr>
          <p:cNvSpPr/>
          <p:nvPr/>
        </p:nvSpPr>
        <p:spPr>
          <a:xfrm>
            <a:off x="5875270" y="6349378"/>
            <a:ext cx="6979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K. </a:t>
            </a:r>
            <a:r>
              <a:rPr lang="en-US" sz="2000" dirty="0" err="1">
                <a:solidFill>
                  <a:srgbClr val="0070C0"/>
                </a:solidFill>
              </a:rPr>
              <a:t>Mølmer</a:t>
            </a:r>
            <a:r>
              <a:rPr lang="en-US" sz="2000" dirty="0">
                <a:solidFill>
                  <a:srgbClr val="0070C0"/>
                </a:solidFill>
              </a:rPr>
              <a:t> and A. </a:t>
            </a:r>
            <a:r>
              <a:rPr lang="en-US" sz="2000" dirty="0" err="1">
                <a:solidFill>
                  <a:srgbClr val="0070C0"/>
                </a:solidFill>
              </a:rPr>
              <a:t>Sørensen</a:t>
            </a:r>
            <a:r>
              <a:rPr lang="en-US" sz="2000" dirty="0">
                <a:solidFill>
                  <a:srgbClr val="0070C0"/>
                </a:solidFill>
              </a:rPr>
              <a:t>, PRL 82, 1835 (1999)</a:t>
            </a:r>
          </a:p>
        </p:txBody>
      </p:sp>
    </p:spTree>
    <p:extLst>
      <p:ext uri="{BB962C8B-B14F-4D97-AF65-F5344CB8AC3E}">
        <p14:creationId xmlns:p14="http://schemas.microsoft.com/office/powerpoint/2010/main" val="1151092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ABA2A-D183-4AFC-8EEB-47C10B5A2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State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Art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A85C5763-BE14-4F17-BD19-D672C01334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037" y="3032338"/>
            <a:ext cx="4520145" cy="2830860"/>
          </a:xfrm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5DF0DEBF-D4A1-4A78-AEEB-8A3126CDF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818" y="3032338"/>
            <a:ext cx="4381111" cy="2901144"/>
          </a:xfrm>
          <a:prstGeom prst="rect">
            <a:avLst/>
          </a:prstGeom>
        </p:spPr>
      </p:pic>
      <p:sp>
        <p:nvSpPr>
          <p:cNvPr id="8" name="Subtitle 1 2 2 1 3">
            <a:extLst>
              <a:ext uri="{FF2B5EF4-FFF2-40B4-BE49-F238E27FC236}">
                <a16:creationId xmlns:a16="http://schemas.microsoft.com/office/drawing/2014/main" id="{AB9A2109-7C33-4EAA-B27D-57A4DB8CBF9B}"/>
              </a:ext>
            </a:extLst>
          </p:cNvPr>
          <p:cNvSpPr txBox="1">
            <a:spLocks/>
          </p:cNvSpPr>
          <p:nvPr/>
        </p:nvSpPr>
        <p:spPr>
          <a:xfrm>
            <a:off x="1909963" y="5206791"/>
            <a:ext cx="3730689" cy="361567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u="non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tx1"/>
                </a:solidFill>
              </a:rPr>
              <a:t>Error rate: 2*10</a:t>
            </a:r>
            <a:r>
              <a:rPr lang="en-GB" sz="1800" baseline="30000" dirty="0">
                <a:solidFill>
                  <a:schemeClr val="tx1"/>
                </a:solidFill>
              </a:rPr>
              <a:t>-4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  <a:r>
              <a:rPr lang="en-GB" sz="1800" i="1" dirty="0">
                <a:solidFill>
                  <a:schemeClr val="tx1"/>
                </a:solidFill>
              </a:rPr>
              <a:t>per pi/2 pulse</a:t>
            </a:r>
          </a:p>
        </p:txBody>
      </p:sp>
      <p:sp>
        <p:nvSpPr>
          <p:cNvPr id="9" name="AutoShape 2" descr="preview url image">
            <a:extLst>
              <a:ext uri="{FF2B5EF4-FFF2-40B4-BE49-F238E27FC236}">
                <a16:creationId xmlns:a16="http://schemas.microsoft.com/office/drawing/2014/main" id="{4E9FC961-9A9E-4B43-BD20-7388F824A0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7843F46-9597-4890-B260-AF000D9AD6C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AT" sz="2400" dirty="0" err="1"/>
              <a:t>We</a:t>
            </a:r>
            <a:r>
              <a:rPr lang="de-AT" sz="2400" dirty="0"/>
              <a:t> </a:t>
            </a:r>
            <a:r>
              <a:rPr lang="de-AT" sz="2400" dirty="0" err="1"/>
              <a:t>can</a:t>
            </a:r>
            <a:r>
              <a:rPr lang="de-AT" sz="2400" dirty="0"/>
              <a:t> </a:t>
            </a:r>
            <a:r>
              <a:rPr lang="de-AT" sz="2400" dirty="0" err="1"/>
              <a:t>use</a:t>
            </a:r>
            <a:r>
              <a:rPr lang="de-AT" sz="2400" dirty="0"/>
              <a:t> an </a:t>
            </a:r>
            <a:r>
              <a:rPr lang="de-AT" sz="2400" dirty="0" err="1"/>
              <a:t>existing</a:t>
            </a:r>
            <a:r>
              <a:rPr lang="de-AT" sz="2400" dirty="0"/>
              <a:t> </a:t>
            </a:r>
            <a:r>
              <a:rPr lang="de-AT" sz="2400" dirty="0" err="1"/>
              <a:t>experiment</a:t>
            </a:r>
            <a:r>
              <a:rPr lang="de-AT" sz="2400" dirty="0"/>
              <a:t> in Innsbruck to benchmark </a:t>
            </a:r>
            <a:r>
              <a:rPr lang="de-AT" sz="2400" dirty="0" err="1"/>
              <a:t>qudit</a:t>
            </a:r>
            <a:r>
              <a:rPr lang="de-AT" sz="2400" dirty="0"/>
              <a:t> </a:t>
            </a:r>
            <a:r>
              <a:rPr lang="de-AT" sz="2400" dirty="0" err="1"/>
              <a:t>gates</a:t>
            </a:r>
            <a:r>
              <a:rPr lang="de-AT" sz="2400" dirty="0"/>
              <a:t>. </a:t>
            </a:r>
            <a:r>
              <a:rPr lang="de-AT" sz="2400" dirty="0" err="1"/>
              <a:t>Going</a:t>
            </a:r>
            <a:r>
              <a:rPr lang="de-AT" sz="2400" dirty="0"/>
              <a:t> to larger </a:t>
            </a:r>
            <a:r>
              <a:rPr lang="de-AT" sz="2400" dirty="0" err="1"/>
              <a:t>dimensions</a:t>
            </a:r>
            <a:r>
              <a:rPr lang="de-AT" sz="2400" dirty="0"/>
              <a:t>,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fidelity</a:t>
            </a:r>
            <a:r>
              <a:rPr lang="de-AT" sz="2400" dirty="0"/>
              <a:t> per pulse </a:t>
            </a:r>
            <a:r>
              <a:rPr lang="de-AT" sz="2400" dirty="0" err="1"/>
              <a:t>remains</a:t>
            </a:r>
            <a:r>
              <a:rPr lang="de-AT" sz="2400" dirty="0"/>
              <a:t> </a:t>
            </a:r>
            <a:r>
              <a:rPr lang="de-AT" sz="2400" dirty="0" err="1"/>
              <a:t>constant</a:t>
            </a:r>
            <a:r>
              <a:rPr lang="de-AT" sz="2400" dirty="0"/>
              <a:t> and </a:t>
            </a:r>
            <a:r>
              <a:rPr lang="de-AT" sz="2400" dirty="0" err="1"/>
              <a:t>gate</a:t>
            </a:r>
            <a:r>
              <a:rPr lang="de-AT" sz="2400" dirty="0"/>
              <a:t> </a:t>
            </a:r>
            <a:r>
              <a:rPr lang="de-AT" sz="2400" dirty="0" err="1"/>
              <a:t>fidelities</a:t>
            </a:r>
            <a:r>
              <a:rPr lang="de-AT" sz="2400" dirty="0"/>
              <a:t> </a:t>
            </a:r>
            <a:r>
              <a:rPr lang="de-AT" sz="2400" dirty="0" err="1"/>
              <a:t>scale</a:t>
            </a:r>
            <a:r>
              <a:rPr lang="de-AT" sz="2400" dirty="0"/>
              <a:t> </a:t>
            </a:r>
            <a:r>
              <a:rPr lang="de-AT" sz="2400" dirty="0" err="1"/>
              <a:t>accordingly</a:t>
            </a:r>
            <a:r>
              <a:rPr lang="de-AT" sz="2400" dirty="0"/>
              <a:t>.</a:t>
            </a:r>
          </a:p>
        </p:txBody>
      </p:sp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28256716-29B3-4AE3-9411-943C27BB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804410"/>
              </p:ext>
            </p:extLst>
          </p:nvPr>
        </p:nvGraphicFramePr>
        <p:xfrm>
          <a:off x="3323253" y="5953441"/>
          <a:ext cx="9020710" cy="457200"/>
        </p:xfrm>
        <a:graphic>
          <a:graphicData uri="http://schemas.openxmlformats.org/drawingml/2006/table">
            <a:tbl>
              <a:tblPr/>
              <a:tblGrid>
                <a:gridCol w="4510355">
                  <a:extLst>
                    <a:ext uri="{9D8B030D-6E8A-4147-A177-3AD203B41FA5}">
                      <a16:colId xmlns:a16="http://schemas.microsoft.com/office/drawing/2014/main" val="2718393819"/>
                    </a:ext>
                  </a:extLst>
                </a:gridCol>
                <a:gridCol w="4510355">
                  <a:extLst>
                    <a:ext uri="{9D8B030D-6E8A-4147-A177-3AD203B41FA5}">
                      <a16:colId xmlns:a16="http://schemas.microsoft.com/office/drawing/2014/main" val="25359991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AT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sz="2000" dirty="0">
                          <a:solidFill>
                            <a:srgbClr val="0070C0"/>
                          </a:solidFill>
                        </a:rPr>
                        <a:t>Ringbauer et al. Nat. Phys.  2022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6182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720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ABA2A-D183-4AFC-8EEB-47C10B5A2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this</a:t>
            </a:r>
            <a:r>
              <a:rPr lang="de-AT" dirty="0"/>
              <a:t> </a:t>
            </a:r>
            <a:r>
              <a:rPr lang="de-AT" dirty="0" err="1"/>
              <a:t>useful</a:t>
            </a:r>
            <a:r>
              <a:rPr lang="de-AT" dirty="0"/>
              <a:t>?</a:t>
            </a:r>
          </a:p>
        </p:txBody>
      </p:sp>
      <p:sp>
        <p:nvSpPr>
          <p:cNvPr id="9" name="AutoShape 2" descr="preview url image">
            <a:extLst>
              <a:ext uri="{FF2B5EF4-FFF2-40B4-BE49-F238E27FC236}">
                <a16:creationId xmlns:a16="http://schemas.microsoft.com/office/drawing/2014/main" id="{4E9FC961-9A9E-4B43-BD20-7388F824A0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7843F46-9597-4890-B260-AF000D9AD6C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AT" sz="2400" dirty="0" err="1"/>
              <a:t>Already</a:t>
            </a:r>
            <a:r>
              <a:rPr lang="de-AT" sz="2400" dirty="0"/>
              <a:t>, </a:t>
            </a:r>
            <a:r>
              <a:rPr lang="de-AT" sz="2400" dirty="0" err="1"/>
              <a:t>some</a:t>
            </a:r>
            <a:r>
              <a:rPr lang="de-AT" sz="2400" dirty="0"/>
              <a:t> </a:t>
            </a:r>
            <a:r>
              <a:rPr lang="de-AT" sz="2400" dirty="0" err="1"/>
              <a:t>problems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</a:t>
            </a:r>
            <a:r>
              <a:rPr lang="de-AT" sz="2400" dirty="0" err="1"/>
              <a:t>better</a:t>
            </a:r>
            <a:r>
              <a:rPr lang="de-AT" sz="2400" dirty="0"/>
              <a:t> </a:t>
            </a:r>
            <a:r>
              <a:rPr lang="de-AT" sz="2400" dirty="0" err="1"/>
              <a:t>suited</a:t>
            </a:r>
            <a:r>
              <a:rPr lang="de-AT" sz="2400" dirty="0"/>
              <a:t> </a:t>
            </a:r>
            <a:r>
              <a:rPr lang="de-AT" sz="2400" dirty="0" err="1"/>
              <a:t>for</a:t>
            </a:r>
            <a:r>
              <a:rPr lang="de-AT" sz="2400" dirty="0"/>
              <a:t> </a:t>
            </a:r>
            <a:r>
              <a:rPr lang="de-AT" sz="2400" dirty="0" err="1"/>
              <a:t>qudit-based</a:t>
            </a:r>
            <a:r>
              <a:rPr lang="de-AT" sz="2400" dirty="0"/>
              <a:t> </a:t>
            </a:r>
            <a:r>
              <a:rPr lang="de-AT" sz="2400" dirty="0" err="1"/>
              <a:t>computation</a:t>
            </a:r>
            <a:r>
              <a:rPr lang="de-AT" sz="2400" dirty="0"/>
              <a:t>. </a:t>
            </a:r>
            <a:r>
              <a:rPr lang="de-AT" sz="2400" dirty="0" err="1"/>
              <a:t>Examples</a:t>
            </a:r>
            <a:r>
              <a:rPr lang="de-AT" sz="2400" dirty="0"/>
              <a:t> that </a:t>
            </a:r>
            <a:r>
              <a:rPr lang="de-AT" sz="2400" dirty="0" err="1"/>
              <a:t>were</a:t>
            </a:r>
            <a:r>
              <a:rPr lang="de-AT" sz="2400" dirty="0"/>
              <a:t> </a:t>
            </a:r>
            <a:r>
              <a:rPr lang="de-AT" sz="2400" dirty="0" err="1"/>
              <a:t>demonstrated</a:t>
            </a:r>
            <a:r>
              <a:rPr lang="de-AT" sz="2400" dirty="0"/>
              <a:t> </a:t>
            </a:r>
            <a:r>
              <a:rPr lang="de-AT" sz="2400" dirty="0" err="1"/>
              <a:t>here</a:t>
            </a:r>
            <a:r>
              <a:rPr lang="de-AT" sz="2400" dirty="0"/>
              <a:t> in Innsbruck </a:t>
            </a:r>
            <a:r>
              <a:rPr lang="de-AT" sz="2400" dirty="0" err="1"/>
              <a:t>include</a:t>
            </a:r>
            <a:r>
              <a:rPr lang="de-AT" sz="2400" dirty="0"/>
              <a:t> single-setting </a:t>
            </a:r>
            <a:r>
              <a:rPr lang="de-AT" sz="2400" dirty="0" err="1"/>
              <a:t>tomography</a:t>
            </a:r>
            <a:r>
              <a:rPr lang="de-AT" sz="2400" dirty="0"/>
              <a:t> and </a:t>
            </a:r>
            <a:r>
              <a:rPr lang="de-AT" sz="2400" dirty="0" err="1"/>
              <a:t>quantum</a:t>
            </a:r>
            <a:r>
              <a:rPr lang="de-AT" sz="2400" dirty="0"/>
              <a:t> </a:t>
            </a:r>
            <a:r>
              <a:rPr lang="de-AT" sz="2400" dirty="0" err="1"/>
              <a:t>simulations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err="1"/>
              <a:t>two</a:t>
            </a:r>
            <a:r>
              <a:rPr lang="de-AT" sz="2400" dirty="0"/>
              <a:t>-dimensional </a:t>
            </a:r>
            <a:r>
              <a:rPr lang="de-AT" sz="2400" dirty="0" err="1"/>
              <a:t>lattice</a:t>
            </a:r>
            <a:r>
              <a:rPr lang="de-AT" sz="2400" dirty="0"/>
              <a:t> </a:t>
            </a:r>
            <a:r>
              <a:rPr lang="de-AT" sz="2400" dirty="0" err="1"/>
              <a:t>gauge</a:t>
            </a:r>
            <a:r>
              <a:rPr lang="de-AT" sz="2400" dirty="0"/>
              <a:t> </a:t>
            </a:r>
            <a:r>
              <a:rPr lang="de-AT" sz="2400" dirty="0" err="1"/>
              <a:t>theories</a:t>
            </a:r>
            <a:r>
              <a:rPr lang="de-AT" sz="2400" dirty="0"/>
              <a:t>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F45872C-1D17-4AD0-A484-F1AC8CE6B2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05"/>
          <a:stretch/>
        </p:blipFill>
        <p:spPr>
          <a:xfrm>
            <a:off x="926967" y="3339568"/>
            <a:ext cx="4134427" cy="1761044"/>
          </a:xfrm>
          <a:prstGeom prst="rect">
            <a:avLst/>
          </a:prstGeom>
        </p:spPr>
      </p:pic>
      <p:pic>
        <p:nvPicPr>
          <p:cNvPr id="19" name="Picture 3" descr="A close-up of a grid&#10;&#10;Description automatically generated">
            <a:extLst>
              <a:ext uri="{FF2B5EF4-FFF2-40B4-BE49-F238E27FC236}">
                <a16:creationId xmlns:a16="http://schemas.microsoft.com/office/drawing/2014/main" id="{12FD9A9D-98AB-4F7C-87CD-3A01DA194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215" y="3144087"/>
            <a:ext cx="3134310" cy="2099810"/>
          </a:xfrm>
          <a:prstGeom prst="rect">
            <a:avLst/>
          </a:prstGeom>
        </p:spPr>
      </p:pic>
      <p:sp>
        <p:nvSpPr>
          <p:cNvPr id="20" name="Subtitle 1">
            <a:extLst>
              <a:ext uri="{FF2B5EF4-FFF2-40B4-BE49-F238E27FC236}">
                <a16:creationId xmlns:a16="http://schemas.microsoft.com/office/drawing/2014/main" id="{CC177D79-DD0A-4947-93C5-8FDCFCCB0EF5}"/>
              </a:ext>
            </a:extLst>
          </p:cNvPr>
          <p:cNvSpPr txBox="1">
            <a:spLocks/>
          </p:cNvSpPr>
          <p:nvPr/>
        </p:nvSpPr>
        <p:spPr>
          <a:xfrm>
            <a:off x="7636354" y="5299384"/>
            <a:ext cx="994642" cy="396006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u="non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matter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7E9DF29-5CBC-487B-90BE-7A3DEE57A166}"/>
              </a:ext>
            </a:extLst>
          </p:cNvPr>
          <p:cNvCxnSpPr>
            <a:cxnSpLocks/>
          </p:cNvCxnSpPr>
          <p:nvPr/>
        </p:nvCxnSpPr>
        <p:spPr>
          <a:xfrm>
            <a:off x="8133675" y="4610602"/>
            <a:ext cx="0" cy="68878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btitle 1">
            <a:extLst>
              <a:ext uri="{FF2B5EF4-FFF2-40B4-BE49-F238E27FC236}">
                <a16:creationId xmlns:a16="http://schemas.microsoft.com/office/drawing/2014/main" id="{4666178F-09A0-4FE4-8C08-54AB3F31229D}"/>
              </a:ext>
            </a:extLst>
          </p:cNvPr>
          <p:cNvSpPr txBox="1">
            <a:spLocks/>
          </p:cNvSpPr>
          <p:nvPr/>
        </p:nvSpPr>
        <p:spPr>
          <a:xfrm>
            <a:off x="9487127" y="3742794"/>
            <a:ext cx="994642" cy="396006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u="non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gauge field</a:t>
            </a:r>
          </a:p>
        </p:txBody>
      </p:sp>
      <p:cxnSp>
        <p:nvCxnSpPr>
          <p:cNvPr id="23" name="Straight Connector 20">
            <a:extLst>
              <a:ext uri="{FF2B5EF4-FFF2-40B4-BE49-F238E27FC236}">
                <a16:creationId xmlns:a16="http://schemas.microsoft.com/office/drawing/2014/main" id="{7A2D2B20-7773-45BE-A26F-21AA1216E0AE}"/>
              </a:ext>
            </a:extLst>
          </p:cNvPr>
          <p:cNvCxnSpPr>
            <a:cxnSpLocks/>
          </p:cNvCxnSpPr>
          <p:nvPr/>
        </p:nvCxnSpPr>
        <p:spPr>
          <a:xfrm flipV="1">
            <a:off x="8381999" y="4111905"/>
            <a:ext cx="1024443" cy="82088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536B0471-8546-4136-B38D-BCFD7D2DA464}"/>
              </a:ext>
            </a:extLst>
          </p:cNvPr>
          <p:cNvSpPr txBox="1"/>
          <p:nvPr/>
        </p:nvSpPr>
        <p:spPr>
          <a:xfrm>
            <a:off x="6705600" y="5976908"/>
            <a:ext cx="6194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70C0"/>
                </a:solidFill>
                <a:latin typeface="Calibri" pitchFamily="34" charset="0"/>
              </a:rPr>
              <a:t>R. Stricker, et al., PRX Quantum </a:t>
            </a: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3</a:t>
            </a:r>
            <a:r>
              <a:rPr lang="en-US" sz="2000" dirty="0">
                <a:solidFill>
                  <a:srgbClr val="0070C0"/>
                </a:solidFill>
                <a:latin typeface="Calibri" pitchFamily="34" charset="0"/>
              </a:rPr>
              <a:t>, 040310 (2022)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8E49717-8F8F-4E52-B611-47BC8BFE03EC}"/>
              </a:ext>
            </a:extLst>
          </p:cNvPr>
          <p:cNvSpPr txBox="1"/>
          <p:nvPr/>
        </p:nvSpPr>
        <p:spPr>
          <a:xfrm>
            <a:off x="7577424" y="6310302"/>
            <a:ext cx="4814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70C0"/>
                </a:solidFill>
                <a:latin typeface="Calibri" pitchFamily="34" charset="0"/>
              </a:rPr>
              <a:t>M. Meth, et al., arxiv:2310.12110 (2023)</a:t>
            </a:r>
          </a:p>
        </p:txBody>
      </p:sp>
    </p:spTree>
    <p:extLst>
      <p:ext uri="{BB962C8B-B14F-4D97-AF65-F5344CB8AC3E}">
        <p14:creationId xmlns:p14="http://schemas.microsoft.com/office/powerpoint/2010/main" val="256936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01042-3C4C-4F7A-9DE6-FA50F0EB7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The Real World: Building a New Hardware Setup</a:t>
            </a:r>
          </a:p>
        </p:txBody>
      </p:sp>
      <p:sp>
        <p:nvSpPr>
          <p:cNvPr id="4" name="AutoShape 2" descr="preview url image">
            <a:extLst>
              <a:ext uri="{FF2B5EF4-FFF2-40B4-BE49-F238E27FC236}">
                <a16:creationId xmlns:a16="http://schemas.microsoft.com/office/drawing/2014/main" id="{18781936-E222-4EE6-8A36-FCC0D6BDEEDF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838200" y="1825625"/>
            <a:ext cx="734657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400" dirty="0" err="1"/>
              <a:t>Our</a:t>
            </a:r>
            <a:r>
              <a:rPr lang="de-AT" sz="2400" dirty="0"/>
              <a:t> </a:t>
            </a:r>
            <a:r>
              <a:rPr lang="de-AT" sz="2400" dirty="0" err="1"/>
              <a:t>current</a:t>
            </a:r>
            <a:r>
              <a:rPr lang="de-AT" sz="2400" dirty="0"/>
              <a:t> </a:t>
            </a:r>
            <a:r>
              <a:rPr lang="de-AT" sz="2400" dirty="0" err="1"/>
              <a:t>focus</a:t>
            </a:r>
            <a:r>
              <a:rPr lang="de-AT" sz="2400" dirty="0"/>
              <a:t> </a:t>
            </a:r>
            <a:r>
              <a:rPr lang="de-AT" sz="2400" dirty="0" err="1"/>
              <a:t>is</a:t>
            </a:r>
            <a:r>
              <a:rPr lang="de-AT" sz="2400" dirty="0"/>
              <a:t> to </a:t>
            </a:r>
            <a:r>
              <a:rPr lang="de-AT" sz="2400" dirty="0" err="1"/>
              <a:t>build</a:t>
            </a:r>
            <a:r>
              <a:rPr lang="de-AT" sz="2400" dirty="0"/>
              <a:t> a </a:t>
            </a:r>
            <a:r>
              <a:rPr lang="de-AT" sz="2400" dirty="0" err="1"/>
              <a:t>new</a:t>
            </a:r>
            <a:r>
              <a:rPr lang="de-AT" sz="2400" dirty="0"/>
              <a:t> </a:t>
            </a:r>
            <a:r>
              <a:rPr lang="de-AT" sz="2400" dirty="0" err="1"/>
              <a:t>experiment</a:t>
            </a:r>
            <a:r>
              <a:rPr lang="de-AT" sz="2400" dirty="0"/>
              <a:t>, that </a:t>
            </a:r>
            <a:r>
              <a:rPr lang="de-AT" sz="2400" dirty="0" err="1"/>
              <a:t>is</a:t>
            </a:r>
            <a:r>
              <a:rPr lang="de-AT" sz="2400" dirty="0"/>
              <a:t> </a:t>
            </a:r>
            <a:r>
              <a:rPr lang="de-AT" sz="2400" dirty="0" err="1"/>
              <a:t>specifically</a:t>
            </a:r>
            <a:r>
              <a:rPr lang="de-AT" sz="2400" dirty="0"/>
              <a:t> </a:t>
            </a:r>
            <a:r>
              <a:rPr lang="de-AT" sz="2400" dirty="0" err="1"/>
              <a:t>geared</a:t>
            </a:r>
            <a:r>
              <a:rPr lang="de-AT" sz="2400" dirty="0"/>
              <a:t> </a:t>
            </a:r>
            <a:r>
              <a:rPr lang="de-AT" sz="2400" dirty="0" err="1"/>
              <a:t>toward</a:t>
            </a:r>
            <a:r>
              <a:rPr lang="de-AT" sz="2400" dirty="0"/>
              <a:t> </a:t>
            </a:r>
            <a:r>
              <a:rPr lang="de-AT" sz="2400" dirty="0" err="1"/>
              <a:t>state</a:t>
            </a:r>
            <a:r>
              <a:rPr lang="de-AT" sz="2400" dirty="0"/>
              <a:t>-</a:t>
            </a:r>
            <a:r>
              <a:rPr lang="de-AT" sz="2400" dirty="0" err="1"/>
              <a:t>of</a:t>
            </a:r>
            <a:r>
              <a:rPr lang="de-AT" sz="2400" dirty="0"/>
              <a:t>-</a:t>
            </a:r>
            <a:r>
              <a:rPr lang="de-AT" sz="2400" dirty="0" err="1"/>
              <a:t>the</a:t>
            </a:r>
            <a:r>
              <a:rPr lang="de-AT" sz="2400" dirty="0"/>
              <a:t>-art QIP with </a:t>
            </a:r>
            <a:r>
              <a:rPr lang="de-AT" sz="2400" dirty="0" err="1"/>
              <a:t>qudits</a:t>
            </a:r>
            <a:r>
              <a:rPr lang="de-AT" sz="2400" dirty="0"/>
              <a:t>. This in </a:t>
            </a:r>
            <a:r>
              <a:rPr lang="de-AT" sz="2400" dirty="0" err="1"/>
              <a:t>particular</a:t>
            </a:r>
            <a:r>
              <a:rPr lang="de-AT" sz="2400" dirty="0"/>
              <a:t> </a:t>
            </a:r>
            <a:r>
              <a:rPr lang="de-AT" sz="2400" dirty="0" err="1"/>
              <a:t>includes</a:t>
            </a:r>
            <a:r>
              <a:rPr lang="de-AT" sz="2400" dirty="0"/>
              <a:t>:</a:t>
            </a:r>
          </a:p>
          <a:p>
            <a:r>
              <a:rPr lang="de-AT" sz="2400" dirty="0"/>
              <a:t>Dual </a:t>
            </a:r>
            <a:r>
              <a:rPr lang="de-AT" sz="2400" dirty="0" err="1"/>
              <a:t>desonator</a:t>
            </a:r>
            <a:r>
              <a:rPr lang="de-AT" sz="2400" dirty="0"/>
              <a:t> </a:t>
            </a:r>
            <a:r>
              <a:rPr lang="de-AT" sz="2400" dirty="0" err="1"/>
              <a:t>drive</a:t>
            </a:r>
            <a:endParaRPr lang="de-AT" sz="2400" dirty="0"/>
          </a:p>
          <a:p>
            <a:r>
              <a:rPr lang="de-AT" sz="2400" dirty="0" err="1"/>
              <a:t>Two</a:t>
            </a:r>
            <a:r>
              <a:rPr lang="de-AT" sz="2400" dirty="0"/>
              <a:t> </a:t>
            </a:r>
            <a:r>
              <a:rPr lang="de-AT" sz="2400" dirty="0" err="1"/>
              <a:t>sided</a:t>
            </a:r>
            <a:r>
              <a:rPr lang="de-AT" sz="2400" dirty="0"/>
              <a:t> orthogonal </a:t>
            </a:r>
            <a:r>
              <a:rPr lang="de-AT" sz="2400" dirty="0" err="1"/>
              <a:t>addressing</a:t>
            </a:r>
            <a:endParaRPr lang="de-AT" sz="2400" dirty="0"/>
          </a:p>
          <a:p>
            <a:r>
              <a:rPr lang="de-AT" sz="2400" dirty="0"/>
              <a:t>High NA </a:t>
            </a:r>
            <a:r>
              <a:rPr lang="de-AT" sz="2400" dirty="0" err="1"/>
              <a:t>objective</a:t>
            </a:r>
            <a:endParaRPr lang="de-AT" sz="2400" dirty="0"/>
          </a:p>
          <a:p>
            <a:r>
              <a:rPr lang="de-AT" sz="2400" dirty="0"/>
              <a:t>Titanium Chamber</a:t>
            </a:r>
          </a:p>
          <a:p>
            <a:endParaRPr lang="de-AT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568AAA9-5789-4B97-A122-5A8A4AA58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4436" y="1341521"/>
            <a:ext cx="326350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0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630</Words>
  <Application>Microsoft Office PowerPoint</Application>
  <PresentationFormat>Breitbild</PresentationFormat>
  <Paragraphs>71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</vt:lpstr>
      <vt:lpstr>Qudit Quantum Computing</vt:lpstr>
      <vt:lpstr>Quantum Computing with Trapped Ions</vt:lpstr>
      <vt:lpstr>Qudit Quantum Information Processing</vt:lpstr>
      <vt:lpstr>Intricacies of Qudit QIP I</vt:lpstr>
      <vt:lpstr>Intricacies of Qudit Quantum Computing II </vt:lpstr>
      <vt:lpstr>Intricacies of Qudit Quantum Computing III </vt:lpstr>
      <vt:lpstr>State of the Art</vt:lpstr>
      <vt:lpstr>Is this useful?</vt:lpstr>
      <vt:lpstr>The Real World: Building a New Hardware Setup</vt:lpstr>
      <vt:lpstr>Current Status</vt:lpstr>
      <vt:lpstr>Future applications:</vt:lpstr>
      <vt:lpstr>Thanks!</vt:lpstr>
      <vt:lpstr>Problem 1: Magnetic field direction</vt:lpstr>
      <vt:lpstr>Problem 2: Dual Resonator Configuration</vt:lpstr>
      <vt:lpstr>Problem 3: Coherences</vt:lpstr>
      <vt:lpstr>Problem 3: Coherences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Qudit Quantum Hardware</dc:title>
  <dc:creator>Peter</dc:creator>
  <cp:lastModifiedBy>Peter</cp:lastModifiedBy>
  <cp:revision>53</cp:revision>
  <dcterms:created xsi:type="dcterms:W3CDTF">2024-07-05T07:13:32Z</dcterms:created>
  <dcterms:modified xsi:type="dcterms:W3CDTF">2024-07-08T05:58:02Z</dcterms:modified>
</cp:coreProperties>
</file>