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721" r:id="rId3"/>
    <p:sldId id="720" r:id="rId4"/>
    <p:sldId id="781" r:id="rId5"/>
    <p:sldId id="714" r:id="rId6"/>
    <p:sldId id="775" r:id="rId7"/>
    <p:sldId id="779" r:id="rId8"/>
    <p:sldId id="785" r:id="rId9"/>
    <p:sldId id="709" r:id="rId10"/>
    <p:sldId id="718" r:id="rId11"/>
    <p:sldId id="776" r:id="rId12"/>
    <p:sldId id="777" r:id="rId13"/>
    <p:sldId id="783" r:id="rId14"/>
    <p:sldId id="778" r:id="rId15"/>
    <p:sldId id="724" r:id="rId16"/>
    <p:sldId id="782" r:id="rId17"/>
    <p:sldId id="343" r:id="rId18"/>
    <p:sldId id="780" r:id="rId19"/>
    <p:sldId id="78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BEEC"/>
    <a:srgbClr val="E2F0D9"/>
    <a:srgbClr val="EB3974"/>
    <a:srgbClr val="E7E6E6"/>
    <a:srgbClr val="FFFFFF"/>
    <a:srgbClr val="00A2E8"/>
    <a:srgbClr val="ED151D"/>
    <a:srgbClr val="C00000"/>
    <a:srgbClr val="616161"/>
    <a:srgbClr val="DAE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564" autoAdjust="0"/>
  </p:normalViewPr>
  <p:slideViewPr>
    <p:cSldViewPr snapToGrid="0">
      <p:cViewPr varScale="1">
        <p:scale>
          <a:sx n="149" d="100"/>
          <a:sy n="149" d="100"/>
        </p:scale>
        <p:origin x="10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1AC3D-EA84-4152-A65F-D714F83E70F5}" type="datetimeFigureOut">
              <a:rPr lang="en-US" smtClean="0"/>
              <a:t>7/4/2024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7096D-1781-403B-8DDE-A7CC99E84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B7096D-1781-403B-8DDE-A7CC99E848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38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! Detuning dependence now included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B7096D-1781-403B-8DDE-A7CC99E848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71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measurement of the populations as a function of the detuning from the out of phase motional mode. Our operating point is where we achieve 50% population in up </a:t>
            </a:r>
            <a:r>
              <a:rPr lang="en-US" dirty="0" err="1"/>
              <a:t>up</a:t>
            </a:r>
            <a:r>
              <a:rPr lang="en-US" dirty="0"/>
              <a:t> and down </a:t>
            </a:r>
            <a:r>
              <a:rPr lang="en-US" dirty="0" err="1"/>
              <a:t>down</a:t>
            </a:r>
            <a:r>
              <a:rPr lang="en-US" dirty="0"/>
              <a:t> states near 11 kHz. To measure the fidelity of the entangled state, we add a pi/2 pulse to the end of the gate sequence and scan over the phase to obtain a parity fringe, the contrast of which is directly tied to the bell state fidelity.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B7096D-1781-403B-8DDE-A7CC99E848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94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B7096D-1781-403B-8DDE-A7CC99E848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95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976 </a:t>
            </a:r>
            <a:r>
              <a:rPr lang="en-US" dirty="0" err="1"/>
              <a:t>raman</a:t>
            </a:r>
            <a:r>
              <a:rPr lang="en-US" dirty="0"/>
              <a:t> scattering higher due to several factors/decisions (nonfundamental): choice of qubit states m=5/2 and 3/2 and CG values, orthogonal and mixed polarized beams to access carrier, 4 pulse phase gate vs 1 pulse to get around shorter decoherence time (add a diagram? Add to extra slide?)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B7096D-1781-403B-8DDE-A7CC99E848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57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45F1-C535-4B08-A0CA-91CE06AE9E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1A384C-C49D-414B-8990-BF8DB8ED0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F9A23-F10F-4FF0-826B-0405F4FD4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99FA-052B-4C6D-B464-30C2C0F10F18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FB9551-3F1E-40BD-A989-817822753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AA524-37D7-46CF-89C4-F584A0FE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48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9863C-C472-4667-943C-0DB2D0AD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05F9F7-4408-485C-BB28-83556CABD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AD091-47B2-49CB-A045-93942D31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D571-4E58-486F-B917-52EA09B49C76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7849D-9587-42A4-84A7-8233B6CBF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9CF12-A8EC-43BD-A857-D4188580A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9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C9A7C3-3581-4307-AE2D-69E9AE161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E1A0CD-8A6A-421C-AABD-F0A0086ADB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D8B63-7870-46CE-B24A-8576B47A9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A6D5E-74F0-42E4-8EC2-6264009D9169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F7E83-5A27-44E6-9E39-441CBC157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89DD4-429E-4F75-9E47-CD11A465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5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339BD-562C-4B37-85C0-90DFA2B5B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9413E-6CA1-4CD1-85EE-98CD49B8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906F3-9E78-4063-88DD-997C69973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9F92A-BA72-4DA1-89A9-684D4EC04B29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BAB94-31FA-478F-89B8-30B115D7B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BAC51-8148-41F7-8504-D9A77B2A1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5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BCB5B-8EA5-4E3C-A4FB-9F133ACC8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90609-4D1D-4460-BAF6-447E1FDF5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03AD9-2C08-4ECB-A67E-78D970C7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3DE7-0C06-4E91-B03E-868107F39C94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B36C5-B055-4C7F-A0F7-128658E4A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EE27D-C79E-4BBB-A5BC-680010B72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69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C427D-AE0A-4DFF-A62C-4BE6752C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93C5D-D344-46AC-B22A-6EA4AEDB08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193013-F57D-4A4C-B547-7892D5994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AF571-DB20-4275-82EB-E294574E2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9BDF-8AB4-401E-8DC2-2A1275BF81CA}" type="datetime1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87417-D3FC-47F4-8CEA-F2DDE2E21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3D73B-BE9A-4196-87C7-1EC074B9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41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9689A-B5F3-4D57-AD66-7509BA8CC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7138E4-C0C5-4188-91C1-52CA5C666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8A61CC-83E6-4975-B62B-EC5DF17B6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3E78C5-BE76-44D5-9413-8B38B6B074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971D95-1EA9-4A4D-802B-83F4EB3AE6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AC98CC-347F-4401-809A-1899621BB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4A456-F036-4361-A549-4D452ED16B3F}" type="datetime1">
              <a:rPr lang="en-US" smtClean="0"/>
              <a:t>7/4/2024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3F06C-8B92-408E-A097-A9534E98B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C2AE6F-2189-49AD-B0E3-501088BB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5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BE645-73FD-4B20-9520-AB729E530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F2BC1-FF03-4169-BB70-DF452B3E3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035E-D92F-4657-A418-4A2146311CFD}" type="datetime1">
              <a:rPr lang="en-US" smtClean="0"/>
              <a:t>7/4/2024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450AC-67EF-4D06-A81B-7F700B42B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108F8-490E-4A56-B488-BB4F2562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61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CCAA23-18E1-472C-A0BB-BDC360251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2AB9-76B9-49F0-9239-BE44692B34AD}" type="datetime1">
              <a:rPr lang="en-US" smtClean="0"/>
              <a:t>7/4/2024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DF6D67-DEBE-467A-AD9D-E3DEB1333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76C6A-B776-4B29-9D38-EBC0CBFF9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0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01A9F-7268-4542-B7B0-B2591084B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476CB-7E14-4C90-8A48-D7898D513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602DBB-8393-4D4A-B8C3-EBBD35226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229B8D-8B29-4ABD-A20B-550CD7A8E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ADE36-E450-4FAF-B3FB-5257E77DAEE9}" type="datetime1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9F2423-AD32-4463-AF97-DC52C64C6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D0E52-A668-47B7-AB04-B3D72D98E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84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CC2C5-5836-47BF-A98A-14807A6FA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75797A-262F-4B19-9A74-F4B32AE2F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A95365-CD7C-47FE-B05B-A02C2A88E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BECB0-EACE-4387-94DB-05C34BEE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98C41-B38E-4DEB-ADE3-27D9069BDEB1}" type="datetime1">
              <a:rPr lang="en-US" smtClean="0"/>
              <a:t>7/4/2024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36A75-3B1B-471E-AF05-8ED8971FB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61702-76AB-471D-A719-9BBC77898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8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E5CC0B-5F23-493E-B653-8D7BD9970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190DBD-15F3-43CF-B90F-E3B65AB2E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8DE2D-956E-4119-9E03-C2E82D099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6069-38E9-40D3-BDF8-3E761E18AC37}" type="datetime1">
              <a:rPr lang="en-US" smtClean="0"/>
              <a:t>7/4/2024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39D3AE-D344-4E5A-954B-8BAAB4257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D103D-2467-4E9A-8798-77B2B2670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99600" y="65538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B00BE-D9DF-4403-9969-7DE10A35F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9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svg"/><Relationship Id="rId4" Type="http://schemas.openxmlformats.org/officeDocument/2006/relationships/image" Target="../media/image7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svg"/><Relationship Id="rId4" Type="http://schemas.openxmlformats.org/officeDocument/2006/relationships/image" Target="../media/image8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" Type="http://schemas.openxmlformats.org/officeDocument/2006/relationships/image" Target="../media/image94.jpeg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11" Type="http://schemas.openxmlformats.org/officeDocument/2006/relationships/image" Target="../media/image103.png"/><Relationship Id="rId5" Type="http://schemas.openxmlformats.org/officeDocument/2006/relationships/image" Target="../media/image97.jpe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image" Target="../media/image96.jpeg"/><Relationship Id="rId9" Type="http://schemas.openxmlformats.org/officeDocument/2006/relationships/image" Target="../media/image101.jpeg"/><Relationship Id="rId14" Type="http://schemas.openxmlformats.org/officeDocument/2006/relationships/image" Target="../media/image10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3.xml"/><Relationship Id="rId7" Type="http://schemas.openxmlformats.org/officeDocument/2006/relationships/image" Target="../media/image1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50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png"/><Relationship Id="rId18" Type="http://schemas.openxmlformats.org/officeDocument/2006/relationships/image" Target="../media/image42.svg"/><Relationship Id="rId26" Type="http://schemas.openxmlformats.org/officeDocument/2006/relationships/image" Target="../media/image50.svg"/><Relationship Id="rId39" Type="http://schemas.openxmlformats.org/officeDocument/2006/relationships/image" Target="../media/image63.png"/><Relationship Id="rId21" Type="http://schemas.openxmlformats.org/officeDocument/2006/relationships/image" Target="../media/image45.png"/><Relationship Id="rId34" Type="http://schemas.openxmlformats.org/officeDocument/2006/relationships/image" Target="../media/image58.svg"/><Relationship Id="rId42" Type="http://schemas.openxmlformats.org/officeDocument/2006/relationships/image" Target="../media/image66.sv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0.svg"/><Relationship Id="rId20" Type="http://schemas.openxmlformats.org/officeDocument/2006/relationships/image" Target="../media/image44.svg"/><Relationship Id="rId29" Type="http://schemas.openxmlformats.org/officeDocument/2006/relationships/image" Target="../media/image53.png"/><Relationship Id="rId41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24" Type="http://schemas.openxmlformats.org/officeDocument/2006/relationships/image" Target="../media/image48.svg"/><Relationship Id="rId32" Type="http://schemas.openxmlformats.org/officeDocument/2006/relationships/image" Target="../media/image56.svg"/><Relationship Id="rId37" Type="http://schemas.openxmlformats.org/officeDocument/2006/relationships/image" Target="../media/image61.png"/><Relationship Id="rId40" Type="http://schemas.openxmlformats.org/officeDocument/2006/relationships/image" Target="../media/image64.sv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svg"/><Relationship Id="rId36" Type="http://schemas.openxmlformats.org/officeDocument/2006/relationships/image" Target="../media/image60.svg"/><Relationship Id="rId10" Type="http://schemas.openxmlformats.org/officeDocument/2006/relationships/image" Target="../media/image34.sv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4" Type="http://schemas.openxmlformats.org/officeDocument/2006/relationships/image" Target="../media/image68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Relationship Id="rId22" Type="http://schemas.openxmlformats.org/officeDocument/2006/relationships/image" Target="../media/image46.svg"/><Relationship Id="rId27" Type="http://schemas.openxmlformats.org/officeDocument/2006/relationships/image" Target="../media/image51.png"/><Relationship Id="rId30" Type="http://schemas.openxmlformats.org/officeDocument/2006/relationships/image" Target="../media/image54.svg"/><Relationship Id="rId35" Type="http://schemas.openxmlformats.org/officeDocument/2006/relationships/image" Target="../media/image59.png"/><Relationship Id="rId43" Type="http://schemas.openxmlformats.org/officeDocument/2006/relationships/image" Target="../media/image67.png"/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12" Type="http://schemas.openxmlformats.org/officeDocument/2006/relationships/image" Target="../media/image36.sv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38" Type="http://schemas.openxmlformats.org/officeDocument/2006/relationships/image" Target="../media/image6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CEB823-7C3C-EC29-786E-505C19A60CA8}"/>
              </a:ext>
            </a:extLst>
          </p:cNvPr>
          <p:cNvSpPr/>
          <p:nvPr/>
        </p:nvSpPr>
        <p:spPr>
          <a:xfrm>
            <a:off x="4412975" y="6336134"/>
            <a:ext cx="3326296" cy="4178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315342-0ACB-662F-1C35-AD16469FB022}"/>
              </a:ext>
            </a:extLst>
          </p:cNvPr>
          <p:cNvSpPr/>
          <p:nvPr/>
        </p:nvSpPr>
        <p:spPr>
          <a:xfrm>
            <a:off x="1571813" y="1105522"/>
            <a:ext cx="9008620" cy="3416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DFBE8-A6FE-441A-A288-D820C6E13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9779"/>
            <a:ext cx="9144000" cy="1733864"/>
          </a:xfrm>
        </p:spPr>
        <p:txBody>
          <a:bodyPr>
            <a:normAutofit fontScale="90000"/>
          </a:bodyPr>
          <a:lstStyle/>
          <a:p>
            <a:r>
              <a:rPr lang="en-US" dirty="0"/>
              <a:t>Stimulated Raman 2-qubit logic gates in metastable trapped-ion qubits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AEA1FF-815E-4049-8586-C172B9B5A1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26531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+mj-lt"/>
              </a:rPr>
              <a:t>Sean Brudney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9A3475-BB51-4C88-BB65-D6A0C2C970C7}"/>
              </a:ext>
            </a:extLst>
          </p:cNvPr>
          <p:cNvSpPr txBox="1"/>
          <p:nvPr/>
        </p:nvSpPr>
        <p:spPr>
          <a:xfrm>
            <a:off x="4100669" y="5997670"/>
            <a:ext cx="4012441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en-US" i="0" dirty="0">
                <a:effectLst/>
                <a:latin typeface="+mj-lt"/>
              </a:rPr>
              <a:t>ions.uoregon.edu</a:t>
            </a:r>
            <a:endParaRPr lang="en-US" dirty="0"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BE155-C447-4AB6-A93E-E0B8198B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1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56F617A-EC8C-B235-F2D1-78C4CD946E91}"/>
              </a:ext>
            </a:extLst>
          </p:cNvPr>
          <p:cNvGrpSpPr/>
          <p:nvPr/>
        </p:nvGrpSpPr>
        <p:grpSpPr>
          <a:xfrm>
            <a:off x="4769335" y="4839518"/>
            <a:ext cx="2653330" cy="760159"/>
            <a:chOff x="4772925" y="5637061"/>
            <a:chExt cx="2835304" cy="81229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57FF566-DBD5-3DDE-F83D-4A98B9021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72925" y="5637061"/>
              <a:ext cx="937379" cy="80767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4D377D5-5390-80BA-6AB7-ED4CF8F60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10304" y="5641683"/>
              <a:ext cx="1897925" cy="807671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51196AE-00D4-47A3-DBD4-DB1521654CDB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EE6C17-9F59-FC09-DB14-0423866EA0CA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8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A502737-AA7D-5A9F-7194-44967D9D3F71}"/>
              </a:ext>
            </a:extLst>
          </p:cNvPr>
          <p:cNvSpPr/>
          <p:nvPr/>
        </p:nvSpPr>
        <p:spPr>
          <a:xfrm>
            <a:off x="0" y="6326071"/>
            <a:ext cx="12229939" cy="547143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891689-4F94-D4C2-7517-16F18F1EB413}"/>
              </a:ext>
            </a:extLst>
          </p:cNvPr>
          <p:cNvSpPr txBox="1"/>
          <p:nvPr/>
        </p:nvSpPr>
        <p:spPr>
          <a:xfrm>
            <a:off x="0" y="6326072"/>
            <a:ext cx="11851513" cy="523220"/>
          </a:xfrm>
          <a:prstGeom prst="rect">
            <a:avLst/>
          </a:prstGeom>
          <a:solidFill>
            <a:srgbClr val="DAE3F3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03864"/>
                </a:solidFill>
              </a:rPr>
              <a:t>[1] I. D. Moore et al. Photon scattering errors during stimulated Raman transitions in trapped-ion qubits. Phys. Rev. A, 107:032413, 2023</a:t>
            </a:r>
          </a:p>
          <a:p>
            <a:r>
              <a:rPr lang="en-US" sz="1400" dirty="0">
                <a:solidFill>
                  <a:srgbClr val="203864"/>
                </a:solidFill>
              </a:rPr>
              <a:t>[2] M. </a:t>
            </a:r>
            <a:r>
              <a:rPr lang="en-US" sz="1400" dirty="0" err="1">
                <a:solidFill>
                  <a:srgbClr val="203864"/>
                </a:solidFill>
              </a:rPr>
              <a:t>Boguslawki</a:t>
            </a:r>
            <a:r>
              <a:rPr lang="en-US" sz="1400" dirty="0">
                <a:solidFill>
                  <a:srgbClr val="203864"/>
                </a:solidFill>
              </a:rPr>
              <a:t> et al. Raman Scattering errors in Stimulated-Raman-Induced Logic Gates in </a:t>
            </a:r>
            <a:r>
              <a:rPr lang="en-US" sz="1400" baseline="30000" dirty="0">
                <a:solidFill>
                  <a:srgbClr val="203864"/>
                </a:solidFill>
              </a:rPr>
              <a:t>133</a:t>
            </a:r>
            <a:r>
              <a:rPr lang="en-US" sz="1400" dirty="0">
                <a:solidFill>
                  <a:srgbClr val="203864"/>
                </a:solidFill>
              </a:rPr>
              <a:t>Ba</a:t>
            </a:r>
            <a:r>
              <a:rPr lang="en-US" sz="1400" baseline="30000" dirty="0">
                <a:solidFill>
                  <a:srgbClr val="203864"/>
                </a:solidFill>
              </a:rPr>
              <a:t>+</a:t>
            </a:r>
            <a:r>
              <a:rPr lang="en-US" sz="1400" dirty="0">
                <a:solidFill>
                  <a:srgbClr val="203864"/>
                </a:solidFill>
              </a:rPr>
              <a:t>. Phys. Rev. Lett., 131:063001, 2023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CC7435-BBC5-A0E5-B836-496D9FBE1BF7}"/>
              </a:ext>
            </a:extLst>
          </p:cNvPr>
          <p:cNvSpPr/>
          <p:nvPr/>
        </p:nvSpPr>
        <p:spPr>
          <a:xfrm>
            <a:off x="1" y="0"/>
            <a:ext cx="12198280" cy="7755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38501B-509D-8CFB-F3D1-D608D779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91">
            <a:extLst>
              <a:ext uri="{FF2B5EF4-FFF2-40B4-BE49-F238E27FC236}">
                <a16:creationId xmlns:a16="http://schemas.microsoft.com/office/drawing/2014/main" id="{CB21B8FD-2BB8-0DF6-454C-EDFED5A5FEB7}"/>
              </a:ext>
            </a:extLst>
          </p:cNvPr>
          <p:cNvSpPr txBox="1">
            <a:spLocks/>
          </p:cNvSpPr>
          <p:nvPr/>
        </p:nvSpPr>
        <p:spPr>
          <a:xfrm>
            <a:off x="838200" y="-27501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Raman scattering rate measurements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F269C0-8789-4104-92F6-C9CD3B344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430" y="3614023"/>
            <a:ext cx="3730083" cy="26663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486352-6187-05A6-6C47-539E658EB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42" y="830493"/>
            <a:ext cx="3905255" cy="27651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ED356C-4FB2-8BB6-6DA9-A5B21941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6020" y="828366"/>
            <a:ext cx="3748080" cy="27591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BCDED5-147E-15FD-8A52-C0B868BD7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9919" y="830113"/>
            <a:ext cx="3607680" cy="27112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748324-FF42-5200-275B-2933FEB484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4076" y="3614021"/>
            <a:ext cx="3730084" cy="26663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2DC181-0F62-C4BD-336E-CE9F1F8BA4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759" y="3614020"/>
            <a:ext cx="3730085" cy="266630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0007022-3F1A-0699-FEB4-985A987449BD}"/>
              </a:ext>
            </a:extLst>
          </p:cNvPr>
          <p:cNvSpPr/>
          <p:nvPr/>
        </p:nvSpPr>
        <p:spPr>
          <a:xfrm>
            <a:off x="3502296" y="4444750"/>
            <a:ext cx="4980251" cy="547142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B9330A6-B55E-F2D4-6E8D-A69B04A68226}"/>
              </a:ext>
            </a:extLst>
          </p:cNvPr>
          <p:cNvSpPr txBox="1">
            <a:spLocks/>
          </p:cNvSpPr>
          <p:nvPr/>
        </p:nvSpPr>
        <p:spPr>
          <a:xfrm>
            <a:off x="3551914" y="4444750"/>
            <a:ext cx="4881014" cy="431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>
                <a:solidFill>
                  <a:srgbClr val="203864"/>
                </a:solidFill>
              </a:rPr>
              <a:t>See also – Verification of model for g qubits in </a:t>
            </a:r>
            <a:r>
              <a:rPr lang="en-US" sz="1600" baseline="30000" dirty="0">
                <a:solidFill>
                  <a:srgbClr val="203864"/>
                </a:solidFill>
              </a:rPr>
              <a:t>133</a:t>
            </a:r>
            <a:r>
              <a:rPr lang="en-US" sz="1600" dirty="0">
                <a:solidFill>
                  <a:srgbClr val="203864"/>
                </a:solidFill>
              </a:rPr>
              <a:t>Ba</a:t>
            </a:r>
            <a:r>
              <a:rPr lang="en-US" sz="1600" baseline="30000" dirty="0">
                <a:solidFill>
                  <a:srgbClr val="203864"/>
                </a:solidFill>
              </a:rPr>
              <a:t>+</a:t>
            </a:r>
            <a:r>
              <a:rPr lang="en-US" sz="1600" dirty="0">
                <a:solidFill>
                  <a:srgbClr val="203864"/>
                </a:solidFill>
              </a:rPr>
              <a:t> in collaboration with UCLA group [2]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B54230-FA61-48ED-5E19-A04F732B18E5}"/>
              </a:ext>
            </a:extLst>
          </p:cNvPr>
          <p:cNvSpPr/>
          <p:nvPr/>
        </p:nvSpPr>
        <p:spPr>
          <a:xfrm>
            <a:off x="2652458" y="3156333"/>
            <a:ext cx="6679927" cy="1218760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E4E9796-BFB8-23AB-59ED-0E4FAD6A9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8978" y="3315685"/>
            <a:ext cx="4846887" cy="73831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203864"/>
                </a:solidFill>
              </a:rPr>
              <a:t>Key point – Model by Moore et al. [1] successfully verified in </a:t>
            </a:r>
            <a:r>
              <a:rPr lang="en-US" sz="2400" baseline="30000" dirty="0">
                <a:solidFill>
                  <a:srgbClr val="203864"/>
                </a:solidFill>
              </a:rPr>
              <a:t>40</a:t>
            </a:r>
            <a:r>
              <a:rPr lang="en-US" sz="2400" dirty="0">
                <a:solidFill>
                  <a:srgbClr val="203864"/>
                </a:solidFill>
              </a:rPr>
              <a:t>Ca</a:t>
            </a:r>
            <a:r>
              <a:rPr lang="en-US" sz="2400" baseline="30000" dirty="0">
                <a:solidFill>
                  <a:srgbClr val="203864"/>
                </a:solidFill>
              </a:rPr>
              <a:t>+</a:t>
            </a:r>
            <a:endParaRPr lang="en-US" sz="2400" dirty="0">
              <a:solidFill>
                <a:srgbClr val="2038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2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build="p"/>
      <p:bldP spid="3" grpId="0" animBg="1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103B08F-FAF8-6051-17FA-E00BAA4E9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346" y="822729"/>
            <a:ext cx="1915665" cy="190801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2-qubit gates with </a:t>
            </a:r>
            <a:r>
              <a:rPr lang="en-US" i="1" dirty="0">
                <a:solidFill>
                  <a:srgbClr val="002060"/>
                </a:solidFill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 qubits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FB175A-5B39-2071-D0A2-F8F239253EC3}"/>
              </a:ext>
            </a:extLst>
          </p:cNvPr>
          <p:cNvSpPr txBox="1">
            <a:spLocks/>
          </p:cNvSpPr>
          <p:nvPr/>
        </p:nvSpPr>
        <p:spPr>
          <a:xfrm>
            <a:off x="513098" y="832285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Geometric phase gate (</a:t>
            </a:r>
            <a:r>
              <a:rPr lang="el-GR" sz="1800" b="1" dirty="0"/>
              <a:t>σ</a:t>
            </a:r>
            <a:r>
              <a:rPr lang="en-US" sz="1800" b="1" baseline="-25000" dirty="0"/>
              <a:t>z</a:t>
            </a:r>
            <a:r>
              <a:rPr lang="en-US" sz="1800" b="1" dirty="0"/>
              <a:t>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F1B457-D622-F826-348A-6CA639A65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92" y="1214486"/>
            <a:ext cx="6189788" cy="190962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Interference between Raman beams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  → Periodic intensity gradients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          → Spin-dependent forces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                   → Spin-dependent geometric phases from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                        driving closed loops in phase space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                                → Generation of non-separable states!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C8B4F6-F0C5-9395-7A3B-247287DF02D6}"/>
              </a:ext>
            </a:extLst>
          </p:cNvPr>
          <p:cNvCxnSpPr>
            <a:cxnSpLocks/>
          </p:cNvCxnSpPr>
          <p:nvPr/>
        </p:nvCxnSpPr>
        <p:spPr>
          <a:xfrm>
            <a:off x="6718852" y="3469473"/>
            <a:ext cx="0" cy="1095703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EB22E2A-4D53-ED39-792E-092B65994297}"/>
              </a:ext>
            </a:extLst>
          </p:cNvPr>
          <p:cNvCxnSpPr>
            <a:cxnSpLocks/>
          </p:cNvCxnSpPr>
          <p:nvPr/>
        </p:nvCxnSpPr>
        <p:spPr>
          <a:xfrm>
            <a:off x="5753384" y="4022482"/>
            <a:ext cx="1964425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7DD8986C-EDE8-11C6-2944-998E8ED3E164}"/>
              </a:ext>
            </a:extLst>
          </p:cNvPr>
          <p:cNvSpPr/>
          <p:nvPr/>
        </p:nvSpPr>
        <p:spPr>
          <a:xfrm>
            <a:off x="6602136" y="3917659"/>
            <a:ext cx="232907" cy="23290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3B1A9E6-3DD4-A379-D442-90BA2BB2F36C}"/>
              </a:ext>
            </a:extLst>
          </p:cNvPr>
          <p:cNvSpPr/>
          <p:nvPr/>
        </p:nvSpPr>
        <p:spPr>
          <a:xfrm>
            <a:off x="6605071" y="3920266"/>
            <a:ext cx="232907" cy="23290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175FAE9-AA50-20B2-6BF1-2C1188BB95BD}"/>
              </a:ext>
            </a:extLst>
          </p:cNvPr>
          <p:cNvSpPr txBox="1">
            <a:spLocks/>
          </p:cNvSpPr>
          <p:nvPr/>
        </p:nvSpPr>
        <p:spPr>
          <a:xfrm>
            <a:off x="7677738" y="3835133"/>
            <a:ext cx="400644" cy="358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i="1" dirty="0"/>
              <a:t>x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26BC887-225F-E007-D8E7-AC5A811CD19F}"/>
              </a:ext>
            </a:extLst>
          </p:cNvPr>
          <p:cNvSpPr txBox="1">
            <a:spLocks/>
          </p:cNvSpPr>
          <p:nvPr/>
        </p:nvSpPr>
        <p:spPr>
          <a:xfrm>
            <a:off x="6592370" y="3120181"/>
            <a:ext cx="400644" cy="358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600" i="1" dirty="0"/>
              <a:t>p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1D0A9AC-4DF0-7B75-87D3-D94D63CA4844}"/>
              </a:ext>
            </a:extLst>
          </p:cNvPr>
          <p:cNvSpPr/>
          <p:nvPr/>
        </p:nvSpPr>
        <p:spPr>
          <a:xfrm>
            <a:off x="6533535" y="3835133"/>
            <a:ext cx="400644" cy="358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01F6FC9-CF9A-9C04-34F1-7D6B08DF8A93}"/>
              </a:ext>
            </a:extLst>
          </p:cNvPr>
          <p:cNvSpPr txBox="1">
            <a:spLocks/>
          </p:cNvSpPr>
          <p:nvPr/>
        </p:nvSpPr>
        <p:spPr>
          <a:xfrm>
            <a:off x="513098" y="3113224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Our gate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6A21970-6C10-75F9-B2DD-D37315F149F3}"/>
              </a:ext>
            </a:extLst>
          </p:cNvPr>
          <p:cNvSpPr txBox="1">
            <a:spLocks/>
          </p:cNvSpPr>
          <p:nvPr/>
        </p:nvSpPr>
        <p:spPr>
          <a:xfrm>
            <a:off x="660592" y="3495425"/>
            <a:ext cx="3541006" cy="1415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4-loop </a:t>
            </a:r>
            <a:r>
              <a:rPr lang="el-GR" sz="1800" dirty="0"/>
              <a:t>σ</a:t>
            </a:r>
            <a:r>
              <a:rPr lang="en-US" sz="1800" baseline="-25000" dirty="0"/>
              <a:t>z</a:t>
            </a:r>
            <a:r>
              <a:rPr lang="en-US" sz="1800" dirty="0"/>
              <a:t> gate on OOP radial mode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- W(1) in spin (Ramsey w/SE) [1]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- W(3) in motion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- ~400 </a:t>
            </a:r>
            <a:r>
              <a:rPr lang="el-GR" sz="1800" dirty="0"/>
              <a:t>μ</a:t>
            </a:r>
            <a:r>
              <a:rPr lang="en-US" sz="1800" dirty="0"/>
              <a:t>s gate time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EB7D24-9CAD-9657-5DC5-3DFF98B64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278" y="5142115"/>
            <a:ext cx="6020416" cy="755975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C1A74E7C-D28C-54F6-AA5F-AD64F3A50BF2}"/>
              </a:ext>
            </a:extLst>
          </p:cNvPr>
          <p:cNvGrpSpPr/>
          <p:nvPr/>
        </p:nvGrpSpPr>
        <p:grpSpPr>
          <a:xfrm>
            <a:off x="3782705" y="5936773"/>
            <a:ext cx="4760794" cy="221492"/>
            <a:chOff x="3782705" y="5936773"/>
            <a:chExt cx="4760794" cy="221492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20C4D71-9E6F-5F62-F92C-9BB0259407C5}"/>
                </a:ext>
              </a:extLst>
            </p:cNvPr>
            <p:cNvCxnSpPr>
              <a:cxnSpLocks/>
            </p:cNvCxnSpPr>
            <p:nvPr/>
          </p:nvCxnSpPr>
          <p:spPr>
            <a:xfrm>
              <a:off x="3787254" y="6045245"/>
              <a:ext cx="475624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C7BE157-9E59-3CBE-9FAA-316962F02D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82705" y="5936773"/>
              <a:ext cx="0" cy="2199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BF0E10-A70A-FF45-3CBF-205ECF7ADB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43499" y="5938337"/>
              <a:ext cx="0" cy="21992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562EC6B-6167-0FB6-3959-31A6F9A362E9}"/>
              </a:ext>
            </a:extLst>
          </p:cNvPr>
          <p:cNvSpPr txBox="1"/>
          <p:nvPr/>
        </p:nvSpPr>
        <p:spPr>
          <a:xfrm>
            <a:off x="5753384" y="6021098"/>
            <a:ext cx="823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400 </a:t>
            </a:r>
            <a:r>
              <a:rPr lang="el-GR" sz="1800" dirty="0"/>
              <a:t>μ</a:t>
            </a:r>
            <a:r>
              <a:rPr lang="en-US" sz="1800" dirty="0"/>
              <a:t>s</a:t>
            </a:r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2106A92-0563-6577-5413-FBB2E620C540}"/>
              </a:ext>
            </a:extLst>
          </p:cNvPr>
          <p:cNvSpPr/>
          <p:nvPr/>
        </p:nvSpPr>
        <p:spPr>
          <a:xfrm>
            <a:off x="3118513" y="5142115"/>
            <a:ext cx="664192" cy="7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9BB4D45-D596-890D-1D56-406D5E8D8B68}"/>
              </a:ext>
            </a:extLst>
          </p:cNvPr>
          <p:cNvSpPr/>
          <p:nvPr/>
        </p:nvSpPr>
        <p:spPr>
          <a:xfrm>
            <a:off x="5862038" y="5149833"/>
            <a:ext cx="607001" cy="7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A8802FF-1B5F-BC08-568E-57D4A7A737C9}"/>
              </a:ext>
            </a:extLst>
          </p:cNvPr>
          <p:cNvSpPr/>
          <p:nvPr/>
        </p:nvSpPr>
        <p:spPr>
          <a:xfrm>
            <a:off x="8553798" y="5134644"/>
            <a:ext cx="607001" cy="7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659165-68F9-B4F5-BB84-63B281C0CE09}"/>
              </a:ext>
            </a:extLst>
          </p:cNvPr>
          <p:cNvSpPr/>
          <p:nvPr/>
        </p:nvSpPr>
        <p:spPr>
          <a:xfrm>
            <a:off x="3787254" y="5157645"/>
            <a:ext cx="2074781" cy="7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660E0EB-E6F7-5688-E682-FA9017D4802C}"/>
              </a:ext>
            </a:extLst>
          </p:cNvPr>
          <p:cNvSpPr/>
          <p:nvPr/>
        </p:nvSpPr>
        <p:spPr>
          <a:xfrm>
            <a:off x="6468718" y="5144098"/>
            <a:ext cx="2074781" cy="74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2F12914-6074-2480-19AC-3033E7A1F7CB}"/>
              </a:ext>
            </a:extLst>
          </p:cNvPr>
          <p:cNvSpPr/>
          <p:nvPr/>
        </p:nvSpPr>
        <p:spPr>
          <a:xfrm>
            <a:off x="3652720" y="5900832"/>
            <a:ext cx="5006784" cy="430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FA0E30F-121C-B17E-D207-54EC6A4A1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42622" y="1337895"/>
            <a:ext cx="4096857" cy="3299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0186D2-93F6-4C4C-7BE9-5DE6D5EE0E91}"/>
              </a:ext>
            </a:extLst>
          </p:cNvPr>
          <p:cNvSpPr txBox="1"/>
          <p:nvPr/>
        </p:nvSpPr>
        <p:spPr>
          <a:xfrm>
            <a:off x="0" y="6509661"/>
            <a:ext cx="109062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[1] D. Hayes et al. Coherent Error Suppression in Multiqubit Entangling Gates. Phys. Rev. Lett., 109:020503, 2012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5048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4 C -1.66667E-6 -0.02685 0.01211 -0.04884 0.02761 -0.04884 C 0.04284 -0.04884 0.0556 -0.02685 0.0556 0.00024 C 0.0556 0.02755 0.04284 0.04908 0.02761 0.04908 C 0.01211 0.04908 -1.66667E-6 0.02755 -1.66667E-6 0.00024 Z " pathEditMode="relative" rAng="16200000" ptsTypes="AAA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0023 C -0.00039 0.02824 -0.01354 0.05115 -0.02969 0.05115 C -0.04557 0.05115 -0.05872 0.02824 -0.05872 0.00023 C -0.05872 -0.02801 -0.04557 -0.0507 -0.02969 -0.0507 C -0.01354 -0.0507 -0.00039 -0.02801 -0.00039 0.00023 Z " pathEditMode="relative" rAng="16200000" ptsTypes="AAAAA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1" grpId="0"/>
      <p:bldP spid="31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30D8089-2755-7CB1-CDEC-EB4DC68BE926}"/>
              </a:ext>
            </a:extLst>
          </p:cNvPr>
          <p:cNvCxnSpPr>
            <a:cxnSpLocks/>
          </p:cNvCxnSpPr>
          <p:nvPr/>
        </p:nvCxnSpPr>
        <p:spPr>
          <a:xfrm flipV="1">
            <a:off x="9429036" y="5149526"/>
            <a:ext cx="0" cy="7128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2-qubit gates with </a:t>
            </a:r>
            <a:r>
              <a:rPr lang="en-US" i="1" dirty="0">
                <a:solidFill>
                  <a:srgbClr val="002060"/>
                </a:solidFill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 qubits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BCDC47-F823-21F4-4B82-3B828FC89A84}"/>
              </a:ext>
            </a:extLst>
          </p:cNvPr>
          <p:cNvGrpSpPr/>
          <p:nvPr/>
        </p:nvGrpSpPr>
        <p:grpSpPr>
          <a:xfrm>
            <a:off x="838200" y="886577"/>
            <a:ext cx="4442677" cy="5412327"/>
            <a:chOff x="7425939" y="764720"/>
            <a:chExt cx="3882716" cy="473015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98CB8DF-821E-9202-02BB-D6C47A40F19D}"/>
                </a:ext>
              </a:extLst>
            </p:cNvPr>
            <p:cNvGrpSpPr/>
            <p:nvPr/>
          </p:nvGrpSpPr>
          <p:grpSpPr>
            <a:xfrm>
              <a:off x="7425939" y="764720"/>
              <a:ext cx="3882716" cy="4730152"/>
              <a:chOff x="7425930" y="764718"/>
              <a:chExt cx="3882711" cy="4730149"/>
            </a:xfrm>
          </p:grpSpPr>
          <p:pic>
            <p:nvPicPr>
              <p:cNvPr id="41" name="Picture 40" descr="A screenshot of a graph&#10;&#10;Description automatically generated">
                <a:extLst>
                  <a:ext uri="{FF2B5EF4-FFF2-40B4-BE49-F238E27FC236}">
                    <a16:creationId xmlns:a16="http://schemas.microsoft.com/office/drawing/2014/main" id="{BE574CB7-B6CC-0D41-43EB-AB0D2EE23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5930" y="764718"/>
                <a:ext cx="3882711" cy="472994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F559FE0-D8E7-EDB0-5F30-BD3C97234AB8}"/>
                  </a:ext>
                </a:extLst>
              </p:cNvPr>
              <p:cNvSpPr/>
              <p:nvPr/>
            </p:nvSpPr>
            <p:spPr>
              <a:xfrm>
                <a:off x="9491162" y="5346700"/>
                <a:ext cx="88871" cy="1481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7DA9566-6B6E-40F2-BC2B-72AC6283C640}"/>
                </a:ext>
              </a:extLst>
            </p:cNvPr>
            <p:cNvSpPr txBox="1"/>
            <p:nvPr/>
          </p:nvSpPr>
          <p:spPr>
            <a:xfrm>
              <a:off x="9440333" y="5250668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Turns</a:t>
              </a:r>
            </a:p>
          </p:txBody>
        </p:sp>
      </p:grp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2BC1F2-E198-939A-26C8-B617CB7406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2648" y="3113662"/>
            <a:ext cx="5720542" cy="113207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Bell State Fidelity: </a:t>
            </a:r>
            <a:r>
              <a:rPr lang="en-US" b="1" dirty="0">
                <a:highlight>
                  <a:srgbClr val="FFFFFF"/>
                </a:highlight>
                <a:latin typeface="Calibri" panose="020F0502020204030204" pitchFamily="34" charset="0"/>
              </a:rPr>
              <a:t>99.14(10)%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highlight>
                  <a:srgbClr val="FFFFFF"/>
                </a:highlight>
                <a:latin typeface="Calibri" panose="020F0502020204030204" pitchFamily="34" charset="0"/>
              </a:rPr>
              <a:t>Including erasure errors: 98.56(10)%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>
              <a:highlight>
                <a:srgbClr val="FFFFFF"/>
              </a:highlight>
              <a:latin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44CD133-6E9C-54DE-BFFE-BE4484C217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83307" y="5643307"/>
            <a:ext cx="3543300" cy="4381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74C0708-A393-0C48-5349-C8342CC9F2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67099" y="5643307"/>
            <a:ext cx="523875" cy="43815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0188A0-0BD7-C3DA-7309-606576921386}"/>
              </a:ext>
            </a:extLst>
          </p:cNvPr>
          <p:cNvCxnSpPr>
            <a:cxnSpLocks/>
          </p:cNvCxnSpPr>
          <p:nvPr/>
        </p:nvCxnSpPr>
        <p:spPr>
          <a:xfrm flipH="1">
            <a:off x="5171090" y="5165970"/>
            <a:ext cx="426937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16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8F18D41-7F07-2C10-3155-FA0A1BFE1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827" y="1520670"/>
            <a:ext cx="5738991" cy="3889284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Error accounting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FB175A-5B39-2071-D0A2-F8F239253EC3}"/>
              </a:ext>
            </a:extLst>
          </p:cNvPr>
          <p:cNvSpPr txBox="1">
            <a:spLocks/>
          </p:cNvSpPr>
          <p:nvPr/>
        </p:nvSpPr>
        <p:spPr>
          <a:xfrm>
            <a:off x="513098" y="853455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Results (SPAM subtracted)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F1B457-D622-F826-348A-6CA639A65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83" y="3138889"/>
            <a:ext cx="5420543" cy="20430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Leading error source: Dephasing (81 x10</a:t>
            </a:r>
            <a:r>
              <a:rPr lang="en-US" sz="1800" baseline="30000" dirty="0"/>
              <a:t>-4</a:t>
            </a:r>
            <a:r>
              <a:rPr lang="en-US" sz="1800" dirty="0"/>
              <a:t>)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Next leading source: Erasure error (47.9 x10</a:t>
            </a:r>
            <a:r>
              <a:rPr lang="en-US" sz="1800" baseline="30000" dirty="0"/>
              <a:t>-4</a:t>
            </a:r>
            <a:r>
              <a:rPr lang="en-US" sz="1800" dirty="0"/>
              <a:t>)</a:t>
            </a: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8E3E1632-A3A0-8613-4BD8-C1FE4A360BE1}"/>
              </a:ext>
            </a:extLst>
          </p:cNvPr>
          <p:cNvSpPr txBox="1">
            <a:spLocks/>
          </p:cNvSpPr>
          <p:nvPr/>
        </p:nvSpPr>
        <p:spPr>
          <a:xfrm>
            <a:off x="511483" y="4657497"/>
            <a:ext cx="5328208" cy="12687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Motional errors, natural lifetime decay?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Faster gates and higher power lasers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Experimental design and qubit choice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900" dirty="0"/>
              <a:t>Erasure error from Raman scattering limit &lt; 10</a:t>
            </a:r>
            <a:r>
              <a:rPr lang="en-US" sz="1900" baseline="30000" dirty="0"/>
              <a:t>-4</a:t>
            </a:r>
            <a:r>
              <a:rPr lang="en-US" sz="1900" dirty="0"/>
              <a:t> 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977BFF09-E0B5-866A-0EFD-87A9FA08E4AD}"/>
              </a:ext>
            </a:extLst>
          </p:cNvPr>
          <p:cNvSpPr txBox="1">
            <a:spLocks/>
          </p:cNvSpPr>
          <p:nvPr/>
        </p:nvSpPr>
        <p:spPr>
          <a:xfrm>
            <a:off x="511483" y="4398532"/>
            <a:ext cx="2171657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Reducing error?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0B1328A-14A4-AE63-7C3B-2DB184A529FE}"/>
              </a:ext>
            </a:extLst>
          </p:cNvPr>
          <p:cNvSpPr txBox="1">
            <a:spLocks/>
          </p:cNvSpPr>
          <p:nvPr/>
        </p:nvSpPr>
        <p:spPr>
          <a:xfrm>
            <a:off x="511483" y="1122843"/>
            <a:ext cx="5420543" cy="745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Fidelity: 0.</a:t>
            </a:r>
            <a:r>
              <a:rPr lang="en-US" sz="1800" dirty="0">
                <a:highlight>
                  <a:srgbClr val="FFFFFF"/>
                </a:highlight>
                <a:latin typeface="Calibri" panose="020F0502020204030204" pitchFamily="34" charset="0"/>
              </a:rPr>
              <a:t>9914(10)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>
                <a:highlight>
                  <a:srgbClr val="FFFFFF"/>
                </a:highlight>
                <a:latin typeface="Calibri" panose="020F0502020204030204" pitchFamily="34" charset="0"/>
              </a:rPr>
              <a:t>Before erasure error subtracted: 0.</a:t>
            </a:r>
            <a:r>
              <a:rPr lang="en-US" sz="1800" dirty="0"/>
              <a:t>9856(10)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A0F225-1BAC-FDCF-3869-33A4FA6EF9EA}"/>
              </a:ext>
            </a:extLst>
          </p:cNvPr>
          <p:cNvSpPr txBox="1"/>
          <p:nvPr/>
        </p:nvSpPr>
        <p:spPr>
          <a:xfrm>
            <a:off x="5201146" y="3244168"/>
            <a:ext cx="1899687" cy="1200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Q: How low does Raman scattering need to be in </a:t>
            </a:r>
            <a:r>
              <a:rPr lang="en-US" i="1" dirty="0"/>
              <a:t>m</a:t>
            </a:r>
            <a:r>
              <a:rPr lang="en-US" dirty="0"/>
              <a:t> qubits?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A9E3F06-620D-9511-F6B7-14B793F51600}"/>
              </a:ext>
            </a:extLst>
          </p:cNvPr>
          <p:cNvSpPr txBox="1">
            <a:spLocks/>
          </p:cNvSpPr>
          <p:nvPr/>
        </p:nvSpPr>
        <p:spPr>
          <a:xfrm>
            <a:off x="511482" y="2784539"/>
            <a:ext cx="2171657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Errors</a:t>
            </a:r>
          </a:p>
        </p:txBody>
      </p:sp>
    </p:spTree>
    <p:extLst>
      <p:ext uri="{BB962C8B-B14F-4D97-AF65-F5344CB8AC3E}">
        <p14:creationId xmlns:p14="http://schemas.microsoft.com/office/powerpoint/2010/main" val="42779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44" grpId="0"/>
      <p:bldP spid="45" grpId="0"/>
      <p:bldP spid="3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198376"/>
            <a:ext cx="12229939" cy="674839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i="1" dirty="0">
                <a:solidFill>
                  <a:srgbClr val="002060"/>
                </a:solidFill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 qubit erasure error detection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FB175A-5B39-2071-D0A2-F8F239253EC3}"/>
              </a:ext>
            </a:extLst>
          </p:cNvPr>
          <p:cNvSpPr txBox="1">
            <a:spLocks/>
          </p:cNvSpPr>
          <p:nvPr/>
        </p:nvSpPr>
        <p:spPr>
          <a:xfrm>
            <a:off x="201275" y="1911870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Extra feature in </a:t>
            </a:r>
            <a:r>
              <a:rPr lang="en-US" sz="1800" b="1" i="1" dirty="0"/>
              <a:t>m</a:t>
            </a:r>
            <a:r>
              <a:rPr lang="en-US" sz="1800" b="1" dirty="0"/>
              <a:t> qubits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F1B457-D622-F826-348A-6CA639A65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769" y="2267943"/>
            <a:ext cx="2727323" cy="348202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Raman scattering events put </a:t>
            </a:r>
            <a:r>
              <a:rPr lang="en-US" sz="1800" i="1" dirty="0"/>
              <a:t>m</a:t>
            </a:r>
            <a:r>
              <a:rPr lang="en-US" sz="1800" dirty="0"/>
              <a:t> qubit into ground states 95% of the time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Decay events can be checked for before doing full state detection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Most Raman scattering errors are erasure errors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Non-Erasure Raman scattering </a:t>
            </a:r>
            <a:r>
              <a:rPr lang="en-US" sz="1800" i="1" dirty="0"/>
              <a:t>already</a:t>
            </a:r>
            <a:r>
              <a:rPr lang="en-US" sz="1800" dirty="0"/>
              <a:t> &lt; 10</a:t>
            </a:r>
            <a:r>
              <a:rPr lang="en-US" sz="1800" baseline="30000" dirty="0"/>
              <a:t>-4</a:t>
            </a:r>
            <a:endParaRPr lang="en-US" sz="18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27EA1A-E8E3-0FE8-5F93-A7BD9A4F0A41}"/>
              </a:ext>
            </a:extLst>
          </p:cNvPr>
          <p:cNvSpPr txBox="1">
            <a:spLocks/>
          </p:cNvSpPr>
          <p:nvPr/>
        </p:nvSpPr>
        <p:spPr>
          <a:xfrm>
            <a:off x="4657333" y="5379797"/>
            <a:ext cx="2915271" cy="818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i="1" dirty="0">
                <a:highlight>
                  <a:srgbClr val="FFFF00"/>
                </a:highlight>
              </a:rPr>
              <a:t>Erasure errors easier to correct than Pauli errors! [1,2]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937FFC-6974-5A23-7637-C751D22053DF}"/>
              </a:ext>
            </a:extLst>
          </p:cNvPr>
          <p:cNvSpPr txBox="1"/>
          <p:nvPr/>
        </p:nvSpPr>
        <p:spPr>
          <a:xfrm>
            <a:off x="42397" y="6248471"/>
            <a:ext cx="11921585" cy="523220"/>
          </a:xfrm>
          <a:prstGeom prst="rect">
            <a:avLst/>
          </a:prstGeom>
          <a:solidFill>
            <a:srgbClr val="E3DCFA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03864"/>
                </a:solidFill>
                <a:latin typeface="Arial" panose="020B0604020202020204" pitchFamily="34" charset="0"/>
              </a:rPr>
              <a:t>[1] Y. Wu et al. Erasure conversion for fault-tolerant quantum computing in alkaline earth Rydberg atom arrays. Nat. Comm., 13:4657, 2022</a:t>
            </a:r>
            <a:endParaRPr lang="en-US" sz="1400" b="0" i="0" dirty="0">
              <a:solidFill>
                <a:srgbClr val="203864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1400" b="0" i="0" dirty="0">
                <a:solidFill>
                  <a:srgbClr val="203864"/>
                </a:solidFill>
                <a:effectLst/>
                <a:latin typeface="Arial" panose="020B0604020202020204" pitchFamily="34" charset="0"/>
              </a:rPr>
              <a:t>[2] M. Kang et al. Quantum Error Correction with Metastable States of Trapped Ions Using Erasure Conversion. PRX Quantum 4, 020358, 2023</a:t>
            </a:r>
            <a:endParaRPr lang="en-US" sz="1400" dirty="0">
              <a:solidFill>
                <a:srgbClr val="203864"/>
              </a:solidFill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FFB8BEC-BF62-DDD4-466A-82FA3874FB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44"/>
          <a:stretch/>
        </p:blipFill>
        <p:spPr>
          <a:xfrm>
            <a:off x="598363" y="851872"/>
            <a:ext cx="11587148" cy="435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73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>
            <a:extLst>
              <a:ext uri="{FF2B5EF4-FFF2-40B4-BE49-F238E27FC236}">
                <a16:creationId xmlns:a16="http://schemas.microsoft.com/office/drawing/2014/main" id="{C2F9314E-57BF-B11B-EE02-6D98F1716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059" y="1632758"/>
            <a:ext cx="5804452" cy="2756787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Next steps?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15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FB175A-5B39-2071-D0A2-F8F239253EC3}"/>
              </a:ext>
            </a:extLst>
          </p:cNvPr>
          <p:cNvSpPr txBox="1">
            <a:spLocks/>
          </p:cNvSpPr>
          <p:nvPr/>
        </p:nvSpPr>
        <p:spPr>
          <a:xfrm>
            <a:off x="513098" y="2057622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Testing the </a:t>
            </a:r>
            <a:r>
              <a:rPr lang="en-US" sz="1800" b="1" i="1" dirty="0"/>
              <a:t>omg</a:t>
            </a:r>
            <a:r>
              <a:rPr lang="en-US" sz="1800" b="1" dirty="0"/>
              <a:t> scheme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F1B457-D622-F826-348A-6CA639A65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92" y="2439822"/>
            <a:ext cx="6189788" cy="14865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Experiments with mixed </a:t>
            </a:r>
            <a:r>
              <a:rPr lang="en-US" sz="1800" i="1" dirty="0"/>
              <a:t>m</a:t>
            </a:r>
            <a:r>
              <a:rPr lang="en-US" sz="1800" dirty="0"/>
              <a:t> and </a:t>
            </a:r>
            <a:r>
              <a:rPr lang="en-US" sz="1800" i="1" dirty="0"/>
              <a:t>g</a:t>
            </a:r>
            <a:r>
              <a:rPr lang="en-US" sz="1800" dirty="0"/>
              <a:t> qubit crystals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Narrow linewidth laser </a:t>
            </a:r>
            <a:r>
              <a:rPr lang="en-US" sz="1800" dirty="0"/>
              <a:t>for driving optical transition in Ca</a:t>
            </a:r>
            <a:r>
              <a:rPr lang="en-US" sz="1800" baseline="30000" dirty="0"/>
              <a:t>+</a:t>
            </a:r>
            <a:endParaRPr lang="en-US" sz="18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E36FC25-0E4C-156E-35C8-7A9E78B054FF}"/>
              </a:ext>
            </a:extLst>
          </p:cNvPr>
          <p:cNvSpPr txBox="1">
            <a:spLocks/>
          </p:cNvSpPr>
          <p:nvPr/>
        </p:nvSpPr>
        <p:spPr>
          <a:xfrm>
            <a:off x="513805" y="3625851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/>
              <a:t>Moving to </a:t>
            </a:r>
            <a:r>
              <a:rPr lang="en-US" sz="1800" b="1" baseline="30000" dirty="0"/>
              <a:t>43</a:t>
            </a:r>
            <a:r>
              <a:rPr lang="en-US" sz="1800" b="1" dirty="0"/>
              <a:t>Ca</a:t>
            </a:r>
            <a:r>
              <a:rPr lang="en-US" sz="1800" b="1" baseline="30000" dirty="0"/>
              <a:t>+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B93E76F-9982-2D6F-69C4-250F5732E18A}"/>
              </a:ext>
            </a:extLst>
          </p:cNvPr>
          <p:cNvSpPr txBox="1">
            <a:spLocks/>
          </p:cNvSpPr>
          <p:nvPr/>
        </p:nvSpPr>
        <p:spPr>
          <a:xfrm>
            <a:off x="661299" y="4008051"/>
            <a:ext cx="6189788" cy="1486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Isotope with nuclear spin -&gt; hyperfine splitting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No 854 </a:t>
            </a:r>
            <a:r>
              <a:rPr lang="en-US" sz="1800" dirty="0" err="1"/>
              <a:t>lightshift</a:t>
            </a:r>
            <a:r>
              <a:rPr lang="en-US" sz="1800" dirty="0"/>
              <a:t> laser -&gt; No 854 </a:t>
            </a:r>
            <a:r>
              <a:rPr lang="en-US" sz="1800" dirty="0" err="1"/>
              <a:t>lightshift</a:t>
            </a:r>
            <a:r>
              <a:rPr lang="en-US" sz="1800" dirty="0"/>
              <a:t> scatter errors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Minimal sensitivity to B-field noise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sz="1800" dirty="0"/>
              <a:t>Clock qubits! -&gt; </a:t>
            </a:r>
            <a:r>
              <a:rPr lang="en-US" sz="1800" dirty="0" err="1"/>
              <a:t>Mølmer</a:t>
            </a:r>
            <a:r>
              <a:rPr lang="en-US" sz="1800" dirty="0"/>
              <a:t>–</a:t>
            </a:r>
            <a:r>
              <a:rPr lang="en-US" sz="1800" dirty="0" err="1"/>
              <a:t>Sørensen</a:t>
            </a:r>
            <a:r>
              <a:rPr lang="en-US" sz="1800" dirty="0"/>
              <a:t> gates</a:t>
            </a:r>
          </a:p>
        </p:txBody>
      </p:sp>
    </p:spTree>
    <p:extLst>
      <p:ext uri="{BB962C8B-B14F-4D97-AF65-F5344CB8AC3E}">
        <p14:creationId xmlns:p14="http://schemas.microsoft.com/office/powerpoint/2010/main" val="2610967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540255"/>
            <a:ext cx="12229939" cy="3329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Oregon Ions Projects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16</a:t>
            </a:fld>
            <a:endParaRPr lang="en-US" dirty="0"/>
          </a:p>
        </p:txBody>
      </p:sp>
      <p:pic>
        <p:nvPicPr>
          <p:cNvPr id="23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816DE7A0-0E8D-8B4A-975F-D54391A613C5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8456" y="3643737"/>
            <a:ext cx="4309772" cy="242424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CDEF5A3-B991-3463-EA4C-7128BF717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1858" y="803267"/>
            <a:ext cx="3922968" cy="2246214"/>
          </a:xfrm>
          <a:prstGeom prst="rect">
            <a:avLst/>
          </a:prstGeom>
        </p:spPr>
      </p:pic>
      <p:sp>
        <p:nvSpPr>
          <p:cNvPr id="30" name="Rectangle 4">
            <a:extLst>
              <a:ext uri="{FF2B5EF4-FFF2-40B4-BE49-F238E27FC236}">
                <a16:creationId xmlns:a16="http://schemas.microsoft.com/office/drawing/2014/main" id="{B9B4B5A5-9976-F942-C942-5403A58F8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6814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4BC527-85BD-E318-16C5-F2215A17F1EB}"/>
              </a:ext>
            </a:extLst>
          </p:cNvPr>
          <p:cNvSpPr txBox="1"/>
          <p:nvPr/>
        </p:nvSpPr>
        <p:spPr>
          <a:xfrm>
            <a:off x="6700440" y="2999395"/>
            <a:ext cx="486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Breaking quantum speed limit, arXiv:2304.12413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2D7C49C-343B-C5B7-7BF8-2079C45A65C9}"/>
              </a:ext>
            </a:extLst>
          </p:cNvPr>
          <p:cNvSpPr txBox="1"/>
          <p:nvPr/>
        </p:nvSpPr>
        <p:spPr>
          <a:xfrm>
            <a:off x="7229615" y="6166876"/>
            <a:ext cx="380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LIAD: Light Induced Atomic Desorption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1C91DC-1264-C733-0ED1-A9E203E7E758}"/>
              </a:ext>
            </a:extLst>
          </p:cNvPr>
          <p:cNvSpPr txBox="1"/>
          <p:nvPr/>
        </p:nvSpPr>
        <p:spPr>
          <a:xfrm>
            <a:off x="925473" y="6166876"/>
            <a:ext cx="4383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Motional mode squeezing, arXiv:2312.10847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8B4525-36F6-268D-6879-72E3A60E9AAC}"/>
              </a:ext>
            </a:extLst>
          </p:cNvPr>
          <p:cNvSpPr txBox="1"/>
          <p:nvPr/>
        </p:nvSpPr>
        <p:spPr>
          <a:xfrm>
            <a:off x="1734701" y="2999395"/>
            <a:ext cx="2765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SPUD: a dark matter search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F50B008-496D-1402-24B4-DD511FC1AA0A}"/>
              </a:ext>
            </a:extLst>
          </p:cNvPr>
          <p:cNvCxnSpPr>
            <a:cxnSpLocks/>
            <a:stCxn id="35" idx="0"/>
            <a:endCxn id="37" idx="2"/>
          </p:cNvCxnSpPr>
          <p:nvPr/>
        </p:nvCxnSpPr>
        <p:spPr>
          <a:xfrm flipH="1" flipV="1">
            <a:off x="6092756" y="764720"/>
            <a:ext cx="22214" cy="5775535"/>
          </a:xfrm>
          <a:prstGeom prst="line">
            <a:avLst/>
          </a:prstGeom>
          <a:ln w="57150">
            <a:solidFill>
              <a:srgbClr val="E7E6E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E7695E5-670E-9B96-E441-96058E9EFB0A}"/>
              </a:ext>
            </a:extLst>
          </p:cNvPr>
          <p:cNvCxnSpPr>
            <a:cxnSpLocks/>
          </p:cNvCxnSpPr>
          <p:nvPr/>
        </p:nvCxnSpPr>
        <p:spPr>
          <a:xfrm flipV="1">
            <a:off x="-83130" y="3463975"/>
            <a:ext cx="12439999" cy="48255"/>
          </a:xfrm>
          <a:prstGeom prst="line">
            <a:avLst/>
          </a:prstGeom>
          <a:ln w="57150">
            <a:solidFill>
              <a:srgbClr val="E7E6E6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07C4AB73-DF4C-2C5D-5055-10F5E46F602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43004" y="1261635"/>
            <a:ext cx="3948830" cy="1376656"/>
          </a:xfrm>
          <a:prstGeom prst="rect">
            <a:avLst/>
          </a:prstGeom>
          <a:ln w="1270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279C27-7F9B-B064-DF51-458F97BD5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935" y="3577565"/>
            <a:ext cx="3922968" cy="263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84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27DD1B-A2A4-41B5-BCCA-14166508993E}"/>
              </a:ext>
            </a:extLst>
          </p:cNvPr>
          <p:cNvSpPr txBox="1"/>
          <p:nvPr/>
        </p:nvSpPr>
        <p:spPr>
          <a:xfrm>
            <a:off x="7291511" y="158235"/>
            <a:ext cx="687011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/>
              <a:t>ions.uoregon.edu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CEAC3-93A5-4DA8-88F1-2B11933B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17</a:t>
            </a:fld>
            <a:endParaRPr lang="en-US" dirty="0"/>
          </a:p>
        </p:txBody>
      </p:sp>
      <p:pic>
        <p:nvPicPr>
          <p:cNvPr id="12" name="Picture 2" descr="NSF Logo | NSF - National Science Foundation">
            <a:extLst>
              <a:ext uri="{FF2B5EF4-FFF2-40B4-BE49-F238E27FC236}">
                <a16:creationId xmlns:a16="http://schemas.microsoft.com/office/drawing/2014/main" id="{C4DDD7E1-ED6E-AD75-B11D-6E892B240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6633" y="5229826"/>
            <a:ext cx="1542691" cy="15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6CB1394D-B79A-0AA8-DA5A-1B99350AE16C}"/>
              </a:ext>
            </a:extLst>
          </p:cNvPr>
          <p:cNvSpPr txBox="1">
            <a:spLocks/>
          </p:cNvSpPr>
          <p:nvPr/>
        </p:nvSpPr>
        <p:spPr>
          <a:xfrm>
            <a:off x="838200" y="-32976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latin typeface="+mn-lt"/>
              </a:rPr>
              <a:t>Oregon Ions</a:t>
            </a:r>
            <a:endParaRPr lang="en-US" dirty="0">
              <a:latin typeface="+mn-lt"/>
            </a:endParaRPr>
          </a:p>
        </p:txBody>
      </p:sp>
      <p:pic>
        <p:nvPicPr>
          <p:cNvPr id="14" name="Picture 8" descr="David Wineland profile picture">
            <a:extLst>
              <a:ext uri="{FF2B5EF4-FFF2-40B4-BE49-F238E27FC236}">
                <a16:creationId xmlns:a16="http://schemas.microsoft.com/office/drawing/2014/main" id="{C24D2227-B817-DED1-B53D-10967F9D35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795" y="1717612"/>
            <a:ext cx="1489897" cy="166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26B493-F25A-9FD8-FE66-AAAC228F7EBB}"/>
              </a:ext>
            </a:extLst>
          </p:cNvPr>
          <p:cNvSpPr txBox="1"/>
          <p:nvPr/>
        </p:nvSpPr>
        <p:spPr>
          <a:xfrm>
            <a:off x="9202" y="1231891"/>
            <a:ext cx="1611243" cy="352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David Allcock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4F2926-1BC5-7647-CD7B-6CC0329F4001}"/>
              </a:ext>
            </a:extLst>
          </p:cNvPr>
          <p:cNvSpPr txBox="1"/>
          <p:nvPr/>
        </p:nvSpPr>
        <p:spPr>
          <a:xfrm>
            <a:off x="1483353" y="1360704"/>
            <a:ext cx="1611243" cy="352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Dave Wineland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7B5F45-2D15-295B-D7A7-332B3CF2000F}"/>
              </a:ext>
            </a:extLst>
          </p:cNvPr>
          <p:cNvSpPr txBox="1"/>
          <p:nvPr/>
        </p:nvSpPr>
        <p:spPr>
          <a:xfrm>
            <a:off x="508453" y="830801"/>
            <a:ext cx="188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PIs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2EADE1-BCA5-EB8C-A302-ABD9DC5BA647}"/>
              </a:ext>
            </a:extLst>
          </p:cNvPr>
          <p:cNvCxnSpPr>
            <a:cxnSpLocks/>
          </p:cNvCxnSpPr>
          <p:nvPr/>
        </p:nvCxnSpPr>
        <p:spPr>
          <a:xfrm>
            <a:off x="137786" y="1176913"/>
            <a:ext cx="2909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5480DAD-A542-C1CD-5E21-EB98BECB158C}"/>
              </a:ext>
            </a:extLst>
          </p:cNvPr>
          <p:cNvSpPr txBox="1"/>
          <p:nvPr/>
        </p:nvSpPr>
        <p:spPr>
          <a:xfrm>
            <a:off x="6626692" y="842352"/>
            <a:ext cx="1970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Grad Students</a:t>
            </a:r>
          </a:p>
        </p:txBody>
      </p:sp>
      <p:pic>
        <p:nvPicPr>
          <p:cNvPr id="24" name="Picture 2" descr="Jeremy Metzner profile picture">
            <a:extLst>
              <a:ext uri="{FF2B5EF4-FFF2-40B4-BE49-F238E27FC236}">
                <a16:creationId xmlns:a16="http://schemas.microsoft.com/office/drawing/2014/main" id="{65405041-8977-B778-A3BC-8F472F02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0157" y="1712948"/>
            <a:ext cx="1403493" cy="173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203CDB9-3774-4718-221D-E8F9F5984249}"/>
              </a:ext>
            </a:extLst>
          </p:cNvPr>
          <p:cNvSpPr txBox="1"/>
          <p:nvPr/>
        </p:nvSpPr>
        <p:spPr>
          <a:xfrm>
            <a:off x="6261033" y="1367916"/>
            <a:ext cx="15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Alex Quinn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6B1D66-07E5-5D92-CD89-ECEE03D5AE06}"/>
              </a:ext>
            </a:extLst>
          </p:cNvPr>
          <p:cNvSpPr txBox="1"/>
          <p:nvPr/>
        </p:nvSpPr>
        <p:spPr>
          <a:xfrm>
            <a:off x="4954522" y="1133908"/>
            <a:ext cx="136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(Dr.) Jeremy</a:t>
            </a:r>
          </a:p>
          <a:p>
            <a:pPr algn="ctr"/>
            <a:r>
              <a:rPr lang="en-US" dirty="0" err="1"/>
              <a:t>Metzner</a:t>
            </a:r>
            <a:endParaRPr lang="en-US" dirty="0"/>
          </a:p>
        </p:txBody>
      </p:sp>
      <p:pic>
        <p:nvPicPr>
          <p:cNvPr id="29" name="Picture 2" descr="Sean Brudney profile picture">
            <a:extLst>
              <a:ext uri="{FF2B5EF4-FFF2-40B4-BE49-F238E27FC236}">
                <a16:creationId xmlns:a16="http://schemas.microsoft.com/office/drawing/2014/main" id="{F27037D7-64AD-8236-60D0-E48ED3FC8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2167" y="1712946"/>
            <a:ext cx="1233042" cy="175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3359ABA-9F58-6726-D6E8-73DDBC0E7E74}"/>
              </a:ext>
            </a:extLst>
          </p:cNvPr>
          <p:cNvSpPr txBox="1"/>
          <p:nvPr/>
        </p:nvSpPr>
        <p:spPr>
          <a:xfrm>
            <a:off x="7605871" y="1190813"/>
            <a:ext cx="1539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Sean Brudney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4F209A2-8920-42BC-6A86-5DD25C3525B7}"/>
              </a:ext>
            </a:extLst>
          </p:cNvPr>
          <p:cNvCxnSpPr>
            <a:cxnSpLocks/>
          </p:cNvCxnSpPr>
          <p:nvPr/>
        </p:nvCxnSpPr>
        <p:spPr>
          <a:xfrm>
            <a:off x="4864274" y="1182147"/>
            <a:ext cx="5385195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E11C735D-6BD9-1FC4-83F0-CA61C10220F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069" y="1712946"/>
            <a:ext cx="1156949" cy="175952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EA1D1BB-13FE-E930-0279-D65CBB911EE5}"/>
              </a:ext>
            </a:extLst>
          </p:cNvPr>
          <p:cNvSpPr txBox="1"/>
          <p:nvPr/>
        </p:nvSpPr>
        <p:spPr>
          <a:xfrm>
            <a:off x="8843921" y="1138172"/>
            <a:ext cx="1568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(Dr.) Daniel </a:t>
            </a:r>
          </a:p>
          <a:p>
            <a:pPr algn="ctr"/>
            <a:r>
              <a:rPr lang="en-US" dirty="0"/>
              <a:t>Moore (</a:t>
            </a:r>
            <a:r>
              <a:rPr lang="en-US" dirty="0" err="1"/>
              <a:t>IonQ</a:t>
            </a:r>
            <a:r>
              <a:rPr lang="en-US" dirty="0"/>
              <a:t>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2FA7698-3FB4-4D9F-726B-E96EC1CC376D}"/>
              </a:ext>
            </a:extLst>
          </p:cNvPr>
          <p:cNvSpPr txBox="1"/>
          <p:nvPr/>
        </p:nvSpPr>
        <p:spPr>
          <a:xfrm>
            <a:off x="4724090" y="3794792"/>
            <a:ext cx="16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Gabe Gregory</a:t>
            </a:r>
          </a:p>
        </p:txBody>
      </p:sp>
      <p:pic>
        <p:nvPicPr>
          <p:cNvPr id="36" name="Picture 2">
            <a:extLst>
              <a:ext uri="{FF2B5EF4-FFF2-40B4-BE49-F238E27FC236}">
                <a16:creationId xmlns:a16="http://schemas.microsoft.com/office/drawing/2014/main" id="{8368AC13-CE9E-4346-B085-6D4D3562D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2312" y="4297585"/>
            <a:ext cx="1189394" cy="175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B9241B8-9D0F-6631-2839-8FFC9CA1D32A}"/>
              </a:ext>
            </a:extLst>
          </p:cNvPr>
          <p:cNvSpPr txBox="1"/>
          <p:nvPr/>
        </p:nvSpPr>
        <p:spPr>
          <a:xfrm>
            <a:off x="9964999" y="834970"/>
            <a:ext cx="250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Undergrad Student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F206AF-493C-FB1A-45F1-FCE8B68831C7}"/>
              </a:ext>
            </a:extLst>
          </p:cNvPr>
          <p:cNvSpPr txBox="1"/>
          <p:nvPr/>
        </p:nvSpPr>
        <p:spPr>
          <a:xfrm>
            <a:off x="10188649" y="1290310"/>
            <a:ext cx="205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Marcus Polk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8858DA1-2DB8-B029-6338-AA3D2A0E5922}"/>
              </a:ext>
            </a:extLst>
          </p:cNvPr>
          <p:cNvCxnSpPr>
            <a:cxnSpLocks/>
          </p:cNvCxnSpPr>
          <p:nvPr/>
        </p:nvCxnSpPr>
        <p:spPr>
          <a:xfrm>
            <a:off x="10305703" y="1183895"/>
            <a:ext cx="182047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8">
            <a:extLst>
              <a:ext uri="{FF2B5EF4-FFF2-40B4-BE49-F238E27FC236}">
                <a16:creationId xmlns:a16="http://schemas.microsoft.com/office/drawing/2014/main" id="{3B027E93-767C-03E3-254C-2DD24C894F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60" r="9678"/>
          <a:stretch/>
        </p:blipFill>
        <p:spPr bwMode="auto">
          <a:xfrm>
            <a:off x="10565435" y="1806381"/>
            <a:ext cx="1301012" cy="157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Profile photo for Evan Ritchie">
            <a:extLst>
              <a:ext uri="{FF2B5EF4-FFF2-40B4-BE49-F238E27FC236}">
                <a16:creationId xmlns:a16="http://schemas.microsoft.com/office/drawing/2014/main" id="{00022877-BA92-CEBE-8254-7DAA5D8367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3040" y="4297585"/>
            <a:ext cx="1305856" cy="176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8304D447-D556-5BBF-298F-94E37E068F22}"/>
              </a:ext>
            </a:extLst>
          </p:cNvPr>
          <p:cNvSpPr txBox="1"/>
          <p:nvPr/>
        </p:nvSpPr>
        <p:spPr>
          <a:xfrm>
            <a:off x="5972332" y="3948118"/>
            <a:ext cx="16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Evan Ritchie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4FA7D4-CE1F-B52E-FCE4-D0F5B5FC90AF}"/>
              </a:ext>
            </a:extLst>
          </p:cNvPr>
          <p:cNvSpPr txBox="1"/>
          <p:nvPr/>
        </p:nvSpPr>
        <p:spPr>
          <a:xfrm>
            <a:off x="7309391" y="3802663"/>
            <a:ext cx="168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Oliver Miller</a:t>
            </a:r>
          </a:p>
        </p:txBody>
      </p:sp>
      <p:pic>
        <p:nvPicPr>
          <p:cNvPr id="58" name="Picture 4" descr="Q-SEnSE Logo">
            <a:extLst>
              <a:ext uri="{FF2B5EF4-FFF2-40B4-BE49-F238E27FC236}">
                <a16:creationId xmlns:a16="http://schemas.microsoft.com/office/drawing/2014/main" id="{D3C0532C-A7A3-B2E8-B622-2CEE2C2B6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72" y="5443650"/>
            <a:ext cx="1852159" cy="124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0D073A5-37C6-9092-995D-4CD438B4E1A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088" y="1717611"/>
            <a:ext cx="1200813" cy="166779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D572DCF-8270-469D-F828-5572CF424E6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63290"/>
          <a:stretch/>
        </p:blipFill>
        <p:spPr>
          <a:xfrm>
            <a:off x="10395251" y="4090144"/>
            <a:ext cx="1238805" cy="7633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A879F6-D9E2-407C-4554-53905218BF3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8031" t="20248" r="1856" b="18677"/>
          <a:stretch/>
        </p:blipFill>
        <p:spPr>
          <a:xfrm>
            <a:off x="10383525" y="5803778"/>
            <a:ext cx="1374232" cy="630447"/>
          </a:xfrm>
          <a:prstGeom prst="rect">
            <a:avLst/>
          </a:prstGeom>
        </p:spPr>
      </p:pic>
      <p:pic>
        <p:nvPicPr>
          <p:cNvPr id="5" name="Picture 2" descr="Mit Lincoln Laboratory Logo (2850x1188), Png Download">
            <a:extLst>
              <a:ext uri="{FF2B5EF4-FFF2-40B4-BE49-F238E27FC236}">
                <a16:creationId xmlns:a16="http://schemas.microsoft.com/office/drawing/2014/main" id="{FAE1581D-B01F-B0B9-84B4-469D251DE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932" y="4967192"/>
            <a:ext cx="1588007" cy="63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55E90FD-19D8-23B9-9F28-6FA0BEBA9B7C}"/>
              </a:ext>
            </a:extLst>
          </p:cNvPr>
          <p:cNvSpPr txBox="1"/>
          <p:nvPr/>
        </p:nvSpPr>
        <p:spPr>
          <a:xfrm>
            <a:off x="9865992" y="3644774"/>
            <a:ext cx="250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Collaborators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0CB63FC-9739-81AC-B69C-6D36E7756657}"/>
              </a:ext>
            </a:extLst>
          </p:cNvPr>
          <p:cNvCxnSpPr>
            <a:cxnSpLocks/>
          </p:cNvCxnSpPr>
          <p:nvPr/>
        </p:nvCxnSpPr>
        <p:spPr>
          <a:xfrm>
            <a:off x="10283827" y="3995472"/>
            <a:ext cx="1666215" cy="5601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06D29E56-539E-C220-4AF3-D218E1AFA3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3"/>
          <a:stretch/>
        </p:blipFill>
        <p:spPr bwMode="auto">
          <a:xfrm>
            <a:off x="6365164" y="1721181"/>
            <a:ext cx="1347604" cy="172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BDF73B-4AF9-8E4F-9032-CA95B3F7E1A0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11224" t="8619" r="6544" b="18054"/>
          <a:stretch/>
        </p:blipFill>
        <p:spPr>
          <a:xfrm>
            <a:off x="7516150" y="4305025"/>
            <a:ext cx="1305856" cy="1765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56ADE1-14E8-A740-45B1-C9D12F197255}"/>
              </a:ext>
            </a:extLst>
          </p:cNvPr>
          <p:cNvSpPr txBox="1"/>
          <p:nvPr/>
        </p:nvSpPr>
        <p:spPr>
          <a:xfrm>
            <a:off x="3247621" y="827430"/>
            <a:ext cx="1443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Postdoc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87DDC4-3C32-6CD4-652D-F6F07B8DD18C}"/>
              </a:ext>
            </a:extLst>
          </p:cNvPr>
          <p:cNvCxnSpPr>
            <a:cxnSpLocks/>
          </p:cNvCxnSpPr>
          <p:nvPr/>
        </p:nvCxnSpPr>
        <p:spPr>
          <a:xfrm>
            <a:off x="3125437" y="1173338"/>
            <a:ext cx="165475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E43F0D75-421B-8E97-F2E4-D72840CFF3ED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8737" r="10591"/>
          <a:stretch/>
        </p:blipFill>
        <p:spPr>
          <a:xfrm>
            <a:off x="3298491" y="1713110"/>
            <a:ext cx="1245700" cy="173421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68EFDC5-B2D2-A5DC-C4DB-624B54F2BA46}"/>
              </a:ext>
            </a:extLst>
          </p:cNvPr>
          <p:cNvSpPr txBox="1"/>
          <p:nvPr/>
        </p:nvSpPr>
        <p:spPr>
          <a:xfrm>
            <a:off x="3264422" y="1118104"/>
            <a:ext cx="1304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Dr. Jameson </a:t>
            </a:r>
          </a:p>
          <a:p>
            <a:pPr algn="ctr"/>
            <a:r>
              <a:rPr lang="en-US" dirty="0"/>
              <a:t>O’Reilly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4C2FBF3-FC73-6DB8-E416-98916AAE5A0C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18" y="3657410"/>
            <a:ext cx="1628775" cy="162877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27137AB-D1B0-0796-89FA-7D1E15F55F1C}"/>
              </a:ext>
            </a:extLst>
          </p:cNvPr>
          <p:cNvSpPr/>
          <p:nvPr/>
        </p:nvSpPr>
        <p:spPr>
          <a:xfrm>
            <a:off x="9014780" y="1737247"/>
            <a:ext cx="1156949" cy="171556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3E6E49-3499-EAB2-5F60-EB3757EB2951}"/>
              </a:ext>
            </a:extLst>
          </p:cNvPr>
          <p:cNvSpPr/>
          <p:nvPr/>
        </p:nvSpPr>
        <p:spPr>
          <a:xfrm>
            <a:off x="4947922" y="4305431"/>
            <a:ext cx="1167864" cy="174807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8FDE9E-59DC-DEAD-7D19-F9248246913E}"/>
              </a:ext>
            </a:extLst>
          </p:cNvPr>
          <p:cNvSpPr/>
          <p:nvPr/>
        </p:nvSpPr>
        <p:spPr>
          <a:xfrm>
            <a:off x="6363221" y="1733462"/>
            <a:ext cx="1374657" cy="1715567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81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002060"/>
                </a:solidFill>
              </a:rPr>
              <a:t>976 Raman scattering limitations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18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F1B457-D622-F826-348A-6CA639A65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92" y="1060723"/>
            <a:ext cx="5420543" cy="204309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Not fundamentally limited [1]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Could reach &lt; 0.01%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Experimental design choices limited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7A9BAC-FF2A-1552-7A84-5CC1F7F6581A}"/>
              </a:ext>
            </a:extLst>
          </p:cNvPr>
          <p:cNvGrpSpPr/>
          <p:nvPr/>
        </p:nvGrpSpPr>
        <p:grpSpPr>
          <a:xfrm>
            <a:off x="202498" y="2040057"/>
            <a:ext cx="5723258" cy="3579178"/>
            <a:chOff x="5977030" y="747601"/>
            <a:chExt cx="5723258" cy="3579178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781C78C-AF2B-FECA-5717-8C1FDB7F395E}"/>
                </a:ext>
              </a:extLst>
            </p:cNvPr>
            <p:cNvCxnSpPr/>
            <p:nvPr/>
          </p:nvCxnSpPr>
          <p:spPr>
            <a:xfrm>
              <a:off x="6888074" y="1123905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DE400D2-19B8-2B6E-F3BA-B1EEE37BB4AD}"/>
                </a:ext>
              </a:extLst>
            </p:cNvPr>
            <p:cNvCxnSpPr/>
            <p:nvPr/>
          </p:nvCxnSpPr>
          <p:spPr>
            <a:xfrm>
              <a:off x="6888074" y="1548906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CCD11B0-7B43-455C-E5FC-6E636D841D81}"/>
                </a:ext>
              </a:extLst>
            </p:cNvPr>
            <p:cNvCxnSpPr/>
            <p:nvPr/>
          </p:nvCxnSpPr>
          <p:spPr>
            <a:xfrm>
              <a:off x="8626799" y="3180089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5B147E-5688-0C2D-621F-381ACDA22813}"/>
                </a:ext>
              </a:extLst>
            </p:cNvPr>
            <p:cNvSpPr txBox="1"/>
            <p:nvPr/>
          </p:nvSpPr>
          <p:spPr>
            <a:xfrm>
              <a:off x="5977030" y="747601"/>
              <a:ext cx="9786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P</a:t>
              </a:r>
              <a:r>
                <a:rPr lang="en-US" sz="2800" b="1" baseline="-250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3/2</a:t>
              </a:r>
              <a:endPara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7B61A1-9501-CDFC-75A1-8813F2D05872}"/>
                </a:ext>
              </a:extLst>
            </p:cNvPr>
            <p:cNvSpPr txBox="1"/>
            <p:nvPr/>
          </p:nvSpPr>
          <p:spPr>
            <a:xfrm>
              <a:off x="9986247" y="2979063"/>
              <a:ext cx="17140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, m = +5/2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E62C244-AB9D-FC89-2362-52F4E52BD70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33336" y="1546984"/>
              <a:ext cx="1569624" cy="1631183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5CE494B-ADFB-F926-C8F6-517B03F6F4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39432" y="1552879"/>
              <a:ext cx="1046221" cy="209393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4F52D37-5A1B-2D82-A82B-DF27DD5E319C}"/>
                </a:ext>
              </a:extLst>
            </p:cNvPr>
            <p:cNvCxnSpPr/>
            <p:nvPr/>
          </p:nvCxnSpPr>
          <p:spPr>
            <a:xfrm>
              <a:off x="8312474" y="3675389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5994DAF-0CFA-E36E-9A20-9FB2220A84F2}"/>
                </a:ext>
              </a:extLst>
            </p:cNvPr>
            <p:cNvCxnSpPr/>
            <p:nvPr/>
          </p:nvCxnSpPr>
          <p:spPr>
            <a:xfrm>
              <a:off x="7998149" y="4170689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93B6A23-4B15-0585-B295-18290880154D}"/>
                </a:ext>
              </a:extLst>
            </p:cNvPr>
            <p:cNvSpPr txBox="1"/>
            <p:nvPr/>
          </p:nvSpPr>
          <p:spPr>
            <a:xfrm>
              <a:off x="9764832" y="3500566"/>
              <a:ext cx="15904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, m = +3/2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89E04D-9D6D-14A9-8B34-F333CB946E7E}"/>
                </a:ext>
              </a:extLst>
            </p:cNvPr>
            <p:cNvSpPr txBox="1"/>
            <p:nvPr/>
          </p:nvSpPr>
          <p:spPr>
            <a:xfrm>
              <a:off x="8950865" y="3957447"/>
              <a:ext cx="16579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m = +1/2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8B03DEF-BA05-FAAF-0804-B3E28AB9E4F0}"/>
                </a:ext>
              </a:extLst>
            </p:cNvPr>
            <p:cNvSpPr txBox="1"/>
            <p:nvPr/>
          </p:nvSpPr>
          <p:spPr>
            <a:xfrm>
              <a:off x="7932995" y="901489"/>
              <a:ext cx="1449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m = +3/2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9967906-B540-AE2F-EEC3-E22CE14208C4}"/>
                </a:ext>
              </a:extLst>
            </p:cNvPr>
            <p:cNvSpPr txBox="1"/>
            <p:nvPr/>
          </p:nvSpPr>
          <p:spPr>
            <a:xfrm>
              <a:off x="7137323" y="3262970"/>
              <a:ext cx="9786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D</a:t>
              </a:r>
              <a:r>
                <a:rPr lang="en-US" sz="2800" b="1" baseline="-250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5/2</a:t>
              </a:r>
              <a:endPara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F617C41-97C4-AD06-52C8-00F444DE1016}"/>
                </a:ext>
              </a:extLst>
            </p:cNvPr>
            <p:cNvCxnSpPr/>
            <p:nvPr/>
          </p:nvCxnSpPr>
          <p:spPr>
            <a:xfrm>
              <a:off x="7998149" y="3976497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E710BFB-96DD-FEC5-DD22-55F18DC2D5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46500" y="1119933"/>
              <a:ext cx="1171648" cy="3022180"/>
            </a:xfrm>
            <a:prstGeom prst="straightConnector1">
              <a:avLst/>
            </a:prstGeom>
            <a:ln w="25400">
              <a:solidFill>
                <a:schemeClr val="accent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AA76194-CDA7-A90B-FAFB-C7A943338E12}"/>
                </a:ext>
              </a:extLst>
            </p:cNvPr>
            <p:cNvSpPr txBox="1"/>
            <p:nvPr/>
          </p:nvSpPr>
          <p:spPr>
            <a:xfrm>
              <a:off x="8066180" y="2189356"/>
              <a:ext cx="1680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976 </a:t>
              </a:r>
              <a:r>
                <a:rPr lang="el-GR" b="1" i="1" dirty="0">
                  <a:solidFill>
                    <a:srgbClr val="FF0000"/>
                  </a:solidFill>
                  <a:effectLst/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σ</a:t>
              </a:r>
              <a:r>
                <a:rPr lang="en-US" b="1" baseline="30000" dirty="0">
                  <a:solidFill>
                    <a:srgbClr val="FF0000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 -</a:t>
              </a:r>
              <a:endParaRPr lang="en-US" b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3AE126F-8438-B87D-0A96-E6FA531F280C}"/>
                </a:ext>
              </a:extLst>
            </p:cNvPr>
            <p:cNvSpPr txBox="1"/>
            <p:nvPr/>
          </p:nvSpPr>
          <p:spPr>
            <a:xfrm>
              <a:off x="8134975" y="3198772"/>
              <a:ext cx="1680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FF0000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976 </a:t>
              </a:r>
              <a:r>
                <a:rPr lang="el-GR" b="1" i="1" dirty="0">
                  <a:solidFill>
                    <a:srgbClr val="FF0000"/>
                  </a:solidFill>
                  <a:effectLst/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π</a:t>
              </a:r>
              <a:endParaRPr lang="en-US" b="1" i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CF02A15-0458-3DE2-FC8F-AB3DD283C999}"/>
                </a:ext>
              </a:extLst>
            </p:cNvPr>
            <p:cNvSpPr txBox="1"/>
            <p:nvPr/>
          </p:nvSpPr>
          <p:spPr>
            <a:xfrm>
              <a:off x="6750247" y="2913830"/>
              <a:ext cx="1680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2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854 </a:t>
              </a:r>
              <a:r>
                <a:rPr lang="el-GR" b="1" i="1" dirty="0">
                  <a:solidFill>
                    <a:schemeClr val="accent2"/>
                  </a:solidFill>
                  <a:effectLst/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σ</a:t>
              </a:r>
              <a:r>
                <a:rPr lang="en-US" sz="500" b="1" i="1" dirty="0">
                  <a:solidFill>
                    <a:schemeClr val="accent2"/>
                  </a:solidFill>
                  <a:effectLst/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 </a:t>
              </a:r>
              <a:r>
                <a:rPr lang="en-US" b="1" baseline="30000" dirty="0">
                  <a:solidFill>
                    <a:schemeClr val="accent2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+</a:t>
              </a:r>
              <a:endParaRPr lang="en-US" b="1" dirty="0">
                <a:solidFill>
                  <a:schemeClr val="accent2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42" name="Left Brace 41">
              <a:extLst>
                <a:ext uri="{FF2B5EF4-FFF2-40B4-BE49-F238E27FC236}">
                  <a16:creationId xmlns:a16="http://schemas.microsoft.com/office/drawing/2014/main" id="{F8CBFACC-A067-C63C-EA4D-88558393E193}"/>
                </a:ext>
              </a:extLst>
            </p:cNvPr>
            <p:cNvSpPr/>
            <p:nvPr/>
          </p:nvSpPr>
          <p:spPr>
            <a:xfrm>
              <a:off x="7922424" y="3957447"/>
              <a:ext cx="63540" cy="226574"/>
            </a:xfrm>
            <a:prstGeom prst="leftBrac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FF7886B-D56B-4352-2354-2B807489F3B7}"/>
                </a:ext>
              </a:extLst>
            </p:cNvPr>
            <p:cNvSpPr txBox="1"/>
            <p:nvPr/>
          </p:nvSpPr>
          <p:spPr>
            <a:xfrm>
              <a:off x="6513917" y="3877077"/>
              <a:ext cx="1552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Light shift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9893769-6A3B-BBAF-6EC1-EC7971A40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6830" y="3016092"/>
              <a:ext cx="352425" cy="295275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B80ECF64-39B1-5A77-6C6E-088DC2397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25129" y="3549719"/>
              <a:ext cx="333375" cy="266700"/>
            </a:xfrm>
            <a:prstGeom prst="rect">
              <a:avLst/>
            </a:prstGeom>
          </p:spPr>
        </p:pic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C11503A4-9705-8406-1957-BBBEE47CF6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543" t="3794" r="4725" b="20308"/>
          <a:stretch/>
        </p:blipFill>
        <p:spPr>
          <a:xfrm>
            <a:off x="6730075" y="3622551"/>
            <a:ext cx="3205124" cy="185450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F44D9C2-3972-8EDE-43B0-B37CF568BB6D}"/>
              </a:ext>
            </a:extLst>
          </p:cNvPr>
          <p:cNvSpPr txBox="1"/>
          <p:nvPr/>
        </p:nvSpPr>
        <p:spPr>
          <a:xfrm>
            <a:off x="6626340" y="5687929"/>
            <a:ext cx="34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Walsh modulations in phase space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E812AA4-395C-1689-5FEA-6B324B3D48DC}"/>
              </a:ext>
            </a:extLst>
          </p:cNvPr>
          <p:cNvSpPr txBox="1"/>
          <p:nvPr/>
        </p:nvSpPr>
        <p:spPr>
          <a:xfrm>
            <a:off x="7403330" y="2787957"/>
            <a:ext cx="424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Beam geometry and polarization impurities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E53AED-858B-94B6-85E8-37F3B2F37DB3}"/>
              </a:ext>
            </a:extLst>
          </p:cNvPr>
          <p:cNvGrpSpPr/>
          <p:nvPr/>
        </p:nvGrpSpPr>
        <p:grpSpPr>
          <a:xfrm>
            <a:off x="7003858" y="1012733"/>
            <a:ext cx="4999401" cy="1809838"/>
            <a:chOff x="7003858" y="1012733"/>
            <a:chExt cx="4999401" cy="180983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5C6A07-9CD3-6E8A-2303-7F1DF7496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3858" y="1012733"/>
              <a:ext cx="2555448" cy="1809838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EF96F0-8883-DBDF-BBCD-EF2D6EF4CDC7}"/>
                </a:ext>
              </a:extLst>
            </p:cNvPr>
            <p:cNvSpPr txBox="1"/>
            <p:nvPr/>
          </p:nvSpPr>
          <p:spPr>
            <a:xfrm>
              <a:off x="9277359" y="1851880"/>
              <a:ext cx="377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vs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65B831B-B280-4D34-2AF5-724DB85BB420}"/>
                </a:ext>
              </a:extLst>
            </p:cNvPr>
            <p:cNvGrpSpPr/>
            <p:nvPr/>
          </p:nvGrpSpPr>
          <p:grpSpPr>
            <a:xfrm>
              <a:off x="9923708" y="1297184"/>
              <a:ext cx="2079551" cy="1464569"/>
              <a:chOff x="9923708" y="1297184"/>
              <a:chExt cx="2079551" cy="1464569"/>
            </a:xfrm>
          </p:grpSpPr>
          <p:sp>
            <p:nvSpPr>
              <p:cNvPr id="2" name="Octagon 1">
                <a:extLst>
                  <a:ext uri="{FF2B5EF4-FFF2-40B4-BE49-F238E27FC236}">
                    <a16:creationId xmlns:a16="http://schemas.microsoft.com/office/drawing/2014/main" id="{9638218C-D3D5-3982-7BEA-56574EE3EB56}"/>
                  </a:ext>
                </a:extLst>
              </p:cNvPr>
              <p:cNvSpPr/>
              <p:nvPr/>
            </p:nvSpPr>
            <p:spPr>
              <a:xfrm>
                <a:off x="10345013" y="1404108"/>
                <a:ext cx="1254539" cy="1264879"/>
              </a:xfrm>
              <a:prstGeom prst="octagon">
                <a:avLst>
                  <a:gd name="adj" fmla="val 31004"/>
                </a:avLst>
              </a:prstGeom>
              <a:noFill/>
              <a:ln w="1016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F31232AF-9F8E-FEF6-8518-A37E6E813ED8}"/>
                  </a:ext>
                </a:extLst>
              </p:cNvPr>
              <p:cNvCxnSpPr/>
              <p:nvPr/>
            </p:nvCxnSpPr>
            <p:spPr>
              <a:xfrm>
                <a:off x="10294212" y="1404108"/>
                <a:ext cx="1356139" cy="135764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00903904-452C-5B73-ED01-C6A7AD087B6C}"/>
                  </a:ext>
                </a:extLst>
              </p:cNvPr>
              <p:cNvCxnSpPr/>
              <p:nvPr/>
            </p:nvCxnSpPr>
            <p:spPr>
              <a:xfrm>
                <a:off x="10345013" y="1327728"/>
                <a:ext cx="1356139" cy="135764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6B36C6BD-71AA-FFDD-A41D-DC1DA9D50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99552" y="2422538"/>
                <a:ext cx="0" cy="15494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3444FBF-4B78-0F87-0AE9-A4C93255C4F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49169" y="1466434"/>
                <a:ext cx="0" cy="15494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CD6AF56F-5605-4618-A90C-8CBE044B44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45013" y="1473358"/>
                <a:ext cx="11504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770335B9-EF7C-277A-0195-E20452AE2F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84508" y="2577484"/>
                <a:ext cx="115044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08C46F4-01DF-E8CE-594E-C3549023A136}"/>
                  </a:ext>
                </a:extLst>
              </p:cNvPr>
              <p:cNvSpPr txBox="1"/>
              <p:nvPr/>
            </p:nvSpPr>
            <p:spPr>
              <a:xfrm>
                <a:off x="9923708" y="1297184"/>
                <a:ext cx="4106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dirty="0">
                    <a:solidFill>
                      <a:srgbClr val="ED151D"/>
                    </a:solidFill>
                  </a:rPr>
                  <a:t>σ</a:t>
                </a:r>
                <a:r>
                  <a:rPr lang="en-US" sz="2400" baseline="30000" dirty="0">
                    <a:solidFill>
                      <a:srgbClr val="ED151D"/>
                    </a:solidFill>
                  </a:rPr>
                  <a:t>-</a:t>
                </a:r>
                <a:endParaRPr lang="en-US" sz="2400" dirty="0">
                  <a:solidFill>
                    <a:srgbClr val="ED151D"/>
                  </a:solidFill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4DF4FEC5-54D0-20E8-041D-90B013FAA775}"/>
                  </a:ext>
                </a:extLst>
              </p:cNvPr>
              <p:cNvSpPr/>
              <p:nvPr/>
            </p:nvSpPr>
            <p:spPr>
              <a:xfrm>
                <a:off x="10930906" y="1974306"/>
                <a:ext cx="123687" cy="124481"/>
              </a:xfrm>
              <a:prstGeom prst="ellipse">
                <a:avLst/>
              </a:prstGeom>
              <a:solidFill>
                <a:srgbClr val="00A2E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8554CA6-7A0B-B525-97F3-8BEA909BF3EE}"/>
                  </a:ext>
                </a:extLst>
              </p:cNvPr>
              <p:cNvSpPr txBox="1"/>
              <p:nvPr/>
            </p:nvSpPr>
            <p:spPr>
              <a:xfrm>
                <a:off x="11592569" y="2191705"/>
                <a:ext cx="4106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dirty="0">
                    <a:solidFill>
                      <a:srgbClr val="ED151D"/>
                    </a:solidFill>
                  </a:rPr>
                  <a:t>σ</a:t>
                </a:r>
                <a:r>
                  <a:rPr lang="en-US" sz="2400" baseline="30000" dirty="0">
                    <a:solidFill>
                      <a:srgbClr val="ED151D"/>
                    </a:solidFill>
                  </a:rPr>
                  <a:t>-</a:t>
                </a:r>
                <a:endParaRPr lang="en-US" sz="2400" dirty="0">
                  <a:solidFill>
                    <a:srgbClr val="ED151D"/>
                  </a:solidFill>
                </a:endParaRPr>
              </a:p>
            </p:txBody>
          </p:sp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C4B069F3-2E81-E470-1294-4B9E1739D4E2}"/>
              </a:ext>
            </a:extLst>
          </p:cNvPr>
          <p:cNvSpPr txBox="1"/>
          <p:nvPr/>
        </p:nvSpPr>
        <p:spPr>
          <a:xfrm>
            <a:off x="1272475" y="5699605"/>
            <a:ext cx="292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Inefficient qubit states in D</a:t>
            </a:r>
            <a:r>
              <a:rPr lang="en-US" baseline="-25000" dirty="0"/>
              <a:t>5/2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24B3FF-348A-0EEB-E548-628E66C1F48F}"/>
              </a:ext>
            </a:extLst>
          </p:cNvPr>
          <p:cNvSpPr txBox="1"/>
          <p:nvPr/>
        </p:nvSpPr>
        <p:spPr>
          <a:xfrm>
            <a:off x="0" y="6517949"/>
            <a:ext cx="11851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203864"/>
                </a:solidFill>
              </a:rPr>
              <a:t>[1] I. D. Moore et al. Photon scattering errors during stimulated Raman transitions in trapped-ion qubits. Phys. Rev. A, 107:032413, 2023</a:t>
            </a:r>
          </a:p>
        </p:txBody>
      </p:sp>
    </p:spTree>
    <p:extLst>
      <p:ext uri="{BB962C8B-B14F-4D97-AF65-F5344CB8AC3E}">
        <p14:creationId xmlns:p14="http://schemas.microsoft.com/office/powerpoint/2010/main" val="25305883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D51AC6D9-1FA0-222C-43B4-7682AD79F010}"/>
              </a:ext>
            </a:extLst>
          </p:cNvPr>
          <p:cNvSpPr/>
          <p:nvPr/>
        </p:nvSpPr>
        <p:spPr>
          <a:xfrm>
            <a:off x="0" y="6326071"/>
            <a:ext cx="12229939" cy="547143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8DCA27-7B57-4FBE-B480-CDE56F76E494}"/>
              </a:ext>
            </a:extLst>
          </p:cNvPr>
          <p:cNvSpPr txBox="1"/>
          <p:nvPr/>
        </p:nvSpPr>
        <p:spPr>
          <a:xfrm>
            <a:off x="0" y="6326072"/>
            <a:ext cx="11677795" cy="523220"/>
          </a:xfrm>
          <a:prstGeom prst="rect">
            <a:avLst/>
          </a:prstGeom>
          <a:solidFill>
            <a:srgbClr val="E2F0D9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85723"/>
                </a:solidFill>
              </a:rPr>
              <a:t>[1] R. </a:t>
            </a:r>
            <a:r>
              <a:rPr lang="en-US" sz="1400" dirty="0" err="1">
                <a:solidFill>
                  <a:srgbClr val="385723"/>
                </a:solidFill>
              </a:rPr>
              <a:t>Ozeri</a:t>
            </a:r>
            <a:r>
              <a:rPr lang="en-US" sz="1400" dirty="0">
                <a:solidFill>
                  <a:srgbClr val="385723"/>
                </a:solidFill>
              </a:rPr>
              <a:t> et al. Errors in trapped-ion quantum gates due to spontaneous photon scattering. Phys. Rev. A, 75:042329, 2007</a:t>
            </a:r>
          </a:p>
          <a:p>
            <a:r>
              <a:rPr lang="en-US" sz="1400" dirty="0">
                <a:solidFill>
                  <a:srgbClr val="385723"/>
                </a:solidFill>
              </a:rPr>
              <a:t>[2] I. D. Moore et al. Photon scattering errors during stimulated Raman transitions in trapped-ion qubits. Phys. Rev. A, 107:032413, 2023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A86F35-41F9-10C5-BFA5-5051922A7013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itle 91">
            <a:extLst>
              <a:ext uri="{FF2B5EF4-FFF2-40B4-BE49-F238E27FC236}">
                <a16:creationId xmlns:a16="http://schemas.microsoft.com/office/drawing/2014/main" id="{56BE09DE-62A3-B980-0272-FA338661A777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385723"/>
                </a:solidFill>
              </a:rPr>
              <a:t>Raman scattering rate and error predictions</a:t>
            </a:r>
          </a:p>
        </p:txBody>
      </p:sp>
      <p:sp>
        <p:nvSpPr>
          <p:cNvPr id="7" name="TextBox 45">
            <a:extLst>
              <a:ext uri="{FF2B5EF4-FFF2-40B4-BE49-F238E27FC236}">
                <a16:creationId xmlns:a16="http://schemas.microsoft.com/office/drawing/2014/main" id="{92D4F59C-1E0D-56CC-AB95-09906F634924}"/>
              </a:ext>
            </a:extLst>
          </p:cNvPr>
          <p:cNvSpPr txBox="1"/>
          <p:nvPr/>
        </p:nvSpPr>
        <p:spPr>
          <a:xfrm>
            <a:off x="8616368" y="1985237"/>
            <a:ext cx="33152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m</a:t>
            </a:r>
            <a:r>
              <a:rPr lang="en-US" dirty="0"/>
              <a:t> qubits have error floor! Floor is below 10</a:t>
            </a:r>
            <a:r>
              <a:rPr lang="en-US" baseline="30000" dirty="0"/>
              <a:t>-4</a:t>
            </a:r>
            <a:r>
              <a:rPr lang="en-US" dirty="0"/>
              <a:t> at wavelengths with high-power lasers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Ca</a:t>
            </a:r>
            <a:r>
              <a:rPr lang="en-US" baseline="30000" dirty="0"/>
              <a:t>+</a:t>
            </a:r>
            <a:r>
              <a:rPr lang="en-US" dirty="0"/>
              <a:t> the 10</a:t>
            </a:r>
            <a:r>
              <a:rPr lang="en-US" baseline="30000" dirty="0"/>
              <a:t>-4</a:t>
            </a:r>
            <a:r>
              <a:rPr lang="en-US" dirty="0"/>
              <a:t> error threshold is &gt;963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errors trade off against higher power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Experimental goal</a:t>
            </a:r>
            <a:r>
              <a:rPr lang="en-US" dirty="0"/>
              <a:t> – Testing scattering rate models in </a:t>
            </a:r>
            <a:r>
              <a:rPr lang="en-US" i="1" dirty="0"/>
              <a:t>m</a:t>
            </a:r>
            <a:r>
              <a:rPr lang="en-US" dirty="0"/>
              <a:t> qubits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BC19B-A6C8-3092-E7AE-3717F152B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148" y="2676563"/>
            <a:ext cx="1632688" cy="5211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99D551-7FEB-A907-985A-0E17564B2D61}"/>
              </a:ext>
            </a:extLst>
          </p:cNvPr>
          <p:cNvSpPr txBox="1"/>
          <p:nvPr/>
        </p:nvSpPr>
        <p:spPr>
          <a:xfrm>
            <a:off x="603859" y="2259785"/>
            <a:ext cx="327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Simplified scattering rate [1]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54C86A-B449-84B5-5B06-736496CE34BB}"/>
              </a:ext>
            </a:extLst>
          </p:cNvPr>
          <p:cNvSpPr/>
          <p:nvPr/>
        </p:nvSpPr>
        <p:spPr>
          <a:xfrm>
            <a:off x="806262" y="2250342"/>
            <a:ext cx="2879516" cy="106070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45">
            <a:extLst>
              <a:ext uri="{FF2B5EF4-FFF2-40B4-BE49-F238E27FC236}">
                <a16:creationId xmlns:a16="http://schemas.microsoft.com/office/drawing/2014/main" id="{F1ACB2E1-A8B7-591E-5FFD-950362E89A6B}"/>
              </a:ext>
            </a:extLst>
          </p:cNvPr>
          <p:cNvSpPr txBox="1"/>
          <p:nvPr/>
        </p:nvSpPr>
        <p:spPr>
          <a:xfrm>
            <a:off x="260356" y="881954"/>
            <a:ext cx="4139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Simplified spontaneous Raman scattering rate model, applicable near resonance, predicts fundamental error floor in 2-qubit Raman gate</a:t>
            </a:r>
          </a:p>
        </p:txBody>
      </p:sp>
      <p:sp>
        <p:nvSpPr>
          <p:cNvPr id="12" name="TextBox 45">
            <a:extLst>
              <a:ext uri="{FF2B5EF4-FFF2-40B4-BE49-F238E27FC236}">
                <a16:creationId xmlns:a16="http://schemas.microsoft.com/office/drawing/2014/main" id="{C84EEFA2-27FD-50AF-C921-43BF725B1292}"/>
              </a:ext>
            </a:extLst>
          </p:cNvPr>
          <p:cNvSpPr txBox="1"/>
          <p:nvPr/>
        </p:nvSpPr>
        <p:spPr>
          <a:xfrm>
            <a:off x="260356" y="3494094"/>
            <a:ext cx="3597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complete model developed by Moore et al. [2]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05B121A4-57F3-035E-222A-A51F81C78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9600" y="6553835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19</a:t>
            </a:fld>
            <a:endParaRPr lang="en-US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244B8BB-FBE5-F22D-5390-C1B0EFD91EDB}"/>
              </a:ext>
            </a:extLst>
          </p:cNvPr>
          <p:cNvSpPr txBox="1">
            <a:spLocks/>
          </p:cNvSpPr>
          <p:nvPr/>
        </p:nvSpPr>
        <p:spPr>
          <a:xfrm>
            <a:off x="8543778" y="1570736"/>
            <a:ext cx="3619900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i="1" dirty="0"/>
              <a:t>m</a:t>
            </a:r>
            <a:r>
              <a:rPr lang="en-US" sz="1800" b="1" dirty="0"/>
              <a:t> qubit errors?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256614-A0CC-A323-38FA-133DC664731B}"/>
              </a:ext>
            </a:extLst>
          </p:cNvPr>
          <p:cNvGrpSpPr/>
          <p:nvPr/>
        </p:nvGrpSpPr>
        <p:grpSpPr>
          <a:xfrm>
            <a:off x="4173500" y="1373229"/>
            <a:ext cx="4006513" cy="4640336"/>
            <a:chOff x="4238656" y="1108832"/>
            <a:chExt cx="4006513" cy="464033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1B3976-5E52-AFB7-5962-CFA22AEDB3A5}"/>
                </a:ext>
              </a:extLst>
            </p:cNvPr>
            <p:cNvGrpSpPr/>
            <p:nvPr/>
          </p:nvGrpSpPr>
          <p:grpSpPr>
            <a:xfrm>
              <a:off x="4238656" y="1108832"/>
              <a:ext cx="4006513" cy="4640336"/>
              <a:chOff x="4060300" y="1225227"/>
              <a:chExt cx="4006513" cy="464033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45CD5C8B-C1B4-BB9F-4EEB-A03EB7D19714}"/>
                  </a:ext>
                </a:extLst>
              </p:cNvPr>
              <p:cNvGrpSpPr/>
              <p:nvPr/>
            </p:nvGrpSpPr>
            <p:grpSpPr>
              <a:xfrm>
                <a:off x="4060300" y="1225227"/>
                <a:ext cx="4006513" cy="4640336"/>
                <a:chOff x="4060300" y="1225227"/>
                <a:chExt cx="4006513" cy="4640336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888A5B3C-C6F1-CB09-45F7-EECA510EEB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060300" y="1744941"/>
                  <a:ext cx="4006513" cy="4120622"/>
                </a:xfrm>
                <a:prstGeom prst="rect">
                  <a:avLst/>
                </a:prstGeom>
              </p:spPr>
            </p:pic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5CE48FB-8529-7C6D-30BC-D2C3E1DAA2C4}"/>
                    </a:ext>
                  </a:extLst>
                </p:cNvPr>
                <p:cNvSpPr/>
                <p:nvPr/>
              </p:nvSpPr>
              <p:spPr>
                <a:xfrm rot="2700000">
                  <a:off x="6489685" y="1896955"/>
                  <a:ext cx="1646511" cy="485758"/>
                </a:xfrm>
                <a:prstGeom prst="rect">
                  <a:avLst/>
                </a:prstGeom>
                <a:solidFill>
                  <a:srgbClr val="EB3974">
                    <a:alpha val="5098"/>
                  </a:srgbClr>
                </a:solidFill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5871B68E-EB18-6A99-61DA-C8C8272E5229}"/>
                    </a:ext>
                  </a:extLst>
                </p:cNvPr>
                <p:cNvSpPr/>
                <p:nvPr/>
              </p:nvSpPr>
              <p:spPr>
                <a:xfrm rot="18900000">
                  <a:off x="5340112" y="1225227"/>
                  <a:ext cx="1385651" cy="2175350"/>
                </a:xfrm>
                <a:prstGeom prst="rect">
                  <a:avLst/>
                </a:prstGeom>
                <a:solidFill>
                  <a:srgbClr val="DAE3F3">
                    <a:alpha val="30196"/>
                  </a:srgbClr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extBox 45">
                  <a:extLst>
                    <a:ext uri="{FF2B5EF4-FFF2-40B4-BE49-F238E27FC236}">
                      <a16:creationId xmlns:a16="http://schemas.microsoft.com/office/drawing/2014/main" id="{4799FDB6-9E13-5F98-E4BA-FD30386412D9}"/>
                    </a:ext>
                  </a:extLst>
                </p:cNvPr>
                <p:cNvSpPr txBox="1"/>
                <p:nvPr/>
              </p:nvSpPr>
              <p:spPr>
                <a:xfrm>
                  <a:off x="5540558" y="1313638"/>
                  <a:ext cx="50925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2800" dirty="0">
                      <a:solidFill>
                        <a:schemeClr val="accent1">
                          <a:lumMod val="75000"/>
                        </a:schemeClr>
                      </a:solidFill>
                    </a:rPr>
                    <a:t>g</a:t>
                  </a:r>
                </a:p>
              </p:txBody>
            </p:sp>
            <p:sp>
              <p:nvSpPr>
                <p:cNvPr id="16" name="TextBox 45">
                  <a:extLst>
                    <a:ext uri="{FF2B5EF4-FFF2-40B4-BE49-F238E27FC236}">
                      <a16:creationId xmlns:a16="http://schemas.microsoft.com/office/drawing/2014/main" id="{36DD3565-E6FC-00C7-5074-9401DEA6B90A}"/>
                    </a:ext>
                  </a:extLst>
                </p:cNvPr>
                <p:cNvSpPr txBox="1"/>
                <p:nvPr/>
              </p:nvSpPr>
              <p:spPr>
                <a:xfrm>
                  <a:off x="6685735" y="1408685"/>
                  <a:ext cx="50925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2800" dirty="0">
                      <a:solidFill>
                        <a:srgbClr val="FF0000"/>
                      </a:solidFill>
                    </a:rPr>
                    <a:t>m</a:t>
                  </a:r>
                </a:p>
              </p:txBody>
            </p:sp>
          </p:grp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57DE9AD-7757-709A-C9CC-AE1EB529D451}"/>
                  </a:ext>
                </a:extLst>
              </p:cNvPr>
              <p:cNvSpPr/>
              <p:nvPr/>
            </p:nvSpPr>
            <p:spPr>
              <a:xfrm rot="5400000">
                <a:off x="4944440" y="3862520"/>
                <a:ext cx="858863" cy="783467"/>
              </a:xfrm>
              <a:prstGeom prst="rect">
                <a:avLst/>
              </a:prstGeom>
              <a:solidFill>
                <a:srgbClr val="EB3974">
                  <a:alpha val="5098"/>
                </a:srgbClr>
              </a:solidFill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D06C36-D905-490E-B7F1-CCE8807D3DE4}"/>
                </a:ext>
              </a:extLst>
            </p:cNvPr>
            <p:cNvCxnSpPr/>
            <p:nvPr/>
          </p:nvCxnSpPr>
          <p:spPr>
            <a:xfrm flipV="1">
              <a:off x="6321655" y="3799022"/>
              <a:ext cx="0" cy="1464733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849A6E9-FE3C-A65F-AF38-35A718E4FF87}"/>
                </a:ext>
              </a:extLst>
            </p:cNvPr>
            <p:cNvSpPr/>
            <p:nvPr/>
          </p:nvSpPr>
          <p:spPr>
            <a:xfrm rot="18956161">
              <a:off x="6282898" y="3770038"/>
              <a:ext cx="81047" cy="81047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08F229-18EC-61AF-D0BB-6BB77B4CA297}"/>
                </a:ext>
              </a:extLst>
            </p:cNvPr>
            <p:cNvSpPr txBox="1"/>
            <p:nvPr/>
          </p:nvSpPr>
          <p:spPr>
            <a:xfrm rot="16200000">
              <a:off x="5910012" y="4383171"/>
              <a:ext cx="60432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C00000"/>
                  </a:solidFill>
                </a:rPr>
                <a:t>976 nm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73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BBED01-BFAC-14FC-AC52-802C5BADE970}"/>
              </a:ext>
            </a:extLst>
          </p:cNvPr>
          <p:cNvSpPr/>
          <p:nvPr/>
        </p:nvSpPr>
        <p:spPr>
          <a:xfrm>
            <a:off x="1258956" y="3203090"/>
            <a:ext cx="9130659" cy="775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989B08-B90D-AA51-D3BF-1A87CE0E88F1}"/>
              </a:ext>
            </a:extLst>
          </p:cNvPr>
          <p:cNvSpPr/>
          <p:nvPr/>
        </p:nvSpPr>
        <p:spPr>
          <a:xfrm>
            <a:off x="1258956" y="4059132"/>
            <a:ext cx="9130659" cy="7755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B431CA-A002-BB24-5A42-99C8F148600B}"/>
              </a:ext>
            </a:extLst>
          </p:cNvPr>
          <p:cNvSpPr/>
          <p:nvPr/>
        </p:nvSpPr>
        <p:spPr>
          <a:xfrm>
            <a:off x="1258956" y="4915174"/>
            <a:ext cx="9130659" cy="775538"/>
          </a:xfrm>
          <a:prstGeom prst="rect">
            <a:avLst/>
          </a:prstGeom>
          <a:solidFill>
            <a:srgbClr val="E3D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1A9872-819D-9A58-7511-E5D5954F2B76}"/>
              </a:ext>
            </a:extLst>
          </p:cNvPr>
          <p:cNvSpPr/>
          <p:nvPr/>
        </p:nvSpPr>
        <p:spPr>
          <a:xfrm>
            <a:off x="1258956" y="2347048"/>
            <a:ext cx="9130659" cy="7755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307C5C-8FE6-C07A-25A9-A4341017F544}"/>
              </a:ext>
            </a:extLst>
          </p:cNvPr>
          <p:cNvSpPr/>
          <p:nvPr/>
        </p:nvSpPr>
        <p:spPr>
          <a:xfrm>
            <a:off x="1258956" y="1491006"/>
            <a:ext cx="9130659" cy="7755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D78D1DC-986C-A8AD-AD2D-5E58C0EF2FEC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FACE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2962128-B6C3-07F9-E071-6F1F1BE609B4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FACE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65957-3020-4F8E-8160-994C2D34F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2</a:t>
            </a:fld>
            <a:endParaRPr lang="en-US"/>
          </a:p>
        </p:txBody>
      </p:sp>
      <p:sp>
        <p:nvSpPr>
          <p:cNvPr id="92" name="Title 91">
            <a:extLst>
              <a:ext uri="{FF2B5EF4-FFF2-40B4-BE49-F238E27FC236}">
                <a16:creationId xmlns:a16="http://schemas.microsoft.com/office/drawing/2014/main" id="{9572B28A-5C6B-45F2-AFDA-4054BC711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088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631B2C"/>
                </a:solidFill>
              </a:rPr>
              <a:t>Talk outline</a:t>
            </a:r>
          </a:p>
        </p:txBody>
      </p:sp>
      <p:sp>
        <p:nvSpPr>
          <p:cNvPr id="210" name="Content Placeholder 2">
            <a:extLst>
              <a:ext uri="{FF2B5EF4-FFF2-40B4-BE49-F238E27FC236}">
                <a16:creationId xmlns:a16="http://schemas.microsoft.com/office/drawing/2014/main" id="{E13E7AE0-B6C0-6CFE-7C31-E263F8C49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0330" y="1314745"/>
            <a:ext cx="9502714" cy="486108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Motivation - The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omg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qubit scheme</a:t>
            </a:r>
          </a:p>
          <a:p>
            <a:pPr marL="342900" indent="-342900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dirty="0">
                <a:solidFill>
                  <a:srgbClr val="7F6000"/>
                </a:solidFill>
              </a:rPr>
              <a:t>Our qubit (</a:t>
            </a:r>
            <a:r>
              <a:rPr lang="en-US" i="1" dirty="0">
                <a:solidFill>
                  <a:srgbClr val="7F6000"/>
                </a:solidFill>
              </a:rPr>
              <a:t>m</a:t>
            </a:r>
            <a:r>
              <a:rPr lang="en-US" dirty="0">
                <a:solidFill>
                  <a:srgbClr val="7F6000"/>
                </a:solidFill>
              </a:rPr>
              <a:t> qubits in </a:t>
            </a:r>
            <a:r>
              <a:rPr lang="en-US" baseline="30000" dirty="0">
                <a:solidFill>
                  <a:srgbClr val="7F6000"/>
                </a:solidFill>
              </a:rPr>
              <a:t>40</a:t>
            </a:r>
            <a:r>
              <a:rPr lang="en-US" dirty="0">
                <a:solidFill>
                  <a:srgbClr val="7F6000"/>
                </a:solidFill>
              </a:rPr>
              <a:t>Ca</a:t>
            </a:r>
            <a:r>
              <a:rPr lang="en-US" baseline="30000" dirty="0">
                <a:solidFill>
                  <a:srgbClr val="7F6000"/>
                </a:solidFill>
              </a:rPr>
              <a:t>+</a:t>
            </a:r>
            <a:r>
              <a:rPr lang="en-US" dirty="0">
                <a:solidFill>
                  <a:srgbClr val="7F6000"/>
                </a:solidFill>
              </a:rPr>
              <a:t>)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>
                <a:solidFill>
                  <a:srgbClr val="385723"/>
                </a:solidFill>
              </a:rPr>
              <a:t>Spontaneous Raman scattering models – old and “new”</a:t>
            </a:r>
          </a:p>
          <a:p>
            <a:pPr marL="342900" indent="-3429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Testing our Raman scattering model</a:t>
            </a:r>
          </a:p>
          <a:p>
            <a:pPr marL="342900" indent="-342900">
              <a:lnSpc>
                <a:spcPct val="200000"/>
              </a:lnSpc>
              <a:spcBef>
                <a:spcPts val="0"/>
              </a:spcBef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Performing 2-qubit stimulated Raman gates in </a:t>
            </a:r>
            <a:r>
              <a:rPr lang="en-US" i="1" dirty="0">
                <a:solidFill>
                  <a:srgbClr val="002060"/>
                </a:solidFill>
              </a:rPr>
              <a:t>m</a:t>
            </a:r>
            <a:r>
              <a:rPr lang="en-US" dirty="0">
                <a:solidFill>
                  <a:srgbClr val="002060"/>
                </a:solidFill>
              </a:rPr>
              <a:t> qubits</a:t>
            </a:r>
          </a:p>
        </p:txBody>
      </p:sp>
    </p:spTree>
    <p:extLst>
      <p:ext uri="{BB962C8B-B14F-4D97-AF65-F5344CB8AC3E}">
        <p14:creationId xmlns:p14="http://schemas.microsoft.com/office/powerpoint/2010/main" val="325484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>
            <a:extLst>
              <a:ext uri="{FF2B5EF4-FFF2-40B4-BE49-F238E27FC236}">
                <a16:creationId xmlns:a16="http://schemas.microsoft.com/office/drawing/2014/main" id="{4D78D1DC-986C-A8AD-AD2D-5E58C0EF2FEC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CEDD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2962128-B6C3-07F9-E071-6F1F1BE609B4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ACEDD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65957-3020-4F8E-8160-994C2D34F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B00BE-D9DF-4403-9969-7DE10A35FE50}" type="slidenum">
              <a:rPr lang="en-US" smtClean="0"/>
              <a:t>3</a:t>
            </a:fld>
            <a:endParaRPr lang="en-US"/>
          </a:p>
        </p:txBody>
      </p:sp>
      <p:sp>
        <p:nvSpPr>
          <p:cNvPr id="92" name="Title 91">
            <a:extLst>
              <a:ext uri="{FF2B5EF4-FFF2-40B4-BE49-F238E27FC236}">
                <a16:creationId xmlns:a16="http://schemas.microsoft.com/office/drawing/2014/main" id="{9572B28A-5C6B-45F2-AFDA-4054BC711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088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843C0C"/>
                </a:solidFill>
              </a:rPr>
              <a:t>Technical hangups</a:t>
            </a:r>
          </a:p>
        </p:txBody>
      </p:sp>
      <p:sp>
        <p:nvSpPr>
          <p:cNvPr id="210" name="Content Placeholder 2">
            <a:extLst>
              <a:ext uri="{FF2B5EF4-FFF2-40B4-BE49-F238E27FC236}">
                <a16:creationId xmlns:a16="http://schemas.microsoft.com/office/drawing/2014/main" id="{E13E7AE0-B6C0-6CFE-7C31-E263F8C49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592" y="1022266"/>
            <a:ext cx="10476546" cy="7433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- Many challenges for upscaling!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- Relevant to this talk: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176A840-8BAD-1B70-2077-FB7EBC3BC437}"/>
              </a:ext>
            </a:extLst>
          </p:cNvPr>
          <p:cNvSpPr txBox="1">
            <a:spLocks/>
          </p:cNvSpPr>
          <p:nvPr/>
        </p:nvSpPr>
        <p:spPr>
          <a:xfrm>
            <a:off x="1218339" y="1972917"/>
            <a:ext cx="2304341" cy="3254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i="1" dirty="0"/>
              <a:t>Ground state cooling +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i="1" dirty="0"/>
              <a:t>readout in ion crystals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/>
              <a:t>Need separation of ion functions!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04A929-AB7A-4089-9E26-182A714A99CC}"/>
              </a:ext>
            </a:extLst>
          </p:cNvPr>
          <p:cNvSpPr txBox="1">
            <a:spLocks/>
          </p:cNvSpPr>
          <p:nvPr/>
        </p:nvSpPr>
        <p:spPr>
          <a:xfrm>
            <a:off x="4616859" y="1972917"/>
            <a:ext cx="2563449" cy="35075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i="1" dirty="0"/>
              <a:t>Cross-talk between ions during photon scattering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/>
              <a:t>Need separate transitions for different operations!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42D58F7-5A77-B60F-288F-2A54D1E6772A}"/>
              </a:ext>
            </a:extLst>
          </p:cNvPr>
          <p:cNvSpPr txBox="1">
            <a:spLocks/>
          </p:cNvSpPr>
          <p:nvPr/>
        </p:nvSpPr>
        <p:spPr>
          <a:xfrm>
            <a:off x="8198286" y="1972916"/>
            <a:ext cx="2563449" cy="3977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i="1" dirty="0"/>
              <a:t>Spontaneous photon scattering by far-detuned Raman beams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dirty="0">
                <a:solidFill>
                  <a:srgbClr val="FF0000"/>
                </a:solidFill>
              </a:rPr>
              <a:t>Fundamental limit to gate performance!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E2AFA5-7FDC-4099-55F4-591FEE411974}"/>
              </a:ext>
            </a:extLst>
          </p:cNvPr>
          <p:cNvGrpSpPr/>
          <p:nvPr/>
        </p:nvGrpSpPr>
        <p:grpSpPr>
          <a:xfrm>
            <a:off x="970008" y="4928971"/>
            <a:ext cx="6396586" cy="298772"/>
            <a:chOff x="838200" y="4858948"/>
            <a:chExt cx="6396586" cy="29877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A1C2F74-A45A-97EB-BF5C-EFFE008961CF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0" y="5157720"/>
              <a:ext cx="6396586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F97C182-4F9C-9F79-5DD3-A91F9893FB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6628" y="4858949"/>
              <a:ext cx="0" cy="298771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7F3C1CD-1757-FECB-4C7E-E9B2518C04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26710" y="4858948"/>
              <a:ext cx="0" cy="298771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FAFD3F9-6596-29F7-EACB-4A201873CF24}"/>
              </a:ext>
            </a:extLst>
          </p:cNvPr>
          <p:cNvSpPr txBox="1">
            <a:spLocks/>
          </p:cNvSpPr>
          <p:nvPr/>
        </p:nvSpPr>
        <p:spPr>
          <a:xfrm>
            <a:off x="1640618" y="5271986"/>
            <a:ext cx="6535546" cy="317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Normally addressed with multispecies chains</a:t>
            </a:r>
            <a:endParaRPr lang="en-US" sz="2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C971D6E-EB76-4D1A-E670-319361765C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6438" y="2894005"/>
            <a:ext cx="2927070" cy="102723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22750C3-BBDB-0C5C-5575-60C73D05BA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40914" y="2894005"/>
            <a:ext cx="1921926" cy="1027236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BA3A37F-074A-E1EE-F082-E45D1667E7A6}"/>
              </a:ext>
            </a:extLst>
          </p:cNvPr>
          <p:cNvGrpSpPr/>
          <p:nvPr/>
        </p:nvGrpSpPr>
        <p:grpSpPr>
          <a:xfrm>
            <a:off x="8573759" y="3029375"/>
            <a:ext cx="1580453" cy="1683246"/>
            <a:chOff x="8099101" y="4750323"/>
            <a:chExt cx="1171575" cy="1247775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DC2752D9-BA92-BBA8-25A4-EF9518744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99101" y="4750323"/>
              <a:ext cx="1171575" cy="124777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1E873D5-1BC6-FAEB-DBFC-EA97AE720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99701" y="5283333"/>
              <a:ext cx="163501" cy="136987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945BEDA-ADF3-2035-D3AE-9218BB29B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878126" y="5439940"/>
              <a:ext cx="154663" cy="123731"/>
            </a:xfrm>
            <a:prstGeom prst="rect">
              <a:avLst/>
            </a:prstGeom>
          </p:spPr>
        </p:pic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08438B-0CD9-7B30-C467-EC51EE70FE35}"/>
              </a:ext>
            </a:extLst>
          </p:cNvPr>
          <p:cNvSpPr txBox="1">
            <a:spLocks/>
          </p:cNvSpPr>
          <p:nvPr/>
        </p:nvSpPr>
        <p:spPr>
          <a:xfrm>
            <a:off x="2534104" y="5595088"/>
            <a:ext cx="6535546" cy="317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FF0000"/>
                </a:solidFill>
              </a:rPr>
              <a:t>Alternative schemes?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>
            <a:extLst>
              <a:ext uri="{FF2B5EF4-FFF2-40B4-BE49-F238E27FC236}">
                <a16:creationId xmlns:a16="http://schemas.microsoft.com/office/drawing/2014/main" id="{5589AAC0-345F-F798-C5C4-4EB616E3E61F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777C844-51AA-449D-B7E9-F7E5B15CC6B8}"/>
              </a:ext>
            </a:extLst>
          </p:cNvPr>
          <p:cNvCxnSpPr/>
          <p:nvPr/>
        </p:nvCxnSpPr>
        <p:spPr>
          <a:xfrm>
            <a:off x="7405578" y="3007043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F3B7B6E-C546-49EF-8B49-635E8881604B}"/>
              </a:ext>
            </a:extLst>
          </p:cNvPr>
          <p:cNvSpPr txBox="1"/>
          <p:nvPr/>
        </p:nvSpPr>
        <p:spPr>
          <a:xfrm>
            <a:off x="8446258" y="2940251"/>
            <a:ext cx="75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D</a:t>
            </a:r>
            <a:r>
              <a:rPr lang="en-US" b="1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5/2</a:t>
            </a:r>
            <a:endParaRPr lang="en-US" b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FE0C655-F0C1-4CDD-B6A6-665580B89730}"/>
              </a:ext>
            </a:extLst>
          </p:cNvPr>
          <p:cNvCxnSpPr/>
          <p:nvPr/>
        </p:nvCxnSpPr>
        <p:spPr>
          <a:xfrm>
            <a:off x="7405578" y="3245581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5FB41AA-5A3D-49CC-B96C-F9E89126581E}"/>
              </a:ext>
            </a:extLst>
          </p:cNvPr>
          <p:cNvCxnSpPr/>
          <p:nvPr/>
        </p:nvCxnSpPr>
        <p:spPr>
          <a:xfrm>
            <a:off x="7405578" y="3130999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3C74D80-00D4-4741-BC71-84BDB5ACD3D8}"/>
              </a:ext>
            </a:extLst>
          </p:cNvPr>
          <p:cNvSpPr txBox="1"/>
          <p:nvPr/>
        </p:nvSpPr>
        <p:spPr>
          <a:xfrm>
            <a:off x="4223382" y="3182469"/>
            <a:ext cx="1708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g</a:t>
            </a:r>
            <a:r>
              <a:rPr lang="en-US" b="1" dirty="0">
                <a:solidFill>
                  <a:srgbClr val="0070C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qubits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47D1E12-F7B1-4770-80F7-D16EFB979B9F}"/>
              </a:ext>
            </a:extLst>
          </p:cNvPr>
          <p:cNvCxnSpPr/>
          <p:nvPr/>
        </p:nvCxnSpPr>
        <p:spPr>
          <a:xfrm>
            <a:off x="3677363" y="5128366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43732F6-2BBD-4C08-998D-174B87F48453}"/>
              </a:ext>
            </a:extLst>
          </p:cNvPr>
          <p:cNvGrpSpPr/>
          <p:nvPr/>
        </p:nvGrpSpPr>
        <p:grpSpPr>
          <a:xfrm>
            <a:off x="3677363" y="1930246"/>
            <a:ext cx="5002217" cy="3502723"/>
            <a:chOff x="3677363" y="2273852"/>
            <a:chExt cx="5002217" cy="350272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8E59C2-98F2-4D56-ACC0-19DC3CF95F1A}"/>
                </a:ext>
              </a:extLst>
            </p:cNvPr>
            <p:cNvSpPr txBox="1"/>
            <p:nvPr/>
          </p:nvSpPr>
          <p:spPr>
            <a:xfrm>
              <a:off x="4667401" y="2273852"/>
              <a:ext cx="694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P</a:t>
              </a:r>
              <a:r>
                <a:rPr lang="en-US" b="1" baseline="-250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1/2</a:t>
              </a:r>
              <a:endParaRPr lang="en-US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7A500FB-C0B2-4BFE-8516-61963E5D055F}"/>
                </a:ext>
              </a:extLst>
            </p:cNvPr>
            <p:cNvSpPr txBox="1"/>
            <p:nvPr/>
          </p:nvSpPr>
          <p:spPr>
            <a:xfrm>
              <a:off x="4713809" y="5407243"/>
              <a:ext cx="623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S</a:t>
              </a:r>
              <a:r>
                <a:rPr lang="en-US" b="1" baseline="-250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1/2</a:t>
              </a:r>
              <a:endParaRPr lang="en-US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9796DA3-D49A-42F2-B492-C41CA7075442}"/>
                </a:ext>
              </a:extLst>
            </p:cNvPr>
            <p:cNvCxnSpPr/>
            <p:nvPr/>
          </p:nvCxnSpPr>
          <p:spPr>
            <a:xfrm>
              <a:off x="6874802" y="4399346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59613A-88FD-4637-BAEB-9FCEC54EADAB}"/>
                </a:ext>
              </a:extLst>
            </p:cNvPr>
            <p:cNvSpPr txBox="1"/>
            <p:nvPr/>
          </p:nvSpPr>
          <p:spPr>
            <a:xfrm>
              <a:off x="7794594" y="4224916"/>
              <a:ext cx="884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D</a:t>
              </a:r>
              <a:r>
                <a:rPr lang="en-US" b="1" baseline="-250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3/2</a:t>
              </a:r>
              <a:endParaRPr lang="en-US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96B3630-9E0B-45B6-8D32-41A19DFB3E41}"/>
                </a:ext>
              </a:extLst>
            </p:cNvPr>
            <p:cNvCxnSpPr/>
            <p:nvPr/>
          </p:nvCxnSpPr>
          <p:spPr>
            <a:xfrm>
              <a:off x="3677363" y="2457847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D90AB3E-E12D-4D2F-9644-15D7A681EDF8}"/>
                </a:ext>
              </a:extLst>
            </p:cNvPr>
            <p:cNvCxnSpPr/>
            <p:nvPr/>
          </p:nvCxnSpPr>
          <p:spPr>
            <a:xfrm>
              <a:off x="3677363" y="5710510"/>
              <a:ext cx="112643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86DCFFC-5B58-4B98-AF0A-A61872408611}"/>
              </a:ext>
            </a:extLst>
          </p:cNvPr>
          <p:cNvSpPr txBox="1"/>
          <p:nvPr/>
        </p:nvSpPr>
        <p:spPr>
          <a:xfrm>
            <a:off x="6096000" y="4656303"/>
            <a:ext cx="548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</a:t>
            </a:r>
            <a:r>
              <a:rPr lang="en-US" i="1" dirty="0"/>
              <a:t>omg</a:t>
            </a:r>
            <a:r>
              <a:rPr lang="en-US" dirty="0"/>
              <a:t> scheme advantages: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Dual species functionality with one species    (e.g., no need for mixed-species gates)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Can switch qubit role mid-experiment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More efficient cooling (all ions have same mass)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0C0B6CC-BA3D-4B80-A221-A299E82BDD46}"/>
              </a:ext>
            </a:extLst>
          </p:cNvPr>
          <p:cNvCxnSpPr>
            <a:cxnSpLocks/>
          </p:cNvCxnSpPr>
          <p:nvPr/>
        </p:nvCxnSpPr>
        <p:spPr>
          <a:xfrm flipH="1" flipV="1">
            <a:off x="2049501" y="2114241"/>
            <a:ext cx="34410" cy="3238518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1D95EE4-791F-41F5-AE2C-1965D38AA7A6}"/>
              </a:ext>
            </a:extLst>
          </p:cNvPr>
          <p:cNvCxnSpPr>
            <a:cxnSpLocks/>
          </p:cNvCxnSpPr>
          <p:nvPr/>
        </p:nvCxnSpPr>
        <p:spPr>
          <a:xfrm flipH="1" flipV="1">
            <a:off x="2473362" y="2128388"/>
            <a:ext cx="3140194" cy="1927354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16024AE-DD09-4C53-8114-E91F2C562765}"/>
              </a:ext>
            </a:extLst>
          </p:cNvPr>
          <p:cNvGrpSpPr/>
          <p:nvPr/>
        </p:nvGrpSpPr>
        <p:grpSpPr>
          <a:xfrm rot="16428883">
            <a:off x="2914984" y="1460342"/>
            <a:ext cx="1704899" cy="3236036"/>
            <a:chOff x="6103870" y="1326909"/>
            <a:chExt cx="2734908" cy="3735284"/>
          </a:xfrm>
        </p:grpSpPr>
        <p:cxnSp>
          <p:nvCxnSpPr>
            <p:cNvPr id="77" name="Connector: Curved 26">
              <a:extLst>
                <a:ext uri="{FF2B5EF4-FFF2-40B4-BE49-F238E27FC236}">
                  <a16:creationId xmlns:a16="http://schemas.microsoft.com/office/drawing/2014/main" id="{398B230C-75E0-4C05-B8D8-B4AC32AA86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46884" y="310925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or: Curved 27">
              <a:extLst>
                <a:ext uri="{FF2B5EF4-FFF2-40B4-BE49-F238E27FC236}">
                  <a16:creationId xmlns:a16="http://schemas.microsoft.com/office/drawing/2014/main" id="{48F3D7C5-ECAB-4FF1-BE0B-4F319EB07A71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840048" y="4121688"/>
              <a:ext cx="1057731" cy="530087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0DFF1AC5-B943-45A7-9BE5-1BE80620CCFA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70" y="4915597"/>
              <a:ext cx="0" cy="14659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or: Curved 26">
              <a:extLst>
                <a:ext uri="{FF2B5EF4-FFF2-40B4-BE49-F238E27FC236}">
                  <a16:creationId xmlns:a16="http://schemas.microsoft.com/office/drawing/2014/main" id="{51765F1A-6310-4C85-A34D-0EFF3C5413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3412" y="228020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or: Curved 26">
              <a:extLst>
                <a:ext uri="{FF2B5EF4-FFF2-40B4-BE49-F238E27FC236}">
                  <a16:creationId xmlns:a16="http://schemas.microsoft.com/office/drawing/2014/main" id="{2FD3D2FD-23B8-49F6-AD1B-27827EE23B6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19940" y="140921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2035A69C-6F6D-4598-AB2D-1C8F30E66CAC}"/>
              </a:ext>
            </a:extLst>
          </p:cNvPr>
          <p:cNvSpPr txBox="1"/>
          <p:nvPr/>
        </p:nvSpPr>
        <p:spPr>
          <a:xfrm>
            <a:off x="3262564" y="4177756"/>
            <a:ext cx="2592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g</a:t>
            </a:r>
            <a:r>
              <a:rPr lang="en-US" b="1" dirty="0">
                <a:solidFill>
                  <a:srgbClr val="0070C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qubits (cooling, preparation, readout)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E5AD164-E126-402E-8B3A-A16701793DEA}"/>
              </a:ext>
            </a:extLst>
          </p:cNvPr>
          <p:cNvSpPr txBox="1"/>
          <p:nvPr/>
        </p:nvSpPr>
        <p:spPr>
          <a:xfrm>
            <a:off x="8318426" y="2281585"/>
            <a:ext cx="2592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</a:t>
            </a:r>
            <a:r>
              <a:rPr lang="en-US" b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qubit (dark to cooling beams)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E473D887-392A-4F6E-B18A-5F9CCE092D32}"/>
              </a:ext>
            </a:extLst>
          </p:cNvPr>
          <p:cNvGrpSpPr/>
          <p:nvPr/>
        </p:nvGrpSpPr>
        <p:grpSpPr>
          <a:xfrm rot="2998175" flipH="1">
            <a:off x="970770" y="2689511"/>
            <a:ext cx="2488223" cy="2072902"/>
            <a:chOff x="6103870" y="1326908"/>
            <a:chExt cx="2734908" cy="3735285"/>
          </a:xfrm>
        </p:grpSpPr>
        <p:cxnSp>
          <p:nvCxnSpPr>
            <p:cNvPr id="116" name="Connector: Curved 26">
              <a:extLst>
                <a:ext uri="{FF2B5EF4-FFF2-40B4-BE49-F238E27FC236}">
                  <a16:creationId xmlns:a16="http://schemas.microsoft.com/office/drawing/2014/main" id="{08139FE4-DC10-4DA5-B6E8-07B2B1C0AE6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46884" y="310925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or: Curved 27">
              <a:extLst>
                <a:ext uri="{FF2B5EF4-FFF2-40B4-BE49-F238E27FC236}">
                  <a16:creationId xmlns:a16="http://schemas.microsoft.com/office/drawing/2014/main" id="{8D19B86B-8617-436F-A336-1EEBCCE90B5C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840048" y="4121688"/>
              <a:ext cx="1057731" cy="530087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C8E1F9B2-4E5A-4FF3-8307-3565AE2D0383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70" y="4915597"/>
              <a:ext cx="0" cy="14659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or: Curved 26">
              <a:extLst>
                <a:ext uri="{FF2B5EF4-FFF2-40B4-BE49-F238E27FC236}">
                  <a16:creationId xmlns:a16="http://schemas.microsoft.com/office/drawing/2014/main" id="{22169C0E-7277-484E-9D23-6B95FB2AD6E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3412" y="228020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or: Curved 26">
              <a:extLst>
                <a:ext uri="{FF2B5EF4-FFF2-40B4-BE49-F238E27FC236}">
                  <a16:creationId xmlns:a16="http://schemas.microsoft.com/office/drawing/2014/main" id="{47E03FC3-1EB7-41E9-8EDB-4D8C85E414A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19940" y="140921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E65957-3020-4F8E-8160-994C2D34F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9600" y="6210229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4</a:t>
            </a:fld>
            <a:endParaRPr lang="en-US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80A51A7D-1858-48BD-93C9-C5DF1B1B6403}"/>
              </a:ext>
            </a:extLst>
          </p:cNvPr>
          <p:cNvCxnSpPr>
            <a:cxnSpLocks/>
          </p:cNvCxnSpPr>
          <p:nvPr/>
        </p:nvCxnSpPr>
        <p:spPr>
          <a:xfrm flipH="1" flipV="1">
            <a:off x="4758581" y="1122867"/>
            <a:ext cx="3406717" cy="187226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8731A45C-3A39-497A-9FF8-4DA4D9050591}"/>
              </a:ext>
            </a:extLst>
          </p:cNvPr>
          <p:cNvSpPr txBox="1"/>
          <p:nvPr/>
        </p:nvSpPr>
        <p:spPr>
          <a:xfrm>
            <a:off x="5911616" y="1825172"/>
            <a:ext cx="2592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</a:t>
            </a:r>
            <a:r>
              <a:rPr lang="en-US" b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qubits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9D2FB04-7DC5-4265-93FA-5F29BB6D34EA}"/>
              </a:ext>
            </a:extLst>
          </p:cNvPr>
          <p:cNvGrpSpPr/>
          <p:nvPr/>
        </p:nvGrpSpPr>
        <p:grpSpPr>
          <a:xfrm>
            <a:off x="9202240" y="3115203"/>
            <a:ext cx="2122467" cy="1286708"/>
            <a:chOff x="9202240" y="3458809"/>
            <a:chExt cx="2122467" cy="1286708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1D5834EF-7D95-49DF-B6F8-161DB3BC1B53}"/>
                </a:ext>
              </a:extLst>
            </p:cNvPr>
            <p:cNvCxnSpPr/>
            <p:nvPr/>
          </p:nvCxnSpPr>
          <p:spPr>
            <a:xfrm>
              <a:off x="9659440" y="4374042"/>
              <a:ext cx="85725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80C15D28-6EEF-43CB-B95F-9833587D8BC3}"/>
                </a:ext>
              </a:extLst>
            </p:cNvPr>
            <p:cNvCxnSpPr/>
            <p:nvPr/>
          </p:nvCxnSpPr>
          <p:spPr>
            <a:xfrm>
              <a:off x="9373690" y="3773967"/>
              <a:ext cx="148590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C687C0ED-971D-4F23-AFA1-3E460CACB69F}"/>
                </a:ext>
              </a:extLst>
            </p:cNvPr>
            <p:cNvCxnSpPr/>
            <p:nvPr/>
          </p:nvCxnSpPr>
          <p:spPr>
            <a:xfrm>
              <a:off x="9430840" y="3973992"/>
              <a:ext cx="131445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494237D-6ABC-4A3D-A6A1-9DDBC04B190E}"/>
                </a:ext>
              </a:extLst>
            </p:cNvPr>
            <p:cNvCxnSpPr/>
            <p:nvPr/>
          </p:nvCxnSpPr>
          <p:spPr>
            <a:xfrm>
              <a:off x="9545140" y="4174017"/>
              <a:ext cx="1085850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Freeform 23">
              <a:extLst>
                <a:ext uri="{FF2B5EF4-FFF2-40B4-BE49-F238E27FC236}">
                  <a16:creationId xmlns:a16="http://schemas.microsoft.com/office/drawing/2014/main" id="{BF943A11-4EF3-46D6-97FA-5F3241441F65}"/>
                </a:ext>
              </a:extLst>
            </p:cNvPr>
            <p:cNvSpPr/>
            <p:nvPr/>
          </p:nvSpPr>
          <p:spPr>
            <a:xfrm>
              <a:off x="9202240" y="3458809"/>
              <a:ext cx="1771650" cy="1286708"/>
            </a:xfrm>
            <a:custGeom>
              <a:avLst/>
              <a:gdLst>
                <a:gd name="connsiteX0" fmla="*/ 0 w 1535837"/>
                <a:gd name="connsiteY0" fmla="*/ 0 h 1500335"/>
                <a:gd name="connsiteX1" fmla="*/ 781235 w 1535837"/>
                <a:gd name="connsiteY1" fmla="*/ 1500327 h 1500335"/>
                <a:gd name="connsiteX2" fmla="*/ 1535837 w 1535837"/>
                <a:gd name="connsiteY2" fmla="*/ 17756 h 15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35837" h="1500335">
                  <a:moveTo>
                    <a:pt x="0" y="0"/>
                  </a:moveTo>
                  <a:cubicBezTo>
                    <a:pt x="262631" y="748684"/>
                    <a:pt x="525262" y="1497368"/>
                    <a:pt x="781235" y="1500327"/>
                  </a:cubicBezTo>
                  <a:cubicBezTo>
                    <a:pt x="1037208" y="1503286"/>
                    <a:pt x="1286522" y="760521"/>
                    <a:pt x="1535837" y="17756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:a16="http://schemas.microsoft.com/office/drawing/2014/main" id="{DE824338-D387-4B9A-A71F-39CCADBD8164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3073" y="4306001"/>
              <a:ext cx="451485" cy="131445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0868C6CD-C78B-4461-85AC-7A40F49E60CA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0953" y="4122404"/>
              <a:ext cx="442913" cy="128587"/>
            </a:xfrm>
            <a:prstGeom prst="rect">
              <a:avLst/>
            </a:prstGeom>
          </p:spPr>
        </p:pic>
        <p:pic>
          <p:nvPicPr>
            <p:cNvPr id="129" name="Picture 128">
              <a:extLst>
                <a:ext uri="{FF2B5EF4-FFF2-40B4-BE49-F238E27FC236}">
                  <a16:creationId xmlns:a16="http://schemas.microsoft.com/office/drawing/2014/main" id="{5C014429-DEBA-4CF3-BF88-9B3E85ECDF9D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76079" y="3916243"/>
              <a:ext cx="448628" cy="130016"/>
            </a:xfrm>
            <a:prstGeom prst="rect">
              <a:avLst/>
            </a:prstGeom>
          </p:spPr>
        </p:pic>
      </p:grpSp>
      <p:sp>
        <p:nvSpPr>
          <p:cNvPr id="94" name="Oval 93">
            <a:extLst>
              <a:ext uri="{FF2B5EF4-FFF2-40B4-BE49-F238E27FC236}">
                <a16:creationId xmlns:a16="http://schemas.microsoft.com/office/drawing/2014/main" id="{7D26B94D-8C27-442D-8F6C-1F6B24EEC39B}"/>
              </a:ext>
            </a:extLst>
          </p:cNvPr>
          <p:cNvSpPr/>
          <p:nvPr/>
        </p:nvSpPr>
        <p:spPr>
          <a:xfrm>
            <a:off x="9824912" y="3895148"/>
            <a:ext cx="267392" cy="267392"/>
          </a:xfrm>
          <a:prstGeom prst="ellipse">
            <a:avLst/>
          </a:prstGeom>
          <a:gradFill flip="none" rotWithShape="1">
            <a:gsLst>
              <a:gs pos="21000">
                <a:srgbClr val="0070C0"/>
              </a:gs>
              <a:gs pos="9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970E114-03E3-43C3-9C00-598B4DA55788}"/>
              </a:ext>
            </a:extLst>
          </p:cNvPr>
          <p:cNvGrpSpPr/>
          <p:nvPr/>
        </p:nvGrpSpPr>
        <p:grpSpPr>
          <a:xfrm rot="11737145" flipH="1">
            <a:off x="9786329" y="3251446"/>
            <a:ext cx="277163" cy="755103"/>
            <a:chOff x="6103870" y="1326908"/>
            <a:chExt cx="2734908" cy="3735285"/>
          </a:xfrm>
        </p:grpSpPr>
        <p:cxnSp>
          <p:nvCxnSpPr>
            <p:cNvPr id="104" name="Connector: Curved 26">
              <a:extLst>
                <a:ext uri="{FF2B5EF4-FFF2-40B4-BE49-F238E27FC236}">
                  <a16:creationId xmlns:a16="http://schemas.microsoft.com/office/drawing/2014/main" id="{D8361F47-974E-4EB1-8628-4A05ADB1084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46884" y="310925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or: Curved 27">
              <a:extLst>
                <a:ext uri="{FF2B5EF4-FFF2-40B4-BE49-F238E27FC236}">
                  <a16:creationId xmlns:a16="http://schemas.microsoft.com/office/drawing/2014/main" id="{91F90F4E-7A22-4DDA-9DD8-EE989009CC0B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840048" y="4121688"/>
              <a:ext cx="1057731" cy="530087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4D4A1E62-2C51-41FB-8F29-1C4D0E51C31A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70" y="4915597"/>
              <a:ext cx="0" cy="14659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or: Curved 26">
              <a:extLst>
                <a:ext uri="{FF2B5EF4-FFF2-40B4-BE49-F238E27FC236}">
                  <a16:creationId xmlns:a16="http://schemas.microsoft.com/office/drawing/2014/main" id="{9141BEA8-726A-44E5-8C28-63DC732A6A2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3412" y="228020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or: Curved 26">
              <a:extLst>
                <a:ext uri="{FF2B5EF4-FFF2-40B4-BE49-F238E27FC236}">
                  <a16:creationId xmlns:a16="http://schemas.microsoft.com/office/drawing/2014/main" id="{0BB086A1-F4BB-4898-AECD-B96DB7C983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19940" y="140921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324D804-BDB2-4927-BF7F-3805966C14BA}"/>
              </a:ext>
            </a:extLst>
          </p:cNvPr>
          <p:cNvGrpSpPr/>
          <p:nvPr/>
        </p:nvGrpSpPr>
        <p:grpSpPr>
          <a:xfrm rot="6260156" flipH="1">
            <a:off x="9266586" y="3741825"/>
            <a:ext cx="476710" cy="799981"/>
            <a:chOff x="6103870" y="1326908"/>
            <a:chExt cx="2734908" cy="3735285"/>
          </a:xfrm>
        </p:grpSpPr>
        <p:cxnSp>
          <p:nvCxnSpPr>
            <p:cNvPr id="71" name="Connector: Curved 26">
              <a:extLst>
                <a:ext uri="{FF2B5EF4-FFF2-40B4-BE49-F238E27FC236}">
                  <a16:creationId xmlns:a16="http://schemas.microsoft.com/office/drawing/2014/main" id="{FB77C946-5E65-4734-AE10-899352BAC7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46884" y="310925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or: Curved 27">
              <a:extLst>
                <a:ext uri="{FF2B5EF4-FFF2-40B4-BE49-F238E27FC236}">
                  <a16:creationId xmlns:a16="http://schemas.microsoft.com/office/drawing/2014/main" id="{119EEC70-5A8F-4D57-AA3E-05A75953C76C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840048" y="4121688"/>
              <a:ext cx="1057731" cy="530087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DCF52ADB-4402-4933-86DA-F2FCC17281D8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70" y="4915597"/>
              <a:ext cx="0" cy="14659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or: Curved 26">
              <a:extLst>
                <a:ext uri="{FF2B5EF4-FFF2-40B4-BE49-F238E27FC236}">
                  <a16:creationId xmlns:a16="http://schemas.microsoft.com/office/drawing/2014/main" id="{F2E0E530-3BD6-4DC0-B572-C522AF93398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3412" y="228020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or: Curved 26">
              <a:extLst>
                <a:ext uri="{FF2B5EF4-FFF2-40B4-BE49-F238E27FC236}">
                  <a16:creationId xmlns:a16="http://schemas.microsoft.com/office/drawing/2014/main" id="{1BC12C20-016F-46CD-BC2D-9567B26871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19940" y="140921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5C2ACBF-9DA0-4B94-AD6B-DB7727FFD1FF}"/>
              </a:ext>
            </a:extLst>
          </p:cNvPr>
          <p:cNvGrpSpPr/>
          <p:nvPr/>
        </p:nvGrpSpPr>
        <p:grpSpPr>
          <a:xfrm rot="19773338" flipH="1">
            <a:off x="10039684" y="3823779"/>
            <a:ext cx="476710" cy="799981"/>
            <a:chOff x="6103870" y="1326908"/>
            <a:chExt cx="2734908" cy="3735285"/>
          </a:xfrm>
        </p:grpSpPr>
        <p:cxnSp>
          <p:nvCxnSpPr>
            <p:cNvPr id="110" name="Connector: Curved 26">
              <a:extLst>
                <a:ext uri="{FF2B5EF4-FFF2-40B4-BE49-F238E27FC236}">
                  <a16:creationId xmlns:a16="http://schemas.microsoft.com/office/drawing/2014/main" id="{E1B7E1EC-84A1-41A1-8CC9-F14DFC6AE1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46884" y="310925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or: Curved 27">
              <a:extLst>
                <a:ext uri="{FF2B5EF4-FFF2-40B4-BE49-F238E27FC236}">
                  <a16:creationId xmlns:a16="http://schemas.microsoft.com/office/drawing/2014/main" id="{1949B896-EFF3-4032-9393-4D24DA382A73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840048" y="4121688"/>
              <a:ext cx="1057731" cy="530087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6C4E00BE-F01C-43DC-8F9D-931DF73E7EC3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70" y="4915597"/>
              <a:ext cx="0" cy="14659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or: Curved 26">
              <a:extLst>
                <a:ext uri="{FF2B5EF4-FFF2-40B4-BE49-F238E27FC236}">
                  <a16:creationId xmlns:a16="http://schemas.microsoft.com/office/drawing/2014/main" id="{E770F682-37BC-469E-BF26-0C0AA9445E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283412" y="228020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or: Curved 26">
              <a:extLst>
                <a:ext uri="{FF2B5EF4-FFF2-40B4-BE49-F238E27FC236}">
                  <a16:creationId xmlns:a16="http://schemas.microsoft.com/office/drawing/2014/main" id="{F25F80AA-4FDF-4D66-8DF1-170190B7868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019940" y="1409218"/>
              <a:ext cx="901148" cy="736528"/>
            </a:xfrm>
            <a:prstGeom prst="curvedConnector3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961FC0A8-D59C-4C25-B841-6886889A4A82}"/>
              </a:ext>
            </a:extLst>
          </p:cNvPr>
          <p:cNvCxnSpPr>
            <a:cxnSpLocks/>
          </p:cNvCxnSpPr>
          <p:nvPr/>
        </p:nvCxnSpPr>
        <p:spPr>
          <a:xfrm flipH="1" flipV="1">
            <a:off x="10092304" y="2686050"/>
            <a:ext cx="123259" cy="117157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472CF2C-AE97-4C7F-940E-E245BFDCAE27}"/>
              </a:ext>
            </a:extLst>
          </p:cNvPr>
          <p:cNvCxnSpPr>
            <a:cxnSpLocks/>
          </p:cNvCxnSpPr>
          <p:nvPr/>
        </p:nvCxnSpPr>
        <p:spPr>
          <a:xfrm flipH="1">
            <a:off x="5613556" y="4006850"/>
            <a:ext cx="4184494" cy="649453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B21A9AFA-3063-49D3-A6CA-2C967A761E5F}"/>
              </a:ext>
            </a:extLst>
          </p:cNvPr>
          <p:cNvSpPr/>
          <p:nvPr/>
        </p:nvSpPr>
        <p:spPr>
          <a:xfrm>
            <a:off x="10099139" y="3895148"/>
            <a:ext cx="267392" cy="267392"/>
          </a:xfrm>
          <a:prstGeom prst="ellipse">
            <a:avLst/>
          </a:prstGeom>
          <a:gradFill flip="none" rotWithShape="1">
            <a:gsLst>
              <a:gs pos="21000">
                <a:srgbClr val="FF0000"/>
              </a:gs>
              <a:gs pos="9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itle 91">
            <a:extLst>
              <a:ext uri="{FF2B5EF4-FFF2-40B4-BE49-F238E27FC236}">
                <a16:creationId xmlns:a16="http://schemas.microsoft.com/office/drawing/2014/main" id="{9572B28A-5C6B-45F2-AFDA-4054BC711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088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Using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omg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E53ED69-3C22-4340-A2BE-C2CF13FA707B}"/>
              </a:ext>
            </a:extLst>
          </p:cNvPr>
          <p:cNvGrpSpPr/>
          <p:nvPr/>
        </p:nvGrpSpPr>
        <p:grpSpPr>
          <a:xfrm>
            <a:off x="3291987" y="1094005"/>
            <a:ext cx="2148045" cy="829330"/>
            <a:chOff x="3291987" y="1437611"/>
            <a:chExt cx="2148045" cy="82933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C74A3D4-B769-4C3E-8D97-F42DA3198A9D}"/>
                </a:ext>
              </a:extLst>
            </p:cNvPr>
            <p:cNvGrpSpPr/>
            <p:nvPr/>
          </p:nvGrpSpPr>
          <p:grpSpPr>
            <a:xfrm>
              <a:off x="3677363" y="1447443"/>
              <a:ext cx="1762669" cy="819498"/>
              <a:chOff x="3677363" y="1447443"/>
              <a:chExt cx="1762669" cy="819498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C8E60029-3299-424C-8EA8-718ADC2C3D90}"/>
                  </a:ext>
                </a:extLst>
              </p:cNvPr>
              <p:cNvCxnSpPr/>
              <p:nvPr/>
            </p:nvCxnSpPr>
            <p:spPr>
              <a:xfrm>
                <a:off x="3677363" y="2082275"/>
                <a:ext cx="112643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05F9418-4D7C-4763-BF37-3E1C851C5DAD}"/>
                  </a:ext>
                </a:extLst>
              </p:cNvPr>
              <p:cNvCxnSpPr/>
              <p:nvPr/>
            </p:nvCxnSpPr>
            <p:spPr>
              <a:xfrm>
                <a:off x="3677363" y="1447443"/>
                <a:ext cx="112643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E5E1AB-4F56-4CC0-8BFA-E42F42A2C02D}"/>
                  </a:ext>
                </a:extLst>
              </p:cNvPr>
              <p:cNvSpPr txBox="1"/>
              <p:nvPr/>
            </p:nvSpPr>
            <p:spPr>
              <a:xfrm>
                <a:off x="4589034" y="1897609"/>
                <a:ext cx="850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P</a:t>
                </a:r>
                <a:r>
                  <a:rPr lang="en-US" b="1" baseline="-25000" dirty="0"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rPr>
                  <a:t>3/2</a:t>
                </a:r>
                <a:endParaRPr lang="en-US" b="1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A9CEF2B-3817-4729-B774-20834E4D19AE}"/>
                </a:ext>
              </a:extLst>
            </p:cNvPr>
            <p:cNvGrpSpPr/>
            <p:nvPr/>
          </p:nvGrpSpPr>
          <p:grpSpPr>
            <a:xfrm>
              <a:off x="3291987" y="1437611"/>
              <a:ext cx="366326" cy="644664"/>
              <a:chOff x="3291987" y="1437611"/>
              <a:chExt cx="366326" cy="64466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91B7390-C76D-4C9C-B9D8-FF64AC88D6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291987" y="1596676"/>
                <a:ext cx="312805" cy="300037"/>
              </a:xfrm>
              <a:prstGeom prst="rect">
                <a:avLst/>
              </a:prstGeom>
            </p:spPr>
          </p:pic>
          <p:sp>
            <p:nvSpPr>
              <p:cNvPr id="10" name="Left Brace 9">
                <a:extLst>
                  <a:ext uri="{FF2B5EF4-FFF2-40B4-BE49-F238E27FC236}">
                    <a16:creationId xmlns:a16="http://schemas.microsoft.com/office/drawing/2014/main" id="{7003C78E-DE37-4B9F-BF6F-8E490CF33886}"/>
                  </a:ext>
                </a:extLst>
              </p:cNvPr>
              <p:cNvSpPr/>
              <p:nvPr/>
            </p:nvSpPr>
            <p:spPr>
              <a:xfrm>
                <a:off x="3594773" y="1437611"/>
                <a:ext cx="63540" cy="644664"/>
              </a:xfrm>
              <a:prstGeom prst="leftBrace">
                <a:avLst/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055195E-17C4-4801-98A6-32A8FEA27C12}"/>
              </a:ext>
            </a:extLst>
          </p:cNvPr>
          <p:cNvCxnSpPr>
            <a:cxnSpLocks/>
          </p:cNvCxnSpPr>
          <p:nvPr/>
        </p:nvCxnSpPr>
        <p:spPr>
          <a:xfrm flipH="1" flipV="1">
            <a:off x="4444905" y="1122867"/>
            <a:ext cx="3827790" cy="213686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B2CF40D-3FFE-4FE2-940B-8F414EB1D01A}"/>
              </a:ext>
            </a:extLst>
          </p:cNvPr>
          <p:cNvCxnSpPr/>
          <p:nvPr/>
        </p:nvCxnSpPr>
        <p:spPr>
          <a:xfrm>
            <a:off x="3675783" y="2115380"/>
            <a:ext cx="112643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11E2B9A-BFF4-4373-A631-EE6A9724DD78}"/>
              </a:ext>
            </a:extLst>
          </p:cNvPr>
          <p:cNvCxnSpPr>
            <a:cxnSpLocks/>
          </p:cNvCxnSpPr>
          <p:nvPr/>
        </p:nvCxnSpPr>
        <p:spPr>
          <a:xfrm flipH="1" flipV="1">
            <a:off x="4171730" y="1107291"/>
            <a:ext cx="27405" cy="4006929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8E7CD99-7EAC-44B6-A42D-6B1D3AA66A97}"/>
              </a:ext>
            </a:extLst>
          </p:cNvPr>
          <p:cNvCxnSpPr>
            <a:cxnSpLocks/>
          </p:cNvCxnSpPr>
          <p:nvPr/>
        </p:nvCxnSpPr>
        <p:spPr>
          <a:xfrm flipH="1" flipV="1">
            <a:off x="4333725" y="1107292"/>
            <a:ext cx="29035" cy="4245465"/>
          </a:xfrm>
          <a:prstGeom prst="straightConnector1">
            <a:avLst/>
          </a:prstGeom>
          <a:ln w="2540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2F8C5D3-0308-4CA7-8DBF-3AF6E75D335D}"/>
              </a:ext>
            </a:extLst>
          </p:cNvPr>
          <p:cNvCxnSpPr>
            <a:cxnSpLocks/>
          </p:cNvCxnSpPr>
          <p:nvPr/>
        </p:nvCxnSpPr>
        <p:spPr>
          <a:xfrm flipH="1" flipV="1">
            <a:off x="8074369" y="1099432"/>
            <a:ext cx="17017" cy="2129228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A957A8A-7FD1-42D7-AF55-75D9C141D8FC}"/>
              </a:ext>
            </a:extLst>
          </p:cNvPr>
          <p:cNvCxnSpPr>
            <a:cxnSpLocks/>
          </p:cNvCxnSpPr>
          <p:nvPr/>
        </p:nvCxnSpPr>
        <p:spPr>
          <a:xfrm flipV="1">
            <a:off x="7851997" y="1104194"/>
            <a:ext cx="0" cy="1890932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2AA946A1-52A4-4658-8260-730D464BBE5D}"/>
              </a:ext>
            </a:extLst>
          </p:cNvPr>
          <p:cNvSpPr txBox="1"/>
          <p:nvPr/>
        </p:nvSpPr>
        <p:spPr>
          <a:xfrm>
            <a:off x="4585873" y="1930714"/>
            <a:ext cx="85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</a:t>
            </a:r>
            <a:r>
              <a:rPr lang="en-US" b="1" baseline="-25000" dirty="0">
                <a:solidFill>
                  <a:schemeClr val="bg1">
                    <a:lumMod val="75000"/>
                  </a:schemeClr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1/2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C21D7A3-94D9-49F5-7EFC-D6C24C886F2E}"/>
              </a:ext>
            </a:extLst>
          </p:cNvPr>
          <p:cNvSpPr txBox="1"/>
          <p:nvPr/>
        </p:nvSpPr>
        <p:spPr>
          <a:xfrm>
            <a:off x="6095983" y="603311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What gate fidelities are possible in </a:t>
            </a:r>
            <a:r>
              <a:rPr lang="en-US" i="1" dirty="0">
                <a:solidFill>
                  <a:srgbClr val="FF0000"/>
                </a:solidFill>
              </a:rPr>
              <a:t>m</a:t>
            </a:r>
            <a:r>
              <a:rPr lang="en-US" dirty="0">
                <a:solidFill>
                  <a:srgbClr val="FF0000"/>
                </a:solidFill>
              </a:rPr>
              <a:t> qubits?</a:t>
            </a:r>
          </a:p>
        </p:txBody>
      </p:sp>
      <p:pic>
        <p:nvPicPr>
          <p:cNvPr id="133" name="Picture 132">
            <a:extLst>
              <a:ext uri="{FF2B5EF4-FFF2-40B4-BE49-F238E27FC236}">
                <a16:creationId xmlns:a16="http://schemas.microsoft.com/office/drawing/2014/main" id="{F1930680-08E2-8846-D71C-ADE532334E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14979" y="2878138"/>
            <a:ext cx="333375" cy="26670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F60A0C22-0357-EF3A-B5A5-EC443FA797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05362" y="5237363"/>
            <a:ext cx="352425" cy="295275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F6A2C46D-6597-91AD-2AE6-1D80BA6270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14486" y="5000805"/>
            <a:ext cx="333375" cy="266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F286BE-CA66-D455-A514-23EBB2CAAAC4}"/>
              </a:ext>
            </a:extLst>
          </p:cNvPr>
          <p:cNvSpPr txBox="1"/>
          <p:nvPr/>
        </p:nvSpPr>
        <p:spPr>
          <a:xfrm>
            <a:off x="0" y="6539682"/>
            <a:ext cx="12192000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D. T. C. </a:t>
            </a:r>
            <a:r>
              <a:rPr lang="en-US" sz="1400" b="0" i="0" dirty="0" err="1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Allcock</a:t>
            </a:r>
            <a:r>
              <a:rPr lang="en-US" sz="1400" b="0" i="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et al. </a:t>
            </a:r>
            <a:r>
              <a:rPr lang="en-US" sz="1400" i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</a:rPr>
              <a:t>omg</a:t>
            </a:r>
            <a:r>
              <a:rPr lang="en-US" sz="1400" b="0" i="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blueprint for trapped ion quantum computing with metastable states. Applied Physics Letters, 119:214002, 2021.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1" name="Picture 130">
            <a:extLst>
              <a:ext uri="{FF2B5EF4-FFF2-40B4-BE49-F238E27FC236}">
                <a16:creationId xmlns:a16="http://schemas.microsoft.com/office/drawing/2014/main" id="{981228A0-5194-E2CC-71CE-A2F7A09510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05453" y="3113429"/>
            <a:ext cx="35242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2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3" presetClass="path" presetSubtype="0" accel="5000" decel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59259E-6 L 0.30039 2.59259E-6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1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5" presetClass="path" presetSubtype="0" accel="5000" decel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-0.17865 4.44444E-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32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1" grpId="0"/>
      <p:bldP spid="96" grpId="0"/>
      <p:bldP spid="97" grpId="0"/>
      <p:bldP spid="134" grpId="0"/>
      <p:bldP spid="134" grpId="1"/>
      <p:bldP spid="94" grpId="0" animBg="1"/>
      <p:bldP spid="95" grpId="0" animBg="1"/>
      <p:bldP spid="102" grpId="0"/>
      <p:bldP spid="102" grpId="1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A73F068-8718-E8A9-32D8-4A51F87D0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136" y="797874"/>
            <a:ext cx="2576992" cy="2647683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7F6000"/>
                </a:solidFill>
              </a:rPr>
              <a:t>Implementing </a:t>
            </a:r>
            <a:r>
              <a:rPr lang="en-US" i="1" dirty="0">
                <a:solidFill>
                  <a:srgbClr val="7F6000"/>
                </a:solidFill>
              </a:rPr>
              <a:t>m</a:t>
            </a:r>
            <a:r>
              <a:rPr lang="en-US" dirty="0">
                <a:solidFill>
                  <a:srgbClr val="7F6000"/>
                </a:solidFill>
              </a:rPr>
              <a:t> qubits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EF889-BEE1-4333-AB37-85C8571C6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180" y="5012618"/>
            <a:ext cx="7446302" cy="1605766"/>
          </a:xfrm>
        </p:spPr>
        <p:txBody>
          <a:bodyPr>
            <a:noAutofit/>
          </a:bodyPr>
          <a:lstStyle/>
          <a:p>
            <a:pPr marL="182880">
              <a:spcBef>
                <a:spcPts val="0"/>
              </a:spcBef>
            </a:pPr>
            <a:r>
              <a:rPr lang="en-US" sz="2000" dirty="0"/>
              <a:t>Platform: </a:t>
            </a:r>
            <a:r>
              <a:rPr lang="en-US" sz="2000" i="1" dirty="0"/>
              <a:t>m</a:t>
            </a:r>
            <a:r>
              <a:rPr lang="en-US" sz="2000" dirty="0"/>
              <a:t> qubits in D</a:t>
            </a:r>
            <a:r>
              <a:rPr lang="en-US" sz="2000" baseline="-25000" dirty="0"/>
              <a:t>5/2</a:t>
            </a:r>
            <a:r>
              <a:rPr lang="en-US" sz="2000" dirty="0"/>
              <a:t> in </a:t>
            </a:r>
            <a:r>
              <a:rPr lang="en-US" sz="2000" baseline="30000" dirty="0"/>
              <a:t>40</a:t>
            </a:r>
            <a:r>
              <a:rPr lang="en-US" sz="2000" dirty="0"/>
              <a:t>Ca</a:t>
            </a:r>
            <a:r>
              <a:rPr lang="en-US" sz="2000" baseline="30000" dirty="0"/>
              <a:t>+</a:t>
            </a:r>
          </a:p>
          <a:p>
            <a:pPr marL="182880">
              <a:spcBef>
                <a:spcPts val="0"/>
              </a:spcBef>
            </a:pPr>
            <a:r>
              <a:rPr lang="en-US" sz="2000" dirty="0"/>
              <a:t>99.5% 1-ion SPAM fidelity (state prep via optical pumping)</a:t>
            </a:r>
          </a:p>
          <a:p>
            <a:pPr marL="182880">
              <a:spcBef>
                <a:spcPts val="0"/>
              </a:spcBef>
            </a:pPr>
            <a:r>
              <a:rPr lang="en-US" sz="2000" dirty="0"/>
              <a:t>Qubit control done using 976 nm Raman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9F9AD9-9C30-070F-7803-A7E0D8E81BC5}"/>
              </a:ext>
            </a:extLst>
          </p:cNvPr>
          <p:cNvGrpSpPr/>
          <p:nvPr/>
        </p:nvGrpSpPr>
        <p:grpSpPr>
          <a:xfrm>
            <a:off x="8043438" y="709610"/>
            <a:ext cx="3702006" cy="5730447"/>
            <a:chOff x="681573" y="662878"/>
            <a:chExt cx="3702006" cy="573044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D8D31ED-D2E8-F1D7-F3A4-5AB4043FAFBA}"/>
                </a:ext>
              </a:extLst>
            </p:cNvPr>
            <p:cNvSpPr txBox="1"/>
            <p:nvPr/>
          </p:nvSpPr>
          <p:spPr>
            <a:xfrm>
              <a:off x="1578945" y="662878"/>
              <a:ext cx="1680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Carrier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238E2F-90D5-E114-9ED4-B41C9D3AD04F}"/>
                </a:ext>
              </a:extLst>
            </p:cNvPr>
            <p:cNvSpPr txBox="1"/>
            <p:nvPr/>
          </p:nvSpPr>
          <p:spPr>
            <a:xfrm>
              <a:off x="1688496" y="3466523"/>
              <a:ext cx="16800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Blue sideband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7B89DF6-575E-6D59-A21E-70A42EFE9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1573" y="1014901"/>
              <a:ext cx="3266313" cy="247986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669AA1-26F5-8B16-5789-B4292B85E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7096" y="3880301"/>
              <a:ext cx="3266313" cy="2513024"/>
            </a:xfrm>
            <a:prstGeom prst="rect">
              <a:avLst/>
            </a:prstGeom>
          </p:spPr>
        </p:pic>
        <p:sp>
          <p:nvSpPr>
            <p:cNvPr id="10" name="Title 91">
              <a:extLst>
                <a:ext uri="{FF2B5EF4-FFF2-40B4-BE49-F238E27FC236}">
                  <a16:creationId xmlns:a16="http://schemas.microsoft.com/office/drawing/2014/main" id="{CBF7B6E1-CCBB-1430-B33B-50F2831396F2}"/>
                </a:ext>
              </a:extLst>
            </p:cNvPr>
            <p:cNvSpPr txBox="1">
              <a:spLocks/>
            </p:cNvSpPr>
            <p:nvPr/>
          </p:nvSpPr>
          <p:spPr>
            <a:xfrm>
              <a:off x="1109314" y="832066"/>
              <a:ext cx="2641878" cy="3693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200" b="1" dirty="0"/>
                <a:t>Carrier Rabi frequency: 134kHz</a:t>
              </a:r>
            </a:p>
          </p:txBody>
        </p:sp>
        <p:sp>
          <p:nvSpPr>
            <p:cNvPr id="11" name="Title 91">
              <a:extLst>
                <a:ext uri="{FF2B5EF4-FFF2-40B4-BE49-F238E27FC236}">
                  <a16:creationId xmlns:a16="http://schemas.microsoft.com/office/drawing/2014/main" id="{A6771532-F43E-FBF2-431A-16F6FAC8B4FA}"/>
                </a:ext>
              </a:extLst>
            </p:cNvPr>
            <p:cNvSpPr txBox="1">
              <a:spLocks/>
            </p:cNvSpPr>
            <p:nvPr/>
          </p:nvSpPr>
          <p:spPr>
            <a:xfrm>
              <a:off x="1041955" y="3662233"/>
              <a:ext cx="2905541" cy="3693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200" b="1" dirty="0"/>
                <a:t>Sideband Rabi frequency: 8.20 kHz, &lt;n&gt;: 0.04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FAB599B-320C-41ED-D5AD-C33F7080A41B}"/>
                    </a:ext>
                  </a:extLst>
                </p:cNvPr>
                <p:cNvSpPr txBox="1"/>
                <p:nvPr/>
              </p:nvSpPr>
              <p:spPr>
                <a:xfrm>
                  <a:off x="2703493" y="5829354"/>
                  <a:ext cx="168008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=0.0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FAB599B-320C-41ED-D5AD-C33F7080A4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3493" y="5829354"/>
                  <a:ext cx="1680086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5B6D66F-B7E8-B4C7-6B4F-2AF7F7E6A67C}"/>
              </a:ext>
            </a:extLst>
          </p:cNvPr>
          <p:cNvCxnSpPr/>
          <p:nvPr/>
        </p:nvCxnSpPr>
        <p:spPr>
          <a:xfrm>
            <a:off x="1846496" y="1327550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652F90-5C08-F893-2FE8-84B28136CF24}"/>
              </a:ext>
            </a:extLst>
          </p:cNvPr>
          <p:cNvCxnSpPr/>
          <p:nvPr/>
        </p:nvCxnSpPr>
        <p:spPr>
          <a:xfrm>
            <a:off x="1846496" y="1752551"/>
            <a:ext cx="112643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657E470-FB6F-A31D-5319-7EB926D87F2B}"/>
              </a:ext>
            </a:extLst>
          </p:cNvPr>
          <p:cNvCxnSpPr/>
          <p:nvPr/>
        </p:nvCxnSpPr>
        <p:spPr>
          <a:xfrm>
            <a:off x="3585221" y="3383734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CF03FCD-9D32-73DF-9BF5-548BEEA620C4}"/>
              </a:ext>
            </a:extLst>
          </p:cNvPr>
          <p:cNvSpPr txBox="1"/>
          <p:nvPr/>
        </p:nvSpPr>
        <p:spPr>
          <a:xfrm>
            <a:off x="935452" y="951246"/>
            <a:ext cx="978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</a:t>
            </a:r>
            <a:r>
              <a:rPr lang="en-US" sz="2800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3/2</a:t>
            </a:r>
            <a:endParaRPr lang="en-US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9A1BA8-CA3B-FCB5-EA33-621067418175}"/>
              </a:ext>
            </a:extLst>
          </p:cNvPr>
          <p:cNvSpPr txBox="1"/>
          <p:nvPr/>
        </p:nvSpPr>
        <p:spPr>
          <a:xfrm>
            <a:off x="4944669" y="3182708"/>
            <a:ext cx="1714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 = +5/2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0C0302F-66A0-6716-3695-AB349126D361}"/>
              </a:ext>
            </a:extLst>
          </p:cNvPr>
          <p:cNvCxnSpPr>
            <a:cxnSpLocks/>
          </p:cNvCxnSpPr>
          <p:nvPr/>
        </p:nvCxnSpPr>
        <p:spPr>
          <a:xfrm flipH="1" flipV="1">
            <a:off x="2591758" y="1750629"/>
            <a:ext cx="1569624" cy="1631183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419C376-750C-268E-6665-58A014B5CCBB}"/>
              </a:ext>
            </a:extLst>
          </p:cNvPr>
          <p:cNvCxnSpPr>
            <a:cxnSpLocks/>
          </p:cNvCxnSpPr>
          <p:nvPr/>
        </p:nvCxnSpPr>
        <p:spPr>
          <a:xfrm flipH="1" flipV="1">
            <a:off x="2597854" y="1756524"/>
            <a:ext cx="1046221" cy="2093935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0E217EB-3488-6824-05D3-93A50098C3BE}"/>
              </a:ext>
            </a:extLst>
          </p:cNvPr>
          <p:cNvCxnSpPr/>
          <p:nvPr/>
        </p:nvCxnSpPr>
        <p:spPr>
          <a:xfrm>
            <a:off x="3270896" y="3879034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EFCBE51-65E9-5B51-B26A-6196212D535A}"/>
              </a:ext>
            </a:extLst>
          </p:cNvPr>
          <p:cNvCxnSpPr/>
          <p:nvPr/>
        </p:nvCxnSpPr>
        <p:spPr>
          <a:xfrm>
            <a:off x="2995798" y="4584550"/>
            <a:ext cx="11264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36889983-B1DB-617B-6120-B2948931875D}"/>
              </a:ext>
            </a:extLst>
          </p:cNvPr>
          <p:cNvSpPr txBox="1"/>
          <p:nvPr/>
        </p:nvSpPr>
        <p:spPr>
          <a:xfrm>
            <a:off x="4723254" y="3704211"/>
            <a:ext cx="159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 = +3/2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266A4A4-5A23-7627-77F5-AA3CE14F5241}"/>
              </a:ext>
            </a:extLst>
          </p:cNvPr>
          <p:cNvSpPr txBox="1"/>
          <p:nvPr/>
        </p:nvSpPr>
        <p:spPr>
          <a:xfrm>
            <a:off x="3909287" y="4281742"/>
            <a:ext cx="165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 = +1/2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92060C2-BD6B-B674-B34F-1E0E971778C0}"/>
              </a:ext>
            </a:extLst>
          </p:cNvPr>
          <p:cNvSpPr txBox="1"/>
          <p:nvPr/>
        </p:nvSpPr>
        <p:spPr>
          <a:xfrm>
            <a:off x="2891417" y="1105134"/>
            <a:ext cx="144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 = +3/2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9A016D9-037A-5B36-8F9F-1597D5F0FB3B}"/>
              </a:ext>
            </a:extLst>
          </p:cNvPr>
          <p:cNvSpPr txBox="1"/>
          <p:nvPr/>
        </p:nvSpPr>
        <p:spPr>
          <a:xfrm>
            <a:off x="2095745" y="3466615"/>
            <a:ext cx="9786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D</a:t>
            </a:r>
            <a:r>
              <a:rPr lang="en-US" sz="2800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5/2</a:t>
            </a:r>
            <a:endParaRPr lang="en-US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0D65568-6D75-B88A-D69F-4F48940CC266}"/>
              </a:ext>
            </a:extLst>
          </p:cNvPr>
          <p:cNvCxnSpPr/>
          <p:nvPr/>
        </p:nvCxnSpPr>
        <p:spPr>
          <a:xfrm>
            <a:off x="2995798" y="4374334"/>
            <a:ext cx="112643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0073005-EF29-A86F-33F0-DC7FAB04855E}"/>
              </a:ext>
            </a:extLst>
          </p:cNvPr>
          <p:cNvCxnSpPr>
            <a:cxnSpLocks/>
          </p:cNvCxnSpPr>
          <p:nvPr/>
        </p:nvCxnSpPr>
        <p:spPr>
          <a:xfrm flipH="1" flipV="1">
            <a:off x="2204922" y="1323578"/>
            <a:ext cx="1065974" cy="2918222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DA6A3AC6-6492-4673-64D4-E3C0575D1ABE}"/>
              </a:ext>
            </a:extLst>
          </p:cNvPr>
          <p:cNvSpPr txBox="1"/>
          <p:nvPr/>
        </p:nvSpPr>
        <p:spPr>
          <a:xfrm>
            <a:off x="3024602" y="2393001"/>
            <a:ext cx="168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976 </a:t>
            </a:r>
            <a:r>
              <a:rPr lang="el-GR" i="1" dirty="0">
                <a:solidFill>
                  <a:srgbClr val="FF0000"/>
                </a:solidFill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σ</a:t>
            </a:r>
            <a:r>
              <a:rPr lang="en-US" baseline="30000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-</a:t>
            </a:r>
            <a:endParaRPr lang="en-US" dirty="0">
              <a:solidFill>
                <a:srgbClr val="FF0000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D885A14-F6B1-B5DE-2D47-DD5F2D204603}"/>
              </a:ext>
            </a:extLst>
          </p:cNvPr>
          <p:cNvSpPr txBox="1"/>
          <p:nvPr/>
        </p:nvSpPr>
        <p:spPr>
          <a:xfrm>
            <a:off x="3093397" y="3402417"/>
            <a:ext cx="168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976 </a:t>
            </a:r>
            <a:r>
              <a:rPr lang="el-GR" i="1" dirty="0">
                <a:solidFill>
                  <a:srgbClr val="FF0000"/>
                </a:solidFill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π</a:t>
            </a:r>
            <a:endParaRPr lang="en-US" i="1" dirty="0">
              <a:solidFill>
                <a:srgbClr val="FF0000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5BB0201-CFB5-0B2E-5213-F57ED4FB12DA}"/>
              </a:ext>
            </a:extLst>
          </p:cNvPr>
          <p:cNvSpPr txBox="1"/>
          <p:nvPr/>
        </p:nvSpPr>
        <p:spPr>
          <a:xfrm>
            <a:off x="1708669" y="3117475"/>
            <a:ext cx="168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854 </a:t>
            </a:r>
            <a:r>
              <a:rPr lang="el-GR" i="1" dirty="0">
                <a:solidFill>
                  <a:schemeClr val="accent2"/>
                </a:solidFill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σ</a:t>
            </a:r>
            <a:r>
              <a:rPr lang="en-US" sz="700" i="1" dirty="0">
                <a:solidFill>
                  <a:schemeClr val="accent2"/>
                </a:solidFill>
                <a:effectLst/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baseline="30000" dirty="0">
                <a:solidFill>
                  <a:schemeClr val="accent2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+</a:t>
            </a:r>
            <a:endParaRPr lang="en-US" dirty="0">
              <a:solidFill>
                <a:schemeClr val="accent2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75" name="Left Brace 74">
            <a:extLst>
              <a:ext uri="{FF2B5EF4-FFF2-40B4-BE49-F238E27FC236}">
                <a16:creationId xmlns:a16="http://schemas.microsoft.com/office/drawing/2014/main" id="{DBCADEB7-634E-8933-0135-0E9C51F0210D}"/>
              </a:ext>
            </a:extLst>
          </p:cNvPr>
          <p:cNvSpPr/>
          <p:nvPr/>
        </p:nvSpPr>
        <p:spPr>
          <a:xfrm>
            <a:off x="2887495" y="4357976"/>
            <a:ext cx="63540" cy="226574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B638866-FD0B-22E6-B90F-243EF0957A69}"/>
              </a:ext>
            </a:extLst>
          </p:cNvPr>
          <p:cNvSpPr txBox="1"/>
          <p:nvPr/>
        </p:nvSpPr>
        <p:spPr>
          <a:xfrm>
            <a:off x="1787330" y="4291083"/>
            <a:ext cx="113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Light shift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A9F45E-ECD7-0E08-0690-29CAA2DE8B78}"/>
              </a:ext>
            </a:extLst>
          </p:cNvPr>
          <p:cNvCxnSpPr>
            <a:cxnSpLocks/>
          </p:cNvCxnSpPr>
          <p:nvPr/>
        </p:nvCxnSpPr>
        <p:spPr>
          <a:xfrm flipV="1">
            <a:off x="2613884" y="1338302"/>
            <a:ext cx="0" cy="396405"/>
          </a:xfrm>
          <a:prstGeom prst="straightConnector1">
            <a:avLst/>
          </a:prstGeom>
          <a:ln w="254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376D413-6191-B0BD-9ABC-2A5C198C34DF}"/>
              </a:ext>
            </a:extLst>
          </p:cNvPr>
          <p:cNvSpPr txBox="1"/>
          <p:nvPr/>
        </p:nvSpPr>
        <p:spPr>
          <a:xfrm>
            <a:off x="2603023" y="1361830"/>
            <a:ext cx="1064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43 THz</a:t>
            </a:r>
          </a:p>
        </p:txBody>
      </p:sp>
      <p:pic>
        <p:nvPicPr>
          <p:cNvPr id="20" name="Picture 1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79AE9C8-FCCA-A0B0-9EBA-64E202E1FC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112" y="3745279"/>
            <a:ext cx="299145" cy="257404"/>
          </a:xfrm>
          <a:prstGeom prst="rect">
            <a:avLst/>
          </a:prstGeom>
        </p:spPr>
      </p:pic>
      <p:pic>
        <p:nvPicPr>
          <p:cNvPr id="24" name="Picture 2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C897879F-FD00-431B-43CC-AFA4032AE2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91" y="3258191"/>
            <a:ext cx="285223" cy="24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7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341574"/>
            <a:ext cx="12229939" cy="664991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400" dirty="0">
                <a:solidFill>
                  <a:schemeClr val="accent4">
                    <a:lumMod val="75000"/>
                  </a:schemeClr>
                </a:solidFill>
              </a:rPr>
              <a:t>[1] T Shimasaki et al. 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Injection-locking of a fiber-pigtailed high-power laser to an external cavity diode laser via a fiber optic circulator</a:t>
            </a:r>
            <a:r>
              <a:rPr lang="da-DK" sz="1400" dirty="0">
                <a:solidFill>
                  <a:schemeClr val="accent4">
                    <a:lumMod val="75000"/>
                  </a:schemeClr>
                </a:solidFill>
              </a:rPr>
              <a:t> Rev. Sci. Instrum. 90, 056102 (2019)</a:t>
            </a:r>
          </a:p>
          <a:p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7F6000"/>
                </a:solidFill>
              </a:rPr>
              <a:t>Our Raman lasers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6</a:t>
            </a:fld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9F5837C2-E467-289A-61F0-9DE571E0B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494" y="1142824"/>
            <a:ext cx="3699373" cy="446802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For gates – Implemented a fiberized seed/amp laser setup [1]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Lasers are off-shelf 976 nm diode lasers (made for telecom applications):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Seed: 700 </a:t>
            </a:r>
            <a:r>
              <a:rPr lang="en-US" sz="1800" dirty="0" err="1"/>
              <a:t>mW</a:t>
            </a:r>
            <a:r>
              <a:rPr lang="en-US" sz="1800" dirty="0"/>
              <a:t> VHG-based ECDL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   Amps: 1 W FP Diodes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Fiberized AOMs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Can get &gt;0.2 W per beam at 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Beams focused to ~30 </a:t>
            </a:r>
            <a:r>
              <a:rPr lang="el-GR" sz="1800" dirty="0"/>
              <a:t>μ</a:t>
            </a:r>
            <a:r>
              <a:rPr lang="en-US" sz="1800" dirty="0"/>
              <a:t>m dia.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ED7C3B4-87DD-4A29-C8EE-06CA3DF0F15D}"/>
              </a:ext>
            </a:extLst>
          </p:cNvPr>
          <p:cNvGrpSpPr/>
          <p:nvPr/>
        </p:nvGrpSpPr>
        <p:grpSpPr>
          <a:xfrm>
            <a:off x="1933486" y="5323014"/>
            <a:ext cx="1045973" cy="923069"/>
            <a:chOff x="2965581" y="4925174"/>
            <a:chExt cx="1045973" cy="92306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C3C2E2A-70BE-A849-071E-A5DB15C74D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2794" b="23238"/>
            <a:stretch/>
          </p:blipFill>
          <p:spPr>
            <a:xfrm>
              <a:off x="2965581" y="4925174"/>
              <a:ext cx="1045973" cy="923069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6D4374A-E3F7-4700-C8D9-983D232C5342}"/>
                </a:ext>
              </a:extLst>
            </p:cNvPr>
            <p:cNvSpPr/>
            <p:nvPr/>
          </p:nvSpPr>
          <p:spPr>
            <a:xfrm>
              <a:off x="2965581" y="4925174"/>
              <a:ext cx="1045973" cy="923069"/>
            </a:xfrm>
            <a:prstGeom prst="rect">
              <a:avLst/>
            </a:prstGeom>
            <a:noFill/>
            <a:ln w="19050">
              <a:solidFill>
                <a:srgbClr val="EB397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5CEA1BD-9966-EC19-31AF-EF9799F3D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1833" y="1683205"/>
            <a:ext cx="6272707" cy="40123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52839E-4E37-407B-4453-C15E722A3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3172" y="4948086"/>
            <a:ext cx="361690" cy="2589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2B5BA9-20C4-3187-0A0C-6FA7B35AA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8100" y="2092307"/>
            <a:ext cx="918633" cy="365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6E25D0-A09E-EABB-0069-B9870D09DB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5031" y="1283109"/>
            <a:ext cx="6366313" cy="469002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A67A4D3-27BD-F29D-C1FA-92FF966A2A08}"/>
              </a:ext>
            </a:extLst>
          </p:cNvPr>
          <p:cNvCxnSpPr>
            <a:cxnSpLocks/>
            <a:endCxn id="3" idx="3"/>
          </p:cNvCxnSpPr>
          <p:nvPr/>
        </p:nvCxnSpPr>
        <p:spPr>
          <a:xfrm flipH="1">
            <a:off x="2979459" y="5077570"/>
            <a:ext cx="3209366" cy="706979"/>
          </a:xfrm>
          <a:prstGeom prst="line">
            <a:avLst/>
          </a:prstGeom>
          <a:ln w="19050">
            <a:solidFill>
              <a:srgbClr val="EB39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99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51C2F6-FB64-B581-C33C-68FCFAFC1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33" y="4000304"/>
            <a:ext cx="6269567" cy="241155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226970-0F8E-8F76-AE9F-2A13EDEF0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119" y="1128756"/>
            <a:ext cx="5559809" cy="372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BE31269F-B8A6-F1FC-6128-A82329EBA91F}"/>
              </a:ext>
            </a:extLst>
          </p:cNvPr>
          <p:cNvSpPr/>
          <p:nvPr/>
        </p:nvSpPr>
        <p:spPr>
          <a:xfrm>
            <a:off x="0" y="6491527"/>
            <a:ext cx="12229939" cy="38168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EDAE6A-C549-25B7-CDE2-D9AFBF2DFD6D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itle 91">
            <a:extLst>
              <a:ext uri="{FF2B5EF4-FFF2-40B4-BE49-F238E27FC236}">
                <a16:creationId xmlns:a16="http://schemas.microsoft.com/office/drawing/2014/main" id="{89C1F5CB-D8ED-9CC7-0C4F-B57C25BCD9A6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7F6000"/>
                </a:solidFill>
              </a:rPr>
              <a:t>Beat note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88F44-F66C-4260-A6BA-A7CB389A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1162" y="6559560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7</a:t>
            </a:fld>
            <a:endParaRPr lang="en-US" dirty="0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9F5837C2-E467-289A-61F0-9DE571E0B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494" y="1142824"/>
            <a:ext cx="3847906" cy="446802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Injection diagnostic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Applied two tones separated by 1 MHz to two AOMs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FWHM of 4 Hz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Reliable and repeatable procedure for confirming injection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9405C8E-3B88-DF68-D590-21E1638FF510}"/>
              </a:ext>
            </a:extLst>
          </p:cNvPr>
          <p:cNvCxnSpPr>
            <a:cxnSpLocks/>
          </p:cNvCxnSpPr>
          <p:nvPr/>
        </p:nvCxnSpPr>
        <p:spPr>
          <a:xfrm>
            <a:off x="9144000" y="1513211"/>
            <a:ext cx="0" cy="6716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2CD1BD-0949-37B6-0754-D60159079DEF}"/>
              </a:ext>
            </a:extLst>
          </p:cNvPr>
          <p:cNvCxnSpPr>
            <a:cxnSpLocks/>
          </p:cNvCxnSpPr>
          <p:nvPr/>
        </p:nvCxnSpPr>
        <p:spPr>
          <a:xfrm>
            <a:off x="9328768" y="1513211"/>
            <a:ext cx="0" cy="6716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75C316-F79F-BDDB-8E62-01C9CFFC875F}"/>
              </a:ext>
            </a:extLst>
          </p:cNvPr>
          <p:cNvCxnSpPr>
            <a:cxnSpLocks/>
          </p:cNvCxnSpPr>
          <p:nvPr/>
        </p:nvCxnSpPr>
        <p:spPr>
          <a:xfrm>
            <a:off x="9144000" y="2128205"/>
            <a:ext cx="184768" cy="0"/>
          </a:xfrm>
          <a:prstGeom prst="line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15FEF82-6AD5-A3E8-4B37-769250D23D06}"/>
              </a:ext>
            </a:extLst>
          </p:cNvPr>
          <p:cNvSpPr txBox="1"/>
          <p:nvPr/>
        </p:nvSpPr>
        <p:spPr>
          <a:xfrm>
            <a:off x="9019818" y="2193587"/>
            <a:ext cx="43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4 Hz</a:t>
            </a:r>
          </a:p>
        </p:txBody>
      </p:sp>
    </p:spTree>
    <p:extLst>
      <p:ext uri="{BB962C8B-B14F-4D97-AF65-F5344CB8AC3E}">
        <p14:creationId xmlns:p14="http://schemas.microsoft.com/office/powerpoint/2010/main" val="307619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FE2069-BB47-99CC-6823-9661E98EC667}"/>
              </a:ext>
            </a:extLst>
          </p:cNvPr>
          <p:cNvSpPr/>
          <p:nvPr/>
        </p:nvSpPr>
        <p:spPr>
          <a:xfrm>
            <a:off x="0" y="6431279"/>
            <a:ext cx="12229939" cy="441936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A86F35-41F9-10C5-BFA5-5051922A7013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itle 91">
            <a:extLst>
              <a:ext uri="{FF2B5EF4-FFF2-40B4-BE49-F238E27FC236}">
                <a16:creationId xmlns:a16="http://schemas.microsoft.com/office/drawing/2014/main" id="{56BE09DE-62A3-B980-0272-FA338661A777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385723"/>
                </a:solidFill>
              </a:rPr>
              <a:t>Raman scattering rate and error predictions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05B121A4-57F3-035E-222A-A51F81C78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9600" y="6553835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8</a:t>
            </a:fld>
            <a:endParaRPr lang="en-US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8C35AEDD-4CDC-49E4-9DFB-F9C7BF213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9310" y="1671376"/>
            <a:ext cx="876300" cy="9525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79FF138F-D45A-6D5E-E085-66840917AD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96213" y="2494148"/>
            <a:ext cx="409575" cy="3429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CA8277B7-F0D8-9500-574D-3A45FB6080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99310" y="1984655"/>
            <a:ext cx="876300" cy="47625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6A331DB9-4177-8B3E-5F28-3CA8E3E723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058650" y="2122553"/>
            <a:ext cx="447675" cy="238125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A9B79719-CF03-FE28-B0CF-A7EB8D3322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732013" y="1562317"/>
            <a:ext cx="295275" cy="342900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913EAD0A-AE72-FAFE-CFA3-979C0CB7996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82113" y="1984655"/>
            <a:ext cx="771525" cy="2581275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E0687C2D-051D-BB54-9746-5C21F588F1C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10650" y="3088556"/>
            <a:ext cx="542925" cy="238125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970408A6-68F9-D721-22C2-F340041B7B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1064" y="4569981"/>
            <a:ext cx="876300" cy="9525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7079A0D9-BFA3-4FE7-BC37-55DA0DC06C5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237460" y="4463771"/>
            <a:ext cx="342900" cy="36195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9A56A5B9-3782-BB7A-07B9-B1B533133A09}"/>
              </a:ext>
            </a:extLst>
          </p:cNvPr>
          <p:cNvSpPr txBox="1"/>
          <p:nvPr/>
        </p:nvSpPr>
        <p:spPr>
          <a:xfrm>
            <a:off x="2165487" y="898930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Simpler model [1]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B25EFE7-14E4-EBB9-4FED-BA30850CE097}"/>
              </a:ext>
            </a:extLst>
          </p:cNvPr>
          <p:cNvCxnSpPr/>
          <p:nvPr/>
        </p:nvCxnSpPr>
        <p:spPr>
          <a:xfrm flipH="1" flipV="1">
            <a:off x="1453638" y="2032280"/>
            <a:ext cx="885035" cy="63331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phic 29">
            <a:extLst>
              <a:ext uri="{FF2B5EF4-FFF2-40B4-BE49-F238E27FC236}">
                <a16:creationId xmlns:a16="http://schemas.microsoft.com/office/drawing/2014/main" id="{07003B51-3EEB-245C-C799-9F270D47B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29746" y="2617973"/>
            <a:ext cx="876300" cy="95250"/>
          </a:xfrm>
          <a:prstGeom prst="rect">
            <a:avLst/>
          </a:prstGeom>
        </p:spPr>
      </p:pic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09E57B9-7CE7-5295-EFE6-EA1B203F30EA}"/>
              </a:ext>
            </a:extLst>
          </p:cNvPr>
          <p:cNvCxnSpPr/>
          <p:nvPr/>
        </p:nvCxnSpPr>
        <p:spPr>
          <a:xfrm>
            <a:off x="6092755" y="812345"/>
            <a:ext cx="0" cy="546798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9F7BCCF-38E3-6BFC-FDA6-BBD41D5221DB}"/>
              </a:ext>
            </a:extLst>
          </p:cNvPr>
          <p:cNvSpPr txBox="1"/>
          <p:nvPr/>
        </p:nvSpPr>
        <p:spPr>
          <a:xfrm>
            <a:off x="7834159" y="893713"/>
            <a:ext cx="2590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More complete model [2]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BD9CAFA-79C4-7C7D-8B7C-3C80122A0ACD}"/>
              </a:ext>
            </a:extLst>
          </p:cNvPr>
          <p:cNvGrpSpPr/>
          <p:nvPr/>
        </p:nvGrpSpPr>
        <p:grpSpPr>
          <a:xfrm>
            <a:off x="2794590" y="3189036"/>
            <a:ext cx="3009900" cy="1035286"/>
            <a:chOff x="2640049" y="3310570"/>
            <a:chExt cx="3009900" cy="1035286"/>
          </a:xfrm>
        </p:grpSpPr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8A8E6E67-7B95-65B7-D7B3-F2541CFBD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2640049" y="3326681"/>
              <a:ext cx="3009900" cy="1019175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091586C-9E5E-47C0-DF6D-2E9E787961DC}"/>
                </a:ext>
              </a:extLst>
            </p:cNvPr>
            <p:cNvSpPr txBox="1"/>
            <p:nvPr/>
          </p:nvSpPr>
          <p:spPr>
            <a:xfrm>
              <a:off x="3345742" y="3310570"/>
              <a:ext cx="1598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Scattering Rate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2328397-3278-4478-CBC4-AFB34DCED41C}"/>
              </a:ext>
            </a:extLst>
          </p:cNvPr>
          <p:cNvGrpSpPr/>
          <p:nvPr/>
        </p:nvGrpSpPr>
        <p:grpSpPr>
          <a:xfrm>
            <a:off x="3213690" y="4427198"/>
            <a:ext cx="2171700" cy="1076325"/>
            <a:chOff x="2835819" y="4895466"/>
            <a:chExt cx="2171700" cy="107632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01D1B37-BBB5-2165-88D8-09283C9BB112}"/>
                </a:ext>
              </a:extLst>
            </p:cNvPr>
            <p:cNvSpPr txBox="1"/>
            <p:nvPr/>
          </p:nvSpPr>
          <p:spPr>
            <a:xfrm>
              <a:off x="2883500" y="4895466"/>
              <a:ext cx="2076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Two-qubit gate time</a:t>
              </a: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4365E656-1027-A111-ECC0-A17713232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2835819" y="4895466"/>
              <a:ext cx="2171700" cy="1076325"/>
            </a:xfrm>
            <a:prstGeom prst="rect">
              <a:avLst/>
            </a:prstGeom>
          </p:spPr>
        </p:pic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C260D4DD-8CB1-FC81-BDAA-48897C9BCB8D}"/>
              </a:ext>
            </a:extLst>
          </p:cNvPr>
          <p:cNvSpPr txBox="1"/>
          <p:nvPr/>
        </p:nvSpPr>
        <p:spPr>
          <a:xfrm>
            <a:off x="2867507" y="5742844"/>
            <a:ext cx="159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Rabi frequency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964ECE9-6EE7-89E1-2689-BA53F63F9021}"/>
              </a:ext>
            </a:extLst>
          </p:cNvPr>
          <p:cNvSpPr txBox="1"/>
          <p:nvPr/>
        </p:nvSpPr>
        <p:spPr>
          <a:xfrm>
            <a:off x="4520180" y="5640641"/>
            <a:ext cx="1455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Lamb-Dicke parameter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27DACBA-E8AC-E39A-3560-2BE830809702}"/>
              </a:ext>
            </a:extLst>
          </p:cNvPr>
          <p:cNvCxnSpPr>
            <a:cxnSpLocks/>
          </p:cNvCxnSpPr>
          <p:nvPr/>
        </p:nvCxnSpPr>
        <p:spPr>
          <a:xfrm flipV="1">
            <a:off x="3679625" y="5368413"/>
            <a:ext cx="840555" cy="47464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13F70E7-E3EF-0077-EC53-A21620C44C18}"/>
              </a:ext>
            </a:extLst>
          </p:cNvPr>
          <p:cNvCxnSpPr>
            <a:cxnSpLocks/>
          </p:cNvCxnSpPr>
          <p:nvPr/>
        </p:nvCxnSpPr>
        <p:spPr>
          <a:xfrm flipH="1" flipV="1">
            <a:off x="4986115" y="5344638"/>
            <a:ext cx="112683" cy="34204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19835ABC-3CFC-DA89-D158-946B6CB07FD0}"/>
              </a:ext>
            </a:extLst>
          </p:cNvPr>
          <p:cNvSpPr txBox="1"/>
          <p:nvPr/>
        </p:nvSpPr>
        <p:spPr>
          <a:xfrm>
            <a:off x="434481" y="5019324"/>
            <a:ext cx="1141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Final state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AE4822C-D992-F9E6-738F-5E37B368D710}"/>
              </a:ext>
            </a:extLst>
          </p:cNvPr>
          <p:cNvSpPr txBox="1"/>
          <p:nvPr/>
        </p:nvSpPr>
        <p:spPr>
          <a:xfrm>
            <a:off x="1603194" y="2853464"/>
            <a:ext cx="1226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Qubit state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5D6CC55-D831-DB90-52A0-A6FFE2DA4007}"/>
              </a:ext>
            </a:extLst>
          </p:cNvPr>
          <p:cNvSpPr txBox="1"/>
          <p:nvPr/>
        </p:nvSpPr>
        <p:spPr>
          <a:xfrm>
            <a:off x="-53588" y="1048117"/>
            <a:ext cx="150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Intermediate state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6677695-13C7-C737-4ACA-58FD1968BA15}"/>
              </a:ext>
            </a:extLst>
          </p:cNvPr>
          <p:cNvCxnSpPr>
            <a:cxnSpLocks/>
          </p:cNvCxnSpPr>
          <p:nvPr/>
        </p:nvCxnSpPr>
        <p:spPr>
          <a:xfrm flipV="1">
            <a:off x="778938" y="4706842"/>
            <a:ext cx="59262" cy="32944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CD1EBC23-DAC6-387D-58AB-1D57D84AC9F0}"/>
              </a:ext>
            </a:extLst>
          </p:cNvPr>
          <p:cNvCxnSpPr>
            <a:cxnSpLocks/>
          </p:cNvCxnSpPr>
          <p:nvPr/>
        </p:nvCxnSpPr>
        <p:spPr>
          <a:xfrm flipV="1">
            <a:off x="2331803" y="2733197"/>
            <a:ext cx="198015" cy="16789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DB68BE3-BA3A-EE2C-32DA-E2E7C527FA32}"/>
              </a:ext>
            </a:extLst>
          </p:cNvPr>
          <p:cNvCxnSpPr>
            <a:cxnSpLocks/>
          </p:cNvCxnSpPr>
          <p:nvPr/>
        </p:nvCxnSpPr>
        <p:spPr>
          <a:xfrm>
            <a:off x="1005118" y="1477773"/>
            <a:ext cx="294198" cy="18435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Graphic 94">
            <a:extLst>
              <a:ext uri="{FF2B5EF4-FFF2-40B4-BE49-F238E27FC236}">
                <a16:creationId xmlns:a16="http://schemas.microsoft.com/office/drawing/2014/main" id="{5793BA06-BC1B-2537-51A5-0A16EBB6D95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311498" y="5044875"/>
            <a:ext cx="1707146" cy="719364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18393C9A-6645-6C64-0E8C-CEAC5774BA2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544596" y="1667092"/>
            <a:ext cx="990600" cy="66675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6215962D-42DC-C1F2-C060-7FF87FC37C5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544596" y="1956080"/>
            <a:ext cx="990600" cy="28575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13373BB0-49C9-5F23-DF74-E26AB4660BD5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161513" y="1585651"/>
            <a:ext cx="314325" cy="266700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CE4574F2-0AA1-BDEA-C7B9-1609947FE3D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8682632" y="2308005"/>
            <a:ext cx="228600" cy="266700"/>
          </a:xfrm>
          <a:prstGeom prst="rect">
            <a:avLst/>
          </a:prstGeom>
        </p:spPr>
      </p:pic>
      <p:pic>
        <p:nvPicPr>
          <p:cNvPr id="105" name="Graphic 104">
            <a:extLst>
              <a:ext uri="{FF2B5EF4-FFF2-40B4-BE49-F238E27FC236}">
                <a16:creationId xmlns:a16="http://schemas.microsoft.com/office/drawing/2014/main" id="{9D5A28D6-1720-13FB-C07E-8FAA9A453B7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327428" y="2963707"/>
            <a:ext cx="990600" cy="28575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CC945287-613F-7226-82FF-4CA563CD928E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6595285" y="1984655"/>
            <a:ext cx="607522" cy="2095607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BA1A4501-D430-BBF8-B9E8-9BF2820C473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578164" y="4088687"/>
            <a:ext cx="990600" cy="66675"/>
          </a:xfrm>
          <a:prstGeom prst="rect">
            <a:avLst/>
          </a:pr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70C51A26-4F23-9389-9363-C86E486E8CAF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6242310" y="3983911"/>
            <a:ext cx="266700" cy="276225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872A187E-8396-7F32-FB06-8BC6B409BD69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060024" y="3516820"/>
            <a:ext cx="990600" cy="28575"/>
          </a:xfrm>
          <a:prstGeom prst="rect">
            <a:avLst/>
          </a:pr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68DC1206-044E-3926-CDFD-35CFB42BCF03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973430" y="3005029"/>
            <a:ext cx="605264" cy="1075233"/>
          </a:xfrm>
          <a:prstGeom prst="rect">
            <a:avLst/>
          </a:prstGeom>
        </p:spPr>
      </p:pic>
      <p:pic>
        <p:nvPicPr>
          <p:cNvPr id="117" name="Graphic 116">
            <a:extLst>
              <a:ext uri="{FF2B5EF4-FFF2-40B4-BE49-F238E27FC236}">
                <a16:creationId xmlns:a16="http://schemas.microsoft.com/office/drawing/2014/main" id="{F2C73BEE-2BEB-7B19-BF36-9E741C35F876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7931669" y="2473771"/>
            <a:ext cx="607522" cy="2095607"/>
          </a:xfrm>
          <a:prstGeom prst="rect">
            <a:avLst/>
          </a:prstGeom>
        </p:spPr>
      </p:pic>
      <p:pic>
        <p:nvPicPr>
          <p:cNvPr id="118" name="Graphic 117">
            <a:extLst>
              <a:ext uri="{FF2B5EF4-FFF2-40B4-BE49-F238E27FC236}">
                <a16:creationId xmlns:a16="http://schemas.microsoft.com/office/drawing/2014/main" id="{C305C250-A337-70DA-5711-E7861FF37E9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199816" y="4576225"/>
            <a:ext cx="990600" cy="28575"/>
          </a:xfrm>
          <a:prstGeom prst="rect">
            <a:avLst/>
          </a:prstGeom>
        </p:spPr>
      </p:pic>
      <p:pic>
        <p:nvPicPr>
          <p:cNvPr id="119" name="Graphic 118">
            <a:extLst>
              <a:ext uri="{FF2B5EF4-FFF2-40B4-BE49-F238E27FC236}">
                <a16:creationId xmlns:a16="http://schemas.microsoft.com/office/drawing/2014/main" id="{25109113-B115-19C2-8E77-412F58D754A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7722135" y="2449849"/>
            <a:ext cx="605264" cy="1075233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051CBA5C-B711-C331-F637-E0FEB8E4AA1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604924" y="2410805"/>
            <a:ext cx="990600" cy="66675"/>
          </a:xfrm>
          <a:prstGeom prst="rect">
            <a:avLst/>
          </a:prstGeom>
        </p:spPr>
      </p:pic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502E19C-DD8D-3B60-DB10-CE02E94A75C5}"/>
              </a:ext>
            </a:extLst>
          </p:cNvPr>
          <p:cNvCxnSpPr>
            <a:cxnSpLocks/>
          </p:cNvCxnSpPr>
          <p:nvPr/>
        </p:nvCxnSpPr>
        <p:spPr>
          <a:xfrm flipH="1" flipV="1">
            <a:off x="7276062" y="1977808"/>
            <a:ext cx="595363" cy="4277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646C8370-FF32-D685-81D2-71D9DA25158F}"/>
              </a:ext>
            </a:extLst>
          </p:cNvPr>
          <p:cNvCxnSpPr>
            <a:cxnSpLocks/>
          </p:cNvCxnSpPr>
          <p:nvPr/>
        </p:nvCxnSpPr>
        <p:spPr>
          <a:xfrm flipH="1" flipV="1">
            <a:off x="7039896" y="4152724"/>
            <a:ext cx="595363" cy="4277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C453A66E-61EC-E59F-448E-3F0F7DB0A528}"/>
              </a:ext>
            </a:extLst>
          </p:cNvPr>
          <p:cNvCxnSpPr>
            <a:cxnSpLocks/>
          </p:cNvCxnSpPr>
          <p:nvPr/>
        </p:nvCxnSpPr>
        <p:spPr>
          <a:xfrm flipH="1">
            <a:off x="7614280" y="2477480"/>
            <a:ext cx="330625" cy="4818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9FA4C102-6D3E-8F81-3EB3-D36443A8E73E}"/>
              </a:ext>
            </a:extLst>
          </p:cNvPr>
          <p:cNvCxnSpPr>
            <a:cxnSpLocks/>
          </p:cNvCxnSpPr>
          <p:nvPr/>
        </p:nvCxnSpPr>
        <p:spPr>
          <a:xfrm flipH="1">
            <a:off x="7390421" y="3540086"/>
            <a:ext cx="381681" cy="5470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Graphic 133">
            <a:extLst>
              <a:ext uri="{FF2B5EF4-FFF2-40B4-BE49-F238E27FC236}">
                <a16:creationId xmlns:a16="http://schemas.microsoft.com/office/drawing/2014/main" id="{2461DB89-6EF3-C33B-0EC8-4A1D76EA753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10432231" y="2221510"/>
            <a:ext cx="190500" cy="228600"/>
          </a:xfrm>
          <a:prstGeom prst="rect">
            <a:avLst/>
          </a:prstGeom>
        </p:spPr>
      </p:pic>
      <p:pic>
        <p:nvPicPr>
          <p:cNvPr id="136" name="Graphic 135">
            <a:extLst>
              <a:ext uri="{FF2B5EF4-FFF2-40B4-BE49-F238E27FC236}">
                <a16:creationId xmlns:a16="http://schemas.microsoft.com/office/drawing/2014/main" id="{8CF39B8B-376B-F5BA-E310-40491E526A84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10432231" y="2492184"/>
            <a:ext cx="190500" cy="228600"/>
          </a:xfrm>
          <a:prstGeom prst="rect">
            <a:avLst/>
          </a:prstGeom>
        </p:spPr>
      </p:pic>
      <p:pic>
        <p:nvPicPr>
          <p:cNvPr id="138" name="Graphic 137">
            <a:extLst>
              <a:ext uri="{FF2B5EF4-FFF2-40B4-BE49-F238E27FC236}">
                <a16:creationId xmlns:a16="http://schemas.microsoft.com/office/drawing/2014/main" id="{6CA6C428-8CDD-4926-F54D-7E18C9C438D6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0730384" y="2301897"/>
            <a:ext cx="962025" cy="28575"/>
          </a:xfrm>
          <a:prstGeom prst="rect">
            <a:avLst/>
          </a:prstGeom>
        </p:spPr>
      </p:pic>
      <p:pic>
        <p:nvPicPr>
          <p:cNvPr id="140" name="Graphic 139">
            <a:extLst>
              <a:ext uri="{FF2B5EF4-FFF2-40B4-BE49-F238E27FC236}">
                <a16:creationId xmlns:a16="http://schemas.microsoft.com/office/drawing/2014/main" id="{477D169A-435D-1F40-02A9-46DAD3D7571B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10730383" y="2572571"/>
            <a:ext cx="962025" cy="28575"/>
          </a:xfrm>
          <a:prstGeom prst="rect">
            <a:avLst/>
          </a:prstGeom>
        </p:spPr>
      </p:pic>
      <p:pic>
        <p:nvPicPr>
          <p:cNvPr id="143" name="Graphic 142">
            <a:extLst>
              <a:ext uri="{FF2B5EF4-FFF2-40B4-BE49-F238E27FC236}">
                <a16:creationId xmlns:a16="http://schemas.microsoft.com/office/drawing/2014/main" id="{E48FB362-0354-2F16-1B09-E949C4B6C51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750501" y="1826542"/>
            <a:ext cx="990600" cy="66675"/>
          </a:xfrm>
          <a:prstGeom prst="rect">
            <a:avLst/>
          </a:prstGeom>
        </p:spPr>
      </p:pic>
      <p:pic>
        <p:nvPicPr>
          <p:cNvPr id="145" name="Graphic 144">
            <a:extLst>
              <a:ext uri="{FF2B5EF4-FFF2-40B4-BE49-F238E27FC236}">
                <a16:creationId xmlns:a16="http://schemas.microsoft.com/office/drawing/2014/main" id="{56F52BA8-CEC1-0A4F-5A51-8367B15C3A11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9788624" y="2033009"/>
            <a:ext cx="990600" cy="28575"/>
          </a:xfrm>
          <a:prstGeom prst="rect">
            <a:avLst/>
          </a:prstGeom>
        </p:spPr>
      </p:pic>
      <p:pic>
        <p:nvPicPr>
          <p:cNvPr id="146" name="Graphic 145">
            <a:extLst>
              <a:ext uri="{FF2B5EF4-FFF2-40B4-BE49-F238E27FC236}">
                <a16:creationId xmlns:a16="http://schemas.microsoft.com/office/drawing/2014/main" id="{465A2E7B-AE62-DCD4-7F1E-AE3DD9FC0C6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9764961" y="2880710"/>
            <a:ext cx="990600" cy="28575"/>
          </a:xfrm>
          <a:prstGeom prst="rect">
            <a:avLst/>
          </a:prstGeom>
        </p:spPr>
      </p:pic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87619C08-125B-3EBE-A3FF-88EFF6C2D865}"/>
              </a:ext>
            </a:extLst>
          </p:cNvPr>
          <p:cNvCxnSpPr>
            <a:cxnSpLocks/>
          </p:cNvCxnSpPr>
          <p:nvPr/>
        </p:nvCxnSpPr>
        <p:spPr>
          <a:xfrm>
            <a:off x="10491620" y="2061487"/>
            <a:ext cx="758293" cy="236069"/>
          </a:xfrm>
          <a:prstGeom prst="line">
            <a:avLst/>
          </a:prstGeom>
          <a:ln w="28575">
            <a:solidFill>
              <a:srgbClr val="EB39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B2DB5F6-7F70-CC68-18B5-E24EFF15A1BC}"/>
              </a:ext>
            </a:extLst>
          </p:cNvPr>
          <p:cNvCxnSpPr>
            <a:cxnSpLocks/>
          </p:cNvCxnSpPr>
          <p:nvPr/>
        </p:nvCxnSpPr>
        <p:spPr>
          <a:xfrm>
            <a:off x="10480063" y="2051093"/>
            <a:ext cx="455117" cy="535616"/>
          </a:xfrm>
          <a:prstGeom prst="line">
            <a:avLst/>
          </a:prstGeom>
          <a:ln w="28575">
            <a:solidFill>
              <a:srgbClr val="EB39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131CFE7A-2BDB-A3D5-97E6-E8A295A3CEB8}"/>
              </a:ext>
            </a:extLst>
          </p:cNvPr>
          <p:cNvCxnSpPr>
            <a:cxnSpLocks/>
            <a:endCxn id="140" idx="0"/>
          </p:cNvCxnSpPr>
          <p:nvPr/>
        </p:nvCxnSpPr>
        <p:spPr>
          <a:xfrm flipV="1">
            <a:off x="10534650" y="2572571"/>
            <a:ext cx="676746" cy="30813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7B8AC6F8-1BF3-B6BE-B0A1-F72E294F3B0B}"/>
              </a:ext>
            </a:extLst>
          </p:cNvPr>
          <p:cNvCxnSpPr>
            <a:cxnSpLocks/>
          </p:cNvCxnSpPr>
          <p:nvPr/>
        </p:nvCxnSpPr>
        <p:spPr>
          <a:xfrm flipV="1">
            <a:off x="10534650" y="2308005"/>
            <a:ext cx="355600" cy="57270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>
            <a:extLst>
              <a:ext uri="{FF2B5EF4-FFF2-40B4-BE49-F238E27FC236}">
                <a16:creationId xmlns:a16="http://schemas.microsoft.com/office/drawing/2014/main" id="{99F91E21-1149-70BE-FBFF-6548955A1E9C}"/>
              </a:ext>
            </a:extLst>
          </p:cNvPr>
          <p:cNvSpPr txBox="1"/>
          <p:nvPr/>
        </p:nvSpPr>
        <p:spPr>
          <a:xfrm>
            <a:off x="10392737" y="2967348"/>
            <a:ext cx="1909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counter rotating Rabi flopping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8A6B8FF-6A3F-76D7-EEB3-AABC083859DF}"/>
              </a:ext>
            </a:extLst>
          </p:cNvPr>
          <p:cNvSpPr txBox="1"/>
          <p:nvPr/>
        </p:nvSpPr>
        <p:spPr>
          <a:xfrm>
            <a:off x="8148999" y="4079627"/>
            <a:ext cx="2431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spontaneous emission first processes</a:t>
            </a:r>
          </a:p>
        </p:txBody>
      </p: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829797B6-5148-F495-8D33-5BA189F22EC9}"/>
              </a:ext>
            </a:extLst>
          </p:cNvPr>
          <p:cNvCxnSpPr>
            <a:cxnSpLocks/>
          </p:cNvCxnSpPr>
          <p:nvPr/>
        </p:nvCxnSpPr>
        <p:spPr>
          <a:xfrm flipH="1" flipV="1">
            <a:off x="8276578" y="3888438"/>
            <a:ext cx="711255" cy="29673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Oval 172">
            <a:extLst>
              <a:ext uri="{FF2B5EF4-FFF2-40B4-BE49-F238E27FC236}">
                <a16:creationId xmlns:a16="http://schemas.microsoft.com/office/drawing/2014/main" id="{B926C0ED-264B-0731-BE13-0535F8532E72}"/>
              </a:ext>
            </a:extLst>
          </p:cNvPr>
          <p:cNvSpPr/>
          <p:nvPr/>
        </p:nvSpPr>
        <p:spPr>
          <a:xfrm>
            <a:off x="10206998" y="4399225"/>
            <a:ext cx="1916145" cy="19161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0B9EAC57-7D05-912E-442B-98C3D7D70925}"/>
              </a:ext>
            </a:extLst>
          </p:cNvPr>
          <p:cNvCxnSpPr>
            <a:stCxn id="173" idx="1"/>
            <a:endCxn id="173" idx="5"/>
          </p:cNvCxnSpPr>
          <p:nvPr/>
        </p:nvCxnSpPr>
        <p:spPr>
          <a:xfrm>
            <a:off x="10487611" y="4679838"/>
            <a:ext cx="1354919" cy="13549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8C71CDAE-E392-1F59-BED9-79C27A4FB222}"/>
              </a:ext>
            </a:extLst>
          </p:cNvPr>
          <p:cNvSpPr txBox="1"/>
          <p:nvPr/>
        </p:nvSpPr>
        <p:spPr>
          <a:xfrm>
            <a:off x="8072992" y="5277042"/>
            <a:ext cx="205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remove approximations</a:t>
            </a:r>
          </a:p>
        </p:txBody>
      </p:sp>
      <p:pic>
        <p:nvPicPr>
          <p:cNvPr id="178" name="Graphic 177">
            <a:extLst>
              <a:ext uri="{FF2B5EF4-FFF2-40B4-BE49-F238E27FC236}">
                <a16:creationId xmlns:a16="http://schemas.microsoft.com/office/drawing/2014/main" id="{5F6A5C2A-E9BE-AED0-7178-A2036398C09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406731" y="1705167"/>
            <a:ext cx="295275" cy="34290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28DCA27-7B57-4FBE-B480-CDE56F76E494}"/>
              </a:ext>
            </a:extLst>
          </p:cNvPr>
          <p:cNvSpPr txBox="1"/>
          <p:nvPr/>
        </p:nvSpPr>
        <p:spPr>
          <a:xfrm>
            <a:off x="-37199" y="6376170"/>
            <a:ext cx="11677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85723"/>
                </a:solidFill>
              </a:rPr>
              <a:t>[1] R. </a:t>
            </a:r>
            <a:r>
              <a:rPr lang="en-US" sz="1400" dirty="0" err="1">
                <a:solidFill>
                  <a:srgbClr val="385723"/>
                </a:solidFill>
              </a:rPr>
              <a:t>Ozeri</a:t>
            </a:r>
            <a:r>
              <a:rPr lang="en-US" sz="1400" dirty="0">
                <a:solidFill>
                  <a:srgbClr val="385723"/>
                </a:solidFill>
              </a:rPr>
              <a:t> et al. Errors in trapped-ion quantum gates due to spontaneous photon scattering. Phys. Rev. A, 75:042329, 2007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F25B7A-8AAE-865C-B811-7290FA6210A9}"/>
              </a:ext>
            </a:extLst>
          </p:cNvPr>
          <p:cNvSpPr txBox="1"/>
          <p:nvPr/>
        </p:nvSpPr>
        <p:spPr>
          <a:xfrm>
            <a:off x="-37199" y="6578392"/>
            <a:ext cx="10839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85723"/>
                </a:solidFill>
              </a:rPr>
              <a:t>[2] I. D. Moore et al. Photon scattering errors during stimulated Raman transitions in trapped-ion qubits. Phys. Rev. A, 107:032413, 2023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94973F6-50E9-8CB8-836F-D9A25D94F965}"/>
              </a:ext>
            </a:extLst>
          </p:cNvPr>
          <p:cNvCxnSpPr>
            <a:cxnSpLocks/>
          </p:cNvCxnSpPr>
          <p:nvPr/>
        </p:nvCxnSpPr>
        <p:spPr>
          <a:xfrm flipH="1" flipV="1">
            <a:off x="8107396" y="3119293"/>
            <a:ext cx="1156519" cy="96477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69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169" grpId="0"/>
      <p:bldP spid="170" grpId="0"/>
      <p:bldP spid="173" grpId="0" animBg="1"/>
      <p:bldP spid="17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C47F28B-D4B8-0879-A0DB-0D3F5AFD24FA}"/>
              </a:ext>
            </a:extLst>
          </p:cNvPr>
          <p:cNvSpPr/>
          <p:nvPr/>
        </p:nvSpPr>
        <p:spPr>
          <a:xfrm>
            <a:off x="0" y="6431279"/>
            <a:ext cx="12229939" cy="441936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A86F35-41F9-10C5-BFA5-5051922A7013}"/>
              </a:ext>
            </a:extLst>
          </p:cNvPr>
          <p:cNvSpPr/>
          <p:nvPr/>
        </p:nvSpPr>
        <p:spPr>
          <a:xfrm>
            <a:off x="0" y="-10818"/>
            <a:ext cx="12185511" cy="775538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itle 91">
            <a:extLst>
              <a:ext uri="{FF2B5EF4-FFF2-40B4-BE49-F238E27FC236}">
                <a16:creationId xmlns:a16="http://schemas.microsoft.com/office/drawing/2014/main" id="{56BE09DE-62A3-B980-0272-FA338661A777}"/>
              </a:ext>
            </a:extLst>
          </p:cNvPr>
          <p:cNvSpPr txBox="1">
            <a:spLocks/>
          </p:cNvSpPr>
          <p:nvPr/>
        </p:nvSpPr>
        <p:spPr>
          <a:xfrm>
            <a:off x="838200" y="-264840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385723"/>
                </a:solidFill>
              </a:rPr>
              <a:t>Raman scattering rate and error predictions</a:t>
            </a:r>
          </a:p>
        </p:txBody>
      </p:sp>
      <p:sp>
        <p:nvSpPr>
          <p:cNvPr id="9" name="TextBox 45">
            <a:extLst>
              <a:ext uri="{FF2B5EF4-FFF2-40B4-BE49-F238E27FC236}">
                <a16:creationId xmlns:a16="http://schemas.microsoft.com/office/drawing/2014/main" id="{F1ACB2E1-A8B7-591E-5FFD-950362E89A6B}"/>
              </a:ext>
            </a:extLst>
          </p:cNvPr>
          <p:cNvSpPr txBox="1"/>
          <p:nvPr/>
        </p:nvSpPr>
        <p:spPr>
          <a:xfrm>
            <a:off x="260356" y="2751133"/>
            <a:ext cx="4139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Simplified spontaneous Raman scattering rate model [1], applicable near resonance, predicts fundamental error floor in 2-qubit Raman gate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complete model developed by Moore et al. [2] has no error floor!</a:t>
            </a:r>
          </a:p>
        </p:txBody>
      </p:sp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05B121A4-57F3-035E-222A-A51F81C78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99600" y="6553835"/>
            <a:ext cx="2743200" cy="365125"/>
          </a:xfrm>
        </p:spPr>
        <p:txBody>
          <a:bodyPr/>
          <a:lstStyle/>
          <a:p>
            <a:fld id="{420B00BE-D9DF-4403-9969-7DE10A35FE50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6292FA-8A23-0CB2-362F-0CFDA3D31236}"/>
              </a:ext>
            </a:extLst>
          </p:cNvPr>
          <p:cNvGrpSpPr/>
          <p:nvPr/>
        </p:nvGrpSpPr>
        <p:grpSpPr>
          <a:xfrm>
            <a:off x="5052873" y="2640543"/>
            <a:ext cx="5711979" cy="3674349"/>
            <a:chOff x="4071924" y="2335198"/>
            <a:chExt cx="3931223" cy="252884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88D9FEF-519A-E884-968E-A02087971B11}"/>
                </a:ext>
              </a:extLst>
            </p:cNvPr>
            <p:cNvGrpSpPr/>
            <p:nvPr/>
          </p:nvGrpSpPr>
          <p:grpSpPr>
            <a:xfrm>
              <a:off x="4195034" y="2335198"/>
              <a:ext cx="3808113" cy="2405731"/>
              <a:chOff x="437219" y="3571906"/>
              <a:chExt cx="3808113" cy="2405731"/>
            </a:xfrm>
          </p:grpSpPr>
          <p:pic>
            <p:nvPicPr>
              <p:cNvPr id="31" name="Picture 24">
                <a:extLst>
                  <a:ext uri="{FF2B5EF4-FFF2-40B4-BE49-F238E27FC236}">
                    <a16:creationId xmlns:a16="http://schemas.microsoft.com/office/drawing/2014/main" id="{FAE9B623-87A1-AD83-4144-82C715C210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592" b="5564"/>
              <a:stretch/>
            </p:blipFill>
            <p:spPr bwMode="auto">
              <a:xfrm>
                <a:off x="437219" y="3738586"/>
                <a:ext cx="3808113" cy="21512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AFC302E4-2678-B4A4-1DC8-CF809AFA6E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1720" t="93939" r="26581" b="345"/>
              <a:stretch/>
            </p:blipFill>
            <p:spPr>
              <a:xfrm>
                <a:off x="2059874" y="5865563"/>
                <a:ext cx="604326" cy="112074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698A0BF9-80C0-03F3-A3D2-94B82356FDE1}"/>
                  </a:ext>
                </a:extLst>
              </p:cNvPr>
              <p:cNvSpPr/>
              <p:nvPr/>
            </p:nvSpPr>
            <p:spPr>
              <a:xfrm>
                <a:off x="1284654" y="3571906"/>
                <a:ext cx="2154767" cy="1989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A106A8-5A7C-8014-A576-4CE150769062}"/>
                </a:ext>
              </a:extLst>
            </p:cNvPr>
            <p:cNvSpPr txBox="1"/>
            <p:nvPr/>
          </p:nvSpPr>
          <p:spPr>
            <a:xfrm>
              <a:off x="5604933" y="4617818"/>
              <a:ext cx="1066800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Detuning (THz)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3D00C08-1605-122B-8FA4-C1CDAD01ACF9}"/>
                </a:ext>
              </a:extLst>
            </p:cNvPr>
            <p:cNvSpPr txBox="1"/>
            <p:nvPr/>
          </p:nvSpPr>
          <p:spPr>
            <a:xfrm rot="16200000">
              <a:off x="3308354" y="3454379"/>
              <a:ext cx="177336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Raman scattering probability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1DDB93-FE9B-F699-9321-02B42E94C85D}"/>
              </a:ext>
            </a:extLst>
          </p:cNvPr>
          <p:cNvSpPr txBox="1"/>
          <p:nvPr/>
        </p:nvSpPr>
        <p:spPr>
          <a:xfrm>
            <a:off x="-37199" y="6376170"/>
            <a:ext cx="11677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85723"/>
                </a:solidFill>
              </a:rPr>
              <a:t>[1] R. </a:t>
            </a:r>
            <a:r>
              <a:rPr lang="en-US" sz="1400" dirty="0" err="1">
                <a:solidFill>
                  <a:srgbClr val="385723"/>
                </a:solidFill>
              </a:rPr>
              <a:t>Ozeri</a:t>
            </a:r>
            <a:r>
              <a:rPr lang="en-US" sz="1400" dirty="0">
                <a:solidFill>
                  <a:srgbClr val="385723"/>
                </a:solidFill>
              </a:rPr>
              <a:t> et al. Errors in trapped-ion quantum gates due to spontaneous photon scattering. Phys. Rev. A, 75:042329, 2007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4A9A0-77CC-07DB-CA2A-6F4D51ABE1FF}"/>
              </a:ext>
            </a:extLst>
          </p:cNvPr>
          <p:cNvSpPr txBox="1"/>
          <p:nvPr/>
        </p:nvSpPr>
        <p:spPr>
          <a:xfrm>
            <a:off x="-37199" y="6578392"/>
            <a:ext cx="108392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85723"/>
                </a:solidFill>
              </a:rPr>
              <a:t>[2] I. D. Moore et al. Photon scattering errors during stimulated Raman transitions in trapped-ion qubits. Phys. Rev. A, 107:032413, 2023</a:t>
            </a:r>
          </a:p>
        </p:txBody>
      </p:sp>
      <p:sp>
        <p:nvSpPr>
          <p:cNvPr id="7" name="TextBox 45">
            <a:extLst>
              <a:ext uri="{FF2B5EF4-FFF2-40B4-BE49-F238E27FC236}">
                <a16:creationId xmlns:a16="http://schemas.microsoft.com/office/drawing/2014/main" id="{92D4F59C-1E0D-56CC-AB95-09906F634924}"/>
              </a:ext>
            </a:extLst>
          </p:cNvPr>
          <p:cNvSpPr txBox="1"/>
          <p:nvPr/>
        </p:nvSpPr>
        <p:spPr>
          <a:xfrm>
            <a:off x="5515062" y="1482663"/>
            <a:ext cx="63544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m</a:t>
            </a:r>
            <a:r>
              <a:rPr lang="en-US" dirty="0"/>
              <a:t> qubits have error floor! Floor is below 10</a:t>
            </a:r>
            <a:r>
              <a:rPr lang="en-US" baseline="30000" dirty="0"/>
              <a:t>-4</a:t>
            </a:r>
            <a:r>
              <a:rPr lang="en-US" dirty="0"/>
              <a:t> at wavelengths with high-power lasers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Ca</a:t>
            </a:r>
            <a:r>
              <a:rPr lang="en-US" baseline="30000" dirty="0"/>
              <a:t>+</a:t>
            </a:r>
            <a:r>
              <a:rPr lang="en-US" dirty="0"/>
              <a:t> the 10</a:t>
            </a:r>
            <a:r>
              <a:rPr lang="en-US" baseline="30000" dirty="0"/>
              <a:t>-4</a:t>
            </a:r>
            <a:r>
              <a:rPr lang="en-US" dirty="0"/>
              <a:t> error threshold is &gt;963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Lower errors trade off against higher power requirements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244B8BB-FBE5-F22D-5390-C1B0EFD91EDB}"/>
              </a:ext>
            </a:extLst>
          </p:cNvPr>
          <p:cNvSpPr txBox="1">
            <a:spLocks/>
          </p:cNvSpPr>
          <p:nvPr/>
        </p:nvSpPr>
        <p:spPr>
          <a:xfrm>
            <a:off x="5442472" y="1068162"/>
            <a:ext cx="6938348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i="1" dirty="0"/>
              <a:t>m</a:t>
            </a:r>
            <a:r>
              <a:rPr lang="en-US" sz="1800" b="1" dirty="0"/>
              <a:t> qubit errors?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16767A9-48FE-5139-D6C1-98960C55B089}"/>
              </a:ext>
            </a:extLst>
          </p:cNvPr>
          <p:cNvSpPr txBox="1">
            <a:spLocks/>
          </p:cNvSpPr>
          <p:nvPr/>
        </p:nvSpPr>
        <p:spPr>
          <a:xfrm>
            <a:off x="204006" y="2248777"/>
            <a:ext cx="2561281" cy="49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i="1" dirty="0"/>
              <a:t>g</a:t>
            </a:r>
            <a:r>
              <a:rPr lang="en-US" sz="1800" b="1" dirty="0"/>
              <a:t> qubit errors</a:t>
            </a:r>
          </a:p>
        </p:txBody>
      </p:sp>
    </p:spTree>
    <p:extLst>
      <p:ext uri="{BB962C8B-B14F-4D97-AF65-F5344CB8AC3E}">
        <p14:creationId xmlns:p14="http://schemas.microsoft.com/office/powerpoint/2010/main" val="331859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\pagestyle{empty}&#10;\begin{document}&#10;&#10;$n=0$&#10;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\pagestyle{empty}&#10;\begin{document}&#10;&#10;$n=1$&#10;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\pagestyle{empty}&#10;\begin{document}&#10;&#10;$n=2$&#10;&#10;&#10;&#10;\end{document}"/>
  <p:tag name="IGUANATEXSIZE" val="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85165</TotalTime>
  <Words>1695</Words>
  <Application>Microsoft Office PowerPoint</Application>
  <PresentationFormat>Widescreen</PresentationFormat>
  <Paragraphs>274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CMU Serif</vt:lpstr>
      <vt:lpstr>Office Theme</vt:lpstr>
      <vt:lpstr>Stimulated Raman 2-qubit logic gates in metastable trapped-ion qubits</vt:lpstr>
      <vt:lpstr>Talk outline</vt:lpstr>
      <vt:lpstr>Technical hangups</vt:lpstr>
      <vt:lpstr>Using omg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Spontaneous scattering errors from Raman transitions in metastable trapped-ion qubits</dc:title>
  <dc:creator>Daniel</dc:creator>
  <cp:lastModifiedBy>Oregon Ions</cp:lastModifiedBy>
  <cp:revision>469</cp:revision>
  <dcterms:created xsi:type="dcterms:W3CDTF">2021-05-10T18:19:33Z</dcterms:created>
  <dcterms:modified xsi:type="dcterms:W3CDTF">2024-07-04T16:39:16Z</dcterms:modified>
</cp:coreProperties>
</file>