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1076" r:id="rId3"/>
    <p:sldId id="1078" r:id="rId4"/>
    <p:sldId id="1092" r:id="rId5"/>
    <p:sldId id="1098" r:id="rId6"/>
    <p:sldId id="1099" r:id="rId7"/>
    <p:sldId id="1083" r:id="rId8"/>
    <p:sldId id="1100" r:id="rId9"/>
    <p:sldId id="1088" r:id="rId10"/>
    <p:sldId id="1093" r:id="rId11"/>
    <p:sldId id="1096" r:id="rId12"/>
    <p:sldId id="1095" r:id="rId13"/>
    <p:sldId id="1097" r:id="rId14"/>
    <p:sldId id="109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3FB0"/>
    <a:srgbClr val="EA3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31" autoAdjust="0"/>
    <p:restoredTop sz="80508" autoAdjust="0"/>
  </p:normalViewPr>
  <p:slideViewPr>
    <p:cSldViewPr snapToGrid="0">
      <p:cViewPr>
        <p:scale>
          <a:sx n="69" d="100"/>
          <a:sy n="69" d="100"/>
        </p:scale>
        <p:origin x="152" y="616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AC52C68F-9F78-F7DD-1745-DB5ACFAC2B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1AAC8D8-9192-CB28-6FF1-B91B5E5ED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9F95-C17A-2945-AB9C-F51CF8C2FC7D}" type="datetimeFigureOut">
              <a:rPr kumimoji="1" lang="zh-CN" altLang="en-US" smtClean="0"/>
              <a:t>2024/7/9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BCDDA8C-0BDF-4DDB-CB85-A5F1EF6BF6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D4CCDC9-D974-B86B-010F-7D9A724367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14884-EB42-3E42-89D2-3E549F0555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19276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BC0B0-2BF2-45D8-B9E1-9E9CB1E443A3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EE471-46B5-48DB-A979-B6556F3DA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4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50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For our 3d trap design,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Our 3D trap is designed using fused silica and coated with gold. </a:t>
            </a:r>
          </a:p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It is precisely fabricated using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Femtoprint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technology with Selective Laser-Induced Etching (SLIE). </a:t>
            </a:r>
            <a:endParaRPr kumimoji="1" lang="en-GB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83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GB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577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291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CN" sz="1800" kern="100" dirty="0">
                <a:effectLst/>
                <a:latin typeface="DengXian" panose="02010600030101010101" pitchFamily="2" charset="-122"/>
                <a:ea typeface="DengXian" panose="02010600030101010101" pitchFamily="2" charset="-122"/>
                <a:cs typeface="Times New Roman" panose="02020603050405020304" pitchFamily="18" charset="0"/>
              </a:rPr>
              <a:t>To sum up, we use cavity-QED to interface ions and photons. And we are building a flexible system for remote ion-photon entanglement across a quantum network. And our ovens are aligned and we will trap soon.</a:t>
            </a:r>
            <a:endParaRPr lang="zh-CN" altLang="zh-CN" sz="18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330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1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43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process, the cavity is used to collect and enhance the photon.</a:t>
            </a:r>
            <a:endParaRPr lang="zh-CN" altLang="zh-CN" sz="18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kumimoji="1" lang="en-GB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5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So, why do we use cavity?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reason we use cavity-QED</a:t>
            </a:r>
            <a:r>
              <a:rPr lang="zh-CN" altLang="zh-CN">
                <a:effectLst/>
              </a:rPr>
              <a:t> 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14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CN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When on 2-photon resonance, the effective Raman Rabi-f is given by this formula. And the decoherence rate is given by this formula. This is why we need a large coupling strength. A large g allows us to drive this transition more quickly while suffering less decoherence. </a:t>
            </a:r>
            <a:endParaRPr lang="zh-CN" altLang="zh-CN" sz="18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18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16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surface roughness is less than 0.15 nanometers, ensuring minimal light scattering. </a:t>
            </a:r>
          </a:p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measured scattering losses are just 4 parts per million, which indicates the high quality of our mirror fabrication. </a:t>
            </a:r>
          </a:p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This results in a cavity finesse greater than 600,000, demonstrating high light reflection efficiency. </a:t>
            </a:r>
          </a:p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Furthermore, the birefringence is less than 0.9% of the cavity linewidth, ensuring stable polarization.</a:t>
            </a:r>
            <a:r>
              <a:rPr lang="zh-CN" altLang="zh-CN" dirty="0">
                <a:effectLst/>
              </a:rPr>
              <a:t> </a:t>
            </a:r>
            <a:endParaRPr kumimoji="1" lang="en-GB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109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822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tabLst>
                <a:tab pos="3143250" algn="l"/>
              </a:tabLst>
            </a:pPr>
            <a:endParaRPr lang="en-US" altLang="zh-CN" sz="1800" kern="100" dirty="0">
              <a:solidFill>
                <a:srgbClr val="0F0F0F"/>
              </a:solidFill>
              <a:effectLst/>
              <a:latin typeface="Segoe UI" panose="020B0502040204020203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tabLst>
                <a:tab pos="3143250" algn="l"/>
              </a:tabLst>
            </a:pPr>
            <a:endParaRPr lang="en-US" altLang="zh-CN" sz="1800" kern="100" dirty="0">
              <a:solidFill>
                <a:srgbClr val="0F0F0F"/>
              </a:solidFill>
              <a:effectLst/>
              <a:latin typeface="Segoe UI" panose="020B0502040204020203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EE471-46B5-48DB-A979-B6556F3DA82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383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32702-605E-5522-0CBC-576819F4F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D65D82-E784-DF74-CFF6-004B96396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6F491-9744-D8EA-79C4-83571C884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54AB4-9326-EF1E-1677-B0640E6AB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B7089-189B-19FD-1ABD-52712631F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061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C13F6-CCF2-27E0-CD7B-D8F6D1CE1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5FD919-C6EE-EFD1-C326-FC3DC68B4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44734-E2B1-1958-D3D6-E1B6B3573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9E4B5-B1C6-D59D-8052-25BA76B4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61297-AF73-E85A-78E7-B1179F1B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005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6FA197-3F39-1402-61F7-E259FBF68A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8D0760-FB0F-029E-9909-F9FBAA3B2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A5FCD-E60E-5638-E328-7B5A8594F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FB738-99E2-C7C6-C3DA-82EC1DE82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3E7F7-9988-3FC1-9371-EFED57B8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315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vity-Q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5315" y="147549"/>
            <a:ext cx="11176000" cy="381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endParaRPr lang="en-GB" sz="4000" dirty="0">
              <a:solidFill>
                <a:schemeClr val="accent1"/>
              </a:solidFill>
            </a:endParaRPr>
          </a:p>
        </p:txBody>
      </p:sp>
      <p:sp>
        <p:nvSpPr>
          <p:cNvPr id="17" name="Freeform 16"/>
          <p:cNvSpPr/>
          <p:nvPr userDrawn="1"/>
        </p:nvSpPr>
        <p:spPr>
          <a:xfrm>
            <a:off x="9352520" y="604538"/>
            <a:ext cx="2161537" cy="486584"/>
          </a:xfrm>
          <a:custGeom>
            <a:avLst/>
            <a:gdLst>
              <a:gd name="connsiteX0" fmla="*/ 0 w 1233488"/>
              <a:gd name="connsiteY0" fmla="*/ 281074 h 486584"/>
              <a:gd name="connsiteX1" fmla="*/ 361950 w 1233488"/>
              <a:gd name="connsiteY1" fmla="*/ 276312 h 486584"/>
              <a:gd name="connsiteX2" fmla="*/ 447675 w 1233488"/>
              <a:gd name="connsiteY2" fmla="*/ 238212 h 486584"/>
              <a:gd name="connsiteX3" fmla="*/ 485775 w 1233488"/>
              <a:gd name="connsiteY3" fmla="*/ 295362 h 486584"/>
              <a:gd name="connsiteX4" fmla="*/ 533400 w 1233488"/>
              <a:gd name="connsiteY4" fmla="*/ 195349 h 486584"/>
              <a:gd name="connsiteX5" fmla="*/ 571500 w 1233488"/>
              <a:gd name="connsiteY5" fmla="*/ 342987 h 486584"/>
              <a:gd name="connsiteX6" fmla="*/ 628650 w 1233488"/>
              <a:gd name="connsiteY6" fmla="*/ 95337 h 486584"/>
              <a:gd name="connsiteX7" fmla="*/ 661988 w 1233488"/>
              <a:gd name="connsiteY7" fmla="*/ 442999 h 486584"/>
              <a:gd name="connsiteX8" fmla="*/ 700088 w 1233488"/>
              <a:gd name="connsiteY8" fmla="*/ 87 h 486584"/>
              <a:gd name="connsiteX9" fmla="*/ 738188 w 1233488"/>
              <a:gd name="connsiteY9" fmla="*/ 485862 h 486584"/>
              <a:gd name="connsiteX10" fmla="*/ 785813 w 1233488"/>
              <a:gd name="connsiteY10" fmla="*/ 114387 h 486584"/>
              <a:gd name="connsiteX11" fmla="*/ 809625 w 1233488"/>
              <a:gd name="connsiteY11" fmla="*/ 323937 h 486584"/>
              <a:gd name="connsiteX12" fmla="*/ 866775 w 1233488"/>
              <a:gd name="connsiteY12" fmla="*/ 200112 h 486584"/>
              <a:gd name="connsiteX13" fmla="*/ 909638 w 1233488"/>
              <a:gd name="connsiteY13" fmla="*/ 290599 h 486584"/>
              <a:gd name="connsiteX14" fmla="*/ 942975 w 1233488"/>
              <a:gd name="connsiteY14" fmla="*/ 219162 h 486584"/>
              <a:gd name="connsiteX15" fmla="*/ 1000125 w 1233488"/>
              <a:gd name="connsiteY15" fmla="*/ 233449 h 486584"/>
              <a:gd name="connsiteX16" fmla="*/ 1233488 w 1233488"/>
              <a:gd name="connsiteY16" fmla="*/ 233449 h 486584"/>
              <a:gd name="connsiteX0" fmla="*/ 0 w 1095174"/>
              <a:gd name="connsiteY0" fmla="*/ 281074 h 486584"/>
              <a:gd name="connsiteX1" fmla="*/ 361950 w 1095174"/>
              <a:gd name="connsiteY1" fmla="*/ 276312 h 486584"/>
              <a:gd name="connsiteX2" fmla="*/ 447675 w 1095174"/>
              <a:gd name="connsiteY2" fmla="*/ 238212 h 486584"/>
              <a:gd name="connsiteX3" fmla="*/ 485775 w 1095174"/>
              <a:gd name="connsiteY3" fmla="*/ 295362 h 486584"/>
              <a:gd name="connsiteX4" fmla="*/ 533400 w 1095174"/>
              <a:gd name="connsiteY4" fmla="*/ 195349 h 486584"/>
              <a:gd name="connsiteX5" fmla="*/ 571500 w 1095174"/>
              <a:gd name="connsiteY5" fmla="*/ 342987 h 486584"/>
              <a:gd name="connsiteX6" fmla="*/ 628650 w 1095174"/>
              <a:gd name="connsiteY6" fmla="*/ 95337 h 486584"/>
              <a:gd name="connsiteX7" fmla="*/ 661988 w 1095174"/>
              <a:gd name="connsiteY7" fmla="*/ 442999 h 486584"/>
              <a:gd name="connsiteX8" fmla="*/ 700088 w 1095174"/>
              <a:gd name="connsiteY8" fmla="*/ 87 h 486584"/>
              <a:gd name="connsiteX9" fmla="*/ 738188 w 1095174"/>
              <a:gd name="connsiteY9" fmla="*/ 485862 h 486584"/>
              <a:gd name="connsiteX10" fmla="*/ 785813 w 1095174"/>
              <a:gd name="connsiteY10" fmla="*/ 114387 h 486584"/>
              <a:gd name="connsiteX11" fmla="*/ 809625 w 1095174"/>
              <a:gd name="connsiteY11" fmla="*/ 323937 h 486584"/>
              <a:gd name="connsiteX12" fmla="*/ 866775 w 1095174"/>
              <a:gd name="connsiteY12" fmla="*/ 200112 h 486584"/>
              <a:gd name="connsiteX13" fmla="*/ 909638 w 1095174"/>
              <a:gd name="connsiteY13" fmla="*/ 290599 h 486584"/>
              <a:gd name="connsiteX14" fmla="*/ 942975 w 1095174"/>
              <a:gd name="connsiteY14" fmla="*/ 219162 h 486584"/>
              <a:gd name="connsiteX15" fmla="*/ 1000125 w 1095174"/>
              <a:gd name="connsiteY15" fmla="*/ 233449 h 486584"/>
              <a:gd name="connsiteX16" fmla="*/ 1095174 w 1095174"/>
              <a:gd name="connsiteY16" fmla="*/ 233449 h 486584"/>
              <a:gd name="connsiteX0" fmla="*/ 0 w 1057452"/>
              <a:gd name="connsiteY0" fmla="*/ 281074 h 486584"/>
              <a:gd name="connsiteX1" fmla="*/ 361950 w 1057452"/>
              <a:gd name="connsiteY1" fmla="*/ 276312 h 486584"/>
              <a:gd name="connsiteX2" fmla="*/ 447675 w 1057452"/>
              <a:gd name="connsiteY2" fmla="*/ 238212 h 486584"/>
              <a:gd name="connsiteX3" fmla="*/ 485775 w 1057452"/>
              <a:gd name="connsiteY3" fmla="*/ 295362 h 486584"/>
              <a:gd name="connsiteX4" fmla="*/ 533400 w 1057452"/>
              <a:gd name="connsiteY4" fmla="*/ 195349 h 486584"/>
              <a:gd name="connsiteX5" fmla="*/ 571500 w 1057452"/>
              <a:gd name="connsiteY5" fmla="*/ 342987 h 486584"/>
              <a:gd name="connsiteX6" fmla="*/ 628650 w 1057452"/>
              <a:gd name="connsiteY6" fmla="*/ 95337 h 486584"/>
              <a:gd name="connsiteX7" fmla="*/ 661988 w 1057452"/>
              <a:gd name="connsiteY7" fmla="*/ 442999 h 486584"/>
              <a:gd name="connsiteX8" fmla="*/ 700088 w 1057452"/>
              <a:gd name="connsiteY8" fmla="*/ 87 h 486584"/>
              <a:gd name="connsiteX9" fmla="*/ 738188 w 1057452"/>
              <a:gd name="connsiteY9" fmla="*/ 485862 h 486584"/>
              <a:gd name="connsiteX10" fmla="*/ 785813 w 1057452"/>
              <a:gd name="connsiteY10" fmla="*/ 114387 h 486584"/>
              <a:gd name="connsiteX11" fmla="*/ 809625 w 1057452"/>
              <a:gd name="connsiteY11" fmla="*/ 323937 h 486584"/>
              <a:gd name="connsiteX12" fmla="*/ 866775 w 1057452"/>
              <a:gd name="connsiteY12" fmla="*/ 200112 h 486584"/>
              <a:gd name="connsiteX13" fmla="*/ 909638 w 1057452"/>
              <a:gd name="connsiteY13" fmla="*/ 290599 h 486584"/>
              <a:gd name="connsiteX14" fmla="*/ 942975 w 1057452"/>
              <a:gd name="connsiteY14" fmla="*/ 219162 h 486584"/>
              <a:gd name="connsiteX15" fmla="*/ 1000125 w 1057452"/>
              <a:gd name="connsiteY15" fmla="*/ 233449 h 486584"/>
              <a:gd name="connsiteX16" fmla="*/ 1057452 w 1057452"/>
              <a:gd name="connsiteY16" fmla="*/ 233449 h 4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7452" h="486584">
                <a:moveTo>
                  <a:pt x="0" y="281074"/>
                </a:moveTo>
                <a:lnTo>
                  <a:pt x="361950" y="276312"/>
                </a:lnTo>
                <a:cubicBezTo>
                  <a:pt x="436562" y="269168"/>
                  <a:pt x="427038" y="235037"/>
                  <a:pt x="447675" y="238212"/>
                </a:cubicBezTo>
                <a:cubicBezTo>
                  <a:pt x="468313" y="241387"/>
                  <a:pt x="471488" y="302506"/>
                  <a:pt x="485775" y="295362"/>
                </a:cubicBezTo>
                <a:cubicBezTo>
                  <a:pt x="500063" y="288218"/>
                  <a:pt x="519113" y="187412"/>
                  <a:pt x="533400" y="195349"/>
                </a:cubicBezTo>
                <a:cubicBezTo>
                  <a:pt x="547687" y="203286"/>
                  <a:pt x="555625" y="359656"/>
                  <a:pt x="571500" y="342987"/>
                </a:cubicBezTo>
                <a:cubicBezTo>
                  <a:pt x="587375" y="326318"/>
                  <a:pt x="613569" y="78668"/>
                  <a:pt x="628650" y="95337"/>
                </a:cubicBezTo>
                <a:cubicBezTo>
                  <a:pt x="643731" y="112006"/>
                  <a:pt x="650082" y="458874"/>
                  <a:pt x="661988" y="442999"/>
                </a:cubicBezTo>
                <a:cubicBezTo>
                  <a:pt x="673894" y="427124"/>
                  <a:pt x="687388" y="-7057"/>
                  <a:pt x="700088" y="87"/>
                </a:cubicBezTo>
                <a:cubicBezTo>
                  <a:pt x="712788" y="7231"/>
                  <a:pt x="723901" y="466812"/>
                  <a:pt x="738188" y="485862"/>
                </a:cubicBezTo>
                <a:cubicBezTo>
                  <a:pt x="752476" y="504912"/>
                  <a:pt x="773907" y="141374"/>
                  <a:pt x="785813" y="114387"/>
                </a:cubicBezTo>
                <a:cubicBezTo>
                  <a:pt x="797719" y="87400"/>
                  <a:pt x="796131" y="309650"/>
                  <a:pt x="809625" y="323937"/>
                </a:cubicBezTo>
                <a:cubicBezTo>
                  <a:pt x="823119" y="338224"/>
                  <a:pt x="850106" y="205668"/>
                  <a:pt x="866775" y="200112"/>
                </a:cubicBezTo>
                <a:cubicBezTo>
                  <a:pt x="883444" y="194556"/>
                  <a:pt x="896938" y="287424"/>
                  <a:pt x="909638" y="290599"/>
                </a:cubicBezTo>
                <a:cubicBezTo>
                  <a:pt x="922338" y="293774"/>
                  <a:pt x="927894" y="228687"/>
                  <a:pt x="942975" y="219162"/>
                </a:cubicBezTo>
                <a:cubicBezTo>
                  <a:pt x="958056" y="209637"/>
                  <a:pt x="981046" y="231068"/>
                  <a:pt x="1000125" y="233449"/>
                </a:cubicBezTo>
                <a:cubicBezTo>
                  <a:pt x="1019204" y="235830"/>
                  <a:pt x="964980" y="234639"/>
                  <a:pt x="1057452" y="233449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" y="883395"/>
            <a:ext cx="9352519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0" y="728953"/>
            <a:ext cx="10268680" cy="9172"/>
            <a:chOff x="0" y="1049914"/>
            <a:chExt cx="7701510" cy="917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1059086"/>
              <a:ext cx="7524328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7092280" y="1049914"/>
              <a:ext cx="609230" cy="9172"/>
            </a:xfrm>
            <a:prstGeom prst="straightConnector1">
              <a:avLst/>
            </a:prstGeom>
            <a:ln w="762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11092038" y="428401"/>
            <a:ext cx="862669" cy="838859"/>
            <a:chOff x="4569986" y="2492896"/>
            <a:chExt cx="506070" cy="648072"/>
          </a:xfrm>
        </p:grpSpPr>
        <p:sp>
          <p:nvSpPr>
            <p:cNvPr id="2" name="Oval 1"/>
            <p:cNvSpPr/>
            <p:nvPr userDrawn="1"/>
          </p:nvSpPr>
          <p:spPr>
            <a:xfrm>
              <a:off x="4569986" y="2564904"/>
              <a:ext cx="506070" cy="50405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4716016" y="2492896"/>
              <a:ext cx="216024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22" name="Oval 21"/>
          <p:cNvSpPr/>
          <p:nvPr userDrawn="1"/>
        </p:nvSpPr>
        <p:spPr>
          <a:xfrm>
            <a:off x="11373383" y="738126"/>
            <a:ext cx="299980" cy="224985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97E1B4-EB9E-FF5E-D987-8D1226E3F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B79F1C-39EA-D36C-FCDE-579C914AF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463A3B-ACDA-933C-3F85-E07A3EA7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195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FAD5-B4F7-8528-043E-1F5F92D06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1A1E-2AE7-5674-35F0-1ACEBBC99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FD3E0-BD35-03DB-24D7-A80202B45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8A6F1-FBA0-3CFC-334B-8B8732F9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BC33F-FA6B-8CCE-6A74-ADCF76655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893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1D5C0-0585-6C06-2129-E5A6D8280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AACCD-D3AF-E5F1-3AA2-30396E342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9FF3F-7A6B-364A-1CC7-AF4736293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403B-04CE-F388-4DDB-5BBAE75FA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B69BF-7F2D-F4C1-5966-A88EA16BA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860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D0CB1-70CE-F955-867B-AAA83876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F5C00-1EBF-DC6F-B476-796539982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53946F-D383-0026-4DCE-36E70D3D5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C4066-E703-896A-D823-CBB25DB00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8E464-5C55-C764-4F15-D8D1CB0E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5A78-9F89-C7C2-E8AB-696DF3128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923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287F6-A691-9C64-3954-6199F6A26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ABC64-A2C3-6C11-8150-DF34F221E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CAA30-D1F5-9B4E-BA3F-B46FA090D7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0C6E78-1D74-1831-9497-3FC07EDE13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7CD0B-E1E3-A5E9-5AB8-6633286D8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13DA64-E91C-6BC1-3CB6-816861A46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661668-E89F-10B1-C686-30D385987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6E062-390E-3F9B-0E87-B8B5A993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944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C90E-D54F-7113-6863-D2938553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BA1A27-14FD-53E1-11D5-3DEBA6B5A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D117C-BA46-CA42-DF3D-07822772A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B558E-8EFD-FDEC-6401-79DB5FDE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700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C12BBA-7C96-1871-4CCF-9834CC5D4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4DE592-7C16-6734-AD3C-5C7989332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10548-5D59-3FD3-65D0-C904D0267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49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6CF2D-6151-FC97-2082-624086C4B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594E4-FE1A-D450-824B-254F53EFC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39F4A2-EE4A-5151-A9E3-67A2B9595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5E30A-FCC2-A121-1529-C0617074B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A3D6E-9267-ECC8-1D38-578525408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65745-A724-330A-5526-BA640E88E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365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9FE2E-29C9-175C-5CC6-0D4A66C4C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172A18-85D5-45A3-BC45-263DEEF26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FE9FB-D824-3DC6-4524-D220B53DD0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EC21B-1D3C-C87E-9904-727B51C27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3117C-66C3-143E-5D8B-9B6BAF84B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8FADEA-4E14-7971-1E2C-6714799DA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673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8FE233-27ED-C12F-7938-382909780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F8BF2-4A4A-1FAA-6D0F-9F028039C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7A839-0662-CAD0-5809-4591EF6EC2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4D19C-4B56-FCE5-1AAC-73C705DAB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2BB38-43B7-2F13-E21C-310FA44C6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C54E5-0EE3-44CD-A8E8-912A9992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97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/Presentations/Barcelona2003/longscan2.avi" TargetMode="Externa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2.jpeg"/><Relationship Id="rId18" Type="http://schemas.openxmlformats.org/officeDocument/2006/relationships/image" Target="../media/image13.emf"/><Relationship Id="rId3" Type="http://schemas.openxmlformats.org/officeDocument/2006/relationships/image" Target="../media/image11.png"/><Relationship Id="rId21" Type="http://schemas.openxmlformats.org/officeDocument/2006/relationships/image" Target="../media/image18.png"/><Relationship Id="rId7" Type="http://schemas.openxmlformats.org/officeDocument/2006/relationships/image" Target="../media/image13.png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3.bin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3.emf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0.png"/><Relationship Id="rId15" Type="http://schemas.openxmlformats.org/officeDocument/2006/relationships/oleObject" Target="../embeddings/oleObject3.bin"/><Relationship Id="rId19" Type="http://schemas.openxmlformats.org/officeDocument/2006/relationships/image" Target="../media/image21.png"/><Relationship Id="rId4" Type="http://schemas.openxmlformats.org/officeDocument/2006/relationships/image" Target="../media/image12.png"/><Relationship Id="rId9" Type="http://schemas.openxmlformats.org/officeDocument/2006/relationships/image" Target="../media/image11.wmf"/><Relationship Id="rId14" Type="http://schemas.openxmlformats.org/officeDocument/2006/relationships/image" Target="../media/image19.png"/><Relationship Id="rId2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>
            <a:extLst>
              <a:ext uri="{FF2B5EF4-FFF2-40B4-BE49-F238E27FC236}">
                <a16:creationId xmlns:a16="http://schemas.microsoft.com/office/drawing/2014/main" id="{1DCF8BA7-6AE2-33CA-9A01-B8706760F809}"/>
              </a:ext>
            </a:extLst>
          </p:cNvPr>
          <p:cNvSpPr>
            <a:spLocks noGrp="1"/>
          </p:cNvSpPr>
          <p:nvPr/>
        </p:nvSpPr>
        <p:spPr>
          <a:xfrm>
            <a:off x="247196" y="1194426"/>
            <a:ext cx="11142177" cy="19117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4400" b="1" dirty="0">
                <a:solidFill>
                  <a:schemeClr val="tx2"/>
                </a:solidFill>
                <a:latin typeface="Tw Cen MT" panose="020B0602020104020603" pitchFamily="34" charset="0"/>
              </a:rPr>
              <a:t>An ion trap quantum processor with integrated ion-photon interface</a:t>
            </a:r>
            <a:endParaRPr lang="zh-CN" altLang="en-US" sz="4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endParaRPr lang="en-GB" sz="8000" b="1" baseline="30000" dirty="0">
              <a:solidFill>
                <a:schemeClr val="tx2"/>
              </a:solidFill>
              <a:latin typeface="Tw Cen MT" panose="020B0602020104020603" pitchFamily="34" charset="0"/>
            </a:endParaRPr>
          </a:p>
        </p:txBody>
      </p:sp>
      <p:sp>
        <p:nvSpPr>
          <p:cNvPr id="42" name="TextBox 5">
            <a:extLst>
              <a:ext uri="{FF2B5EF4-FFF2-40B4-BE49-F238E27FC236}">
                <a16:creationId xmlns:a16="http://schemas.microsoft.com/office/drawing/2014/main" id="{87758B00-45EB-1DB6-30B9-42AC2B5800D8}"/>
              </a:ext>
            </a:extLst>
          </p:cNvPr>
          <p:cNvSpPr txBox="1"/>
          <p:nvPr/>
        </p:nvSpPr>
        <p:spPr>
          <a:xfrm>
            <a:off x="3103527" y="3759727"/>
            <a:ext cx="575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err="1">
                <a:solidFill>
                  <a:schemeClr val="tx2"/>
                </a:solidFill>
              </a:rPr>
              <a:t>Maoling</a:t>
            </a:r>
            <a:r>
              <a:rPr lang="en-GB" sz="2400" dirty="0">
                <a:solidFill>
                  <a:schemeClr val="tx2"/>
                </a:solidFill>
              </a:rPr>
              <a:t> Chu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0BFD9AC-8100-18DE-E4D8-9ECD80D50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88" y="5258117"/>
            <a:ext cx="2261269" cy="132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63FDAA4-DA18-0320-CBA3-019CFB1A86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783" y="5098705"/>
            <a:ext cx="1663486" cy="1663484"/>
          </a:xfrm>
          <a:prstGeom prst="rect">
            <a:avLst/>
          </a:prstGeom>
        </p:spPr>
      </p:pic>
      <p:sp>
        <p:nvSpPr>
          <p:cNvPr id="46" name="TextBox 58">
            <a:extLst>
              <a:ext uri="{FF2B5EF4-FFF2-40B4-BE49-F238E27FC236}">
                <a16:creationId xmlns:a16="http://schemas.microsoft.com/office/drawing/2014/main" id="{F9E65EC4-CC4D-700A-35A8-EE19DB2A8282}"/>
              </a:ext>
            </a:extLst>
          </p:cNvPr>
          <p:cNvSpPr txBox="1"/>
          <p:nvPr/>
        </p:nvSpPr>
        <p:spPr>
          <a:xfrm>
            <a:off x="3103527" y="4146171"/>
            <a:ext cx="575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2"/>
                </a:solidFill>
              </a:rPr>
              <a:t>ECCTI 2024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2768804-0DCC-CDC2-2B84-81B4DADB6B48}"/>
              </a:ext>
            </a:extLst>
          </p:cNvPr>
          <p:cNvGrpSpPr/>
          <p:nvPr/>
        </p:nvGrpSpPr>
        <p:grpSpPr>
          <a:xfrm>
            <a:off x="-2420122" y="1371872"/>
            <a:ext cx="15287602" cy="4052344"/>
            <a:chOff x="-2420122" y="1371872"/>
            <a:chExt cx="15287602" cy="4052344"/>
          </a:xfrm>
        </p:grpSpPr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00939693-FCCF-2B07-75EE-4DCE743EE960}"/>
                </a:ext>
              </a:extLst>
            </p:cNvPr>
            <p:cNvSpPr/>
            <p:nvPr/>
          </p:nvSpPr>
          <p:spPr>
            <a:xfrm>
              <a:off x="7428352" y="3581367"/>
              <a:ext cx="5291509" cy="1842849"/>
            </a:xfrm>
            <a:custGeom>
              <a:avLst/>
              <a:gdLst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493520 w 3315491"/>
                <a:gd name="connsiteY2" fmla="*/ 129540 h 1151872"/>
                <a:gd name="connsiteX3" fmla="*/ 1706880 w 3315491"/>
                <a:gd name="connsiteY3" fmla="*/ 179070 h 1151872"/>
                <a:gd name="connsiteX4" fmla="*/ 3246120 w 3315491"/>
                <a:gd name="connsiteY4" fmla="*/ 1036320 h 1151872"/>
                <a:gd name="connsiteX5" fmla="*/ 2907030 w 3315491"/>
                <a:gd name="connsiteY5" fmla="*/ 1120140 h 1151872"/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706880 w 3315491"/>
                <a:gd name="connsiteY2" fmla="*/ 179070 h 1151872"/>
                <a:gd name="connsiteX3" fmla="*/ 3246120 w 3315491"/>
                <a:gd name="connsiteY3" fmla="*/ 1036320 h 1151872"/>
                <a:gd name="connsiteX4" fmla="*/ 2907030 w 3315491"/>
                <a:gd name="connsiteY4" fmla="*/ 1120140 h 1151872"/>
                <a:gd name="connsiteX0" fmla="*/ 0 w 3315491"/>
                <a:gd name="connsiteY0" fmla="*/ 50788 h 1202660"/>
                <a:gd name="connsiteX1" fmla="*/ 1013460 w 3315491"/>
                <a:gd name="connsiteY1" fmla="*/ 85078 h 1202660"/>
                <a:gd name="connsiteX2" fmla="*/ 3246120 w 3315491"/>
                <a:gd name="connsiteY2" fmla="*/ 1087108 h 1202660"/>
                <a:gd name="connsiteX3" fmla="*/ 2907030 w 3315491"/>
                <a:gd name="connsiteY3" fmla="*/ 1170928 h 1202660"/>
                <a:gd name="connsiteX0" fmla="*/ 0 w 2907030"/>
                <a:gd name="connsiteY0" fmla="*/ 56928 h 1177068"/>
                <a:gd name="connsiteX1" fmla="*/ 1013460 w 2907030"/>
                <a:gd name="connsiteY1" fmla="*/ 91218 h 1177068"/>
                <a:gd name="connsiteX2" fmla="*/ 2907030 w 2907030"/>
                <a:gd name="connsiteY2" fmla="*/ 1177068 h 1177068"/>
                <a:gd name="connsiteX0" fmla="*/ 0 w 2907030"/>
                <a:gd name="connsiteY0" fmla="*/ 0 h 1120140"/>
                <a:gd name="connsiteX1" fmla="*/ 1760220 w 2907030"/>
                <a:gd name="connsiteY1" fmla="*/ 266700 h 1120140"/>
                <a:gd name="connsiteX2" fmla="*/ 2907030 w 2907030"/>
                <a:gd name="connsiteY2" fmla="*/ 1120140 h 112014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22120 w 3432810"/>
                <a:gd name="connsiteY1" fmla="*/ 220980 h 1059180"/>
                <a:gd name="connsiteX2" fmla="*/ 3432810 w 3432810"/>
                <a:gd name="connsiteY2" fmla="*/ 1059180 h 1059180"/>
                <a:gd name="connsiteX0" fmla="*/ 0 w 3429000"/>
                <a:gd name="connsiteY0" fmla="*/ 0 h 1112520"/>
                <a:gd name="connsiteX1" fmla="*/ 1722120 w 3429000"/>
                <a:gd name="connsiteY1" fmla="*/ 220980 h 1112520"/>
                <a:gd name="connsiteX2" fmla="*/ 3429000 w 3429000"/>
                <a:gd name="connsiteY2" fmla="*/ 1112520 h 1112520"/>
                <a:gd name="connsiteX0" fmla="*/ 0 w 3409950"/>
                <a:gd name="connsiteY0" fmla="*/ 0 h 1226820"/>
                <a:gd name="connsiteX1" fmla="*/ 1722120 w 3409950"/>
                <a:gd name="connsiteY1" fmla="*/ 220980 h 1226820"/>
                <a:gd name="connsiteX2" fmla="*/ 3409950 w 3409950"/>
                <a:gd name="connsiteY2" fmla="*/ 1226820 h 1226820"/>
                <a:gd name="connsiteX0" fmla="*/ 0 w 3409950"/>
                <a:gd name="connsiteY0" fmla="*/ 0 h 1226820"/>
                <a:gd name="connsiteX1" fmla="*/ 1927860 w 3409950"/>
                <a:gd name="connsiteY1" fmla="*/ 281940 h 1226820"/>
                <a:gd name="connsiteX2" fmla="*/ 3409950 w 3409950"/>
                <a:gd name="connsiteY2" fmla="*/ 1226820 h 1226820"/>
                <a:gd name="connsiteX0" fmla="*/ 0 w 3409950"/>
                <a:gd name="connsiteY0" fmla="*/ 0 h 1226820"/>
                <a:gd name="connsiteX1" fmla="*/ 1917007 w 3409950"/>
                <a:gd name="connsiteY1" fmla="*/ 304362 h 1226820"/>
                <a:gd name="connsiteX2" fmla="*/ 3409950 w 3409950"/>
                <a:gd name="connsiteY2" fmla="*/ 1226820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09950" h="1226820">
                  <a:moveTo>
                    <a:pt x="0" y="0"/>
                  </a:moveTo>
                  <a:cubicBezTo>
                    <a:pt x="382270" y="6350"/>
                    <a:pt x="1348682" y="99892"/>
                    <a:pt x="1917007" y="304362"/>
                  </a:cubicBezTo>
                  <a:cubicBezTo>
                    <a:pt x="2485332" y="508832"/>
                    <a:pt x="3038316" y="905351"/>
                    <a:pt x="3409950" y="1226820"/>
                  </a:cubicBezTo>
                </a:path>
              </a:pathLst>
            </a:custGeom>
            <a:noFill/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198C9DF6-CA20-6982-E227-E978329CC578}"/>
                </a:ext>
              </a:extLst>
            </p:cNvPr>
            <p:cNvSpPr/>
            <p:nvPr/>
          </p:nvSpPr>
          <p:spPr>
            <a:xfrm flipV="1">
              <a:off x="7309056" y="1371872"/>
              <a:ext cx="5232012" cy="1920019"/>
            </a:xfrm>
            <a:custGeom>
              <a:avLst/>
              <a:gdLst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493520 w 3315491"/>
                <a:gd name="connsiteY2" fmla="*/ 129540 h 1151872"/>
                <a:gd name="connsiteX3" fmla="*/ 1706880 w 3315491"/>
                <a:gd name="connsiteY3" fmla="*/ 179070 h 1151872"/>
                <a:gd name="connsiteX4" fmla="*/ 3246120 w 3315491"/>
                <a:gd name="connsiteY4" fmla="*/ 1036320 h 1151872"/>
                <a:gd name="connsiteX5" fmla="*/ 2907030 w 3315491"/>
                <a:gd name="connsiteY5" fmla="*/ 1120140 h 1151872"/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706880 w 3315491"/>
                <a:gd name="connsiteY2" fmla="*/ 179070 h 1151872"/>
                <a:gd name="connsiteX3" fmla="*/ 3246120 w 3315491"/>
                <a:gd name="connsiteY3" fmla="*/ 1036320 h 1151872"/>
                <a:gd name="connsiteX4" fmla="*/ 2907030 w 3315491"/>
                <a:gd name="connsiteY4" fmla="*/ 1120140 h 1151872"/>
                <a:gd name="connsiteX0" fmla="*/ 0 w 3315491"/>
                <a:gd name="connsiteY0" fmla="*/ 50788 h 1202660"/>
                <a:gd name="connsiteX1" fmla="*/ 1013460 w 3315491"/>
                <a:gd name="connsiteY1" fmla="*/ 85078 h 1202660"/>
                <a:gd name="connsiteX2" fmla="*/ 3246120 w 3315491"/>
                <a:gd name="connsiteY2" fmla="*/ 1087108 h 1202660"/>
                <a:gd name="connsiteX3" fmla="*/ 2907030 w 3315491"/>
                <a:gd name="connsiteY3" fmla="*/ 1170928 h 1202660"/>
                <a:gd name="connsiteX0" fmla="*/ 0 w 2907030"/>
                <a:gd name="connsiteY0" fmla="*/ 56928 h 1177068"/>
                <a:gd name="connsiteX1" fmla="*/ 1013460 w 2907030"/>
                <a:gd name="connsiteY1" fmla="*/ 91218 h 1177068"/>
                <a:gd name="connsiteX2" fmla="*/ 2907030 w 2907030"/>
                <a:gd name="connsiteY2" fmla="*/ 1177068 h 1177068"/>
                <a:gd name="connsiteX0" fmla="*/ 0 w 2907030"/>
                <a:gd name="connsiteY0" fmla="*/ 0 h 1120140"/>
                <a:gd name="connsiteX1" fmla="*/ 1760220 w 2907030"/>
                <a:gd name="connsiteY1" fmla="*/ 266700 h 1120140"/>
                <a:gd name="connsiteX2" fmla="*/ 2907030 w 2907030"/>
                <a:gd name="connsiteY2" fmla="*/ 1120140 h 112014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22120 w 3432810"/>
                <a:gd name="connsiteY1" fmla="*/ 220980 h 1059180"/>
                <a:gd name="connsiteX2" fmla="*/ 3432810 w 3432810"/>
                <a:gd name="connsiteY2" fmla="*/ 1059180 h 1059180"/>
                <a:gd name="connsiteX0" fmla="*/ 0 w 3429000"/>
                <a:gd name="connsiteY0" fmla="*/ 0 h 1112520"/>
                <a:gd name="connsiteX1" fmla="*/ 1722120 w 3429000"/>
                <a:gd name="connsiteY1" fmla="*/ 220980 h 1112520"/>
                <a:gd name="connsiteX2" fmla="*/ 3429000 w 3429000"/>
                <a:gd name="connsiteY2" fmla="*/ 1112520 h 1112520"/>
                <a:gd name="connsiteX0" fmla="*/ 0 w 3409950"/>
                <a:gd name="connsiteY0" fmla="*/ 0 h 1226820"/>
                <a:gd name="connsiteX1" fmla="*/ 1722120 w 3409950"/>
                <a:gd name="connsiteY1" fmla="*/ 220980 h 1226820"/>
                <a:gd name="connsiteX2" fmla="*/ 3409950 w 3409950"/>
                <a:gd name="connsiteY2" fmla="*/ 1226820 h 1226820"/>
                <a:gd name="connsiteX0" fmla="*/ 0 w 3409950"/>
                <a:gd name="connsiteY0" fmla="*/ 0 h 1226820"/>
                <a:gd name="connsiteX1" fmla="*/ 1927860 w 3409950"/>
                <a:gd name="connsiteY1" fmla="*/ 281940 h 1226820"/>
                <a:gd name="connsiteX2" fmla="*/ 3409950 w 3409950"/>
                <a:gd name="connsiteY2" fmla="*/ 1226820 h 1226820"/>
                <a:gd name="connsiteX0" fmla="*/ 0 w 3375807"/>
                <a:gd name="connsiteY0" fmla="*/ 0 h 1270730"/>
                <a:gd name="connsiteX1" fmla="*/ 1927860 w 3375807"/>
                <a:gd name="connsiteY1" fmla="*/ 281940 h 1270730"/>
                <a:gd name="connsiteX2" fmla="*/ 3375807 w 3375807"/>
                <a:gd name="connsiteY2" fmla="*/ 1270730 h 1270730"/>
                <a:gd name="connsiteX0" fmla="*/ 0 w 3419262"/>
                <a:gd name="connsiteY0" fmla="*/ 0 h 1242502"/>
                <a:gd name="connsiteX1" fmla="*/ 1927860 w 3419262"/>
                <a:gd name="connsiteY1" fmla="*/ 281940 h 1242502"/>
                <a:gd name="connsiteX2" fmla="*/ 3419262 w 3419262"/>
                <a:gd name="connsiteY2" fmla="*/ 1242502 h 1242502"/>
                <a:gd name="connsiteX0" fmla="*/ 0 w 3409950"/>
                <a:gd name="connsiteY0" fmla="*/ 0 h 1264457"/>
                <a:gd name="connsiteX1" fmla="*/ 1927860 w 3409950"/>
                <a:gd name="connsiteY1" fmla="*/ 281940 h 1264457"/>
                <a:gd name="connsiteX2" fmla="*/ 3409950 w 3409950"/>
                <a:gd name="connsiteY2" fmla="*/ 1264457 h 1264457"/>
                <a:gd name="connsiteX0" fmla="*/ 0 w 3409950"/>
                <a:gd name="connsiteY0" fmla="*/ 0 h 1264457"/>
                <a:gd name="connsiteX1" fmla="*/ 1927860 w 3409950"/>
                <a:gd name="connsiteY1" fmla="*/ 281940 h 1264457"/>
                <a:gd name="connsiteX2" fmla="*/ 3409950 w 3409950"/>
                <a:gd name="connsiteY2" fmla="*/ 1264457 h 1264457"/>
                <a:gd name="connsiteX0" fmla="*/ 0 w 3409950"/>
                <a:gd name="connsiteY0" fmla="*/ 0 h 1264457"/>
                <a:gd name="connsiteX1" fmla="*/ 1943380 w 3409950"/>
                <a:gd name="connsiteY1" fmla="*/ 294486 h 1264457"/>
                <a:gd name="connsiteX2" fmla="*/ 3409950 w 3409950"/>
                <a:gd name="connsiteY2" fmla="*/ 1264457 h 126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09950" h="1264457">
                  <a:moveTo>
                    <a:pt x="0" y="0"/>
                  </a:moveTo>
                  <a:cubicBezTo>
                    <a:pt x="382270" y="6350"/>
                    <a:pt x="1390575" y="80607"/>
                    <a:pt x="1943380" y="294486"/>
                  </a:cubicBezTo>
                  <a:cubicBezTo>
                    <a:pt x="2496185" y="508365"/>
                    <a:pt x="3038316" y="942988"/>
                    <a:pt x="3409950" y="1264457"/>
                  </a:cubicBezTo>
                </a:path>
              </a:pathLst>
            </a:custGeom>
            <a:noFill/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A7EA14E9-91F3-25D7-B36E-C077E429933C}"/>
                </a:ext>
              </a:extLst>
            </p:cNvPr>
            <p:cNvSpPr/>
            <p:nvPr/>
          </p:nvSpPr>
          <p:spPr>
            <a:xfrm flipV="1">
              <a:off x="6762671" y="1414792"/>
              <a:ext cx="6104809" cy="1941861"/>
            </a:xfrm>
            <a:custGeom>
              <a:avLst/>
              <a:gdLst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493520 w 3315491"/>
                <a:gd name="connsiteY2" fmla="*/ 129540 h 1151872"/>
                <a:gd name="connsiteX3" fmla="*/ 1706880 w 3315491"/>
                <a:gd name="connsiteY3" fmla="*/ 179070 h 1151872"/>
                <a:gd name="connsiteX4" fmla="*/ 3246120 w 3315491"/>
                <a:gd name="connsiteY4" fmla="*/ 1036320 h 1151872"/>
                <a:gd name="connsiteX5" fmla="*/ 2907030 w 3315491"/>
                <a:gd name="connsiteY5" fmla="*/ 1120140 h 1151872"/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706880 w 3315491"/>
                <a:gd name="connsiteY2" fmla="*/ 179070 h 1151872"/>
                <a:gd name="connsiteX3" fmla="*/ 3246120 w 3315491"/>
                <a:gd name="connsiteY3" fmla="*/ 1036320 h 1151872"/>
                <a:gd name="connsiteX4" fmla="*/ 2907030 w 3315491"/>
                <a:gd name="connsiteY4" fmla="*/ 1120140 h 1151872"/>
                <a:gd name="connsiteX0" fmla="*/ 0 w 3315491"/>
                <a:gd name="connsiteY0" fmla="*/ 50788 h 1202660"/>
                <a:gd name="connsiteX1" fmla="*/ 1013460 w 3315491"/>
                <a:gd name="connsiteY1" fmla="*/ 85078 h 1202660"/>
                <a:gd name="connsiteX2" fmla="*/ 3246120 w 3315491"/>
                <a:gd name="connsiteY2" fmla="*/ 1087108 h 1202660"/>
                <a:gd name="connsiteX3" fmla="*/ 2907030 w 3315491"/>
                <a:gd name="connsiteY3" fmla="*/ 1170928 h 1202660"/>
                <a:gd name="connsiteX0" fmla="*/ 0 w 2907030"/>
                <a:gd name="connsiteY0" fmla="*/ 56928 h 1177068"/>
                <a:gd name="connsiteX1" fmla="*/ 1013460 w 2907030"/>
                <a:gd name="connsiteY1" fmla="*/ 91218 h 1177068"/>
                <a:gd name="connsiteX2" fmla="*/ 2907030 w 2907030"/>
                <a:gd name="connsiteY2" fmla="*/ 1177068 h 1177068"/>
                <a:gd name="connsiteX0" fmla="*/ 0 w 2907030"/>
                <a:gd name="connsiteY0" fmla="*/ 0 h 1120140"/>
                <a:gd name="connsiteX1" fmla="*/ 1760220 w 2907030"/>
                <a:gd name="connsiteY1" fmla="*/ 266700 h 1120140"/>
                <a:gd name="connsiteX2" fmla="*/ 2907030 w 2907030"/>
                <a:gd name="connsiteY2" fmla="*/ 1120140 h 112014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22120 w 3432810"/>
                <a:gd name="connsiteY1" fmla="*/ 220980 h 1059180"/>
                <a:gd name="connsiteX2" fmla="*/ 3432810 w 3432810"/>
                <a:gd name="connsiteY2" fmla="*/ 1059180 h 1059180"/>
                <a:gd name="connsiteX0" fmla="*/ 0 w 3429000"/>
                <a:gd name="connsiteY0" fmla="*/ 0 h 1112520"/>
                <a:gd name="connsiteX1" fmla="*/ 1722120 w 3429000"/>
                <a:gd name="connsiteY1" fmla="*/ 220980 h 1112520"/>
                <a:gd name="connsiteX2" fmla="*/ 3429000 w 3429000"/>
                <a:gd name="connsiteY2" fmla="*/ 1112520 h 1112520"/>
                <a:gd name="connsiteX0" fmla="*/ 0 w 3409950"/>
                <a:gd name="connsiteY0" fmla="*/ 0 h 1226820"/>
                <a:gd name="connsiteX1" fmla="*/ 1722120 w 3409950"/>
                <a:gd name="connsiteY1" fmla="*/ 220980 h 1226820"/>
                <a:gd name="connsiteX2" fmla="*/ 3409950 w 3409950"/>
                <a:gd name="connsiteY2" fmla="*/ 1226820 h 1226820"/>
                <a:gd name="connsiteX0" fmla="*/ 0 w 3409950"/>
                <a:gd name="connsiteY0" fmla="*/ 0 h 1226820"/>
                <a:gd name="connsiteX1" fmla="*/ 1927860 w 3409950"/>
                <a:gd name="connsiteY1" fmla="*/ 281940 h 1226820"/>
                <a:gd name="connsiteX2" fmla="*/ 3409950 w 3409950"/>
                <a:gd name="connsiteY2" fmla="*/ 1226820 h 1226820"/>
                <a:gd name="connsiteX0" fmla="*/ 0 w 3380847"/>
                <a:gd name="connsiteY0" fmla="*/ 0 h 1275925"/>
                <a:gd name="connsiteX1" fmla="*/ 1927860 w 3380847"/>
                <a:gd name="connsiteY1" fmla="*/ 281940 h 1275925"/>
                <a:gd name="connsiteX2" fmla="*/ 3380847 w 3380847"/>
                <a:gd name="connsiteY2" fmla="*/ 1275925 h 1275925"/>
                <a:gd name="connsiteX0" fmla="*/ 0 w 3380847"/>
                <a:gd name="connsiteY0" fmla="*/ 0 h 1275925"/>
                <a:gd name="connsiteX1" fmla="*/ 1927860 w 3380847"/>
                <a:gd name="connsiteY1" fmla="*/ 300354 h 1275925"/>
                <a:gd name="connsiteX2" fmla="*/ 3380847 w 3380847"/>
                <a:gd name="connsiteY2" fmla="*/ 1275925 h 1275925"/>
                <a:gd name="connsiteX0" fmla="*/ 0 w 3380847"/>
                <a:gd name="connsiteY0" fmla="*/ 0 h 1275925"/>
                <a:gd name="connsiteX1" fmla="*/ 1946380 w 3380847"/>
                <a:gd name="connsiteY1" fmla="*/ 278871 h 1275925"/>
                <a:gd name="connsiteX2" fmla="*/ 3380847 w 3380847"/>
                <a:gd name="connsiteY2" fmla="*/ 1275925 h 1275925"/>
                <a:gd name="connsiteX0" fmla="*/ 0 w 3391430"/>
                <a:gd name="connsiteY0" fmla="*/ 0 h 1251373"/>
                <a:gd name="connsiteX1" fmla="*/ 1946380 w 3391430"/>
                <a:gd name="connsiteY1" fmla="*/ 278871 h 1251373"/>
                <a:gd name="connsiteX2" fmla="*/ 3391430 w 3391430"/>
                <a:gd name="connsiteY2" fmla="*/ 1251373 h 1251373"/>
                <a:gd name="connsiteX0" fmla="*/ 0 w 3391430"/>
                <a:gd name="connsiteY0" fmla="*/ 0 h 1251373"/>
                <a:gd name="connsiteX1" fmla="*/ 1949026 w 3391430"/>
                <a:gd name="connsiteY1" fmla="*/ 291147 h 1251373"/>
                <a:gd name="connsiteX2" fmla="*/ 3391430 w 3391430"/>
                <a:gd name="connsiteY2" fmla="*/ 1251373 h 1251373"/>
                <a:gd name="connsiteX0" fmla="*/ 0 w 3391430"/>
                <a:gd name="connsiteY0" fmla="*/ 0 h 1251373"/>
                <a:gd name="connsiteX1" fmla="*/ 1949026 w 3391430"/>
                <a:gd name="connsiteY1" fmla="*/ 291147 h 1251373"/>
                <a:gd name="connsiteX2" fmla="*/ 3391430 w 3391430"/>
                <a:gd name="connsiteY2" fmla="*/ 1251373 h 1251373"/>
                <a:gd name="connsiteX0" fmla="*/ 0 w 3391430"/>
                <a:gd name="connsiteY0" fmla="*/ 0 h 1251373"/>
                <a:gd name="connsiteX1" fmla="*/ 1949026 w 3391430"/>
                <a:gd name="connsiteY1" fmla="*/ 291147 h 1251373"/>
                <a:gd name="connsiteX2" fmla="*/ 3391430 w 3391430"/>
                <a:gd name="connsiteY2" fmla="*/ 1251373 h 1251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1430" h="1251373">
                  <a:moveTo>
                    <a:pt x="0" y="0"/>
                  </a:moveTo>
                  <a:cubicBezTo>
                    <a:pt x="382270" y="6350"/>
                    <a:pt x="1393930" y="71332"/>
                    <a:pt x="1949026" y="291147"/>
                  </a:cubicBezTo>
                  <a:cubicBezTo>
                    <a:pt x="2504122" y="510962"/>
                    <a:pt x="3019796" y="929904"/>
                    <a:pt x="3391430" y="1251373"/>
                  </a:cubicBezTo>
                </a:path>
              </a:pathLst>
            </a:custGeom>
            <a:noFill/>
            <a:ln w="762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4326A023-51B3-7A1D-1C72-6A6C4651565C}"/>
                </a:ext>
              </a:extLst>
            </p:cNvPr>
            <p:cNvSpPr/>
            <p:nvPr/>
          </p:nvSpPr>
          <p:spPr>
            <a:xfrm>
              <a:off x="6359858" y="3434358"/>
              <a:ext cx="6473370" cy="1804708"/>
            </a:xfrm>
            <a:custGeom>
              <a:avLst/>
              <a:gdLst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493520 w 3315491"/>
                <a:gd name="connsiteY2" fmla="*/ 129540 h 1151872"/>
                <a:gd name="connsiteX3" fmla="*/ 1706880 w 3315491"/>
                <a:gd name="connsiteY3" fmla="*/ 179070 h 1151872"/>
                <a:gd name="connsiteX4" fmla="*/ 3246120 w 3315491"/>
                <a:gd name="connsiteY4" fmla="*/ 1036320 h 1151872"/>
                <a:gd name="connsiteX5" fmla="*/ 2907030 w 3315491"/>
                <a:gd name="connsiteY5" fmla="*/ 1120140 h 1151872"/>
                <a:gd name="connsiteX0" fmla="*/ 0 w 3315491"/>
                <a:gd name="connsiteY0" fmla="*/ 0 h 1151872"/>
                <a:gd name="connsiteX1" fmla="*/ 1013460 w 3315491"/>
                <a:gd name="connsiteY1" fmla="*/ 34290 h 1151872"/>
                <a:gd name="connsiteX2" fmla="*/ 1706880 w 3315491"/>
                <a:gd name="connsiteY2" fmla="*/ 179070 h 1151872"/>
                <a:gd name="connsiteX3" fmla="*/ 3246120 w 3315491"/>
                <a:gd name="connsiteY3" fmla="*/ 1036320 h 1151872"/>
                <a:gd name="connsiteX4" fmla="*/ 2907030 w 3315491"/>
                <a:gd name="connsiteY4" fmla="*/ 1120140 h 1151872"/>
                <a:gd name="connsiteX0" fmla="*/ 0 w 3315491"/>
                <a:gd name="connsiteY0" fmla="*/ 50788 h 1202660"/>
                <a:gd name="connsiteX1" fmla="*/ 1013460 w 3315491"/>
                <a:gd name="connsiteY1" fmla="*/ 85078 h 1202660"/>
                <a:gd name="connsiteX2" fmla="*/ 3246120 w 3315491"/>
                <a:gd name="connsiteY2" fmla="*/ 1087108 h 1202660"/>
                <a:gd name="connsiteX3" fmla="*/ 2907030 w 3315491"/>
                <a:gd name="connsiteY3" fmla="*/ 1170928 h 1202660"/>
                <a:gd name="connsiteX0" fmla="*/ 0 w 2907030"/>
                <a:gd name="connsiteY0" fmla="*/ 56928 h 1177068"/>
                <a:gd name="connsiteX1" fmla="*/ 1013460 w 2907030"/>
                <a:gd name="connsiteY1" fmla="*/ 91218 h 1177068"/>
                <a:gd name="connsiteX2" fmla="*/ 2907030 w 2907030"/>
                <a:gd name="connsiteY2" fmla="*/ 1177068 h 1177068"/>
                <a:gd name="connsiteX0" fmla="*/ 0 w 2907030"/>
                <a:gd name="connsiteY0" fmla="*/ 0 h 1120140"/>
                <a:gd name="connsiteX1" fmla="*/ 1760220 w 2907030"/>
                <a:gd name="connsiteY1" fmla="*/ 266700 h 1120140"/>
                <a:gd name="connsiteX2" fmla="*/ 2907030 w 2907030"/>
                <a:gd name="connsiteY2" fmla="*/ 1120140 h 112014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60220 w 3432810"/>
                <a:gd name="connsiteY1" fmla="*/ 266700 h 1059180"/>
                <a:gd name="connsiteX2" fmla="*/ 3432810 w 3432810"/>
                <a:gd name="connsiteY2" fmla="*/ 1059180 h 1059180"/>
                <a:gd name="connsiteX0" fmla="*/ 0 w 3432810"/>
                <a:gd name="connsiteY0" fmla="*/ 0 h 1059180"/>
                <a:gd name="connsiteX1" fmla="*/ 1722120 w 3432810"/>
                <a:gd name="connsiteY1" fmla="*/ 220980 h 1059180"/>
                <a:gd name="connsiteX2" fmla="*/ 3432810 w 3432810"/>
                <a:gd name="connsiteY2" fmla="*/ 1059180 h 1059180"/>
                <a:gd name="connsiteX0" fmla="*/ 0 w 3429000"/>
                <a:gd name="connsiteY0" fmla="*/ 0 h 1112520"/>
                <a:gd name="connsiteX1" fmla="*/ 1722120 w 3429000"/>
                <a:gd name="connsiteY1" fmla="*/ 220980 h 1112520"/>
                <a:gd name="connsiteX2" fmla="*/ 3429000 w 3429000"/>
                <a:gd name="connsiteY2" fmla="*/ 1112520 h 1112520"/>
                <a:gd name="connsiteX0" fmla="*/ 0 w 3409950"/>
                <a:gd name="connsiteY0" fmla="*/ 0 h 1226820"/>
                <a:gd name="connsiteX1" fmla="*/ 1722120 w 3409950"/>
                <a:gd name="connsiteY1" fmla="*/ 220980 h 1226820"/>
                <a:gd name="connsiteX2" fmla="*/ 3409950 w 3409950"/>
                <a:gd name="connsiteY2" fmla="*/ 1226820 h 1226820"/>
                <a:gd name="connsiteX0" fmla="*/ 0 w 3409950"/>
                <a:gd name="connsiteY0" fmla="*/ 0 h 1226820"/>
                <a:gd name="connsiteX1" fmla="*/ 1927860 w 3409950"/>
                <a:gd name="connsiteY1" fmla="*/ 281940 h 1226820"/>
                <a:gd name="connsiteX2" fmla="*/ 3409950 w 3409950"/>
                <a:gd name="connsiteY2" fmla="*/ 1226820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09950" h="1226820">
                  <a:moveTo>
                    <a:pt x="0" y="0"/>
                  </a:moveTo>
                  <a:cubicBezTo>
                    <a:pt x="382270" y="6350"/>
                    <a:pt x="1359535" y="77470"/>
                    <a:pt x="1927860" y="281940"/>
                  </a:cubicBezTo>
                  <a:cubicBezTo>
                    <a:pt x="2496185" y="486410"/>
                    <a:pt x="3038316" y="905351"/>
                    <a:pt x="3409950" y="1226820"/>
                  </a:cubicBezTo>
                </a:path>
              </a:pathLst>
            </a:custGeom>
            <a:noFill/>
            <a:ln w="762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938F2D3-BD95-9BC3-DAE2-4FAD140B356E}"/>
                </a:ext>
              </a:extLst>
            </p:cNvPr>
            <p:cNvSpPr/>
            <p:nvPr/>
          </p:nvSpPr>
          <p:spPr>
            <a:xfrm>
              <a:off x="-2400085" y="3199705"/>
              <a:ext cx="14330743" cy="508546"/>
            </a:xfrm>
            <a:prstGeom prst="rect">
              <a:avLst/>
            </a:prstGeom>
            <a:gradFill flip="none" rotWithShape="1">
              <a:gsLst>
                <a:gs pos="2000">
                  <a:schemeClr val="bg1"/>
                </a:gs>
                <a:gs pos="64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D155B7AC-1C40-046E-F109-29B192FFFA63}"/>
                </a:ext>
              </a:extLst>
            </p:cNvPr>
            <p:cNvCxnSpPr/>
            <p:nvPr/>
          </p:nvCxnSpPr>
          <p:spPr>
            <a:xfrm>
              <a:off x="11432338" y="3387248"/>
              <a:ext cx="225136" cy="49882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DD999C07-A7EE-21E7-A0E1-880B821A76E2}"/>
                </a:ext>
              </a:extLst>
            </p:cNvPr>
            <p:cNvSpPr/>
            <p:nvPr/>
          </p:nvSpPr>
          <p:spPr>
            <a:xfrm rot="16200000">
              <a:off x="9401536" y="1931903"/>
              <a:ext cx="2682608" cy="291258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4" name="Freeform 27">
              <a:extLst>
                <a:ext uri="{FF2B5EF4-FFF2-40B4-BE49-F238E27FC236}">
                  <a16:creationId xmlns:a16="http://schemas.microsoft.com/office/drawing/2014/main" id="{16764C13-F1F0-D287-6636-DED95FEBDF10}"/>
                </a:ext>
              </a:extLst>
            </p:cNvPr>
            <p:cNvSpPr/>
            <p:nvPr/>
          </p:nvSpPr>
          <p:spPr>
            <a:xfrm>
              <a:off x="-2420122" y="3021888"/>
              <a:ext cx="13868693" cy="755075"/>
            </a:xfrm>
            <a:custGeom>
              <a:avLst/>
              <a:gdLst>
                <a:gd name="connsiteX0" fmla="*/ 0 w 1233488"/>
                <a:gd name="connsiteY0" fmla="*/ 281074 h 486584"/>
                <a:gd name="connsiteX1" fmla="*/ 361950 w 1233488"/>
                <a:gd name="connsiteY1" fmla="*/ 276312 h 486584"/>
                <a:gd name="connsiteX2" fmla="*/ 447675 w 1233488"/>
                <a:gd name="connsiteY2" fmla="*/ 238212 h 486584"/>
                <a:gd name="connsiteX3" fmla="*/ 485775 w 1233488"/>
                <a:gd name="connsiteY3" fmla="*/ 295362 h 486584"/>
                <a:gd name="connsiteX4" fmla="*/ 533400 w 1233488"/>
                <a:gd name="connsiteY4" fmla="*/ 195349 h 486584"/>
                <a:gd name="connsiteX5" fmla="*/ 571500 w 1233488"/>
                <a:gd name="connsiteY5" fmla="*/ 342987 h 486584"/>
                <a:gd name="connsiteX6" fmla="*/ 628650 w 1233488"/>
                <a:gd name="connsiteY6" fmla="*/ 95337 h 486584"/>
                <a:gd name="connsiteX7" fmla="*/ 661988 w 1233488"/>
                <a:gd name="connsiteY7" fmla="*/ 442999 h 486584"/>
                <a:gd name="connsiteX8" fmla="*/ 700088 w 1233488"/>
                <a:gd name="connsiteY8" fmla="*/ 87 h 486584"/>
                <a:gd name="connsiteX9" fmla="*/ 738188 w 1233488"/>
                <a:gd name="connsiteY9" fmla="*/ 485862 h 486584"/>
                <a:gd name="connsiteX10" fmla="*/ 785813 w 1233488"/>
                <a:gd name="connsiteY10" fmla="*/ 114387 h 486584"/>
                <a:gd name="connsiteX11" fmla="*/ 809625 w 1233488"/>
                <a:gd name="connsiteY11" fmla="*/ 323937 h 486584"/>
                <a:gd name="connsiteX12" fmla="*/ 866775 w 1233488"/>
                <a:gd name="connsiteY12" fmla="*/ 200112 h 486584"/>
                <a:gd name="connsiteX13" fmla="*/ 909638 w 1233488"/>
                <a:gd name="connsiteY13" fmla="*/ 290599 h 486584"/>
                <a:gd name="connsiteX14" fmla="*/ 942975 w 1233488"/>
                <a:gd name="connsiteY14" fmla="*/ 219162 h 486584"/>
                <a:gd name="connsiteX15" fmla="*/ 1000125 w 1233488"/>
                <a:gd name="connsiteY15" fmla="*/ 233449 h 486584"/>
                <a:gd name="connsiteX16" fmla="*/ 1233488 w 1233488"/>
                <a:gd name="connsiteY16" fmla="*/ 233449 h 486584"/>
                <a:gd name="connsiteX0" fmla="*/ 0 w 1095174"/>
                <a:gd name="connsiteY0" fmla="*/ 281074 h 486584"/>
                <a:gd name="connsiteX1" fmla="*/ 361950 w 1095174"/>
                <a:gd name="connsiteY1" fmla="*/ 276312 h 486584"/>
                <a:gd name="connsiteX2" fmla="*/ 447675 w 1095174"/>
                <a:gd name="connsiteY2" fmla="*/ 238212 h 486584"/>
                <a:gd name="connsiteX3" fmla="*/ 485775 w 1095174"/>
                <a:gd name="connsiteY3" fmla="*/ 295362 h 486584"/>
                <a:gd name="connsiteX4" fmla="*/ 533400 w 1095174"/>
                <a:gd name="connsiteY4" fmla="*/ 195349 h 486584"/>
                <a:gd name="connsiteX5" fmla="*/ 571500 w 1095174"/>
                <a:gd name="connsiteY5" fmla="*/ 342987 h 486584"/>
                <a:gd name="connsiteX6" fmla="*/ 628650 w 1095174"/>
                <a:gd name="connsiteY6" fmla="*/ 95337 h 486584"/>
                <a:gd name="connsiteX7" fmla="*/ 661988 w 1095174"/>
                <a:gd name="connsiteY7" fmla="*/ 442999 h 486584"/>
                <a:gd name="connsiteX8" fmla="*/ 700088 w 1095174"/>
                <a:gd name="connsiteY8" fmla="*/ 87 h 486584"/>
                <a:gd name="connsiteX9" fmla="*/ 738188 w 1095174"/>
                <a:gd name="connsiteY9" fmla="*/ 485862 h 486584"/>
                <a:gd name="connsiteX10" fmla="*/ 785813 w 1095174"/>
                <a:gd name="connsiteY10" fmla="*/ 114387 h 486584"/>
                <a:gd name="connsiteX11" fmla="*/ 809625 w 1095174"/>
                <a:gd name="connsiteY11" fmla="*/ 323937 h 486584"/>
                <a:gd name="connsiteX12" fmla="*/ 866775 w 1095174"/>
                <a:gd name="connsiteY12" fmla="*/ 200112 h 486584"/>
                <a:gd name="connsiteX13" fmla="*/ 909638 w 1095174"/>
                <a:gd name="connsiteY13" fmla="*/ 290599 h 486584"/>
                <a:gd name="connsiteX14" fmla="*/ 942975 w 1095174"/>
                <a:gd name="connsiteY14" fmla="*/ 219162 h 486584"/>
                <a:gd name="connsiteX15" fmla="*/ 1000125 w 1095174"/>
                <a:gd name="connsiteY15" fmla="*/ 233449 h 486584"/>
                <a:gd name="connsiteX16" fmla="*/ 1095174 w 1095174"/>
                <a:gd name="connsiteY16" fmla="*/ 233449 h 486584"/>
                <a:gd name="connsiteX0" fmla="*/ 0 w 1057452"/>
                <a:gd name="connsiteY0" fmla="*/ 281074 h 486584"/>
                <a:gd name="connsiteX1" fmla="*/ 361950 w 1057452"/>
                <a:gd name="connsiteY1" fmla="*/ 276312 h 486584"/>
                <a:gd name="connsiteX2" fmla="*/ 447675 w 1057452"/>
                <a:gd name="connsiteY2" fmla="*/ 238212 h 486584"/>
                <a:gd name="connsiteX3" fmla="*/ 485775 w 1057452"/>
                <a:gd name="connsiteY3" fmla="*/ 295362 h 486584"/>
                <a:gd name="connsiteX4" fmla="*/ 533400 w 1057452"/>
                <a:gd name="connsiteY4" fmla="*/ 195349 h 486584"/>
                <a:gd name="connsiteX5" fmla="*/ 571500 w 1057452"/>
                <a:gd name="connsiteY5" fmla="*/ 342987 h 486584"/>
                <a:gd name="connsiteX6" fmla="*/ 628650 w 1057452"/>
                <a:gd name="connsiteY6" fmla="*/ 95337 h 486584"/>
                <a:gd name="connsiteX7" fmla="*/ 661988 w 1057452"/>
                <a:gd name="connsiteY7" fmla="*/ 442999 h 486584"/>
                <a:gd name="connsiteX8" fmla="*/ 700088 w 1057452"/>
                <a:gd name="connsiteY8" fmla="*/ 87 h 486584"/>
                <a:gd name="connsiteX9" fmla="*/ 738188 w 1057452"/>
                <a:gd name="connsiteY9" fmla="*/ 485862 h 486584"/>
                <a:gd name="connsiteX10" fmla="*/ 785813 w 1057452"/>
                <a:gd name="connsiteY10" fmla="*/ 114387 h 486584"/>
                <a:gd name="connsiteX11" fmla="*/ 809625 w 1057452"/>
                <a:gd name="connsiteY11" fmla="*/ 323937 h 486584"/>
                <a:gd name="connsiteX12" fmla="*/ 866775 w 1057452"/>
                <a:gd name="connsiteY12" fmla="*/ 200112 h 486584"/>
                <a:gd name="connsiteX13" fmla="*/ 909638 w 1057452"/>
                <a:gd name="connsiteY13" fmla="*/ 290599 h 486584"/>
                <a:gd name="connsiteX14" fmla="*/ 942975 w 1057452"/>
                <a:gd name="connsiteY14" fmla="*/ 219162 h 486584"/>
                <a:gd name="connsiteX15" fmla="*/ 1000125 w 1057452"/>
                <a:gd name="connsiteY15" fmla="*/ 233449 h 486584"/>
                <a:gd name="connsiteX16" fmla="*/ 1057452 w 1057452"/>
                <a:gd name="connsiteY16" fmla="*/ 233449 h 486584"/>
                <a:gd name="connsiteX0" fmla="*/ 9776 w 1067228"/>
                <a:gd name="connsiteY0" fmla="*/ 281074 h 486584"/>
                <a:gd name="connsiteX1" fmla="*/ 0 w 1067228"/>
                <a:gd name="connsiteY1" fmla="*/ 268816 h 486584"/>
                <a:gd name="connsiteX2" fmla="*/ 371726 w 1067228"/>
                <a:gd name="connsiteY2" fmla="*/ 276312 h 486584"/>
                <a:gd name="connsiteX3" fmla="*/ 457451 w 1067228"/>
                <a:gd name="connsiteY3" fmla="*/ 238212 h 486584"/>
                <a:gd name="connsiteX4" fmla="*/ 495551 w 1067228"/>
                <a:gd name="connsiteY4" fmla="*/ 295362 h 486584"/>
                <a:gd name="connsiteX5" fmla="*/ 543176 w 1067228"/>
                <a:gd name="connsiteY5" fmla="*/ 195349 h 486584"/>
                <a:gd name="connsiteX6" fmla="*/ 581276 w 1067228"/>
                <a:gd name="connsiteY6" fmla="*/ 342987 h 486584"/>
                <a:gd name="connsiteX7" fmla="*/ 638426 w 1067228"/>
                <a:gd name="connsiteY7" fmla="*/ 95337 h 486584"/>
                <a:gd name="connsiteX8" fmla="*/ 671764 w 1067228"/>
                <a:gd name="connsiteY8" fmla="*/ 442999 h 486584"/>
                <a:gd name="connsiteX9" fmla="*/ 709864 w 1067228"/>
                <a:gd name="connsiteY9" fmla="*/ 87 h 486584"/>
                <a:gd name="connsiteX10" fmla="*/ 747964 w 1067228"/>
                <a:gd name="connsiteY10" fmla="*/ 485862 h 486584"/>
                <a:gd name="connsiteX11" fmla="*/ 795589 w 1067228"/>
                <a:gd name="connsiteY11" fmla="*/ 114387 h 486584"/>
                <a:gd name="connsiteX12" fmla="*/ 819401 w 1067228"/>
                <a:gd name="connsiteY12" fmla="*/ 323937 h 486584"/>
                <a:gd name="connsiteX13" fmla="*/ 876551 w 1067228"/>
                <a:gd name="connsiteY13" fmla="*/ 200112 h 486584"/>
                <a:gd name="connsiteX14" fmla="*/ 919414 w 1067228"/>
                <a:gd name="connsiteY14" fmla="*/ 290599 h 486584"/>
                <a:gd name="connsiteX15" fmla="*/ 952751 w 1067228"/>
                <a:gd name="connsiteY15" fmla="*/ 219162 h 486584"/>
                <a:gd name="connsiteX16" fmla="*/ 1009901 w 1067228"/>
                <a:gd name="connsiteY16" fmla="*/ 233449 h 486584"/>
                <a:gd name="connsiteX17" fmla="*/ 1067228 w 1067228"/>
                <a:gd name="connsiteY17" fmla="*/ 233449 h 486584"/>
                <a:gd name="connsiteX0" fmla="*/ 0 w 1190769"/>
                <a:gd name="connsiteY0" fmla="*/ 279265 h 486584"/>
                <a:gd name="connsiteX1" fmla="*/ 123541 w 1190769"/>
                <a:gd name="connsiteY1" fmla="*/ 268816 h 486584"/>
                <a:gd name="connsiteX2" fmla="*/ 495267 w 1190769"/>
                <a:gd name="connsiteY2" fmla="*/ 276312 h 486584"/>
                <a:gd name="connsiteX3" fmla="*/ 580992 w 1190769"/>
                <a:gd name="connsiteY3" fmla="*/ 238212 h 486584"/>
                <a:gd name="connsiteX4" fmla="*/ 619092 w 1190769"/>
                <a:gd name="connsiteY4" fmla="*/ 295362 h 486584"/>
                <a:gd name="connsiteX5" fmla="*/ 666717 w 1190769"/>
                <a:gd name="connsiteY5" fmla="*/ 195349 h 486584"/>
                <a:gd name="connsiteX6" fmla="*/ 704817 w 1190769"/>
                <a:gd name="connsiteY6" fmla="*/ 342987 h 486584"/>
                <a:gd name="connsiteX7" fmla="*/ 761967 w 1190769"/>
                <a:gd name="connsiteY7" fmla="*/ 95337 h 486584"/>
                <a:gd name="connsiteX8" fmla="*/ 795305 w 1190769"/>
                <a:gd name="connsiteY8" fmla="*/ 442999 h 486584"/>
                <a:gd name="connsiteX9" fmla="*/ 833405 w 1190769"/>
                <a:gd name="connsiteY9" fmla="*/ 87 h 486584"/>
                <a:gd name="connsiteX10" fmla="*/ 871505 w 1190769"/>
                <a:gd name="connsiteY10" fmla="*/ 485862 h 486584"/>
                <a:gd name="connsiteX11" fmla="*/ 919130 w 1190769"/>
                <a:gd name="connsiteY11" fmla="*/ 114387 h 486584"/>
                <a:gd name="connsiteX12" fmla="*/ 942942 w 1190769"/>
                <a:gd name="connsiteY12" fmla="*/ 323937 h 486584"/>
                <a:gd name="connsiteX13" fmla="*/ 1000092 w 1190769"/>
                <a:gd name="connsiteY13" fmla="*/ 200112 h 486584"/>
                <a:gd name="connsiteX14" fmla="*/ 1042955 w 1190769"/>
                <a:gd name="connsiteY14" fmla="*/ 290599 h 486584"/>
                <a:gd name="connsiteX15" fmla="*/ 1076292 w 1190769"/>
                <a:gd name="connsiteY15" fmla="*/ 219162 h 486584"/>
                <a:gd name="connsiteX16" fmla="*/ 1133442 w 1190769"/>
                <a:gd name="connsiteY16" fmla="*/ 233449 h 486584"/>
                <a:gd name="connsiteX17" fmla="*/ 1190769 w 1190769"/>
                <a:gd name="connsiteY17" fmla="*/ 233449 h 486584"/>
                <a:gd name="connsiteX0" fmla="*/ 12200 w 1202969"/>
                <a:gd name="connsiteY0" fmla="*/ 279265 h 486584"/>
                <a:gd name="connsiteX1" fmla="*/ 135741 w 1202969"/>
                <a:gd name="connsiteY1" fmla="*/ 268816 h 486584"/>
                <a:gd name="connsiteX2" fmla="*/ 507467 w 1202969"/>
                <a:gd name="connsiteY2" fmla="*/ 276312 h 486584"/>
                <a:gd name="connsiteX3" fmla="*/ 593192 w 1202969"/>
                <a:gd name="connsiteY3" fmla="*/ 238212 h 486584"/>
                <a:gd name="connsiteX4" fmla="*/ 631292 w 1202969"/>
                <a:gd name="connsiteY4" fmla="*/ 295362 h 486584"/>
                <a:gd name="connsiteX5" fmla="*/ 678917 w 1202969"/>
                <a:gd name="connsiteY5" fmla="*/ 195349 h 486584"/>
                <a:gd name="connsiteX6" fmla="*/ 717017 w 1202969"/>
                <a:gd name="connsiteY6" fmla="*/ 342987 h 486584"/>
                <a:gd name="connsiteX7" fmla="*/ 774167 w 1202969"/>
                <a:gd name="connsiteY7" fmla="*/ 95337 h 486584"/>
                <a:gd name="connsiteX8" fmla="*/ 807505 w 1202969"/>
                <a:gd name="connsiteY8" fmla="*/ 442999 h 486584"/>
                <a:gd name="connsiteX9" fmla="*/ 845605 w 1202969"/>
                <a:gd name="connsiteY9" fmla="*/ 87 h 486584"/>
                <a:gd name="connsiteX10" fmla="*/ 883705 w 1202969"/>
                <a:gd name="connsiteY10" fmla="*/ 485862 h 486584"/>
                <a:gd name="connsiteX11" fmla="*/ 931330 w 1202969"/>
                <a:gd name="connsiteY11" fmla="*/ 114387 h 486584"/>
                <a:gd name="connsiteX12" fmla="*/ 955142 w 1202969"/>
                <a:gd name="connsiteY12" fmla="*/ 323937 h 486584"/>
                <a:gd name="connsiteX13" fmla="*/ 1012292 w 1202969"/>
                <a:gd name="connsiteY13" fmla="*/ 200112 h 486584"/>
                <a:gd name="connsiteX14" fmla="*/ 1055155 w 1202969"/>
                <a:gd name="connsiteY14" fmla="*/ 290599 h 486584"/>
                <a:gd name="connsiteX15" fmla="*/ 1088492 w 1202969"/>
                <a:gd name="connsiteY15" fmla="*/ 219162 h 486584"/>
                <a:gd name="connsiteX16" fmla="*/ 1145642 w 1202969"/>
                <a:gd name="connsiteY16" fmla="*/ 233449 h 486584"/>
                <a:gd name="connsiteX17" fmla="*/ 1202969 w 1202969"/>
                <a:gd name="connsiteY17" fmla="*/ 233449 h 486584"/>
                <a:gd name="connsiteX0" fmla="*/ 453 w 5702759"/>
                <a:gd name="connsiteY0" fmla="*/ 279265 h 486584"/>
                <a:gd name="connsiteX1" fmla="*/ 4635531 w 5702759"/>
                <a:gd name="connsiteY1" fmla="*/ 268816 h 486584"/>
                <a:gd name="connsiteX2" fmla="*/ 5007257 w 5702759"/>
                <a:gd name="connsiteY2" fmla="*/ 276312 h 486584"/>
                <a:gd name="connsiteX3" fmla="*/ 5092982 w 5702759"/>
                <a:gd name="connsiteY3" fmla="*/ 238212 h 486584"/>
                <a:gd name="connsiteX4" fmla="*/ 5131082 w 5702759"/>
                <a:gd name="connsiteY4" fmla="*/ 295362 h 486584"/>
                <a:gd name="connsiteX5" fmla="*/ 5178707 w 5702759"/>
                <a:gd name="connsiteY5" fmla="*/ 195349 h 486584"/>
                <a:gd name="connsiteX6" fmla="*/ 5216807 w 5702759"/>
                <a:gd name="connsiteY6" fmla="*/ 342987 h 486584"/>
                <a:gd name="connsiteX7" fmla="*/ 5273957 w 5702759"/>
                <a:gd name="connsiteY7" fmla="*/ 95337 h 486584"/>
                <a:gd name="connsiteX8" fmla="*/ 5307295 w 5702759"/>
                <a:gd name="connsiteY8" fmla="*/ 442999 h 486584"/>
                <a:gd name="connsiteX9" fmla="*/ 5345395 w 5702759"/>
                <a:gd name="connsiteY9" fmla="*/ 87 h 486584"/>
                <a:gd name="connsiteX10" fmla="*/ 5383495 w 5702759"/>
                <a:gd name="connsiteY10" fmla="*/ 485862 h 486584"/>
                <a:gd name="connsiteX11" fmla="*/ 5431120 w 5702759"/>
                <a:gd name="connsiteY11" fmla="*/ 114387 h 486584"/>
                <a:gd name="connsiteX12" fmla="*/ 5454932 w 5702759"/>
                <a:gd name="connsiteY12" fmla="*/ 323937 h 486584"/>
                <a:gd name="connsiteX13" fmla="*/ 5512082 w 5702759"/>
                <a:gd name="connsiteY13" fmla="*/ 200112 h 486584"/>
                <a:gd name="connsiteX14" fmla="*/ 5554945 w 5702759"/>
                <a:gd name="connsiteY14" fmla="*/ 290599 h 486584"/>
                <a:gd name="connsiteX15" fmla="*/ 5588282 w 5702759"/>
                <a:gd name="connsiteY15" fmla="*/ 219162 h 486584"/>
                <a:gd name="connsiteX16" fmla="*/ 5645432 w 5702759"/>
                <a:gd name="connsiteY16" fmla="*/ 233449 h 486584"/>
                <a:gd name="connsiteX17" fmla="*/ 5702759 w 5702759"/>
                <a:gd name="connsiteY17" fmla="*/ 233449 h 486584"/>
                <a:gd name="connsiteX0" fmla="*/ 451 w 5726353"/>
                <a:gd name="connsiteY0" fmla="*/ 264796 h 486584"/>
                <a:gd name="connsiteX1" fmla="*/ 4659125 w 5726353"/>
                <a:gd name="connsiteY1" fmla="*/ 268816 h 486584"/>
                <a:gd name="connsiteX2" fmla="*/ 5030851 w 5726353"/>
                <a:gd name="connsiteY2" fmla="*/ 276312 h 486584"/>
                <a:gd name="connsiteX3" fmla="*/ 5116576 w 5726353"/>
                <a:gd name="connsiteY3" fmla="*/ 238212 h 486584"/>
                <a:gd name="connsiteX4" fmla="*/ 5154676 w 5726353"/>
                <a:gd name="connsiteY4" fmla="*/ 295362 h 486584"/>
                <a:gd name="connsiteX5" fmla="*/ 5202301 w 5726353"/>
                <a:gd name="connsiteY5" fmla="*/ 195349 h 486584"/>
                <a:gd name="connsiteX6" fmla="*/ 5240401 w 5726353"/>
                <a:gd name="connsiteY6" fmla="*/ 342987 h 486584"/>
                <a:gd name="connsiteX7" fmla="*/ 5297551 w 5726353"/>
                <a:gd name="connsiteY7" fmla="*/ 95337 h 486584"/>
                <a:gd name="connsiteX8" fmla="*/ 5330889 w 5726353"/>
                <a:gd name="connsiteY8" fmla="*/ 442999 h 486584"/>
                <a:gd name="connsiteX9" fmla="*/ 5368989 w 5726353"/>
                <a:gd name="connsiteY9" fmla="*/ 87 h 486584"/>
                <a:gd name="connsiteX10" fmla="*/ 5407089 w 5726353"/>
                <a:gd name="connsiteY10" fmla="*/ 485862 h 486584"/>
                <a:gd name="connsiteX11" fmla="*/ 5454714 w 5726353"/>
                <a:gd name="connsiteY11" fmla="*/ 114387 h 486584"/>
                <a:gd name="connsiteX12" fmla="*/ 5478526 w 5726353"/>
                <a:gd name="connsiteY12" fmla="*/ 323937 h 486584"/>
                <a:gd name="connsiteX13" fmla="*/ 5535676 w 5726353"/>
                <a:gd name="connsiteY13" fmla="*/ 200112 h 486584"/>
                <a:gd name="connsiteX14" fmla="*/ 5578539 w 5726353"/>
                <a:gd name="connsiteY14" fmla="*/ 290599 h 486584"/>
                <a:gd name="connsiteX15" fmla="*/ 5611876 w 5726353"/>
                <a:gd name="connsiteY15" fmla="*/ 219162 h 486584"/>
                <a:gd name="connsiteX16" fmla="*/ 5669026 w 5726353"/>
                <a:gd name="connsiteY16" fmla="*/ 233449 h 486584"/>
                <a:gd name="connsiteX17" fmla="*/ 5726353 w 5726353"/>
                <a:gd name="connsiteY17" fmla="*/ 233449 h 486584"/>
                <a:gd name="connsiteX0" fmla="*/ 0 w 5725902"/>
                <a:gd name="connsiteY0" fmla="*/ 264796 h 486584"/>
                <a:gd name="connsiteX1" fmla="*/ 4658674 w 5725902"/>
                <a:gd name="connsiteY1" fmla="*/ 268816 h 486584"/>
                <a:gd name="connsiteX2" fmla="*/ 5030400 w 5725902"/>
                <a:gd name="connsiteY2" fmla="*/ 276312 h 486584"/>
                <a:gd name="connsiteX3" fmla="*/ 5116125 w 5725902"/>
                <a:gd name="connsiteY3" fmla="*/ 238212 h 486584"/>
                <a:gd name="connsiteX4" fmla="*/ 5154225 w 5725902"/>
                <a:gd name="connsiteY4" fmla="*/ 295362 h 486584"/>
                <a:gd name="connsiteX5" fmla="*/ 5201850 w 5725902"/>
                <a:gd name="connsiteY5" fmla="*/ 195349 h 486584"/>
                <a:gd name="connsiteX6" fmla="*/ 5239950 w 5725902"/>
                <a:gd name="connsiteY6" fmla="*/ 342987 h 486584"/>
                <a:gd name="connsiteX7" fmla="*/ 5297100 w 5725902"/>
                <a:gd name="connsiteY7" fmla="*/ 95337 h 486584"/>
                <a:gd name="connsiteX8" fmla="*/ 5330438 w 5725902"/>
                <a:gd name="connsiteY8" fmla="*/ 442999 h 486584"/>
                <a:gd name="connsiteX9" fmla="*/ 5368538 w 5725902"/>
                <a:gd name="connsiteY9" fmla="*/ 87 h 486584"/>
                <a:gd name="connsiteX10" fmla="*/ 5406638 w 5725902"/>
                <a:gd name="connsiteY10" fmla="*/ 485862 h 486584"/>
                <a:gd name="connsiteX11" fmla="*/ 5454263 w 5725902"/>
                <a:gd name="connsiteY11" fmla="*/ 114387 h 486584"/>
                <a:gd name="connsiteX12" fmla="*/ 5478075 w 5725902"/>
                <a:gd name="connsiteY12" fmla="*/ 323937 h 486584"/>
                <a:gd name="connsiteX13" fmla="*/ 5535225 w 5725902"/>
                <a:gd name="connsiteY13" fmla="*/ 200112 h 486584"/>
                <a:gd name="connsiteX14" fmla="*/ 5578088 w 5725902"/>
                <a:gd name="connsiteY14" fmla="*/ 290599 h 486584"/>
                <a:gd name="connsiteX15" fmla="*/ 5611425 w 5725902"/>
                <a:gd name="connsiteY15" fmla="*/ 219162 h 486584"/>
                <a:gd name="connsiteX16" fmla="*/ 5668575 w 5725902"/>
                <a:gd name="connsiteY16" fmla="*/ 233449 h 486584"/>
                <a:gd name="connsiteX17" fmla="*/ 5725902 w 5725902"/>
                <a:gd name="connsiteY17" fmla="*/ 233449 h 486584"/>
                <a:gd name="connsiteX0" fmla="*/ 0 w 5636238"/>
                <a:gd name="connsiteY0" fmla="*/ 0 h 496713"/>
                <a:gd name="connsiteX1" fmla="*/ 4569010 w 5636238"/>
                <a:gd name="connsiteY1" fmla="*/ 278945 h 496713"/>
                <a:gd name="connsiteX2" fmla="*/ 4940736 w 5636238"/>
                <a:gd name="connsiteY2" fmla="*/ 286441 h 496713"/>
                <a:gd name="connsiteX3" fmla="*/ 5026461 w 5636238"/>
                <a:gd name="connsiteY3" fmla="*/ 248341 h 496713"/>
                <a:gd name="connsiteX4" fmla="*/ 5064561 w 5636238"/>
                <a:gd name="connsiteY4" fmla="*/ 305491 h 496713"/>
                <a:gd name="connsiteX5" fmla="*/ 5112186 w 5636238"/>
                <a:gd name="connsiteY5" fmla="*/ 205478 h 496713"/>
                <a:gd name="connsiteX6" fmla="*/ 5150286 w 5636238"/>
                <a:gd name="connsiteY6" fmla="*/ 353116 h 496713"/>
                <a:gd name="connsiteX7" fmla="*/ 5207436 w 5636238"/>
                <a:gd name="connsiteY7" fmla="*/ 105466 h 496713"/>
                <a:gd name="connsiteX8" fmla="*/ 5240774 w 5636238"/>
                <a:gd name="connsiteY8" fmla="*/ 453128 h 496713"/>
                <a:gd name="connsiteX9" fmla="*/ 5278874 w 5636238"/>
                <a:gd name="connsiteY9" fmla="*/ 10216 h 496713"/>
                <a:gd name="connsiteX10" fmla="*/ 5316974 w 5636238"/>
                <a:gd name="connsiteY10" fmla="*/ 495991 h 496713"/>
                <a:gd name="connsiteX11" fmla="*/ 5364599 w 5636238"/>
                <a:gd name="connsiteY11" fmla="*/ 124516 h 496713"/>
                <a:gd name="connsiteX12" fmla="*/ 5388411 w 5636238"/>
                <a:gd name="connsiteY12" fmla="*/ 334066 h 496713"/>
                <a:gd name="connsiteX13" fmla="*/ 5445561 w 5636238"/>
                <a:gd name="connsiteY13" fmla="*/ 210241 h 496713"/>
                <a:gd name="connsiteX14" fmla="*/ 5488424 w 5636238"/>
                <a:gd name="connsiteY14" fmla="*/ 300728 h 496713"/>
                <a:gd name="connsiteX15" fmla="*/ 5521761 w 5636238"/>
                <a:gd name="connsiteY15" fmla="*/ 229291 h 496713"/>
                <a:gd name="connsiteX16" fmla="*/ 5578911 w 5636238"/>
                <a:gd name="connsiteY16" fmla="*/ 243578 h 496713"/>
                <a:gd name="connsiteX17" fmla="*/ 5636238 w 5636238"/>
                <a:gd name="connsiteY17" fmla="*/ 243578 h 496713"/>
                <a:gd name="connsiteX0" fmla="*/ 0 w 5825005"/>
                <a:gd name="connsiteY0" fmla="*/ 279266 h 486585"/>
                <a:gd name="connsiteX1" fmla="*/ 4757777 w 5825005"/>
                <a:gd name="connsiteY1" fmla="*/ 268817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5005"/>
                <a:gd name="connsiteY0" fmla="*/ 279266 h 486585"/>
                <a:gd name="connsiteX1" fmla="*/ 4768395 w 5825005"/>
                <a:gd name="connsiteY1" fmla="*/ 279670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5005"/>
                <a:gd name="connsiteY0" fmla="*/ 279266 h 486585"/>
                <a:gd name="connsiteX1" fmla="*/ 4769575 w 5825005"/>
                <a:gd name="connsiteY1" fmla="*/ 281479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5005"/>
                <a:gd name="connsiteY0" fmla="*/ 279266 h 486585"/>
                <a:gd name="connsiteX1" fmla="*/ 4769575 w 5825005"/>
                <a:gd name="connsiteY1" fmla="*/ 281479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5005"/>
                <a:gd name="connsiteY0" fmla="*/ 279266 h 486585"/>
                <a:gd name="connsiteX1" fmla="*/ 4769575 w 5825005"/>
                <a:gd name="connsiteY1" fmla="*/ 281479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5005"/>
                <a:gd name="connsiteY0" fmla="*/ 279266 h 486585"/>
                <a:gd name="connsiteX1" fmla="*/ 4771934 w 5825005"/>
                <a:gd name="connsiteY1" fmla="*/ 281479 h 486585"/>
                <a:gd name="connsiteX2" fmla="*/ 5129503 w 5825005"/>
                <a:gd name="connsiteY2" fmla="*/ 276313 h 486585"/>
                <a:gd name="connsiteX3" fmla="*/ 5215228 w 5825005"/>
                <a:gd name="connsiteY3" fmla="*/ 238213 h 486585"/>
                <a:gd name="connsiteX4" fmla="*/ 5253328 w 5825005"/>
                <a:gd name="connsiteY4" fmla="*/ 295363 h 486585"/>
                <a:gd name="connsiteX5" fmla="*/ 5300953 w 5825005"/>
                <a:gd name="connsiteY5" fmla="*/ 195350 h 486585"/>
                <a:gd name="connsiteX6" fmla="*/ 5339053 w 5825005"/>
                <a:gd name="connsiteY6" fmla="*/ 342988 h 486585"/>
                <a:gd name="connsiteX7" fmla="*/ 5396203 w 5825005"/>
                <a:gd name="connsiteY7" fmla="*/ 95338 h 486585"/>
                <a:gd name="connsiteX8" fmla="*/ 5429541 w 5825005"/>
                <a:gd name="connsiteY8" fmla="*/ 443000 h 486585"/>
                <a:gd name="connsiteX9" fmla="*/ 5467641 w 5825005"/>
                <a:gd name="connsiteY9" fmla="*/ 88 h 486585"/>
                <a:gd name="connsiteX10" fmla="*/ 5505741 w 5825005"/>
                <a:gd name="connsiteY10" fmla="*/ 485863 h 486585"/>
                <a:gd name="connsiteX11" fmla="*/ 5553366 w 5825005"/>
                <a:gd name="connsiteY11" fmla="*/ 114388 h 486585"/>
                <a:gd name="connsiteX12" fmla="*/ 5577178 w 5825005"/>
                <a:gd name="connsiteY12" fmla="*/ 323938 h 486585"/>
                <a:gd name="connsiteX13" fmla="*/ 5634328 w 5825005"/>
                <a:gd name="connsiteY13" fmla="*/ 200113 h 486585"/>
                <a:gd name="connsiteX14" fmla="*/ 5677191 w 5825005"/>
                <a:gd name="connsiteY14" fmla="*/ 290600 h 486585"/>
                <a:gd name="connsiteX15" fmla="*/ 5710528 w 5825005"/>
                <a:gd name="connsiteY15" fmla="*/ 219163 h 486585"/>
                <a:gd name="connsiteX16" fmla="*/ 5767678 w 5825005"/>
                <a:gd name="connsiteY16" fmla="*/ 233450 h 486585"/>
                <a:gd name="connsiteX17" fmla="*/ 5825005 w 5825005"/>
                <a:gd name="connsiteY17" fmla="*/ 233450 h 486585"/>
                <a:gd name="connsiteX0" fmla="*/ 0 w 5829628"/>
                <a:gd name="connsiteY0" fmla="*/ 279266 h 486585"/>
                <a:gd name="connsiteX1" fmla="*/ 4776557 w 5829628"/>
                <a:gd name="connsiteY1" fmla="*/ 281479 h 486585"/>
                <a:gd name="connsiteX2" fmla="*/ 5134126 w 5829628"/>
                <a:gd name="connsiteY2" fmla="*/ 276313 h 486585"/>
                <a:gd name="connsiteX3" fmla="*/ 5219851 w 5829628"/>
                <a:gd name="connsiteY3" fmla="*/ 238213 h 486585"/>
                <a:gd name="connsiteX4" fmla="*/ 5257951 w 5829628"/>
                <a:gd name="connsiteY4" fmla="*/ 295363 h 486585"/>
                <a:gd name="connsiteX5" fmla="*/ 5305576 w 5829628"/>
                <a:gd name="connsiteY5" fmla="*/ 195350 h 486585"/>
                <a:gd name="connsiteX6" fmla="*/ 5343676 w 5829628"/>
                <a:gd name="connsiteY6" fmla="*/ 342988 h 486585"/>
                <a:gd name="connsiteX7" fmla="*/ 5400826 w 5829628"/>
                <a:gd name="connsiteY7" fmla="*/ 95338 h 486585"/>
                <a:gd name="connsiteX8" fmla="*/ 5434164 w 5829628"/>
                <a:gd name="connsiteY8" fmla="*/ 443000 h 486585"/>
                <a:gd name="connsiteX9" fmla="*/ 5472264 w 5829628"/>
                <a:gd name="connsiteY9" fmla="*/ 88 h 486585"/>
                <a:gd name="connsiteX10" fmla="*/ 5510364 w 5829628"/>
                <a:gd name="connsiteY10" fmla="*/ 485863 h 486585"/>
                <a:gd name="connsiteX11" fmla="*/ 5557989 w 5829628"/>
                <a:gd name="connsiteY11" fmla="*/ 114388 h 486585"/>
                <a:gd name="connsiteX12" fmla="*/ 5581801 w 5829628"/>
                <a:gd name="connsiteY12" fmla="*/ 323938 h 486585"/>
                <a:gd name="connsiteX13" fmla="*/ 5638951 w 5829628"/>
                <a:gd name="connsiteY13" fmla="*/ 200113 h 486585"/>
                <a:gd name="connsiteX14" fmla="*/ 5681814 w 5829628"/>
                <a:gd name="connsiteY14" fmla="*/ 290600 h 486585"/>
                <a:gd name="connsiteX15" fmla="*/ 5715151 w 5829628"/>
                <a:gd name="connsiteY15" fmla="*/ 219163 h 486585"/>
                <a:gd name="connsiteX16" fmla="*/ 5772301 w 5829628"/>
                <a:gd name="connsiteY16" fmla="*/ 233450 h 486585"/>
                <a:gd name="connsiteX17" fmla="*/ 5829628 w 5829628"/>
                <a:gd name="connsiteY17" fmla="*/ 233450 h 48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29628" h="486585">
                  <a:moveTo>
                    <a:pt x="0" y="279266"/>
                  </a:moveTo>
                  <a:lnTo>
                    <a:pt x="4776557" y="281479"/>
                  </a:lnTo>
                  <a:lnTo>
                    <a:pt x="5134126" y="276313"/>
                  </a:lnTo>
                  <a:cubicBezTo>
                    <a:pt x="5208738" y="269169"/>
                    <a:pt x="5199214" y="235038"/>
                    <a:pt x="5219851" y="238213"/>
                  </a:cubicBezTo>
                  <a:cubicBezTo>
                    <a:pt x="5240489" y="241388"/>
                    <a:pt x="5243664" y="302507"/>
                    <a:pt x="5257951" y="295363"/>
                  </a:cubicBezTo>
                  <a:cubicBezTo>
                    <a:pt x="5272239" y="288219"/>
                    <a:pt x="5291289" y="187413"/>
                    <a:pt x="5305576" y="195350"/>
                  </a:cubicBezTo>
                  <a:cubicBezTo>
                    <a:pt x="5319863" y="203287"/>
                    <a:pt x="5327801" y="359657"/>
                    <a:pt x="5343676" y="342988"/>
                  </a:cubicBezTo>
                  <a:cubicBezTo>
                    <a:pt x="5359551" y="326319"/>
                    <a:pt x="5385745" y="78669"/>
                    <a:pt x="5400826" y="95338"/>
                  </a:cubicBezTo>
                  <a:cubicBezTo>
                    <a:pt x="5415907" y="112007"/>
                    <a:pt x="5422258" y="458875"/>
                    <a:pt x="5434164" y="443000"/>
                  </a:cubicBezTo>
                  <a:cubicBezTo>
                    <a:pt x="5446070" y="427125"/>
                    <a:pt x="5459564" y="-7056"/>
                    <a:pt x="5472264" y="88"/>
                  </a:cubicBezTo>
                  <a:cubicBezTo>
                    <a:pt x="5484964" y="7232"/>
                    <a:pt x="5496077" y="466813"/>
                    <a:pt x="5510364" y="485863"/>
                  </a:cubicBezTo>
                  <a:cubicBezTo>
                    <a:pt x="5524652" y="504913"/>
                    <a:pt x="5546083" y="141375"/>
                    <a:pt x="5557989" y="114388"/>
                  </a:cubicBezTo>
                  <a:cubicBezTo>
                    <a:pt x="5569895" y="87401"/>
                    <a:pt x="5568307" y="309651"/>
                    <a:pt x="5581801" y="323938"/>
                  </a:cubicBezTo>
                  <a:cubicBezTo>
                    <a:pt x="5595295" y="338225"/>
                    <a:pt x="5622282" y="205669"/>
                    <a:pt x="5638951" y="200113"/>
                  </a:cubicBezTo>
                  <a:cubicBezTo>
                    <a:pt x="5655620" y="194557"/>
                    <a:pt x="5669114" y="287425"/>
                    <a:pt x="5681814" y="290600"/>
                  </a:cubicBezTo>
                  <a:cubicBezTo>
                    <a:pt x="5694514" y="293775"/>
                    <a:pt x="5700070" y="228688"/>
                    <a:pt x="5715151" y="219163"/>
                  </a:cubicBezTo>
                  <a:cubicBezTo>
                    <a:pt x="5730232" y="209638"/>
                    <a:pt x="5753222" y="231069"/>
                    <a:pt x="5772301" y="233450"/>
                  </a:cubicBezTo>
                  <a:cubicBezTo>
                    <a:pt x="5791380" y="235831"/>
                    <a:pt x="5737156" y="234640"/>
                    <a:pt x="5829628" y="233450"/>
                  </a:cubicBezTo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66495237-B3EF-ED1E-9544-182CFC1302D2}"/>
                </a:ext>
              </a:extLst>
            </p:cNvPr>
            <p:cNvSpPr/>
            <p:nvPr/>
          </p:nvSpPr>
          <p:spPr>
            <a:xfrm>
              <a:off x="8324602" y="3633497"/>
              <a:ext cx="2628527" cy="434565"/>
            </a:xfrm>
            <a:custGeom>
              <a:avLst/>
              <a:gdLst>
                <a:gd name="connsiteX0" fmla="*/ 0 w 1222190"/>
                <a:gd name="connsiteY0" fmla="*/ 0 h 300942"/>
                <a:gd name="connsiteX1" fmla="*/ 451412 w 1222190"/>
                <a:gd name="connsiteY1" fmla="*/ 50157 h 300942"/>
                <a:gd name="connsiteX2" fmla="*/ 1149751 w 1222190"/>
                <a:gd name="connsiteY2" fmla="*/ 246926 h 300942"/>
                <a:gd name="connsiteX3" fmla="*/ 1165184 w 1222190"/>
                <a:gd name="connsiteY3" fmla="*/ 300942 h 300942"/>
                <a:gd name="connsiteX0" fmla="*/ 0 w 1606882"/>
                <a:gd name="connsiteY0" fmla="*/ 0 h 551727"/>
                <a:gd name="connsiteX1" fmla="*/ 451412 w 1606882"/>
                <a:gd name="connsiteY1" fmla="*/ 50157 h 551727"/>
                <a:gd name="connsiteX2" fmla="*/ 1149751 w 1606882"/>
                <a:gd name="connsiteY2" fmla="*/ 246926 h 551727"/>
                <a:gd name="connsiteX3" fmla="*/ 1601163 w 1606882"/>
                <a:gd name="connsiteY3" fmla="*/ 551727 h 551727"/>
                <a:gd name="connsiteX0" fmla="*/ 0 w 1149751"/>
                <a:gd name="connsiteY0" fmla="*/ 0 h 246926"/>
                <a:gd name="connsiteX1" fmla="*/ 451412 w 1149751"/>
                <a:gd name="connsiteY1" fmla="*/ 50157 h 246926"/>
                <a:gd name="connsiteX2" fmla="*/ 1149751 w 1149751"/>
                <a:gd name="connsiteY2" fmla="*/ 246926 h 246926"/>
                <a:gd name="connsiteX0" fmla="*/ 0 w 1149751"/>
                <a:gd name="connsiteY0" fmla="*/ 0 h 246926"/>
                <a:gd name="connsiteX1" fmla="*/ 601882 w 1149751"/>
                <a:gd name="connsiteY1" fmla="*/ 81023 h 246926"/>
                <a:gd name="connsiteX2" fmla="*/ 1149751 w 1149751"/>
                <a:gd name="connsiteY2" fmla="*/ 246926 h 246926"/>
                <a:gd name="connsiteX0" fmla="*/ 0 w 1149751"/>
                <a:gd name="connsiteY0" fmla="*/ 5907 h 252833"/>
                <a:gd name="connsiteX1" fmla="*/ 601882 w 1149751"/>
                <a:gd name="connsiteY1" fmla="*/ 86930 h 252833"/>
                <a:gd name="connsiteX2" fmla="*/ 1149751 w 1149751"/>
                <a:gd name="connsiteY2" fmla="*/ 252833 h 252833"/>
                <a:gd name="connsiteX0" fmla="*/ 0 w 601882"/>
                <a:gd name="connsiteY0" fmla="*/ 5907 h 86930"/>
                <a:gd name="connsiteX1" fmla="*/ 601882 w 601882"/>
                <a:gd name="connsiteY1" fmla="*/ 86930 h 86930"/>
                <a:gd name="connsiteX0" fmla="*/ 0 w 1311796"/>
                <a:gd name="connsiteY0" fmla="*/ 0 h 258502"/>
                <a:gd name="connsiteX1" fmla="*/ 1311796 w 1311796"/>
                <a:gd name="connsiteY1" fmla="*/ 258502 h 258502"/>
                <a:gd name="connsiteX0" fmla="*/ 0 w 1311796"/>
                <a:gd name="connsiteY0" fmla="*/ 2619 h 261121"/>
                <a:gd name="connsiteX1" fmla="*/ 1311796 w 1311796"/>
                <a:gd name="connsiteY1" fmla="*/ 261121 h 261121"/>
                <a:gd name="connsiteX0" fmla="*/ 0 w 1311796"/>
                <a:gd name="connsiteY0" fmla="*/ 0 h 258502"/>
                <a:gd name="connsiteX1" fmla="*/ 1311796 w 1311796"/>
                <a:gd name="connsiteY1" fmla="*/ 258502 h 258502"/>
                <a:gd name="connsiteX0" fmla="*/ 0 w 1360569"/>
                <a:gd name="connsiteY0" fmla="*/ 0 h 317501"/>
                <a:gd name="connsiteX1" fmla="*/ 1360569 w 1360569"/>
                <a:gd name="connsiteY1" fmla="*/ 317501 h 317501"/>
                <a:gd name="connsiteX0" fmla="*/ 0 w 1375201"/>
                <a:gd name="connsiteY0" fmla="*/ 0 h 289554"/>
                <a:gd name="connsiteX1" fmla="*/ 1375201 w 1375201"/>
                <a:gd name="connsiteY1" fmla="*/ 289554 h 289554"/>
                <a:gd name="connsiteX0" fmla="*/ 0 w 1353254"/>
                <a:gd name="connsiteY0" fmla="*/ 0 h 295764"/>
                <a:gd name="connsiteX1" fmla="*/ 1353254 w 1353254"/>
                <a:gd name="connsiteY1" fmla="*/ 295764 h 295764"/>
                <a:gd name="connsiteX0" fmla="*/ 0 w 1353254"/>
                <a:gd name="connsiteY0" fmla="*/ 0 h 295764"/>
                <a:gd name="connsiteX1" fmla="*/ 1353254 w 1353254"/>
                <a:gd name="connsiteY1" fmla="*/ 295764 h 295764"/>
                <a:gd name="connsiteX0" fmla="*/ 0 w 1345938"/>
                <a:gd name="connsiteY0" fmla="*/ 0 h 283343"/>
                <a:gd name="connsiteX1" fmla="*/ 1345938 w 1345938"/>
                <a:gd name="connsiteY1" fmla="*/ 283343 h 283343"/>
                <a:gd name="connsiteX0" fmla="*/ 0 w 1345938"/>
                <a:gd name="connsiteY0" fmla="*/ 0 h 283343"/>
                <a:gd name="connsiteX1" fmla="*/ 1345938 w 1345938"/>
                <a:gd name="connsiteY1" fmla="*/ 283343 h 2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45938" h="283343">
                  <a:moveTo>
                    <a:pt x="0" y="0"/>
                  </a:moveTo>
                  <a:cubicBezTo>
                    <a:pt x="129893" y="4501"/>
                    <a:pt x="829092" y="-7657"/>
                    <a:pt x="1345938" y="283343"/>
                  </a:cubicBezTo>
                </a:path>
              </a:pathLst>
            </a:custGeom>
            <a:noFill/>
            <a:ln w="152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94604039-C52C-B03F-A84A-DED05C00705A}"/>
                </a:ext>
              </a:extLst>
            </p:cNvPr>
            <p:cNvSpPr/>
            <p:nvPr/>
          </p:nvSpPr>
          <p:spPr>
            <a:xfrm flipV="1">
              <a:off x="8043609" y="2857326"/>
              <a:ext cx="2628527" cy="434565"/>
            </a:xfrm>
            <a:custGeom>
              <a:avLst/>
              <a:gdLst>
                <a:gd name="connsiteX0" fmla="*/ 0 w 1222190"/>
                <a:gd name="connsiteY0" fmla="*/ 0 h 300942"/>
                <a:gd name="connsiteX1" fmla="*/ 451412 w 1222190"/>
                <a:gd name="connsiteY1" fmla="*/ 50157 h 300942"/>
                <a:gd name="connsiteX2" fmla="*/ 1149751 w 1222190"/>
                <a:gd name="connsiteY2" fmla="*/ 246926 h 300942"/>
                <a:gd name="connsiteX3" fmla="*/ 1165184 w 1222190"/>
                <a:gd name="connsiteY3" fmla="*/ 300942 h 300942"/>
                <a:gd name="connsiteX0" fmla="*/ 0 w 1606882"/>
                <a:gd name="connsiteY0" fmla="*/ 0 h 551727"/>
                <a:gd name="connsiteX1" fmla="*/ 451412 w 1606882"/>
                <a:gd name="connsiteY1" fmla="*/ 50157 h 551727"/>
                <a:gd name="connsiteX2" fmla="*/ 1149751 w 1606882"/>
                <a:gd name="connsiteY2" fmla="*/ 246926 h 551727"/>
                <a:gd name="connsiteX3" fmla="*/ 1601163 w 1606882"/>
                <a:gd name="connsiteY3" fmla="*/ 551727 h 551727"/>
                <a:gd name="connsiteX0" fmla="*/ 0 w 1149751"/>
                <a:gd name="connsiteY0" fmla="*/ 0 h 246926"/>
                <a:gd name="connsiteX1" fmla="*/ 451412 w 1149751"/>
                <a:gd name="connsiteY1" fmla="*/ 50157 h 246926"/>
                <a:gd name="connsiteX2" fmla="*/ 1149751 w 1149751"/>
                <a:gd name="connsiteY2" fmla="*/ 246926 h 246926"/>
                <a:gd name="connsiteX0" fmla="*/ 0 w 1149751"/>
                <a:gd name="connsiteY0" fmla="*/ 0 h 246926"/>
                <a:gd name="connsiteX1" fmla="*/ 601882 w 1149751"/>
                <a:gd name="connsiteY1" fmla="*/ 81023 h 246926"/>
                <a:gd name="connsiteX2" fmla="*/ 1149751 w 1149751"/>
                <a:gd name="connsiteY2" fmla="*/ 246926 h 246926"/>
                <a:gd name="connsiteX0" fmla="*/ 0 w 1149751"/>
                <a:gd name="connsiteY0" fmla="*/ 5907 h 252833"/>
                <a:gd name="connsiteX1" fmla="*/ 601882 w 1149751"/>
                <a:gd name="connsiteY1" fmla="*/ 86930 h 252833"/>
                <a:gd name="connsiteX2" fmla="*/ 1149751 w 1149751"/>
                <a:gd name="connsiteY2" fmla="*/ 252833 h 252833"/>
                <a:gd name="connsiteX0" fmla="*/ 0 w 601882"/>
                <a:gd name="connsiteY0" fmla="*/ 5907 h 86930"/>
                <a:gd name="connsiteX1" fmla="*/ 601882 w 601882"/>
                <a:gd name="connsiteY1" fmla="*/ 86930 h 86930"/>
                <a:gd name="connsiteX0" fmla="*/ 0 w 1311796"/>
                <a:gd name="connsiteY0" fmla="*/ 0 h 258502"/>
                <a:gd name="connsiteX1" fmla="*/ 1311796 w 1311796"/>
                <a:gd name="connsiteY1" fmla="*/ 258502 h 258502"/>
                <a:gd name="connsiteX0" fmla="*/ 0 w 1311796"/>
                <a:gd name="connsiteY0" fmla="*/ 2619 h 261121"/>
                <a:gd name="connsiteX1" fmla="*/ 1311796 w 1311796"/>
                <a:gd name="connsiteY1" fmla="*/ 261121 h 261121"/>
                <a:gd name="connsiteX0" fmla="*/ 0 w 1311796"/>
                <a:gd name="connsiteY0" fmla="*/ 0 h 258502"/>
                <a:gd name="connsiteX1" fmla="*/ 1311796 w 1311796"/>
                <a:gd name="connsiteY1" fmla="*/ 258502 h 258502"/>
                <a:gd name="connsiteX0" fmla="*/ 0 w 1360569"/>
                <a:gd name="connsiteY0" fmla="*/ 0 h 317501"/>
                <a:gd name="connsiteX1" fmla="*/ 1360569 w 1360569"/>
                <a:gd name="connsiteY1" fmla="*/ 317501 h 317501"/>
                <a:gd name="connsiteX0" fmla="*/ 0 w 1375201"/>
                <a:gd name="connsiteY0" fmla="*/ 0 h 289554"/>
                <a:gd name="connsiteX1" fmla="*/ 1375201 w 1375201"/>
                <a:gd name="connsiteY1" fmla="*/ 289554 h 289554"/>
                <a:gd name="connsiteX0" fmla="*/ 0 w 1353254"/>
                <a:gd name="connsiteY0" fmla="*/ 0 h 295764"/>
                <a:gd name="connsiteX1" fmla="*/ 1353254 w 1353254"/>
                <a:gd name="connsiteY1" fmla="*/ 295764 h 295764"/>
                <a:gd name="connsiteX0" fmla="*/ 0 w 1353254"/>
                <a:gd name="connsiteY0" fmla="*/ 0 h 295764"/>
                <a:gd name="connsiteX1" fmla="*/ 1353254 w 1353254"/>
                <a:gd name="connsiteY1" fmla="*/ 295764 h 295764"/>
                <a:gd name="connsiteX0" fmla="*/ 0 w 1345938"/>
                <a:gd name="connsiteY0" fmla="*/ 0 h 283343"/>
                <a:gd name="connsiteX1" fmla="*/ 1345938 w 1345938"/>
                <a:gd name="connsiteY1" fmla="*/ 283343 h 283343"/>
                <a:gd name="connsiteX0" fmla="*/ 0 w 1345938"/>
                <a:gd name="connsiteY0" fmla="*/ 0 h 283343"/>
                <a:gd name="connsiteX1" fmla="*/ 1345938 w 1345938"/>
                <a:gd name="connsiteY1" fmla="*/ 283343 h 2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45938" h="283343">
                  <a:moveTo>
                    <a:pt x="0" y="0"/>
                  </a:moveTo>
                  <a:cubicBezTo>
                    <a:pt x="129893" y="4501"/>
                    <a:pt x="829092" y="-7657"/>
                    <a:pt x="1345938" y="283343"/>
                  </a:cubicBezTo>
                </a:path>
              </a:pathLst>
            </a:custGeom>
            <a:noFill/>
            <a:ln w="152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ln w="762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BE4E082C-0F37-40EC-0532-0200FCBEC642}"/>
              </a:ext>
            </a:extLst>
          </p:cNvPr>
          <p:cNvGrpSpPr/>
          <p:nvPr/>
        </p:nvGrpSpPr>
        <p:grpSpPr>
          <a:xfrm>
            <a:off x="11295179" y="2950166"/>
            <a:ext cx="647002" cy="838859"/>
            <a:chOff x="11406689" y="2950166"/>
            <a:chExt cx="647002" cy="838859"/>
          </a:xfrm>
        </p:grpSpPr>
        <p:grpSp>
          <p:nvGrpSpPr>
            <p:cNvPr id="2" name="Group 3">
              <a:extLst>
                <a:ext uri="{FF2B5EF4-FFF2-40B4-BE49-F238E27FC236}">
                  <a16:creationId xmlns:a16="http://schemas.microsoft.com/office/drawing/2014/main" id="{2B7F8165-573A-046A-B888-F4FCE6FFE96D}"/>
                </a:ext>
              </a:extLst>
            </p:cNvPr>
            <p:cNvGrpSpPr/>
            <p:nvPr/>
          </p:nvGrpSpPr>
          <p:grpSpPr>
            <a:xfrm>
              <a:off x="11406689" y="2950166"/>
              <a:ext cx="647002" cy="838859"/>
              <a:chOff x="4569986" y="2492896"/>
              <a:chExt cx="506070" cy="648072"/>
            </a:xfrm>
            <a:solidFill>
              <a:schemeClr val="accent1"/>
            </a:solidFill>
          </p:grpSpPr>
          <p:sp>
            <p:nvSpPr>
              <p:cNvPr id="3" name="Oval 1">
                <a:extLst>
                  <a:ext uri="{FF2B5EF4-FFF2-40B4-BE49-F238E27FC236}">
                    <a16:creationId xmlns:a16="http://schemas.microsoft.com/office/drawing/2014/main" id="{9CCD2919-6D17-2664-0A01-939CD734C77F}"/>
                  </a:ext>
                </a:extLst>
              </p:cNvPr>
              <p:cNvSpPr/>
              <p:nvPr userDrawn="1"/>
            </p:nvSpPr>
            <p:spPr>
              <a:xfrm>
                <a:off x="4569986" y="2564904"/>
                <a:ext cx="506070" cy="504056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Rectangle 2">
                <a:extLst>
                  <a:ext uri="{FF2B5EF4-FFF2-40B4-BE49-F238E27FC236}">
                    <a16:creationId xmlns:a16="http://schemas.microsoft.com/office/drawing/2014/main" id="{3AA988C7-7EB9-B53C-9697-4EBF4CD16A21}"/>
                  </a:ext>
                </a:extLst>
              </p:cNvPr>
              <p:cNvSpPr/>
              <p:nvPr/>
            </p:nvSpPr>
            <p:spPr>
              <a:xfrm>
                <a:off x="4716016" y="2492896"/>
                <a:ext cx="216024" cy="64807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B5BED6FB-338E-9653-464E-4F1289F89BFC}"/>
                </a:ext>
              </a:extLst>
            </p:cNvPr>
            <p:cNvSpPr/>
            <p:nvPr/>
          </p:nvSpPr>
          <p:spPr>
            <a:xfrm>
              <a:off x="11622738" y="3259941"/>
              <a:ext cx="216000" cy="2161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5061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BECCD0-C7BB-5E94-547D-9275ADB6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341" y="181181"/>
            <a:ext cx="2783317" cy="413925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/>
            <a:r>
              <a:rPr lang="en-GB" altLang="zh-CN" sz="3600" b="1" dirty="0">
                <a:solidFill>
                  <a:schemeClr val="accent1"/>
                </a:solidFill>
              </a:rPr>
              <a:t>Trap design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21" name="圆角矩形 20">
            <a:extLst>
              <a:ext uri="{FF2B5EF4-FFF2-40B4-BE49-F238E27FC236}">
                <a16:creationId xmlns:a16="http://schemas.microsoft.com/office/drawing/2014/main" id="{0660F99A-0613-4FAF-B79D-F5303B4B600F}"/>
              </a:ext>
            </a:extLst>
          </p:cNvPr>
          <p:cNvSpPr/>
          <p:nvPr/>
        </p:nvSpPr>
        <p:spPr>
          <a:xfrm>
            <a:off x="327924" y="999072"/>
            <a:ext cx="4720326" cy="118619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GB" altLang="zh-CN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3D trap design with good trap efficiency</a:t>
            </a:r>
            <a:r>
              <a:rPr lang="en-US" altLang="zh-CN" dirty="0">
                <a:solidFill>
                  <a:schemeClr val="accent1"/>
                </a:solidFill>
                <a:latin typeface="Tw Cen MT" panose="020B0602020104020603" pitchFamily="34" charset="0"/>
              </a:rPr>
              <a:t> (Fused silica and coated with gold by </a:t>
            </a:r>
            <a:r>
              <a:rPr lang="en-US" altLang="zh-CN" dirty="0" err="1">
                <a:solidFill>
                  <a:schemeClr val="accent1"/>
                </a:solidFill>
                <a:latin typeface="Tw Cen MT" panose="020B0602020104020603" pitchFamily="34" charset="0"/>
              </a:rPr>
              <a:t>Femtoprint</a:t>
            </a:r>
            <a:r>
              <a:rPr lang="en-US" altLang="zh-CN" dirty="0">
                <a:solidFill>
                  <a:schemeClr val="accent1"/>
                </a:solidFill>
                <a:latin typeface="Tw Cen MT" panose="020B0602020104020603" pitchFamily="34" charset="0"/>
              </a:rPr>
              <a:t> with Selective Laser-Induced Etching).</a:t>
            </a:r>
            <a:endParaRPr lang="en-GB" altLang="zh-CN" dirty="0">
              <a:solidFill>
                <a:schemeClr val="accent1"/>
              </a:solidFill>
              <a:latin typeface="Tw Cen MT" panose="020B0602020104020603" pitchFamily="34" charset="0"/>
            </a:endParaRPr>
          </a:p>
        </p:txBody>
      </p:sp>
      <p:sp>
        <p:nvSpPr>
          <p:cNvPr id="22" name="圆角矩形 21">
            <a:extLst>
              <a:ext uri="{FF2B5EF4-FFF2-40B4-BE49-F238E27FC236}">
                <a16:creationId xmlns:a16="http://schemas.microsoft.com/office/drawing/2014/main" id="{470EABF2-C320-0AAF-B614-540DE0059B21}"/>
              </a:ext>
            </a:extLst>
          </p:cNvPr>
          <p:cNvSpPr/>
          <p:nvPr/>
        </p:nvSpPr>
        <p:spPr>
          <a:xfrm>
            <a:off x="315306" y="2378107"/>
            <a:ext cx="4732944" cy="923062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GB" altLang="zh-CN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16 DC electrodes and 1 RF electrode per blade.</a:t>
            </a:r>
            <a:endParaRPr lang="en-US" altLang="zh-CN" sz="1800" dirty="0">
              <a:solidFill>
                <a:schemeClr val="accent1"/>
              </a:solidFill>
              <a:latin typeface="Tw Cen MT" panose="020B0602020104020603" pitchFamily="34" charset="0"/>
            </a:endParaRPr>
          </a:p>
        </p:txBody>
      </p:sp>
      <p:pic>
        <p:nvPicPr>
          <p:cNvPr id="3" name="图片 2" descr="图示&#10;&#10;描述已自动生成">
            <a:extLst>
              <a:ext uri="{FF2B5EF4-FFF2-40B4-BE49-F238E27FC236}">
                <a16:creationId xmlns:a16="http://schemas.microsoft.com/office/drawing/2014/main" id="{4ED0776E-F47D-6719-D6F0-06938E115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249" y="1142851"/>
            <a:ext cx="4455055" cy="4014181"/>
          </a:xfrm>
          <a:prstGeom prst="rect">
            <a:avLst/>
          </a:prstGeom>
          <a:ln w="25400">
            <a:noFill/>
          </a:ln>
        </p:spPr>
      </p:pic>
      <p:sp>
        <p:nvSpPr>
          <p:cNvPr id="25" name="圆角矩形 24">
            <a:extLst>
              <a:ext uri="{FF2B5EF4-FFF2-40B4-BE49-F238E27FC236}">
                <a16:creationId xmlns:a16="http://schemas.microsoft.com/office/drawing/2014/main" id="{A8D2E5A0-D059-8CD1-B338-E865C77660D8}"/>
              </a:ext>
            </a:extLst>
          </p:cNvPr>
          <p:cNvSpPr/>
          <p:nvPr/>
        </p:nvSpPr>
        <p:spPr>
          <a:xfrm>
            <a:off x="8631704" y="1767745"/>
            <a:ext cx="2256379" cy="768805"/>
          </a:xfrm>
          <a:prstGeom prst="round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zh-CN" sz="1800" dirty="0">
                <a:solidFill>
                  <a:srgbClr val="BA3FB0"/>
                </a:solidFill>
                <a:latin typeface="Tw Cen MT" panose="020B0602020104020603" pitchFamily="34" charset="0"/>
              </a:rPr>
              <a:t>Vias connect upper and lower surfaces of the chip.</a:t>
            </a:r>
          </a:p>
        </p:txBody>
      </p:sp>
      <p:sp>
        <p:nvSpPr>
          <p:cNvPr id="27" name="圆角矩形 26">
            <a:extLst>
              <a:ext uri="{FF2B5EF4-FFF2-40B4-BE49-F238E27FC236}">
                <a16:creationId xmlns:a16="http://schemas.microsoft.com/office/drawing/2014/main" id="{6FEBE48A-CF16-D80F-9E72-5E85CD36D03B}"/>
              </a:ext>
            </a:extLst>
          </p:cNvPr>
          <p:cNvSpPr/>
          <p:nvPr/>
        </p:nvSpPr>
        <p:spPr>
          <a:xfrm>
            <a:off x="2681778" y="4436984"/>
            <a:ext cx="2436125" cy="993052"/>
          </a:xfrm>
          <a:prstGeom prst="round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GB" altLang="zh-CN" sz="1800" dirty="0">
                <a:solidFill>
                  <a:srgbClr val="BA3FB0"/>
                </a:solidFill>
                <a:latin typeface="Tw Cen MT" panose="020B0602020104020603" pitchFamily="34" charset="0"/>
              </a:rPr>
              <a:t>Trenches electrically isolate adjacent electrodes once coated.</a:t>
            </a:r>
          </a:p>
        </p:txBody>
      </p:sp>
      <p:sp>
        <p:nvSpPr>
          <p:cNvPr id="26" name="圆角矩形 25">
            <a:extLst>
              <a:ext uri="{FF2B5EF4-FFF2-40B4-BE49-F238E27FC236}">
                <a16:creationId xmlns:a16="http://schemas.microsoft.com/office/drawing/2014/main" id="{0C293557-7BA1-3206-545F-F04D8B56B470}"/>
              </a:ext>
            </a:extLst>
          </p:cNvPr>
          <p:cNvSpPr/>
          <p:nvPr/>
        </p:nvSpPr>
        <p:spPr>
          <a:xfrm>
            <a:off x="315306" y="5527244"/>
            <a:ext cx="8181170" cy="1011668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1" lang="en-GB" altLang="zh-CN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Blades design to provide deep confinement and to shield ion from cavity mirror dielectrics.</a:t>
            </a:r>
            <a:endParaRPr lang="en-US" altLang="zh-CN" sz="1800" dirty="0">
              <a:solidFill>
                <a:schemeClr val="accent1"/>
              </a:solidFill>
              <a:latin typeface="Tw Cen MT" panose="020B0602020104020603" pitchFamily="34" charset="0"/>
            </a:endParaRPr>
          </a:p>
        </p:txBody>
      </p:sp>
      <p:pic>
        <p:nvPicPr>
          <p:cNvPr id="8" name="图片 7" descr="图示&#10;&#10;中度可信度描述已自动生成">
            <a:extLst>
              <a:ext uri="{FF2B5EF4-FFF2-40B4-BE49-F238E27FC236}">
                <a16:creationId xmlns:a16="http://schemas.microsoft.com/office/drawing/2014/main" id="{405617F3-F1C2-719C-7684-C8FF5982E6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50" y="4387255"/>
            <a:ext cx="3550288" cy="2405533"/>
          </a:xfrm>
          <a:prstGeom prst="rect">
            <a:avLst/>
          </a:prstGeom>
        </p:spPr>
      </p:pic>
      <p:sp>
        <p:nvSpPr>
          <p:cNvPr id="23" name="圆角矩形 22">
            <a:extLst>
              <a:ext uri="{FF2B5EF4-FFF2-40B4-BE49-F238E27FC236}">
                <a16:creationId xmlns:a16="http://schemas.microsoft.com/office/drawing/2014/main" id="{3E7358E5-05B6-5E4F-4005-4075CCD76AD0}"/>
              </a:ext>
            </a:extLst>
          </p:cNvPr>
          <p:cNvSpPr/>
          <p:nvPr/>
        </p:nvSpPr>
        <p:spPr>
          <a:xfrm>
            <a:off x="315306" y="3494007"/>
            <a:ext cx="4732944" cy="923062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GB" altLang="zh-CN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4 RF electrodes independently controlled to align trap</a:t>
            </a:r>
            <a:r>
              <a:rPr kumimoji="1" lang="zh-CN" altLang="en-US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 </a:t>
            </a:r>
            <a:r>
              <a:rPr kumimoji="1" lang="en-GB" altLang="zh-CN" sz="1800" dirty="0">
                <a:solidFill>
                  <a:schemeClr val="accent1"/>
                </a:solidFill>
                <a:latin typeface="Tw Cen MT" panose="020B0602020104020603" pitchFamily="34" charset="0"/>
              </a:rPr>
              <a:t>centre with cavity mode centre.</a:t>
            </a:r>
            <a:endParaRPr lang="en-US" altLang="zh-CN" sz="1800" dirty="0">
              <a:solidFill>
                <a:schemeClr val="accent1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4BF2194-18F6-67CF-F120-FD381458924F}"/>
              </a:ext>
            </a:extLst>
          </p:cNvPr>
          <p:cNvSpPr/>
          <p:nvPr/>
        </p:nvSpPr>
        <p:spPr>
          <a:xfrm>
            <a:off x="6523358" y="4016162"/>
            <a:ext cx="276203" cy="25901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图片 6" descr="图片包含 文本&#10;&#10;描述已自动生成">
            <a:extLst>
              <a:ext uri="{FF2B5EF4-FFF2-40B4-BE49-F238E27FC236}">
                <a16:creationId xmlns:a16="http://schemas.microsoft.com/office/drawing/2014/main" id="{322CD73B-4176-0C01-FBCC-22BE6D8C9E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6031" r="2672" b="5880"/>
          <a:stretch/>
        </p:blipFill>
        <p:spPr>
          <a:xfrm>
            <a:off x="5002148" y="4387255"/>
            <a:ext cx="1878316" cy="749862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BF6262-781E-7770-43B6-ECBC80BE5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9779" y="6538912"/>
            <a:ext cx="2743200" cy="365125"/>
          </a:xfrm>
        </p:spPr>
        <p:txBody>
          <a:bodyPr/>
          <a:lstStyle/>
          <a:p>
            <a:fld id="{F51C54E5-0EE3-44CD-A8E8-912A99927F61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748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  <p:bldP spid="27" grpId="0" animBg="1"/>
      <p:bldP spid="26" grpId="0" animBg="1"/>
      <p:bldP spid="23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C40A611A-7958-D63C-3BC0-B5B61B874E02}"/>
              </a:ext>
            </a:extLst>
          </p:cNvPr>
          <p:cNvSpPr txBox="1">
            <a:spLocks/>
          </p:cNvSpPr>
          <p:nvPr/>
        </p:nvSpPr>
        <p:spPr>
          <a:xfrm>
            <a:off x="3392348" y="61615"/>
            <a:ext cx="6014339" cy="5909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dirty="0"/>
              <a:t>Oven and atomic fluorescence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6BB7ECAE-A051-7B36-57DE-9CA0FDA9D997}"/>
              </a:ext>
            </a:extLst>
          </p:cNvPr>
          <p:cNvGrpSpPr/>
          <p:nvPr/>
        </p:nvGrpSpPr>
        <p:grpSpPr>
          <a:xfrm>
            <a:off x="7793734" y="919257"/>
            <a:ext cx="2716319" cy="2652344"/>
            <a:chOff x="72230" y="887951"/>
            <a:chExt cx="3378739" cy="317931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73DC96B6-ABE1-4038-2ABC-750CB7E60E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2483" y="1286406"/>
              <a:ext cx="2852010" cy="2395876"/>
              <a:chOff x="340078" y="1442732"/>
              <a:chExt cx="6095626" cy="5120728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6EB50986-C8A6-B9A8-53B0-B9C57D225E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34564">
                <a:off x="340078" y="1563277"/>
                <a:ext cx="6095626" cy="4269944"/>
              </a:xfrm>
              <a:prstGeom prst="rect">
                <a:avLst/>
              </a:prstGeom>
            </p:spPr>
          </p:pic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36C31583-A59B-59D5-A262-BC191E6D388A}"/>
                  </a:ext>
                </a:extLst>
              </p:cNvPr>
              <p:cNvSpPr txBox="1"/>
              <p:nvPr/>
            </p:nvSpPr>
            <p:spPr>
              <a:xfrm>
                <a:off x="960435" y="1442732"/>
                <a:ext cx="1569363" cy="61862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en-GB" sz="1200" dirty="0">
                    <a:solidFill>
                      <a:srgbClr val="FF0000"/>
                    </a:solidFill>
                    <a:latin typeface="Tw Cen MT" panose="020B0602020104020603" pitchFamily="34" charset="0"/>
                  </a:rPr>
                  <a:t>Mount</a:t>
                </a:r>
              </a:p>
            </p:txBody>
          </p:sp>
          <p:cxnSp>
            <p:nvCxnSpPr>
              <p:cNvPr id="9" name="Straight Arrow Connector 11">
                <a:extLst>
                  <a:ext uri="{FF2B5EF4-FFF2-40B4-BE49-F238E27FC236}">
                    <a16:creationId xmlns:a16="http://schemas.microsoft.com/office/drawing/2014/main" id="{297DA146-AF49-5C32-155E-C1225972C0D1}"/>
                  </a:ext>
                </a:extLst>
              </p:cNvPr>
              <p:cNvCxnSpPr/>
              <p:nvPr/>
            </p:nvCxnSpPr>
            <p:spPr>
              <a:xfrm>
                <a:off x="1640946" y="1959152"/>
                <a:ext cx="540279" cy="61862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 Placeholder 2">
                <a:extLst>
                  <a:ext uri="{FF2B5EF4-FFF2-40B4-BE49-F238E27FC236}">
                    <a16:creationId xmlns:a16="http://schemas.microsoft.com/office/drawing/2014/main" id="{0DBFD1C0-3CEA-7C38-E342-A8161ED15F10}"/>
                  </a:ext>
                </a:extLst>
              </p:cNvPr>
              <p:cNvSpPr txBox="1"/>
              <p:nvPr/>
            </p:nvSpPr>
            <p:spPr>
              <a:xfrm>
                <a:off x="3772694" y="2209558"/>
                <a:ext cx="1787055" cy="4864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en-GB" sz="1200" dirty="0">
                    <a:solidFill>
                      <a:srgbClr val="FF0000"/>
                    </a:solidFill>
                    <a:latin typeface="Tw Cen MT" panose="020B0602020104020603" pitchFamily="34" charset="0"/>
                  </a:rPr>
                  <a:t>Oven tube</a:t>
                </a:r>
              </a:p>
            </p:txBody>
          </p:sp>
          <p:sp>
            <p:nvSpPr>
              <p:cNvPr id="11" name="Oval 7">
                <a:extLst>
                  <a:ext uri="{FF2B5EF4-FFF2-40B4-BE49-F238E27FC236}">
                    <a16:creationId xmlns:a16="http://schemas.microsoft.com/office/drawing/2014/main" id="{819EE601-AEB9-161F-8BCE-262AA541CF30}"/>
                  </a:ext>
                </a:extLst>
              </p:cNvPr>
              <p:cNvSpPr/>
              <p:nvPr/>
            </p:nvSpPr>
            <p:spPr>
              <a:xfrm rot="19418195">
                <a:off x="4365982" y="3103287"/>
                <a:ext cx="1505521" cy="48646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Arrow Connector 9">
                <a:extLst>
                  <a:ext uri="{FF2B5EF4-FFF2-40B4-BE49-F238E27FC236}">
                    <a16:creationId xmlns:a16="http://schemas.microsoft.com/office/drawing/2014/main" id="{62DB8A24-1D39-517C-B06E-C2D86E603BE2}"/>
                  </a:ext>
                </a:extLst>
              </p:cNvPr>
              <p:cNvCxnSpPr/>
              <p:nvPr/>
            </p:nvCxnSpPr>
            <p:spPr>
              <a:xfrm>
                <a:off x="4776296" y="2646624"/>
                <a:ext cx="214498" cy="49242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2507019-9251-A312-A5BC-C2200601791F}"/>
                  </a:ext>
                </a:extLst>
              </p:cNvPr>
              <p:cNvCxnSpPr/>
              <p:nvPr/>
            </p:nvCxnSpPr>
            <p:spPr>
              <a:xfrm flipV="1">
                <a:off x="4368352" y="5562249"/>
                <a:ext cx="0" cy="53408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5">
                <a:extLst>
                  <a:ext uri="{FF2B5EF4-FFF2-40B4-BE49-F238E27FC236}">
                    <a16:creationId xmlns:a16="http://schemas.microsoft.com/office/drawing/2014/main" id="{7EA1C14D-4CF4-E625-24FA-8BD950F715B7}"/>
                  </a:ext>
                </a:extLst>
              </p:cNvPr>
              <p:cNvCxnSpPr/>
              <p:nvPr/>
            </p:nvCxnSpPr>
            <p:spPr>
              <a:xfrm flipV="1">
                <a:off x="4368352" y="5028849"/>
                <a:ext cx="645790" cy="104966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 Placeholder 2">
                <a:extLst>
                  <a:ext uri="{FF2B5EF4-FFF2-40B4-BE49-F238E27FC236}">
                    <a16:creationId xmlns:a16="http://schemas.microsoft.com/office/drawing/2014/main" id="{71FBB3FE-B348-3D89-66F9-966A4B3F392A}"/>
                  </a:ext>
                </a:extLst>
              </p:cNvPr>
              <p:cNvSpPr txBox="1"/>
              <p:nvPr/>
            </p:nvSpPr>
            <p:spPr>
              <a:xfrm>
                <a:off x="3358405" y="6076998"/>
                <a:ext cx="2510722" cy="4864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en-GB" sz="1200" dirty="0">
                    <a:solidFill>
                      <a:srgbClr val="FF0000"/>
                    </a:solidFill>
                    <a:latin typeface="Tw Cen MT" panose="020B0602020104020603" pitchFamily="34" charset="0"/>
                  </a:rPr>
                  <a:t>Ceramic screws</a:t>
                </a:r>
              </a:p>
            </p:txBody>
          </p:sp>
        </p:grp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FA4DC55E-8A5C-C6FA-0EB7-54CFD4ED426D}"/>
                </a:ext>
              </a:extLst>
            </p:cNvPr>
            <p:cNvSpPr/>
            <p:nvPr/>
          </p:nvSpPr>
          <p:spPr>
            <a:xfrm>
              <a:off x="72230" y="887951"/>
              <a:ext cx="3378739" cy="3179315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6" name="右箭头 15">
            <a:extLst>
              <a:ext uri="{FF2B5EF4-FFF2-40B4-BE49-F238E27FC236}">
                <a16:creationId xmlns:a16="http://schemas.microsoft.com/office/drawing/2014/main" id="{093A331B-5EE3-5E3C-F9FD-C51202C0F6F1}"/>
              </a:ext>
            </a:extLst>
          </p:cNvPr>
          <p:cNvSpPr/>
          <p:nvPr/>
        </p:nvSpPr>
        <p:spPr>
          <a:xfrm>
            <a:off x="5154555" y="1943608"/>
            <a:ext cx="1979582" cy="59098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右箭头 16">
            <a:extLst>
              <a:ext uri="{FF2B5EF4-FFF2-40B4-BE49-F238E27FC236}">
                <a16:creationId xmlns:a16="http://schemas.microsoft.com/office/drawing/2014/main" id="{5D6D8CBB-7295-3B7D-9CC9-0B94B742B1A3}"/>
              </a:ext>
            </a:extLst>
          </p:cNvPr>
          <p:cNvSpPr/>
          <p:nvPr/>
        </p:nvSpPr>
        <p:spPr>
          <a:xfrm rot="2211897">
            <a:off x="5054886" y="3837072"/>
            <a:ext cx="1750808" cy="6072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50C7EBE8-25B4-A031-E727-272D032481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9007" y="3696345"/>
            <a:ext cx="4625872" cy="3058027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1" name="圆角右箭头 40">
            <a:extLst>
              <a:ext uri="{FF2B5EF4-FFF2-40B4-BE49-F238E27FC236}">
                <a16:creationId xmlns:a16="http://schemas.microsoft.com/office/drawing/2014/main" id="{1D7C99B3-2304-38F9-3C9E-102AE60916EB}"/>
              </a:ext>
            </a:extLst>
          </p:cNvPr>
          <p:cNvSpPr/>
          <p:nvPr/>
        </p:nvSpPr>
        <p:spPr>
          <a:xfrm rot="10800000">
            <a:off x="3811813" y="4312210"/>
            <a:ext cx="914978" cy="944519"/>
          </a:xfrm>
          <a:prstGeom prst="ben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B0331D3-F3E5-79E3-CDB7-C8E4E465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1943" y="6418187"/>
            <a:ext cx="2743200" cy="365125"/>
          </a:xfrm>
        </p:spPr>
        <p:txBody>
          <a:bodyPr/>
          <a:lstStyle/>
          <a:p>
            <a:fld id="{F51C54E5-0EE3-44CD-A8E8-912A99927F61}" type="slidenum">
              <a:rPr lang="en-GB" smtClean="0"/>
              <a:t>11</a:t>
            </a:fld>
            <a:endParaRPr lang="en-GB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DDFF42DF-9203-6648-EE55-446EA760E838}"/>
              </a:ext>
            </a:extLst>
          </p:cNvPr>
          <p:cNvGrpSpPr/>
          <p:nvPr/>
        </p:nvGrpSpPr>
        <p:grpSpPr>
          <a:xfrm>
            <a:off x="16036" y="4055396"/>
            <a:ext cx="3692195" cy="2778144"/>
            <a:chOff x="518266" y="4005168"/>
            <a:chExt cx="3692195" cy="2778144"/>
          </a:xfrm>
        </p:grpSpPr>
        <p:pic>
          <p:nvPicPr>
            <p:cNvPr id="19" name="图片 18" descr="图示, 示意图&#10;&#10;描述已自动生成">
              <a:extLst>
                <a:ext uri="{FF2B5EF4-FFF2-40B4-BE49-F238E27FC236}">
                  <a16:creationId xmlns:a16="http://schemas.microsoft.com/office/drawing/2014/main" id="{FA92AE63-4300-5220-0BE6-0B9A41DB2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8266" y="4005168"/>
              <a:ext cx="3692195" cy="2778144"/>
            </a:xfrm>
            <a:prstGeom prst="rect">
              <a:avLst/>
            </a:prstGeom>
          </p:spPr>
        </p:pic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id="{00C304DA-CE42-F3D5-2D0E-ECA90F83CF2E}"/>
                </a:ext>
              </a:extLst>
            </p:cNvPr>
            <p:cNvGrpSpPr/>
            <p:nvPr/>
          </p:nvGrpSpPr>
          <p:grpSpPr>
            <a:xfrm>
              <a:off x="2510590" y="5017525"/>
              <a:ext cx="504046" cy="526971"/>
              <a:chOff x="398743" y="74230"/>
              <a:chExt cx="504046" cy="526971"/>
            </a:xfrm>
          </p:grpSpPr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id="{4F9F616E-250D-D4E8-E0BD-2144637845D6}"/>
                  </a:ext>
                </a:extLst>
              </p:cNvPr>
              <p:cNvSpPr/>
              <p:nvPr/>
            </p:nvSpPr>
            <p:spPr>
              <a:xfrm>
                <a:off x="414561" y="94741"/>
                <a:ext cx="472411" cy="46538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7581AD29-8A96-4898-7FF5-4A86FC3F5B02}"/>
                  </a:ext>
                </a:extLst>
              </p:cNvPr>
              <p:cNvSpPr/>
              <p:nvPr/>
            </p:nvSpPr>
            <p:spPr>
              <a:xfrm>
                <a:off x="398743" y="74230"/>
                <a:ext cx="504046" cy="5269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cap="none" spc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⓵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74429C81-9530-B74B-DEF5-048AD333E01C}"/>
                </a:ext>
              </a:extLst>
            </p:cNvPr>
            <p:cNvGrpSpPr/>
            <p:nvPr/>
          </p:nvGrpSpPr>
          <p:grpSpPr>
            <a:xfrm>
              <a:off x="3003778" y="5350198"/>
              <a:ext cx="472411" cy="526971"/>
              <a:chOff x="652987" y="63949"/>
              <a:chExt cx="472411" cy="526971"/>
            </a:xfrm>
            <a:solidFill>
              <a:schemeClr val="bg1"/>
            </a:solidFill>
          </p:grpSpPr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id="{023EA47E-8BA9-DFFF-8D39-1D298DBB910C}"/>
                  </a:ext>
                </a:extLst>
              </p:cNvPr>
              <p:cNvSpPr/>
              <p:nvPr/>
            </p:nvSpPr>
            <p:spPr>
              <a:xfrm>
                <a:off x="652987" y="94741"/>
                <a:ext cx="472411" cy="465388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A1D43502-F877-05FA-B8F9-55174F3CCAE6}"/>
                  </a:ext>
                </a:extLst>
              </p:cNvPr>
              <p:cNvSpPr/>
              <p:nvPr/>
            </p:nvSpPr>
            <p:spPr>
              <a:xfrm>
                <a:off x="699899" y="63949"/>
                <a:ext cx="385105" cy="5269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cap="none" spc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⓶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388F715A-9460-F2FE-589D-B1D74E789D2B}"/>
                </a:ext>
              </a:extLst>
            </p:cNvPr>
            <p:cNvGrpSpPr/>
            <p:nvPr/>
          </p:nvGrpSpPr>
          <p:grpSpPr>
            <a:xfrm>
              <a:off x="3589350" y="5849966"/>
              <a:ext cx="504046" cy="526971"/>
              <a:chOff x="691649" y="-132457"/>
              <a:chExt cx="504046" cy="526971"/>
            </a:xfrm>
          </p:grpSpPr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id="{F9C9B841-F4D7-B944-A476-123A81DA3C4F}"/>
                  </a:ext>
                </a:extLst>
              </p:cNvPr>
              <p:cNvSpPr/>
              <p:nvPr/>
            </p:nvSpPr>
            <p:spPr>
              <a:xfrm>
                <a:off x="707467" y="-112947"/>
                <a:ext cx="472411" cy="46538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D2876858-E33C-D2A8-25C4-35F2BB588DC1}"/>
                  </a:ext>
                </a:extLst>
              </p:cNvPr>
              <p:cNvSpPr/>
              <p:nvPr/>
            </p:nvSpPr>
            <p:spPr>
              <a:xfrm>
                <a:off x="691649" y="-132457"/>
                <a:ext cx="504046" cy="52697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⓷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BA1015A3-332E-29C4-25F4-91AEAAFCA8E9}"/>
              </a:ext>
            </a:extLst>
          </p:cNvPr>
          <p:cNvGrpSpPr/>
          <p:nvPr/>
        </p:nvGrpSpPr>
        <p:grpSpPr>
          <a:xfrm>
            <a:off x="438615" y="961394"/>
            <a:ext cx="4398955" cy="3179315"/>
            <a:chOff x="889193" y="978798"/>
            <a:chExt cx="4398955" cy="3179315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6D060F1C-03DC-AD03-392C-B5122FC34D19}"/>
                </a:ext>
              </a:extLst>
            </p:cNvPr>
            <p:cNvGrpSpPr/>
            <p:nvPr/>
          </p:nvGrpSpPr>
          <p:grpSpPr>
            <a:xfrm>
              <a:off x="889193" y="978798"/>
              <a:ext cx="4398955" cy="3179315"/>
              <a:chOff x="2530801" y="1129604"/>
              <a:chExt cx="8038587" cy="4808368"/>
            </a:xfrm>
          </p:grpSpPr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id="{AAEDBD04-422F-A9C3-7275-71FFC80E191F}"/>
                  </a:ext>
                </a:extLst>
              </p:cNvPr>
              <p:cNvSpPr/>
              <p:nvPr/>
            </p:nvSpPr>
            <p:spPr>
              <a:xfrm>
                <a:off x="4263779" y="3361631"/>
                <a:ext cx="366889" cy="344311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47919136-F854-BBE0-BDA7-3235DBA017F0}"/>
                  </a:ext>
                </a:extLst>
              </p:cNvPr>
              <p:cNvSpPr/>
              <p:nvPr/>
            </p:nvSpPr>
            <p:spPr>
              <a:xfrm>
                <a:off x="4956796" y="3361631"/>
                <a:ext cx="197555" cy="188297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id="{7F03D724-DC29-A236-1644-3C02C4EA8A33}"/>
                  </a:ext>
                </a:extLst>
              </p:cNvPr>
              <p:cNvSpPr/>
              <p:nvPr/>
            </p:nvSpPr>
            <p:spPr>
              <a:xfrm>
                <a:off x="6154060" y="3361631"/>
                <a:ext cx="197555" cy="188297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40" name="Picture 1" descr="A computer chip with wires&#10;&#10;Description automatically generated with medium confidence">
                <a:extLst>
                  <a:ext uri="{FF2B5EF4-FFF2-40B4-BE49-F238E27FC236}">
                    <a16:creationId xmlns:a16="http://schemas.microsoft.com/office/drawing/2014/main" id="{CF0A9821-7A1C-C15D-14FF-2698395FAE8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30801" y="1129604"/>
                <a:ext cx="8038587" cy="4808368"/>
              </a:xfrm>
              <a:prstGeom prst="rect">
                <a:avLst/>
              </a:prstGeom>
            </p:spPr>
          </p:pic>
        </p:grp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9807B171-BEC2-8BFA-3AB3-B356F3C72DF6}"/>
                </a:ext>
              </a:extLst>
            </p:cNvPr>
            <p:cNvSpPr/>
            <p:nvPr/>
          </p:nvSpPr>
          <p:spPr>
            <a:xfrm>
              <a:off x="1802940" y="2415339"/>
              <a:ext cx="291347" cy="287103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9766EC1D-4ACF-73BE-B345-BC446801E3F3}"/>
                </a:ext>
              </a:extLst>
            </p:cNvPr>
            <p:cNvSpPr/>
            <p:nvPr/>
          </p:nvSpPr>
          <p:spPr>
            <a:xfrm>
              <a:off x="2182450" y="2436002"/>
              <a:ext cx="207326" cy="210589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323BE9F8-83CA-3836-90AB-5D3D83D09246}"/>
                </a:ext>
              </a:extLst>
            </p:cNvPr>
            <p:cNvSpPr/>
            <p:nvPr/>
          </p:nvSpPr>
          <p:spPr>
            <a:xfrm>
              <a:off x="2816261" y="2386702"/>
              <a:ext cx="206933" cy="223991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00"/>
            </a:p>
          </p:txBody>
        </p:sp>
        <p:cxnSp>
          <p:nvCxnSpPr>
            <p:cNvPr id="30" name="直线箭头连接符 29">
              <a:extLst>
                <a:ext uri="{FF2B5EF4-FFF2-40B4-BE49-F238E27FC236}">
                  <a16:creationId xmlns:a16="http://schemas.microsoft.com/office/drawing/2014/main" id="{0F6A5FD2-986C-4A1B-60F7-F0BEBDDA2C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24879" y="2651667"/>
              <a:ext cx="217295" cy="80094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箭头连接符 30">
              <a:extLst>
                <a:ext uri="{FF2B5EF4-FFF2-40B4-BE49-F238E27FC236}">
                  <a16:creationId xmlns:a16="http://schemas.microsoft.com/office/drawing/2014/main" id="{79B7E037-B525-22B8-25DA-087394590EB8}"/>
                </a:ext>
              </a:extLst>
            </p:cNvPr>
            <p:cNvCxnSpPr>
              <a:cxnSpLocks/>
            </p:cNvCxnSpPr>
            <p:nvPr/>
          </p:nvCxnSpPr>
          <p:spPr>
            <a:xfrm>
              <a:off x="1605108" y="1600857"/>
              <a:ext cx="327848" cy="847438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箭头连接符 31">
              <a:extLst>
                <a:ext uri="{FF2B5EF4-FFF2-40B4-BE49-F238E27FC236}">
                  <a16:creationId xmlns:a16="http://schemas.microsoft.com/office/drawing/2014/main" id="{5A4670F7-6149-8A87-97F6-AAF77D88ED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9728" y="1808903"/>
              <a:ext cx="70330" cy="561226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箭头连接符 34">
              <a:extLst>
                <a:ext uri="{FF2B5EF4-FFF2-40B4-BE49-F238E27FC236}">
                  <a16:creationId xmlns:a16="http://schemas.microsoft.com/office/drawing/2014/main" id="{4DD83B8A-F57C-CA6B-C4B6-681E818638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31186" y="2498697"/>
              <a:ext cx="561254" cy="492854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B2F64E56-D69A-7013-20D5-E41A8AC32285}"/>
                </a:ext>
              </a:extLst>
            </p:cNvPr>
            <p:cNvSpPr txBox="1"/>
            <p:nvPr/>
          </p:nvSpPr>
          <p:spPr>
            <a:xfrm>
              <a:off x="3788051" y="2965653"/>
              <a:ext cx="812381" cy="707886"/>
            </a:xfrm>
            <a:prstGeom prst="rect">
              <a:avLst/>
            </a:prstGeom>
            <a:solidFill>
              <a:schemeClr val="bg1">
                <a:alpha val="8357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GB" altLang="zh-CN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Trap Chip</a:t>
              </a:r>
              <a:endParaRPr kumimoji="1"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A11BBD64-E551-E071-F659-E6730698D65C}"/>
                </a:ext>
              </a:extLst>
            </p:cNvPr>
            <p:cNvGrpSpPr/>
            <p:nvPr/>
          </p:nvGrpSpPr>
          <p:grpSpPr>
            <a:xfrm>
              <a:off x="2762613" y="1330764"/>
              <a:ext cx="504046" cy="526971"/>
              <a:chOff x="691649" y="-132457"/>
              <a:chExt cx="504046" cy="526971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4A8B0BB5-51D6-4228-695E-CAB1F72D0203}"/>
                  </a:ext>
                </a:extLst>
              </p:cNvPr>
              <p:cNvSpPr/>
              <p:nvPr/>
            </p:nvSpPr>
            <p:spPr>
              <a:xfrm>
                <a:off x="707467" y="-112947"/>
                <a:ext cx="472411" cy="46538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EFC54C5F-B020-9DE8-8E7D-4E5666B78BC4}"/>
                  </a:ext>
                </a:extLst>
              </p:cNvPr>
              <p:cNvSpPr/>
              <p:nvPr/>
            </p:nvSpPr>
            <p:spPr>
              <a:xfrm>
                <a:off x="691649" y="-132457"/>
                <a:ext cx="504046" cy="52697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⓷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0352F929-3A36-5CE7-1821-F991C5DEF3F6}"/>
                </a:ext>
              </a:extLst>
            </p:cNvPr>
            <p:cNvGrpSpPr/>
            <p:nvPr/>
          </p:nvGrpSpPr>
          <p:grpSpPr>
            <a:xfrm>
              <a:off x="1333484" y="1171557"/>
              <a:ext cx="504046" cy="526971"/>
              <a:chOff x="398743" y="74230"/>
              <a:chExt cx="504046" cy="526971"/>
            </a:xfrm>
          </p:grpSpPr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C566ECFE-51D5-B4B1-C771-135E9C4161DA}"/>
                  </a:ext>
                </a:extLst>
              </p:cNvPr>
              <p:cNvSpPr/>
              <p:nvPr/>
            </p:nvSpPr>
            <p:spPr>
              <a:xfrm>
                <a:off x="414561" y="94741"/>
                <a:ext cx="472411" cy="46538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4AECD001-E580-0928-B706-81436AAC2B51}"/>
                  </a:ext>
                </a:extLst>
              </p:cNvPr>
              <p:cNvSpPr/>
              <p:nvPr/>
            </p:nvSpPr>
            <p:spPr>
              <a:xfrm>
                <a:off x="398743" y="74230"/>
                <a:ext cx="504046" cy="5269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cap="none" spc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⓵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5C9467AA-E75F-93F9-61BC-A0422BFACDC2}"/>
                </a:ext>
              </a:extLst>
            </p:cNvPr>
            <p:cNvGrpSpPr/>
            <p:nvPr/>
          </p:nvGrpSpPr>
          <p:grpSpPr>
            <a:xfrm>
              <a:off x="2336777" y="3218619"/>
              <a:ext cx="472411" cy="526971"/>
              <a:chOff x="652987" y="63949"/>
              <a:chExt cx="472411" cy="526971"/>
            </a:xfrm>
            <a:solidFill>
              <a:schemeClr val="bg1"/>
            </a:solidFill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2F708B28-80C9-5A1E-B09C-B4738CB94B55}"/>
                  </a:ext>
                </a:extLst>
              </p:cNvPr>
              <p:cNvSpPr/>
              <p:nvPr/>
            </p:nvSpPr>
            <p:spPr>
              <a:xfrm>
                <a:off x="652987" y="94741"/>
                <a:ext cx="472411" cy="465388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BB4A4156-3529-C0C3-5666-6DF8801BFB9A}"/>
                  </a:ext>
                </a:extLst>
              </p:cNvPr>
              <p:cNvSpPr/>
              <p:nvPr/>
            </p:nvSpPr>
            <p:spPr>
              <a:xfrm>
                <a:off x="699899" y="63949"/>
                <a:ext cx="385105" cy="5269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GB" altLang="zh-CN" sz="2800" b="1" cap="none" spc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w Cen MT" panose="020B0602020104020603" pitchFamily="34" charset="0"/>
                  </a:rPr>
                  <a:t>⓶</a:t>
                </a:r>
                <a:endParaRPr lang="zh-CN" altLang="en-US" sz="28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1197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5A0E5B-50B4-19F3-DFB0-5AD0D58CB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 useBgFill="1">
        <p:nvSpPr>
          <p:cNvPr id="3" name="Rectangle 11">
            <a:extLst>
              <a:ext uri="{FF2B5EF4-FFF2-40B4-BE49-F238E27FC236}">
                <a16:creationId xmlns:a16="http://schemas.microsoft.com/office/drawing/2014/main" id="{0CBF109A-C1AC-8B7C-A913-8CB451BDA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366CC876-ABD9-E736-E292-BB396112C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98E7B7D7-E983-983C-FCB2-3931016CE9F6}"/>
              </a:ext>
            </a:extLst>
          </p:cNvPr>
          <p:cNvSpPr txBox="1">
            <a:spLocks/>
          </p:cNvSpPr>
          <p:nvPr/>
        </p:nvSpPr>
        <p:spPr>
          <a:xfrm>
            <a:off x="6094105" y="802955"/>
            <a:ext cx="4977976" cy="1454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Future Work</a:t>
            </a:r>
          </a:p>
        </p:txBody>
      </p:sp>
      <p:pic>
        <p:nvPicPr>
          <p:cNvPr id="6" name="Graphic 8" descr="原子">
            <a:extLst>
              <a:ext uri="{FF2B5EF4-FFF2-40B4-BE49-F238E27FC236}">
                <a16:creationId xmlns:a16="http://schemas.microsoft.com/office/drawing/2014/main" id="{3ADD179A-E4A2-4678-6DDB-5E9D67AE1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6951" y="1793846"/>
            <a:ext cx="3620021" cy="362002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28930EA-41C0-3459-C96B-8F83023C8ACE}"/>
              </a:ext>
            </a:extLst>
          </p:cNvPr>
          <p:cNvSpPr txBox="1"/>
          <p:nvPr/>
        </p:nvSpPr>
        <p:spPr>
          <a:xfrm>
            <a:off x="6090573" y="2257006"/>
            <a:ext cx="6101427" cy="3798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chemeClr val="accent1"/>
                </a:solidFill>
              </a:rPr>
              <a:t>Trap ions.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chemeClr val="accent1"/>
                </a:solidFill>
              </a:rPr>
              <a:t>Make cavity and characterize and install.</a:t>
            </a:r>
            <a:endParaRPr lang="en-US" altLang="zh-CN" sz="2800" dirty="0">
              <a:solidFill>
                <a:schemeClr val="accent1"/>
              </a:solidFill>
            </a:endParaRP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chemeClr val="accent1"/>
                </a:solidFill>
              </a:rPr>
              <a:t>Make ion photon entanglement.</a:t>
            </a:r>
          </a:p>
        </p:txBody>
      </p:sp>
      <p:grpSp>
        <p:nvGrpSpPr>
          <p:cNvPr id="8" name="Group 15">
            <a:extLst>
              <a:ext uri="{FF2B5EF4-FFF2-40B4-BE49-F238E27FC236}">
                <a16:creationId xmlns:a16="http://schemas.microsoft.com/office/drawing/2014/main" id="{1FBDAECD-DA3D-1FA8-726D-9849DE2E9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5" y="52996"/>
            <a:ext cx="5928607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9" name="Freeform: Shape 16">
              <a:extLst>
                <a:ext uri="{FF2B5EF4-FFF2-40B4-BE49-F238E27FC236}">
                  <a16:creationId xmlns:a16="http://schemas.microsoft.com/office/drawing/2014/main" id="{CD015A9E-800A-5D5C-D7D0-42E2F8939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17">
              <a:extLst>
                <a:ext uri="{FF2B5EF4-FFF2-40B4-BE49-F238E27FC236}">
                  <a16:creationId xmlns:a16="http://schemas.microsoft.com/office/drawing/2014/main" id="{CB80DE9E-3CBC-9B40-EA45-BBD1C58F0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8">
              <a:extLst>
                <a:ext uri="{FF2B5EF4-FFF2-40B4-BE49-F238E27FC236}">
                  <a16:creationId xmlns:a16="http://schemas.microsoft.com/office/drawing/2014/main" id="{6C817047-E370-B171-00E9-DE27409F0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id="{DEE85906-EE8A-88E6-FC5A-D48778341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11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4DAF8812-AE38-84BB-3687-F64A879AADE1}"/>
              </a:ext>
            </a:extLst>
          </p:cNvPr>
          <p:cNvGrpSpPr/>
          <p:nvPr/>
        </p:nvGrpSpPr>
        <p:grpSpPr>
          <a:xfrm>
            <a:off x="505315" y="1427489"/>
            <a:ext cx="10500216" cy="1363744"/>
            <a:chOff x="505315" y="1427489"/>
            <a:chExt cx="10500216" cy="1363744"/>
          </a:xfrm>
        </p:grpSpPr>
        <p:sp>
          <p:nvSpPr>
            <p:cNvPr id="3" name="圆角矩形 2">
              <a:extLst>
                <a:ext uri="{FF2B5EF4-FFF2-40B4-BE49-F238E27FC236}">
                  <a16:creationId xmlns:a16="http://schemas.microsoft.com/office/drawing/2014/main" id="{68EF3DE4-B6A2-2415-94F7-ED84DEEF1C09}"/>
                </a:ext>
              </a:extLst>
            </p:cNvPr>
            <p:cNvSpPr/>
            <p:nvPr/>
          </p:nvSpPr>
          <p:spPr>
            <a:xfrm>
              <a:off x="505315" y="1427489"/>
              <a:ext cx="10500216" cy="134831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6" name="矩形 5" descr="原子">
              <a:extLst>
                <a:ext uri="{FF2B5EF4-FFF2-40B4-BE49-F238E27FC236}">
                  <a16:creationId xmlns:a16="http://schemas.microsoft.com/office/drawing/2014/main" id="{03A94E93-3637-9EA0-54C6-1469FC5E59D5}"/>
                </a:ext>
              </a:extLst>
            </p:cNvPr>
            <p:cNvSpPr/>
            <p:nvPr/>
          </p:nvSpPr>
          <p:spPr>
            <a:xfrm>
              <a:off x="961485" y="1730859"/>
              <a:ext cx="741572" cy="741572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DBD0F55-CBF2-D226-BE99-820E20CFBD1B}"/>
                </a:ext>
              </a:extLst>
            </p:cNvPr>
            <p:cNvSpPr txBox="1"/>
            <p:nvPr/>
          </p:nvSpPr>
          <p:spPr>
            <a:xfrm>
              <a:off x="1882837" y="1442920"/>
              <a:ext cx="8942913" cy="1348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697" tIns="142697" rIns="142697" bIns="142697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kern="1200" dirty="0"/>
                <a:t>We use cavity QED to interface ions and photons.</a:t>
              </a:r>
              <a:endParaRPr lang="en-US" sz="3200" kern="1200" dirty="0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529BFDAE-C32C-6BAD-01B0-2AF2BE816F09}"/>
              </a:ext>
            </a:extLst>
          </p:cNvPr>
          <p:cNvGrpSpPr/>
          <p:nvPr/>
        </p:nvGrpSpPr>
        <p:grpSpPr>
          <a:xfrm>
            <a:off x="505315" y="3132638"/>
            <a:ext cx="10500216" cy="1363744"/>
            <a:chOff x="505315" y="3132638"/>
            <a:chExt cx="10500216" cy="1363744"/>
          </a:xfrm>
        </p:grpSpPr>
        <p:sp>
          <p:nvSpPr>
            <p:cNvPr id="4" name="圆角矩形 3">
              <a:extLst>
                <a:ext uri="{FF2B5EF4-FFF2-40B4-BE49-F238E27FC236}">
                  <a16:creationId xmlns:a16="http://schemas.microsoft.com/office/drawing/2014/main" id="{094CB35E-79AE-4DAB-F4E6-896231A05AE9}"/>
                </a:ext>
              </a:extLst>
            </p:cNvPr>
            <p:cNvSpPr/>
            <p:nvPr/>
          </p:nvSpPr>
          <p:spPr>
            <a:xfrm>
              <a:off x="505315" y="3148069"/>
              <a:ext cx="10500216" cy="134831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7" name="矩形 6" descr="Solar system">
              <a:extLst>
                <a:ext uri="{FF2B5EF4-FFF2-40B4-BE49-F238E27FC236}">
                  <a16:creationId xmlns:a16="http://schemas.microsoft.com/office/drawing/2014/main" id="{4F74643B-8B3D-988C-E026-ECB4DAAF348F}"/>
                </a:ext>
              </a:extLst>
            </p:cNvPr>
            <p:cNvSpPr/>
            <p:nvPr/>
          </p:nvSpPr>
          <p:spPr>
            <a:xfrm>
              <a:off x="961485" y="3451439"/>
              <a:ext cx="741572" cy="741572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C681CB7B-E401-46D5-2C7F-12A05B6178E3}"/>
                </a:ext>
              </a:extLst>
            </p:cNvPr>
            <p:cNvSpPr/>
            <p:nvPr/>
          </p:nvSpPr>
          <p:spPr>
            <a:xfrm>
              <a:off x="1882836" y="3132638"/>
              <a:ext cx="8942913" cy="134831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4579252-3842-11C7-CA72-168A30BEB16A}"/>
                </a:ext>
              </a:extLst>
            </p:cNvPr>
            <p:cNvSpPr txBox="1"/>
            <p:nvPr/>
          </p:nvSpPr>
          <p:spPr>
            <a:xfrm>
              <a:off x="1882836" y="3132638"/>
              <a:ext cx="8942913" cy="1348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697" tIns="142697" rIns="142697" bIns="142697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kern="1200"/>
                <a:t>We're establishing a flexible system for remote ion</a:t>
              </a:r>
              <a:r>
                <a:rPr lang="en-US" sz="3200" kern="1200" dirty="0"/>
                <a:t>-photon</a:t>
              </a:r>
              <a:r>
                <a:rPr lang="en-GB" sz="3200" kern="1200" dirty="0"/>
                <a:t> entanglement across a quantum network.</a:t>
              </a:r>
              <a:endParaRPr lang="en-US" sz="3200" kern="1200" dirty="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E6C44172-DA13-F10E-68CF-DC89623DE2EC}"/>
              </a:ext>
            </a:extLst>
          </p:cNvPr>
          <p:cNvGrpSpPr/>
          <p:nvPr/>
        </p:nvGrpSpPr>
        <p:grpSpPr>
          <a:xfrm>
            <a:off x="505315" y="4821163"/>
            <a:ext cx="10500216" cy="1395799"/>
            <a:chOff x="505315" y="4821163"/>
            <a:chExt cx="10500216" cy="1395799"/>
          </a:xfrm>
        </p:grpSpPr>
        <p:sp>
          <p:nvSpPr>
            <p:cNvPr id="5" name="圆角矩形 4">
              <a:extLst>
                <a:ext uri="{FF2B5EF4-FFF2-40B4-BE49-F238E27FC236}">
                  <a16:creationId xmlns:a16="http://schemas.microsoft.com/office/drawing/2014/main" id="{272CC8B5-21B4-1CB6-3071-BA7009F76E67}"/>
                </a:ext>
              </a:extLst>
            </p:cNvPr>
            <p:cNvSpPr/>
            <p:nvPr/>
          </p:nvSpPr>
          <p:spPr>
            <a:xfrm>
              <a:off x="505315" y="4868649"/>
              <a:ext cx="10500216" cy="134831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8" name="矩形 7" descr="厨师">
              <a:extLst>
                <a:ext uri="{FF2B5EF4-FFF2-40B4-BE49-F238E27FC236}">
                  <a16:creationId xmlns:a16="http://schemas.microsoft.com/office/drawing/2014/main" id="{0C3A063A-D785-213D-5E46-CEABACFE4F37}"/>
                </a:ext>
              </a:extLst>
            </p:cNvPr>
            <p:cNvSpPr/>
            <p:nvPr/>
          </p:nvSpPr>
          <p:spPr>
            <a:xfrm>
              <a:off x="961485" y="5172019"/>
              <a:ext cx="741572" cy="741572"/>
            </a:xfrm>
            <a:prstGeom prst="rect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0B8A73C-ACCF-DE7A-3E34-34946B4EAEAB}"/>
                </a:ext>
              </a:extLst>
            </p:cNvPr>
            <p:cNvSpPr/>
            <p:nvPr/>
          </p:nvSpPr>
          <p:spPr>
            <a:xfrm>
              <a:off x="1882836" y="4821163"/>
              <a:ext cx="8942913" cy="139579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462BDC12-8F6A-1F67-4C36-38CF1DECB18F}"/>
                </a:ext>
              </a:extLst>
            </p:cNvPr>
            <p:cNvSpPr txBox="1"/>
            <p:nvPr/>
          </p:nvSpPr>
          <p:spPr>
            <a:xfrm>
              <a:off x="1882836" y="4868649"/>
              <a:ext cx="8942913" cy="1348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697" tIns="142697" rIns="142697" bIns="142697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kern="1200" dirty="0"/>
                <a:t>Ovens work and atomic fluorescence in the trap.</a:t>
              </a:r>
              <a:endParaRPr lang="en-US" sz="3200" kern="1200" dirty="0"/>
            </a:p>
          </p:txBody>
        </p:sp>
      </p:grpSp>
      <p:sp>
        <p:nvSpPr>
          <p:cNvPr id="18" name="标题 2">
            <a:extLst>
              <a:ext uri="{FF2B5EF4-FFF2-40B4-BE49-F238E27FC236}">
                <a16:creationId xmlns:a16="http://schemas.microsoft.com/office/drawing/2014/main" id="{1181A4B0-BC52-6EBD-C89C-C096A0FBF9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3960" y="32522"/>
            <a:ext cx="2022926" cy="5909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zh-CN" sz="3600" b="1" dirty="0">
                <a:solidFill>
                  <a:schemeClr val="accent1"/>
                </a:solidFill>
              </a:rPr>
              <a:t>Summary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C2C0B27-C98A-02F6-EB99-D0FC73FDA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763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9DC1D92D-4D49-B704-944C-D7E49E3E9C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04498" y="0"/>
            <a:ext cx="4701167" cy="7017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</a:rPr>
              <a:t>Thanks for listening</a:t>
            </a:r>
            <a:r>
              <a:rPr lang="en-GB" altLang="zh-CN" sz="3600" b="1" dirty="0">
                <a:solidFill>
                  <a:schemeClr val="accent1"/>
                </a:solidFill>
              </a:rPr>
              <a:t>!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6" name="图片 5" descr="图片包含 室内, 人, 桌子, 人们&#10;&#10;描述已自动生成">
            <a:extLst>
              <a:ext uri="{FF2B5EF4-FFF2-40B4-BE49-F238E27FC236}">
                <a16:creationId xmlns:a16="http://schemas.microsoft.com/office/drawing/2014/main" id="{CD419E42-7E75-4BB1-3C21-E7D6277FAA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35" t="833" r="26064"/>
          <a:stretch/>
        </p:blipFill>
        <p:spPr>
          <a:xfrm>
            <a:off x="603624" y="1360183"/>
            <a:ext cx="4912243" cy="34684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416371-D4DB-F3F0-95D6-821D8906F3D5}"/>
              </a:ext>
            </a:extLst>
          </p:cNvPr>
          <p:cNvSpPr/>
          <p:nvPr/>
        </p:nvSpPr>
        <p:spPr>
          <a:xfrm>
            <a:off x="5906858" y="1211113"/>
            <a:ext cx="31076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u="sng" dirty="0">
                <a:solidFill>
                  <a:schemeClr val="accent2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PI:</a:t>
            </a:r>
          </a:p>
          <a:p>
            <a:pPr>
              <a:defRPr/>
            </a:pPr>
            <a:endParaRPr lang="en-GB" sz="500" u="sng" dirty="0">
              <a:solidFill>
                <a:schemeClr val="tx1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sz="19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Matthias Keller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85718B50-988C-2D69-9A56-136DCF821FB5}"/>
              </a:ext>
            </a:extLst>
          </p:cNvPr>
          <p:cNvSpPr/>
          <p:nvPr/>
        </p:nvSpPr>
        <p:spPr>
          <a:xfrm>
            <a:off x="5906858" y="2021402"/>
            <a:ext cx="3107660" cy="2815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000" u="sng" dirty="0">
                <a:solidFill>
                  <a:schemeClr val="accent2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Research Assistants:</a:t>
            </a:r>
          </a:p>
          <a:p>
            <a:pPr>
              <a:lnSpc>
                <a:spcPct val="150000"/>
              </a:lnSpc>
              <a:defRPr/>
            </a:pPr>
            <a:endParaRPr lang="en-GB" sz="500" u="sng" dirty="0">
              <a:solidFill>
                <a:srgbClr val="2E75B6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GB" sz="1900" b="1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Graham Stutter</a:t>
            </a:r>
          </a:p>
          <a:p>
            <a:pPr>
              <a:lnSpc>
                <a:spcPct val="150000"/>
              </a:lnSpc>
              <a:defRPr/>
            </a:pPr>
            <a:r>
              <a:rPr lang="en-GB" altLang="zh-CN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Laura Blackburn</a:t>
            </a:r>
            <a:endParaRPr lang="en-GB" sz="1900" dirty="0">
              <a:solidFill>
                <a:srgbClr val="2E75B6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GB" altLang="zh-CN" sz="1900" b="1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Sam Snowden   </a:t>
            </a:r>
          </a:p>
          <a:p>
            <a:pPr>
              <a:lnSpc>
                <a:spcPct val="150000"/>
              </a:lnSpc>
              <a:defRPr/>
            </a:pPr>
            <a:r>
              <a:rPr lang="en-GB" altLang="zh-CN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Tasha </a:t>
            </a:r>
            <a:r>
              <a:rPr lang="en-GB" altLang="zh-CN" sz="1900" dirty="0" err="1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Bierrum</a:t>
            </a:r>
            <a:endParaRPr lang="en-GB" altLang="zh-CN" sz="1900" dirty="0">
              <a:solidFill>
                <a:srgbClr val="2E75B6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GB" altLang="zh-CN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Xavier Fernandez </a:t>
            </a:r>
            <a:r>
              <a:rPr lang="en-GB" altLang="zh-CN" sz="1900" dirty="0" err="1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Gonzalvo</a:t>
            </a:r>
            <a:endParaRPr lang="en-GB" altLang="zh-CN" sz="1900" dirty="0">
              <a:solidFill>
                <a:srgbClr val="2E75B6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63E23A6E-26AF-D258-D734-2D38C71D611C}"/>
              </a:ext>
            </a:extLst>
          </p:cNvPr>
          <p:cNvSpPr/>
          <p:nvPr/>
        </p:nvSpPr>
        <p:spPr>
          <a:xfrm>
            <a:off x="9246633" y="2021402"/>
            <a:ext cx="2341743" cy="23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000" u="sng" dirty="0">
                <a:solidFill>
                  <a:schemeClr val="accent2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PhD Students:</a:t>
            </a:r>
            <a:r>
              <a:rPr lang="en-GB" sz="2000" dirty="0">
                <a:solidFill>
                  <a:schemeClr val="accent2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endParaRPr lang="en-GB" sz="500" dirty="0">
              <a:solidFill>
                <a:srgbClr val="2E75B6"/>
              </a:solidFill>
              <a:latin typeface="Tw Cen MT" panose="020B0602020104020603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GB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Adrien Amour</a:t>
            </a:r>
          </a:p>
          <a:p>
            <a:pPr>
              <a:lnSpc>
                <a:spcPct val="150000"/>
              </a:lnSpc>
              <a:defRPr/>
            </a:pPr>
            <a:r>
              <a:rPr lang="en-GB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Amber Shepherd</a:t>
            </a:r>
          </a:p>
          <a:p>
            <a:pPr>
              <a:lnSpc>
                <a:spcPct val="150000"/>
              </a:lnSpc>
              <a:defRPr/>
            </a:pPr>
            <a:r>
              <a:rPr lang="en-GB" sz="1900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Ian Ford</a:t>
            </a:r>
          </a:p>
          <a:p>
            <a:pPr>
              <a:lnSpc>
                <a:spcPct val="150000"/>
              </a:lnSpc>
              <a:defRPr/>
            </a:pPr>
            <a:r>
              <a:rPr lang="en-GB" sz="1900" b="1" dirty="0" err="1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Maoling</a:t>
            </a:r>
            <a:r>
              <a:rPr lang="en-GB" sz="1900" b="1" dirty="0">
                <a:solidFill>
                  <a:srgbClr val="2E75B6"/>
                </a:solidFill>
                <a:latin typeface="Tw Cen MT" panose="020B0602020104020603" pitchFamily="34" charset="0"/>
                <a:cs typeface="Calibri" panose="020F0502020204030204" pitchFamily="34" charset="0"/>
              </a:rPr>
              <a:t> Chu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206625F-4025-CB42-67D4-7C6457294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201" y="5127598"/>
            <a:ext cx="2681502" cy="1569660"/>
          </a:xfrm>
          <a:prstGeom prst="rect">
            <a:avLst/>
          </a:prstGeom>
        </p:spPr>
      </p:pic>
      <p:pic>
        <p:nvPicPr>
          <p:cNvPr id="11" name="图片 10" descr="徽标, 公司名称&#10;&#10;描述已自动生成">
            <a:extLst>
              <a:ext uri="{FF2B5EF4-FFF2-40B4-BE49-F238E27FC236}">
                <a16:creationId xmlns:a16="http://schemas.microsoft.com/office/drawing/2014/main" id="{9785CF29-4541-6666-9331-DA764C213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5081" y="4873896"/>
            <a:ext cx="1995247" cy="1995247"/>
          </a:xfrm>
          <a:prstGeom prst="rect">
            <a:avLst/>
          </a:prstGeom>
        </p:spPr>
      </p:pic>
      <p:pic>
        <p:nvPicPr>
          <p:cNvPr id="12" name="图片 11" descr="徽标&#10;&#10;描述已自动生成">
            <a:extLst>
              <a:ext uri="{FF2B5EF4-FFF2-40B4-BE49-F238E27FC236}">
                <a16:creationId xmlns:a16="http://schemas.microsoft.com/office/drawing/2014/main" id="{15942CA2-0556-1A1D-F5C1-6EB1C1AF05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6307" y="5064548"/>
            <a:ext cx="1729226" cy="1613944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BE78C4F-09FD-F73C-6206-9CC79CCD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90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5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F99EADE-4884-9E87-E9B2-DC4FAB24E016}"/>
              </a:ext>
            </a:extLst>
          </p:cNvPr>
          <p:cNvSpPr/>
          <p:nvPr/>
        </p:nvSpPr>
        <p:spPr>
          <a:xfrm>
            <a:off x="804672" y="802955"/>
            <a:ext cx="4977976" cy="1454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3600" b="1" kern="120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Contents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80C738C-26AA-5261-8594-EE06BE031C88}"/>
              </a:ext>
            </a:extLst>
          </p:cNvPr>
          <p:cNvSpPr txBox="1"/>
          <p:nvPr/>
        </p:nvSpPr>
        <p:spPr>
          <a:xfrm>
            <a:off x="804672" y="2421682"/>
            <a:ext cx="4977578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b="1" dirty="0">
                <a:solidFill>
                  <a:schemeClr val="accent1"/>
                </a:solidFill>
              </a:rPr>
              <a:t>Ion trap - Quantum networks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b="1" dirty="0">
                <a:solidFill>
                  <a:schemeClr val="accent1"/>
                </a:solidFill>
              </a:rPr>
              <a:t>Cavity-QED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b="1" dirty="0">
                <a:solidFill>
                  <a:schemeClr val="accent1"/>
                </a:solidFill>
              </a:rPr>
              <a:t>System overview 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dirty="0">
                <a:solidFill>
                  <a:schemeClr val="accent1"/>
                </a:solidFill>
              </a:rPr>
              <a:t>Trap design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dirty="0">
                <a:solidFill>
                  <a:schemeClr val="accent1"/>
                </a:solidFill>
              </a:rPr>
              <a:t>Oven design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en-US" altLang="zh-CN" sz="2400" b="1" dirty="0">
                <a:solidFill>
                  <a:schemeClr val="accent1"/>
                </a:solidFill>
              </a:rPr>
              <a:t>Summary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Graphic 12" descr="Network Diagram">
            <a:extLst>
              <a:ext uri="{FF2B5EF4-FFF2-40B4-BE49-F238E27FC236}">
                <a16:creationId xmlns:a16="http://schemas.microsoft.com/office/drawing/2014/main" id="{1ED8169C-0C73-2300-7A3E-07A70CB06E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934F061-C355-99B9-77C6-F6D516FDF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51C54E5-0EE3-44CD-A8E8-912A99927F61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25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泪珠形 6">
            <a:extLst>
              <a:ext uri="{FF2B5EF4-FFF2-40B4-BE49-F238E27FC236}">
                <a16:creationId xmlns:a16="http://schemas.microsoft.com/office/drawing/2014/main" id="{8C945760-6681-E3DD-4172-81FA41ECCAD1}"/>
              </a:ext>
            </a:extLst>
          </p:cNvPr>
          <p:cNvSpPr>
            <a:spLocks noChangeAspect="1"/>
          </p:cNvSpPr>
          <p:nvPr/>
        </p:nvSpPr>
        <p:spPr>
          <a:xfrm>
            <a:off x="6561073" y="1116073"/>
            <a:ext cx="3623597" cy="3555989"/>
          </a:xfrm>
          <a:prstGeom prst="teardrop">
            <a:avLst>
              <a:gd name="adj" fmla="val 103836"/>
            </a:avLst>
          </a:prstGeom>
          <a:blipFill>
            <a:blip r:embed="rId3"/>
            <a:stretch>
              <a:fillRect l="-26305" t="-4508" r="-26305" b="-4508"/>
            </a:stretch>
          </a:blipFill>
          <a:scene3d>
            <a:camera prst="orthographicFront"/>
            <a:lightRig rig="sof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Group 6">
            <a:extLst>
              <a:ext uri="{FF2B5EF4-FFF2-40B4-BE49-F238E27FC236}">
                <a16:creationId xmlns:a16="http://schemas.microsoft.com/office/drawing/2014/main" id="{D69ADE67-87EE-5ABF-72A2-2885CF707EC5}"/>
              </a:ext>
            </a:extLst>
          </p:cNvPr>
          <p:cNvGrpSpPr>
            <a:grpSpLocks/>
          </p:cNvGrpSpPr>
          <p:nvPr/>
        </p:nvGrpSpPr>
        <p:grpSpPr bwMode="auto">
          <a:xfrm>
            <a:off x="192173" y="970794"/>
            <a:ext cx="5107152" cy="1892229"/>
            <a:chOff x="3862" y="799"/>
            <a:chExt cx="2458" cy="1219"/>
          </a:xfrm>
        </p:grpSpPr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C2645B7D-8FB3-D84B-B502-6E6953661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2" y="799"/>
              <a:ext cx="2022" cy="27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32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Stationary Qubit: </a:t>
              </a:r>
              <a:r>
                <a:rPr lang="de-DE" sz="3200" b="1" u="sng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Ions</a:t>
              </a:r>
              <a:endParaRPr lang="en-US" sz="32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ED580D69-21EC-E2AE-C936-EA1A2AB6C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222"/>
              <a:ext cx="2414" cy="796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lIns="90000" tIns="46800" rIns="90000" bIns="46800" anchor="ctr"/>
            <a:lstStyle/>
            <a:p>
              <a:pPr marL="193675" indent="-193675">
                <a:buFontTx/>
                <a:buChar char="•"/>
              </a:pP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High-</a:t>
              </a:r>
              <a:r>
                <a:rPr lang="de-DE" sz="2400" b="1" dirty="0" err="1">
                  <a:solidFill>
                    <a:schemeClr val="accent2"/>
                  </a:solidFill>
                  <a:latin typeface="Tw Cen MT" panose="020B0602020104020603" pitchFamily="34" charset="0"/>
                </a:rPr>
                <a:t>fidelity</a:t>
              </a: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 Quantum Operation</a:t>
              </a:r>
            </a:p>
            <a:p>
              <a:pPr marL="193675" indent="-193675">
                <a:buFontTx/>
                <a:buChar char="•"/>
              </a:pP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Long </a:t>
              </a:r>
              <a:r>
                <a:rPr lang="de-DE" sz="2400" b="1" dirty="0" err="1">
                  <a:solidFill>
                    <a:schemeClr val="accent2"/>
                  </a:solidFill>
                  <a:latin typeface="Tw Cen MT" panose="020B0602020104020603" pitchFamily="34" charset="0"/>
                </a:rPr>
                <a:t>coherence</a:t>
              </a: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 time</a:t>
              </a:r>
            </a:p>
            <a:p>
              <a:pPr marL="193675" indent="-193675">
                <a:buFontTx/>
                <a:buChar char="•"/>
              </a:pP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Easy </a:t>
              </a:r>
              <a:r>
                <a:rPr lang="de-DE" sz="2400" b="1" dirty="0" err="1">
                  <a:solidFill>
                    <a:schemeClr val="accent2"/>
                  </a:solidFill>
                  <a:latin typeface="Tw Cen MT" panose="020B0602020104020603" pitchFamily="34" charset="0"/>
                </a:rPr>
                <a:t>to</a:t>
              </a:r>
              <a:r>
                <a:rPr lang="de-DE" sz="2400" b="1" dirty="0">
                  <a:solidFill>
                    <a:schemeClr val="accent2"/>
                  </a:solidFill>
                  <a:latin typeface="Tw Cen MT" panose="020B0602020104020603" pitchFamily="34" charset="0"/>
                </a:rPr>
                <a:t> </a:t>
              </a:r>
              <a:r>
                <a:rPr lang="de-DE" sz="2400" b="1" dirty="0" err="1">
                  <a:solidFill>
                    <a:schemeClr val="accent2"/>
                  </a:solidFill>
                  <a:latin typeface="Tw Cen MT" panose="020B0602020104020603" pitchFamily="34" charset="0"/>
                </a:rPr>
                <a:t>control</a:t>
              </a:r>
              <a:endParaRPr lang="de-DE" sz="2400" b="1" dirty="0">
                <a:solidFill>
                  <a:schemeClr val="accent2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2" name="Rectangle 4">
            <a:extLst>
              <a:ext uri="{FF2B5EF4-FFF2-40B4-BE49-F238E27FC236}">
                <a16:creationId xmlns:a16="http://schemas.microsoft.com/office/drawing/2014/main" id="{EA21BB22-7B4F-B804-A23E-185EDBC0B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0158" y="4699049"/>
            <a:ext cx="3432176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Flying Qubit: </a:t>
            </a:r>
            <a:r>
              <a:rPr lang="de-DE" sz="2800" b="1" u="sng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Photons</a:t>
            </a:r>
            <a:endParaRPr lang="en-US" sz="2800" b="1" u="sng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AutoShape 96">
            <a:extLst>
              <a:ext uri="{FF2B5EF4-FFF2-40B4-BE49-F238E27FC236}">
                <a16:creationId xmlns:a16="http://schemas.microsoft.com/office/drawing/2014/main" id="{5AE6D5F3-64D9-F45F-F707-A450546C661D}"/>
              </a:ext>
            </a:extLst>
          </p:cNvPr>
          <p:cNvSpPr>
            <a:spLocks noChangeArrowheads="1"/>
          </p:cNvSpPr>
          <p:nvPr/>
        </p:nvSpPr>
        <p:spPr bwMode="auto">
          <a:xfrm rot="2795147">
            <a:off x="3873008" y="4054701"/>
            <a:ext cx="2190034" cy="735012"/>
          </a:xfrm>
          <a:prstGeom prst="leftRightArrow">
            <a:avLst>
              <a:gd name="adj1" fmla="val 50000"/>
              <a:gd name="adj2" fmla="val 53909"/>
            </a:avLst>
          </a:prstGeom>
          <a:solidFill>
            <a:srgbClr val="FF00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5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</a:t>
            </a:r>
            <a:r>
              <a:rPr lang="de-DE" sz="25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face</a:t>
            </a:r>
            <a:endParaRPr lang="en-US" sz="2500" b="1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AutoShape 8">
            <a:extLst>
              <a:ext uri="{FF2B5EF4-FFF2-40B4-BE49-F238E27FC236}">
                <a16:creationId xmlns:a16="http://schemas.microsoft.com/office/drawing/2014/main" id="{F7AE889B-FEF6-AF5A-835B-444A05F1C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5263479"/>
            <a:ext cx="6284167" cy="1315499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lIns="90000" tIns="46800" rIns="90000" bIns="46800" anchor="ctr"/>
          <a:lstStyle/>
          <a:p>
            <a:pPr marL="193675" indent="-193675">
              <a:buFontTx/>
              <a:buChar char="•"/>
            </a:pPr>
            <a:r>
              <a:rPr lang="de-DE" sz="2400" b="1" dirty="0"/>
              <a:t>Low-</a:t>
            </a:r>
            <a:r>
              <a:rPr lang="de-DE" sz="2400" b="1" dirty="0" err="1"/>
              <a:t>loss</a:t>
            </a:r>
            <a:r>
              <a:rPr lang="de-DE" sz="2400" b="1" dirty="0"/>
              <a:t> </a:t>
            </a:r>
            <a:r>
              <a:rPr lang="en-GB" altLang="zh-CN" sz="2400" b="1" dirty="0"/>
              <a:t>transmission over long distances </a:t>
            </a:r>
            <a:endParaRPr lang="de-DE" sz="2400" b="1" dirty="0"/>
          </a:p>
          <a:p>
            <a:pPr marL="193675" indent="-193675">
              <a:buFontTx/>
              <a:buChar char="•"/>
            </a:pPr>
            <a:r>
              <a:rPr lang="de-DE" sz="2400" b="1" dirty="0"/>
              <a:t>Easy </a:t>
            </a:r>
            <a:r>
              <a:rPr lang="de-DE" sz="2400" b="1" dirty="0" err="1"/>
              <a:t>to</a:t>
            </a:r>
            <a:r>
              <a:rPr lang="de-DE" sz="2400" b="1" dirty="0"/>
              <a:t> </a:t>
            </a:r>
            <a:r>
              <a:rPr lang="en-GB" sz="2400" b="1" dirty="0"/>
              <a:t>perform reliable single-qubit gates</a:t>
            </a:r>
            <a:endParaRPr lang="de-DE" sz="2400" b="1" dirty="0"/>
          </a:p>
          <a:p>
            <a:pPr marL="193675" indent="-193675">
              <a:buFontTx/>
              <a:buChar char="•"/>
            </a:pPr>
            <a:r>
              <a:rPr lang="de-DE" sz="2400" b="1" dirty="0"/>
              <a:t>Multiple</a:t>
            </a:r>
            <a:r>
              <a:rPr lang="en-GB" altLang="zh-CN" sz="2400" b="1" dirty="0"/>
              <a:t> encoding possibilities</a:t>
            </a:r>
            <a:endParaRPr lang="en-US" altLang="zh-CN" sz="2400" b="1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3598176B-7954-B089-271A-4D964B6C3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7773" y="250029"/>
            <a:ext cx="6639532" cy="351626"/>
          </a:xfrm>
        </p:spPr>
        <p:txBody>
          <a:bodyPr anchor="ctr">
            <a:noAutofit/>
          </a:bodyPr>
          <a:lstStyle/>
          <a:p>
            <a:r>
              <a:rPr lang="en-GB" sz="3600" b="1" dirty="0">
                <a:solidFill>
                  <a:schemeClr val="accent1"/>
                </a:solidFill>
              </a:rPr>
              <a:t>Ion trap - Quantum Networks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57C145FD-0AB8-7D13-8928-33F0E75AB81C}"/>
              </a:ext>
            </a:extLst>
          </p:cNvPr>
          <p:cNvSpPr/>
          <p:nvPr/>
        </p:nvSpPr>
        <p:spPr>
          <a:xfrm>
            <a:off x="8046463" y="4222753"/>
            <a:ext cx="125519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FFFFFF"/>
                </a:solidFill>
              </a:rPr>
              <a:t>www.azoquantum.com</a:t>
            </a:r>
          </a:p>
        </p:txBody>
      </p:sp>
      <p:sp>
        <p:nvSpPr>
          <p:cNvPr id="3" name="AutoShape 8">
            <a:extLst>
              <a:ext uri="{FF2B5EF4-FFF2-40B4-BE49-F238E27FC236}">
                <a16:creationId xmlns:a16="http://schemas.microsoft.com/office/drawing/2014/main" id="{F9FF0F60-2E83-946D-F8ED-5A664E082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535" y="2950391"/>
            <a:ext cx="5002260" cy="560922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lIns="90000" tIns="46800" rIns="90000" bIns="46800" anchor="ctr"/>
          <a:lstStyle/>
          <a:p>
            <a:pPr marL="193675" indent="-193675">
              <a:buFontTx/>
              <a:buChar char="•"/>
            </a:pPr>
            <a:r>
              <a:rPr lang="de-DE" altLang="zh-CN" sz="2400" b="1" dirty="0" err="1">
                <a:solidFill>
                  <a:schemeClr val="accent1"/>
                </a:solidFill>
                <a:latin typeface="Tw Cen MT" panose="020B0602020104020603" pitchFamily="34" charset="0"/>
              </a:rPr>
              <a:t>Disadvantage</a:t>
            </a:r>
            <a:r>
              <a:rPr lang="de-DE" altLang="zh-CN" sz="2400" b="1" dirty="0">
                <a:solidFill>
                  <a:schemeClr val="accent1"/>
                </a:solidFill>
                <a:latin typeface="Tw Cen MT" panose="020B0602020104020603" pitchFamily="34" charset="0"/>
              </a:rPr>
              <a:t>: </a:t>
            </a:r>
            <a:r>
              <a:rPr lang="de-DE" altLang="zh-CN" sz="2400" b="1" dirty="0" err="1">
                <a:solidFill>
                  <a:schemeClr val="accent1"/>
                </a:solidFill>
                <a:latin typeface="Tw Cen MT" panose="020B0602020104020603" pitchFamily="34" charset="0"/>
              </a:rPr>
              <a:t>Scalability</a:t>
            </a:r>
            <a:r>
              <a:rPr lang="de-DE" altLang="zh-CN" sz="2400" b="1" dirty="0">
                <a:solidFill>
                  <a:schemeClr val="accent1"/>
                </a:solidFill>
                <a:latin typeface="Tw Cen MT" panose="020B0602020104020603" pitchFamily="34" charset="0"/>
              </a:rPr>
              <a:t> </a:t>
            </a:r>
            <a:r>
              <a:rPr lang="de-DE" altLang="zh-CN" sz="2400" b="1" dirty="0" err="1">
                <a:solidFill>
                  <a:schemeClr val="accent1"/>
                </a:solidFill>
                <a:latin typeface="Tw Cen MT" panose="020B0602020104020603" pitchFamily="34" charset="0"/>
              </a:rPr>
              <a:t>limit</a:t>
            </a:r>
            <a:endParaRPr lang="de-DE" altLang="zh-CN" sz="2400" b="1" dirty="0">
              <a:solidFill>
                <a:schemeClr val="accent2"/>
              </a:solidFill>
              <a:latin typeface="Tw Cen MT" panose="020B0602020104020603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38E940-4205-0003-4FC4-CCF6277A1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059" y="6472091"/>
            <a:ext cx="2743200" cy="365125"/>
          </a:xfrm>
        </p:spPr>
        <p:txBody>
          <a:bodyPr/>
          <a:lstStyle/>
          <a:p>
            <a:fld id="{F51C54E5-0EE3-44CD-A8E8-912A99927F61}" type="slidenum">
              <a:rPr lang="en-GB" smtClean="0"/>
              <a:t>3</a:t>
            </a:fld>
            <a:endParaRPr lang="en-GB" dirty="0"/>
          </a:p>
        </p:txBody>
      </p:sp>
      <p:pic>
        <p:nvPicPr>
          <p:cNvPr id="2" name="图片 1" descr="图示&#10;&#10;描述已自动生成">
            <a:extLst>
              <a:ext uri="{FF2B5EF4-FFF2-40B4-BE49-F238E27FC236}">
                <a16:creationId xmlns:a16="http://schemas.microsoft.com/office/drawing/2014/main" id="{21DCA0D7-E3E4-21E8-8C56-62773265FE6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98895" y="3935129"/>
            <a:ext cx="5423500" cy="2727519"/>
          </a:xfrm>
          <a:prstGeom prst="rect">
            <a:avLst/>
          </a:prstGeom>
          <a:solidFill>
            <a:schemeClr val="bg1">
              <a:alpha val="90055"/>
            </a:schemeClr>
          </a:solidFill>
          <a:ln w="25400" cap="rnd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516435"/>
                      <a:gd name="connsiteY0" fmla="*/ 0 h 2848534"/>
                      <a:gd name="connsiteX1" fmla="*/ 456150 w 6516435"/>
                      <a:gd name="connsiteY1" fmla="*/ 0 h 2848534"/>
                      <a:gd name="connsiteX2" fmla="*/ 1172958 w 6516435"/>
                      <a:gd name="connsiteY2" fmla="*/ 0 h 2848534"/>
                      <a:gd name="connsiteX3" fmla="*/ 1759437 w 6516435"/>
                      <a:gd name="connsiteY3" fmla="*/ 0 h 2848534"/>
                      <a:gd name="connsiteX4" fmla="*/ 2411081 w 6516435"/>
                      <a:gd name="connsiteY4" fmla="*/ 0 h 2848534"/>
                      <a:gd name="connsiteX5" fmla="*/ 3193053 w 6516435"/>
                      <a:gd name="connsiteY5" fmla="*/ 0 h 2848534"/>
                      <a:gd name="connsiteX6" fmla="*/ 3714368 w 6516435"/>
                      <a:gd name="connsiteY6" fmla="*/ 0 h 2848534"/>
                      <a:gd name="connsiteX7" fmla="*/ 4431176 w 6516435"/>
                      <a:gd name="connsiteY7" fmla="*/ 0 h 2848534"/>
                      <a:gd name="connsiteX8" fmla="*/ 4952491 w 6516435"/>
                      <a:gd name="connsiteY8" fmla="*/ 0 h 2848534"/>
                      <a:gd name="connsiteX9" fmla="*/ 5604134 w 6516435"/>
                      <a:gd name="connsiteY9" fmla="*/ 0 h 2848534"/>
                      <a:gd name="connsiteX10" fmla="*/ 6516435 w 6516435"/>
                      <a:gd name="connsiteY10" fmla="*/ 0 h 2848534"/>
                      <a:gd name="connsiteX11" fmla="*/ 6516435 w 6516435"/>
                      <a:gd name="connsiteY11" fmla="*/ 484251 h 2848534"/>
                      <a:gd name="connsiteX12" fmla="*/ 6516435 w 6516435"/>
                      <a:gd name="connsiteY12" fmla="*/ 1110928 h 2848534"/>
                      <a:gd name="connsiteX13" fmla="*/ 6516435 w 6516435"/>
                      <a:gd name="connsiteY13" fmla="*/ 1680635 h 2848534"/>
                      <a:gd name="connsiteX14" fmla="*/ 6516435 w 6516435"/>
                      <a:gd name="connsiteY14" fmla="*/ 2307313 h 2848534"/>
                      <a:gd name="connsiteX15" fmla="*/ 6516435 w 6516435"/>
                      <a:gd name="connsiteY15" fmla="*/ 2848534 h 2848534"/>
                      <a:gd name="connsiteX16" fmla="*/ 5929956 w 6516435"/>
                      <a:gd name="connsiteY16" fmla="*/ 2848534 h 2848534"/>
                      <a:gd name="connsiteX17" fmla="*/ 5343477 w 6516435"/>
                      <a:gd name="connsiteY17" fmla="*/ 2848534 h 2848534"/>
                      <a:gd name="connsiteX18" fmla="*/ 4626669 w 6516435"/>
                      <a:gd name="connsiteY18" fmla="*/ 2848534 h 2848534"/>
                      <a:gd name="connsiteX19" fmla="*/ 3975025 w 6516435"/>
                      <a:gd name="connsiteY19" fmla="*/ 2848534 h 2848534"/>
                      <a:gd name="connsiteX20" fmla="*/ 3193053 w 6516435"/>
                      <a:gd name="connsiteY20" fmla="*/ 2848534 h 2848534"/>
                      <a:gd name="connsiteX21" fmla="*/ 2411081 w 6516435"/>
                      <a:gd name="connsiteY21" fmla="*/ 2848534 h 2848534"/>
                      <a:gd name="connsiteX22" fmla="*/ 1694273 w 6516435"/>
                      <a:gd name="connsiteY22" fmla="*/ 2848534 h 2848534"/>
                      <a:gd name="connsiteX23" fmla="*/ 977465 w 6516435"/>
                      <a:gd name="connsiteY23" fmla="*/ 2848534 h 2848534"/>
                      <a:gd name="connsiteX24" fmla="*/ 0 w 6516435"/>
                      <a:gd name="connsiteY24" fmla="*/ 2848534 h 2848534"/>
                      <a:gd name="connsiteX25" fmla="*/ 0 w 6516435"/>
                      <a:gd name="connsiteY25" fmla="*/ 2335798 h 2848534"/>
                      <a:gd name="connsiteX26" fmla="*/ 0 w 6516435"/>
                      <a:gd name="connsiteY26" fmla="*/ 1766091 h 2848534"/>
                      <a:gd name="connsiteX27" fmla="*/ 0 w 6516435"/>
                      <a:gd name="connsiteY27" fmla="*/ 1196384 h 2848534"/>
                      <a:gd name="connsiteX28" fmla="*/ 0 w 6516435"/>
                      <a:gd name="connsiteY28" fmla="*/ 712133 h 2848534"/>
                      <a:gd name="connsiteX29" fmla="*/ 0 w 6516435"/>
                      <a:gd name="connsiteY29" fmla="*/ 0 h 2848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6516435" h="2848534" fill="none" extrusionOk="0">
                        <a:moveTo>
                          <a:pt x="0" y="0"/>
                        </a:moveTo>
                        <a:cubicBezTo>
                          <a:pt x="159058" y="5579"/>
                          <a:pt x="308107" y="-4420"/>
                          <a:pt x="456150" y="0"/>
                        </a:cubicBezTo>
                        <a:cubicBezTo>
                          <a:pt x="604193" y="4420"/>
                          <a:pt x="1021081" y="-4729"/>
                          <a:pt x="1172958" y="0"/>
                        </a:cubicBezTo>
                        <a:cubicBezTo>
                          <a:pt x="1324835" y="4729"/>
                          <a:pt x="1556344" y="-2437"/>
                          <a:pt x="1759437" y="0"/>
                        </a:cubicBezTo>
                        <a:cubicBezTo>
                          <a:pt x="1962530" y="2437"/>
                          <a:pt x="2149226" y="16926"/>
                          <a:pt x="2411081" y="0"/>
                        </a:cubicBezTo>
                        <a:cubicBezTo>
                          <a:pt x="2672936" y="-16926"/>
                          <a:pt x="2862017" y="23705"/>
                          <a:pt x="3193053" y="0"/>
                        </a:cubicBezTo>
                        <a:cubicBezTo>
                          <a:pt x="3524089" y="-23705"/>
                          <a:pt x="3504329" y="-10704"/>
                          <a:pt x="3714368" y="0"/>
                        </a:cubicBezTo>
                        <a:cubicBezTo>
                          <a:pt x="3924408" y="10704"/>
                          <a:pt x="4243274" y="23587"/>
                          <a:pt x="4431176" y="0"/>
                        </a:cubicBezTo>
                        <a:cubicBezTo>
                          <a:pt x="4619078" y="-23587"/>
                          <a:pt x="4733824" y="25746"/>
                          <a:pt x="4952491" y="0"/>
                        </a:cubicBezTo>
                        <a:cubicBezTo>
                          <a:pt x="5171158" y="-25746"/>
                          <a:pt x="5318304" y="-2344"/>
                          <a:pt x="5604134" y="0"/>
                        </a:cubicBezTo>
                        <a:cubicBezTo>
                          <a:pt x="5889964" y="2344"/>
                          <a:pt x="6230462" y="-33030"/>
                          <a:pt x="6516435" y="0"/>
                        </a:cubicBezTo>
                        <a:cubicBezTo>
                          <a:pt x="6526949" y="233346"/>
                          <a:pt x="6523917" y="378432"/>
                          <a:pt x="6516435" y="484251"/>
                        </a:cubicBezTo>
                        <a:cubicBezTo>
                          <a:pt x="6508953" y="590070"/>
                          <a:pt x="6529723" y="919968"/>
                          <a:pt x="6516435" y="1110928"/>
                        </a:cubicBezTo>
                        <a:cubicBezTo>
                          <a:pt x="6503147" y="1301888"/>
                          <a:pt x="6523083" y="1508815"/>
                          <a:pt x="6516435" y="1680635"/>
                        </a:cubicBezTo>
                        <a:cubicBezTo>
                          <a:pt x="6509787" y="1852455"/>
                          <a:pt x="6520194" y="2038489"/>
                          <a:pt x="6516435" y="2307313"/>
                        </a:cubicBezTo>
                        <a:cubicBezTo>
                          <a:pt x="6512676" y="2576137"/>
                          <a:pt x="6542314" y="2642852"/>
                          <a:pt x="6516435" y="2848534"/>
                        </a:cubicBezTo>
                        <a:cubicBezTo>
                          <a:pt x="6370237" y="2877298"/>
                          <a:pt x="6085982" y="2825744"/>
                          <a:pt x="5929956" y="2848534"/>
                        </a:cubicBezTo>
                        <a:cubicBezTo>
                          <a:pt x="5773930" y="2871324"/>
                          <a:pt x="5632314" y="2822860"/>
                          <a:pt x="5343477" y="2848534"/>
                        </a:cubicBezTo>
                        <a:cubicBezTo>
                          <a:pt x="5054640" y="2874208"/>
                          <a:pt x="4851671" y="2851715"/>
                          <a:pt x="4626669" y="2848534"/>
                        </a:cubicBezTo>
                        <a:cubicBezTo>
                          <a:pt x="4401667" y="2845353"/>
                          <a:pt x="4274745" y="2817603"/>
                          <a:pt x="3975025" y="2848534"/>
                        </a:cubicBezTo>
                        <a:cubicBezTo>
                          <a:pt x="3675305" y="2879465"/>
                          <a:pt x="3451928" y="2830316"/>
                          <a:pt x="3193053" y="2848534"/>
                        </a:cubicBezTo>
                        <a:cubicBezTo>
                          <a:pt x="2934178" y="2866752"/>
                          <a:pt x="2709927" y="2866634"/>
                          <a:pt x="2411081" y="2848534"/>
                        </a:cubicBezTo>
                        <a:cubicBezTo>
                          <a:pt x="2112235" y="2830434"/>
                          <a:pt x="1863854" y="2840655"/>
                          <a:pt x="1694273" y="2848534"/>
                        </a:cubicBezTo>
                        <a:cubicBezTo>
                          <a:pt x="1524692" y="2856413"/>
                          <a:pt x="1146523" y="2882271"/>
                          <a:pt x="977465" y="2848534"/>
                        </a:cubicBezTo>
                        <a:cubicBezTo>
                          <a:pt x="808407" y="2814797"/>
                          <a:pt x="222329" y="2844812"/>
                          <a:pt x="0" y="2848534"/>
                        </a:cubicBezTo>
                        <a:cubicBezTo>
                          <a:pt x="-2594" y="2714377"/>
                          <a:pt x="2506" y="2584522"/>
                          <a:pt x="0" y="2335798"/>
                        </a:cubicBezTo>
                        <a:cubicBezTo>
                          <a:pt x="-2506" y="2087074"/>
                          <a:pt x="22054" y="1963833"/>
                          <a:pt x="0" y="1766091"/>
                        </a:cubicBezTo>
                        <a:cubicBezTo>
                          <a:pt x="-22054" y="1568349"/>
                          <a:pt x="-21097" y="1317221"/>
                          <a:pt x="0" y="1196384"/>
                        </a:cubicBezTo>
                        <a:cubicBezTo>
                          <a:pt x="21097" y="1075547"/>
                          <a:pt x="-15792" y="810030"/>
                          <a:pt x="0" y="712133"/>
                        </a:cubicBezTo>
                        <a:cubicBezTo>
                          <a:pt x="15792" y="614236"/>
                          <a:pt x="-9206" y="241076"/>
                          <a:pt x="0" y="0"/>
                        </a:cubicBezTo>
                        <a:close/>
                      </a:path>
                      <a:path w="6516435" h="2848534" stroke="0" extrusionOk="0">
                        <a:moveTo>
                          <a:pt x="0" y="0"/>
                        </a:moveTo>
                        <a:cubicBezTo>
                          <a:pt x="242073" y="-25583"/>
                          <a:pt x="299901" y="6874"/>
                          <a:pt x="586479" y="0"/>
                        </a:cubicBezTo>
                        <a:cubicBezTo>
                          <a:pt x="873057" y="-6874"/>
                          <a:pt x="843141" y="-4549"/>
                          <a:pt x="1042630" y="0"/>
                        </a:cubicBezTo>
                        <a:cubicBezTo>
                          <a:pt x="1242119" y="4549"/>
                          <a:pt x="1666894" y="-10116"/>
                          <a:pt x="1824602" y="0"/>
                        </a:cubicBezTo>
                        <a:cubicBezTo>
                          <a:pt x="1982310" y="10116"/>
                          <a:pt x="2268035" y="-13429"/>
                          <a:pt x="2411081" y="0"/>
                        </a:cubicBezTo>
                        <a:cubicBezTo>
                          <a:pt x="2554127" y="13429"/>
                          <a:pt x="2722857" y="6364"/>
                          <a:pt x="2997560" y="0"/>
                        </a:cubicBezTo>
                        <a:cubicBezTo>
                          <a:pt x="3272263" y="-6364"/>
                          <a:pt x="3423270" y="-30681"/>
                          <a:pt x="3779532" y="0"/>
                        </a:cubicBezTo>
                        <a:cubicBezTo>
                          <a:pt x="4135794" y="30681"/>
                          <a:pt x="4147875" y="12326"/>
                          <a:pt x="4300847" y="0"/>
                        </a:cubicBezTo>
                        <a:cubicBezTo>
                          <a:pt x="4453819" y="-12326"/>
                          <a:pt x="4719609" y="17265"/>
                          <a:pt x="5082819" y="0"/>
                        </a:cubicBezTo>
                        <a:cubicBezTo>
                          <a:pt x="5446029" y="-17265"/>
                          <a:pt x="5656960" y="17940"/>
                          <a:pt x="5864792" y="0"/>
                        </a:cubicBezTo>
                        <a:cubicBezTo>
                          <a:pt x="6072624" y="-17940"/>
                          <a:pt x="6236128" y="3922"/>
                          <a:pt x="6516435" y="0"/>
                        </a:cubicBezTo>
                        <a:cubicBezTo>
                          <a:pt x="6516746" y="169128"/>
                          <a:pt x="6509699" y="434647"/>
                          <a:pt x="6516435" y="626677"/>
                        </a:cubicBezTo>
                        <a:cubicBezTo>
                          <a:pt x="6523171" y="818707"/>
                          <a:pt x="6542314" y="962342"/>
                          <a:pt x="6516435" y="1224870"/>
                        </a:cubicBezTo>
                        <a:cubicBezTo>
                          <a:pt x="6490556" y="1487398"/>
                          <a:pt x="6510361" y="1574941"/>
                          <a:pt x="6516435" y="1709120"/>
                        </a:cubicBezTo>
                        <a:cubicBezTo>
                          <a:pt x="6522510" y="1843299"/>
                          <a:pt x="6496675" y="2002248"/>
                          <a:pt x="6516435" y="2278827"/>
                        </a:cubicBezTo>
                        <a:cubicBezTo>
                          <a:pt x="6536195" y="2555406"/>
                          <a:pt x="6522589" y="2610566"/>
                          <a:pt x="6516435" y="2848534"/>
                        </a:cubicBezTo>
                        <a:cubicBezTo>
                          <a:pt x="6347561" y="2827542"/>
                          <a:pt x="5995352" y="2826853"/>
                          <a:pt x="5864792" y="2848534"/>
                        </a:cubicBezTo>
                        <a:cubicBezTo>
                          <a:pt x="5734232" y="2870215"/>
                          <a:pt x="5363183" y="2838822"/>
                          <a:pt x="5082819" y="2848534"/>
                        </a:cubicBezTo>
                        <a:cubicBezTo>
                          <a:pt x="4802455" y="2858246"/>
                          <a:pt x="4699623" y="2863064"/>
                          <a:pt x="4431176" y="2848534"/>
                        </a:cubicBezTo>
                        <a:cubicBezTo>
                          <a:pt x="4162729" y="2834004"/>
                          <a:pt x="4168742" y="2845241"/>
                          <a:pt x="3975025" y="2848534"/>
                        </a:cubicBezTo>
                        <a:cubicBezTo>
                          <a:pt x="3781308" y="2851827"/>
                          <a:pt x="3682705" y="2872518"/>
                          <a:pt x="3453711" y="2848534"/>
                        </a:cubicBezTo>
                        <a:cubicBezTo>
                          <a:pt x="3224717" y="2824550"/>
                          <a:pt x="3042550" y="2871796"/>
                          <a:pt x="2671738" y="2848534"/>
                        </a:cubicBezTo>
                        <a:cubicBezTo>
                          <a:pt x="2300926" y="2825272"/>
                          <a:pt x="2337194" y="2878126"/>
                          <a:pt x="2020095" y="2848534"/>
                        </a:cubicBezTo>
                        <a:cubicBezTo>
                          <a:pt x="1702996" y="2818942"/>
                          <a:pt x="1712201" y="2829031"/>
                          <a:pt x="1498780" y="2848534"/>
                        </a:cubicBezTo>
                        <a:cubicBezTo>
                          <a:pt x="1285360" y="2868037"/>
                          <a:pt x="1049168" y="2874714"/>
                          <a:pt x="847137" y="2848534"/>
                        </a:cubicBezTo>
                        <a:cubicBezTo>
                          <a:pt x="645106" y="2822354"/>
                          <a:pt x="412514" y="2809573"/>
                          <a:pt x="0" y="2848534"/>
                        </a:cubicBezTo>
                        <a:cubicBezTo>
                          <a:pt x="-4837" y="2724150"/>
                          <a:pt x="20535" y="2557918"/>
                          <a:pt x="0" y="2364283"/>
                        </a:cubicBezTo>
                        <a:cubicBezTo>
                          <a:pt x="-20535" y="2170648"/>
                          <a:pt x="-16866" y="2029625"/>
                          <a:pt x="0" y="1766091"/>
                        </a:cubicBezTo>
                        <a:cubicBezTo>
                          <a:pt x="16866" y="1502557"/>
                          <a:pt x="-19807" y="1360103"/>
                          <a:pt x="0" y="1253355"/>
                        </a:cubicBezTo>
                        <a:cubicBezTo>
                          <a:pt x="19807" y="1146607"/>
                          <a:pt x="-22954" y="921915"/>
                          <a:pt x="0" y="626677"/>
                        </a:cubicBezTo>
                        <a:cubicBezTo>
                          <a:pt x="22954" y="331439"/>
                          <a:pt x="8811" y="21215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5" name="Picture 48">
            <a:extLst>
              <a:ext uri="{FF2B5EF4-FFF2-40B4-BE49-F238E27FC236}">
                <a16:creationId xmlns:a16="http://schemas.microsoft.com/office/drawing/2014/main" id="{353BE0BF-11AF-28BB-090B-6F23C2F548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9" t="34333" b="34333"/>
          <a:stretch/>
        </p:blipFill>
        <p:spPr>
          <a:xfrm rot="2726042">
            <a:off x="4864824" y="3789212"/>
            <a:ext cx="990331" cy="50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29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21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76">
            <a:extLst>
              <a:ext uri="{FF2B5EF4-FFF2-40B4-BE49-F238E27FC236}">
                <a16:creationId xmlns:a16="http://schemas.microsoft.com/office/drawing/2014/main" id="{64214745-DF40-42C9-7D6F-F9AD8AB0A6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7350" y="1858780"/>
            <a:ext cx="6501905" cy="1791864"/>
            <a:chOff x="436" y="1754"/>
            <a:chExt cx="4848" cy="1404"/>
          </a:xfrm>
          <a:scene3d>
            <a:camera prst="orthographicFront">
              <a:rot lat="0" lon="0" rev="600000"/>
            </a:camera>
            <a:lightRig rig="threePt" dir="t"/>
          </a:scene3d>
        </p:grpSpPr>
        <p:pic>
          <p:nvPicPr>
            <p:cNvPr id="4" name="longscan2.avi">
              <a:hlinkClick r:id="" action="ppaction://media"/>
              <a:extLst>
                <a:ext uri="{FF2B5EF4-FFF2-40B4-BE49-F238E27FC236}">
                  <a16:creationId xmlns:a16="http://schemas.microsoft.com/office/drawing/2014/main" id="{571F494C-15E4-706B-C3EB-47D6B167FF1B}"/>
                </a:ext>
              </a:extLst>
            </p:cNvPr>
            <p:cNvPicPr>
              <a:picLocks noRot="1" noChangeAspect="1" noChangeArrowheads="1"/>
            </p:cNvPicPr>
            <p:nvPr>
              <a:videoFile r:link="rId1"/>
            </p:nvPr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6" y="1754"/>
              <a:ext cx="3103" cy="1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6" descr="4ionstring">
              <a:extLst>
                <a:ext uri="{FF2B5EF4-FFF2-40B4-BE49-F238E27FC236}">
                  <a16:creationId xmlns:a16="http://schemas.microsoft.com/office/drawing/2014/main" id="{9ED62C60-0098-083A-5280-B25BFE99F0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667" t="55112" r="78009" b="30666"/>
            <a:stretch>
              <a:fillRect/>
            </a:stretch>
          </p:blipFill>
          <p:spPr bwMode="auto">
            <a:xfrm>
              <a:off x="1885" y="2251"/>
              <a:ext cx="26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171">
              <a:extLst>
                <a:ext uri="{FF2B5EF4-FFF2-40B4-BE49-F238E27FC236}">
                  <a16:creationId xmlns:a16="http://schemas.microsoft.com/office/drawing/2014/main" id="{977D7C2E-3F16-55DF-42D9-B6C7D50BBB2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6937356"/>
                </p:ext>
              </p:extLst>
            </p:nvPr>
          </p:nvGraphicFramePr>
          <p:xfrm>
            <a:off x="3112" y="1754"/>
            <a:ext cx="2172" cy="8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6" imgW="3447360" imgH="2612160" progId="Origin50.Graph">
                    <p:embed/>
                  </p:oleObj>
                </mc:Choice>
                <mc:Fallback>
                  <p:oleObj name="Graph" r:id="rId6" imgW="3447360" imgH="2612160" progId="Origin50.Graph">
                    <p:embed/>
                    <p:pic>
                      <p:nvPicPr>
                        <p:cNvPr id="6" name="Object 171">
                          <a:extLst>
                            <a:ext uri="{FF2B5EF4-FFF2-40B4-BE49-F238E27FC236}">
                              <a16:creationId xmlns:a16="http://schemas.microsoft.com/office/drawing/2014/main" id="{977D7C2E-3F16-55DF-42D9-B6C7D50BBB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24803" b="25592"/>
                        <a:stretch>
                          <a:fillRect/>
                        </a:stretch>
                      </p:blipFill>
                      <p:spPr bwMode="auto">
                        <a:xfrm>
                          <a:off x="3112" y="1754"/>
                          <a:ext cx="2172" cy="8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Picture 174" descr="4ionstring">
              <a:extLst>
                <a:ext uri="{FF2B5EF4-FFF2-40B4-BE49-F238E27FC236}">
                  <a16:creationId xmlns:a16="http://schemas.microsoft.com/office/drawing/2014/main" id="{6D48034C-DC77-14B3-CA9A-2E0E6A6045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667" t="55112" r="78009" b="30666"/>
            <a:stretch>
              <a:fillRect/>
            </a:stretch>
          </p:blipFill>
          <p:spPr bwMode="auto">
            <a:xfrm>
              <a:off x="1421" y="2325"/>
              <a:ext cx="26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5" descr="4ionstring">
              <a:extLst>
                <a:ext uri="{FF2B5EF4-FFF2-40B4-BE49-F238E27FC236}">
                  <a16:creationId xmlns:a16="http://schemas.microsoft.com/office/drawing/2014/main" id="{776A1E7E-520F-84C8-1354-550FF538B8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667" t="55112" r="78009" b="30666"/>
            <a:stretch>
              <a:fillRect/>
            </a:stretch>
          </p:blipFill>
          <p:spPr bwMode="auto">
            <a:xfrm>
              <a:off x="2322" y="2178"/>
              <a:ext cx="26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标题 19">
            <a:extLst>
              <a:ext uri="{FF2B5EF4-FFF2-40B4-BE49-F238E27FC236}">
                <a16:creationId xmlns:a16="http://schemas.microsoft.com/office/drawing/2014/main" id="{53F83169-F0F5-9D2F-661E-307B97D7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780" y="176052"/>
            <a:ext cx="2815572" cy="420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altLang="zh-CN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Cavity-QED</a:t>
            </a:r>
            <a:endParaRPr lang="zh-CN" altLang="en-US" sz="36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25B608D-B714-29AC-000E-D0530B15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929" y="6492875"/>
            <a:ext cx="2743200" cy="365125"/>
          </a:xfrm>
        </p:spPr>
        <p:txBody>
          <a:bodyPr/>
          <a:lstStyle/>
          <a:p>
            <a:fld id="{F51C54E5-0EE3-44CD-A8E8-912A99927F61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2576A498-0D93-2050-BDD8-8B5FE7D62AA8}"/>
              </a:ext>
            </a:extLst>
          </p:cNvPr>
          <p:cNvSpPr/>
          <p:nvPr/>
        </p:nvSpPr>
        <p:spPr>
          <a:xfrm>
            <a:off x="6420901" y="1356508"/>
            <a:ext cx="4988594" cy="229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5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altLang="zh-CN" sz="3200" b="1" u="sng" dirty="0">
                <a:solidFill>
                  <a:schemeClr val="tx1"/>
                </a:solidFill>
                <a:latin typeface="Tw Cen MT" panose="020B0602020104020603" pitchFamily="34" charset="0"/>
              </a:rPr>
              <a:t>Cavity-QED </a:t>
            </a:r>
          </a:p>
          <a:p>
            <a:pPr algn="ctr"/>
            <a:r>
              <a:rPr kumimoji="1" lang="en-GB" altLang="zh-CN" sz="2800" b="1" dirty="0">
                <a:solidFill>
                  <a:schemeClr val="tx1"/>
                </a:solidFill>
                <a:latin typeface="Tw Cen MT" panose="020B0602020104020603" pitchFamily="34" charset="0"/>
              </a:rPr>
              <a:t>provides a platform for a coherent interface between atoms (and ions…) and light.</a:t>
            </a:r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B98F8013-C3CD-56B9-166D-680485F02853}"/>
              </a:ext>
            </a:extLst>
          </p:cNvPr>
          <p:cNvSpPr/>
          <p:nvPr/>
        </p:nvSpPr>
        <p:spPr>
          <a:xfrm>
            <a:off x="1574577" y="4227947"/>
            <a:ext cx="9368243" cy="22380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80000"/>
                </a:schemeClr>
              </a:gs>
              <a:gs pos="72000">
                <a:schemeClr val="accent5">
                  <a:lumMod val="45000"/>
                  <a:lumOff val="55000"/>
                  <a:alpha val="91526"/>
                </a:schemeClr>
              </a:gs>
              <a:gs pos="83000">
                <a:schemeClr val="accent5">
                  <a:lumMod val="45000"/>
                  <a:lumOff val="55000"/>
                  <a:alpha val="91335"/>
                </a:schemeClr>
              </a:gs>
              <a:gs pos="100000">
                <a:schemeClr val="accent5">
                  <a:lumMod val="30000"/>
                  <a:lumOff val="70000"/>
                  <a:alpha val="92909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altLang="zh-CN" sz="2800" b="1" u="sng" dirty="0">
                <a:solidFill>
                  <a:schemeClr val="accent2"/>
                </a:solidFill>
                <a:latin typeface="Tw Cen MT" panose="020B0602020104020603" pitchFamily="34" charset="0"/>
              </a:rPr>
              <a:t>Requirements: </a:t>
            </a:r>
          </a:p>
          <a:p>
            <a:pPr algn="ctr"/>
            <a:r>
              <a:rPr kumimoji="1" lang="en-GB" altLang="zh-CN" sz="2800" b="1" dirty="0">
                <a:solidFill>
                  <a:schemeClr val="tx1"/>
                </a:solidFill>
                <a:latin typeface="Tw Cen MT" panose="020B0602020104020603" pitchFamily="34" charset="0"/>
              </a:rPr>
              <a:t>Higher Fidelity and Higher Rate</a:t>
            </a:r>
          </a:p>
          <a:p>
            <a:pPr algn="ctr"/>
            <a:r>
              <a:rPr kumimoji="1" lang="en-GB" altLang="zh-CN" sz="2800" b="1" dirty="0">
                <a:solidFill>
                  <a:schemeClr val="accent2"/>
                </a:solidFill>
                <a:latin typeface="Tw Cen MT" panose="020B0602020104020603" pitchFamily="34" charset="0"/>
              </a:rPr>
              <a:t>	Strong coupling is required to achieve these objectives.</a:t>
            </a:r>
          </a:p>
        </p:txBody>
      </p:sp>
      <p:cxnSp>
        <p:nvCxnSpPr>
          <p:cNvPr id="12" name="直线箭头连接符 11">
            <a:extLst>
              <a:ext uri="{FF2B5EF4-FFF2-40B4-BE49-F238E27FC236}">
                <a16:creationId xmlns:a16="http://schemas.microsoft.com/office/drawing/2014/main" id="{62FA7FEA-7E12-1914-1F44-FB81213D68F8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991892" y="1532583"/>
            <a:ext cx="827099" cy="128977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箭头连接符 14">
            <a:extLst>
              <a:ext uri="{FF2B5EF4-FFF2-40B4-BE49-F238E27FC236}">
                <a16:creationId xmlns:a16="http://schemas.microsoft.com/office/drawing/2014/main" id="{A14A47F2-55CA-8BB7-E47B-6B0481E9D134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818991" y="1532583"/>
            <a:ext cx="1791663" cy="41677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45EE213B-0F6F-5903-A9BB-4195383236B0}"/>
              </a:ext>
            </a:extLst>
          </p:cNvPr>
          <p:cNvSpPr/>
          <p:nvPr/>
        </p:nvSpPr>
        <p:spPr>
          <a:xfrm>
            <a:off x="1271020" y="1009363"/>
            <a:ext cx="109594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800" b="1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Mirror</a:t>
            </a:r>
            <a:endParaRPr lang="zh-CN" altLang="en-US" sz="28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7" name="直线箭头连接符 26">
            <a:extLst>
              <a:ext uri="{FF2B5EF4-FFF2-40B4-BE49-F238E27FC236}">
                <a16:creationId xmlns:a16="http://schemas.microsoft.com/office/drawing/2014/main" id="{0EC66A5A-34CF-ADDE-F2CB-F35AA05B0898}"/>
              </a:ext>
            </a:extLst>
          </p:cNvPr>
          <p:cNvCxnSpPr>
            <a:cxnSpLocks/>
          </p:cNvCxnSpPr>
          <p:nvPr/>
        </p:nvCxnSpPr>
        <p:spPr>
          <a:xfrm flipH="1" flipV="1">
            <a:off x="1904431" y="3131890"/>
            <a:ext cx="108188" cy="510296"/>
          </a:xfrm>
          <a:prstGeom prst="straightConnector1">
            <a:avLst/>
          </a:prstGeom>
          <a:ln w="50800">
            <a:solidFill>
              <a:srgbClr val="BA3FB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134780BD-4A04-4514-2745-EA3C59218EC3}"/>
              </a:ext>
            </a:extLst>
          </p:cNvPr>
          <p:cNvSpPr/>
          <p:nvPr/>
        </p:nvSpPr>
        <p:spPr>
          <a:xfrm>
            <a:off x="1818991" y="3600909"/>
            <a:ext cx="65915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BA3FB0"/>
                </a:solidFill>
                <a:effectLst/>
              </a:rPr>
              <a:t>ion</a:t>
            </a:r>
            <a:endParaRPr lang="zh-CN" alt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BA3FB0"/>
              </a:solidFill>
              <a:effectLst/>
            </a:endParaRPr>
          </a:p>
        </p:txBody>
      </p:sp>
      <p:cxnSp>
        <p:nvCxnSpPr>
          <p:cNvPr id="31" name="直线箭头连接符 30">
            <a:extLst>
              <a:ext uri="{FF2B5EF4-FFF2-40B4-BE49-F238E27FC236}">
                <a16:creationId xmlns:a16="http://schemas.microsoft.com/office/drawing/2014/main" id="{93B0B809-CD0C-2BB5-0A6C-D14B8A2D35D2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2707201" y="3065775"/>
            <a:ext cx="1025632" cy="519942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BBD51824-7955-0372-F006-6D3CAA83C5EC}"/>
              </a:ext>
            </a:extLst>
          </p:cNvPr>
          <p:cNvSpPr/>
          <p:nvPr/>
        </p:nvSpPr>
        <p:spPr>
          <a:xfrm>
            <a:off x="2690720" y="3585717"/>
            <a:ext cx="2084225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800" b="1" cap="none" spc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Cavity mode</a:t>
            </a:r>
            <a:endParaRPr lang="zh-CN" altLang="en-US" sz="2800" b="1" cap="none" spc="0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4195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54FE5F-C079-3547-71CF-638E13C37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6856" y="136525"/>
            <a:ext cx="5590685" cy="54613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altLang="zh-CN" sz="3600" b="1" dirty="0">
                <a:solidFill>
                  <a:schemeClr val="accent1"/>
                </a:solidFill>
              </a:rPr>
              <a:t>Cavity-QED with </a:t>
            </a:r>
            <a:r>
              <a:rPr lang="en-GB" altLang="zh-CN" sz="3600" b="1" baseline="30000" dirty="0">
                <a:solidFill>
                  <a:schemeClr val="accent1"/>
                </a:solidFill>
              </a:rPr>
              <a:t>40</a:t>
            </a:r>
            <a:r>
              <a:rPr lang="en-GB" altLang="zh-CN" sz="3600" b="1" dirty="0">
                <a:solidFill>
                  <a:schemeClr val="accent1"/>
                </a:solidFill>
              </a:rPr>
              <a:t>Ca</a:t>
            </a:r>
            <a:r>
              <a:rPr lang="en-GB" altLang="zh-CN" sz="3600" b="1" baseline="30000" dirty="0">
                <a:solidFill>
                  <a:schemeClr val="accent1"/>
                </a:solidFill>
              </a:rPr>
              <a:t>+</a:t>
            </a:r>
            <a:endParaRPr lang="zh-CN" altLang="en-US" sz="3600" b="1" baseline="30000" dirty="0">
              <a:solidFill>
                <a:schemeClr val="accent1"/>
              </a:solidFill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D64336F-15EF-488D-D5A3-86A5659C0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3250" y="6356350"/>
            <a:ext cx="2743200" cy="365125"/>
          </a:xfrm>
        </p:spPr>
        <p:txBody>
          <a:bodyPr/>
          <a:lstStyle/>
          <a:p>
            <a:fld id="{F51C54E5-0EE3-44CD-A8E8-912A99927F61}" type="slidenum">
              <a:rPr lang="en-GB" smtClean="0"/>
              <a:t>5</a:t>
            </a:fld>
            <a:endParaRPr lang="en-GB"/>
          </a:p>
        </p:txBody>
      </p: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D3733DD8-A7E9-41E3-D351-F48DCF271441}"/>
              </a:ext>
            </a:extLst>
          </p:cNvPr>
          <p:cNvGrpSpPr/>
          <p:nvPr/>
        </p:nvGrpSpPr>
        <p:grpSpPr>
          <a:xfrm>
            <a:off x="5177786" y="5210459"/>
            <a:ext cx="6948785" cy="1440000"/>
            <a:chOff x="5059064" y="4916967"/>
            <a:chExt cx="6948785" cy="1440000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0EC48C0B-05A0-1EDE-2754-A12A36EC987B}"/>
                </a:ext>
              </a:extLst>
            </p:cNvPr>
            <p:cNvSpPr txBox="1"/>
            <p:nvPr/>
          </p:nvSpPr>
          <p:spPr>
            <a:xfrm>
              <a:off x="5059064" y="4916967"/>
              <a:ext cx="6948785" cy="144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9636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zh-CN" altLang="en-U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97FA9839-24B2-9FAC-2A80-5006103A3B6D}"/>
                    </a:ext>
                  </a:extLst>
                </p:cNvPr>
                <p:cNvSpPr txBox="1"/>
                <p:nvPr/>
              </p:nvSpPr>
              <p:spPr>
                <a:xfrm>
                  <a:off x="8345958" y="5012626"/>
                  <a:ext cx="3661891" cy="1260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zh-CN" altLang="en-US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a14:m>
                  <a:r>
                    <a:rPr kumimoji="1" lang="en-GB" altLang="zh-CN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 wavelength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GB" altLang="zh-CN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a14:m>
                  <a:r>
                    <a:rPr kumimoji="1" lang="en-GB" altLang="zh-CN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 light speed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GB" altLang="zh-CN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d>
                        <m:dPr>
                          <m:ctrlPr>
                            <a:rPr kumimoji="1" lang="en-GB" altLang="zh-CN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GB" altLang="zh-CN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a14:m>
                  <a:r>
                    <a:rPr kumimoji="1" lang="en-GB" altLang="zh-CN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 waist depends on cavity length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GB" altLang="zh-CN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oMath>
                  </a14:m>
                  <a:r>
                    <a:rPr kumimoji="1" lang="en-GB" altLang="zh-CN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 length of symmetric cavity </a:t>
                  </a:r>
                  <a:endParaRPr kumimoji="1" lang="zh-CN" altLang="en-US" dirty="0">
                    <a:solidFill>
                      <a:schemeClr val="accent1"/>
                    </a:solidFill>
                    <a:latin typeface="Tw Cen MT" panose="020B0602020104020603" pitchFamily="34" charset="0"/>
                  </a:endParaRPr>
                </a:p>
              </p:txBody>
            </p:sp>
          </mc:Choice>
          <mc:Fallback xmlns=""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97FA9839-24B2-9FAC-2A80-5006103A3B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5958" y="5012626"/>
                  <a:ext cx="3661891" cy="1260000"/>
                </a:xfrm>
                <a:prstGeom prst="rect">
                  <a:avLst/>
                </a:prstGeom>
                <a:blipFill>
                  <a:blip r:embed="rId3"/>
                  <a:stretch>
                    <a:fillRect t="-2000" b="-3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8B1DAEC6-FCC2-67CC-F633-1208E19CEE3D}"/>
                    </a:ext>
                  </a:extLst>
                </p:cNvPr>
                <p:cNvSpPr txBox="1"/>
                <p:nvPr/>
              </p:nvSpPr>
              <p:spPr>
                <a:xfrm>
                  <a:off x="5549955" y="5042063"/>
                  <a:ext cx="2425343" cy="1091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GB" altLang="zh-C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GB" altLang="zh-C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kumimoji="1" lang="en-GB" altLang="zh-C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1" lang="en-GB" altLang="zh-CN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kumimoji="1" lang="en-GB" altLang="zh-C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p>
                                  <m:sSupPr>
                                    <m:ctrlP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GB" altLang="zh-CN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sSup>
                                  <m:sSupPr>
                                    <m:ctrlP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e>
                                  <m:sup>
                                    <m:r>
                                      <a:rPr kumimoji="1" lang="en-GB" altLang="zh-CN" sz="2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oMath>
                    </m:oMathPara>
                  </a14:m>
                  <a:endParaRPr kumimoji="1" lang="zh-CN" altLang="en-US" sz="2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8B1DAEC6-FCC2-67CC-F633-1208E19CEE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49955" y="5042063"/>
                  <a:ext cx="2425343" cy="1091196"/>
                </a:xfrm>
                <a:prstGeom prst="rect">
                  <a:avLst/>
                </a:prstGeom>
                <a:blipFill>
                  <a:blip r:embed="rId4"/>
                  <a:stretch>
                    <a:fillRect l="-1563" r="-521" b="-229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ECBAA12C-25BE-E9F6-AFAB-BB4E7CE898FA}"/>
              </a:ext>
            </a:extLst>
          </p:cNvPr>
          <p:cNvGrpSpPr/>
          <p:nvPr/>
        </p:nvGrpSpPr>
        <p:grpSpPr>
          <a:xfrm>
            <a:off x="8687909" y="3407402"/>
            <a:ext cx="3370155" cy="1583254"/>
            <a:chOff x="6536508" y="1298743"/>
            <a:chExt cx="3336010" cy="1368425"/>
          </a:xfrm>
        </p:grpSpPr>
        <p:sp>
          <p:nvSpPr>
            <p:cNvPr id="48" name="AutoShape 152">
              <a:extLst>
                <a:ext uri="{FF2B5EF4-FFF2-40B4-BE49-F238E27FC236}">
                  <a16:creationId xmlns:a16="http://schemas.microsoft.com/office/drawing/2014/main" id="{C559F3EC-66FB-3413-F0FE-43A2E52FB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6508" y="1298743"/>
              <a:ext cx="3326399" cy="1368425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GB" dirty="0"/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id="{13F88344-6359-32DC-7CCD-A1ADE57902E6}"/>
                </a:ext>
              </a:extLst>
            </p:cNvPr>
            <p:cNvGrpSpPr/>
            <p:nvPr/>
          </p:nvGrpSpPr>
          <p:grpSpPr>
            <a:xfrm>
              <a:off x="6701177" y="1853219"/>
              <a:ext cx="3171341" cy="780278"/>
              <a:chOff x="6660140" y="2071476"/>
              <a:chExt cx="3171341" cy="7802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19">
                    <a:extLst>
                      <a:ext uri="{FF2B5EF4-FFF2-40B4-BE49-F238E27FC236}">
                        <a16:creationId xmlns:a16="http://schemas.microsoft.com/office/drawing/2014/main" id="{1025F26E-2D38-04F0-9822-8E22D8E835EF}"/>
                      </a:ext>
                    </a:extLst>
                  </p:cNvPr>
                  <p:cNvSpPr txBox="1"/>
                  <p:nvPr/>
                </p:nvSpPr>
                <p:spPr>
                  <a:xfrm>
                    <a:off x="6660140" y="2201213"/>
                    <a:ext cx="133183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𝐠</m:t>
                          </m:r>
                          <m:r>
                            <a:rPr lang="en-GB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GB" sz="2400" b="1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𝜿</m:t>
                          </m:r>
                          <m:r>
                            <a:rPr lang="en-GB" sz="24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l-GR" sz="2400" b="1" i="1" smtClean="0">
                              <a:solidFill>
                                <a:srgbClr val="CC00CC"/>
                              </a:solidFill>
                              <a:latin typeface="Cambria Math"/>
                              <a:ea typeface="Cambria Math"/>
                            </a:rPr>
                            <m:t>𝜞</m:t>
                          </m:r>
                        </m:oMath>
                      </m:oMathPara>
                    </a14:m>
                    <a:endParaRPr lang="en-GB" sz="2400" b="1" dirty="0">
                      <a:solidFill>
                        <a:srgbClr val="CC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TextBox 19">
                    <a:extLst>
                      <a:ext uri="{FF2B5EF4-FFF2-40B4-BE49-F238E27FC236}">
                        <a16:creationId xmlns:a16="http://schemas.microsoft.com/office/drawing/2014/main" id="{1025F26E-2D38-04F0-9822-8E22D8E835E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60140" y="2201213"/>
                    <a:ext cx="1331839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TextBox 20">
                <a:extLst>
                  <a:ext uri="{FF2B5EF4-FFF2-40B4-BE49-F238E27FC236}">
                    <a16:creationId xmlns:a16="http://schemas.microsoft.com/office/drawing/2014/main" id="{7801EA6A-C979-6FED-3AB0-0F9782BA1844}"/>
                  </a:ext>
                </a:extLst>
              </p:cNvPr>
              <p:cNvSpPr txBox="1"/>
              <p:nvPr/>
            </p:nvSpPr>
            <p:spPr>
              <a:xfrm>
                <a:off x="7939631" y="2216602"/>
                <a:ext cx="46679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u="sng" dirty="0"/>
                  <a:t>or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21">
                    <a:extLst>
                      <a:ext uri="{FF2B5EF4-FFF2-40B4-BE49-F238E27FC236}">
                        <a16:creationId xmlns:a16="http://schemas.microsoft.com/office/drawing/2014/main" id="{FC3115B2-2E39-DF7F-5E2E-468F65DC4634}"/>
                      </a:ext>
                    </a:extLst>
                  </p:cNvPr>
                  <p:cNvSpPr txBox="1"/>
                  <p:nvPr/>
                </p:nvSpPr>
                <p:spPr>
                  <a:xfrm>
                    <a:off x="8137556" y="2071476"/>
                    <a:ext cx="1693925" cy="7802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en-GB" b="1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𝒈</m:t>
                                  </m:r>
                                </m:e>
                                <m:sup>
                                  <m: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1" i="1" smtClean="0">
                                  <a:solidFill>
                                    <a:srgbClr val="009900"/>
                                  </a:solidFill>
                                  <a:latin typeface="Cambria Math"/>
                                  <a:ea typeface="Cambria Math"/>
                                </a:rPr>
                                <m:t>𝜿</m:t>
                              </m:r>
                              <m:r>
                                <a:rPr lang="el-GR" b="1" i="1" smtClean="0">
                                  <a:solidFill>
                                    <a:srgbClr val="CC00CC"/>
                                  </a:solidFill>
                                  <a:latin typeface="Cambria Math"/>
                                  <a:ea typeface="Cambria Math"/>
                                </a:rPr>
                                <m:t>𝜞</m:t>
                              </m:r>
                            </m:den>
                          </m:f>
                          <m:r>
                            <a:rPr lang="en-GB" b="1" i="1" smtClean="0">
                              <a:solidFill>
                                <a:srgbClr val="CC00CC"/>
                              </a:solidFill>
                              <a:latin typeface="Cambria Math"/>
                              <a:ea typeface="Cambria Math"/>
                            </a:rPr>
                            <m:t>&gt;</m:t>
                          </m:r>
                          <m:r>
                            <a:rPr lang="en-GB" b="1" i="1" smtClean="0">
                              <a:solidFill>
                                <a:srgbClr val="CC00CC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oMath>
                      </m:oMathPara>
                    </a14:m>
                    <a:endParaRPr lang="en-GB" b="1" dirty="0"/>
                  </a:p>
                </p:txBody>
              </p:sp>
            </mc:Choice>
            <mc:Fallback xmlns="">
              <p:sp>
                <p:nvSpPr>
                  <p:cNvPr id="9" name="TextBox 21">
                    <a:extLst>
                      <a:ext uri="{FF2B5EF4-FFF2-40B4-BE49-F238E27FC236}">
                        <a16:creationId xmlns:a16="http://schemas.microsoft.com/office/drawing/2014/main" id="{FC3115B2-2E39-DF7F-5E2E-468F65DC46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37556" y="2071476"/>
                    <a:ext cx="1693925" cy="78027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F3451A12-1E59-7694-3F56-0996C9E79B90}"/>
                </a:ext>
              </a:extLst>
            </p:cNvPr>
            <p:cNvSpPr txBox="1"/>
            <p:nvPr/>
          </p:nvSpPr>
          <p:spPr>
            <a:xfrm>
              <a:off x="7085990" y="1393770"/>
              <a:ext cx="2336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400" b="1" dirty="0">
                  <a:solidFill>
                    <a:srgbClr val="0070C0"/>
                  </a:solidFill>
                </a:rPr>
                <a:t>Strong </a:t>
              </a:r>
              <a:r>
                <a:rPr kumimoji="1" lang="en-US" altLang="zh-CN" sz="2400" b="1" dirty="0">
                  <a:solidFill>
                    <a:schemeClr val="accent1"/>
                  </a:solidFill>
                </a:rPr>
                <a:t>coupling</a:t>
              </a:r>
              <a:endParaRPr kumimoji="1" lang="zh-CN" altLang="en-US" sz="2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:a16="http://schemas.microsoft.com/office/drawing/2014/main" id="{430E9C33-E34D-FCAC-5196-7F5479BC906E}"/>
              </a:ext>
            </a:extLst>
          </p:cNvPr>
          <p:cNvSpPr txBox="1"/>
          <p:nvPr/>
        </p:nvSpPr>
        <p:spPr>
          <a:xfrm>
            <a:off x="1498484" y="905009"/>
            <a:ext cx="9038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GB" altLang="zh-CN" sz="3200" b="1" dirty="0"/>
              <a:t>Single </a:t>
            </a:r>
            <a:r>
              <a:rPr kumimoji="1" lang="en-GB" altLang="zh-CN" sz="3200" b="1" baseline="30000" dirty="0"/>
              <a:t>40</a:t>
            </a:r>
            <a:r>
              <a:rPr kumimoji="1" lang="en-GB" altLang="zh-CN" sz="3200" b="1" dirty="0"/>
              <a:t>Ca</a:t>
            </a:r>
            <a:r>
              <a:rPr kumimoji="1" lang="en-GB" altLang="zh-CN" sz="3200" b="1" baseline="30000" dirty="0"/>
              <a:t>+</a:t>
            </a:r>
            <a:r>
              <a:rPr kumimoji="1" lang="en-GB" altLang="zh-CN" sz="3200" b="1" dirty="0"/>
              <a:t> coupled to single optical cavity-mode.</a:t>
            </a:r>
            <a:endParaRPr kumimoji="1" lang="zh-CN" altLang="en-US" sz="3200" b="1" dirty="0"/>
          </a:p>
        </p:txBody>
      </p:sp>
      <p:sp>
        <p:nvSpPr>
          <p:cNvPr id="70" name="下箭头 69">
            <a:extLst>
              <a:ext uri="{FF2B5EF4-FFF2-40B4-BE49-F238E27FC236}">
                <a16:creationId xmlns:a16="http://schemas.microsoft.com/office/drawing/2014/main" id="{7BBFF108-A149-8F5A-CA20-53352CD61C7C}"/>
              </a:ext>
            </a:extLst>
          </p:cNvPr>
          <p:cNvSpPr/>
          <p:nvPr/>
        </p:nvSpPr>
        <p:spPr>
          <a:xfrm rot="16200000">
            <a:off x="4757567" y="5818794"/>
            <a:ext cx="425959" cy="46546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FD6E60AD-3D83-8FBD-B0BA-D0B8E28079A9}"/>
              </a:ext>
            </a:extLst>
          </p:cNvPr>
          <p:cNvSpPr/>
          <p:nvPr/>
        </p:nvSpPr>
        <p:spPr>
          <a:xfrm>
            <a:off x="3149109" y="5838547"/>
            <a:ext cx="158601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50800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Short cavities!</a:t>
            </a:r>
            <a:endParaRPr lang="zh-CN" altLang="en-US" sz="2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2394D9FE-04E9-794C-57F3-0FFF8A3D4D94}"/>
                  </a:ext>
                </a:extLst>
              </p:cNvPr>
              <p:cNvSpPr txBox="1"/>
              <p:nvPr/>
            </p:nvSpPr>
            <p:spPr>
              <a:xfrm>
                <a:off x="6093817" y="1593313"/>
                <a:ext cx="5713160" cy="1583254"/>
              </a:xfrm>
              <a:prstGeom prst="rect">
                <a:avLst/>
              </a:prstGeom>
              <a:noFill/>
              <a:ln w="50800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g: cavity coupling strength </a:t>
                </a:r>
              </a:p>
              <a:p>
                <a:pPr marL="457200" indent="-4572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kumimoji="1" lang="el-GR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κ</a:t>
                </a:r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:</a:t>
                </a:r>
                <a:r>
                  <a:rPr kumimoji="1" lang="el-GR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 </a:t>
                </a:r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photon loss rate</a:t>
                </a:r>
              </a:p>
              <a:p>
                <a:pPr marL="457200" indent="-4572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kumimoji="1" lang="el-GR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γ</a:t>
                </a:r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:</a:t>
                </a:r>
                <a:r>
                  <a:rPr kumimoji="1" lang="el-GR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 </a:t>
                </a:r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GB" altLang="zh-CN" sz="2400" b="0" i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kumimoji="1" lang="en-GB" altLang="zh-CN" sz="2400" b="0" i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kumimoji="1" lang="el-GR" altLang="zh-CN" sz="2400" b="0" i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kumimoji="1" lang="en-GB" altLang="zh-CN" sz="2400" b="0" i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kumimoji="1" lang="en-GB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Tw Cen MT" panose="020B0602020104020603" pitchFamily="34" charset="0"/>
                  </a:rPr>
                  <a:t>) decay rate of excited state</a:t>
                </a:r>
              </a:p>
            </p:txBody>
          </p:sp>
        </mc:Choice>
        <mc:Fallback xmlns=""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2394D9FE-04E9-794C-57F3-0FFF8A3D4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817" y="1593313"/>
                <a:ext cx="5713160" cy="1583254"/>
              </a:xfrm>
              <a:prstGeom prst="rect">
                <a:avLst/>
              </a:prstGeom>
              <a:blipFill>
                <a:blip r:embed="rId7"/>
                <a:stretch>
                  <a:fillRect l="-1101" b="-5385"/>
                </a:stretch>
              </a:blipFill>
              <a:ln w="508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组合 37">
            <a:extLst>
              <a:ext uri="{FF2B5EF4-FFF2-40B4-BE49-F238E27FC236}">
                <a16:creationId xmlns:a16="http://schemas.microsoft.com/office/drawing/2014/main" id="{BA52A133-E7DD-13FF-1FBD-BB09E9A49F04}"/>
              </a:ext>
            </a:extLst>
          </p:cNvPr>
          <p:cNvGrpSpPr/>
          <p:nvPr/>
        </p:nvGrpSpPr>
        <p:grpSpPr>
          <a:xfrm>
            <a:off x="67193" y="1377548"/>
            <a:ext cx="5949816" cy="4732442"/>
            <a:chOff x="67193" y="1377548"/>
            <a:chExt cx="5949816" cy="4732442"/>
          </a:xfrm>
        </p:grpSpPr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BD761C84-7EDF-64DE-5169-258848CAD6DB}"/>
                </a:ext>
              </a:extLst>
            </p:cNvPr>
            <p:cNvGrpSpPr/>
            <p:nvPr/>
          </p:nvGrpSpPr>
          <p:grpSpPr>
            <a:xfrm>
              <a:off x="67193" y="1377548"/>
              <a:ext cx="5949816" cy="4732442"/>
              <a:chOff x="196333" y="1685463"/>
              <a:chExt cx="5949816" cy="4732442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1" name="Object 22">
                    <a:extLst>
                      <a:ext uri="{FF2B5EF4-FFF2-40B4-BE49-F238E27FC236}">
                        <a16:creationId xmlns:a16="http://schemas.microsoft.com/office/drawing/2014/main" id="{7090C2C6-5713-CAB4-EFD0-080D534CAC8E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07515864"/>
                      </p:ext>
                    </p:extLst>
                  </p:nvPr>
                </p:nvGraphicFramePr>
                <p:xfrm>
                  <a:off x="3993070" y="2950318"/>
                  <a:ext cx="1575985" cy="79419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Designer Zeichnung" r:id="rId8" imgW="5773320" imgH="2314080" progId="">
                          <p:embed/>
                        </p:oleObj>
                      </mc:Choice>
                      <mc:Fallback>
                        <p:oleObj name="Designer Zeichnung" r:id="rId8" imgW="5773320" imgH="2314080" progId="">
                          <p:embed/>
                          <p:pic>
                            <p:nvPicPr>
                              <p:cNvPr id="11" name="Object 22">
                                <a:extLst>
                                  <a:ext uri="{FF2B5EF4-FFF2-40B4-BE49-F238E27FC236}">
                                    <a16:creationId xmlns:a16="http://schemas.microsoft.com/office/drawing/2014/main" id="{7090C2C6-5713-CAB4-EFD0-080D534CAC8E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 l="56570" b="51021"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93070" y="2950318"/>
                                <a:ext cx="1575985" cy="794197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1" name="Object 22">
                    <a:extLst>
                      <a:ext uri="{FF2B5EF4-FFF2-40B4-BE49-F238E27FC236}">
                        <a16:creationId xmlns:a16="http://schemas.microsoft.com/office/drawing/2014/main" id="{7090C2C6-5713-CAB4-EFD0-080D534CAC8E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07515864"/>
                      </p:ext>
                    </p:extLst>
                  </p:nvPr>
                </p:nvGraphicFramePr>
                <p:xfrm>
                  <a:off x="3993070" y="2950318"/>
                  <a:ext cx="1575985" cy="79419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Designer Zeichnung" r:id="rId11" imgW="5773320" imgH="2314080" progId="">
                          <p:embed/>
                        </p:oleObj>
                      </mc:Choice>
                      <mc:Fallback>
                        <p:oleObj name="Designer Zeichnung" r:id="rId11" imgW="5773320" imgH="2314080" progId="">
                          <p:embed/>
                          <p:pic>
                            <p:nvPicPr>
                              <p:cNvPr id="811030" name="Object 2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 l="56570" b="51021"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93070" y="2950318"/>
                                <a:ext cx="1575985" cy="794197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12" name="Line 98">
                <a:extLst>
                  <a:ext uri="{FF2B5EF4-FFF2-40B4-BE49-F238E27FC236}">
                    <a16:creationId xmlns:a16="http://schemas.microsoft.com/office/drawing/2014/main" id="{B70E3AE3-C55F-0FA3-3400-D05C83982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23239" y="2540861"/>
                <a:ext cx="1047328" cy="3409257"/>
              </a:xfrm>
              <a:prstGeom prst="line">
                <a:avLst/>
              </a:prstGeom>
              <a:noFill/>
              <a:ln w="76200">
                <a:solidFill>
                  <a:srgbClr val="BA3FB0"/>
                </a:solidFill>
                <a:round/>
                <a:headEnd type="arrow" w="sm" len="med"/>
                <a:tailEnd type="arrow" w="sm" len="med"/>
              </a:ln>
            </p:spPr>
            <p:txBody>
              <a:bodyPr/>
              <a:lstStyle/>
              <a:p>
                <a:endParaRPr lang="en-GB" dirty="0"/>
              </a:p>
            </p:txBody>
          </p:sp>
          <p:pic>
            <p:nvPicPr>
              <p:cNvPr id="13" name="Picture 10" descr="CavityStill">
                <a:extLst>
                  <a:ext uri="{FF2B5EF4-FFF2-40B4-BE49-F238E27FC236}">
                    <a16:creationId xmlns:a16="http://schemas.microsoft.com/office/drawing/2014/main" id="{FC367BC4-283D-DF6D-B057-97E0D79F98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631120" y="3120171"/>
                <a:ext cx="1943100" cy="158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" name="Group 14">
                <a:extLst>
                  <a:ext uri="{FF2B5EF4-FFF2-40B4-BE49-F238E27FC236}">
                    <a16:creationId xmlns:a16="http://schemas.microsoft.com/office/drawing/2014/main" id="{AEFB4ABD-4952-6EAE-8198-7D98C52F27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169419">
                <a:off x="3339364" y="3645068"/>
                <a:ext cx="576262" cy="504825"/>
                <a:chOff x="2324" y="3075"/>
                <a:chExt cx="338" cy="381"/>
              </a:xfrm>
            </p:grpSpPr>
            <p:sp>
              <p:nvSpPr>
                <p:cNvPr id="28" name="AutoShape 15">
                  <a:extLst>
                    <a:ext uri="{FF2B5EF4-FFF2-40B4-BE49-F238E27FC236}">
                      <a16:creationId xmlns:a16="http://schemas.microsoft.com/office/drawing/2014/main" id="{1BCB5BF3-124A-0565-1762-62179C8AC6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360"/>
                  <a:ext cx="310" cy="96"/>
                </a:xfrm>
                <a:prstGeom prst="curvedUpArrow">
                  <a:avLst>
                    <a:gd name="adj1" fmla="val 64583"/>
                    <a:gd name="adj2" fmla="val 129167"/>
                    <a:gd name="adj3" fmla="val 33333"/>
                  </a:avLst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9" name="AutoShape 16">
                  <a:extLst>
                    <a:ext uri="{FF2B5EF4-FFF2-40B4-BE49-F238E27FC236}">
                      <a16:creationId xmlns:a16="http://schemas.microsoft.com/office/drawing/2014/main" id="{9D2392FF-7E0C-4218-9004-3CE6D9FA47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324" y="3075"/>
                  <a:ext cx="311" cy="96"/>
                </a:xfrm>
                <a:prstGeom prst="curvedDownArrow">
                  <a:avLst>
                    <a:gd name="adj1" fmla="val 64792"/>
                    <a:gd name="adj2" fmla="val 129583"/>
                    <a:gd name="adj3" fmla="val 33333"/>
                  </a:avLst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5" name="Text Box 24">
                <a:extLst>
                  <a:ext uri="{FF2B5EF4-FFF2-40B4-BE49-F238E27FC236}">
                    <a16:creationId xmlns:a16="http://schemas.microsoft.com/office/drawing/2014/main" id="{F42C7636-D7BA-2F70-8C19-81205D557D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9144" y="2514077"/>
                <a:ext cx="463550" cy="7016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de-DE" sz="4000" dirty="0">
                    <a:solidFill>
                      <a:srgbClr val="008000"/>
                    </a:solidFill>
                    <a:latin typeface="Symbol" pitchFamily="18" charset="2"/>
                  </a:rPr>
                  <a:t>k</a:t>
                </a:r>
                <a:endParaRPr lang="en-US" sz="4000" dirty="0">
                  <a:solidFill>
                    <a:srgbClr val="008000"/>
                  </a:solidFill>
                  <a:latin typeface="Symbol" pitchFamily="18" charset="2"/>
                </a:endParaRPr>
              </a:p>
            </p:txBody>
          </p:sp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FA36C042-98E5-220F-CBFC-C940F3BB80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7914" y="3811755"/>
                <a:ext cx="184150" cy="3381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endParaRPr lang="en-US" sz="1600" b="1">
                  <a:solidFill>
                    <a:srgbClr val="008000"/>
                  </a:solidFill>
                </a:endParaRPr>
              </a:p>
            </p:txBody>
          </p:sp>
          <p:sp>
            <p:nvSpPr>
              <p:cNvPr id="17" name="Rectangle 67">
                <a:extLst>
                  <a:ext uri="{FF2B5EF4-FFF2-40B4-BE49-F238E27FC236}">
                    <a16:creationId xmlns:a16="http://schemas.microsoft.com/office/drawing/2014/main" id="{FB446D51-6380-BBC0-3458-4246433DB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826" y="4078455"/>
                <a:ext cx="433388" cy="5847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de-DE" sz="3200" b="1" dirty="0">
                    <a:solidFill>
                      <a:srgbClr val="FF0000"/>
                    </a:solidFill>
                  </a:rPr>
                  <a:t>g</a:t>
                </a:r>
                <a:endParaRPr lang="en-US" sz="3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Rectangle 58">
                <a:extLst>
                  <a:ext uri="{FF2B5EF4-FFF2-40B4-BE49-F238E27FC236}">
                    <a16:creationId xmlns:a16="http://schemas.microsoft.com/office/drawing/2014/main" id="{4DB619B2-D180-D153-B3AF-8076CD8E9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207" y="2235618"/>
                <a:ext cx="1308766" cy="70788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de-DE" sz="2000" b="1" dirty="0" err="1">
                    <a:solidFill>
                      <a:srgbClr val="FF3300"/>
                    </a:solidFill>
                  </a:rPr>
                  <a:t>Cavity</a:t>
                </a:r>
                <a:endParaRPr lang="de-DE" sz="2000" b="1" dirty="0">
                  <a:solidFill>
                    <a:srgbClr val="FF3300"/>
                  </a:solidFill>
                </a:endParaRPr>
              </a:p>
              <a:p>
                <a:pPr algn="ctr">
                  <a:defRPr/>
                </a:pPr>
                <a:r>
                  <a:rPr lang="de-DE" sz="2000" b="1" dirty="0">
                    <a:solidFill>
                      <a:srgbClr val="FF3300"/>
                    </a:solidFill>
                  </a:rPr>
                  <a:t>866 </a:t>
                </a:r>
                <a:r>
                  <a:rPr lang="de-DE" sz="2000" b="1" dirty="0" err="1">
                    <a:solidFill>
                      <a:srgbClr val="FF3300"/>
                    </a:solidFill>
                  </a:rPr>
                  <a:t>nm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54">
                    <a:extLst>
                      <a:ext uri="{FF2B5EF4-FFF2-40B4-BE49-F238E27FC236}">
                        <a16:creationId xmlns:a16="http://schemas.microsoft.com/office/drawing/2014/main" id="{528FE94D-7FBC-B191-7A1F-A85B08FCE5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333" y="4225527"/>
                    <a:ext cx="1316748" cy="1323439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2000" b="1" dirty="0">
                        <a:solidFill>
                          <a:srgbClr val="CC00CC"/>
                        </a:solidFill>
                      </a:rPr>
                      <a:t>pumping</a:t>
                    </a:r>
                  </a:p>
                  <a:p>
                    <a:r>
                      <a:rPr lang="en-US" sz="2000" b="1" dirty="0">
                        <a:solidFill>
                          <a:srgbClr val="CC00CC"/>
                        </a:solidFill>
                      </a:rPr>
                      <a:t> 397 nm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2000" b="1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GB" sz="2000" b="1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2000" b="1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2000" b="1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b="1" dirty="0">
                      <a:solidFill>
                        <a:srgbClr val="CC00CC"/>
                      </a:solidFill>
                    </a:endParaRPr>
                  </a:p>
                  <a:p>
                    <a:endParaRPr lang="en-US" sz="2000" b="1" dirty="0">
                      <a:solidFill>
                        <a:srgbClr val="CC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Rectangle 54">
                    <a:extLst>
                      <a:ext uri="{FF2B5EF4-FFF2-40B4-BE49-F238E27FC236}">
                        <a16:creationId xmlns:a16="http://schemas.microsoft.com/office/drawing/2014/main" id="{528FE94D-7FBC-B191-7A1F-A85B08FCE5D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6333" y="4225527"/>
                    <a:ext cx="1316748" cy="1323439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3810" t="-1887"/>
                    </a:stretch>
                  </a:blip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Line 91">
                <a:extLst>
                  <a:ext uri="{FF2B5EF4-FFF2-40B4-BE49-F238E27FC236}">
                    <a16:creationId xmlns:a16="http://schemas.microsoft.com/office/drawing/2014/main" id="{9E8CEDD6-B7D6-6D07-0485-092A243F7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4426" y="2508418"/>
                <a:ext cx="1071563" cy="0"/>
              </a:xfrm>
              <a:prstGeom prst="line">
                <a:avLst/>
              </a:prstGeom>
              <a:noFill/>
              <a:ln w="63500">
                <a:solidFill>
                  <a:srgbClr val="008000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95">
                <a:extLst>
                  <a:ext uri="{FF2B5EF4-FFF2-40B4-BE49-F238E27FC236}">
                    <a16:creationId xmlns:a16="http://schemas.microsoft.com/office/drawing/2014/main" id="{6C1B06BF-4078-27F9-662A-CAE28A03C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64" y="5950118"/>
                <a:ext cx="1071562" cy="0"/>
              </a:xfrm>
              <a:prstGeom prst="line">
                <a:avLst/>
              </a:prstGeom>
              <a:noFill/>
              <a:ln w="63500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97">
                <a:extLst>
                  <a:ext uri="{FF2B5EF4-FFF2-40B4-BE49-F238E27FC236}">
                    <a16:creationId xmlns:a16="http://schemas.microsoft.com/office/drawing/2014/main" id="{F3A0DF10-992D-4CC3-DBB2-E0825182B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8201" y="4870618"/>
                <a:ext cx="1069975" cy="0"/>
              </a:xfrm>
              <a:prstGeom prst="line">
                <a:avLst/>
              </a:prstGeom>
              <a:noFill/>
              <a:ln w="63500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02">
                <a:extLst>
                  <a:ext uri="{FF2B5EF4-FFF2-40B4-BE49-F238E27FC236}">
                    <a16:creationId xmlns:a16="http://schemas.microsoft.com/office/drawing/2014/main" id="{3DA91882-F8E6-CD04-FBED-993944A5E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80601" y="2802105"/>
                <a:ext cx="536575" cy="68897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99">
                <a:extLst>
                  <a:ext uri="{FF2B5EF4-FFF2-40B4-BE49-F238E27FC236}">
                    <a16:creationId xmlns:a16="http://schemas.microsoft.com/office/drawing/2014/main" id="{C31D1112-CC6C-7722-139E-B6742AAA8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3897" y="2577872"/>
                <a:ext cx="653417" cy="224512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 type="arrow" w="sm" len="med"/>
                <a:tailEnd type="arrow" w="sm" len="med"/>
              </a:ln>
            </p:spPr>
            <p:txBody>
              <a:bodyPr/>
              <a:lstStyle/>
              <a:p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5" name="Object 148">
                    <a:extLst>
                      <a:ext uri="{FF2B5EF4-FFF2-40B4-BE49-F238E27FC236}">
                        <a16:creationId xmlns:a16="http://schemas.microsoft.com/office/drawing/2014/main" id="{7FB1C468-44A0-BA9B-8277-97A0B54E32EC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053214330"/>
                      </p:ext>
                    </p:extLst>
                  </p:nvPr>
                </p:nvGraphicFramePr>
                <p:xfrm>
                  <a:off x="1825810" y="2243804"/>
                  <a:ext cx="1081088" cy="107156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Designer Zeichnung" r:id="rId15" imgW="2332440" imgH="2310840" progId="">
                          <p:embed/>
                        </p:oleObj>
                      </mc:Choice>
                      <mc:Fallback>
                        <p:oleObj name="Designer Zeichnung" r:id="rId15" imgW="2332440" imgH="2310840" progId="">
                          <p:embed/>
                          <p:pic>
                            <p:nvPicPr>
                              <p:cNvPr id="25" name="Object 148">
                                <a:extLst>
                                  <a:ext uri="{FF2B5EF4-FFF2-40B4-BE49-F238E27FC236}">
                                    <a16:creationId xmlns:a16="http://schemas.microsoft.com/office/drawing/2014/main" id="{7FB1C468-44A0-BA9B-8277-97A0B54E32EC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25810" y="2243804"/>
                                <a:ext cx="1081088" cy="107156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>
                                    <a:solidFill>
                                      <a:srgbClr val="FF0000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 type="none" w="sm" len="sm"/>
                                    <a:tailEnd type="none" w="sm" len="sm"/>
                                  </a14:hiddenLine>
                                </a:ext>
                                <a:ext uri="{AF507438-7753-43E0-B8FC-AC1667EBCBE1}">
                                  <a14:hiddenEffects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5" name="Object 148">
                    <a:extLst>
                      <a:ext uri="{FF2B5EF4-FFF2-40B4-BE49-F238E27FC236}">
                        <a16:creationId xmlns:a16="http://schemas.microsoft.com/office/drawing/2014/main" id="{7FB1C468-44A0-BA9B-8277-97A0B54E32EC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053214330"/>
                      </p:ext>
                    </p:extLst>
                  </p:nvPr>
                </p:nvGraphicFramePr>
                <p:xfrm>
                  <a:off x="1825810" y="2243804"/>
                  <a:ext cx="1081088" cy="107156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Designer Zeichnung" r:id="rId17" imgW="2332440" imgH="2310840" progId="">
                          <p:embed/>
                        </p:oleObj>
                      </mc:Choice>
                      <mc:Fallback>
                        <p:oleObj name="Designer Zeichnung" r:id="rId17" imgW="2332440" imgH="2310840" progId="">
                          <p:embed/>
                          <p:pic>
                            <p:nvPicPr>
                              <p:cNvPr id="811156" name="Object 14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25810" y="2243804"/>
                                <a:ext cx="1081088" cy="107156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0000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 type="none" w="sm" len="sm"/>
                                    <a:tailEnd type="none" w="sm" len="sm"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26" name="Text Box 153">
                <a:extLst>
                  <a:ext uri="{FF2B5EF4-FFF2-40B4-BE49-F238E27FC236}">
                    <a16:creationId xmlns:a16="http://schemas.microsoft.com/office/drawing/2014/main" id="{B00B3C97-9D78-6529-53E4-54D73927C2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94492" y="2906305"/>
                <a:ext cx="433132" cy="5847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GB" sz="3200" b="1" dirty="0">
                    <a:solidFill>
                      <a:srgbClr val="CC00CC"/>
                    </a:solidFill>
                    <a:latin typeface="Symbol" pitchFamily="18" charset="2"/>
                  </a:rPr>
                  <a:t>G</a:t>
                </a:r>
                <a:endParaRPr lang="en-US" sz="3200" b="1" dirty="0">
                  <a:solidFill>
                    <a:srgbClr val="CC00CC"/>
                  </a:solidFill>
                  <a:latin typeface="Symbol" pitchFamily="18" charset="2"/>
                </a:endParaRPr>
              </a:p>
            </p:txBody>
          </p:sp>
          <p:sp>
            <p:nvSpPr>
              <p:cNvPr id="27" name="Rectangle 154">
                <a:extLst>
                  <a:ext uri="{FF2B5EF4-FFF2-40B4-BE49-F238E27FC236}">
                    <a16:creationId xmlns:a16="http://schemas.microsoft.com/office/drawing/2014/main" id="{764E5EFC-A603-FF3E-018D-08091540A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11" y="2593212"/>
                <a:ext cx="1619250" cy="70788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de-DE" sz="2000" b="1" dirty="0">
                    <a:solidFill>
                      <a:srgbClr val="CC00CC"/>
                    </a:solidFill>
                  </a:rPr>
                  <a:t>spontaneous</a:t>
                </a:r>
              </a:p>
              <a:p>
                <a:pPr>
                  <a:defRPr/>
                </a:pPr>
                <a:r>
                  <a:rPr lang="de-DE" sz="2000" b="1" dirty="0">
                    <a:solidFill>
                      <a:srgbClr val="CC00CC"/>
                    </a:solidFill>
                  </a:rPr>
                  <a:t>decay</a:t>
                </a:r>
                <a:endParaRPr lang="en-US" sz="2000" b="1" dirty="0">
                  <a:solidFill>
                    <a:srgbClr val="CC00CC"/>
                  </a:solidFill>
                </a:endParaRPr>
              </a:p>
            </p:txBody>
          </p:sp>
          <p:sp>
            <p:nvSpPr>
              <p:cNvPr id="32" name="Line 91">
                <a:extLst>
                  <a:ext uri="{FF2B5EF4-FFF2-40B4-BE49-F238E27FC236}">
                    <a16:creationId xmlns:a16="http://schemas.microsoft.com/office/drawing/2014/main" id="{D864A010-AD77-F200-CE30-02A22DAA8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4425" y="2218286"/>
                <a:ext cx="1071563" cy="0"/>
              </a:xfrm>
              <a:prstGeom prst="line">
                <a:avLst/>
              </a:prstGeom>
              <a:noFill/>
              <a:ln w="63500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cxnSp>
            <p:nvCxnSpPr>
              <p:cNvPr id="34" name="直线箭头连接符 33">
                <a:extLst>
                  <a:ext uri="{FF2B5EF4-FFF2-40B4-BE49-F238E27FC236}">
                    <a16:creationId xmlns:a16="http://schemas.microsoft.com/office/drawing/2014/main" id="{F0BE95FE-7BAD-E1F6-EE81-08300768BAFE}"/>
                  </a:ext>
                </a:extLst>
              </p:cNvPr>
              <p:cNvCxnSpPr/>
              <p:nvPr/>
            </p:nvCxnSpPr>
            <p:spPr>
              <a:xfrm flipV="1">
                <a:off x="1858226" y="4870618"/>
                <a:ext cx="1222375" cy="104901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prstDash val="sysDot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 Box 20">
                <a:extLst>
                  <a:ext uri="{FF2B5EF4-FFF2-40B4-BE49-F238E27FC236}">
                    <a16:creationId xmlns:a16="http://schemas.microsoft.com/office/drawing/2014/main" id="{B98BEE10-52DE-D947-C0A1-0E9BB75E19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0368" y="1685463"/>
                <a:ext cx="105155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800" b="1" dirty="0">
                    <a:solidFill>
                      <a:srgbClr val="008000"/>
                    </a:solidFill>
                  </a:rPr>
                  <a:t>P</a:t>
                </a:r>
                <a:r>
                  <a:rPr lang="en-GB" sz="2800" b="1" baseline="-25000" dirty="0">
                    <a:solidFill>
                      <a:srgbClr val="008000"/>
                    </a:solidFill>
                  </a:rPr>
                  <a:t>1/2</a:t>
                </a:r>
              </a:p>
            </p:txBody>
          </p:sp>
          <p:sp>
            <p:nvSpPr>
              <p:cNvPr id="36" name="Text Box 22">
                <a:extLst>
                  <a:ext uri="{FF2B5EF4-FFF2-40B4-BE49-F238E27FC236}">
                    <a16:creationId xmlns:a16="http://schemas.microsoft.com/office/drawing/2014/main" id="{91796DB9-7CC1-5DA3-585B-E1C8E40ADE3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3925" y="4812471"/>
                <a:ext cx="9903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800" b="1" dirty="0">
                    <a:solidFill>
                      <a:srgbClr val="008000"/>
                    </a:solidFill>
                  </a:rPr>
                  <a:t>D</a:t>
                </a:r>
                <a:r>
                  <a:rPr lang="en-GB" sz="2800" b="1" baseline="-25000" dirty="0">
                    <a:solidFill>
                      <a:srgbClr val="008000"/>
                    </a:solidFill>
                  </a:rPr>
                  <a:t>3/2</a:t>
                </a:r>
              </a:p>
            </p:txBody>
          </p:sp>
          <p:sp>
            <p:nvSpPr>
              <p:cNvPr id="37" name="Text Box 21">
                <a:extLst>
                  <a:ext uri="{FF2B5EF4-FFF2-40B4-BE49-F238E27FC236}">
                    <a16:creationId xmlns:a16="http://schemas.microsoft.com/office/drawing/2014/main" id="{A4322C74-6337-6D05-070E-84C0607B37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547" y="5894685"/>
                <a:ext cx="85867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800" b="1" dirty="0">
                    <a:solidFill>
                      <a:srgbClr val="008000"/>
                    </a:solidFill>
                  </a:rPr>
                  <a:t>S</a:t>
                </a:r>
                <a:r>
                  <a:rPr lang="en-GB" sz="2800" b="1" baseline="-25000" dirty="0">
                    <a:solidFill>
                      <a:srgbClr val="008000"/>
                    </a:solidFill>
                  </a:rPr>
                  <a:t>1/2</a:t>
                </a:r>
              </a:p>
            </p:txBody>
          </p:sp>
          <p:cxnSp>
            <p:nvCxnSpPr>
              <p:cNvPr id="39" name="直线箭头连接符 38">
                <a:extLst>
                  <a:ext uri="{FF2B5EF4-FFF2-40B4-BE49-F238E27FC236}">
                    <a16:creationId xmlns:a16="http://schemas.microsoft.com/office/drawing/2014/main" id="{F273FDB8-AF50-4A3F-DFAD-CE84E4B84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4313" y="2182928"/>
                <a:ext cx="0" cy="35793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矩形 41">
                    <a:extLst>
                      <a:ext uri="{FF2B5EF4-FFF2-40B4-BE49-F238E27FC236}">
                        <a16:creationId xmlns:a16="http://schemas.microsoft.com/office/drawing/2014/main" id="{E298FE41-AA30-D29B-E0D8-6F251B6066C7}"/>
                      </a:ext>
                    </a:extLst>
                  </p:cNvPr>
                  <p:cNvSpPr/>
                  <p:nvPr/>
                </p:nvSpPr>
                <p:spPr>
                  <a:xfrm>
                    <a:off x="1414460" y="2134567"/>
                    <a:ext cx="685827" cy="461665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altLang="zh-CN" sz="2400" b="0" i="1" cap="none" spc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GB" altLang="zh-CN" sz="2400" b="0" cap="none" spc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42" name="矩形 41">
                    <a:extLst>
                      <a:ext uri="{FF2B5EF4-FFF2-40B4-BE49-F238E27FC236}">
                        <a16:creationId xmlns:a16="http://schemas.microsoft.com/office/drawing/2014/main" id="{E298FE41-AA30-D29B-E0D8-6F251B6066C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14460" y="2134567"/>
                    <a:ext cx="685827" cy="461665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b="-270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FE9D79C8-DEC4-087C-FD74-D5C761EF3147}"/>
                  </a:ext>
                </a:extLst>
              </p:cNvPr>
              <p:cNvSpPr txBox="1"/>
              <p:nvPr/>
            </p:nvSpPr>
            <p:spPr>
              <a:xfrm>
                <a:off x="4666222" y="3404684"/>
                <a:ext cx="1479927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spcBef>
                    <a:spcPct val="50000"/>
                  </a:spcBef>
                  <a:defRPr sz="2400" b="1">
                    <a:solidFill>
                      <a:srgbClr val="008000"/>
                    </a:solidFill>
                  </a:defRPr>
                </a:lvl1pPr>
              </a:lstStyle>
              <a:p>
                <a:r>
                  <a:rPr lang="en-GB" altLang="zh-CN" sz="2000" dirty="0"/>
                  <a:t>Cavity damping</a:t>
                </a:r>
                <a:endParaRPr lang="zh-CN" altLang="en-US" sz="20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矩形 5">
                  <a:extLst>
                    <a:ext uri="{FF2B5EF4-FFF2-40B4-BE49-F238E27FC236}">
                      <a16:creationId xmlns:a16="http://schemas.microsoft.com/office/drawing/2014/main" id="{3F8C585F-34B5-5DE5-C7B3-7F307B07F016}"/>
                    </a:ext>
                  </a:extLst>
                </p:cNvPr>
                <p:cNvSpPr/>
                <p:nvPr/>
              </p:nvSpPr>
              <p:spPr>
                <a:xfrm>
                  <a:off x="2414309" y="5031822"/>
                  <a:ext cx="867609" cy="52322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800" b="0" i="1" cap="none" spc="0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0" cap="none" spc="0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𝐠</m:t>
                          </m:r>
                        </m:e>
                        <m:sub>
                          <m:r>
                            <a:rPr lang="en-GB" sz="2800" b="0" i="0" cap="none" spc="0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𝐞𝐟𝐟</m:t>
                          </m:r>
                        </m:sub>
                      </m:sSub>
                    </m:oMath>
                  </a14:m>
                  <a:r>
                    <a:rPr lang="en-GB" sz="2800" b="0" cap="none" spc="0" dirty="0">
                      <a:ln w="0"/>
                      <a:solidFill>
                        <a:srgbClr val="FF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zh-CN" altLang="en-US" sz="2800" b="0" cap="none" spc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" name="矩形 5">
                  <a:extLst>
                    <a:ext uri="{FF2B5EF4-FFF2-40B4-BE49-F238E27FC236}">
                      <a16:creationId xmlns:a16="http://schemas.microsoft.com/office/drawing/2014/main" id="{3F8C585F-34B5-5DE5-C7B3-7F307B07F01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4309" y="5031822"/>
                  <a:ext cx="867609" cy="523220"/>
                </a:xfrm>
                <a:prstGeom prst="rect">
                  <a:avLst/>
                </a:prstGeom>
                <a:blipFill>
                  <a:blip r:embed="rId20"/>
                  <a:stretch>
                    <a:fillRect l="-5797" b="-1904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0431D155-110A-3EE2-F41A-8F70507EE457}"/>
              </a:ext>
            </a:extLst>
          </p:cNvPr>
          <p:cNvGrpSpPr/>
          <p:nvPr/>
        </p:nvGrpSpPr>
        <p:grpSpPr>
          <a:xfrm>
            <a:off x="5914313" y="3407655"/>
            <a:ext cx="2687918" cy="1583001"/>
            <a:chOff x="5881663" y="3407655"/>
            <a:chExt cx="2687918" cy="1583001"/>
          </a:xfrm>
        </p:grpSpPr>
        <p:sp>
          <p:nvSpPr>
            <p:cNvPr id="31" name="圆角矩形 30">
              <a:extLst>
                <a:ext uri="{FF2B5EF4-FFF2-40B4-BE49-F238E27FC236}">
                  <a16:creationId xmlns:a16="http://schemas.microsoft.com/office/drawing/2014/main" id="{EB38D64A-5F1F-4DD6-08CA-D16247534F31}"/>
                </a:ext>
              </a:extLst>
            </p:cNvPr>
            <p:cNvSpPr/>
            <p:nvPr/>
          </p:nvSpPr>
          <p:spPr>
            <a:xfrm>
              <a:off x="5881663" y="3407655"/>
              <a:ext cx="2687918" cy="158300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A37EE21C-6818-E2CD-BA08-373F8BEA6B34}"/>
                </a:ext>
              </a:extLst>
            </p:cNvPr>
            <p:cNvSpPr txBox="1"/>
            <p:nvPr/>
          </p:nvSpPr>
          <p:spPr>
            <a:xfrm>
              <a:off x="5954049" y="3430878"/>
              <a:ext cx="24779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GB" altLang="zh-CN" sz="2000" b="1" dirty="0">
                  <a:solidFill>
                    <a:schemeClr val="accent1"/>
                  </a:solidFill>
                </a:rPr>
                <a:t>2 photons resonance:</a:t>
              </a:r>
              <a:endParaRPr kumimoji="1" lang="zh-CN" altLang="en-US" sz="2000" b="1" dirty="0">
                <a:solidFill>
                  <a:schemeClr val="accent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4">
                <a:extLst>
                  <a:ext uri="{FF2B5EF4-FFF2-40B4-BE49-F238E27FC236}">
                    <a16:creationId xmlns:a16="http://schemas.microsoft.com/office/drawing/2014/main" id="{823AE445-B8FB-1BEE-90F5-C7F90D8369AB}"/>
                  </a:ext>
                </a:extLst>
              </p:cNvPr>
              <p:cNvSpPr txBox="1"/>
              <p:nvPr/>
            </p:nvSpPr>
            <p:spPr>
              <a:xfrm>
                <a:off x="6458269" y="3767699"/>
                <a:ext cx="1735352" cy="5318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𝐠</m:t>
                        </m:r>
                      </m:e>
                      <m:sub>
                        <m:r>
                          <a:rPr lang="en-GB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GB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𝒈</m:t>
                    </m:r>
                    <m:f>
                      <m:fPr>
                        <m:ctrlP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l-GR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𝛀</m:t>
                        </m:r>
                      </m:num>
                      <m:den>
                        <m:r>
                          <a:rPr lang="en-GB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  <m:r>
                          <a:rPr lang="el-GR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𝚫</m:t>
                        </m:r>
                      </m:den>
                    </m:f>
                  </m:oMath>
                </a14:m>
                <a:r>
                  <a:rPr lang="en-GB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14">
                <a:extLst>
                  <a:ext uri="{FF2B5EF4-FFF2-40B4-BE49-F238E27FC236}">
                    <a16:creationId xmlns:a16="http://schemas.microsoft.com/office/drawing/2014/main" id="{823AE445-B8FB-1BEE-90F5-C7F90D8369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269" y="3767699"/>
                <a:ext cx="1735352" cy="531877"/>
              </a:xfrm>
              <a:prstGeom prst="rect">
                <a:avLst/>
              </a:prstGeom>
              <a:blipFill>
                <a:blip r:embed="rId21"/>
                <a:stretch>
                  <a:fillRect l="-6522" t="-2326"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14">
                <a:extLst>
                  <a:ext uri="{FF2B5EF4-FFF2-40B4-BE49-F238E27FC236}">
                    <a16:creationId xmlns:a16="http://schemas.microsoft.com/office/drawing/2014/main" id="{D29B2091-0FAA-B7D5-85CE-610DE33C8D91}"/>
                  </a:ext>
                </a:extLst>
              </p:cNvPr>
              <p:cNvSpPr txBox="1"/>
              <p:nvPr/>
            </p:nvSpPr>
            <p:spPr>
              <a:xfrm>
                <a:off x="6468069" y="4355315"/>
                <a:ext cx="1943101" cy="5318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sz="2800" b="1" i="1">
                    <a:solidFill>
                      <a:srgbClr val="FF0000"/>
                    </a:solidFill>
                    <a:latin typeface="Cambria Math" panose="02040503050406030204" pitchFamily="18" charset="0"/>
                  </a:defRPr>
                </a:lvl1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GB" sz="2400" b="1" i="0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GB" sz="2400" i="0" dirty="0">
                    <a:solidFill>
                      <a:srgbClr val="EA3CC0"/>
                    </a:solidFill>
                    <a:latin typeface="Tw Cen MT" panose="020B0602020104020603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GB" sz="2400" i="0" smtClean="0">
                        <a:solidFill>
                          <a:srgbClr val="EA3C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𝚪</m:t>
                    </m:r>
                    <m:r>
                      <a:rPr lang="en-GB" sz="2400" b="1" i="0" smtClean="0">
                        <a:solidFill>
                          <a:srgbClr val="EA3C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GB" altLang="zh-CN" sz="2400" i="1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altLang="zh-CN" sz="2400" i="1">
                                <a:solidFill>
                                  <a:srgbClr val="EA3CC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l-GR" altLang="zh-CN" sz="2400" i="0">
                                <a:solidFill>
                                  <a:srgbClr val="EA3C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𝛀</m:t>
                            </m:r>
                          </m:num>
                          <m:den>
                            <m:r>
                              <a:rPr lang="en-GB" altLang="zh-CN" sz="2400" i="0">
                                <a:solidFill>
                                  <a:srgbClr val="EA3CC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  <m:r>
                              <a:rPr lang="el-GR" altLang="zh-CN" sz="2400" i="0">
                                <a:solidFill>
                                  <a:srgbClr val="EA3C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𝚫</m:t>
                            </m:r>
                          </m:den>
                        </m:f>
                        <m:r>
                          <a:rPr lang="en-GB" altLang="zh-CN" sz="2400" b="1" i="1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</m:e>
                      <m:sup>
                        <m:r>
                          <a:rPr lang="en-GB" altLang="zh-CN" sz="2400" b="1" i="1" smtClean="0">
                            <a:solidFill>
                              <a:srgbClr val="EA3C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400" i="0" dirty="0">
                  <a:solidFill>
                    <a:srgbClr val="EA3CC0"/>
                  </a:solidFill>
                  <a:latin typeface="Tw Cen MT" panose="020B0602020104020603" pitchFamily="34" charset="0"/>
                </a:endParaRPr>
              </a:p>
            </p:txBody>
          </p:sp>
        </mc:Choice>
        <mc:Fallback xmlns="">
          <p:sp>
            <p:nvSpPr>
              <p:cNvPr id="5" name="TextBox 14">
                <a:extLst>
                  <a:ext uri="{FF2B5EF4-FFF2-40B4-BE49-F238E27FC236}">
                    <a16:creationId xmlns:a16="http://schemas.microsoft.com/office/drawing/2014/main" id="{D29B2091-0FAA-B7D5-85CE-610DE33C8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069" y="4355315"/>
                <a:ext cx="1943101" cy="531877"/>
              </a:xfrm>
              <a:prstGeom prst="rect">
                <a:avLst/>
              </a:prstGeom>
              <a:blipFill>
                <a:blip r:embed="rId22"/>
                <a:stretch>
                  <a:fillRect l="-5195" t="-2326" b="-18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2149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2D9C00-EF90-C097-7D2F-296349A7A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915" y="82962"/>
            <a:ext cx="3338265" cy="63250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altLang="zh-CN" sz="3600" b="1" dirty="0">
                <a:solidFill>
                  <a:schemeClr val="accent1"/>
                </a:solidFill>
              </a:rPr>
              <a:t>Strong coupling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896B965-8553-3631-863F-BE4AC340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47A4C4-7FDE-51F2-DB37-5926571F76A4}"/>
              </a:ext>
            </a:extLst>
          </p:cNvPr>
          <p:cNvSpPr txBox="1"/>
          <p:nvPr/>
        </p:nvSpPr>
        <p:spPr>
          <a:xfrm>
            <a:off x="443151" y="1056748"/>
            <a:ext cx="10777791" cy="98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High rates </a:t>
            </a:r>
            <a:r>
              <a:rPr lang="en-GB" sz="2800" dirty="0">
                <a:solidFill>
                  <a:schemeClr val="tx1"/>
                </a:solidFill>
              </a:rPr>
              <a:t>by using ions </a:t>
            </a:r>
          </a:p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strongly coupled</a:t>
            </a:r>
            <a:r>
              <a:rPr lang="en-GB" sz="2800" b="1" dirty="0">
                <a:solidFill>
                  <a:schemeClr val="tx1"/>
                </a:solidFill>
              </a:rPr>
              <a:t> to </a:t>
            </a:r>
            <a:r>
              <a:rPr lang="en-GB" sz="2800" b="1" u="sng" dirty="0">
                <a:solidFill>
                  <a:schemeClr val="tx1"/>
                </a:solidFill>
              </a:rPr>
              <a:t>optical cavities</a:t>
            </a:r>
            <a:endParaRPr lang="en-GB" sz="2800" u="sng" dirty="0">
              <a:solidFill>
                <a:schemeClr val="tx1"/>
              </a:solidFill>
            </a:endParaRPr>
          </a:p>
        </p:txBody>
      </p:sp>
      <p:sp>
        <p:nvSpPr>
          <p:cNvPr id="6" name="Right Arrow 128">
            <a:extLst>
              <a:ext uri="{FF2B5EF4-FFF2-40B4-BE49-F238E27FC236}">
                <a16:creationId xmlns:a16="http://schemas.microsoft.com/office/drawing/2014/main" id="{10F5F5EF-4631-811B-B285-9248E52EACD1}"/>
              </a:ext>
            </a:extLst>
          </p:cNvPr>
          <p:cNvSpPr/>
          <p:nvPr/>
        </p:nvSpPr>
        <p:spPr>
          <a:xfrm rot="3707196">
            <a:off x="7293354" y="2029515"/>
            <a:ext cx="525096" cy="459953"/>
          </a:xfrm>
          <a:prstGeom prst="rightArrow">
            <a:avLst/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A99822D8-8DFC-9ADD-F2E9-DED6E58A99FA}"/>
              </a:ext>
            </a:extLst>
          </p:cNvPr>
          <p:cNvSpPr txBox="1"/>
          <p:nvPr/>
        </p:nvSpPr>
        <p:spPr>
          <a:xfrm>
            <a:off x="1103079" y="2552116"/>
            <a:ext cx="4411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Short cavities </a:t>
            </a:r>
            <a:r>
              <a:rPr lang="en-GB" sz="2400" b="1" dirty="0">
                <a:solidFill>
                  <a:schemeClr val="tx1"/>
                </a:solidFill>
              </a:rPr>
              <a:t>(~100s </a:t>
            </a:r>
            <a:r>
              <a:rPr lang="en-GB" sz="24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2400" b="1" dirty="0">
                <a:solidFill>
                  <a:schemeClr val="tx1"/>
                </a:solidFill>
              </a:rPr>
              <a:t>m) without interfering with ion trap</a:t>
            </a:r>
          </a:p>
        </p:txBody>
      </p:sp>
      <p:grpSp>
        <p:nvGrpSpPr>
          <p:cNvPr id="8" name="Group 11">
            <a:extLst>
              <a:ext uri="{FF2B5EF4-FFF2-40B4-BE49-F238E27FC236}">
                <a16:creationId xmlns:a16="http://schemas.microsoft.com/office/drawing/2014/main" id="{F20748D7-12A9-87BF-8EB8-BE1DA8997117}"/>
              </a:ext>
            </a:extLst>
          </p:cNvPr>
          <p:cNvGrpSpPr/>
          <p:nvPr/>
        </p:nvGrpSpPr>
        <p:grpSpPr>
          <a:xfrm>
            <a:off x="282440" y="3428113"/>
            <a:ext cx="5990801" cy="3309022"/>
            <a:chOff x="508313" y="3676755"/>
            <a:chExt cx="3248099" cy="1534430"/>
          </a:xfrm>
        </p:grpSpPr>
        <p:sp>
          <p:nvSpPr>
            <p:cNvPr id="9" name="Rounded Rectangle 137">
              <a:extLst>
                <a:ext uri="{FF2B5EF4-FFF2-40B4-BE49-F238E27FC236}">
                  <a16:creationId xmlns:a16="http://schemas.microsoft.com/office/drawing/2014/main" id="{9B8502F3-D102-3573-F635-C92E5E31528A}"/>
                </a:ext>
              </a:extLst>
            </p:cNvPr>
            <p:cNvSpPr/>
            <p:nvPr/>
          </p:nvSpPr>
          <p:spPr>
            <a:xfrm>
              <a:off x="508313" y="3676755"/>
              <a:ext cx="3181303" cy="1489308"/>
            </a:xfrm>
            <a:prstGeom prst="roundRect">
              <a:avLst/>
            </a:prstGeom>
            <a:solidFill>
              <a:schemeClr val="accent2">
                <a:lumMod val="75000"/>
                <a:alpha val="2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pic>
          <p:nvPicPr>
            <p:cNvPr id="10" name="Picture 18">
              <a:extLst>
                <a:ext uri="{FF2B5EF4-FFF2-40B4-BE49-F238E27FC236}">
                  <a16:creationId xmlns:a16="http://schemas.microsoft.com/office/drawing/2014/main" id="{86C0725E-2125-DB4B-EA4E-2DDDFE3F7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98"/>
            <a:stretch/>
          </p:blipFill>
          <p:spPr>
            <a:xfrm>
              <a:off x="715161" y="3832690"/>
              <a:ext cx="2824035" cy="1164060"/>
            </a:xfrm>
            <a:prstGeom prst="rect">
              <a:avLst/>
            </a:prstGeom>
          </p:spPr>
        </p:pic>
        <p:sp>
          <p:nvSpPr>
            <p:cNvPr id="11" name="Rectangle 21">
              <a:extLst>
                <a:ext uri="{FF2B5EF4-FFF2-40B4-BE49-F238E27FC236}">
                  <a16:creationId xmlns:a16="http://schemas.microsoft.com/office/drawing/2014/main" id="{3964E919-CFD8-B982-0450-008A1458E12E}"/>
                </a:ext>
              </a:extLst>
            </p:cNvPr>
            <p:cNvSpPr/>
            <p:nvPr/>
          </p:nvSpPr>
          <p:spPr>
            <a:xfrm>
              <a:off x="531018" y="4943717"/>
              <a:ext cx="3225394" cy="2674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1" dirty="0">
                  <a:solidFill>
                    <a:schemeClr val="tx1"/>
                  </a:solidFill>
                </a:rPr>
                <a:t>compact multi-zone network node</a:t>
              </a:r>
              <a:endParaRPr lang="en-GB" sz="2000" dirty="0"/>
            </a:p>
          </p:txBody>
        </p:sp>
        <p:sp>
          <p:nvSpPr>
            <p:cNvPr id="12" name="TextBox 136">
              <a:extLst>
                <a:ext uri="{FF2B5EF4-FFF2-40B4-BE49-F238E27FC236}">
                  <a16:creationId xmlns:a16="http://schemas.microsoft.com/office/drawing/2014/main" id="{0C828221-EBB7-B9E6-B0F3-7B03032E7539}"/>
                </a:ext>
              </a:extLst>
            </p:cNvPr>
            <p:cNvSpPr txBox="1"/>
            <p:nvPr/>
          </p:nvSpPr>
          <p:spPr>
            <a:xfrm>
              <a:off x="1197032" y="3837664"/>
              <a:ext cx="434035" cy="234035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Cavity module</a:t>
              </a:r>
            </a:p>
          </p:txBody>
        </p:sp>
      </p:grpSp>
      <p:sp>
        <p:nvSpPr>
          <p:cNvPr id="13" name="TextBox 25">
            <a:extLst>
              <a:ext uri="{FF2B5EF4-FFF2-40B4-BE49-F238E27FC236}">
                <a16:creationId xmlns:a16="http://schemas.microsoft.com/office/drawing/2014/main" id="{C4E28B1A-845D-2077-BFC7-BC0A9A146AA5}"/>
              </a:ext>
            </a:extLst>
          </p:cNvPr>
          <p:cNvSpPr txBox="1"/>
          <p:nvPr/>
        </p:nvSpPr>
        <p:spPr>
          <a:xfrm>
            <a:off x="6273241" y="2547276"/>
            <a:ext cx="524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Micro-mirrors with ultra-low surface roughness and ellipticity, and high concentricity</a:t>
            </a:r>
          </a:p>
        </p:txBody>
      </p:sp>
      <p:pic>
        <p:nvPicPr>
          <p:cNvPr id="14" name="Picture 29">
            <a:extLst>
              <a:ext uri="{FF2B5EF4-FFF2-40B4-BE49-F238E27FC236}">
                <a16:creationId xmlns:a16="http://schemas.microsoft.com/office/drawing/2014/main" id="{4A12A351-82D5-F5F8-2715-CAF66200D8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" t="35700" r="18101" b="650"/>
          <a:stretch/>
        </p:blipFill>
        <p:spPr>
          <a:xfrm>
            <a:off x="6761371" y="3880283"/>
            <a:ext cx="3928482" cy="2361698"/>
          </a:xfrm>
          <a:prstGeom prst="rect">
            <a:avLst/>
          </a:prstGeom>
        </p:spPr>
      </p:pic>
      <p:sp>
        <p:nvSpPr>
          <p:cNvPr id="15" name="Right Arrow 20">
            <a:extLst>
              <a:ext uri="{FF2B5EF4-FFF2-40B4-BE49-F238E27FC236}">
                <a16:creationId xmlns:a16="http://schemas.microsoft.com/office/drawing/2014/main" id="{6F9F25D0-5E7C-0D4A-EDF3-6FF611FFB665}"/>
              </a:ext>
            </a:extLst>
          </p:cNvPr>
          <p:cNvSpPr/>
          <p:nvPr/>
        </p:nvSpPr>
        <p:spPr>
          <a:xfrm rot="17892804" flipH="1">
            <a:off x="3867573" y="2030516"/>
            <a:ext cx="525366" cy="456009"/>
          </a:xfrm>
          <a:prstGeom prst="rightArrow">
            <a:avLst/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41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3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F124A0F-9423-C56A-6AF8-8D864577A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7818" y="143340"/>
            <a:ext cx="2824812" cy="5909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3600" b="1" dirty="0">
                <a:solidFill>
                  <a:schemeClr val="accent1"/>
                </a:solidFill>
              </a:rPr>
              <a:t>Cavity design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B096103-066B-68AE-39DF-B30288D8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7</a:t>
            </a:fld>
            <a:endParaRPr lang="en-GB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079DA24-061A-13F9-75E9-6BEA42C786C4}"/>
              </a:ext>
            </a:extLst>
          </p:cNvPr>
          <p:cNvGrpSpPr/>
          <p:nvPr/>
        </p:nvGrpSpPr>
        <p:grpSpPr>
          <a:xfrm>
            <a:off x="7169296" y="3731764"/>
            <a:ext cx="5637952" cy="2830134"/>
            <a:chOff x="7572721" y="3249171"/>
            <a:chExt cx="5637952" cy="28301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A992F6AC-1457-8CDD-7D6F-422673C3DA07}"/>
                    </a:ext>
                  </a:extLst>
                </p:cNvPr>
                <p:cNvSpPr txBox="1"/>
                <p:nvPr/>
              </p:nvSpPr>
              <p:spPr>
                <a:xfrm>
                  <a:off x="7572721" y="3249171"/>
                  <a:ext cx="5637952" cy="2830134"/>
                </a:xfrm>
                <a:custGeom>
                  <a:avLst/>
                  <a:gdLst>
                    <a:gd name="connsiteX0" fmla="*/ 0 w 5637952"/>
                    <a:gd name="connsiteY0" fmla="*/ 0 h 2830134"/>
                    <a:gd name="connsiteX1" fmla="*/ 507416 w 5637952"/>
                    <a:gd name="connsiteY1" fmla="*/ 0 h 2830134"/>
                    <a:gd name="connsiteX2" fmla="*/ 902072 w 5637952"/>
                    <a:gd name="connsiteY2" fmla="*/ 0 h 2830134"/>
                    <a:gd name="connsiteX3" fmla="*/ 1578627 w 5637952"/>
                    <a:gd name="connsiteY3" fmla="*/ 0 h 2830134"/>
                    <a:gd name="connsiteX4" fmla="*/ 2086042 w 5637952"/>
                    <a:gd name="connsiteY4" fmla="*/ 0 h 2830134"/>
                    <a:gd name="connsiteX5" fmla="*/ 2593458 w 5637952"/>
                    <a:gd name="connsiteY5" fmla="*/ 0 h 2830134"/>
                    <a:gd name="connsiteX6" fmla="*/ 3270012 w 5637952"/>
                    <a:gd name="connsiteY6" fmla="*/ 0 h 2830134"/>
                    <a:gd name="connsiteX7" fmla="*/ 3721048 w 5637952"/>
                    <a:gd name="connsiteY7" fmla="*/ 0 h 2830134"/>
                    <a:gd name="connsiteX8" fmla="*/ 4397603 w 5637952"/>
                    <a:gd name="connsiteY8" fmla="*/ 0 h 2830134"/>
                    <a:gd name="connsiteX9" fmla="*/ 5074157 w 5637952"/>
                    <a:gd name="connsiteY9" fmla="*/ 0 h 2830134"/>
                    <a:gd name="connsiteX10" fmla="*/ 5637952 w 5637952"/>
                    <a:gd name="connsiteY10" fmla="*/ 0 h 2830134"/>
                    <a:gd name="connsiteX11" fmla="*/ 5637952 w 5637952"/>
                    <a:gd name="connsiteY11" fmla="*/ 622629 h 2830134"/>
                    <a:gd name="connsiteX12" fmla="*/ 5637952 w 5637952"/>
                    <a:gd name="connsiteY12" fmla="*/ 1216958 h 2830134"/>
                    <a:gd name="connsiteX13" fmla="*/ 5637952 w 5637952"/>
                    <a:gd name="connsiteY13" fmla="*/ 1698080 h 2830134"/>
                    <a:gd name="connsiteX14" fmla="*/ 5637952 w 5637952"/>
                    <a:gd name="connsiteY14" fmla="*/ 2264107 h 2830134"/>
                    <a:gd name="connsiteX15" fmla="*/ 5637952 w 5637952"/>
                    <a:gd name="connsiteY15" fmla="*/ 2830134 h 2830134"/>
                    <a:gd name="connsiteX16" fmla="*/ 5074157 w 5637952"/>
                    <a:gd name="connsiteY16" fmla="*/ 2830134 h 2830134"/>
                    <a:gd name="connsiteX17" fmla="*/ 4397603 w 5637952"/>
                    <a:gd name="connsiteY17" fmla="*/ 2830134 h 2830134"/>
                    <a:gd name="connsiteX18" fmla="*/ 3833807 w 5637952"/>
                    <a:gd name="connsiteY18" fmla="*/ 2830134 h 2830134"/>
                    <a:gd name="connsiteX19" fmla="*/ 3439151 w 5637952"/>
                    <a:gd name="connsiteY19" fmla="*/ 2830134 h 2830134"/>
                    <a:gd name="connsiteX20" fmla="*/ 2988115 w 5637952"/>
                    <a:gd name="connsiteY20" fmla="*/ 2830134 h 2830134"/>
                    <a:gd name="connsiteX21" fmla="*/ 2311560 w 5637952"/>
                    <a:gd name="connsiteY21" fmla="*/ 2830134 h 2830134"/>
                    <a:gd name="connsiteX22" fmla="*/ 1747765 w 5637952"/>
                    <a:gd name="connsiteY22" fmla="*/ 2830134 h 2830134"/>
                    <a:gd name="connsiteX23" fmla="*/ 1296729 w 5637952"/>
                    <a:gd name="connsiteY23" fmla="*/ 2830134 h 2830134"/>
                    <a:gd name="connsiteX24" fmla="*/ 732934 w 5637952"/>
                    <a:gd name="connsiteY24" fmla="*/ 2830134 h 2830134"/>
                    <a:gd name="connsiteX25" fmla="*/ 0 w 5637952"/>
                    <a:gd name="connsiteY25" fmla="*/ 2830134 h 2830134"/>
                    <a:gd name="connsiteX26" fmla="*/ 0 w 5637952"/>
                    <a:gd name="connsiteY26" fmla="*/ 2349011 h 2830134"/>
                    <a:gd name="connsiteX27" fmla="*/ 0 w 5637952"/>
                    <a:gd name="connsiteY27" fmla="*/ 1754683 h 2830134"/>
                    <a:gd name="connsiteX28" fmla="*/ 0 w 5637952"/>
                    <a:gd name="connsiteY28" fmla="*/ 1245259 h 2830134"/>
                    <a:gd name="connsiteX29" fmla="*/ 0 w 5637952"/>
                    <a:gd name="connsiteY29" fmla="*/ 622629 h 2830134"/>
                    <a:gd name="connsiteX30" fmla="*/ 0 w 5637952"/>
                    <a:gd name="connsiteY30" fmla="*/ 0 h 2830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637952" h="2830134" extrusionOk="0">
                      <a:moveTo>
                        <a:pt x="0" y="0"/>
                      </a:moveTo>
                      <a:cubicBezTo>
                        <a:pt x="207471" y="-25190"/>
                        <a:pt x="287240" y="16791"/>
                        <a:pt x="507416" y="0"/>
                      </a:cubicBezTo>
                      <a:cubicBezTo>
                        <a:pt x="727592" y="-16791"/>
                        <a:pt x="802162" y="39272"/>
                        <a:pt x="902072" y="0"/>
                      </a:cubicBezTo>
                      <a:cubicBezTo>
                        <a:pt x="1001982" y="-39272"/>
                        <a:pt x="1377832" y="61555"/>
                        <a:pt x="1578627" y="0"/>
                      </a:cubicBezTo>
                      <a:cubicBezTo>
                        <a:pt x="1779422" y="-61555"/>
                        <a:pt x="1876645" y="34098"/>
                        <a:pt x="2086042" y="0"/>
                      </a:cubicBezTo>
                      <a:cubicBezTo>
                        <a:pt x="2295439" y="-34098"/>
                        <a:pt x="2434378" y="44115"/>
                        <a:pt x="2593458" y="0"/>
                      </a:cubicBezTo>
                      <a:cubicBezTo>
                        <a:pt x="2752538" y="-44115"/>
                        <a:pt x="2970857" y="51909"/>
                        <a:pt x="3270012" y="0"/>
                      </a:cubicBezTo>
                      <a:cubicBezTo>
                        <a:pt x="3569167" y="-51909"/>
                        <a:pt x="3500800" y="32646"/>
                        <a:pt x="3721048" y="0"/>
                      </a:cubicBezTo>
                      <a:cubicBezTo>
                        <a:pt x="3941296" y="-32646"/>
                        <a:pt x="4196725" y="13582"/>
                        <a:pt x="4397603" y="0"/>
                      </a:cubicBezTo>
                      <a:cubicBezTo>
                        <a:pt x="4598482" y="-13582"/>
                        <a:pt x="4851002" y="6119"/>
                        <a:pt x="5074157" y="0"/>
                      </a:cubicBezTo>
                      <a:cubicBezTo>
                        <a:pt x="5297312" y="-6119"/>
                        <a:pt x="5376965" y="53504"/>
                        <a:pt x="5637952" y="0"/>
                      </a:cubicBezTo>
                      <a:cubicBezTo>
                        <a:pt x="5708107" y="133954"/>
                        <a:pt x="5598083" y="493515"/>
                        <a:pt x="5637952" y="622629"/>
                      </a:cubicBezTo>
                      <a:cubicBezTo>
                        <a:pt x="5677821" y="751743"/>
                        <a:pt x="5575981" y="1062849"/>
                        <a:pt x="5637952" y="1216958"/>
                      </a:cubicBezTo>
                      <a:cubicBezTo>
                        <a:pt x="5699923" y="1371067"/>
                        <a:pt x="5612889" y="1571923"/>
                        <a:pt x="5637952" y="1698080"/>
                      </a:cubicBezTo>
                      <a:cubicBezTo>
                        <a:pt x="5663015" y="1824237"/>
                        <a:pt x="5571935" y="2048565"/>
                        <a:pt x="5637952" y="2264107"/>
                      </a:cubicBezTo>
                      <a:cubicBezTo>
                        <a:pt x="5703969" y="2479649"/>
                        <a:pt x="5611143" y="2602974"/>
                        <a:pt x="5637952" y="2830134"/>
                      </a:cubicBezTo>
                      <a:cubicBezTo>
                        <a:pt x="5378261" y="2830678"/>
                        <a:pt x="5187503" y="2764364"/>
                        <a:pt x="5074157" y="2830134"/>
                      </a:cubicBezTo>
                      <a:cubicBezTo>
                        <a:pt x="4960812" y="2895904"/>
                        <a:pt x="4584594" y="2793892"/>
                        <a:pt x="4397603" y="2830134"/>
                      </a:cubicBezTo>
                      <a:cubicBezTo>
                        <a:pt x="4210612" y="2866376"/>
                        <a:pt x="4029320" y="2804035"/>
                        <a:pt x="3833807" y="2830134"/>
                      </a:cubicBezTo>
                      <a:cubicBezTo>
                        <a:pt x="3638294" y="2856233"/>
                        <a:pt x="3555786" y="2816009"/>
                        <a:pt x="3439151" y="2830134"/>
                      </a:cubicBezTo>
                      <a:cubicBezTo>
                        <a:pt x="3322516" y="2844259"/>
                        <a:pt x="3093908" y="2797539"/>
                        <a:pt x="2988115" y="2830134"/>
                      </a:cubicBezTo>
                      <a:cubicBezTo>
                        <a:pt x="2882322" y="2862729"/>
                        <a:pt x="2448324" y="2808934"/>
                        <a:pt x="2311560" y="2830134"/>
                      </a:cubicBezTo>
                      <a:cubicBezTo>
                        <a:pt x="2174796" y="2851334"/>
                        <a:pt x="1892975" y="2776503"/>
                        <a:pt x="1747765" y="2830134"/>
                      </a:cubicBezTo>
                      <a:cubicBezTo>
                        <a:pt x="1602556" y="2883765"/>
                        <a:pt x="1433875" y="2793411"/>
                        <a:pt x="1296729" y="2830134"/>
                      </a:cubicBezTo>
                      <a:cubicBezTo>
                        <a:pt x="1159583" y="2866857"/>
                        <a:pt x="990135" y="2784413"/>
                        <a:pt x="732934" y="2830134"/>
                      </a:cubicBezTo>
                      <a:cubicBezTo>
                        <a:pt x="475733" y="2875855"/>
                        <a:pt x="229167" y="2775540"/>
                        <a:pt x="0" y="2830134"/>
                      </a:cubicBezTo>
                      <a:cubicBezTo>
                        <a:pt x="-57153" y="2664343"/>
                        <a:pt x="12850" y="2464701"/>
                        <a:pt x="0" y="2349011"/>
                      </a:cubicBezTo>
                      <a:cubicBezTo>
                        <a:pt x="-12850" y="2233321"/>
                        <a:pt x="45184" y="2030407"/>
                        <a:pt x="0" y="1754683"/>
                      </a:cubicBezTo>
                      <a:cubicBezTo>
                        <a:pt x="-45184" y="1478959"/>
                        <a:pt x="28246" y="1415249"/>
                        <a:pt x="0" y="1245259"/>
                      </a:cubicBezTo>
                      <a:cubicBezTo>
                        <a:pt x="-28246" y="1075269"/>
                        <a:pt x="46074" y="819161"/>
                        <a:pt x="0" y="622629"/>
                      </a:cubicBezTo>
                      <a:cubicBezTo>
                        <a:pt x="-46074" y="426097"/>
                        <a:pt x="42218" y="189702"/>
                        <a:pt x="0" y="0"/>
                      </a:cubicBezTo>
                      <a:close/>
                    </a:path>
                  </a:pathLst>
                </a:custGeom>
                <a:noFill/>
                <a:ln w="31750" cmpd="dbl">
                  <a:noFill/>
                  <a:prstDash val="solid"/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rect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 wrap="square" numCol="2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Cavity length: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Cavity coupling</a:t>
                  </a:r>
                  <a:r>
                    <a:rPr kumimoji="1" lang="zh-CN" altLang="en-US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GB" altLang="zh-CN" sz="2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GB" altLang="zh-CN" sz="2400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kumimoji="1" lang="en-GB" altLang="zh-CN" sz="2400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Cavity decay rate </a:t>
                  </a:r>
                  <a:r>
                    <a:rPr kumimoji="1" lang="el-GR" altLang="zh-CN" sz="2400" dirty="0">
                      <a:solidFill>
                        <a:schemeClr val="accent1"/>
                      </a:solidFill>
                    </a:rPr>
                    <a:t>κ</a:t>
                  </a: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Atomic decay rate </a:t>
                  </a:r>
                  <a:r>
                    <a:rPr kumimoji="1" lang="el-GR" altLang="zh-CN" sz="2400" dirty="0">
                      <a:solidFill>
                        <a:schemeClr val="accent1"/>
                      </a:solidFill>
                    </a:rPr>
                    <a:t>γ</a:t>
                  </a: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:</a:t>
                  </a:r>
                </a:p>
                <a:p>
                  <a:pPr algn="just">
                    <a:lnSpc>
                      <a:spcPct val="150000"/>
                    </a:lnSpc>
                  </a:pPr>
                  <a:endParaRPr kumimoji="1" lang="en-GB" altLang="zh-CN" sz="2400" dirty="0">
                    <a:solidFill>
                      <a:schemeClr val="accent1"/>
                    </a:solidFill>
                    <a:latin typeface="Tw Cen MT" panose="020B0602020104020603" pitchFamily="34" charset="0"/>
                  </a:endParaRP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350-500 </a:t>
                  </a:r>
                  <a14:m>
                    <m:oMath xmlns:m="http://schemas.openxmlformats.org/officeDocument/2006/math">
                      <m:r>
                        <a:rPr kumimoji="1" lang="en-GB" altLang="zh-CN" sz="24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µ</m:t>
                      </m:r>
                      <m:r>
                        <m:rPr>
                          <m:sty m:val="p"/>
                        </m:rPr>
                        <a:rPr kumimoji="1" lang="en-GB" altLang="zh-CN" sz="24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a14:m>
                  <a:endParaRPr kumimoji="1" lang="en-GB" altLang="zh-CN" sz="2400" dirty="0">
                    <a:solidFill>
                      <a:schemeClr val="accent1"/>
                    </a:solidFill>
                    <a:latin typeface="Tw Cen MT" panose="020B0602020104020603" pitchFamily="34" charset="0"/>
                  </a:endParaRP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17-20 MHz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3.5-4.5 MHz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kumimoji="1" lang="en-GB" altLang="zh-CN" sz="2400" dirty="0">
                      <a:solidFill>
                        <a:schemeClr val="accent1"/>
                      </a:solidFill>
                      <a:latin typeface="Tw Cen MT" panose="020B0602020104020603" pitchFamily="34" charset="0"/>
                    </a:rPr>
                    <a:t>11.5 MHz</a:t>
                  </a:r>
                </a:p>
                <a:p>
                  <a:pPr algn="just">
                    <a:lnSpc>
                      <a:spcPct val="150000"/>
                    </a:lnSpc>
                  </a:pPr>
                  <a:endParaRPr kumimoji="1" lang="en-GB" altLang="zh-CN" sz="2400" dirty="0">
                    <a:solidFill>
                      <a:schemeClr val="accent1"/>
                    </a:solidFill>
                    <a:latin typeface="Tw Cen MT" panose="020B0602020104020603" pitchFamily="34" charset="0"/>
                  </a:endParaRPr>
                </a:p>
              </p:txBody>
            </p:sp>
          </mc:Choice>
          <mc:Fallback xmlns=""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A992F6AC-1457-8CDD-7D6F-422673C3DA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2721" y="3249171"/>
                  <a:ext cx="5637952" cy="2830134"/>
                </a:xfrm>
                <a:prstGeom prst="rect">
                  <a:avLst/>
                </a:prstGeom>
                <a:blipFill>
                  <a:blip r:embed="rId6"/>
                  <a:stretch>
                    <a:fillRect l="-1798"/>
                  </a:stretch>
                </a:blipFill>
                <a:ln w="31750" cmpd="dbl">
                  <a:noFill/>
                  <a:prstDash val="solid"/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5637952"/>
                            <a:gd name="connsiteY0" fmla="*/ 0 h 2830134"/>
                            <a:gd name="connsiteX1" fmla="*/ 507416 w 5637952"/>
                            <a:gd name="connsiteY1" fmla="*/ 0 h 2830134"/>
                            <a:gd name="connsiteX2" fmla="*/ 902072 w 5637952"/>
                            <a:gd name="connsiteY2" fmla="*/ 0 h 2830134"/>
                            <a:gd name="connsiteX3" fmla="*/ 1578627 w 5637952"/>
                            <a:gd name="connsiteY3" fmla="*/ 0 h 2830134"/>
                            <a:gd name="connsiteX4" fmla="*/ 2086042 w 5637952"/>
                            <a:gd name="connsiteY4" fmla="*/ 0 h 2830134"/>
                            <a:gd name="connsiteX5" fmla="*/ 2593458 w 5637952"/>
                            <a:gd name="connsiteY5" fmla="*/ 0 h 2830134"/>
                            <a:gd name="connsiteX6" fmla="*/ 3270012 w 5637952"/>
                            <a:gd name="connsiteY6" fmla="*/ 0 h 2830134"/>
                            <a:gd name="connsiteX7" fmla="*/ 3721048 w 5637952"/>
                            <a:gd name="connsiteY7" fmla="*/ 0 h 2830134"/>
                            <a:gd name="connsiteX8" fmla="*/ 4397603 w 5637952"/>
                            <a:gd name="connsiteY8" fmla="*/ 0 h 2830134"/>
                            <a:gd name="connsiteX9" fmla="*/ 5074157 w 5637952"/>
                            <a:gd name="connsiteY9" fmla="*/ 0 h 2830134"/>
                            <a:gd name="connsiteX10" fmla="*/ 5637952 w 5637952"/>
                            <a:gd name="connsiteY10" fmla="*/ 0 h 2830134"/>
                            <a:gd name="connsiteX11" fmla="*/ 5637952 w 5637952"/>
                            <a:gd name="connsiteY11" fmla="*/ 622629 h 2830134"/>
                            <a:gd name="connsiteX12" fmla="*/ 5637952 w 5637952"/>
                            <a:gd name="connsiteY12" fmla="*/ 1216958 h 2830134"/>
                            <a:gd name="connsiteX13" fmla="*/ 5637952 w 5637952"/>
                            <a:gd name="connsiteY13" fmla="*/ 1698080 h 2830134"/>
                            <a:gd name="connsiteX14" fmla="*/ 5637952 w 5637952"/>
                            <a:gd name="connsiteY14" fmla="*/ 2264107 h 2830134"/>
                            <a:gd name="connsiteX15" fmla="*/ 5637952 w 5637952"/>
                            <a:gd name="connsiteY15" fmla="*/ 2830134 h 2830134"/>
                            <a:gd name="connsiteX16" fmla="*/ 5074157 w 5637952"/>
                            <a:gd name="connsiteY16" fmla="*/ 2830134 h 2830134"/>
                            <a:gd name="connsiteX17" fmla="*/ 4397603 w 5637952"/>
                            <a:gd name="connsiteY17" fmla="*/ 2830134 h 2830134"/>
                            <a:gd name="connsiteX18" fmla="*/ 3833807 w 5637952"/>
                            <a:gd name="connsiteY18" fmla="*/ 2830134 h 2830134"/>
                            <a:gd name="connsiteX19" fmla="*/ 3439151 w 5637952"/>
                            <a:gd name="connsiteY19" fmla="*/ 2830134 h 2830134"/>
                            <a:gd name="connsiteX20" fmla="*/ 2988115 w 5637952"/>
                            <a:gd name="connsiteY20" fmla="*/ 2830134 h 2830134"/>
                            <a:gd name="connsiteX21" fmla="*/ 2311560 w 5637952"/>
                            <a:gd name="connsiteY21" fmla="*/ 2830134 h 2830134"/>
                            <a:gd name="connsiteX22" fmla="*/ 1747765 w 5637952"/>
                            <a:gd name="connsiteY22" fmla="*/ 2830134 h 2830134"/>
                            <a:gd name="connsiteX23" fmla="*/ 1296729 w 5637952"/>
                            <a:gd name="connsiteY23" fmla="*/ 2830134 h 2830134"/>
                            <a:gd name="connsiteX24" fmla="*/ 732934 w 5637952"/>
                            <a:gd name="connsiteY24" fmla="*/ 2830134 h 2830134"/>
                            <a:gd name="connsiteX25" fmla="*/ 0 w 5637952"/>
                            <a:gd name="connsiteY25" fmla="*/ 2830134 h 2830134"/>
                            <a:gd name="connsiteX26" fmla="*/ 0 w 5637952"/>
                            <a:gd name="connsiteY26" fmla="*/ 2349011 h 2830134"/>
                            <a:gd name="connsiteX27" fmla="*/ 0 w 5637952"/>
                            <a:gd name="connsiteY27" fmla="*/ 1754683 h 2830134"/>
                            <a:gd name="connsiteX28" fmla="*/ 0 w 5637952"/>
                            <a:gd name="connsiteY28" fmla="*/ 1245259 h 2830134"/>
                            <a:gd name="connsiteX29" fmla="*/ 0 w 5637952"/>
                            <a:gd name="connsiteY29" fmla="*/ 622629 h 2830134"/>
                            <a:gd name="connsiteX30" fmla="*/ 0 w 5637952"/>
                            <a:gd name="connsiteY30" fmla="*/ 0 h 283013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</a:cxnLst>
                          <a:rect l="l" t="t" r="r" b="b"/>
                          <a:pathLst>
                            <a:path w="5637952" h="2830134" extrusionOk="0">
                              <a:moveTo>
                                <a:pt x="0" y="0"/>
                              </a:moveTo>
                              <a:cubicBezTo>
                                <a:pt x="207471" y="-25190"/>
                                <a:pt x="287240" y="16791"/>
                                <a:pt x="507416" y="0"/>
                              </a:cubicBezTo>
                              <a:cubicBezTo>
                                <a:pt x="727592" y="-16791"/>
                                <a:pt x="802162" y="39272"/>
                                <a:pt x="902072" y="0"/>
                              </a:cubicBezTo>
                              <a:cubicBezTo>
                                <a:pt x="1001982" y="-39272"/>
                                <a:pt x="1377832" y="61555"/>
                                <a:pt x="1578627" y="0"/>
                              </a:cubicBezTo>
                              <a:cubicBezTo>
                                <a:pt x="1779422" y="-61555"/>
                                <a:pt x="1876645" y="34098"/>
                                <a:pt x="2086042" y="0"/>
                              </a:cubicBezTo>
                              <a:cubicBezTo>
                                <a:pt x="2295439" y="-34098"/>
                                <a:pt x="2434378" y="44115"/>
                                <a:pt x="2593458" y="0"/>
                              </a:cubicBezTo>
                              <a:cubicBezTo>
                                <a:pt x="2752538" y="-44115"/>
                                <a:pt x="2970857" y="51909"/>
                                <a:pt x="3270012" y="0"/>
                              </a:cubicBezTo>
                              <a:cubicBezTo>
                                <a:pt x="3569167" y="-51909"/>
                                <a:pt x="3500800" y="32646"/>
                                <a:pt x="3721048" y="0"/>
                              </a:cubicBezTo>
                              <a:cubicBezTo>
                                <a:pt x="3941296" y="-32646"/>
                                <a:pt x="4196725" y="13582"/>
                                <a:pt x="4397603" y="0"/>
                              </a:cubicBezTo>
                              <a:cubicBezTo>
                                <a:pt x="4598482" y="-13582"/>
                                <a:pt x="4851002" y="6119"/>
                                <a:pt x="5074157" y="0"/>
                              </a:cubicBezTo>
                              <a:cubicBezTo>
                                <a:pt x="5297312" y="-6119"/>
                                <a:pt x="5376965" y="53504"/>
                                <a:pt x="5637952" y="0"/>
                              </a:cubicBezTo>
                              <a:cubicBezTo>
                                <a:pt x="5708107" y="133954"/>
                                <a:pt x="5598083" y="493515"/>
                                <a:pt x="5637952" y="622629"/>
                              </a:cubicBezTo>
                              <a:cubicBezTo>
                                <a:pt x="5677821" y="751743"/>
                                <a:pt x="5575981" y="1062849"/>
                                <a:pt x="5637952" y="1216958"/>
                              </a:cubicBezTo>
                              <a:cubicBezTo>
                                <a:pt x="5699923" y="1371067"/>
                                <a:pt x="5612889" y="1571923"/>
                                <a:pt x="5637952" y="1698080"/>
                              </a:cubicBezTo>
                              <a:cubicBezTo>
                                <a:pt x="5663015" y="1824237"/>
                                <a:pt x="5571935" y="2048565"/>
                                <a:pt x="5637952" y="2264107"/>
                              </a:cubicBezTo>
                              <a:cubicBezTo>
                                <a:pt x="5703969" y="2479649"/>
                                <a:pt x="5611143" y="2602974"/>
                                <a:pt x="5637952" y="2830134"/>
                              </a:cubicBezTo>
                              <a:cubicBezTo>
                                <a:pt x="5378261" y="2830678"/>
                                <a:pt x="5187503" y="2764364"/>
                                <a:pt x="5074157" y="2830134"/>
                              </a:cubicBezTo>
                              <a:cubicBezTo>
                                <a:pt x="4960812" y="2895904"/>
                                <a:pt x="4584594" y="2793892"/>
                                <a:pt x="4397603" y="2830134"/>
                              </a:cubicBezTo>
                              <a:cubicBezTo>
                                <a:pt x="4210612" y="2866376"/>
                                <a:pt x="4029320" y="2804035"/>
                                <a:pt x="3833807" y="2830134"/>
                              </a:cubicBezTo>
                              <a:cubicBezTo>
                                <a:pt x="3638294" y="2856233"/>
                                <a:pt x="3555786" y="2816009"/>
                                <a:pt x="3439151" y="2830134"/>
                              </a:cubicBezTo>
                              <a:cubicBezTo>
                                <a:pt x="3322516" y="2844259"/>
                                <a:pt x="3093908" y="2797539"/>
                                <a:pt x="2988115" y="2830134"/>
                              </a:cubicBezTo>
                              <a:cubicBezTo>
                                <a:pt x="2882322" y="2862729"/>
                                <a:pt x="2448324" y="2808934"/>
                                <a:pt x="2311560" y="2830134"/>
                              </a:cubicBezTo>
                              <a:cubicBezTo>
                                <a:pt x="2174796" y="2851334"/>
                                <a:pt x="1892975" y="2776503"/>
                                <a:pt x="1747765" y="2830134"/>
                              </a:cubicBezTo>
                              <a:cubicBezTo>
                                <a:pt x="1602556" y="2883765"/>
                                <a:pt x="1433875" y="2793411"/>
                                <a:pt x="1296729" y="2830134"/>
                              </a:cubicBezTo>
                              <a:cubicBezTo>
                                <a:pt x="1159583" y="2866857"/>
                                <a:pt x="990135" y="2784413"/>
                                <a:pt x="732934" y="2830134"/>
                              </a:cubicBezTo>
                              <a:cubicBezTo>
                                <a:pt x="475733" y="2875855"/>
                                <a:pt x="229167" y="2775540"/>
                                <a:pt x="0" y="2830134"/>
                              </a:cubicBezTo>
                              <a:cubicBezTo>
                                <a:pt x="-57153" y="2664343"/>
                                <a:pt x="12850" y="2464701"/>
                                <a:pt x="0" y="2349011"/>
                              </a:cubicBezTo>
                              <a:cubicBezTo>
                                <a:pt x="-12850" y="2233321"/>
                                <a:pt x="45184" y="2030407"/>
                                <a:pt x="0" y="1754683"/>
                              </a:cubicBezTo>
                              <a:cubicBezTo>
                                <a:pt x="-45184" y="1478959"/>
                                <a:pt x="28246" y="1415249"/>
                                <a:pt x="0" y="1245259"/>
                              </a:cubicBezTo>
                              <a:cubicBezTo>
                                <a:pt x="-28246" y="1075269"/>
                                <a:pt x="46074" y="819161"/>
                                <a:pt x="0" y="622629"/>
                              </a:cubicBezTo>
                              <a:cubicBezTo>
                                <a:pt x="-46074" y="426097"/>
                                <a:pt x="42218" y="189702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8C99F35-E752-450A-C2EF-068569EF103D}"/>
                </a:ext>
              </a:extLst>
            </p:cNvPr>
            <p:cNvSpPr txBox="1"/>
            <p:nvPr/>
          </p:nvSpPr>
          <p:spPr>
            <a:xfrm>
              <a:off x="7572721" y="3363521"/>
              <a:ext cx="4604731" cy="2374427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kumimoji="1" lang="zh-CN" altLang="en-US" dirty="0"/>
            </a:p>
          </p:txBody>
        </p:sp>
      </p:grpSp>
      <p:pic>
        <p:nvPicPr>
          <p:cNvPr id="6" name="Picture 29">
            <a:extLst>
              <a:ext uri="{FF2B5EF4-FFF2-40B4-BE49-F238E27FC236}">
                <a16:creationId xmlns:a16="http://schemas.microsoft.com/office/drawing/2014/main" id="{5FB833F1-0EE4-C871-EACC-3633A76D0A1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" t="35700" r="18101" b="650"/>
          <a:stretch/>
        </p:blipFill>
        <p:spPr>
          <a:xfrm>
            <a:off x="3470401" y="4049336"/>
            <a:ext cx="3300146" cy="198395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50D5E878-7743-7739-021B-688DCB5A76C3}"/>
              </a:ext>
            </a:extLst>
          </p:cNvPr>
          <p:cNvGrpSpPr/>
          <p:nvPr/>
        </p:nvGrpSpPr>
        <p:grpSpPr>
          <a:xfrm>
            <a:off x="226583" y="987498"/>
            <a:ext cx="3092774" cy="5717231"/>
            <a:chOff x="3213577" y="1044457"/>
            <a:chExt cx="3092774" cy="5717231"/>
          </a:xfrm>
        </p:grpSpPr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D4969B55-E0C4-0C77-E7B2-B5E77CBA39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444723">
              <a:off x="3213577" y="1044457"/>
              <a:ext cx="3092774" cy="5717231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A2352F7-5829-4D6E-243D-E4F04E677189}"/>
                </a:ext>
              </a:extLst>
            </p:cNvPr>
            <p:cNvSpPr/>
            <p:nvPr/>
          </p:nvSpPr>
          <p:spPr>
            <a:xfrm>
              <a:off x="3231200" y="2064276"/>
              <a:ext cx="1146973" cy="578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altLang="zh-CN" sz="3200" b="1" cap="none" spc="0" dirty="0">
                  <a:ln w="0"/>
                  <a:solidFill>
                    <a:srgbClr val="671E98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rPr>
                <a:t>Piezo</a:t>
              </a:r>
              <a:endParaRPr lang="zh-CN" altLang="en-US" sz="1600" b="1" cap="none" spc="0" dirty="0">
                <a:ln w="0"/>
                <a:solidFill>
                  <a:srgbClr val="671E9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 pitchFamily="34" charset="0"/>
              </a:endParaRPr>
            </a:p>
          </p:txBody>
        </p:sp>
        <p:cxnSp>
          <p:nvCxnSpPr>
            <p:cNvPr id="17" name="直线箭头连接符 16">
              <a:extLst>
                <a:ext uri="{FF2B5EF4-FFF2-40B4-BE49-F238E27FC236}">
                  <a16:creationId xmlns:a16="http://schemas.microsoft.com/office/drawing/2014/main" id="{1D5D5553-E584-82BF-56A3-B647DD7798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85316" y="3927016"/>
              <a:ext cx="465904" cy="314729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箭头连接符 17">
              <a:extLst>
                <a:ext uri="{FF2B5EF4-FFF2-40B4-BE49-F238E27FC236}">
                  <a16:creationId xmlns:a16="http://schemas.microsoft.com/office/drawing/2014/main" id="{60A751E4-1E23-A3E8-B698-497089C3E5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8827" y="4135238"/>
              <a:ext cx="602393" cy="131276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9E328661-6B06-C41E-3DA4-0A0A8999CDA9}"/>
                </a:ext>
              </a:extLst>
            </p:cNvPr>
            <p:cNvSpPr/>
            <p:nvPr/>
          </p:nvSpPr>
          <p:spPr>
            <a:xfrm>
              <a:off x="3236368" y="3635597"/>
              <a:ext cx="1939298" cy="106504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altLang="zh-CN" sz="3200" b="1" dirty="0">
                  <a:ln w="0"/>
                  <a:solidFill>
                    <a:srgbClr val="671E98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rPr>
                <a:t>Cavity Mirrors</a:t>
              </a:r>
              <a:endParaRPr lang="zh-CN" altLang="en-US" sz="3200" b="1" cap="none" spc="0" dirty="0">
                <a:ln w="0"/>
                <a:solidFill>
                  <a:srgbClr val="671E9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 pitchFamily="34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9A41E64-150D-38F9-B334-A901A9CCFD56}"/>
                </a:ext>
              </a:extLst>
            </p:cNvPr>
            <p:cNvSpPr/>
            <p:nvPr/>
          </p:nvSpPr>
          <p:spPr>
            <a:xfrm>
              <a:off x="3236368" y="5026366"/>
              <a:ext cx="1319635" cy="578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altLang="zh-CN" sz="3200" b="1" cap="none" spc="0" dirty="0">
                  <a:ln w="0"/>
                  <a:solidFill>
                    <a:srgbClr val="671E98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w Cen MT" panose="020B0602020104020603" pitchFamily="34" charset="0"/>
                </a:rPr>
                <a:t>Piezo</a:t>
              </a:r>
              <a:endParaRPr lang="zh-CN" altLang="en-US" sz="3200" b="1" cap="none" spc="0" dirty="0">
                <a:ln w="0"/>
                <a:solidFill>
                  <a:srgbClr val="671E9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w Cen MT" panose="020B0602020104020603" pitchFamily="34" charset="0"/>
              </a:endParaRPr>
            </a:p>
          </p:txBody>
        </p:sp>
        <p:cxnSp>
          <p:nvCxnSpPr>
            <p:cNvPr id="21" name="直线箭头连接符 70">
              <a:extLst>
                <a:ext uri="{FF2B5EF4-FFF2-40B4-BE49-F238E27FC236}">
                  <a16:creationId xmlns:a16="http://schemas.microsoft.com/office/drawing/2014/main" id="{E33265D0-787D-7BF3-C424-BC80FAB48F91}"/>
                </a:ext>
              </a:extLst>
            </p:cNvPr>
            <p:cNvCxnSpPr>
              <a:cxnSpLocks/>
            </p:cNvCxnSpPr>
            <p:nvPr/>
          </p:nvCxnSpPr>
          <p:spPr>
            <a:xfrm>
              <a:off x="4378173" y="2398940"/>
              <a:ext cx="838521" cy="329963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箭头连接符 70">
              <a:extLst>
                <a:ext uri="{FF2B5EF4-FFF2-40B4-BE49-F238E27FC236}">
                  <a16:creationId xmlns:a16="http://schemas.microsoft.com/office/drawing/2014/main" id="{EF3AF029-32E9-5D57-67D2-9271B67A1B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56003" y="5104320"/>
              <a:ext cx="615383" cy="169571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线箭头连接符 7">
            <a:extLst>
              <a:ext uri="{FF2B5EF4-FFF2-40B4-BE49-F238E27FC236}">
                <a16:creationId xmlns:a16="http://schemas.microsoft.com/office/drawing/2014/main" id="{F5275003-CA19-1416-8363-12700FD32C6D}"/>
              </a:ext>
            </a:extLst>
          </p:cNvPr>
          <p:cNvCxnSpPr>
            <a:cxnSpLocks/>
          </p:cNvCxnSpPr>
          <p:nvPr/>
        </p:nvCxnSpPr>
        <p:spPr>
          <a:xfrm flipH="1" flipV="1">
            <a:off x="2734864" y="3890389"/>
            <a:ext cx="735537" cy="507055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CB8F577B-B7A5-48D8-76EF-864C596A9305}"/>
              </a:ext>
            </a:extLst>
          </p:cNvPr>
          <p:cNvSpPr txBox="1"/>
          <p:nvPr/>
        </p:nvSpPr>
        <p:spPr>
          <a:xfrm>
            <a:off x="3592956" y="1153003"/>
            <a:ext cx="7472834" cy="247760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125000"/>
              </a:lnSpc>
            </a:pPr>
            <a:r>
              <a:rPr kumimoji="1" lang="en-GB" altLang="zh-CN" sz="2800" b="1" u="sng" dirty="0">
                <a:latin typeface="Tw Cen MT" panose="020B0602020104020603" pitchFamily="34" charset="0"/>
              </a:rPr>
              <a:t>Mirror Characteristics:</a:t>
            </a: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Surface roughness: </a:t>
            </a: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Scattering loss: </a:t>
            </a: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Cavity finesse: </a:t>
            </a: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Birefringence: </a:t>
            </a:r>
          </a:p>
          <a:p>
            <a:pPr>
              <a:lnSpc>
                <a:spcPct val="125000"/>
              </a:lnSpc>
            </a:pPr>
            <a:endParaRPr kumimoji="1" lang="en-GB" altLang="zh-CN" sz="2400" dirty="0">
              <a:latin typeface="Tw Cen MT" panose="020B0602020104020603" pitchFamily="34" charset="0"/>
            </a:endParaRP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&lt;0.15 nm </a:t>
            </a:r>
            <a:r>
              <a:rPr kumimoji="1" lang="en-US" altLang="zh-CN" sz="2400" dirty="0">
                <a:latin typeface="Tw Cen MT" panose="020B0602020104020603" pitchFamily="34" charset="0"/>
              </a:rPr>
              <a:t> </a:t>
            </a: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4ppm</a:t>
            </a:r>
            <a:endParaRPr kumimoji="1" lang="en-US" altLang="zh-CN" sz="2400" dirty="0">
              <a:latin typeface="Tw Cen MT" panose="020B0602020104020603" pitchFamily="34" charset="0"/>
            </a:endParaRPr>
          </a:p>
          <a:p>
            <a:pPr>
              <a:lnSpc>
                <a:spcPct val="125000"/>
              </a:lnSpc>
            </a:pPr>
            <a:r>
              <a:rPr kumimoji="1" lang="en-GB" altLang="zh-CN" sz="2400" dirty="0">
                <a:latin typeface="Tw Cen MT" panose="020B0602020104020603" pitchFamily="34" charset="0"/>
              </a:rPr>
              <a:t>&gt;600,000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 dirty="0">
                <a:latin typeface="Tw Cen MT" panose="020B0602020104020603" pitchFamily="34" charset="0"/>
              </a:rPr>
              <a:t>&lt;</a:t>
            </a:r>
            <a:r>
              <a:rPr kumimoji="1" lang="en-GB" altLang="zh-CN" sz="2400" dirty="0">
                <a:latin typeface="Tw Cen MT" panose="020B0602020104020603" pitchFamily="34" charset="0"/>
              </a:rPr>
              <a:t>0.9% of the cavity linewidth</a:t>
            </a:r>
            <a:endParaRPr kumimoji="1" lang="en-US" altLang="zh-CN" sz="2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32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4D93158-A144-96E5-F321-61410C59F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8</a:t>
            </a:fld>
            <a:endParaRPr lang="en-GB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E1294CE-EFE8-D3A8-B744-D27CD77CDDF2}"/>
              </a:ext>
            </a:extLst>
          </p:cNvPr>
          <p:cNvGrpSpPr>
            <a:grpSpLocks noChangeAspect="1"/>
          </p:cNvGrpSpPr>
          <p:nvPr/>
        </p:nvGrpSpPr>
        <p:grpSpPr>
          <a:xfrm>
            <a:off x="838200" y="1140040"/>
            <a:ext cx="9871598" cy="5541385"/>
            <a:chOff x="1902069" y="1769818"/>
            <a:chExt cx="8539500" cy="4351338"/>
          </a:xfrm>
        </p:grpSpPr>
        <p:pic>
          <p:nvPicPr>
            <p:cNvPr id="5" name="Content Placeholder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086C781-A44D-EAE5-5499-FEDB72674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069" y="1769818"/>
              <a:ext cx="8539500" cy="4351338"/>
            </a:xfrm>
            <a:prstGeom prst="rect">
              <a:avLst/>
            </a:prstGeom>
          </p:spPr>
        </p:pic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782E85A5-EBA2-6954-F6FE-0ABAC2176B9A}"/>
                </a:ext>
              </a:extLst>
            </p:cNvPr>
            <p:cNvGrpSpPr/>
            <p:nvPr/>
          </p:nvGrpSpPr>
          <p:grpSpPr>
            <a:xfrm>
              <a:off x="5299439" y="3311446"/>
              <a:ext cx="1984075" cy="761715"/>
              <a:chOff x="4209691" y="3266821"/>
              <a:chExt cx="1984075" cy="761715"/>
            </a:xfrm>
          </p:grpSpPr>
          <p:cxnSp>
            <p:nvCxnSpPr>
              <p:cNvPr id="29" name="Straight Connector 5">
                <a:extLst>
                  <a:ext uri="{FF2B5EF4-FFF2-40B4-BE49-F238E27FC236}">
                    <a16:creationId xmlns:a16="http://schemas.microsoft.com/office/drawing/2014/main" id="{8DF94922-8276-029E-D14F-465B5B5EB7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48709" y="3429000"/>
                <a:ext cx="345057" cy="59953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">
                <a:extLst>
                  <a:ext uri="{FF2B5EF4-FFF2-40B4-BE49-F238E27FC236}">
                    <a16:creationId xmlns:a16="http://schemas.microsoft.com/office/drawing/2014/main" id="{A5079FE8-03C8-8F75-D471-7B5EEDE64F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7494" y="3276600"/>
                <a:ext cx="1656272" cy="152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7">
                <a:extLst>
                  <a:ext uri="{FF2B5EF4-FFF2-40B4-BE49-F238E27FC236}">
                    <a16:creationId xmlns:a16="http://schemas.microsoft.com/office/drawing/2014/main" id="{25A81B5F-C8AF-9152-9F7E-F50BC3D7C9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09691" y="3266821"/>
                <a:ext cx="327803" cy="59953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8">
                <a:extLst>
                  <a:ext uri="{FF2B5EF4-FFF2-40B4-BE49-F238E27FC236}">
                    <a16:creationId xmlns:a16="http://schemas.microsoft.com/office/drawing/2014/main" id="{86C6D670-7CDB-4212-35D2-ECB789E962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9691" y="3866357"/>
                <a:ext cx="1639018" cy="16217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Oval 18">
              <a:extLst>
                <a:ext uri="{FF2B5EF4-FFF2-40B4-BE49-F238E27FC236}">
                  <a16:creationId xmlns:a16="http://schemas.microsoft.com/office/drawing/2014/main" id="{304FED4A-80E1-C9E3-85BD-16D2ED889120}"/>
                </a:ext>
              </a:extLst>
            </p:cNvPr>
            <p:cNvSpPr/>
            <p:nvPr/>
          </p:nvSpPr>
          <p:spPr>
            <a:xfrm rot="20923163">
              <a:off x="3567337" y="3911818"/>
              <a:ext cx="1815245" cy="7675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19">
              <a:extLst>
                <a:ext uri="{FF2B5EF4-FFF2-40B4-BE49-F238E27FC236}">
                  <a16:creationId xmlns:a16="http://schemas.microsoft.com/office/drawing/2014/main" id="{A9990FFF-8CAF-4D35-DFB0-22D80C1BD91C}"/>
                </a:ext>
              </a:extLst>
            </p:cNvPr>
            <p:cNvSpPr/>
            <p:nvPr/>
          </p:nvSpPr>
          <p:spPr>
            <a:xfrm rot="1704049">
              <a:off x="6662361" y="4223669"/>
              <a:ext cx="1509039" cy="7675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20">
              <a:extLst>
                <a:ext uri="{FF2B5EF4-FFF2-40B4-BE49-F238E27FC236}">
                  <a16:creationId xmlns:a16="http://schemas.microsoft.com/office/drawing/2014/main" id="{128F584A-41AC-9B88-2D6A-C7501891E484}"/>
                </a:ext>
              </a:extLst>
            </p:cNvPr>
            <p:cNvGrpSpPr/>
            <p:nvPr/>
          </p:nvGrpSpPr>
          <p:grpSpPr>
            <a:xfrm>
              <a:off x="2053087" y="2035714"/>
              <a:ext cx="8315864" cy="3624367"/>
              <a:chOff x="2053087" y="2035714"/>
              <a:chExt cx="8315864" cy="3624367"/>
            </a:xfrm>
          </p:grpSpPr>
          <p:cxnSp>
            <p:nvCxnSpPr>
              <p:cNvPr id="25" name="Straight Connector 21">
                <a:extLst>
                  <a:ext uri="{FF2B5EF4-FFF2-40B4-BE49-F238E27FC236}">
                    <a16:creationId xmlns:a16="http://schemas.microsoft.com/office/drawing/2014/main" id="{0372DA5E-2517-C8C4-B308-D47AC8296F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69743" y="2035834"/>
                <a:ext cx="6599208" cy="73324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2">
                <a:extLst>
                  <a:ext uri="{FF2B5EF4-FFF2-40B4-BE49-F238E27FC236}">
                    <a16:creationId xmlns:a16="http://schemas.microsoft.com/office/drawing/2014/main" id="{52375E66-D347-25CD-0AE2-07CDD5CB26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38558" y="2769079"/>
                <a:ext cx="1630393" cy="288122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3">
                <a:extLst>
                  <a:ext uri="{FF2B5EF4-FFF2-40B4-BE49-F238E27FC236}">
                    <a16:creationId xmlns:a16="http://schemas.microsoft.com/office/drawing/2014/main" id="{57E7331D-AE8E-DC44-39C3-C75F048E0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3087" y="4937267"/>
                <a:ext cx="6685471" cy="72281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4">
                <a:extLst>
                  <a:ext uri="{FF2B5EF4-FFF2-40B4-BE49-F238E27FC236}">
                    <a16:creationId xmlns:a16="http://schemas.microsoft.com/office/drawing/2014/main" id="{B4B0A194-3745-4FF6-831B-30AE234392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3087" y="2035714"/>
                <a:ext cx="1716656" cy="290155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Arrow Connector 25">
              <a:extLst>
                <a:ext uri="{FF2B5EF4-FFF2-40B4-BE49-F238E27FC236}">
                  <a16:creationId xmlns:a16="http://schemas.microsoft.com/office/drawing/2014/main" id="{174F4AE0-7349-744C-722D-2EE782B5F8A5}"/>
                </a:ext>
              </a:extLst>
            </p:cNvPr>
            <p:cNvCxnSpPr>
              <a:cxnSpLocks/>
            </p:cNvCxnSpPr>
            <p:nvPr/>
          </p:nvCxnSpPr>
          <p:spPr>
            <a:xfrm>
              <a:off x="2053087" y="5963310"/>
              <a:ext cx="16992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79E1DA69-992A-7D13-5A9B-BE865C94C4F2}"/>
                </a:ext>
              </a:extLst>
            </p:cNvPr>
            <p:cNvSpPr txBox="1"/>
            <p:nvPr/>
          </p:nvSpPr>
          <p:spPr>
            <a:xfrm>
              <a:off x="2090426" y="5495416"/>
              <a:ext cx="860570" cy="37091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7030A0"/>
                  </a:solidFill>
                  <a:latin typeface="Tw Cen MT" panose="020B0602020104020603" pitchFamily="34" charset="0"/>
                </a:rPr>
                <a:t>10mm</a:t>
              </a:r>
            </a:p>
          </p:txBody>
        </p:sp>
        <p:sp>
          <p:nvSpPr>
            <p:cNvPr id="12" name="TextBox 28">
              <a:extLst>
                <a:ext uri="{FF2B5EF4-FFF2-40B4-BE49-F238E27FC236}">
                  <a16:creationId xmlns:a16="http://schemas.microsoft.com/office/drawing/2014/main" id="{27FBC2F3-3271-8FBA-CAD2-A17FADE2F3D0}"/>
                </a:ext>
              </a:extLst>
            </p:cNvPr>
            <p:cNvSpPr txBox="1"/>
            <p:nvPr/>
          </p:nvSpPr>
          <p:spPr>
            <a:xfrm>
              <a:off x="6846638" y="3530452"/>
              <a:ext cx="983467" cy="290016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7030A0"/>
                  </a:solidFill>
                  <a:latin typeface="Tw Cen MT" panose="020B0602020104020603" pitchFamily="34" charset="0"/>
                </a:rPr>
                <a:t>Electrodes</a:t>
              </a:r>
            </a:p>
          </p:txBody>
        </p:sp>
        <p:grpSp>
          <p:nvGrpSpPr>
            <p:cNvPr id="13" name="Group 9">
              <a:extLst>
                <a:ext uri="{FF2B5EF4-FFF2-40B4-BE49-F238E27FC236}">
                  <a16:creationId xmlns:a16="http://schemas.microsoft.com/office/drawing/2014/main" id="{34F5F5D7-C810-801E-2BDB-A386243C50A1}"/>
                </a:ext>
              </a:extLst>
            </p:cNvPr>
            <p:cNvGrpSpPr/>
            <p:nvPr/>
          </p:nvGrpSpPr>
          <p:grpSpPr>
            <a:xfrm>
              <a:off x="5980571" y="2562774"/>
              <a:ext cx="957886" cy="1004887"/>
              <a:chOff x="4916702" y="2483644"/>
              <a:chExt cx="957886" cy="1004887"/>
            </a:xfrm>
          </p:grpSpPr>
          <p:cxnSp>
            <p:nvCxnSpPr>
              <p:cNvPr id="17" name="Straight Connector 10">
                <a:extLst>
                  <a:ext uri="{FF2B5EF4-FFF2-40B4-BE49-F238E27FC236}">
                    <a16:creationId xmlns:a16="http://schemas.microsoft.com/office/drawing/2014/main" id="{9B6F1C0E-E7E8-036B-5D20-1CCA7D97F2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438" y="2502694"/>
                <a:ext cx="850150" cy="9026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1">
                <a:extLst>
                  <a:ext uri="{FF2B5EF4-FFF2-40B4-BE49-F238E27FC236}">
                    <a16:creationId xmlns:a16="http://schemas.microsoft.com/office/drawing/2014/main" id="{DB2B2B4A-54EF-1BED-A9A5-6C393266CC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53000" y="2483644"/>
                <a:ext cx="71438" cy="13411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2">
                <a:extLst>
                  <a:ext uri="{FF2B5EF4-FFF2-40B4-BE49-F238E27FC236}">
                    <a16:creationId xmlns:a16="http://schemas.microsoft.com/office/drawing/2014/main" id="{0E64B7E9-2537-E17F-A9AD-8653DDE90B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3950" y="2617759"/>
                <a:ext cx="19050" cy="74932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3">
                <a:extLst>
                  <a:ext uri="{FF2B5EF4-FFF2-40B4-BE49-F238E27FC236}">
                    <a16:creationId xmlns:a16="http://schemas.microsoft.com/office/drawing/2014/main" id="{A2D87AD8-81AB-4C00-AAB0-CDA3ECD364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7084" y="2576281"/>
                <a:ext cx="37504" cy="75985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14">
                <a:extLst>
                  <a:ext uri="{FF2B5EF4-FFF2-40B4-BE49-F238E27FC236}">
                    <a16:creationId xmlns:a16="http://schemas.microsoft.com/office/drawing/2014/main" id="{380E39AA-AA1C-02E4-4F87-02BEE1B7FC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65646" y="3318295"/>
                <a:ext cx="71438" cy="13411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5">
                <a:extLst>
                  <a:ext uri="{FF2B5EF4-FFF2-40B4-BE49-F238E27FC236}">
                    <a16:creationId xmlns:a16="http://schemas.microsoft.com/office/drawing/2014/main" id="{C2162719-623A-16C5-4459-F2755DD384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55079" y="3443399"/>
                <a:ext cx="495615" cy="4513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16">
                <a:extLst>
                  <a:ext uri="{FF2B5EF4-FFF2-40B4-BE49-F238E27FC236}">
                    <a16:creationId xmlns:a16="http://schemas.microsoft.com/office/drawing/2014/main" id="{2BAFEE69-ADD7-19F6-68ED-B549C92082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0694" y="3443399"/>
                <a:ext cx="233362" cy="4513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">
                <a:extLst>
                  <a:ext uri="{FF2B5EF4-FFF2-40B4-BE49-F238E27FC236}">
                    <a16:creationId xmlns:a16="http://schemas.microsoft.com/office/drawing/2014/main" id="{D8A32484-111B-62EA-8D5C-8C18732820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16702" y="3344522"/>
                <a:ext cx="162504" cy="1078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34">
              <a:extLst>
                <a:ext uri="{FF2B5EF4-FFF2-40B4-BE49-F238E27FC236}">
                  <a16:creationId xmlns:a16="http://schemas.microsoft.com/office/drawing/2014/main" id="{5C4CDDB0-2196-AB7E-593D-5AC72088885B}"/>
                </a:ext>
              </a:extLst>
            </p:cNvPr>
            <p:cNvSpPr txBox="1"/>
            <p:nvPr/>
          </p:nvSpPr>
          <p:spPr>
            <a:xfrm>
              <a:off x="7051527" y="2856329"/>
              <a:ext cx="1574115" cy="290016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7030A0"/>
                  </a:solidFill>
                  <a:latin typeface="Tw Cen MT" panose="020B0602020104020603" pitchFamily="34" charset="0"/>
                </a:rPr>
                <a:t>Cavity Module</a:t>
              </a:r>
            </a:p>
          </p:txBody>
        </p:sp>
        <p:sp>
          <p:nvSpPr>
            <p:cNvPr id="15" name="TextBox 37">
              <a:extLst>
                <a:ext uri="{FF2B5EF4-FFF2-40B4-BE49-F238E27FC236}">
                  <a16:creationId xmlns:a16="http://schemas.microsoft.com/office/drawing/2014/main" id="{B913B03B-A8A5-7D98-C4AF-124790DF4A0B}"/>
                </a:ext>
              </a:extLst>
            </p:cNvPr>
            <p:cNvSpPr txBox="1"/>
            <p:nvPr/>
          </p:nvSpPr>
          <p:spPr>
            <a:xfrm>
              <a:off x="5092225" y="4466801"/>
              <a:ext cx="1639018" cy="293322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7030A0"/>
                  </a:solidFill>
                  <a:latin typeface="Tw Cen MT" panose="020B0602020104020603" pitchFamily="34" charset="0"/>
                </a:rPr>
                <a:t>2x Atomic ovens</a:t>
              </a:r>
            </a:p>
          </p:txBody>
        </p:sp>
        <p:sp>
          <p:nvSpPr>
            <p:cNvPr id="16" name="TextBox 38">
              <a:extLst>
                <a:ext uri="{FF2B5EF4-FFF2-40B4-BE49-F238E27FC236}">
                  <a16:creationId xmlns:a16="http://schemas.microsoft.com/office/drawing/2014/main" id="{72AB9E19-CF98-B9E2-C93B-6DE4DDDE455B}"/>
                </a:ext>
              </a:extLst>
            </p:cNvPr>
            <p:cNvSpPr txBox="1"/>
            <p:nvPr/>
          </p:nvSpPr>
          <p:spPr>
            <a:xfrm>
              <a:off x="3580555" y="2495148"/>
              <a:ext cx="618790" cy="370912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7030A0"/>
                  </a:solidFill>
                  <a:latin typeface="Tw Cen MT" panose="020B0602020104020603" pitchFamily="34" charset="0"/>
                </a:rPr>
                <a:t>PCB</a:t>
              </a:r>
            </a:p>
          </p:txBody>
        </p:sp>
      </p:grpSp>
      <p:sp>
        <p:nvSpPr>
          <p:cNvPr id="33" name="标题 2">
            <a:extLst>
              <a:ext uri="{FF2B5EF4-FFF2-40B4-BE49-F238E27FC236}">
                <a16:creationId xmlns:a16="http://schemas.microsoft.com/office/drawing/2014/main" id="{050C37B0-8483-4100-A256-C73C22EBF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726" y="176575"/>
            <a:ext cx="3644654" cy="503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altLang="zh-CN" sz="3600" b="1" dirty="0">
                <a:solidFill>
                  <a:schemeClr val="accent1"/>
                </a:solidFill>
              </a:rPr>
              <a:t>System overview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9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B3A1184-5E36-DE2B-4C42-0A2A4B7B4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0419" y="-12816"/>
            <a:ext cx="5025798" cy="7017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/>
            <a:r>
              <a:rPr lang="en-GB" altLang="zh-CN" sz="3600" b="1" dirty="0">
                <a:solidFill>
                  <a:schemeClr val="accent1"/>
                </a:solidFill>
              </a:rPr>
              <a:t>Trap design - function</a:t>
            </a:r>
            <a:endParaRPr lang="zh-CN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4" name="图片 3" descr="图示&#10;&#10;描述已自动生成">
            <a:extLst>
              <a:ext uri="{FF2B5EF4-FFF2-40B4-BE49-F238E27FC236}">
                <a16:creationId xmlns:a16="http://schemas.microsoft.com/office/drawing/2014/main" id="{B9796D38-9FB4-22F8-201B-C3C9611E5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58" y="1196902"/>
            <a:ext cx="5839913" cy="19445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59C2C8E-7980-24E9-CBD7-5987F61039D9}"/>
              </a:ext>
            </a:extLst>
          </p:cNvPr>
          <p:cNvSpPr txBox="1"/>
          <p:nvPr/>
        </p:nvSpPr>
        <p:spPr>
          <a:xfrm>
            <a:off x="6489756" y="1285109"/>
            <a:ext cx="5025797" cy="1595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kumimoji="1" lang="en-GB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Multi-zone design with regions for loading, ion storage, QIP and cavity QED.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A36EE86-72F9-FFDB-5716-C31A5D5661E0}"/>
              </a:ext>
            </a:extLst>
          </p:cNvPr>
          <p:cNvSpPr txBox="1"/>
          <p:nvPr/>
        </p:nvSpPr>
        <p:spPr>
          <a:xfrm>
            <a:off x="647700" y="4256943"/>
            <a:ext cx="5553834" cy="1082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kumimoji="1" lang="en-GB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Laser access along trap axis,</a:t>
            </a:r>
            <a:r>
              <a:rPr kumimoji="1" lang="en-US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kumimoji="1" lang="en-GB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radial</a:t>
            </a:r>
            <a:r>
              <a:rPr kumimoji="1" lang="en-US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kumimoji="1" lang="en-GB" altLang="zh-CN" sz="2800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axis, and Raman axis.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A24B9A9-863E-5D2F-B477-92672F14C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54E5-0EE3-44CD-A8E8-912A99927F61}" type="slidenum">
              <a:rPr lang="en-GB" smtClean="0"/>
              <a:t>9</a:t>
            </a:fld>
            <a:endParaRPr lang="en-GB"/>
          </a:p>
        </p:txBody>
      </p:sp>
      <p:pic>
        <p:nvPicPr>
          <p:cNvPr id="11" name="图片 10" descr="图示&#10;&#10;描述已自动生成">
            <a:extLst>
              <a:ext uri="{FF2B5EF4-FFF2-40B4-BE49-F238E27FC236}">
                <a16:creationId xmlns:a16="http://schemas.microsoft.com/office/drawing/2014/main" id="{B68DE33D-2955-942C-5959-860F24A12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768" y="3205301"/>
            <a:ext cx="5249638" cy="351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556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15321</TotalTime>
  <Words>796</Words>
  <Application>Microsoft Macintosh PowerPoint</Application>
  <PresentationFormat>宽屏</PresentationFormat>
  <Paragraphs>184</Paragraphs>
  <Slides>14</Slides>
  <Notes>14</Notes>
  <HiddenSlides>0</HiddenSlides>
  <MMClips>1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DengXian</vt:lpstr>
      <vt:lpstr>DengXian</vt:lpstr>
      <vt:lpstr>Arial</vt:lpstr>
      <vt:lpstr>Calibri</vt:lpstr>
      <vt:lpstr>Cambria Math</vt:lpstr>
      <vt:lpstr>Rockwell</vt:lpstr>
      <vt:lpstr>Segoe UI</vt:lpstr>
      <vt:lpstr>Symbol</vt:lpstr>
      <vt:lpstr>Times New Roman</vt:lpstr>
      <vt:lpstr>Tw Cen MT</vt:lpstr>
      <vt:lpstr>Office Theme</vt:lpstr>
      <vt:lpstr>Graph</vt:lpstr>
      <vt:lpstr>Designer Zeichnung</vt:lpstr>
      <vt:lpstr>PowerPoint 演示文稿</vt:lpstr>
      <vt:lpstr>PowerPoint 演示文稿</vt:lpstr>
      <vt:lpstr>Ion trap - Quantum Networks</vt:lpstr>
      <vt:lpstr>Cavity-QED</vt:lpstr>
      <vt:lpstr>Cavity-QED with 40Ca+</vt:lpstr>
      <vt:lpstr>Strong coupling</vt:lpstr>
      <vt:lpstr>Cavity design</vt:lpstr>
      <vt:lpstr>System overview</vt:lpstr>
      <vt:lpstr>Trap design - function</vt:lpstr>
      <vt:lpstr>Trap design</vt:lpstr>
      <vt:lpstr>PowerPoint 演示文稿</vt:lpstr>
      <vt:lpstr>PowerPoint 演示文稿</vt:lpstr>
      <vt:lpstr>Summary</vt:lpstr>
      <vt:lpstr>Thanks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Fernandez Gonzalvo</dc:creator>
  <cp:lastModifiedBy>Chu, Maoling</cp:lastModifiedBy>
  <cp:revision>43</cp:revision>
  <dcterms:created xsi:type="dcterms:W3CDTF">2023-03-22T17:11:29Z</dcterms:created>
  <dcterms:modified xsi:type="dcterms:W3CDTF">2024-07-09T12:55:33Z</dcterms:modified>
</cp:coreProperties>
</file>