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6"/>
  </p:notesMasterIdLst>
  <p:sldIdLst>
    <p:sldId id="265" r:id="rId5"/>
    <p:sldId id="273" r:id="rId6"/>
    <p:sldId id="276" r:id="rId7"/>
    <p:sldId id="280" r:id="rId8"/>
    <p:sldId id="643" r:id="rId9"/>
    <p:sldId id="615" r:id="rId10"/>
    <p:sldId id="652" r:id="rId11"/>
    <p:sldId id="284" r:id="rId12"/>
    <p:sldId id="657" r:id="rId13"/>
    <p:sldId id="268" r:id="rId14"/>
    <p:sldId id="589" r:id="rId15"/>
    <p:sldId id="590" r:id="rId16"/>
    <p:sldId id="591" r:id="rId17"/>
    <p:sldId id="647" r:id="rId18"/>
    <p:sldId id="580" r:id="rId19"/>
    <p:sldId id="644" r:id="rId20"/>
    <p:sldId id="654" r:id="rId21"/>
    <p:sldId id="616" r:id="rId22"/>
    <p:sldId id="532" r:id="rId23"/>
    <p:sldId id="650" r:id="rId24"/>
    <p:sldId id="65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6E6"/>
    <a:srgbClr val="FF0000"/>
    <a:srgbClr val="4472C4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50" autoAdjust="0"/>
  </p:normalViewPr>
  <p:slideViewPr>
    <p:cSldViewPr snapToGrid="0">
      <p:cViewPr varScale="1">
        <p:scale>
          <a:sx n="92" d="100"/>
          <a:sy n="92" d="100"/>
        </p:scale>
        <p:origin x="30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C96E4-8B35-4AAC-9D00-59E06E9D18A0}" type="datetimeFigureOut">
              <a:rPr lang="en-GB" smtClean="0"/>
              <a:t>10/07/2024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226E3-D223-4B3C-84FD-006A168F72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16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And… Use case #2: Hybrid quantum computing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953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time period! Example for </a:t>
            </a:r>
            <a:r>
              <a:rPr lang="en-GB" dirty="0" err="1"/>
              <a:t>qft</a:t>
            </a:r>
            <a:r>
              <a:rPr lang="en-GB" dirty="0"/>
              <a:t> sims cite </a:t>
            </a:r>
            <a:r>
              <a:rPr lang="en-GB" dirty="0" err="1"/>
              <a:t>alejandro</a:t>
            </a:r>
            <a:r>
              <a:rPr lang="en-GB" dirty="0"/>
              <a:t>, can be continued to increasing orders. More challenges for reconstruction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E06.00002| Oana Bazavan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E8D03B-2316-44CA-BBB9-47F24793278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5957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567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Our focus</a:t>
            </a:r>
          </a:p>
          <a:p>
            <a:pPr lvl="1"/>
            <a:r>
              <a:rPr lang="en-GB"/>
              <a:t>Fast Entangling gates – can decorate previous slide with times for entangling using motion in smart way (geometric phase) arrow from motion to spin.</a:t>
            </a:r>
          </a:p>
          <a:p>
            <a:pPr lvl="1"/>
            <a:r>
              <a:rPr lang="en-GB"/>
              <a:t>Using motion of ions to encode information CVQC – bosonic encoding – reverse arrow, now using spin in smart way (non-commuting)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681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Diagram of experiment in </a:t>
            </a:r>
            <a:r>
              <a:rPr lang="en-GB" err="1"/>
              <a:t>center</a:t>
            </a:r>
            <a:endParaRPr lang="en-GB"/>
          </a:p>
          <a:p>
            <a:r>
              <a:rPr lang="en-GB"/>
              <a:t>We need</a:t>
            </a:r>
          </a:p>
          <a:p>
            <a:pPr lvl="1"/>
            <a:r>
              <a:rPr lang="en-GB"/>
              <a:t>To interact with qubits using external drive fields i.e. microwave or laser</a:t>
            </a:r>
          </a:p>
          <a:p>
            <a:pPr lvl="1"/>
            <a:r>
              <a:rPr lang="en-GB"/>
              <a:t>Frequency of drive field</a:t>
            </a:r>
          </a:p>
          <a:p>
            <a:pPr lvl="1"/>
            <a:r>
              <a:rPr lang="en-GB"/>
              <a:t>Amplitude</a:t>
            </a:r>
          </a:p>
          <a:p>
            <a:pPr marL="457200" lvl="1" indent="0">
              <a:buNone/>
            </a:pP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008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V. Quick motivation by saying </a:t>
            </a:r>
          </a:p>
          <a:p>
            <a:r>
              <a:rPr lang="en-GB" dirty="0"/>
              <a:t>	- when slow dominated by incoherent errors. i.e. spin/motional dephasing, heating</a:t>
            </a:r>
          </a:p>
          <a:p>
            <a:r>
              <a:rPr lang="en-GB" dirty="0"/>
              <a:t>	- when fast these errors are reduced but we start to drive coherent errors hard (e.g. stark shift, off res interactions) here we talk about carrier term</a:t>
            </a:r>
          </a:p>
          <a:p>
            <a:endParaRPr lang="en-GB" dirty="0"/>
          </a:p>
          <a:p>
            <a:r>
              <a:rPr lang="en-GB" dirty="0"/>
              <a:t>Issue</a:t>
            </a:r>
          </a:p>
          <a:p>
            <a:pPr lvl="1"/>
            <a:r>
              <a:rPr lang="en-GB" dirty="0"/>
              <a:t>Carrier couples to gradient</a:t>
            </a:r>
          </a:p>
          <a:p>
            <a:pPr lvl="1"/>
            <a:r>
              <a:rPr lang="en-GB" dirty="0"/>
              <a:t>Motional Sideband couples to grad-of-grad</a:t>
            </a:r>
          </a:p>
          <a:p>
            <a:pPr lvl="1"/>
            <a:r>
              <a:rPr lang="en-GB" dirty="0"/>
              <a:t>Causes irremovable error using travelling waves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E-field structure for each ion</a:t>
            </a:r>
          </a:p>
          <a:p>
            <a:pPr lvl="1"/>
            <a:r>
              <a:rPr lang="en-GB" dirty="0"/>
              <a:t>Standing wave to fix gradient of field seen at ion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High E intensity on each ion (fast interactions)</a:t>
            </a:r>
          </a:p>
          <a:p>
            <a:pPr lvl="1"/>
            <a:r>
              <a:rPr lang="en-GB" dirty="0"/>
              <a:t>Single addressing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473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Issue</a:t>
            </a:r>
          </a:p>
          <a:p>
            <a:pPr lvl="1"/>
            <a:r>
              <a:rPr lang="en-GB"/>
              <a:t>Carrier couples to gradient</a:t>
            </a:r>
          </a:p>
          <a:p>
            <a:pPr lvl="1"/>
            <a:r>
              <a:rPr lang="en-GB"/>
              <a:t>Motional Sideband couples to grad-of-grad</a:t>
            </a:r>
          </a:p>
          <a:p>
            <a:pPr lvl="1"/>
            <a:r>
              <a:rPr lang="en-GB"/>
              <a:t>Causes irremovable error using travelling waves</a:t>
            </a:r>
          </a:p>
          <a:p>
            <a:pPr marL="457200" lvl="1" indent="0">
              <a:buNone/>
            </a:pPr>
            <a:endParaRPr lang="en-GB"/>
          </a:p>
          <a:p>
            <a:r>
              <a:rPr lang="en-GB"/>
              <a:t>E-field structure for each ion</a:t>
            </a:r>
          </a:p>
          <a:p>
            <a:pPr lvl="1"/>
            <a:r>
              <a:rPr lang="en-GB"/>
              <a:t>Standing wave to fix gradient of field seen at ion</a:t>
            </a:r>
          </a:p>
          <a:p>
            <a:pPr marL="457200" lvl="1" indent="0">
              <a:buNone/>
            </a:pPr>
            <a:endParaRPr lang="en-GB"/>
          </a:p>
          <a:p>
            <a:r>
              <a:rPr lang="en-GB"/>
              <a:t>High E intensity on each ion (fast interactions)</a:t>
            </a:r>
          </a:p>
          <a:p>
            <a:pPr lvl="1"/>
            <a:r>
              <a:rPr lang="en-GB"/>
              <a:t>Single addressing</a:t>
            </a:r>
          </a:p>
          <a:p>
            <a:endParaRPr lang="en-GB"/>
          </a:p>
          <a:p>
            <a:pPr marL="0" indent="0">
              <a:buNone/>
            </a:pP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776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E-field structure for each ion</a:t>
            </a:r>
          </a:p>
          <a:p>
            <a:r>
              <a:rPr lang="en-GB"/>
              <a:t>Phase stabilisation at the ion</a:t>
            </a:r>
          </a:p>
          <a:p>
            <a:r>
              <a:rPr lang="en-GB"/>
              <a:t>High E intensity on each ion (fast interactions)</a:t>
            </a:r>
          </a:p>
          <a:p>
            <a:r>
              <a:rPr lang="en-GB"/>
              <a:t>Long ion chains</a:t>
            </a:r>
          </a:p>
          <a:p>
            <a:r>
              <a:rPr lang="en-GB"/>
              <a:t>Spatial selectivity</a:t>
            </a:r>
          </a:p>
          <a:p>
            <a:r>
              <a:rPr lang="en-GB"/>
              <a:t>Stable trap – low heating rate</a:t>
            </a:r>
          </a:p>
          <a:p>
            <a:endParaRPr lang="en-GB"/>
          </a:p>
          <a:p>
            <a:pPr marL="0" indent="0">
              <a:buNone/>
            </a:pPr>
            <a:r>
              <a:rPr lang="en-GB"/>
              <a:t>What will this allow us to do?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357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60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Point here is to define what some of these operations on the motion look like</a:t>
            </a:r>
          </a:p>
          <a:p>
            <a:r>
              <a:rPr lang="en-GB" dirty="0"/>
              <a:t>	Displacement is used often for geometric phase gates.</a:t>
            </a:r>
          </a:p>
          <a:p>
            <a:r>
              <a:rPr lang="en-GB" dirty="0"/>
              <a:t>	Squeezing can be used for enhanced sensitivity (in one quadrature)</a:t>
            </a:r>
          </a:p>
          <a:p>
            <a:r>
              <a:rPr lang="en-GB" dirty="0"/>
              <a:t>	Beam splitter -&gt; More than one motional mode!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182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Define Non-gaussian state -&gt; link to similarity between </a:t>
            </a:r>
            <a:r>
              <a:rPr lang="en-GB" dirty="0" err="1"/>
              <a:t>Clifford+non-Clifford</a:t>
            </a:r>
            <a:r>
              <a:rPr lang="en-GB" dirty="0"/>
              <a:t> gates needed!</a:t>
            </a:r>
          </a:p>
          <a:p>
            <a:endParaRPr lang="en-GB" dirty="0"/>
          </a:p>
          <a:p>
            <a:r>
              <a:rPr lang="en-GB" dirty="0"/>
              <a:t>Reread </a:t>
            </a:r>
            <a:r>
              <a:rPr lang="en-GB" dirty="0" err="1"/>
              <a:t>preskill</a:t>
            </a:r>
            <a:r>
              <a:rPr lang="en-GB" dirty="0"/>
              <a:t> to check understanding of why we need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226E3-D223-4B3C-84FD-006A168F72C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069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398E7-B1D5-4E40-8829-B7336DAEFD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5851F8-E2F5-4F6F-A39E-FA54E0B6A0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AEB91-A9AD-4F70-899C-A0FF9E138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36B1-E619-4E5C-B9B1-148641858E4D}" type="datetime1">
              <a:rPr lang="en-GB" smtClean="0"/>
              <a:t>10/07/2024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73615-95AD-4E74-8A95-3B078E8D9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291E0-EC8C-4BD8-A49C-3C1163C7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257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81CD9-45DC-48B4-B8CA-4A866C3AD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EC63CF-C177-4C38-A415-98F4CABA3C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A6C75-FE7A-4C1D-9198-2D2A2C36B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C247-FD48-49DE-B581-BFF987856F76}" type="datetime1">
              <a:rPr lang="en-GB" smtClean="0"/>
              <a:t>10/07/2024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D3BF7-BB4C-4BB9-B760-1DEE63CEF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4DCEF-74BF-4248-81A6-FCCEA89CA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43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DD859A-AE7B-4DCE-AF37-55410A1E3B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9B7DB3-296F-400A-8DDC-5CF90919A0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C7276-4EF4-48EE-96A2-6A0E64B39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3C909-A293-4602-8224-13071F3BE79D}" type="datetime1">
              <a:rPr lang="en-GB" smtClean="0"/>
              <a:t>10/07/2024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E18F6-C80C-45AE-9C83-20793131B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56016-2F86-4B4E-A398-5FF009553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308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978" y="2024065"/>
            <a:ext cx="5579823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2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err="1"/>
              <a:t>Erste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1"/>
            <a:r>
              <a:rPr lang="en-GB" err="1"/>
              <a:t>Zweite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2"/>
            <a:r>
              <a:rPr lang="en-GB" err="1"/>
              <a:t>Dritte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3"/>
            <a:r>
              <a:rPr lang="en-GB" err="1"/>
              <a:t>Vierte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8022" y="2024065"/>
            <a:ext cx="556938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2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err="1"/>
              <a:t>Erste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1"/>
            <a:r>
              <a:rPr lang="en-GB" err="1"/>
              <a:t>Zweite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2"/>
            <a:r>
              <a:rPr lang="en-GB" err="1"/>
              <a:t>Dritte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3"/>
            <a:r>
              <a:rPr lang="en-GB" err="1"/>
              <a:t>Vierte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CDCB1-2BE3-4ACB-A7FD-1F3A2B6EACBD}" type="datetime1">
              <a:rPr lang="en-GB" smtClean="0"/>
              <a:t>10/07/2024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323977" y="620714"/>
            <a:ext cx="11542458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987912840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977" y="2024064"/>
            <a:ext cx="11542458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err="1"/>
              <a:t>Erste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1"/>
            <a:r>
              <a:rPr lang="en-GB" err="1"/>
              <a:t>Zweite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2"/>
            <a:r>
              <a:rPr lang="en-GB" err="1"/>
              <a:t>Dritte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3"/>
            <a:r>
              <a:rPr lang="en-GB" err="1"/>
              <a:t>Vierte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  <a:p>
            <a:pPr lvl="4"/>
            <a:r>
              <a:rPr lang="en-GB" err="1"/>
              <a:t>Fünfte</a:t>
            </a:r>
            <a:r>
              <a:rPr lang="en-GB"/>
              <a:t> </a:t>
            </a:r>
            <a:r>
              <a:rPr lang="en-GB" err="1"/>
              <a:t>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0F45D-8D12-4B58-B367-B0A38924C950}" type="datetime1">
              <a:rPr lang="en-GB" smtClean="0"/>
              <a:t>10/07/2024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23977" y="620714"/>
            <a:ext cx="11542458" cy="972000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77959923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6C0DE-2C54-4F99-BD71-4D29945FA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317BD-4001-41FE-AE30-629D4521E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5003D-8B23-4215-B218-607A58205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C685B-3B34-4E4C-A1D6-662EE6267F67}" type="datetime1">
              <a:rPr lang="en-GB" smtClean="0"/>
              <a:t>10/07/2024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1AB06-4370-48C7-8AF3-68275A7B2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5EA74-5D9B-47EA-91AF-77D246666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607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4172F-C03F-47F4-85A0-1765B329F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C4E21-51B4-4F4C-9DCF-6F84D1FE2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34EDD-47D4-440F-AD8F-18F88ECD7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1D68-CFDA-4D4E-B965-B0AFFFC7FB90}" type="datetime1">
              <a:rPr lang="en-GB" smtClean="0"/>
              <a:t>10/07/2024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B6105E-C29A-4A27-89EF-6F6048B7D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7EE20-FAFC-45DD-9318-24AA24EF7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323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D0D50-8535-480B-8607-6BC9EE401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7354E-5708-4000-98A3-6106198651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E656E-7FF5-4706-B2CC-8E91B2845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DC726-00C4-43DD-9CCF-8BBC5B46F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B68DE-B87C-490A-AF3C-F337F36EF3B9}" type="datetime1">
              <a:rPr lang="en-GB" smtClean="0"/>
              <a:t>10/07/2024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811456-A2A3-43A1-84A9-0851A22B0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504401-77F5-42CA-921C-183F798EA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2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A4D2B-AB12-42B5-B669-B5670334A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EA5F6-E3BB-4940-9054-A012542D8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7384-9E26-48EA-9428-DFFA83EDD4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9D095-9C67-4F5C-B3CD-8C12B6AED4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AB234F-D5F6-4B75-BF78-24349B6FEB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8C8EDC-3A38-426B-9C19-6096D6D97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69081-8065-4AB7-B405-D1305282742D}" type="datetime1">
              <a:rPr lang="en-GB" smtClean="0"/>
              <a:t>10/07/2024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3FB708-A1D2-442A-BD7F-3C78BF7A7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C412D1-6C46-4EB1-B727-C58DB211A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051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5A71E-AF9C-4890-A7AA-A1485D18A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4253A0-BECF-43DE-ACE4-9F502586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203AC-C25F-4E42-ADA6-B29FC30FFAED}" type="datetime1">
              <a:rPr lang="en-GB" smtClean="0"/>
              <a:t>10/07/2024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D5BD6-BAAB-4FCA-B9E7-9EB5BBCCF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FEC409-2A39-4331-A0EA-C80E0F2A8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24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9F834F-C892-4FAD-8F2F-13B8FDB82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AAE4A-DA4D-44F3-BF8B-36916A81C1F2}" type="datetime1">
              <a:rPr lang="en-GB" smtClean="0"/>
              <a:t>10/07/2024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3341FC-75E7-4FA9-9794-17F3A7AC0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ED74CF-3136-419C-A77D-6926745EC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546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31408-9734-4E33-AFC7-370095B4D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DC1C5-8BD3-4723-A9B9-21DD6FA08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FF1E2F-7830-4F77-8431-B7FFBF7DF2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BDA27-F3FD-4F81-95B4-FBC3CE968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9F7CA-EED6-4C32-B620-2714B93AB8C4}" type="datetime1">
              <a:rPr lang="en-GB" smtClean="0"/>
              <a:t>10/07/2024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9DE190-9877-4346-8983-980105A2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621027-F01C-4F08-97B4-EF698948B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970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25CF8-484E-4BA6-9D6A-77DAB3E91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46FC5D-3944-420A-BEBD-88AB6EEFA5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C7F99B-A903-43E6-9678-8A1044063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324AC4-90B1-4FF5-AF48-4C660F876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B83FA-EED3-4D0B-9C9E-8FABB4A68B0C}" type="datetime1">
              <a:rPr lang="en-GB" smtClean="0"/>
              <a:t>10/07/2024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8E0422-6283-4AFF-B24E-415636B93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310A9-8084-4293-8974-C596928C0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13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ACD083-1E08-4687-967A-CA06F48E1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DAA84-6227-4DEC-A79A-04F1F5FB0E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05D41-E2A4-4CE1-B169-1F1123C9F1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0DB0B-EF92-4CF7-8245-6743E257D8F0}" type="datetime1">
              <a:rPr lang="en-GB" smtClean="0"/>
              <a:t>10/07/2024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F5A0E-8C3F-4602-8682-1898470B5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911F5-CADB-44F9-B703-FE7898CA1B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27B6F-5253-48F4-A45C-0C951036EE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0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2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8.png"/><Relationship Id="rId7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44.jpeg"/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12" Type="http://schemas.openxmlformats.org/officeDocument/2006/relationships/image" Target="../media/image43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jpeg"/><Relationship Id="rId11" Type="http://schemas.openxmlformats.org/officeDocument/2006/relationships/image" Target="../media/image42.jpeg"/><Relationship Id="rId5" Type="http://schemas.openxmlformats.org/officeDocument/2006/relationships/image" Target="../media/image38.png"/><Relationship Id="rId15" Type="http://schemas.openxmlformats.org/officeDocument/2006/relationships/image" Target="../media/image1.png"/><Relationship Id="rId10" Type="http://schemas.openxmlformats.org/officeDocument/2006/relationships/image" Target="../media/image41.jpeg"/><Relationship Id="rId4" Type="http://schemas.openxmlformats.org/officeDocument/2006/relationships/image" Target="../media/image37.png"/><Relationship Id="rId9" Type="http://schemas.openxmlformats.org/officeDocument/2006/relationships/image" Target="../media/image19.jpeg"/><Relationship Id="rId14" Type="http://schemas.openxmlformats.org/officeDocument/2006/relationships/image" Target="../media/image4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9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2.png"/><Relationship Id="rId5" Type="http://schemas.openxmlformats.org/officeDocument/2006/relationships/image" Target="../media/image9.jpeg"/><Relationship Id="rId10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4.png"/><Relationship Id="rId7" Type="http://schemas.openxmlformats.org/officeDocument/2006/relationships/image" Target="../media/image15.jpeg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4.png"/><Relationship Id="rId5" Type="http://schemas.openxmlformats.org/officeDocument/2006/relationships/image" Target="../media/image9.jpeg"/><Relationship Id="rId10" Type="http://schemas.openxmlformats.org/officeDocument/2006/relationships/image" Target="../media/image2.png"/><Relationship Id="rId4" Type="http://schemas.openxmlformats.org/officeDocument/2006/relationships/image" Target="../media/image8.pn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27118-3545-402A-9B13-E537E14178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Overcoming and harnessing non-commuting</a:t>
            </a:r>
            <a:br>
              <a:rPr lang="en-GB"/>
            </a:br>
            <a:r>
              <a:rPr lang="en-GB"/>
              <a:t>dynamics in trapped 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4FBDFB-DD6A-44B5-9430-089B53DEC0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Donovan Webb, Oana </a:t>
            </a:r>
            <a:r>
              <a:rPr lang="en-GB" err="1"/>
              <a:t>Bazavan</a:t>
            </a:r>
            <a:r>
              <a:rPr lang="en-GB"/>
              <a:t>, Sebastian Saner, Iver </a:t>
            </a:r>
            <a:r>
              <a:rPr lang="en-GB" err="1"/>
              <a:t>Oevergaard</a:t>
            </a:r>
            <a:r>
              <a:rPr lang="en-GB"/>
              <a:t>, Gabriel Araneda, David Lucas, Raghavendra Srinivas, Chris Ballance</a:t>
            </a:r>
          </a:p>
          <a:p>
            <a:endParaRPr lang="en-GB"/>
          </a:p>
          <a:p>
            <a:endParaRPr lang="en-GB"/>
          </a:p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BE5FBE-1DAE-4A39-947B-B77735588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314" y="5700875"/>
            <a:ext cx="3049559" cy="95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753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FC4C8-C611-4C4E-8D66-E2C6375F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C887CE-5CA6-4F6F-9497-D385A5EBA309}"/>
              </a:ext>
            </a:extLst>
          </p:cNvPr>
          <p:cNvSpPr txBox="1"/>
          <p:nvPr/>
        </p:nvSpPr>
        <p:spPr>
          <a:xfrm>
            <a:off x="962025" y="742950"/>
            <a:ext cx="443865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/>
              <a:t>Toolkit for quantum information processing in the </a:t>
            </a:r>
            <a:r>
              <a:rPr lang="en-GB" sz="4400" b="1">
                <a:solidFill>
                  <a:srgbClr val="9882A6"/>
                </a:solidFill>
              </a:rPr>
              <a:t>oscillator</a:t>
            </a:r>
            <a:r>
              <a:rPr lang="en-GB" sz="4400"/>
              <a:t> </a:t>
            </a:r>
          </a:p>
          <a:p>
            <a:r>
              <a:rPr lang="en-GB" sz="4400"/>
              <a:t>system of a trapped ion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304CAD-D7BD-4112-97C1-C5CF81F2B3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485"/>
          <a:stretch/>
        </p:blipFill>
        <p:spPr>
          <a:xfrm>
            <a:off x="6981824" y="1405750"/>
            <a:ext cx="4591257" cy="404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79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B8744B-EFF3-414C-B7E0-6CCCD5329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636690-697C-4CD1-A0E1-99E2A434BCB4}"/>
              </a:ext>
            </a:extLst>
          </p:cNvPr>
          <p:cNvSpPr txBox="1"/>
          <p:nvPr/>
        </p:nvSpPr>
        <p:spPr>
          <a:xfrm>
            <a:off x="1466336" y="1837038"/>
            <a:ext cx="3583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Gaussian operations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DB98BDE8-4450-4171-8692-4F2E61215F3C}"/>
                  </a:ext>
                </a:extLst>
              </p:cNvPr>
              <p:cNvSpPr/>
              <p:nvPr/>
            </p:nvSpPr>
            <p:spPr>
              <a:xfrm>
                <a:off x="6096000" y="1007580"/>
                <a:ext cx="1848135" cy="27053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GB"/>
              </a:p>
              <a:p>
                <a:endParaRPr lang="en-GB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GB" b="1"/>
              </a:p>
              <a:p>
                <a:endParaRPr lang="en-GB" b="1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>
                  <a:ea typeface="Cambria Math" panose="02040503050406030204" pitchFamily="18" charset="0"/>
                </a:endParaRPr>
              </a:p>
              <a:p>
                <a:endParaRPr lang="en-GB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GB" b="1"/>
              </a:p>
              <a:p>
                <a:endParaRPr lang="en-GB" b="1"/>
              </a:p>
              <a:p>
                <a:endParaRPr lang="en-GB" b="1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DB98BDE8-4450-4171-8692-4F2E61215F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007580"/>
                <a:ext cx="1848135" cy="2705356"/>
              </a:xfrm>
              <a:prstGeom prst="rect">
                <a:avLst/>
              </a:prstGeom>
              <a:blipFill>
                <a:blip r:embed="rId3"/>
                <a:stretch>
                  <a:fillRect t="-450" r="-10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28BC3CC-7D54-48D6-A13A-C621F656DFC6}"/>
              </a:ext>
            </a:extLst>
          </p:cNvPr>
          <p:cNvSpPr txBox="1"/>
          <p:nvPr/>
        </p:nvSpPr>
        <p:spPr>
          <a:xfrm>
            <a:off x="8359347" y="960717"/>
            <a:ext cx="17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displacement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CC727C-A67C-498F-9F48-A6A808BA68BE}"/>
              </a:ext>
            </a:extLst>
          </p:cNvPr>
          <p:cNvSpPr txBox="1"/>
          <p:nvPr/>
        </p:nvSpPr>
        <p:spPr>
          <a:xfrm>
            <a:off x="8384858" y="1568154"/>
            <a:ext cx="1359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rotation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ECA11A-B7EB-4801-B5B5-D6C78707CBAB}"/>
              </a:ext>
            </a:extLst>
          </p:cNvPr>
          <p:cNvSpPr txBox="1"/>
          <p:nvPr/>
        </p:nvSpPr>
        <p:spPr>
          <a:xfrm>
            <a:off x="8384858" y="2175592"/>
            <a:ext cx="121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squeezing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C8CEC9-84E6-4D0E-BD4A-312DD887EDC3}"/>
              </a:ext>
            </a:extLst>
          </p:cNvPr>
          <p:cNvSpPr txBox="1"/>
          <p:nvPr/>
        </p:nvSpPr>
        <p:spPr>
          <a:xfrm>
            <a:off x="8359347" y="2805022"/>
            <a:ext cx="17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beam-splitter</a:t>
            </a:r>
          </a:p>
        </p:txBody>
      </p:sp>
    </p:spTree>
    <p:extLst>
      <p:ext uri="{BB962C8B-B14F-4D97-AF65-F5344CB8AC3E}">
        <p14:creationId xmlns:p14="http://schemas.microsoft.com/office/powerpoint/2010/main" val="4181976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B8744B-EFF3-414C-B7E0-6CCCD5329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636690-697C-4CD1-A0E1-99E2A434BCB4}"/>
              </a:ext>
            </a:extLst>
          </p:cNvPr>
          <p:cNvSpPr txBox="1"/>
          <p:nvPr/>
        </p:nvSpPr>
        <p:spPr>
          <a:xfrm>
            <a:off x="1466336" y="1837038"/>
            <a:ext cx="3583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/>
              <a:t>Gaussian operations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DB98BDE8-4450-4171-8692-4F2E61215F3C}"/>
                  </a:ext>
                </a:extLst>
              </p:cNvPr>
              <p:cNvSpPr/>
              <p:nvPr/>
            </p:nvSpPr>
            <p:spPr>
              <a:xfrm>
                <a:off x="6096000" y="1007580"/>
                <a:ext cx="1848135" cy="27053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GB"/>
              </a:p>
              <a:p>
                <a:endParaRPr lang="en-GB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GB" b="1"/>
              </a:p>
              <a:p>
                <a:endParaRPr lang="en-GB" b="1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>
                  <a:ea typeface="Cambria Math" panose="02040503050406030204" pitchFamily="18" charset="0"/>
                </a:endParaRPr>
              </a:p>
              <a:p>
                <a:endParaRPr lang="en-GB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en-GB" b="1"/>
              </a:p>
              <a:p>
                <a:endParaRPr lang="en-GB" b="1"/>
              </a:p>
              <a:p>
                <a:endParaRPr lang="en-GB" b="1"/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DB98BDE8-4450-4171-8692-4F2E61215F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007580"/>
                <a:ext cx="1848135" cy="2705356"/>
              </a:xfrm>
              <a:prstGeom prst="rect">
                <a:avLst/>
              </a:prstGeom>
              <a:blipFill>
                <a:blip r:embed="rId3"/>
                <a:stretch>
                  <a:fillRect t="-450" r="-10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528BC3CC-7D54-48D6-A13A-C621F656DFC6}"/>
              </a:ext>
            </a:extLst>
          </p:cNvPr>
          <p:cNvSpPr txBox="1"/>
          <p:nvPr/>
        </p:nvSpPr>
        <p:spPr>
          <a:xfrm>
            <a:off x="8359347" y="960717"/>
            <a:ext cx="17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displacement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CC727C-A67C-498F-9F48-A6A808BA68BE}"/>
              </a:ext>
            </a:extLst>
          </p:cNvPr>
          <p:cNvSpPr txBox="1"/>
          <p:nvPr/>
        </p:nvSpPr>
        <p:spPr>
          <a:xfrm>
            <a:off x="8384858" y="1568154"/>
            <a:ext cx="1359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rotation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ECA11A-B7EB-4801-B5B5-D6C78707CBAB}"/>
              </a:ext>
            </a:extLst>
          </p:cNvPr>
          <p:cNvSpPr txBox="1"/>
          <p:nvPr/>
        </p:nvSpPr>
        <p:spPr>
          <a:xfrm>
            <a:off x="8384858" y="2175592"/>
            <a:ext cx="1210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squeezing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C8CEC9-84E6-4D0E-BD4A-312DD887EDC3}"/>
              </a:ext>
            </a:extLst>
          </p:cNvPr>
          <p:cNvSpPr txBox="1"/>
          <p:nvPr/>
        </p:nvSpPr>
        <p:spPr>
          <a:xfrm>
            <a:off x="8359347" y="2805022"/>
            <a:ext cx="17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beam-splitter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DBC78F-4540-49AF-BA73-042DCC2A01C0}"/>
              </a:ext>
            </a:extLst>
          </p:cNvPr>
          <p:cNvSpPr/>
          <p:nvPr/>
        </p:nvSpPr>
        <p:spPr>
          <a:xfrm>
            <a:off x="1466336" y="4236133"/>
            <a:ext cx="3798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/>
              <a:t>Non-gaussian operations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915AB2C-CCAA-454E-9089-072B0C8DDD62}"/>
                  </a:ext>
                </a:extLst>
              </p:cNvPr>
              <p:cNvSpPr/>
              <p:nvPr/>
            </p:nvSpPr>
            <p:spPr>
              <a:xfrm>
                <a:off x="6039768" y="4261272"/>
                <a:ext cx="1844929" cy="10373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/>
              </a:p>
              <a:p>
                <a:endParaRPr lang="en-GB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b="1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915AB2C-CCAA-454E-9089-072B0C8DDD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9768" y="4261272"/>
                <a:ext cx="1844929" cy="1037335"/>
              </a:xfrm>
              <a:prstGeom prst="rect">
                <a:avLst/>
              </a:prstGeom>
              <a:blipFill>
                <a:blip r:embed="rId4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416415A9-F4E5-4958-80AE-9A8A507520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621" y="4806451"/>
            <a:ext cx="1493520" cy="14935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C4CD651-3003-4496-8593-26D5901F32EE}"/>
              </a:ext>
            </a:extLst>
          </p:cNvPr>
          <p:cNvSpPr txBox="1"/>
          <p:nvPr/>
        </p:nvSpPr>
        <p:spPr>
          <a:xfrm>
            <a:off x="8361405" y="4279995"/>
            <a:ext cx="1620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err="1"/>
              <a:t>trisqueezing</a:t>
            </a:r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F19D5-0B14-478C-B5DC-FEDB4B39D412}"/>
              </a:ext>
            </a:extLst>
          </p:cNvPr>
          <p:cNvSpPr txBox="1"/>
          <p:nvPr/>
        </p:nvSpPr>
        <p:spPr>
          <a:xfrm>
            <a:off x="8359346" y="4948840"/>
            <a:ext cx="17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cubic phase</a:t>
            </a:r>
          </a:p>
        </p:txBody>
      </p:sp>
    </p:spTree>
    <p:extLst>
      <p:ext uri="{BB962C8B-B14F-4D97-AF65-F5344CB8AC3E}">
        <p14:creationId xmlns:p14="http://schemas.microsoft.com/office/powerpoint/2010/main" val="3508208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B8744B-EFF3-414C-B7E0-6CCCD5329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13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DBC78F-4540-49AF-BA73-042DCC2A01C0}"/>
              </a:ext>
            </a:extLst>
          </p:cNvPr>
          <p:cNvSpPr/>
          <p:nvPr/>
        </p:nvSpPr>
        <p:spPr>
          <a:xfrm>
            <a:off x="1466336" y="4236133"/>
            <a:ext cx="37980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/>
              <a:t>Non-gaussian operations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915AB2C-CCAA-454E-9089-072B0C8DDD62}"/>
                  </a:ext>
                </a:extLst>
              </p:cNvPr>
              <p:cNvSpPr/>
              <p:nvPr/>
            </p:nvSpPr>
            <p:spPr>
              <a:xfrm>
                <a:off x="6039768" y="4261272"/>
                <a:ext cx="1844929" cy="10373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/>
              </a:p>
              <a:p>
                <a:endParaRPr lang="en-GB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̂"/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</m:acc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b="1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915AB2C-CCAA-454E-9089-072B0C8DDD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9768" y="4261272"/>
                <a:ext cx="1844929" cy="1037335"/>
              </a:xfrm>
              <a:prstGeom prst="rect">
                <a:avLst/>
              </a:prstGeom>
              <a:blipFill>
                <a:blip r:embed="rId2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416415A9-F4E5-4958-80AE-9A8A507520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621" y="4806451"/>
            <a:ext cx="1493520" cy="14935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C4CD651-3003-4496-8593-26D5901F32EE}"/>
              </a:ext>
            </a:extLst>
          </p:cNvPr>
          <p:cNvSpPr txBox="1"/>
          <p:nvPr/>
        </p:nvSpPr>
        <p:spPr>
          <a:xfrm>
            <a:off x="8361405" y="4279995"/>
            <a:ext cx="1620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err="1"/>
              <a:t>trisqueezing</a:t>
            </a:r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F19D5-0B14-478C-B5DC-FEDB4B39D412}"/>
              </a:ext>
            </a:extLst>
          </p:cNvPr>
          <p:cNvSpPr txBox="1"/>
          <p:nvPr/>
        </p:nvSpPr>
        <p:spPr>
          <a:xfrm>
            <a:off x="8359346" y="4948840"/>
            <a:ext cx="174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cubic phase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8A90C6C-5D64-4A8B-A3F7-F9F4074A9FF5}"/>
                  </a:ext>
                </a:extLst>
              </p:cNvPr>
              <p:cNvSpPr/>
              <p:nvPr/>
            </p:nvSpPr>
            <p:spPr>
              <a:xfrm>
                <a:off x="3658122" y="2479052"/>
                <a:ext cx="6096000" cy="143161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/>
                  <a:t>Difficult!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/>
                  <a:t>Strength scales with: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harmonic</m:t>
                                </m:r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osc</m:t>
                                </m:r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extent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driving</m:t>
                                </m:r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field</m:t>
                                </m:r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wavelength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GB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/>
                  <a:t>In ion traps: “Lamb-</a:t>
                </a:r>
                <a:r>
                  <a:rPr lang="en-GB" err="1"/>
                  <a:t>Dicke</a:t>
                </a:r>
                <a:r>
                  <a:rPr lang="en-GB"/>
                  <a:t> factor”: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endParaRPr lang="en-GB" i="1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/>
                  <a:t>Similar effect in other platforms</a:t>
                </a: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8A90C6C-5D64-4A8B-A3F7-F9F4074A9F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8122" y="2479052"/>
                <a:ext cx="6096000" cy="1431610"/>
              </a:xfrm>
              <a:prstGeom prst="rect">
                <a:avLst/>
              </a:prstGeom>
              <a:blipFill>
                <a:blip r:embed="rId4"/>
                <a:stretch>
                  <a:fillRect l="-800" t="-2553" b="-5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8">
            <a:extLst>
              <a:ext uri="{FF2B5EF4-FFF2-40B4-BE49-F238E27FC236}">
                <a16:creationId xmlns:a16="http://schemas.microsoft.com/office/drawing/2014/main" id="{3429EBE5-F754-49BC-806B-2B6458FDB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429" y="275736"/>
            <a:ext cx="5547917" cy="159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341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477B2C-8BD5-48B0-929E-A747E90B4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BBA5F1-8317-4DBF-A436-D9696C6ACB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361" r="71695" b="40834"/>
          <a:stretch/>
        </p:blipFill>
        <p:spPr>
          <a:xfrm>
            <a:off x="6412600" y="4144638"/>
            <a:ext cx="3195681" cy="231742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1B0AB6-BE86-4CF8-B49E-2CFC407A22E2}"/>
              </a:ext>
            </a:extLst>
          </p:cNvPr>
          <p:cNvSpPr/>
          <p:nvPr/>
        </p:nvSpPr>
        <p:spPr>
          <a:xfrm>
            <a:off x="3838575" y="819150"/>
            <a:ext cx="514350" cy="5905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2DCEB4-84FC-4510-B228-8DDEA5E6B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313" y="1146650"/>
            <a:ext cx="3054826" cy="21478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D8CA152-5EA4-4323-87FE-E39EEC918569}"/>
              </a:ext>
            </a:extLst>
          </p:cNvPr>
          <p:cNvGrpSpPr/>
          <p:nvPr/>
        </p:nvGrpSpPr>
        <p:grpSpPr>
          <a:xfrm>
            <a:off x="9999632" y="1"/>
            <a:ext cx="2192368" cy="1021080"/>
            <a:chOff x="127145" y="4645901"/>
            <a:chExt cx="2667095" cy="124218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A445887-E4BF-46C0-9260-A6B89A07D6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13342" y="4645901"/>
              <a:ext cx="1280898" cy="124218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B7592C0-289D-44EB-A3DE-AB37DECF66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3674" t="40862" r="57155" b="42922"/>
            <a:stretch/>
          </p:blipFill>
          <p:spPr>
            <a:xfrm>
              <a:off x="1229988" y="5202043"/>
              <a:ext cx="248369" cy="1762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6780B27-5C0D-49F3-B269-AB0494E69B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9359" y="4949930"/>
              <a:ext cx="784813" cy="797487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60D5BC7-E47C-431D-9841-6370CEA9B93A}"/>
                </a:ext>
              </a:extLst>
            </p:cNvPr>
            <p:cNvGrpSpPr/>
            <p:nvPr/>
          </p:nvGrpSpPr>
          <p:grpSpPr>
            <a:xfrm>
              <a:off x="127145" y="4889908"/>
              <a:ext cx="1054934" cy="754166"/>
              <a:chOff x="2492020" y="2263613"/>
              <a:chExt cx="2970384" cy="212350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3BC332FC-E265-4929-829F-5B619627E73C}"/>
                  </a:ext>
                </a:extLst>
              </p:cNvPr>
              <p:cNvGrpSpPr/>
              <p:nvPr/>
            </p:nvGrpSpPr>
            <p:grpSpPr>
              <a:xfrm>
                <a:off x="2492020" y="2263613"/>
                <a:ext cx="2970384" cy="2123509"/>
                <a:chOff x="165380" y="2074219"/>
                <a:chExt cx="2970384" cy="2123509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9F655979-3C7E-473B-87B4-42CE300BCF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65380" y="2074219"/>
                  <a:ext cx="2970384" cy="2123509"/>
                </a:xfrm>
                <a:prstGeom prst="rect">
                  <a:avLst/>
                </a:prstGeom>
              </p:spPr>
            </p:pic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8E815489-FA58-4353-92E1-13C2922BBC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20941" t="17150" r="38527" b="67048"/>
                <a:stretch/>
              </p:blipFill>
              <p:spPr>
                <a:xfrm>
                  <a:off x="494569" y="2517455"/>
                  <a:ext cx="2385792" cy="1170432"/>
                </a:xfrm>
                <a:prstGeom prst="rect">
                  <a:avLst/>
                </a:prstGeom>
              </p:spPr>
            </p:pic>
          </p:grp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A993B01-69B7-40BA-8ED7-B5CFDD8E330E}"/>
                  </a:ext>
                </a:extLst>
              </p:cNvPr>
              <p:cNvSpPr/>
              <p:nvPr/>
            </p:nvSpPr>
            <p:spPr>
              <a:xfrm>
                <a:off x="2893585" y="3591602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B23B401-86EF-46B4-9FD8-65E013CA4017}"/>
                  </a:ext>
                </a:extLst>
              </p:cNvPr>
              <p:cNvSpPr/>
              <p:nvPr/>
            </p:nvSpPr>
            <p:spPr>
              <a:xfrm>
                <a:off x="2893585" y="3039555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4517666-E533-47AD-BB69-1B1874932C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67787" t="53158" r="11379" b="21180"/>
              <a:stretch/>
            </p:blipFill>
            <p:spPr>
              <a:xfrm>
                <a:off x="4506666" y="3364848"/>
                <a:ext cx="618838" cy="5449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34C464FA-6DEC-43D5-8AB5-256FCEDE123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68127" t="22805" r="13527" b="51533"/>
              <a:stretch/>
            </p:blipFill>
            <p:spPr>
              <a:xfrm>
                <a:off x="4506666" y="2812801"/>
                <a:ext cx="544946" cy="544945"/>
              </a:xfrm>
              <a:prstGeom prst="rect">
                <a:avLst/>
              </a:prstGeom>
            </p:spPr>
          </p:pic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70D26EC4-A2C9-4FD5-B403-B04E81B27537}"/>
              </a:ext>
            </a:extLst>
          </p:cNvPr>
          <p:cNvSpPr txBox="1"/>
          <p:nvPr/>
        </p:nvSpPr>
        <p:spPr>
          <a:xfrm>
            <a:off x="0" y="6352143"/>
            <a:ext cx="60960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</a:rPr>
              <a:t>[1</a:t>
            </a:r>
            <a:r>
              <a:rPr lang="en-GB" sz="1400" dirty="0"/>
              <a:t>] </a:t>
            </a:r>
            <a:r>
              <a:rPr lang="en-GB" sz="1400" dirty="0">
                <a:effectLst/>
              </a:rPr>
              <a:t>Sutherland, R. T. &amp; Srinivas, R. </a:t>
            </a:r>
            <a:r>
              <a:rPr lang="en-GB" sz="1400" i="1" dirty="0">
                <a:effectLst/>
              </a:rPr>
              <a:t>Phys. Rev. A</a:t>
            </a:r>
            <a:r>
              <a:rPr lang="en-GB" sz="1400" dirty="0">
                <a:effectLst/>
              </a:rPr>
              <a:t> </a:t>
            </a:r>
            <a:r>
              <a:rPr lang="en-GB" sz="1400" b="1" dirty="0">
                <a:effectLst/>
              </a:rPr>
              <a:t>104</a:t>
            </a:r>
            <a:r>
              <a:rPr lang="en-GB" sz="1400" dirty="0">
                <a:effectLst/>
              </a:rPr>
              <a:t>, 032609 (2021).</a:t>
            </a:r>
          </a:p>
          <a:p>
            <a:r>
              <a:rPr lang="en-GB" sz="1400" dirty="0"/>
              <a:t>[2] </a:t>
            </a:r>
            <a:r>
              <a:rPr lang="en-GB" sz="1400" dirty="0" err="1">
                <a:effectLst/>
              </a:rPr>
              <a:t>Băzăvan</a:t>
            </a:r>
            <a:r>
              <a:rPr lang="en-GB" sz="1400" dirty="0">
                <a:effectLst/>
              </a:rPr>
              <a:t>, O. </a:t>
            </a:r>
            <a:r>
              <a:rPr lang="en-GB" sz="1400" i="1" dirty="0">
                <a:effectLst/>
              </a:rPr>
              <a:t>et al.</a:t>
            </a:r>
            <a:r>
              <a:rPr lang="en-GB" sz="1400" dirty="0">
                <a:effectLst/>
              </a:rPr>
              <a:t> </a:t>
            </a:r>
            <a:r>
              <a:rPr lang="en-GB" sz="1400" i="1" dirty="0" err="1">
                <a:effectLst/>
              </a:rPr>
              <a:t>arxiv</a:t>
            </a:r>
            <a:r>
              <a:rPr lang="en-GB" sz="1400" dirty="0">
                <a:effectLst/>
              </a:rPr>
              <a:t> </a:t>
            </a:r>
            <a:r>
              <a:rPr lang="en-GB" sz="1400" b="1" dirty="0">
                <a:effectLst/>
              </a:rPr>
              <a:t>2403.05471</a:t>
            </a:r>
            <a:r>
              <a:rPr lang="en-GB" sz="1400" dirty="0">
                <a:effectLst/>
              </a:rPr>
              <a:t> (2024).</a:t>
            </a:r>
          </a:p>
          <a:p>
            <a:endParaRPr lang="en-GB" sz="1400" dirty="0"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37B64A-1578-47CF-A819-9F3EF4DCA2BF}"/>
              </a:ext>
            </a:extLst>
          </p:cNvPr>
          <p:cNvSpPr txBox="1"/>
          <p:nvPr/>
        </p:nvSpPr>
        <p:spPr>
          <a:xfrm>
            <a:off x="95250" y="95250"/>
            <a:ext cx="6657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Hybrid Quantum Computing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49F2902-8A06-430B-9EF6-95DCB3E724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86136" y="3677834"/>
            <a:ext cx="638264" cy="58110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3212983-518A-4F02-A1E4-5BBC2177634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1706" y="3658782"/>
            <a:ext cx="600159" cy="61921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E6FF75F-2F34-4B74-9A89-B7C35A14527B}"/>
              </a:ext>
            </a:extLst>
          </p:cNvPr>
          <p:cNvSpPr txBox="1"/>
          <p:nvPr/>
        </p:nvSpPr>
        <p:spPr>
          <a:xfrm>
            <a:off x="571911" y="1957555"/>
            <a:ext cx="48101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Two simultaneous SDFs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SDFs do not commute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Set SDF detuning to access effective interactions</a:t>
            </a:r>
          </a:p>
        </p:txBody>
      </p:sp>
    </p:spTree>
    <p:extLst>
      <p:ext uri="{BB962C8B-B14F-4D97-AF65-F5344CB8AC3E}">
        <p14:creationId xmlns:p14="http://schemas.microsoft.com/office/powerpoint/2010/main" val="1027656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5">
            <a:extLst>
              <a:ext uri="{FF2B5EF4-FFF2-40B4-BE49-F238E27FC236}">
                <a16:creationId xmlns:a16="http://schemas.microsoft.com/office/drawing/2014/main" id="{027715E0-B95E-46D0-9E48-2C1C02747A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56"/>
          <a:stretch/>
        </p:blipFill>
        <p:spPr>
          <a:xfrm>
            <a:off x="1904993" y="2064286"/>
            <a:ext cx="6219832" cy="3874016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65A716B-85D2-4E8B-949A-5A25D00D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476" y="170862"/>
            <a:ext cx="10515600" cy="1325563"/>
          </a:xfrm>
        </p:spPr>
        <p:txBody>
          <a:bodyPr/>
          <a:lstStyle/>
          <a:p>
            <a:r>
              <a:rPr lang="en-GB" dirty="0"/>
              <a:t>Creating higher order squeezed states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B55E5BA-6BAE-4D41-82B3-AFB2504DE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8DBF6-DEB4-4321-AF09-3ECFBB28A85E}" type="slidenum">
              <a:rPr lang="en-GB" smtClean="0"/>
              <a:t>15</a:t>
            </a:fld>
            <a:endParaRPr lang="en-GB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70B98A5-ABF9-44AA-8C3A-322F73B386CC}"/>
              </a:ext>
            </a:extLst>
          </p:cNvPr>
          <p:cNvSpPr txBox="1"/>
          <p:nvPr/>
        </p:nvSpPr>
        <p:spPr>
          <a:xfrm>
            <a:off x="838200" y="2324100"/>
            <a:ext cx="1262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experiment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6CC953-0A9D-468A-8F5D-422CE0CA5161}"/>
              </a:ext>
            </a:extLst>
          </p:cNvPr>
          <p:cNvSpPr txBox="1"/>
          <p:nvPr/>
        </p:nvSpPr>
        <p:spPr>
          <a:xfrm>
            <a:off x="838200" y="3971179"/>
            <a:ext cx="116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simulation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0272E486-49A1-4559-965D-6128A281A833}"/>
              </a:ext>
            </a:extLst>
          </p:cNvPr>
          <p:cNvSpPr txBox="1">
            <a:spLocks/>
          </p:cNvSpPr>
          <p:nvPr/>
        </p:nvSpPr>
        <p:spPr>
          <a:xfrm>
            <a:off x="8286750" y="1980176"/>
            <a:ext cx="3505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Tri-squeezing demonstrated prev. in photonic and superconducting cavity systems [1,2]</a:t>
            </a:r>
          </a:p>
          <a:p>
            <a:r>
              <a:rPr lang="en-GB" sz="2000" dirty="0"/>
              <a:t>Quad squeezing: first time across any platform</a:t>
            </a:r>
          </a:p>
          <a:p>
            <a:r>
              <a:rPr lang="en-GB" sz="2000" dirty="0"/>
              <a:t>Non-gaussian states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3F1657-4A77-4B02-B94B-CF5BAAA09341}"/>
              </a:ext>
            </a:extLst>
          </p:cNvPr>
          <p:cNvSpPr txBox="1"/>
          <p:nvPr/>
        </p:nvSpPr>
        <p:spPr>
          <a:xfrm>
            <a:off x="8387542" y="64032"/>
            <a:ext cx="4813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On previous blade style trap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55BB05-D87F-43F9-B492-910CC37491E2}"/>
              </a:ext>
            </a:extLst>
          </p:cNvPr>
          <p:cNvSpPr txBox="1"/>
          <p:nvPr/>
        </p:nvSpPr>
        <p:spPr>
          <a:xfrm>
            <a:off x="2493433" y="1257072"/>
            <a:ext cx="65997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 err="1">
                <a:effectLst/>
              </a:rPr>
              <a:t>Băzăvan</a:t>
            </a:r>
            <a:r>
              <a:rPr lang="en-GB" sz="2400" dirty="0">
                <a:effectLst/>
              </a:rPr>
              <a:t>, O. </a:t>
            </a:r>
            <a:r>
              <a:rPr lang="en-GB" sz="2400" i="1" dirty="0">
                <a:effectLst/>
              </a:rPr>
              <a:t>et al.</a:t>
            </a:r>
            <a:r>
              <a:rPr lang="en-GB" sz="2400" dirty="0">
                <a:effectLst/>
              </a:rPr>
              <a:t> </a:t>
            </a:r>
            <a:r>
              <a:rPr lang="en-GB" sz="2400" i="1" dirty="0" err="1">
                <a:effectLst/>
              </a:rPr>
              <a:t>arxiv</a:t>
            </a:r>
            <a:r>
              <a:rPr lang="en-GB" sz="2400" dirty="0">
                <a:effectLst/>
              </a:rPr>
              <a:t> </a:t>
            </a:r>
            <a:r>
              <a:rPr lang="en-GB" sz="2400" b="1" dirty="0">
                <a:effectLst/>
              </a:rPr>
              <a:t>2403.05471</a:t>
            </a:r>
            <a:r>
              <a:rPr lang="en-GB" sz="2400" dirty="0">
                <a:effectLst/>
              </a:rPr>
              <a:t> (2024).</a:t>
            </a:r>
          </a:p>
        </p:txBody>
      </p:sp>
      <p:sp>
        <p:nvSpPr>
          <p:cNvPr id="13" name="Textfeld 11">
            <a:extLst>
              <a:ext uri="{FF2B5EF4-FFF2-40B4-BE49-F238E27FC236}">
                <a16:creationId xmlns:a16="http://schemas.microsoft.com/office/drawing/2014/main" id="{ADB6C6D2-F983-4C13-99CA-44D45A3E33D7}"/>
              </a:ext>
            </a:extLst>
          </p:cNvPr>
          <p:cNvSpPr txBox="1"/>
          <p:nvPr/>
        </p:nvSpPr>
        <p:spPr>
          <a:xfrm>
            <a:off x="0" y="6311900"/>
            <a:ext cx="51786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[1] </a:t>
            </a:r>
            <a:r>
              <a:rPr lang="en-GB" sz="1400" dirty="0">
                <a:effectLst/>
              </a:rPr>
              <a:t>Eriksson, A. M. </a:t>
            </a:r>
            <a:r>
              <a:rPr lang="en-GB" sz="1400" i="1" dirty="0">
                <a:effectLst/>
              </a:rPr>
              <a:t>et al.</a:t>
            </a:r>
            <a:r>
              <a:rPr lang="en-GB" sz="1400" dirty="0">
                <a:effectLst/>
              </a:rPr>
              <a:t> </a:t>
            </a:r>
            <a:r>
              <a:rPr lang="en-GB" sz="1400" i="1" dirty="0">
                <a:effectLst/>
              </a:rPr>
              <a:t>Nat </a:t>
            </a:r>
            <a:r>
              <a:rPr lang="en-GB" sz="1400" i="1" dirty="0" err="1">
                <a:effectLst/>
              </a:rPr>
              <a:t>Commun</a:t>
            </a:r>
            <a:r>
              <a:rPr lang="en-GB" sz="1400" dirty="0">
                <a:effectLst/>
              </a:rPr>
              <a:t> </a:t>
            </a:r>
            <a:r>
              <a:rPr lang="en-GB" sz="1400" b="1" dirty="0">
                <a:effectLst/>
              </a:rPr>
              <a:t>15</a:t>
            </a:r>
            <a:r>
              <a:rPr lang="en-GB" sz="1400" dirty="0">
                <a:effectLst/>
              </a:rPr>
              <a:t>, 2512 (2024).</a:t>
            </a:r>
            <a:endParaRPr lang="en-GB" sz="1400" dirty="0"/>
          </a:p>
          <a:p>
            <a:r>
              <a:rPr lang="en-GB" sz="1400" dirty="0"/>
              <a:t>[2] </a:t>
            </a:r>
            <a:r>
              <a:rPr lang="en-GB" sz="1400" dirty="0">
                <a:effectLst/>
              </a:rPr>
              <a:t>Chang, C. W. S. </a:t>
            </a:r>
            <a:r>
              <a:rPr lang="en-GB" sz="1400" i="1" dirty="0">
                <a:effectLst/>
              </a:rPr>
              <a:t>et al.</a:t>
            </a:r>
            <a:r>
              <a:rPr lang="en-GB" sz="1400" dirty="0">
                <a:effectLst/>
              </a:rPr>
              <a:t> </a:t>
            </a:r>
            <a:r>
              <a:rPr lang="en-GB" sz="1400" i="1" dirty="0">
                <a:effectLst/>
              </a:rPr>
              <a:t>Phys. Rev. X</a:t>
            </a:r>
            <a:r>
              <a:rPr lang="en-GB" sz="1400" dirty="0">
                <a:effectLst/>
              </a:rPr>
              <a:t> </a:t>
            </a:r>
            <a:r>
              <a:rPr lang="en-GB" sz="1400" b="1" dirty="0">
                <a:effectLst/>
              </a:rPr>
              <a:t>10</a:t>
            </a:r>
            <a:r>
              <a:rPr lang="en-GB" sz="1400" dirty="0">
                <a:effectLst/>
              </a:rPr>
              <a:t>, 011011 (2020).</a:t>
            </a:r>
          </a:p>
          <a:p>
            <a:endParaRPr lang="en-GB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C30432-33B9-46B2-BEC0-43B322C7002E}"/>
              </a:ext>
            </a:extLst>
          </p:cNvPr>
          <p:cNvSpPr txBox="1"/>
          <p:nvPr/>
        </p:nvSpPr>
        <p:spPr>
          <a:xfrm>
            <a:off x="2589311" y="1776460"/>
            <a:ext cx="889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m = -1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C07A7A-9708-4A01-8FC9-529FCD8B81B5}"/>
              </a:ext>
            </a:extLst>
          </p:cNvPr>
          <p:cNvSpPr txBox="1"/>
          <p:nvPr/>
        </p:nvSpPr>
        <p:spPr>
          <a:xfrm>
            <a:off x="4570407" y="1756339"/>
            <a:ext cx="889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m = -2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CFA41C-85AF-4D5D-B51A-E618BB5FD792}"/>
              </a:ext>
            </a:extLst>
          </p:cNvPr>
          <p:cNvSpPr txBox="1"/>
          <p:nvPr/>
        </p:nvSpPr>
        <p:spPr>
          <a:xfrm>
            <a:off x="6673849" y="1776460"/>
            <a:ext cx="889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m = -3</a:t>
            </a:r>
          </a:p>
        </p:txBody>
      </p:sp>
    </p:spTree>
    <p:extLst>
      <p:ext uri="{BB962C8B-B14F-4D97-AF65-F5344CB8AC3E}">
        <p14:creationId xmlns:p14="http://schemas.microsoft.com/office/powerpoint/2010/main" val="28032059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alf Frame 4">
            <a:extLst>
              <a:ext uri="{FF2B5EF4-FFF2-40B4-BE49-F238E27FC236}">
                <a16:creationId xmlns:a16="http://schemas.microsoft.com/office/drawing/2014/main" id="{3D3A7A77-7421-44A9-8D4C-2A20E4D67070}"/>
              </a:ext>
            </a:extLst>
          </p:cNvPr>
          <p:cNvSpPr/>
          <p:nvPr/>
        </p:nvSpPr>
        <p:spPr>
          <a:xfrm rot="18900000">
            <a:off x="8650606" y="2552803"/>
            <a:ext cx="1580861" cy="1580862"/>
          </a:xfrm>
          <a:prstGeom prst="halfFram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Half Frame 3">
            <a:extLst>
              <a:ext uri="{FF2B5EF4-FFF2-40B4-BE49-F238E27FC236}">
                <a16:creationId xmlns:a16="http://schemas.microsoft.com/office/drawing/2014/main" id="{D5291347-83F3-4303-8DFC-9512635AD85C}"/>
              </a:ext>
            </a:extLst>
          </p:cNvPr>
          <p:cNvSpPr/>
          <p:nvPr/>
        </p:nvSpPr>
        <p:spPr>
          <a:xfrm rot="8100000">
            <a:off x="1948202" y="2552803"/>
            <a:ext cx="1580861" cy="1580862"/>
          </a:xfrm>
          <a:prstGeom prst="halfFram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Diagonal Stripe 5">
            <a:extLst>
              <a:ext uri="{FF2B5EF4-FFF2-40B4-BE49-F238E27FC236}">
                <a16:creationId xmlns:a16="http://schemas.microsoft.com/office/drawing/2014/main" id="{67F0B786-CD3F-4586-847C-3EC3177AD0BF}"/>
              </a:ext>
            </a:extLst>
          </p:cNvPr>
          <p:cNvSpPr/>
          <p:nvPr/>
        </p:nvSpPr>
        <p:spPr>
          <a:xfrm rot="2700000">
            <a:off x="4521133" y="3859720"/>
            <a:ext cx="3149734" cy="3149734"/>
          </a:xfrm>
          <a:prstGeom prst="diagStrip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Diagonal Stripe 6">
            <a:extLst>
              <a:ext uri="{FF2B5EF4-FFF2-40B4-BE49-F238E27FC236}">
                <a16:creationId xmlns:a16="http://schemas.microsoft.com/office/drawing/2014/main" id="{64C77851-1F66-4AAF-952C-A1317322BF8D}"/>
              </a:ext>
            </a:extLst>
          </p:cNvPr>
          <p:cNvSpPr/>
          <p:nvPr/>
        </p:nvSpPr>
        <p:spPr>
          <a:xfrm rot="13500000">
            <a:off x="4521133" y="-90451"/>
            <a:ext cx="3149734" cy="3149734"/>
          </a:xfrm>
          <a:prstGeom prst="diagStrip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1EE615C-083D-413B-939F-292BBB27C741}"/>
              </a:ext>
            </a:extLst>
          </p:cNvPr>
          <p:cNvSpPr/>
          <p:nvPr/>
        </p:nvSpPr>
        <p:spPr>
          <a:xfrm>
            <a:off x="5116456" y="3267199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0120165-1C77-43D5-8437-20CF981F8758}"/>
              </a:ext>
            </a:extLst>
          </p:cNvPr>
          <p:cNvSpPr/>
          <p:nvPr/>
        </p:nvSpPr>
        <p:spPr>
          <a:xfrm>
            <a:off x="5659920" y="3267200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BCBCF5A-6B9C-4216-BB0B-1D8E1F8FAF59}"/>
              </a:ext>
            </a:extLst>
          </p:cNvPr>
          <p:cNvSpPr/>
          <p:nvPr/>
        </p:nvSpPr>
        <p:spPr>
          <a:xfrm>
            <a:off x="6208475" y="3267198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8D90A1C-ACD0-4BC0-800F-832E79AA2DFB}"/>
              </a:ext>
            </a:extLst>
          </p:cNvPr>
          <p:cNvSpPr/>
          <p:nvPr/>
        </p:nvSpPr>
        <p:spPr>
          <a:xfrm>
            <a:off x="6751939" y="3267199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20A986-309E-45F8-ACE0-FE267BCCB55E}"/>
              </a:ext>
            </a:extLst>
          </p:cNvPr>
          <p:cNvSpPr/>
          <p:nvPr/>
        </p:nvSpPr>
        <p:spPr>
          <a:xfrm>
            <a:off x="4754776" y="-2701966"/>
            <a:ext cx="1078842" cy="12090400"/>
          </a:xfrm>
          <a:custGeom>
            <a:avLst/>
            <a:gdLst>
              <a:gd name="connsiteX0" fmla="*/ 0 w 1043940"/>
              <a:gd name="connsiteY0" fmla="*/ 0 h 2235676"/>
              <a:gd name="connsiteX1" fmla="*/ 1043940 w 1043940"/>
              <a:gd name="connsiteY1" fmla="*/ 0 h 2235676"/>
              <a:gd name="connsiteX2" fmla="*/ 1043940 w 1043940"/>
              <a:gd name="connsiteY2" fmla="*/ 2235676 h 2235676"/>
              <a:gd name="connsiteX3" fmla="*/ 0 w 1043940"/>
              <a:gd name="connsiteY3" fmla="*/ 2235676 h 2235676"/>
              <a:gd name="connsiteX4" fmla="*/ 0 w 1043940"/>
              <a:gd name="connsiteY4" fmla="*/ 0 h 2235676"/>
              <a:gd name="connsiteX0" fmla="*/ 0 w 1043940"/>
              <a:gd name="connsiteY0" fmla="*/ 0 h 2235676"/>
              <a:gd name="connsiteX1" fmla="*/ 1043940 w 1043940"/>
              <a:gd name="connsiteY1" fmla="*/ 0 h 2235676"/>
              <a:gd name="connsiteX2" fmla="*/ 769620 w 1043940"/>
              <a:gd name="connsiteY2" fmla="*/ 1109980 h 2235676"/>
              <a:gd name="connsiteX3" fmla="*/ 1043940 w 1043940"/>
              <a:gd name="connsiteY3" fmla="*/ 2235676 h 2235676"/>
              <a:gd name="connsiteX4" fmla="*/ 0 w 1043940"/>
              <a:gd name="connsiteY4" fmla="*/ 2235676 h 2235676"/>
              <a:gd name="connsiteX5" fmla="*/ 0 w 1043940"/>
              <a:gd name="connsiteY5" fmla="*/ 0 h 2235676"/>
              <a:gd name="connsiteX0" fmla="*/ 1 w 1043941"/>
              <a:gd name="connsiteY0" fmla="*/ 0 h 2235676"/>
              <a:gd name="connsiteX1" fmla="*/ 1043941 w 1043941"/>
              <a:gd name="connsiteY1" fmla="*/ 0 h 2235676"/>
              <a:gd name="connsiteX2" fmla="*/ 769621 w 1043941"/>
              <a:gd name="connsiteY2" fmla="*/ 1109980 h 2235676"/>
              <a:gd name="connsiteX3" fmla="*/ 1043941 w 1043941"/>
              <a:gd name="connsiteY3" fmla="*/ 2235676 h 2235676"/>
              <a:gd name="connsiteX4" fmla="*/ 1 w 1043941"/>
              <a:gd name="connsiteY4" fmla="*/ 2235676 h 2235676"/>
              <a:gd name="connsiteX5" fmla="*/ 271781 w 1043941"/>
              <a:gd name="connsiteY5" fmla="*/ 1107440 h 2235676"/>
              <a:gd name="connsiteX6" fmla="*/ 1 w 1043941"/>
              <a:gd name="connsiteY6" fmla="*/ 0 h 2235676"/>
              <a:gd name="connsiteX0" fmla="*/ 3 w 1043943"/>
              <a:gd name="connsiteY0" fmla="*/ 0 h 2235676"/>
              <a:gd name="connsiteX1" fmla="*/ 1043943 w 1043943"/>
              <a:gd name="connsiteY1" fmla="*/ 0 h 2235676"/>
              <a:gd name="connsiteX2" fmla="*/ 769623 w 1043943"/>
              <a:gd name="connsiteY2" fmla="*/ 1109980 h 2235676"/>
              <a:gd name="connsiteX3" fmla="*/ 1043943 w 1043943"/>
              <a:gd name="connsiteY3" fmla="*/ 2235676 h 2235676"/>
              <a:gd name="connsiteX4" fmla="*/ 3 w 1043943"/>
              <a:gd name="connsiteY4" fmla="*/ 2235676 h 2235676"/>
              <a:gd name="connsiteX5" fmla="*/ 271783 w 1043943"/>
              <a:gd name="connsiteY5" fmla="*/ 1107440 h 2235676"/>
              <a:gd name="connsiteX6" fmla="*/ 3 w 1043943"/>
              <a:gd name="connsiteY6" fmla="*/ 0 h 2235676"/>
              <a:gd name="connsiteX0" fmla="*/ 3 w 1043943"/>
              <a:gd name="connsiteY0" fmla="*/ 0 h 2235676"/>
              <a:gd name="connsiteX1" fmla="*/ 1043943 w 1043943"/>
              <a:gd name="connsiteY1" fmla="*/ 0 h 2235676"/>
              <a:gd name="connsiteX2" fmla="*/ 769623 w 1043943"/>
              <a:gd name="connsiteY2" fmla="*/ 1109980 h 2235676"/>
              <a:gd name="connsiteX3" fmla="*/ 1043943 w 1043943"/>
              <a:gd name="connsiteY3" fmla="*/ 2235676 h 2235676"/>
              <a:gd name="connsiteX4" fmla="*/ 3 w 1043943"/>
              <a:gd name="connsiteY4" fmla="*/ 2235676 h 2235676"/>
              <a:gd name="connsiteX5" fmla="*/ 271783 w 1043943"/>
              <a:gd name="connsiteY5" fmla="*/ 1107440 h 2235676"/>
              <a:gd name="connsiteX6" fmla="*/ 3 w 1043943"/>
              <a:gd name="connsiteY6" fmla="*/ 0 h 2235676"/>
              <a:gd name="connsiteX0" fmla="*/ 2 w 1043942"/>
              <a:gd name="connsiteY0" fmla="*/ 0 h 2235676"/>
              <a:gd name="connsiteX1" fmla="*/ 1043942 w 1043942"/>
              <a:gd name="connsiteY1" fmla="*/ 0 h 2235676"/>
              <a:gd name="connsiteX2" fmla="*/ 769622 w 1043942"/>
              <a:gd name="connsiteY2" fmla="*/ 1109980 h 2235676"/>
              <a:gd name="connsiteX3" fmla="*/ 1043942 w 1043942"/>
              <a:gd name="connsiteY3" fmla="*/ 2235676 h 2235676"/>
              <a:gd name="connsiteX4" fmla="*/ 2 w 1043942"/>
              <a:gd name="connsiteY4" fmla="*/ 2235676 h 2235676"/>
              <a:gd name="connsiteX5" fmla="*/ 271782 w 1043942"/>
              <a:gd name="connsiteY5" fmla="*/ 1107440 h 2235676"/>
              <a:gd name="connsiteX6" fmla="*/ 2 w 1043942"/>
              <a:gd name="connsiteY6" fmla="*/ 0 h 2235676"/>
              <a:gd name="connsiteX0" fmla="*/ 2 w 1043942"/>
              <a:gd name="connsiteY0" fmla="*/ 0 h 2235676"/>
              <a:gd name="connsiteX1" fmla="*/ 1043942 w 1043942"/>
              <a:gd name="connsiteY1" fmla="*/ 0 h 2235676"/>
              <a:gd name="connsiteX2" fmla="*/ 769622 w 1043942"/>
              <a:gd name="connsiteY2" fmla="*/ 1109980 h 2235676"/>
              <a:gd name="connsiteX3" fmla="*/ 1043942 w 1043942"/>
              <a:gd name="connsiteY3" fmla="*/ 2235676 h 2235676"/>
              <a:gd name="connsiteX4" fmla="*/ 2 w 1043942"/>
              <a:gd name="connsiteY4" fmla="*/ 2235676 h 2235676"/>
              <a:gd name="connsiteX5" fmla="*/ 271782 w 1043942"/>
              <a:gd name="connsiteY5" fmla="*/ 1107440 h 2235676"/>
              <a:gd name="connsiteX6" fmla="*/ 2 w 1043942"/>
              <a:gd name="connsiteY6" fmla="*/ 0 h 223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3942" h="2235676">
                <a:moveTo>
                  <a:pt x="2" y="0"/>
                </a:moveTo>
                <a:lnTo>
                  <a:pt x="1043942" y="0"/>
                </a:lnTo>
                <a:cubicBezTo>
                  <a:pt x="1043942" y="377613"/>
                  <a:pt x="769622" y="732367"/>
                  <a:pt x="769622" y="1109980"/>
                </a:cubicBezTo>
                <a:cubicBezTo>
                  <a:pt x="764542" y="1497912"/>
                  <a:pt x="952502" y="1860444"/>
                  <a:pt x="1043942" y="2235676"/>
                </a:cubicBezTo>
                <a:lnTo>
                  <a:pt x="2" y="2235676"/>
                </a:lnTo>
                <a:cubicBezTo>
                  <a:pt x="-845" y="1858751"/>
                  <a:pt x="285329" y="1517385"/>
                  <a:pt x="271782" y="1107440"/>
                </a:cubicBezTo>
                <a:cubicBezTo>
                  <a:pt x="272629" y="720513"/>
                  <a:pt x="90595" y="369147"/>
                  <a:pt x="2" y="0"/>
                </a:cubicBezTo>
                <a:close/>
              </a:path>
            </a:pathLst>
          </a:custGeom>
          <a:solidFill>
            <a:srgbClr val="C00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8A6CF9-4E34-4117-940F-597C60A44FA6}"/>
              </a:ext>
            </a:extLst>
          </p:cNvPr>
          <p:cNvSpPr txBox="1"/>
          <p:nvPr/>
        </p:nvSpPr>
        <p:spPr>
          <a:xfrm>
            <a:off x="8671560" y="0"/>
            <a:ext cx="32232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Frequency</a:t>
            </a:r>
          </a:p>
          <a:p>
            <a:r>
              <a:rPr lang="en-GB" sz="24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Amplitude</a:t>
            </a:r>
          </a:p>
          <a:p>
            <a:r>
              <a:rPr lang="en-GB" sz="24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Phase</a:t>
            </a:r>
          </a:p>
          <a:p>
            <a:r>
              <a:rPr lang="en-GB" sz="24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Spatial E-field structure</a:t>
            </a:r>
          </a:p>
          <a:p>
            <a:r>
              <a:rPr lang="en-GB" sz="24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Absolute phase </a:t>
            </a:r>
          </a:p>
          <a:p>
            <a:r>
              <a:rPr lang="en-GB" sz="2400" b="1"/>
              <a:t>Relative phase of SDFs</a:t>
            </a:r>
          </a:p>
          <a:p>
            <a:endParaRPr lang="en-GB" sz="2400" b="1"/>
          </a:p>
          <a:p>
            <a:endParaRPr lang="en-GB" sz="2400" b="1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F95DB60-F12E-471B-AC45-A1FA84DE8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" y="-23495"/>
            <a:ext cx="10515600" cy="1325563"/>
          </a:xfrm>
        </p:spPr>
        <p:txBody>
          <a:bodyPr/>
          <a:lstStyle/>
          <a:p>
            <a:r>
              <a:rPr lang="en-GB" dirty="0"/>
              <a:t>Hybrid quantum </a:t>
            </a:r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3F7C7192-CE89-4CC2-838A-3DC942552503}"/>
              </a:ext>
            </a:extLst>
          </p:cNvPr>
          <p:cNvSpPr/>
          <p:nvPr/>
        </p:nvSpPr>
        <p:spPr>
          <a:xfrm>
            <a:off x="5295486" y="5505313"/>
            <a:ext cx="222507" cy="741368"/>
          </a:xfrm>
          <a:prstGeom prst="up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id="{56F474BE-99DE-465D-A504-B557F1D3EEB2}"/>
              </a:ext>
            </a:extLst>
          </p:cNvPr>
          <p:cNvSpPr/>
          <p:nvPr/>
        </p:nvSpPr>
        <p:spPr>
          <a:xfrm>
            <a:off x="5025578" y="5651791"/>
            <a:ext cx="222507" cy="741368"/>
          </a:xfrm>
          <a:prstGeom prst="up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8D1D7C-9B33-4FC3-A37C-FF84B2D92F57}"/>
              </a:ext>
            </a:extLst>
          </p:cNvPr>
          <p:cNvSpPr txBox="1"/>
          <p:nvPr/>
        </p:nvSpPr>
        <p:spPr>
          <a:xfrm>
            <a:off x="4851590" y="6451428"/>
            <a:ext cx="666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/>
              <a:t>SDF</a:t>
            </a:r>
            <a:r>
              <a:rPr lang="en-GB" sz="1600" b="1" baseline="-25000"/>
              <a:t>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2EA0AD-BA1F-4F88-AD5A-0AE45B88ADFF}"/>
              </a:ext>
            </a:extLst>
          </p:cNvPr>
          <p:cNvSpPr txBox="1"/>
          <p:nvPr/>
        </p:nvSpPr>
        <p:spPr>
          <a:xfrm>
            <a:off x="5170545" y="6248353"/>
            <a:ext cx="888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/>
              <a:t>SDF</a:t>
            </a:r>
            <a:r>
              <a:rPr lang="en-GB" sz="1600" b="1" baseline="-25000"/>
              <a:t>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F623435-BDFD-4051-82DB-1F959401C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16</a:t>
            </a:fld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C90945E-96C5-4927-9077-AD356C7A1615}"/>
              </a:ext>
            </a:extLst>
          </p:cNvPr>
          <p:cNvSpPr txBox="1"/>
          <p:nvPr/>
        </p:nvSpPr>
        <p:spPr>
          <a:xfrm>
            <a:off x="273716" y="4011608"/>
            <a:ext cx="438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PD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238FE53-86BD-4D27-AA24-51332F44F10A}"/>
              </a:ext>
            </a:extLst>
          </p:cNvPr>
          <p:cNvCxnSpPr>
            <a:cxnSpLocks/>
          </p:cNvCxnSpPr>
          <p:nvPr/>
        </p:nvCxnSpPr>
        <p:spPr>
          <a:xfrm flipH="1">
            <a:off x="542362" y="4479436"/>
            <a:ext cx="633817" cy="664"/>
          </a:xfrm>
          <a:prstGeom prst="straightConnector1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96CF05B-D6B2-4551-B6D8-D4DC9BB4BCB2}"/>
              </a:ext>
            </a:extLst>
          </p:cNvPr>
          <p:cNvCxnSpPr>
            <a:cxnSpLocks/>
          </p:cNvCxnSpPr>
          <p:nvPr/>
        </p:nvCxnSpPr>
        <p:spPr>
          <a:xfrm flipH="1">
            <a:off x="1557031" y="4160453"/>
            <a:ext cx="9082" cy="2526424"/>
          </a:xfrm>
          <a:prstGeom prst="line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0541BD7-06B0-4088-BCDB-781833B445D1}"/>
              </a:ext>
            </a:extLst>
          </p:cNvPr>
          <p:cNvCxnSpPr>
            <a:cxnSpLocks/>
          </p:cNvCxnSpPr>
          <p:nvPr/>
        </p:nvCxnSpPr>
        <p:spPr>
          <a:xfrm>
            <a:off x="2606711" y="4476252"/>
            <a:ext cx="0" cy="2196182"/>
          </a:xfrm>
          <a:prstGeom prst="line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6164429F-0D52-4C87-91FC-EC0CA99FA419}"/>
              </a:ext>
            </a:extLst>
          </p:cNvPr>
          <p:cNvCxnSpPr>
            <a:cxnSpLocks/>
          </p:cNvCxnSpPr>
          <p:nvPr/>
        </p:nvCxnSpPr>
        <p:spPr>
          <a:xfrm flipH="1">
            <a:off x="1557031" y="6672434"/>
            <a:ext cx="1048502" cy="0"/>
          </a:xfrm>
          <a:prstGeom prst="line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E7E2665-B615-454C-BA65-7F78306007E0}"/>
              </a:ext>
            </a:extLst>
          </p:cNvPr>
          <p:cNvCxnSpPr>
            <a:cxnSpLocks/>
          </p:cNvCxnSpPr>
          <p:nvPr/>
        </p:nvCxnSpPr>
        <p:spPr>
          <a:xfrm flipH="1">
            <a:off x="808284" y="4476251"/>
            <a:ext cx="1798428" cy="0"/>
          </a:xfrm>
          <a:prstGeom prst="line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6248A07-4526-4D81-814A-73EBCA4AB68F}"/>
              </a:ext>
            </a:extLst>
          </p:cNvPr>
          <p:cNvCxnSpPr/>
          <p:nvPr/>
        </p:nvCxnSpPr>
        <p:spPr>
          <a:xfrm flipH="1" flipV="1">
            <a:off x="2601076" y="6677253"/>
            <a:ext cx="482174" cy="0"/>
          </a:xfrm>
          <a:prstGeom prst="straightConnector1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4DCA6F5-1268-4137-BECD-82871FABCB64}"/>
              </a:ext>
            </a:extLst>
          </p:cNvPr>
          <p:cNvCxnSpPr/>
          <p:nvPr/>
        </p:nvCxnSpPr>
        <p:spPr>
          <a:xfrm>
            <a:off x="1411158" y="4147966"/>
            <a:ext cx="330532" cy="0"/>
          </a:xfrm>
          <a:prstGeom prst="line">
            <a:avLst/>
          </a:prstGeom>
          <a:ln w="57150" cap="sq">
            <a:solidFill>
              <a:schemeClr val="tx2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artial Circle 40">
            <a:extLst>
              <a:ext uri="{FF2B5EF4-FFF2-40B4-BE49-F238E27FC236}">
                <a16:creationId xmlns:a16="http://schemas.microsoft.com/office/drawing/2014/main" id="{EC664594-E36D-4D7E-9B78-2B52FC0405A0}"/>
              </a:ext>
            </a:extLst>
          </p:cNvPr>
          <p:cNvSpPr/>
          <p:nvPr/>
        </p:nvSpPr>
        <p:spPr>
          <a:xfrm>
            <a:off x="326110" y="4285705"/>
            <a:ext cx="482174" cy="388680"/>
          </a:xfrm>
          <a:prstGeom prst="pie">
            <a:avLst>
              <a:gd name="adj1" fmla="val 5424478"/>
              <a:gd name="adj2" fmla="val 162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103FD11-CC07-4F50-BE06-F4438607BF7F}"/>
              </a:ext>
            </a:extLst>
          </p:cNvPr>
          <p:cNvSpPr/>
          <p:nvPr/>
        </p:nvSpPr>
        <p:spPr>
          <a:xfrm flipH="1">
            <a:off x="1077663" y="4378739"/>
            <a:ext cx="169612" cy="16466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BB2A546-9A14-4EF8-9BA9-4EF6EA8CB320}"/>
              </a:ext>
            </a:extLst>
          </p:cNvPr>
          <p:cNvCxnSpPr>
            <a:cxnSpLocks/>
          </p:cNvCxnSpPr>
          <p:nvPr/>
        </p:nvCxnSpPr>
        <p:spPr>
          <a:xfrm rot="5400000" flipV="1">
            <a:off x="1412989" y="6546426"/>
            <a:ext cx="246990" cy="277575"/>
          </a:xfrm>
          <a:prstGeom prst="line">
            <a:avLst/>
          </a:prstGeom>
          <a:ln w="57150" cap="sq">
            <a:solidFill>
              <a:schemeClr val="tx2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5B19049-5BA5-4396-A1C8-A27FC922BA7A}"/>
              </a:ext>
            </a:extLst>
          </p:cNvPr>
          <p:cNvCxnSpPr>
            <a:cxnSpLocks/>
          </p:cNvCxnSpPr>
          <p:nvPr/>
        </p:nvCxnSpPr>
        <p:spPr>
          <a:xfrm rot="5400000" flipV="1">
            <a:off x="1434011" y="4339393"/>
            <a:ext cx="246990" cy="277575"/>
          </a:xfrm>
          <a:prstGeom prst="line">
            <a:avLst/>
          </a:prstGeom>
          <a:ln w="57150" cap="sq">
            <a:solidFill>
              <a:schemeClr val="tx2">
                <a:lumMod val="60000"/>
                <a:lumOff val="40000"/>
              </a:schemeClr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E33F15C-3663-407F-AE48-24C1CD3667F1}"/>
              </a:ext>
            </a:extLst>
          </p:cNvPr>
          <p:cNvCxnSpPr>
            <a:cxnSpLocks/>
          </p:cNvCxnSpPr>
          <p:nvPr/>
        </p:nvCxnSpPr>
        <p:spPr>
          <a:xfrm flipH="1">
            <a:off x="1682643" y="4475587"/>
            <a:ext cx="633817" cy="664"/>
          </a:xfrm>
          <a:prstGeom prst="straightConnector1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A550590-BD76-47FF-82DE-F2E2549E2B12}"/>
                  </a:ext>
                </a:extLst>
              </p:cNvPr>
              <p:cNvSpPr txBox="1"/>
              <p:nvPr/>
            </p:nvSpPr>
            <p:spPr>
              <a:xfrm rot="10800000" flipH="1" flipV="1">
                <a:off x="935518" y="4539928"/>
                <a:ext cx="4197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l-G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sz="1400" i="1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A550590-BD76-47FF-82DE-F2E2549E2B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H="1" flipV="1">
                <a:off x="935518" y="4539928"/>
                <a:ext cx="419723" cy="307777"/>
              </a:xfrm>
              <a:prstGeom prst="rect">
                <a:avLst/>
              </a:prstGeom>
              <a:blipFill>
                <a:blip r:embed="rId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 54">
            <a:extLst>
              <a:ext uri="{FF2B5EF4-FFF2-40B4-BE49-F238E27FC236}">
                <a16:creationId xmlns:a16="http://schemas.microsoft.com/office/drawing/2014/main" id="{642F9A1F-AC91-4FEE-A042-8BD4C7CC0998}"/>
              </a:ext>
            </a:extLst>
          </p:cNvPr>
          <p:cNvSpPr/>
          <p:nvPr/>
        </p:nvSpPr>
        <p:spPr>
          <a:xfrm>
            <a:off x="1317816" y="5488569"/>
            <a:ext cx="542189" cy="1991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/>
              <a:t>AOD</a:t>
            </a:r>
            <a:endParaRPr lang="en-GB" sz="160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9BDCA4-492F-475F-81C7-D3369B83BFC6}"/>
              </a:ext>
            </a:extLst>
          </p:cNvPr>
          <p:cNvSpPr/>
          <p:nvPr/>
        </p:nvSpPr>
        <p:spPr>
          <a:xfrm>
            <a:off x="2350058" y="5467144"/>
            <a:ext cx="542189" cy="1991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/>
              <a:t>AOD</a:t>
            </a:r>
            <a:endParaRPr lang="en-GB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3B2140C-1C50-45BB-8736-45411C467DD4}"/>
                  </a:ext>
                </a:extLst>
              </p:cNvPr>
              <p:cNvSpPr txBox="1"/>
              <p:nvPr/>
            </p:nvSpPr>
            <p:spPr>
              <a:xfrm rot="10800000" flipH="1" flipV="1">
                <a:off x="1440538" y="5198755"/>
                <a:ext cx="4842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i="1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3B2140C-1C50-45BB-8736-45411C467D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H="1" flipV="1">
                <a:off x="1440538" y="5198755"/>
                <a:ext cx="484264" cy="307777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A8E60F47-91FD-4FAF-9A17-CB7819D11BA8}"/>
              </a:ext>
            </a:extLst>
          </p:cNvPr>
          <p:cNvSpPr txBox="1"/>
          <p:nvPr/>
        </p:nvSpPr>
        <p:spPr>
          <a:xfrm>
            <a:off x="970026" y="5656945"/>
            <a:ext cx="732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arm 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F7B2F30-8F4A-48B2-991E-89120466A7AB}"/>
              </a:ext>
            </a:extLst>
          </p:cNvPr>
          <p:cNvSpPr txBox="1"/>
          <p:nvPr/>
        </p:nvSpPr>
        <p:spPr>
          <a:xfrm>
            <a:off x="2621152" y="5649894"/>
            <a:ext cx="732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arm 2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14D85B4-1DFE-4E81-8788-A067B7F659CD}"/>
              </a:ext>
            </a:extLst>
          </p:cNvPr>
          <p:cNvCxnSpPr>
            <a:cxnSpLocks/>
          </p:cNvCxnSpPr>
          <p:nvPr/>
        </p:nvCxnSpPr>
        <p:spPr>
          <a:xfrm rot="5400000" flipV="1">
            <a:off x="2474024" y="6532647"/>
            <a:ext cx="246990" cy="277575"/>
          </a:xfrm>
          <a:prstGeom prst="line">
            <a:avLst/>
          </a:prstGeom>
          <a:ln w="57150" cap="sq">
            <a:solidFill>
              <a:schemeClr val="tx2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49A9D41-3634-4E34-A14B-D0F96017C031}"/>
              </a:ext>
            </a:extLst>
          </p:cNvPr>
          <p:cNvCxnSpPr>
            <a:cxnSpLocks/>
          </p:cNvCxnSpPr>
          <p:nvPr/>
        </p:nvCxnSpPr>
        <p:spPr>
          <a:xfrm rot="5400000" flipV="1">
            <a:off x="2482361" y="4306909"/>
            <a:ext cx="246990" cy="277575"/>
          </a:xfrm>
          <a:prstGeom prst="line">
            <a:avLst/>
          </a:prstGeom>
          <a:ln w="57150" cap="sq">
            <a:solidFill>
              <a:schemeClr val="tx2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102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9B3C86-069A-48C5-864D-141B430DBE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1us entangling gates</a:t>
            </a:r>
          </a:p>
          <a:p>
            <a:r>
              <a:rPr lang="en-GB" sz="2400" dirty="0"/>
              <a:t>Fast gates on multi-ion chain</a:t>
            </a:r>
          </a:p>
          <a:p>
            <a:endParaRPr lang="en-GB" sz="2400" dirty="0"/>
          </a:p>
          <a:p>
            <a:r>
              <a:rPr lang="en-GB" sz="2400" dirty="0"/>
              <a:t>Demonstrate full CVQC gate set</a:t>
            </a:r>
          </a:p>
          <a:p>
            <a:r>
              <a:rPr lang="en-GB" sz="2400" dirty="0"/>
              <a:t>Longer chain -&gt; more modes!</a:t>
            </a:r>
          </a:p>
          <a:p>
            <a:r>
              <a:rPr lang="en-GB" sz="2400" dirty="0"/>
              <a:t>Boson simulations (Z2 gauge theories)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878E2A-8B91-449D-81F3-D7C890545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2D08E3-E927-4B41-8609-0AFDA8B7D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9E85F4-218F-4F08-8830-9AF550AF5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490" y="315277"/>
            <a:ext cx="4342088" cy="2013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02D954-3603-48FB-BCEC-434583AFFD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586"/>
          <a:stretch/>
        </p:blipFill>
        <p:spPr>
          <a:xfrm>
            <a:off x="7279346" y="3017777"/>
            <a:ext cx="3320375" cy="8224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AB96F8-599A-40D3-8E10-D7DDDC47EF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9346" y="4529573"/>
            <a:ext cx="3191320" cy="146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07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5A1CA39-A197-4E18-90BA-81B4F4477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771" y="472111"/>
            <a:ext cx="11542458" cy="972000"/>
          </a:xfrm>
        </p:spPr>
        <p:txBody>
          <a:bodyPr/>
          <a:lstStyle/>
          <a:p>
            <a:r>
              <a:rPr lang="en-GB"/>
              <a:t>The team</a:t>
            </a:r>
          </a:p>
        </p:txBody>
      </p:sp>
      <p:pic>
        <p:nvPicPr>
          <p:cNvPr id="31" name="Content Placeholder 3">
            <a:extLst>
              <a:ext uri="{FF2B5EF4-FFF2-40B4-BE49-F238E27FC236}">
                <a16:creationId xmlns:a16="http://schemas.microsoft.com/office/drawing/2014/main" id="{748FB245-5E4B-4166-9651-819FB60380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082" t="-33" r="20568" b="56671"/>
          <a:stretch/>
        </p:blipFill>
        <p:spPr>
          <a:xfrm>
            <a:off x="10487970" y="737805"/>
            <a:ext cx="1080000" cy="10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2B66EA-B2D9-456F-8BA5-7A07BDE44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18</a:t>
            </a:fld>
            <a:endParaRPr lang="en-GB"/>
          </a:p>
        </p:txBody>
      </p:sp>
      <p:pic>
        <p:nvPicPr>
          <p:cNvPr id="7" name="Picture 2" descr="https://lh4.googleusercontent.com/gZW0j0-7Rt-x6cr9nsO20p_kozxpLfVGApJRvqyjwxYoiUidOPpdWRnoIGhQemTW4dfqbqoHfUGcb2Zf7L-KFQ8g90Kly3B5MLlB8Lzo_GN7b1UHVQy9cNbPA_dJIVMS4IVnWpRh=s0">
            <a:extLst>
              <a:ext uri="{FF2B5EF4-FFF2-40B4-BE49-F238E27FC236}">
                <a16:creationId xmlns:a16="http://schemas.microsoft.com/office/drawing/2014/main" id="{2CEB4CDC-25B7-4EBA-8E3A-9D8A222EA1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759" y="5592349"/>
            <a:ext cx="203835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lh4.googleusercontent.com/olhkzcTP7iYbKkPEfbK8KiFKW11Olk0bKF15GAMopdlEN-qquGb872Z-bmBxvAcMjh9F0Tq8xeNKMr6NrrtBTCXWhTmPZF3aCvrqn0zBQmQpyMExYHsEXn-Cs81SUtBIoPW-8s95=s0">
            <a:extLst>
              <a:ext uri="{FF2B5EF4-FFF2-40B4-BE49-F238E27FC236}">
                <a16:creationId xmlns:a16="http://schemas.microsoft.com/office/drawing/2014/main" id="{D58164B2-59BB-46E3-8E8D-92613EBE4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43" y="5435186"/>
            <a:ext cx="108585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lh5.googleusercontent.com/ceoawYRR4RmnPWgs8lE6Iai_leWdsT-nCYvyK3V2iQzQK1cVK_YfZMf6-cl9c8nwimPwaBeC403FKsBk43whPhd1EmU248oQx8Rt6EUVOL0uabTmZdMtZwND0ZYUHPbUufeXWIBO=s0">
            <a:extLst>
              <a:ext uri="{FF2B5EF4-FFF2-40B4-BE49-F238E27FC236}">
                <a16:creationId xmlns:a16="http://schemas.microsoft.com/office/drawing/2014/main" id="{93928263-052B-4E17-B809-B1B023B289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66"/>
          <a:stretch/>
        </p:blipFill>
        <p:spPr bwMode="auto">
          <a:xfrm>
            <a:off x="5265627" y="5382256"/>
            <a:ext cx="1860971" cy="119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profile image">
            <a:extLst>
              <a:ext uri="{FF2B5EF4-FFF2-40B4-BE49-F238E27FC236}">
                <a16:creationId xmlns:a16="http://schemas.microsoft.com/office/drawing/2014/main" id="{8385B531-B56C-42DE-B6AC-31CC47D691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2" t="13382" r="-3262" b="-1655"/>
          <a:stretch/>
        </p:blipFill>
        <p:spPr bwMode="auto">
          <a:xfrm>
            <a:off x="7819512" y="3856733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AB7FDE-7606-4E6A-8230-81E96B94A9A9}"/>
              </a:ext>
            </a:extLst>
          </p:cNvPr>
          <p:cNvSpPr txBox="1"/>
          <p:nvPr/>
        </p:nvSpPr>
        <p:spPr>
          <a:xfrm>
            <a:off x="7542206" y="4963830"/>
            <a:ext cx="1608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David Lucas</a:t>
            </a:r>
          </a:p>
        </p:txBody>
      </p:sp>
      <p:pic>
        <p:nvPicPr>
          <p:cNvPr id="15" name="Picture 14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12EE2D59-65E9-4124-AC2F-06AA588762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4530" y="3853730"/>
            <a:ext cx="1080000" cy="108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6C29BA-F3B4-49FD-8050-C9E35F25DC28}"/>
              </a:ext>
            </a:extLst>
          </p:cNvPr>
          <p:cNvSpPr txBox="1"/>
          <p:nvPr/>
        </p:nvSpPr>
        <p:spPr>
          <a:xfrm>
            <a:off x="10413807" y="4983427"/>
            <a:ext cx="1281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Chris Ballance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137521-18B3-45B1-BF77-8EE7D10114ED}"/>
              </a:ext>
            </a:extLst>
          </p:cNvPr>
          <p:cNvSpPr txBox="1"/>
          <p:nvPr/>
        </p:nvSpPr>
        <p:spPr>
          <a:xfrm>
            <a:off x="7465036" y="1867343"/>
            <a:ext cx="1804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Oana Bazavan</a:t>
            </a:r>
          </a:p>
        </p:txBody>
      </p:sp>
      <p:pic>
        <p:nvPicPr>
          <p:cNvPr id="20" name="Picture 19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DFFBEB5D-9A18-483E-B91D-3E116B9FD13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5" b="5785"/>
          <a:stretch/>
        </p:blipFill>
        <p:spPr>
          <a:xfrm>
            <a:off x="7819512" y="742168"/>
            <a:ext cx="1080000" cy="1080000"/>
          </a:xfrm>
          <a:prstGeom prst="rect">
            <a:avLst/>
          </a:prstGeom>
        </p:spPr>
      </p:pic>
      <p:pic>
        <p:nvPicPr>
          <p:cNvPr id="22" name="Picture 10">
            <a:extLst>
              <a:ext uri="{FF2B5EF4-FFF2-40B4-BE49-F238E27FC236}">
                <a16:creationId xmlns:a16="http://schemas.microsoft.com/office/drawing/2014/main" id="{64A87590-23A5-4355-BEC0-43A357B4C7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" b="197"/>
          <a:stretch/>
        </p:blipFill>
        <p:spPr bwMode="auto">
          <a:xfrm>
            <a:off x="9150577" y="750631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E63E8C4-A3D7-4DDA-A2D4-C57BA1E3E7BD}"/>
              </a:ext>
            </a:extLst>
          </p:cNvPr>
          <p:cNvSpPr txBox="1"/>
          <p:nvPr/>
        </p:nvSpPr>
        <p:spPr>
          <a:xfrm>
            <a:off x="8644110" y="1871452"/>
            <a:ext cx="2106805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200" dirty="0"/>
              <a:t>Sebastian Saner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DFDF2C5-7B58-4219-9FB6-40215237BBFC}"/>
              </a:ext>
            </a:extLst>
          </p:cNvPr>
          <p:cNvSpPr/>
          <p:nvPr/>
        </p:nvSpPr>
        <p:spPr>
          <a:xfrm>
            <a:off x="10343085" y="1867343"/>
            <a:ext cx="14229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200" dirty="0"/>
              <a:t>Donovan Webb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053B339A-9814-4375-A5E3-04130C4539D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7970" y="2290022"/>
            <a:ext cx="1080000" cy="1080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B1DB66B-981F-452C-86D8-4D99B077B629}"/>
              </a:ext>
            </a:extLst>
          </p:cNvPr>
          <p:cNvSpPr/>
          <p:nvPr/>
        </p:nvSpPr>
        <p:spPr>
          <a:xfrm>
            <a:off x="10018649" y="3441929"/>
            <a:ext cx="20186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200" dirty="0"/>
              <a:t>Gabriel Araneda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CE96EB3-DC16-4762-969C-21DF6A9F8DF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27056" y="2311599"/>
            <a:ext cx="1080000" cy="10800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F1E3D8D9-ABEF-4956-893B-DFE6277DC064}"/>
              </a:ext>
            </a:extLst>
          </p:cNvPr>
          <p:cNvSpPr/>
          <p:nvPr/>
        </p:nvSpPr>
        <p:spPr>
          <a:xfrm>
            <a:off x="7859226" y="3441929"/>
            <a:ext cx="1028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dirty="0"/>
              <a:t>Peter Drmota</a:t>
            </a:r>
            <a:endParaRPr lang="en-GB" sz="12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46E28F3-742C-4209-97D5-56F161F92BA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79664" y="3850728"/>
            <a:ext cx="1080000" cy="108000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7346AD47-8FF6-4BAF-BFAF-641F0FCDF879}"/>
              </a:ext>
            </a:extLst>
          </p:cNvPr>
          <p:cNvSpPr/>
          <p:nvPr/>
        </p:nvSpPr>
        <p:spPr>
          <a:xfrm>
            <a:off x="8506941" y="4986342"/>
            <a:ext cx="251758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CH" sz="1200" dirty="0"/>
              <a:t>Raghavendra Srinivas</a:t>
            </a:r>
          </a:p>
        </p:txBody>
      </p:sp>
      <p:pic>
        <p:nvPicPr>
          <p:cNvPr id="36" name="Picture 2" descr="Profile photo for Mariella Minder">
            <a:extLst>
              <a:ext uri="{FF2B5EF4-FFF2-40B4-BE49-F238E27FC236}">
                <a16:creationId xmlns:a16="http://schemas.microsoft.com/office/drawing/2014/main" id="{BCCB07E2-42E7-4F28-B24E-07082F92D6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157513" y="2311599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5146F5D6-C9B9-491A-99C6-47901BC8B2B2}"/>
              </a:ext>
            </a:extLst>
          </p:cNvPr>
          <p:cNvSpPr txBox="1"/>
          <p:nvPr/>
        </p:nvSpPr>
        <p:spPr>
          <a:xfrm>
            <a:off x="8688414" y="3441929"/>
            <a:ext cx="2062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Mariella Minder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9799A0-D384-4DD2-9932-C5FCC5519AA6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9" t="24055"/>
          <a:stretch/>
        </p:blipFill>
        <p:spPr>
          <a:xfrm>
            <a:off x="1083620" y="1376207"/>
            <a:ext cx="5979220" cy="37623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D0564B-5A64-4E5B-82F0-67AC32BE8783}"/>
              </a:ext>
            </a:extLst>
          </p:cNvPr>
          <p:cNvSpPr txBox="1"/>
          <p:nvPr/>
        </p:nvSpPr>
        <p:spPr>
          <a:xfrm>
            <a:off x="8610600" y="5248361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+ </a:t>
            </a:r>
            <a:r>
              <a:rPr lang="en-GB" sz="1200" dirty="0" err="1"/>
              <a:t>Iver</a:t>
            </a:r>
            <a:r>
              <a:rPr lang="en-GB" sz="1200" dirty="0"/>
              <a:t> </a:t>
            </a:r>
            <a:r>
              <a:rPr lang="en-GB" sz="1200" dirty="0" err="1"/>
              <a:t>Oevergaard</a:t>
            </a:r>
            <a:r>
              <a:rPr lang="en-GB" sz="1200" dirty="0"/>
              <a:t> (Graduate student) </a:t>
            </a:r>
          </a:p>
          <a:p>
            <a:r>
              <a:rPr lang="en-GB" sz="1200" dirty="0"/>
              <a:t>+ Lavender Foo (Summer project)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E821642-1874-46E0-9760-B922762C01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43314" y="5700875"/>
            <a:ext cx="3049559" cy="95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48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9796CFD-2BA2-47CD-AE3C-D4771EBAF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438" y="363022"/>
            <a:ext cx="10515600" cy="1325563"/>
          </a:xfrm>
        </p:spPr>
        <p:txBody>
          <a:bodyPr/>
          <a:lstStyle/>
          <a:p>
            <a:r>
              <a:rPr lang="en-GB"/>
              <a:t>Standing-wave 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62CDD6-37D0-41DD-8D93-059050F1E380}"/>
              </a:ext>
            </a:extLst>
          </p:cNvPr>
          <p:cNvSpPr txBox="1"/>
          <p:nvPr/>
        </p:nvSpPr>
        <p:spPr>
          <a:xfrm>
            <a:off x="6283357" y="1762750"/>
            <a:ext cx="4353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7">
                <a:extLst>
                  <a:ext uri="{FF2B5EF4-FFF2-40B4-BE49-F238E27FC236}">
                    <a16:creationId xmlns:a16="http://schemas.microsoft.com/office/drawing/2014/main" id="{888DA2D2-AED1-40F1-9AA3-9376FC4282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6198" y="2551106"/>
                <a:ext cx="3973419" cy="231670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/>
                  <a:t>RBM</a:t>
                </a:r>
              </a:p>
              <a:p>
                <a:r>
                  <a:rPr lang="en-GB" sz="2400"/>
                  <a:t>ε</a:t>
                </a:r>
                <a:r>
                  <a:rPr lang="de-CH" sz="2400" baseline="-25000"/>
                  <a:t>clifford-sw</a:t>
                </a:r>
                <a:r>
                  <a:rPr lang="de-CH" sz="2400"/>
                  <a:t>: 1.44(3)e-3</a:t>
                </a:r>
              </a:p>
              <a:p>
                <a:r>
                  <a:rPr lang="en-GB" sz="2400"/>
                  <a:t>ε</a:t>
                </a:r>
                <a:r>
                  <a:rPr lang="de-CH" sz="2400" baseline="-25000"/>
                  <a:t>clifford-tw</a:t>
                </a:r>
                <a:r>
                  <a:rPr lang="de-CH" sz="2400"/>
                  <a:t>: 1.73(3)e-3</a:t>
                </a:r>
              </a:p>
              <a:p>
                <a:pPr marL="0" indent="0">
                  <a:buNone/>
                </a:pPr>
                <a:endParaRPr lang="de-CH" sz="2400"/>
              </a:p>
              <a:p>
                <a:pPr marL="0" indent="0">
                  <a:buNone/>
                </a:pPr>
                <a:r>
                  <a:rPr lang="en-GB" sz="2400"/>
                  <a:t>Carrier Rabi frequency</a:t>
                </a:r>
              </a:p>
              <a:p>
                <a:pPr marL="0" indent="0">
                  <a:buNone/>
                </a:pPr>
                <a:r>
                  <a:rPr lang="en-GB" sz="2400"/>
                  <a:t>suppression factor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2400"/>
                  <a:t>18</a:t>
                </a:r>
              </a:p>
              <a:p>
                <a:pPr marL="0" indent="0">
                  <a:buNone/>
                </a:pPr>
                <a:endParaRPr lang="en-GB" sz="2400"/>
              </a:p>
              <a:p>
                <a:endParaRPr lang="en-GB"/>
              </a:p>
            </p:txBody>
          </p:sp>
        </mc:Choice>
        <mc:Fallback xmlns="">
          <p:sp>
            <p:nvSpPr>
              <p:cNvPr id="9" name="Content Placeholder 7">
                <a:extLst>
                  <a:ext uri="{FF2B5EF4-FFF2-40B4-BE49-F238E27FC236}">
                    <a16:creationId xmlns:a16="http://schemas.microsoft.com/office/drawing/2014/main" id="{888DA2D2-AED1-40F1-9AA3-9376FC428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198" y="2551106"/>
                <a:ext cx="3973419" cy="2316702"/>
              </a:xfrm>
              <a:prstGeom prst="rect">
                <a:avLst/>
              </a:prstGeom>
              <a:blipFill>
                <a:blip r:embed="rId2"/>
                <a:stretch>
                  <a:fillRect l="-2765" t="-65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1B793C94-DCB6-4B8F-93CA-F12AA2CF4E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1" y="3554513"/>
            <a:ext cx="5003035" cy="308520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83C6CAA-BB6B-4675-9C2C-84207AE0307E}"/>
              </a:ext>
            </a:extLst>
          </p:cNvPr>
          <p:cNvCxnSpPr>
            <a:cxnSpLocks/>
          </p:cNvCxnSpPr>
          <p:nvPr/>
        </p:nvCxnSpPr>
        <p:spPr>
          <a:xfrm flipH="1">
            <a:off x="5040183" y="3213195"/>
            <a:ext cx="128160" cy="421209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1507EAA-354F-4A7F-84DF-B96FB7C10E2D}"/>
              </a:ext>
            </a:extLst>
          </p:cNvPr>
          <p:cNvSpPr txBox="1"/>
          <p:nvPr/>
        </p:nvSpPr>
        <p:spPr>
          <a:xfrm>
            <a:off x="8933998" y="4158034"/>
            <a:ext cx="1156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/>
              <a:t>carrier</a:t>
            </a:r>
          </a:p>
          <a:p>
            <a:r>
              <a:rPr lang="de-CH"/>
              <a:t>resonance</a:t>
            </a:r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D563D3-F7F5-4720-A38D-1EE3E2370A82}"/>
              </a:ext>
            </a:extLst>
          </p:cNvPr>
          <p:cNvSpPr txBox="1"/>
          <p:nvPr/>
        </p:nvSpPr>
        <p:spPr>
          <a:xfrm>
            <a:off x="8876181" y="5634280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/>
              <a:t>blue sideband </a:t>
            </a:r>
          </a:p>
          <a:p>
            <a:r>
              <a:rPr lang="de-CH"/>
              <a:t>resonance</a:t>
            </a:r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3CB722-2E27-4BB6-99D7-0BA858B77A2E}"/>
              </a:ext>
            </a:extLst>
          </p:cNvPr>
          <p:cNvCxnSpPr>
            <a:cxnSpLocks/>
          </p:cNvCxnSpPr>
          <p:nvPr/>
        </p:nvCxnSpPr>
        <p:spPr>
          <a:xfrm>
            <a:off x="7554820" y="3150837"/>
            <a:ext cx="99878" cy="437644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Content Placeholder 8">
            <a:extLst>
              <a:ext uri="{FF2B5EF4-FFF2-40B4-BE49-F238E27FC236}">
                <a16:creationId xmlns:a16="http://schemas.microsoft.com/office/drawing/2014/main" id="{90D57C4F-A070-4C4E-9D6E-92196BCC49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5530" y="3837666"/>
            <a:ext cx="978700" cy="111245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0460AC-55D2-43B3-B165-7507E79D5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063-6C06-466C-9045-3D9859C8C97B}" type="slidenum">
              <a:rPr lang="en-GB" smtClean="0"/>
              <a:t>19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752C63B-E72A-4787-9020-0318C6538E1C}"/>
              </a:ext>
            </a:extLst>
          </p:cNvPr>
          <p:cNvSpPr/>
          <p:nvPr/>
        </p:nvSpPr>
        <p:spPr>
          <a:xfrm>
            <a:off x="4255008" y="5010912"/>
            <a:ext cx="6035040" cy="1269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7AFE12F-36DC-40BA-A610-42AE76584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5752" y="1614680"/>
            <a:ext cx="5016998" cy="140798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6B019B1-38C3-8258-08A8-BA89A892C9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80570" y="275157"/>
            <a:ext cx="2217313" cy="297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339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A949D-7D2D-4479-92D8-2176E3CD8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042AD-4AC8-4E01-96F1-86BB41BB9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200" b="1"/>
              <a:t>Control</a:t>
            </a:r>
            <a:r>
              <a:rPr lang="en-GB" sz="3200"/>
              <a:t> of individual </a:t>
            </a:r>
            <a:r>
              <a:rPr lang="en-GB" sz="3200" b="1"/>
              <a:t>optical</a:t>
            </a:r>
            <a:r>
              <a:rPr lang="en-GB" sz="3200"/>
              <a:t> </a:t>
            </a:r>
            <a:r>
              <a:rPr lang="en-GB" sz="3200" b="1"/>
              <a:t>phases</a:t>
            </a:r>
            <a:r>
              <a:rPr lang="en-GB" sz="3200"/>
              <a:t> allow </a:t>
            </a:r>
            <a:r>
              <a:rPr lang="en-GB" sz="3200" b="1"/>
              <a:t>control</a:t>
            </a:r>
            <a:r>
              <a:rPr lang="en-GB" sz="3200"/>
              <a:t> over </a:t>
            </a:r>
          </a:p>
          <a:p>
            <a:pPr marL="0" indent="0" algn="ctr">
              <a:buNone/>
            </a:pPr>
            <a:r>
              <a:rPr lang="en-GB" sz="3200" b="1"/>
              <a:t>non-commuting</a:t>
            </a:r>
            <a:r>
              <a:rPr lang="en-GB" sz="3200"/>
              <a:t> </a:t>
            </a:r>
            <a:r>
              <a:rPr lang="en-GB" sz="3200" b="1"/>
              <a:t>interactions.</a:t>
            </a:r>
          </a:p>
          <a:p>
            <a:endParaRPr lang="en-GB"/>
          </a:p>
          <a:p>
            <a:pPr marL="514350" indent="-514350">
              <a:buFont typeface="+mj-lt"/>
              <a:buAutoNum type="arabicPeriod"/>
            </a:pPr>
            <a:r>
              <a:rPr lang="en-GB"/>
              <a:t>MS gates have speed limit due to [SDF, Carrier] ≠ 0</a:t>
            </a:r>
          </a:p>
          <a:p>
            <a:pPr marL="514350" indent="-514350">
              <a:buFont typeface="+mj-lt"/>
              <a:buAutoNum type="arabicPeriod"/>
            </a:pPr>
            <a:r>
              <a:rPr lang="en-GB"/>
              <a:t>Can create effective interactions which are difficult to directly drive [SDF1, SDF2] ≠ 0</a:t>
            </a:r>
          </a:p>
          <a:p>
            <a:pPr marL="514350" indent="-514350">
              <a:buFont typeface="+mj-lt"/>
              <a:buAutoNum type="arabicPeriod"/>
            </a:pPr>
            <a:endParaRPr lang="en-GB"/>
          </a:p>
          <a:p>
            <a:r>
              <a:rPr lang="en-GB"/>
              <a:t>Experimental control we need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A07DB0-756B-45FD-99B3-44DF6FA39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082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9796CFD-2BA2-47CD-AE3C-D4771EBAF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438" y="363022"/>
            <a:ext cx="10515600" cy="1325563"/>
          </a:xfrm>
        </p:spPr>
        <p:txBody>
          <a:bodyPr/>
          <a:lstStyle/>
          <a:p>
            <a:r>
              <a:rPr lang="en-GB"/>
              <a:t>Standing-wave 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62CDD6-37D0-41DD-8D93-059050F1E380}"/>
              </a:ext>
            </a:extLst>
          </p:cNvPr>
          <p:cNvSpPr txBox="1"/>
          <p:nvPr/>
        </p:nvSpPr>
        <p:spPr>
          <a:xfrm>
            <a:off x="6283357" y="1762750"/>
            <a:ext cx="4353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7">
                <a:extLst>
                  <a:ext uri="{FF2B5EF4-FFF2-40B4-BE49-F238E27FC236}">
                    <a16:creationId xmlns:a16="http://schemas.microsoft.com/office/drawing/2014/main" id="{888DA2D2-AED1-40F1-9AA3-9376FC42827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6198" y="2551106"/>
                <a:ext cx="3973419" cy="231670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/>
                  <a:t>RBM</a:t>
                </a:r>
              </a:p>
              <a:p>
                <a:r>
                  <a:rPr lang="en-GB" sz="2400"/>
                  <a:t>ε</a:t>
                </a:r>
                <a:r>
                  <a:rPr lang="de-CH" sz="2400" baseline="-25000"/>
                  <a:t>clifford-sw</a:t>
                </a:r>
                <a:r>
                  <a:rPr lang="de-CH" sz="2400"/>
                  <a:t>: 1.44(3)e-3</a:t>
                </a:r>
              </a:p>
              <a:p>
                <a:r>
                  <a:rPr lang="en-GB" sz="2400"/>
                  <a:t>ε</a:t>
                </a:r>
                <a:r>
                  <a:rPr lang="de-CH" sz="2400" baseline="-25000"/>
                  <a:t>clifford-tw</a:t>
                </a:r>
                <a:r>
                  <a:rPr lang="de-CH" sz="2400"/>
                  <a:t>: 1.73(3)e-3</a:t>
                </a:r>
              </a:p>
              <a:p>
                <a:pPr marL="0" indent="0">
                  <a:buNone/>
                </a:pPr>
                <a:endParaRPr lang="de-CH" sz="2400"/>
              </a:p>
              <a:p>
                <a:pPr marL="0" indent="0">
                  <a:buNone/>
                </a:pPr>
                <a:r>
                  <a:rPr lang="en-GB" sz="2400"/>
                  <a:t>Carrier Rabi frequency</a:t>
                </a:r>
              </a:p>
              <a:p>
                <a:pPr marL="0" indent="0">
                  <a:buNone/>
                </a:pPr>
                <a:r>
                  <a:rPr lang="en-GB" sz="2400"/>
                  <a:t>suppression factor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2400"/>
                  <a:t>18</a:t>
                </a:r>
              </a:p>
              <a:p>
                <a:pPr marL="0" indent="0">
                  <a:buNone/>
                </a:pPr>
                <a:endParaRPr lang="en-GB" sz="2400"/>
              </a:p>
              <a:p>
                <a:endParaRPr lang="en-GB"/>
              </a:p>
            </p:txBody>
          </p:sp>
        </mc:Choice>
        <mc:Fallback xmlns="">
          <p:sp>
            <p:nvSpPr>
              <p:cNvPr id="9" name="Content Placeholder 7">
                <a:extLst>
                  <a:ext uri="{FF2B5EF4-FFF2-40B4-BE49-F238E27FC236}">
                    <a16:creationId xmlns:a16="http://schemas.microsoft.com/office/drawing/2014/main" id="{888DA2D2-AED1-40F1-9AA3-9376FC428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198" y="2551106"/>
                <a:ext cx="3973419" cy="2316702"/>
              </a:xfrm>
              <a:prstGeom prst="rect">
                <a:avLst/>
              </a:prstGeom>
              <a:blipFill>
                <a:blip r:embed="rId2"/>
                <a:stretch>
                  <a:fillRect l="-2765" t="-65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1B793C94-DCB6-4B8F-93CA-F12AA2CF4E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1" y="3554513"/>
            <a:ext cx="5003035" cy="308520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83C6CAA-BB6B-4675-9C2C-84207AE0307E}"/>
              </a:ext>
            </a:extLst>
          </p:cNvPr>
          <p:cNvCxnSpPr>
            <a:cxnSpLocks/>
          </p:cNvCxnSpPr>
          <p:nvPr/>
        </p:nvCxnSpPr>
        <p:spPr>
          <a:xfrm flipH="1">
            <a:off x="5040183" y="3213195"/>
            <a:ext cx="128160" cy="421209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1507EAA-354F-4A7F-84DF-B96FB7C10E2D}"/>
              </a:ext>
            </a:extLst>
          </p:cNvPr>
          <p:cNvSpPr txBox="1"/>
          <p:nvPr/>
        </p:nvSpPr>
        <p:spPr>
          <a:xfrm>
            <a:off x="8933998" y="4158034"/>
            <a:ext cx="11562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/>
              <a:t>carrier</a:t>
            </a:r>
          </a:p>
          <a:p>
            <a:r>
              <a:rPr lang="de-CH"/>
              <a:t>resonance</a:t>
            </a:r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D563D3-F7F5-4720-A38D-1EE3E2370A82}"/>
              </a:ext>
            </a:extLst>
          </p:cNvPr>
          <p:cNvSpPr txBox="1"/>
          <p:nvPr/>
        </p:nvSpPr>
        <p:spPr>
          <a:xfrm>
            <a:off x="8876181" y="5634280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/>
              <a:t>blue sideband </a:t>
            </a:r>
          </a:p>
          <a:p>
            <a:r>
              <a:rPr lang="de-CH"/>
              <a:t>resonance</a:t>
            </a:r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B3CB722-2E27-4BB6-99D7-0BA858B77A2E}"/>
              </a:ext>
            </a:extLst>
          </p:cNvPr>
          <p:cNvCxnSpPr>
            <a:cxnSpLocks/>
          </p:cNvCxnSpPr>
          <p:nvPr/>
        </p:nvCxnSpPr>
        <p:spPr>
          <a:xfrm>
            <a:off x="7554820" y="3150837"/>
            <a:ext cx="99878" cy="437644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Content Placeholder 8">
            <a:extLst>
              <a:ext uri="{FF2B5EF4-FFF2-40B4-BE49-F238E27FC236}">
                <a16:creationId xmlns:a16="http://schemas.microsoft.com/office/drawing/2014/main" id="{90D57C4F-A070-4C4E-9D6E-92196BCC49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5530" y="3837666"/>
            <a:ext cx="978700" cy="111245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0460AC-55D2-43B3-B165-7507E79D5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063-6C06-466C-9045-3D9859C8C97B}" type="slidenum">
              <a:rPr lang="en-GB" smtClean="0"/>
              <a:t>20</a:t>
            </a:fld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7AFE12F-36DC-40BA-A610-42AE76584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5752" y="1614680"/>
            <a:ext cx="5016998" cy="1407984"/>
          </a:xfrm>
          <a:prstGeom prst="rect">
            <a:avLst/>
          </a:prstGeom>
        </p:spPr>
      </p:pic>
      <p:pic>
        <p:nvPicPr>
          <p:cNvPr id="21" name="Content Placeholder 8">
            <a:extLst>
              <a:ext uri="{FF2B5EF4-FFF2-40B4-BE49-F238E27FC236}">
                <a16:creationId xmlns:a16="http://schemas.microsoft.com/office/drawing/2014/main" id="{D8814622-CDA8-4D25-B9D2-B88E7B8591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203" y="5277232"/>
            <a:ext cx="955353" cy="111245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A0E014F-1FC6-4807-A43B-5AF24F76E8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80570" y="275157"/>
            <a:ext cx="2217313" cy="297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239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34AC7-FDD4-6773-6F7D-361F4519E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 Light"/>
                <a:cs typeface="Calibri Light"/>
              </a:rPr>
              <a:t>Magnus expansion</a:t>
            </a:r>
            <a:endParaRPr lang="en-US"/>
          </a:p>
        </p:txBody>
      </p:sp>
      <p:pic>
        <p:nvPicPr>
          <p:cNvPr id="8" name="Content Placeholder 7" descr="A group of math equations&#10;&#10;Description automatically generated">
            <a:extLst>
              <a:ext uri="{FF2B5EF4-FFF2-40B4-BE49-F238E27FC236}">
                <a16:creationId xmlns:a16="http://schemas.microsoft.com/office/drawing/2014/main" id="{845749B9-A9CA-F6E2-6F67-432344671E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331412" y="1696197"/>
            <a:ext cx="7375236" cy="247043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B8CD50-33D9-F738-485A-FF27F7621C8F}"/>
              </a:ext>
            </a:extLst>
          </p:cNvPr>
          <p:cNvSpPr txBox="1"/>
          <p:nvPr/>
        </p:nvSpPr>
        <p:spPr>
          <a:xfrm>
            <a:off x="933405" y="4763250"/>
            <a:ext cx="39741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ea typeface="Calibri"/>
                <a:cs typeface="Calibri"/>
              </a:rPr>
              <a:t>c.f. geometric phase accumulation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9870FB-10F5-4CF5-AF15-F5F8CEFAB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2672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36DF5F1-ADB5-4C34-8596-8E363A8913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674" t="40862" r="57155" b="42922"/>
          <a:stretch/>
        </p:blipFill>
        <p:spPr>
          <a:xfrm>
            <a:off x="5343107" y="2706653"/>
            <a:ext cx="699335" cy="49612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7BC6047-4374-4638-A92D-38AB22E9B364}"/>
              </a:ext>
            </a:extLst>
          </p:cNvPr>
          <p:cNvGrpSpPr/>
          <p:nvPr/>
        </p:nvGrpSpPr>
        <p:grpSpPr>
          <a:xfrm>
            <a:off x="6140948" y="1140722"/>
            <a:ext cx="3606632" cy="3497616"/>
            <a:chOff x="6140948" y="1140722"/>
            <a:chExt cx="3606632" cy="349761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B2A685C-7F36-469F-A64B-14D949D37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0948" y="1140722"/>
              <a:ext cx="3606632" cy="349761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C184271-74A2-49ED-81DD-C7F1AF389D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1032" y="1996776"/>
              <a:ext cx="2209801" cy="2245488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DA92884-8099-4CA8-A542-56898E8D0CD2}"/>
              </a:ext>
            </a:extLst>
          </p:cNvPr>
          <p:cNvGrpSpPr/>
          <p:nvPr/>
        </p:nvGrpSpPr>
        <p:grpSpPr>
          <a:xfrm>
            <a:off x="2274217" y="2751783"/>
            <a:ext cx="2970384" cy="2123509"/>
            <a:chOff x="6544029" y="2263613"/>
            <a:chExt cx="2970384" cy="212350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FCCA26E-4AF8-46D6-BD58-E1D06A67B39A}"/>
                </a:ext>
              </a:extLst>
            </p:cNvPr>
            <p:cNvSpPr/>
            <p:nvPr/>
          </p:nvSpPr>
          <p:spPr>
            <a:xfrm>
              <a:off x="8203151" y="3325368"/>
              <a:ext cx="502920" cy="512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8469B5E-0885-47AE-949C-F6E3290A474F}"/>
                </a:ext>
              </a:extLst>
            </p:cNvPr>
            <p:cNvGrpSpPr/>
            <p:nvPr/>
          </p:nvGrpSpPr>
          <p:grpSpPr>
            <a:xfrm>
              <a:off x="6544029" y="2263613"/>
              <a:ext cx="2970384" cy="2123509"/>
              <a:chOff x="165380" y="2074219"/>
              <a:chExt cx="2970384" cy="2123509"/>
            </a:xfrm>
          </p:grpSpPr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C81F9F74-D604-4638-8C1C-59D5E37735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5380" y="2074219"/>
                <a:ext cx="2970384" cy="2123509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15388588-73DC-4B85-8E56-DFD1A6CD5BA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20941" t="17150" r="38527" b="67048"/>
              <a:stretch/>
            </p:blipFill>
            <p:spPr>
              <a:xfrm>
                <a:off x="494569" y="2517455"/>
                <a:ext cx="2385792" cy="1170432"/>
              </a:xfrm>
              <a:prstGeom prst="rect">
                <a:avLst/>
              </a:prstGeom>
            </p:spPr>
          </p:pic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135977A-8160-440A-8BBB-31E6F5DB6C1B}"/>
                </a:ext>
              </a:extLst>
            </p:cNvPr>
            <p:cNvSpPr/>
            <p:nvPr/>
          </p:nvSpPr>
          <p:spPr>
            <a:xfrm>
              <a:off x="6945594" y="3591602"/>
              <a:ext cx="1541255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75123BF-D0EF-42FE-B35D-DE49500CC10C}"/>
                </a:ext>
              </a:extLst>
            </p:cNvPr>
            <p:cNvSpPr/>
            <p:nvPr/>
          </p:nvSpPr>
          <p:spPr>
            <a:xfrm>
              <a:off x="6945594" y="3039555"/>
              <a:ext cx="1541255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735C2209-B738-4D9F-AEE5-73EB540E50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7787" t="53158" r="11379" b="21180"/>
            <a:stretch/>
          </p:blipFill>
          <p:spPr>
            <a:xfrm>
              <a:off x="8558675" y="3364848"/>
              <a:ext cx="618838" cy="544945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13C0BAEA-08EE-48F4-91E0-3CA8530E49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8127" t="22805" r="13527" b="51533"/>
            <a:stretch/>
          </p:blipFill>
          <p:spPr>
            <a:xfrm>
              <a:off x="8558675" y="2812801"/>
              <a:ext cx="544946" cy="544945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FFBEB1C-6FE7-4DF9-A538-EBAB339F0CB1}"/>
              </a:ext>
            </a:extLst>
          </p:cNvPr>
          <p:cNvGrpSpPr/>
          <p:nvPr/>
        </p:nvGrpSpPr>
        <p:grpSpPr>
          <a:xfrm>
            <a:off x="2274217" y="1051277"/>
            <a:ext cx="2970384" cy="1952877"/>
            <a:chOff x="2274217" y="1051277"/>
            <a:chExt cx="2970384" cy="1952877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F3362831-12DB-467E-8162-E2D93D31F1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8035"/>
            <a:stretch/>
          </p:blipFill>
          <p:spPr>
            <a:xfrm>
              <a:off x="2274217" y="1051277"/>
              <a:ext cx="2970384" cy="1952877"/>
            </a:xfrm>
            <a:prstGeom prst="rect">
              <a:avLst/>
            </a:prstGeom>
          </p:spPr>
        </p:pic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01E25AA-6B22-45CC-80B5-49DC088316EE}"/>
                </a:ext>
              </a:extLst>
            </p:cNvPr>
            <p:cNvGrpSpPr/>
            <p:nvPr/>
          </p:nvGrpSpPr>
          <p:grpSpPr>
            <a:xfrm>
              <a:off x="2603406" y="1494513"/>
              <a:ext cx="2385792" cy="1202944"/>
              <a:chOff x="2603406" y="1494513"/>
              <a:chExt cx="2385792" cy="1202944"/>
            </a:xfrm>
          </p:grpSpPr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A7195BC2-3A5A-4C97-86F4-25E4618270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20941" t="17150" r="38527" b="67048"/>
              <a:stretch/>
            </p:blipFill>
            <p:spPr>
              <a:xfrm>
                <a:off x="2603406" y="1494513"/>
                <a:ext cx="2385792" cy="1170432"/>
              </a:xfrm>
              <a:prstGeom prst="rect">
                <a:avLst/>
              </a:prstGeom>
            </p:spPr>
          </p:pic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63CF98EC-E57C-436C-AFF3-1CF199BA3D6C}"/>
                  </a:ext>
                </a:extLst>
              </p:cNvPr>
              <p:cNvSpPr/>
              <p:nvPr/>
            </p:nvSpPr>
            <p:spPr>
              <a:xfrm>
                <a:off x="2675782" y="2379266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37A9125E-B1C8-46E1-807B-133B53DE6BD8}"/>
                  </a:ext>
                </a:extLst>
              </p:cNvPr>
              <p:cNvSpPr/>
              <p:nvPr/>
            </p:nvSpPr>
            <p:spPr>
              <a:xfrm>
                <a:off x="2675782" y="1827219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8BA1682C-B817-4EA2-8910-B7E01487C1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67787" t="53158" r="11379" b="21180"/>
              <a:stretch/>
            </p:blipFill>
            <p:spPr>
              <a:xfrm>
                <a:off x="4288863" y="2152512"/>
                <a:ext cx="618838" cy="544945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62FD97B9-92D2-49E8-9BBA-ED8644EC24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68127" t="22805" r="13527" b="51533"/>
              <a:stretch/>
            </p:blipFill>
            <p:spPr>
              <a:xfrm>
                <a:off x="4288863" y="1600465"/>
                <a:ext cx="544946" cy="544945"/>
              </a:xfrm>
              <a:prstGeom prst="rect">
                <a:avLst/>
              </a:prstGeom>
            </p:spPr>
          </p:pic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A32B7F7-9F87-47B3-A1E6-98CD9D7FAF17}"/>
              </a:ext>
            </a:extLst>
          </p:cNvPr>
          <p:cNvSpPr txBox="1"/>
          <p:nvPr/>
        </p:nvSpPr>
        <p:spPr>
          <a:xfrm>
            <a:off x="691637" y="255764"/>
            <a:ext cx="4512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/>
              <a:t>Hybrid System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188A18-FF7A-45A0-8C0B-39187E36C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3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7909E44-F7C7-4F1F-BA8B-69F20D756C60}"/>
              </a:ext>
            </a:extLst>
          </p:cNvPr>
          <p:cNvGrpSpPr/>
          <p:nvPr/>
        </p:nvGrpSpPr>
        <p:grpSpPr>
          <a:xfrm>
            <a:off x="3102014" y="5172109"/>
            <a:ext cx="5849206" cy="1601403"/>
            <a:chOff x="3102014" y="5172109"/>
            <a:chExt cx="5849206" cy="1601403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929CACA-21E1-49A1-9871-F4718C1B7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2015" y="5185035"/>
              <a:ext cx="5849205" cy="1588477"/>
            </a:xfrm>
            <a:prstGeom prst="rect">
              <a:avLst/>
            </a:prstGeom>
          </p:spPr>
        </p:pic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EDC82F13-4CC0-4781-90DA-5758D1B11AC2}"/>
                </a:ext>
              </a:extLst>
            </p:cNvPr>
            <p:cNvSpPr/>
            <p:nvPr/>
          </p:nvSpPr>
          <p:spPr>
            <a:xfrm>
              <a:off x="4890183" y="5537507"/>
              <a:ext cx="680720" cy="6807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35B3152-41EE-4764-AB8E-279759F693C1}"/>
                </a:ext>
              </a:extLst>
            </p:cNvPr>
            <p:cNvSpPr/>
            <p:nvPr/>
          </p:nvSpPr>
          <p:spPr>
            <a:xfrm>
              <a:off x="6528220" y="5537507"/>
              <a:ext cx="680720" cy="68072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634656F-6F6C-4763-860F-358061EBF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2014" y="5172109"/>
              <a:ext cx="5849205" cy="15884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5501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alf Frame 3">
            <a:extLst>
              <a:ext uri="{FF2B5EF4-FFF2-40B4-BE49-F238E27FC236}">
                <a16:creationId xmlns:a16="http://schemas.microsoft.com/office/drawing/2014/main" id="{D5291347-83F3-4303-8DFC-9512635AD85C}"/>
              </a:ext>
            </a:extLst>
          </p:cNvPr>
          <p:cNvSpPr/>
          <p:nvPr/>
        </p:nvSpPr>
        <p:spPr>
          <a:xfrm rot="8100000">
            <a:off x="1948202" y="2552803"/>
            <a:ext cx="1580861" cy="1580862"/>
          </a:xfrm>
          <a:prstGeom prst="halfFram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Half Frame 4">
            <a:extLst>
              <a:ext uri="{FF2B5EF4-FFF2-40B4-BE49-F238E27FC236}">
                <a16:creationId xmlns:a16="http://schemas.microsoft.com/office/drawing/2014/main" id="{3D3A7A77-7421-44A9-8D4C-2A20E4D67070}"/>
              </a:ext>
            </a:extLst>
          </p:cNvPr>
          <p:cNvSpPr/>
          <p:nvPr/>
        </p:nvSpPr>
        <p:spPr>
          <a:xfrm rot="18900000">
            <a:off x="8650606" y="2552803"/>
            <a:ext cx="1580861" cy="1580862"/>
          </a:xfrm>
          <a:prstGeom prst="halfFram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Diagonal Stripe 5">
            <a:extLst>
              <a:ext uri="{FF2B5EF4-FFF2-40B4-BE49-F238E27FC236}">
                <a16:creationId xmlns:a16="http://schemas.microsoft.com/office/drawing/2014/main" id="{67F0B786-CD3F-4586-847C-3EC3177AD0BF}"/>
              </a:ext>
            </a:extLst>
          </p:cNvPr>
          <p:cNvSpPr/>
          <p:nvPr/>
        </p:nvSpPr>
        <p:spPr>
          <a:xfrm rot="2700000">
            <a:off x="4521133" y="3859720"/>
            <a:ext cx="3149734" cy="3149734"/>
          </a:xfrm>
          <a:prstGeom prst="diagStrip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Diagonal Stripe 6">
            <a:extLst>
              <a:ext uri="{FF2B5EF4-FFF2-40B4-BE49-F238E27FC236}">
                <a16:creationId xmlns:a16="http://schemas.microsoft.com/office/drawing/2014/main" id="{64C77851-1F66-4AAF-952C-A1317322BF8D}"/>
              </a:ext>
            </a:extLst>
          </p:cNvPr>
          <p:cNvSpPr/>
          <p:nvPr/>
        </p:nvSpPr>
        <p:spPr>
          <a:xfrm rot="13500000">
            <a:off x="4521133" y="-90451"/>
            <a:ext cx="3149734" cy="3149734"/>
          </a:xfrm>
          <a:prstGeom prst="diagStrip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0120165-1C77-43D5-8437-20CF981F8758}"/>
              </a:ext>
            </a:extLst>
          </p:cNvPr>
          <p:cNvSpPr/>
          <p:nvPr/>
        </p:nvSpPr>
        <p:spPr>
          <a:xfrm>
            <a:off x="5659920" y="3267200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BCBCF5A-6B9C-4216-BB0B-1D8E1F8FAF59}"/>
              </a:ext>
            </a:extLst>
          </p:cNvPr>
          <p:cNvSpPr/>
          <p:nvPr/>
        </p:nvSpPr>
        <p:spPr>
          <a:xfrm>
            <a:off x="6208475" y="3267198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F95DB60-F12E-471B-AC45-A1FA84DE8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" y="-23495"/>
            <a:ext cx="10515600" cy="1325563"/>
          </a:xfrm>
        </p:spPr>
        <p:txBody>
          <a:bodyPr/>
          <a:lstStyle/>
          <a:p>
            <a:r>
              <a:rPr lang="en-GB"/>
              <a:t>Control for Hybrid system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3E7EF8E-FF67-4956-84FE-743D583E3C3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10"/>
          <a:stretch/>
        </p:blipFill>
        <p:spPr>
          <a:xfrm>
            <a:off x="7737602" y="5473544"/>
            <a:ext cx="4454398" cy="137893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620A986-309E-45F8-ACE0-FE267BCCB55E}"/>
              </a:ext>
            </a:extLst>
          </p:cNvPr>
          <p:cNvSpPr/>
          <p:nvPr/>
        </p:nvSpPr>
        <p:spPr>
          <a:xfrm rot="1570998">
            <a:off x="4046526" y="-5722950"/>
            <a:ext cx="3873993" cy="18869129"/>
          </a:xfrm>
          <a:custGeom>
            <a:avLst/>
            <a:gdLst>
              <a:gd name="connsiteX0" fmla="*/ 0 w 1043940"/>
              <a:gd name="connsiteY0" fmla="*/ 0 h 2235676"/>
              <a:gd name="connsiteX1" fmla="*/ 1043940 w 1043940"/>
              <a:gd name="connsiteY1" fmla="*/ 0 h 2235676"/>
              <a:gd name="connsiteX2" fmla="*/ 1043940 w 1043940"/>
              <a:gd name="connsiteY2" fmla="*/ 2235676 h 2235676"/>
              <a:gd name="connsiteX3" fmla="*/ 0 w 1043940"/>
              <a:gd name="connsiteY3" fmla="*/ 2235676 h 2235676"/>
              <a:gd name="connsiteX4" fmla="*/ 0 w 1043940"/>
              <a:gd name="connsiteY4" fmla="*/ 0 h 2235676"/>
              <a:gd name="connsiteX0" fmla="*/ 0 w 1043940"/>
              <a:gd name="connsiteY0" fmla="*/ 0 h 2235676"/>
              <a:gd name="connsiteX1" fmla="*/ 1043940 w 1043940"/>
              <a:gd name="connsiteY1" fmla="*/ 0 h 2235676"/>
              <a:gd name="connsiteX2" fmla="*/ 769620 w 1043940"/>
              <a:gd name="connsiteY2" fmla="*/ 1109980 h 2235676"/>
              <a:gd name="connsiteX3" fmla="*/ 1043940 w 1043940"/>
              <a:gd name="connsiteY3" fmla="*/ 2235676 h 2235676"/>
              <a:gd name="connsiteX4" fmla="*/ 0 w 1043940"/>
              <a:gd name="connsiteY4" fmla="*/ 2235676 h 2235676"/>
              <a:gd name="connsiteX5" fmla="*/ 0 w 1043940"/>
              <a:gd name="connsiteY5" fmla="*/ 0 h 2235676"/>
              <a:gd name="connsiteX0" fmla="*/ 1 w 1043941"/>
              <a:gd name="connsiteY0" fmla="*/ 0 h 2235676"/>
              <a:gd name="connsiteX1" fmla="*/ 1043941 w 1043941"/>
              <a:gd name="connsiteY1" fmla="*/ 0 h 2235676"/>
              <a:gd name="connsiteX2" fmla="*/ 769621 w 1043941"/>
              <a:gd name="connsiteY2" fmla="*/ 1109980 h 2235676"/>
              <a:gd name="connsiteX3" fmla="*/ 1043941 w 1043941"/>
              <a:gd name="connsiteY3" fmla="*/ 2235676 h 2235676"/>
              <a:gd name="connsiteX4" fmla="*/ 1 w 1043941"/>
              <a:gd name="connsiteY4" fmla="*/ 2235676 h 2235676"/>
              <a:gd name="connsiteX5" fmla="*/ 271781 w 1043941"/>
              <a:gd name="connsiteY5" fmla="*/ 1107440 h 2235676"/>
              <a:gd name="connsiteX6" fmla="*/ 1 w 1043941"/>
              <a:gd name="connsiteY6" fmla="*/ 0 h 2235676"/>
              <a:gd name="connsiteX0" fmla="*/ 3 w 1043943"/>
              <a:gd name="connsiteY0" fmla="*/ 0 h 2235676"/>
              <a:gd name="connsiteX1" fmla="*/ 1043943 w 1043943"/>
              <a:gd name="connsiteY1" fmla="*/ 0 h 2235676"/>
              <a:gd name="connsiteX2" fmla="*/ 769623 w 1043943"/>
              <a:gd name="connsiteY2" fmla="*/ 1109980 h 2235676"/>
              <a:gd name="connsiteX3" fmla="*/ 1043943 w 1043943"/>
              <a:gd name="connsiteY3" fmla="*/ 2235676 h 2235676"/>
              <a:gd name="connsiteX4" fmla="*/ 3 w 1043943"/>
              <a:gd name="connsiteY4" fmla="*/ 2235676 h 2235676"/>
              <a:gd name="connsiteX5" fmla="*/ 271783 w 1043943"/>
              <a:gd name="connsiteY5" fmla="*/ 1107440 h 2235676"/>
              <a:gd name="connsiteX6" fmla="*/ 3 w 1043943"/>
              <a:gd name="connsiteY6" fmla="*/ 0 h 2235676"/>
              <a:gd name="connsiteX0" fmla="*/ 3 w 1043943"/>
              <a:gd name="connsiteY0" fmla="*/ 0 h 2235676"/>
              <a:gd name="connsiteX1" fmla="*/ 1043943 w 1043943"/>
              <a:gd name="connsiteY1" fmla="*/ 0 h 2235676"/>
              <a:gd name="connsiteX2" fmla="*/ 769623 w 1043943"/>
              <a:gd name="connsiteY2" fmla="*/ 1109980 h 2235676"/>
              <a:gd name="connsiteX3" fmla="*/ 1043943 w 1043943"/>
              <a:gd name="connsiteY3" fmla="*/ 2235676 h 2235676"/>
              <a:gd name="connsiteX4" fmla="*/ 3 w 1043943"/>
              <a:gd name="connsiteY4" fmla="*/ 2235676 h 2235676"/>
              <a:gd name="connsiteX5" fmla="*/ 271783 w 1043943"/>
              <a:gd name="connsiteY5" fmla="*/ 1107440 h 2235676"/>
              <a:gd name="connsiteX6" fmla="*/ 3 w 1043943"/>
              <a:gd name="connsiteY6" fmla="*/ 0 h 2235676"/>
              <a:gd name="connsiteX0" fmla="*/ 2 w 1043942"/>
              <a:gd name="connsiteY0" fmla="*/ 0 h 2235676"/>
              <a:gd name="connsiteX1" fmla="*/ 1043942 w 1043942"/>
              <a:gd name="connsiteY1" fmla="*/ 0 h 2235676"/>
              <a:gd name="connsiteX2" fmla="*/ 769622 w 1043942"/>
              <a:gd name="connsiteY2" fmla="*/ 1109980 h 2235676"/>
              <a:gd name="connsiteX3" fmla="*/ 1043942 w 1043942"/>
              <a:gd name="connsiteY3" fmla="*/ 2235676 h 2235676"/>
              <a:gd name="connsiteX4" fmla="*/ 2 w 1043942"/>
              <a:gd name="connsiteY4" fmla="*/ 2235676 h 2235676"/>
              <a:gd name="connsiteX5" fmla="*/ 271782 w 1043942"/>
              <a:gd name="connsiteY5" fmla="*/ 1107440 h 2235676"/>
              <a:gd name="connsiteX6" fmla="*/ 2 w 1043942"/>
              <a:gd name="connsiteY6" fmla="*/ 0 h 2235676"/>
              <a:gd name="connsiteX0" fmla="*/ 2 w 1043942"/>
              <a:gd name="connsiteY0" fmla="*/ 0 h 2235676"/>
              <a:gd name="connsiteX1" fmla="*/ 1043942 w 1043942"/>
              <a:gd name="connsiteY1" fmla="*/ 0 h 2235676"/>
              <a:gd name="connsiteX2" fmla="*/ 769622 w 1043942"/>
              <a:gd name="connsiteY2" fmla="*/ 1109980 h 2235676"/>
              <a:gd name="connsiteX3" fmla="*/ 1043942 w 1043942"/>
              <a:gd name="connsiteY3" fmla="*/ 2235676 h 2235676"/>
              <a:gd name="connsiteX4" fmla="*/ 2 w 1043942"/>
              <a:gd name="connsiteY4" fmla="*/ 2235676 h 2235676"/>
              <a:gd name="connsiteX5" fmla="*/ 271782 w 1043942"/>
              <a:gd name="connsiteY5" fmla="*/ 1107440 h 2235676"/>
              <a:gd name="connsiteX6" fmla="*/ 2 w 1043942"/>
              <a:gd name="connsiteY6" fmla="*/ 0 h 223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3942" h="2235676">
                <a:moveTo>
                  <a:pt x="2" y="0"/>
                </a:moveTo>
                <a:lnTo>
                  <a:pt x="1043942" y="0"/>
                </a:lnTo>
                <a:cubicBezTo>
                  <a:pt x="1043942" y="377613"/>
                  <a:pt x="769622" y="732367"/>
                  <a:pt x="769622" y="1109980"/>
                </a:cubicBezTo>
                <a:cubicBezTo>
                  <a:pt x="764542" y="1497912"/>
                  <a:pt x="952502" y="1860444"/>
                  <a:pt x="1043942" y="2235676"/>
                </a:cubicBezTo>
                <a:lnTo>
                  <a:pt x="2" y="2235676"/>
                </a:lnTo>
                <a:cubicBezTo>
                  <a:pt x="-845" y="1858751"/>
                  <a:pt x="285329" y="1517385"/>
                  <a:pt x="271782" y="1107440"/>
                </a:cubicBezTo>
                <a:cubicBezTo>
                  <a:pt x="272629" y="720513"/>
                  <a:pt x="90595" y="369147"/>
                  <a:pt x="2" y="0"/>
                </a:cubicBezTo>
                <a:close/>
              </a:path>
            </a:pathLst>
          </a:custGeom>
          <a:solidFill>
            <a:srgbClr val="C00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Arrow: Up 1">
            <a:extLst>
              <a:ext uri="{FF2B5EF4-FFF2-40B4-BE49-F238E27FC236}">
                <a16:creationId xmlns:a16="http://schemas.microsoft.com/office/drawing/2014/main" id="{4C28DE2D-797A-4F56-8259-557B71B21366}"/>
              </a:ext>
            </a:extLst>
          </p:cNvPr>
          <p:cNvSpPr/>
          <p:nvPr/>
        </p:nvSpPr>
        <p:spPr>
          <a:xfrm rot="1646543">
            <a:off x="4538080" y="5601375"/>
            <a:ext cx="268966" cy="1123275"/>
          </a:xfrm>
          <a:prstGeom prst="up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A12D0B-4184-4CA0-B405-19129D2A6B2A}"/>
              </a:ext>
            </a:extLst>
          </p:cNvPr>
          <p:cNvSpPr txBox="1"/>
          <p:nvPr/>
        </p:nvSpPr>
        <p:spPr>
          <a:xfrm>
            <a:off x="8671560" y="259080"/>
            <a:ext cx="32232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/>
              <a:t>Frequency</a:t>
            </a:r>
          </a:p>
          <a:p>
            <a:r>
              <a:rPr lang="en-GB" sz="2400" b="1"/>
              <a:t>Amplitude</a:t>
            </a:r>
          </a:p>
          <a:p>
            <a:endParaRPr lang="en-GB" sz="2400" b="1"/>
          </a:p>
          <a:p>
            <a:endParaRPr lang="en-GB" sz="2400" b="1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0622C2-99EC-4AF0-9CAC-D022AA051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95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7030E32B-D03C-764A-69EE-E6225EA1B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00" y="5701452"/>
            <a:ext cx="2743200" cy="10176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D32D85-F419-F874-2921-17BAAA973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1) Fast MS Gates – Coherent errors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35437-B0D6-E64D-0F51-44B51E276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AE4C-1A62-4C5E-A326-7A3198CB2C1F}" type="slidenum">
              <a:rPr lang="en-GB" smtClean="0"/>
              <a:t>5</a:t>
            </a:fld>
            <a:endParaRPr lang="en-GB" dirty="0"/>
          </a:p>
        </p:txBody>
      </p:sp>
      <p:pic>
        <p:nvPicPr>
          <p:cNvPr id="6" name="Picture 5" descr="A black and white math symbols&#10;&#10;Description automatically generated">
            <a:extLst>
              <a:ext uri="{FF2B5EF4-FFF2-40B4-BE49-F238E27FC236}">
                <a16:creationId xmlns:a16="http://schemas.microsoft.com/office/drawing/2014/main" id="{97A4D630-FB0D-7249-E8A4-BF4A00414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306" y="1696537"/>
            <a:ext cx="5101086" cy="5607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E496C15-A4B3-02DB-C1EB-8BE9DC157EEC}"/>
              </a:ext>
            </a:extLst>
          </p:cNvPr>
          <p:cNvCxnSpPr/>
          <p:nvPr/>
        </p:nvCxnSpPr>
        <p:spPr>
          <a:xfrm flipH="1">
            <a:off x="2755900" y="2260600"/>
            <a:ext cx="1549400" cy="7493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2CA7A3-3F60-A4D6-630A-146625966158}"/>
              </a:ext>
            </a:extLst>
          </p:cNvPr>
          <p:cNvCxnSpPr>
            <a:cxnSpLocks/>
          </p:cNvCxnSpPr>
          <p:nvPr/>
        </p:nvCxnSpPr>
        <p:spPr>
          <a:xfrm>
            <a:off x="5981700" y="2235200"/>
            <a:ext cx="220692" cy="7329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4121053-C7BE-F990-8479-1A9533376629}"/>
              </a:ext>
            </a:extLst>
          </p:cNvPr>
          <p:cNvSpPr txBox="1"/>
          <p:nvPr/>
        </p:nvSpPr>
        <p:spPr>
          <a:xfrm>
            <a:off x="965200" y="3060700"/>
            <a:ext cx="374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Spin Dependent Force</a:t>
            </a:r>
          </a:p>
          <a:p>
            <a:pPr algn="ctr"/>
            <a:r>
              <a:rPr lang="en-GB"/>
              <a:t>Coupling of motion and spin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3A73B9-5800-2178-0CA1-648E715E9D5A}"/>
              </a:ext>
            </a:extLst>
          </p:cNvPr>
          <p:cNvSpPr txBox="1"/>
          <p:nvPr/>
        </p:nvSpPr>
        <p:spPr>
          <a:xfrm>
            <a:off x="5180944" y="3008531"/>
            <a:ext cx="1968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Carrier term</a:t>
            </a:r>
          </a:p>
          <a:p>
            <a:pPr algn="ctr"/>
            <a:r>
              <a:rPr lang="en-GB"/>
              <a:t>Spin flips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5F8464E-3381-354A-72BD-A612EA528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306" y="3989573"/>
            <a:ext cx="2654171" cy="50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C88DD20-93BC-7B22-905F-627FDC718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3" y="3970976"/>
            <a:ext cx="2859087" cy="58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8701DAD-E65B-FDC3-187C-6AB8EF985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50" y="4889249"/>
            <a:ext cx="4705350" cy="135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8276DE-E253-EC50-9970-8B5E1C08CF99}"/>
              </a:ext>
            </a:extLst>
          </p:cNvPr>
          <p:cNvSpPr txBox="1"/>
          <p:nvPr/>
        </p:nvSpPr>
        <p:spPr>
          <a:xfrm>
            <a:off x="1739900" y="5359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Travelling Wave: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C863C6D-317A-41C9-85CC-6B5A5920F5DD}"/>
              </a:ext>
            </a:extLst>
          </p:cNvPr>
          <p:cNvGrpSpPr/>
          <p:nvPr/>
        </p:nvGrpSpPr>
        <p:grpSpPr>
          <a:xfrm>
            <a:off x="7699247" y="2119899"/>
            <a:ext cx="4267458" cy="2340138"/>
            <a:chOff x="6946384" y="3531116"/>
            <a:chExt cx="4953516" cy="2716350"/>
          </a:xfrm>
        </p:grpSpPr>
        <p:pic>
          <p:nvPicPr>
            <p:cNvPr id="24" name="Picture 23" descr="A green line graph with numbers and a green line&#10;&#10;Description automatically generated">
              <a:extLst>
                <a:ext uri="{FF2B5EF4-FFF2-40B4-BE49-F238E27FC236}">
                  <a16:creationId xmlns:a16="http://schemas.microsoft.com/office/drawing/2014/main" id="{7C596ADD-7C7F-4F56-AD0E-B3740E503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29579" y="3930744"/>
              <a:ext cx="3936520" cy="2316722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E907D43-25E9-4AC4-8FBE-4D20CFB377FA}"/>
                </a:ext>
              </a:extLst>
            </p:cNvPr>
            <p:cNvSpPr txBox="1"/>
            <p:nvPr/>
          </p:nvSpPr>
          <p:spPr>
            <a:xfrm>
              <a:off x="9499600" y="4102100"/>
              <a:ext cx="2400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/>
                <a:t>Max gate speed!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21E14E1-1CCF-4BA6-8CE3-A4D0330F3F3A}"/>
                </a:ext>
              </a:extLst>
            </p:cNvPr>
            <p:cNvSpPr txBox="1"/>
            <p:nvPr/>
          </p:nvSpPr>
          <p:spPr>
            <a:xfrm rot="16200000">
              <a:off x="5930900" y="4546600"/>
              <a:ext cx="2400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/>
                <a:t>∝  1/(gate duration)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66C0EFB-3DB8-4AFB-8B2D-712465C5E4BF}"/>
                </a:ext>
              </a:extLst>
            </p:cNvPr>
            <p:cNvCxnSpPr>
              <a:stCxn id="25" idx="2"/>
            </p:cNvCxnSpPr>
            <p:nvPr/>
          </p:nvCxnSpPr>
          <p:spPr>
            <a:xfrm flipH="1">
              <a:off x="9271000" y="4471432"/>
              <a:ext cx="1428750" cy="49426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B635C734-BA29-43AA-8345-55E3800450D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07" y="1922228"/>
            <a:ext cx="1743075" cy="374438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DD38862-D562-4C7A-8E60-C1D640801C8D}"/>
              </a:ext>
            </a:extLst>
          </p:cNvPr>
          <p:cNvGrpSpPr/>
          <p:nvPr/>
        </p:nvGrpSpPr>
        <p:grpSpPr>
          <a:xfrm>
            <a:off x="9513039" y="81365"/>
            <a:ext cx="2654171" cy="1473240"/>
            <a:chOff x="2274217" y="1458602"/>
            <a:chExt cx="7473363" cy="414821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BB25950-44F5-45C2-9318-60839AD6CB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140948" y="1705988"/>
              <a:ext cx="3606632" cy="349761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CB1C9D0-A018-402A-9D33-3C04892043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33674" t="40862" r="57155" b="42922"/>
            <a:stretch/>
          </p:blipFill>
          <p:spPr>
            <a:xfrm>
              <a:off x="5343107" y="3271919"/>
              <a:ext cx="699335" cy="496126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5944974-FC16-4D7D-B110-C0AAF8AA6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1032" y="2562042"/>
              <a:ext cx="2209801" cy="2245488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F4D477-4273-4DB0-9B8F-8F104FF63543}"/>
                </a:ext>
              </a:extLst>
            </p:cNvPr>
            <p:cNvGrpSpPr/>
            <p:nvPr/>
          </p:nvGrpSpPr>
          <p:grpSpPr>
            <a:xfrm>
              <a:off x="2274217" y="3483303"/>
              <a:ext cx="2970384" cy="2123509"/>
              <a:chOff x="6544029" y="2263613"/>
              <a:chExt cx="2970384" cy="2123509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59455EFF-C7D0-4620-82F5-6A596952632A}"/>
                  </a:ext>
                </a:extLst>
              </p:cNvPr>
              <p:cNvSpPr/>
              <p:nvPr/>
            </p:nvSpPr>
            <p:spPr>
              <a:xfrm>
                <a:off x="8203151" y="3325368"/>
                <a:ext cx="502920" cy="5120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F71F5377-B650-4B9B-B240-001FE7F0D39D}"/>
                  </a:ext>
                </a:extLst>
              </p:cNvPr>
              <p:cNvGrpSpPr/>
              <p:nvPr/>
            </p:nvGrpSpPr>
            <p:grpSpPr>
              <a:xfrm>
                <a:off x="6544029" y="2263613"/>
                <a:ext cx="2970384" cy="2123509"/>
                <a:chOff x="165380" y="2074219"/>
                <a:chExt cx="2970384" cy="2123509"/>
              </a:xfrm>
            </p:grpSpPr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99175C11-79DC-4B47-92AF-94817F5A69F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65380" y="2074219"/>
                  <a:ext cx="2970384" cy="2123509"/>
                </a:xfrm>
                <a:prstGeom prst="rect">
                  <a:avLst/>
                </a:prstGeom>
              </p:spPr>
            </p:pic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70629E4B-562C-478D-A8A6-E70A9D2A31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/>
                <a:srcRect l="20941" t="17150" r="38527" b="67048"/>
                <a:stretch/>
              </p:blipFill>
              <p:spPr>
                <a:xfrm>
                  <a:off x="494569" y="2517455"/>
                  <a:ext cx="2385792" cy="1170432"/>
                </a:xfrm>
                <a:prstGeom prst="rect">
                  <a:avLst/>
                </a:prstGeom>
              </p:spPr>
            </p:pic>
          </p:grp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B31419A-9679-4084-A505-9351ECAFCDFF}"/>
                  </a:ext>
                </a:extLst>
              </p:cNvPr>
              <p:cNvSpPr/>
              <p:nvPr/>
            </p:nvSpPr>
            <p:spPr>
              <a:xfrm>
                <a:off x="6945594" y="3591602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4F58516E-28F2-4DFC-AA50-53427CEAA316}"/>
                  </a:ext>
                </a:extLst>
              </p:cNvPr>
              <p:cNvSpPr/>
              <p:nvPr/>
            </p:nvSpPr>
            <p:spPr>
              <a:xfrm>
                <a:off x="6945594" y="3039555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506EF5CF-91AD-4AF6-A362-FEF44797EF2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67787" t="53158" r="11379" b="21180"/>
              <a:stretch/>
            </p:blipFill>
            <p:spPr>
              <a:xfrm>
                <a:off x="8558675" y="3364848"/>
                <a:ext cx="618838" cy="544945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5CC8F077-99A5-4AA2-8A11-E090D3B9AC9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68127" t="22805" r="13527" b="51533"/>
              <a:stretch/>
            </p:blipFill>
            <p:spPr>
              <a:xfrm>
                <a:off x="8558675" y="2812801"/>
                <a:ext cx="544946" cy="544945"/>
              </a:xfrm>
              <a:prstGeom prst="rect">
                <a:avLst/>
              </a:prstGeom>
            </p:spPr>
          </p:pic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4431E8C-FFB2-4473-9BF7-B250220D88B4}"/>
                </a:ext>
              </a:extLst>
            </p:cNvPr>
            <p:cNvGrpSpPr/>
            <p:nvPr/>
          </p:nvGrpSpPr>
          <p:grpSpPr>
            <a:xfrm>
              <a:off x="2274217" y="1458602"/>
              <a:ext cx="2970384" cy="2123509"/>
              <a:chOff x="2492020" y="2263613"/>
              <a:chExt cx="2970384" cy="2123509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4626B5CA-8AD5-4157-B28A-F516F567BD37}"/>
                  </a:ext>
                </a:extLst>
              </p:cNvPr>
              <p:cNvGrpSpPr/>
              <p:nvPr/>
            </p:nvGrpSpPr>
            <p:grpSpPr>
              <a:xfrm>
                <a:off x="2492020" y="2263613"/>
                <a:ext cx="2970384" cy="2123509"/>
                <a:chOff x="165380" y="2074219"/>
                <a:chExt cx="2970384" cy="2123509"/>
              </a:xfrm>
            </p:grpSpPr>
            <p:pic>
              <p:nvPicPr>
                <p:cNvPr id="36" name="Picture 35">
                  <a:extLst>
                    <a:ext uri="{FF2B5EF4-FFF2-40B4-BE49-F238E27FC236}">
                      <a16:creationId xmlns:a16="http://schemas.microsoft.com/office/drawing/2014/main" id="{C4D488DC-B2B4-4871-A9BD-6D0C70F94D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65380" y="2074219"/>
                  <a:ext cx="2970384" cy="2123509"/>
                </a:xfrm>
                <a:prstGeom prst="rect">
                  <a:avLst/>
                </a:prstGeom>
              </p:spPr>
            </p:pic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51AD9EDA-1CFD-4E2A-91BE-101603D35C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3"/>
                <a:srcRect l="20941" t="17150" r="38527" b="67048"/>
                <a:stretch/>
              </p:blipFill>
              <p:spPr>
                <a:xfrm>
                  <a:off x="494569" y="2517455"/>
                  <a:ext cx="2385792" cy="1170432"/>
                </a:xfrm>
                <a:prstGeom prst="rect">
                  <a:avLst/>
                </a:prstGeom>
              </p:spPr>
            </p:pic>
          </p:grp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CA4F90E-CDBA-4705-A19F-A3A2B0918E53}"/>
                  </a:ext>
                </a:extLst>
              </p:cNvPr>
              <p:cNvSpPr/>
              <p:nvPr/>
            </p:nvSpPr>
            <p:spPr>
              <a:xfrm>
                <a:off x="2893585" y="3591602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0858D4E0-C420-4F70-AD67-C5270F0C1D96}"/>
                  </a:ext>
                </a:extLst>
              </p:cNvPr>
              <p:cNvSpPr/>
              <p:nvPr/>
            </p:nvSpPr>
            <p:spPr>
              <a:xfrm>
                <a:off x="2893585" y="3039555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AACAE0EB-79B4-4F10-9E03-47155CA7AC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67787" t="53158" r="11379" b="21180"/>
              <a:stretch/>
            </p:blipFill>
            <p:spPr>
              <a:xfrm>
                <a:off x="4506666" y="3364848"/>
                <a:ext cx="618838" cy="544945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1DC576AC-1F67-4F4D-A4AB-AE9D0F8707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68127" t="22805" r="13527" b="51533"/>
              <a:stretch/>
            </p:blipFill>
            <p:spPr>
              <a:xfrm>
                <a:off x="4506666" y="2812801"/>
                <a:ext cx="544946" cy="54494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7931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335C995E-AFE9-4DC3-AE1D-7B010696DAAE}"/>
              </a:ext>
            </a:extLst>
          </p:cNvPr>
          <p:cNvGrpSpPr/>
          <p:nvPr/>
        </p:nvGrpSpPr>
        <p:grpSpPr>
          <a:xfrm>
            <a:off x="7870804" y="2277092"/>
            <a:ext cx="3743111" cy="2224264"/>
            <a:chOff x="6307737" y="2412701"/>
            <a:chExt cx="4910783" cy="291812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E83829C-AA59-47EE-9B7F-5CC07698987A}"/>
                </a:ext>
              </a:extLst>
            </p:cNvPr>
            <p:cNvSpPr/>
            <p:nvPr/>
          </p:nvSpPr>
          <p:spPr>
            <a:xfrm>
              <a:off x="8655367" y="2524809"/>
              <a:ext cx="403753" cy="35473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5" name="Picture 54" descr="A graph of a traveling wave&#10;&#10;Description automatically generated">
              <a:extLst>
                <a:ext uri="{FF2B5EF4-FFF2-40B4-BE49-F238E27FC236}">
                  <a16:creationId xmlns:a16="http://schemas.microsoft.com/office/drawing/2014/main" id="{4F0FAB36-FFCE-4BDC-98E6-9853C703EC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01" t="3563" r="4435" b="3800"/>
            <a:stretch/>
          </p:blipFill>
          <p:spPr>
            <a:xfrm>
              <a:off x="6307737" y="2412701"/>
              <a:ext cx="4910783" cy="2918128"/>
            </a:xfrm>
            <a:prstGeom prst="rect">
              <a:avLst/>
            </a:prstGeom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3D1A21D-2130-4E1B-84E0-25E904EC9095}"/>
                </a:ext>
              </a:extLst>
            </p:cNvPr>
            <p:cNvSpPr/>
            <p:nvPr/>
          </p:nvSpPr>
          <p:spPr>
            <a:xfrm>
              <a:off x="9137134" y="3164702"/>
              <a:ext cx="2080055" cy="8100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98E985E2-F334-4A48-BA85-6F8A7DD3FD32}"/>
                </a:ext>
              </a:extLst>
            </p:cNvPr>
            <p:cNvSpPr/>
            <p:nvPr/>
          </p:nvSpPr>
          <p:spPr>
            <a:xfrm>
              <a:off x="9693188" y="3912971"/>
              <a:ext cx="1132705" cy="226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1DCAEB4-B69B-4460-A9F2-6E0727D72271}"/>
                </a:ext>
              </a:extLst>
            </p:cNvPr>
            <p:cNvSpPr/>
            <p:nvPr/>
          </p:nvSpPr>
          <p:spPr>
            <a:xfrm>
              <a:off x="9981512" y="4160106"/>
              <a:ext cx="590381" cy="226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35437-B0D6-E64D-0F51-44B51E276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4AE4C-1A62-4C5E-A326-7A3198CB2C1F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 descr="A black and white math symbols&#10;&#10;Description automatically generated">
            <a:extLst>
              <a:ext uri="{FF2B5EF4-FFF2-40B4-BE49-F238E27FC236}">
                <a16:creationId xmlns:a16="http://schemas.microsoft.com/office/drawing/2014/main" id="{97A4D630-FB0D-7249-E8A4-BF4A00414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1306" y="1696537"/>
            <a:ext cx="5101086" cy="5607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E496C15-A4B3-02DB-C1EB-8BE9DC157EEC}"/>
              </a:ext>
            </a:extLst>
          </p:cNvPr>
          <p:cNvCxnSpPr/>
          <p:nvPr/>
        </p:nvCxnSpPr>
        <p:spPr>
          <a:xfrm flipH="1">
            <a:off x="2755900" y="2260600"/>
            <a:ext cx="1549400" cy="7493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D2CA7A3-3F60-A4D6-630A-146625966158}"/>
              </a:ext>
            </a:extLst>
          </p:cNvPr>
          <p:cNvCxnSpPr>
            <a:cxnSpLocks/>
          </p:cNvCxnSpPr>
          <p:nvPr/>
        </p:nvCxnSpPr>
        <p:spPr>
          <a:xfrm>
            <a:off x="5981700" y="2235200"/>
            <a:ext cx="220692" cy="7329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4121053-C7BE-F990-8479-1A9533376629}"/>
              </a:ext>
            </a:extLst>
          </p:cNvPr>
          <p:cNvSpPr txBox="1"/>
          <p:nvPr/>
        </p:nvSpPr>
        <p:spPr>
          <a:xfrm>
            <a:off x="965200" y="3060700"/>
            <a:ext cx="374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Spin Dependent Force</a:t>
            </a:r>
          </a:p>
          <a:p>
            <a:pPr algn="ctr"/>
            <a:r>
              <a:rPr lang="en-GB"/>
              <a:t>Coupling of motion and spin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3A73B9-5800-2178-0CA1-648E715E9D5A}"/>
              </a:ext>
            </a:extLst>
          </p:cNvPr>
          <p:cNvSpPr txBox="1"/>
          <p:nvPr/>
        </p:nvSpPr>
        <p:spPr>
          <a:xfrm>
            <a:off x="5180944" y="3008531"/>
            <a:ext cx="1968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Carrier term</a:t>
            </a:r>
          </a:p>
          <a:p>
            <a:pPr algn="ctr"/>
            <a:r>
              <a:rPr lang="en-GB"/>
              <a:t>Spin flips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5F8464E-3381-354A-72BD-A612EA528C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306" y="3989573"/>
            <a:ext cx="2654171" cy="504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C88DD20-93BC-7B22-905F-627FDC718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3" y="3970976"/>
            <a:ext cx="2859087" cy="583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E907D43-25E9-4AC4-8FBE-4D20CFB377FA}"/>
              </a:ext>
            </a:extLst>
          </p:cNvPr>
          <p:cNvSpPr txBox="1"/>
          <p:nvPr/>
        </p:nvSpPr>
        <p:spPr>
          <a:xfrm>
            <a:off x="9898845" y="2611802"/>
            <a:ext cx="2067860" cy="31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/>
              <a:t>Max gate speed!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1E14E1-1CCF-4BA6-8CE3-A4D0330F3F3A}"/>
              </a:ext>
            </a:extLst>
          </p:cNvPr>
          <p:cNvSpPr txBox="1"/>
          <p:nvPr/>
        </p:nvSpPr>
        <p:spPr>
          <a:xfrm rot="16200000">
            <a:off x="6824407" y="2994739"/>
            <a:ext cx="2067861" cy="31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∝  1/(gate duration)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6C0EFB-3DB8-4AFB-8B2D-712465C5E4BF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9655655" y="2929982"/>
            <a:ext cx="1277120" cy="4906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9F4B8BE-EE77-4EEF-B877-6F6865BC7DD4}"/>
              </a:ext>
            </a:extLst>
          </p:cNvPr>
          <p:cNvSpPr txBox="1"/>
          <p:nvPr/>
        </p:nvSpPr>
        <p:spPr>
          <a:xfrm>
            <a:off x="1739900" y="5359400"/>
            <a:ext cx="187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/>
              <a:t>Standing Wave:</a:t>
            </a:r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9DFEDDB3-0A0C-4155-86CD-AF737BDBA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914899"/>
            <a:ext cx="5473700" cy="128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DA08907-8FE1-44FB-BCF5-9E0B331034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07" y="1922228"/>
            <a:ext cx="1743075" cy="374438"/>
          </a:xfrm>
          <a:prstGeom prst="rect">
            <a:avLst/>
          </a:prstGeom>
        </p:spPr>
      </p:pic>
      <p:sp>
        <p:nvSpPr>
          <p:cNvPr id="33" name="Title 1">
            <a:extLst>
              <a:ext uri="{FF2B5EF4-FFF2-40B4-BE49-F238E27FC236}">
                <a16:creationId xmlns:a16="http://schemas.microsoft.com/office/drawing/2014/main" id="{B84F1CD4-738F-45E0-9558-2A0FD1572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1) Fast MS Gates – Coherent errors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78229DA-33C8-4478-9BB8-C4450D656096}"/>
              </a:ext>
            </a:extLst>
          </p:cNvPr>
          <p:cNvGrpSpPr/>
          <p:nvPr/>
        </p:nvGrpSpPr>
        <p:grpSpPr>
          <a:xfrm>
            <a:off x="9513039" y="81365"/>
            <a:ext cx="2654171" cy="1473240"/>
            <a:chOff x="2274217" y="1458602"/>
            <a:chExt cx="7473363" cy="414821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C1ECFF1-BF19-439A-B5E3-835C25D5C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140948" y="1705988"/>
              <a:ext cx="3606632" cy="3497616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2B84322-223E-4479-9A83-10BAC98EA8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3674" t="40862" r="57155" b="42922"/>
            <a:stretch/>
          </p:blipFill>
          <p:spPr>
            <a:xfrm>
              <a:off x="5343107" y="3271919"/>
              <a:ext cx="699335" cy="496126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9BF60E33-3FE7-4F86-82D1-E83399E63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1032" y="2562042"/>
              <a:ext cx="2209801" cy="2245488"/>
            </a:xfrm>
            <a:prstGeom prst="rect">
              <a:avLst/>
            </a:prstGeom>
          </p:spPr>
        </p:pic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ECB11EF-659E-4473-85D7-5C476A570041}"/>
                </a:ext>
              </a:extLst>
            </p:cNvPr>
            <p:cNvGrpSpPr/>
            <p:nvPr/>
          </p:nvGrpSpPr>
          <p:grpSpPr>
            <a:xfrm>
              <a:off x="2274217" y="3483303"/>
              <a:ext cx="2970384" cy="2123509"/>
              <a:chOff x="6544029" y="2263613"/>
              <a:chExt cx="2970384" cy="2123509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6C9B832-964C-40AF-92C8-3A63E96FFFC1}"/>
                  </a:ext>
                </a:extLst>
              </p:cNvPr>
              <p:cNvSpPr/>
              <p:nvPr/>
            </p:nvSpPr>
            <p:spPr>
              <a:xfrm>
                <a:off x="8203151" y="3325368"/>
                <a:ext cx="502920" cy="5120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72C3A052-1D1C-4360-82E3-04727A2AE969}"/>
                  </a:ext>
                </a:extLst>
              </p:cNvPr>
              <p:cNvGrpSpPr/>
              <p:nvPr/>
            </p:nvGrpSpPr>
            <p:grpSpPr>
              <a:xfrm>
                <a:off x="6544029" y="2263613"/>
                <a:ext cx="2970384" cy="2123509"/>
                <a:chOff x="165380" y="2074219"/>
                <a:chExt cx="2970384" cy="2123509"/>
              </a:xfrm>
            </p:grpSpPr>
            <p:pic>
              <p:nvPicPr>
                <p:cNvPr id="42" name="Picture 41">
                  <a:extLst>
                    <a:ext uri="{FF2B5EF4-FFF2-40B4-BE49-F238E27FC236}">
                      <a16:creationId xmlns:a16="http://schemas.microsoft.com/office/drawing/2014/main" id="{0D863DE4-A50D-405B-A22D-7BE2479730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65380" y="2074219"/>
                  <a:ext cx="2970384" cy="2123509"/>
                </a:xfrm>
                <a:prstGeom prst="rect">
                  <a:avLst/>
                </a:prstGeom>
              </p:spPr>
            </p:pic>
            <p:pic>
              <p:nvPicPr>
                <p:cNvPr id="43" name="Picture 42">
                  <a:extLst>
                    <a:ext uri="{FF2B5EF4-FFF2-40B4-BE49-F238E27FC236}">
                      <a16:creationId xmlns:a16="http://schemas.microsoft.com/office/drawing/2014/main" id="{D172FABB-C024-4185-8917-E5CC2E2BFC0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20941" t="17150" r="38527" b="67048"/>
                <a:stretch/>
              </p:blipFill>
              <p:spPr>
                <a:xfrm>
                  <a:off x="494569" y="2517455"/>
                  <a:ext cx="2385792" cy="1170432"/>
                </a:xfrm>
                <a:prstGeom prst="rect">
                  <a:avLst/>
                </a:prstGeom>
              </p:spPr>
            </p:pic>
          </p:grp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D1806A32-F6CE-4DCF-B77B-FAB37A4A6583}"/>
                  </a:ext>
                </a:extLst>
              </p:cNvPr>
              <p:cNvSpPr/>
              <p:nvPr/>
            </p:nvSpPr>
            <p:spPr>
              <a:xfrm>
                <a:off x="6945594" y="3591602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299362B-507A-4BAB-AADB-B352754E0C1C}"/>
                  </a:ext>
                </a:extLst>
              </p:cNvPr>
              <p:cNvSpPr/>
              <p:nvPr/>
            </p:nvSpPr>
            <p:spPr>
              <a:xfrm>
                <a:off x="6945594" y="3039555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F912FE6E-C61B-4FDD-B8D3-25C4519068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l="67787" t="53158" r="11379" b="21180"/>
              <a:stretch/>
            </p:blipFill>
            <p:spPr>
              <a:xfrm>
                <a:off x="8558675" y="3364848"/>
                <a:ext cx="618838" cy="544945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69751525-81DA-4551-BFE4-88C0396DFE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l="68127" t="22805" r="13527" b="51533"/>
              <a:stretch/>
            </p:blipFill>
            <p:spPr>
              <a:xfrm>
                <a:off x="8558675" y="2812801"/>
                <a:ext cx="544946" cy="544945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FD52832A-5B89-4826-B6AE-C1A6284356A4}"/>
                </a:ext>
              </a:extLst>
            </p:cNvPr>
            <p:cNvGrpSpPr/>
            <p:nvPr/>
          </p:nvGrpSpPr>
          <p:grpSpPr>
            <a:xfrm>
              <a:off x="2274217" y="1458602"/>
              <a:ext cx="2970384" cy="2123509"/>
              <a:chOff x="2492020" y="2263613"/>
              <a:chExt cx="2970384" cy="2123509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C762DD85-D32E-4120-B448-FF16CF3EA27A}"/>
                  </a:ext>
                </a:extLst>
              </p:cNvPr>
              <p:cNvGrpSpPr/>
              <p:nvPr/>
            </p:nvGrpSpPr>
            <p:grpSpPr>
              <a:xfrm>
                <a:off x="2492020" y="2263613"/>
                <a:ext cx="2970384" cy="2123509"/>
                <a:chOff x="165380" y="2074219"/>
                <a:chExt cx="2970384" cy="2123509"/>
              </a:xfrm>
            </p:grpSpPr>
            <p:pic>
              <p:nvPicPr>
                <p:cNvPr id="50" name="Picture 49">
                  <a:extLst>
                    <a:ext uri="{FF2B5EF4-FFF2-40B4-BE49-F238E27FC236}">
                      <a16:creationId xmlns:a16="http://schemas.microsoft.com/office/drawing/2014/main" id="{6C554664-129B-4FF0-83DC-E6BD99D89D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65380" y="2074219"/>
                  <a:ext cx="2970384" cy="2123509"/>
                </a:xfrm>
                <a:prstGeom prst="rect">
                  <a:avLst/>
                </a:prstGeom>
              </p:spPr>
            </p:pic>
            <p:pic>
              <p:nvPicPr>
                <p:cNvPr id="51" name="Picture 50">
                  <a:extLst>
                    <a:ext uri="{FF2B5EF4-FFF2-40B4-BE49-F238E27FC236}">
                      <a16:creationId xmlns:a16="http://schemas.microsoft.com/office/drawing/2014/main" id="{DA555460-5F8C-471D-942C-AB7CEF9F39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20941" t="17150" r="38527" b="67048"/>
                <a:stretch/>
              </p:blipFill>
              <p:spPr>
                <a:xfrm>
                  <a:off x="494569" y="2517455"/>
                  <a:ext cx="2385792" cy="1170432"/>
                </a:xfrm>
                <a:prstGeom prst="rect">
                  <a:avLst/>
                </a:prstGeom>
              </p:spPr>
            </p:pic>
          </p:grp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52EC166C-D55A-4CC6-89A2-9AED103E866E}"/>
                  </a:ext>
                </a:extLst>
              </p:cNvPr>
              <p:cNvSpPr/>
              <p:nvPr/>
            </p:nvSpPr>
            <p:spPr>
              <a:xfrm>
                <a:off x="2893585" y="3591602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C7A7F654-E58C-4F2F-B93F-DAED852291A8}"/>
                  </a:ext>
                </a:extLst>
              </p:cNvPr>
              <p:cNvSpPr/>
              <p:nvPr/>
            </p:nvSpPr>
            <p:spPr>
              <a:xfrm>
                <a:off x="2893585" y="3039555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CA293696-B73B-48D5-9585-D4E02C7F76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l="67787" t="53158" r="11379" b="21180"/>
              <a:stretch/>
            </p:blipFill>
            <p:spPr>
              <a:xfrm>
                <a:off x="4506666" y="3364848"/>
                <a:ext cx="618838" cy="544945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15DB7C7E-A145-4EAC-BBC8-FF0A48A30A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/>
              <a:srcRect l="68127" t="22805" r="13527" b="51533"/>
              <a:stretch/>
            </p:blipFill>
            <p:spPr>
              <a:xfrm>
                <a:off x="4506666" y="2812801"/>
                <a:ext cx="544946" cy="544945"/>
              </a:xfrm>
              <a:prstGeom prst="rect">
                <a:avLst/>
              </a:prstGeom>
            </p:spPr>
          </p:pic>
        </p:grp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9E6FAFBC-FD11-4B76-8977-97E95FAEF88C}"/>
              </a:ext>
            </a:extLst>
          </p:cNvPr>
          <p:cNvSpPr txBox="1"/>
          <p:nvPr/>
        </p:nvSpPr>
        <p:spPr>
          <a:xfrm>
            <a:off x="0" y="6456197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ea typeface="+mn-lt"/>
                <a:cs typeface="+mn-lt"/>
              </a:rPr>
              <a:t>[1] S.</a:t>
            </a:r>
            <a:r>
              <a:rPr lang="en-GB" sz="1400" b="0" i="0" strike="noStrike" dirty="0">
                <a:solidFill>
                  <a:srgbClr val="000000"/>
                </a:solidFill>
                <a:effectLst/>
                <a:ea typeface="+mn-lt"/>
                <a:cs typeface="+mn-lt"/>
              </a:rPr>
              <a:t> Saner</a:t>
            </a:r>
            <a:r>
              <a:rPr lang="en-GB" sz="1400" dirty="0">
                <a:solidFill>
                  <a:srgbClr val="000000"/>
                </a:solidFill>
                <a:ea typeface="+mn-lt"/>
                <a:cs typeface="+mn-lt"/>
              </a:rPr>
              <a:t>, O. </a:t>
            </a:r>
            <a:r>
              <a:rPr lang="en-GB" sz="1400" dirty="0" err="1">
                <a:solidFill>
                  <a:srgbClr val="000000"/>
                </a:solidFill>
                <a:ea typeface="+mn-lt"/>
                <a:cs typeface="+mn-lt"/>
              </a:rPr>
              <a:t>Băzăvan</a:t>
            </a:r>
            <a:r>
              <a:rPr lang="en-GB" sz="14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GB" sz="1400" i="1" dirty="0">
                <a:solidFill>
                  <a:srgbClr val="000000"/>
                </a:solidFill>
                <a:ea typeface="+mn-lt"/>
                <a:cs typeface="+mn-lt"/>
              </a:rPr>
              <a:t>et</a:t>
            </a:r>
            <a:r>
              <a:rPr lang="en-GB" sz="1400" b="0" i="1" strike="noStrike" dirty="0">
                <a:solidFill>
                  <a:srgbClr val="000000"/>
                </a:solidFill>
                <a:effectLst/>
                <a:ea typeface="+mn-lt"/>
                <a:cs typeface="+mn-lt"/>
              </a:rPr>
              <a:t> al</a:t>
            </a:r>
            <a:r>
              <a:rPr lang="en-GB" sz="1400" i="1" dirty="0">
                <a:solidFill>
                  <a:srgbClr val="000000"/>
                </a:solidFill>
                <a:ea typeface="+mn-lt"/>
                <a:cs typeface="+mn-lt"/>
              </a:rPr>
              <a:t>.</a:t>
            </a:r>
            <a:r>
              <a:rPr lang="en-GB" sz="1400" dirty="0">
                <a:solidFill>
                  <a:srgbClr val="000000"/>
                </a:solidFill>
                <a:ea typeface="+mn-lt"/>
                <a:cs typeface="+mn-lt"/>
              </a:rPr>
              <a:t>, </a:t>
            </a:r>
            <a:r>
              <a:rPr lang="en-GB" sz="1400" i="1" dirty="0">
                <a:effectLst/>
              </a:rPr>
              <a:t>Phys. Rev. Lett.</a:t>
            </a:r>
            <a:r>
              <a:rPr lang="en-GB" sz="1400" dirty="0">
                <a:effectLst/>
              </a:rPr>
              <a:t> </a:t>
            </a:r>
            <a:r>
              <a:rPr lang="en-GB" sz="1400" b="1" dirty="0">
                <a:effectLst/>
              </a:rPr>
              <a:t>131</a:t>
            </a:r>
            <a:r>
              <a:rPr lang="en-GB" sz="1400" dirty="0">
                <a:effectLst/>
              </a:rPr>
              <a:t>, 220601 (2023).</a:t>
            </a:r>
          </a:p>
        </p:txBody>
      </p:sp>
    </p:spTree>
    <p:extLst>
      <p:ext uri="{BB962C8B-B14F-4D97-AF65-F5344CB8AC3E}">
        <p14:creationId xmlns:p14="http://schemas.microsoft.com/office/powerpoint/2010/main" val="1339986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2AABDEF-0B50-4E27-9E0D-792DAC872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Entangling gates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73A8BD2-845F-4C7E-A098-13A75A169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7F063-6C06-466C-9045-3D9859C8C97B}" type="slidenum">
              <a:rPr lang="en-GB" smtClean="0"/>
              <a:t>7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033DD95-7810-DFE4-043E-78EBA5F05C94}"/>
              </a:ext>
            </a:extLst>
          </p:cNvPr>
          <p:cNvGrpSpPr/>
          <p:nvPr/>
        </p:nvGrpSpPr>
        <p:grpSpPr>
          <a:xfrm>
            <a:off x="2459281" y="1467168"/>
            <a:ext cx="6950757" cy="4130339"/>
            <a:chOff x="6307737" y="2412701"/>
            <a:chExt cx="4910783" cy="291812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830F0C1-5878-88A8-4E6E-A0CCB365CE6F}"/>
                </a:ext>
              </a:extLst>
            </p:cNvPr>
            <p:cNvSpPr/>
            <p:nvPr/>
          </p:nvSpPr>
          <p:spPr>
            <a:xfrm>
              <a:off x="8655367" y="2524809"/>
              <a:ext cx="403753" cy="35473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 descr="A graph of a traveling wave&#10;&#10;Description automatically generated">
              <a:extLst>
                <a:ext uri="{FF2B5EF4-FFF2-40B4-BE49-F238E27FC236}">
                  <a16:creationId xmlns:a16="http://schemas.microsoft.com/office/drawing/2014/main" id="{EA24B007-2897-24D3-B658-7B18ADCFE2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01" t="3563" r="4435" b="3800"/>
            <a:stretch/>
          </p:blipFill>
          <p:spPr>
            <a:xfrm>
              <a:off x="6307737" y="2412701"/>
              <a:ext cx="4910783" cy="291812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9596A1E-185D-FABA-8096-E58866674CEB}"/>
                </a:ext>
              </a:extLst>
            </p:cNvPr>
            <p:cNvSpPr/>
            <p:nvPr/>
          </p:nvSpPr>
          <p:spPr>
            <a:xfrm>
              <a:off x="9137134" y="3164702"/>
              <a:ext cx="2080055" cy="8100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B16F325-D7D0-6699-4EAE-716785883F73}"/>
                </a:ext>
              </a:extLst>
            </p:cNvPr>
            <p:cNvSpPr/>
            <p:nvPr/>
          </p:nvSpPr>
          <p:spPr>
            <a:xfrm>
              <a:off x="9693188" y="3912971"/>
              <a:ext cx="1132705" cy="226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60D4619-54C0-E933-7911-C42874D23AA8}"/>
                </a:ext>
              </a:extLst>
            </p:cNvPr>
            <p:cNvSpPr/>
            <p:nvPr/>
          </p:nvSpPr>
          <p:spPr>
            <a:xfrm>
              <a:off x="9981512" y="4160106"/>
              <a:ext cx="590381" cy="226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EA3BB42-2537-5122-3E5A-347DC3E3882C}"/>
              </a:ext>
            </a:extLst>
          </p:cNvPr>
          <p:cNvSpPr/>
          <p:nvPr/>
        </p:nvSpPr>
        <p:spPr>
          <a:xfrm>
            <a:off x="5980877" y="2193655"/>
            <a:ext cx="2982991" cy="2565178"/>
          </a:xfrm>
          <a:prstGeom prst="rect">
            <a:avLst/>
          </a:prstGeom>
          <a:solidFill>
            <a:srgbClr val="ED7D31">
              <a:alpha val="36000"/>
            </a:srgb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b="1">
                <a:solidFill>
                  <a:schemeClr val="tx1"/>
                </a:solidFill>
                <a:cs typeface="Calibri"/>
              </a:rPr>
              <a:t>Power Limited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BF006F0-C8A0-5E41-849E-55ECB8347160}"/>
              </a:ext>
            </a:extLst>
          </p:cNvPr>
          <p:cNvCxnSpPr>
            <a:cxnSpLocks/>
          </p:cNvCxnSpPr>
          <p:nvPr/>
        </p:nvCxnSpPr>
        <p:spPr>
          <a:xfrm>
            <a:off x="5320070" y="2703267"/>
            <a:ext cx="516920" cy="196277"/>
          </a:xfrm>
          <a:prstGeom prst="straightConnector1">
            <a:avLst/>
          </a:prstGeom>
          <a:ln w="28575">
            <a:solidFill>
              <a:srgbClr val="ED7D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9026221-11E9-E46D-5DEE-20AF156656D0}"/>
              </a:ext>
            </a:extLst>
          </p:cNvPr>
          <p:cNvSpPr txBox="1"/>
          <p:nvPr/>
        </p:nvSpPr>
        <p:spPr>
          <a:xfrm>
            <a:off x="4662947" y="2375102"/>
            <a:ext cx="103967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>
                <a:ea typeface="+mn-lt"/>
                <a:cs typeface="+mn-lt"/>
              </a:rPr>
              <a:t>15 </a:t>
            </a:r>
            <a:r>
              <a:rPr lang="en-GB" sz="2000" err="1">
                <a:ea typeface="+mn-lt"/>
                <a:cs typeface="+mn-lt"/>
              </a:rPr>
              <a:t>μs</a:t>
            </a:r>
            <a:endParaRPr lang="en-US" sz="2000">
              <a:cs typeface="Calibri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456AC1D-1060-4706-A4DB-7709207013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121" t="22404" r="51759" b="22509"/>
          <a:stretch/>
        </p:blipFill>
        <p:spPr>
          <a:xfrm>
            <a:off x="10404392" y="2972256"/>
            <a:ext cx="1258570" cy="28651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410C57C-E84E-4C4E-8D92-853B5F865EA6}"/>
              </a:ext>
            </a:extLst>
          </p:cNvPr>
          <p:cNvSpPr txBox="1"/>
          <p:nvPr/>
        </p:nvSpPr>
        <p:spPr>
          <a:xfrm>
            <a:off x="0" y="6456197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000000"/>
                </a:solidFill>
                <a:ea typeface="+mn-lt"/>
                <a:cs typeface="+mn-lt"/>
              </a:rPr>
              <a:t>[1] S.</a:t>
            </a:r>
            <a:r>
              <a:rPr lang="en-GB" sz="1400" b="0" i="0" strike="noStrike" dirty="0">
                <a:solidFill>
                  <a:srgbClr val="000000"/>
                </a:solidFill>
                <a:effectLst/>
                <a:ea typeface="+mn-lt"/>
                <a:cs typeface="+mn-lt"/>
              </a:rPr>
              <a:t> Saner</a:t>
            </a:r>
            <a:r>
              <a:rPr lang="en-GB" sz="1400" dirty="0">
                <a:solidFill>
                  <a:srgbClr val="000000"/>
                </a:solidFill>
                <a:ea typeface="+mn-lt"/>
                <a:cs typeface="+mn-lt"/>
              </a:rPr>
              <a:t>, O. </a:t>
            </a:r>
            <a:r>
              <a:rPr lang="en-GB" sz="1400" dirty="0" err="1">
                <a:solidFill>
                  <a:srgbClr val="000000"/>
                </a:solidFill>
                <a:ea typeface="+mn-lt"/>
                <a:cs typeface="+mn-lt"/>
              </a:rPr>
              <a:t>Băzăvan</a:t>
            </a:r>
            <a:r>
              <a:rPr lang="en-GB" sz="14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GB" sz="1400" i="1" dirty="0">
                <a:solidFill>
                  <a:srgbClr val="000000"/>
                </a:solidFill>
                <a:ea typeface="+mn-lt"/>
                <a:cs typeface="+mn-lt"/>
              </a:rPr>
              <a:t>et</a:t>
            </a:r>
            <a:r>
              <a:rPr lang="en-GB" sz="1400" b="0" i="1" strike="noStrike" dirty="0">
                <a:solidFill>
                  <a:srgbClr val="000000"/>
                </a:solidFill>
                <a:effectLst/>
                <a:ea typeface="+mn-lt"/>
                <a:cs typeface="+mn-lt"/>
              </a:rPr>
              <a:t> al</a:t>
            </a:r>
            <a:r>
              <a:rPr lang="en-GB" sz="1400" i="1" dirty="0">
                <a:solidFill>
                  <a:srgbClr val="000000"/>
                </a:solidFill>
                <a:ea typeface="+mn-lt"/>
                <a:cs typeface="+mn-lt"/>
              </a:rPr>
              <a:t>.</a:t>
            </a:r>
            <a:r>
              <a:rPr lang="en-GB" sz="1400" dirty="0">
                <a:solidFill>
                  <a:srgbClr val="000000"/>
                </a:solidFill>
                <a:ea typeface="+mn-lt"/>
                <a:cs typeface="+mn-lt"/>
              </a:rPr>
              <a:t>, </a:t>
            </a:r>
            <a:r>
              <a:rPr lang="en-GB" sz="1400" i="1" dirty="0">
                <a:effectLst/>
              </a:rPr>
              <a:t>Phys. Rev. Lett.</a:t>
            </a:r>
            <a:r>
              <a:rPr lang="en-GB" sz="1400" dirty="0">
                <a:effectLst/>
              </a:rPr>
              <a:t> </a:t>
            </a:r>
            <a:r>
              <a:rPr lang="en-GB" sz="1400" b="1" dirty="0">
                <a:effectLst/>
              </a:rPr>
              <a:t>131</a:t>
            </a:r>
            <a:r>
              <a:rPr lang="en-GB" sz="1400" dirty="0">
                <a:effectLst/>
              </a:rPr>
              <a:t>, 220601 (2023).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F1B0AB-92BB-4131-B537-9DE0F884BD67}"/>
              </a:ext>
            </a:extLst>
          </p:cNvPr>
          <p:cNvSpPr txBox="1"/>
          <p:nvPr/>
        </p:nvSpPr>
        <p:spPr>
          <a:xfrm>
            <a:off x="8387542" y="64032"/>
            <a:ext cx="4813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On previous blade style trap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C3D07C-353A-B9CB-760A-72CCD5D9A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6725" y="556317"/>
            <a:ext cx="2455334" cy="1267429"/>
          </a:xfrm>
          <a:prstGeom prst="rect">
            <a:avLst/>
          </a:prstGeom>
        </p:spPr>
      </p:pic>
      <p:sp>
        <p:nvSpPr>
          <p:cNvPr id="18" name="Left Brace 17">
            <a:extLst>
              <a:ext uri="{FF2B5EF4-FFF2-40B4-BE49-F238E27FC236}">
                <a16:creationId xmlns:a16="http://schemas.microsoft.com/office/drawing/2014/main" id="{E5BFDD9C-1A30-FF72-B02E-614B90587886}"/>
              </a:ext>
            </a:extLst>
          </p:cNvPr>
          <p:cNvSpPr/>
          <p:nvPr/>
        </p:nvSpPr>
        <p:spPr>
          <a:xfrm rot="-5400000">
            <a:off x="10113275" y="1504213"/>
            <a:ext cx="363015" cy="1009135"/>
          </a:xfrm>
          <a:prstGeom prst="leftBrace">
            <a:avLst/>
          </a:prstGeom>
          <a:ln w="57150">
            <a:solidFill>
              <a:srgbClr val="ED7D3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03FA02-B12A-C67F-6579-93D13E53AB38}"/>
              </a:ext>
            </a:extLst>
          </p:cNvPr>
          <p:cNvSpPr txBox="1"/>
          <p:nvPr/>
        </p:nvSpPr>
        <p:spPr>
          <a:xfrm>
            <a:off x="9686169" y="2355766"/>
            <a:ext cx="157205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b="1">
                <a:cs typeface="Calibri"/>
              </a:rPr>
              <a:t>Fixed Spacing</a:t>
            </a:r>
            <a:endParaRPr lang="en-GB" b="1"/>
          </a:p>
        </p:txBody>
      </p:sp>
      <p:pic>
        <p:nvPicPr>
          <p:cNvPr id="25" name="Picture 24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3ECBD1D0-CF52-44FB-BCB6-33FAAB71C8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5" b="5785"/>
          <a:stretch/>
        </p:blipFill>
        <p:spPr>
          <a:xfrm>
            <a:off x="110486" y="4865843"/>
            <a:ext cx="1080000" cy="1080000"/>
          </a:xfrm>
          <a:prstGeom prst="rect">
            <a:avLst/>
          </a:prstGeom>
        </p:spPr>
      </p:pic>
      <p:pic>
        <p:nvPicPr>
          <p:cNvPr id="26" name="Picture 10">
            <a:extLst>
              <a:ext uri="{FF2B5EF4-FFF2-40B4-BE49-F238E27FC236}">
                <a16:creationId xmlns:a16="http://schemas.microsoft.com/office/drawing/2014/main" id="{5D8AD97F-2A7B-46BC-A52E-AF2BFCD99C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" b="197"/>
          <a:stretch/>
        </p:blipFill>
        <p:spPr bwMode="auto">
          <a:xfrm>
            <a:off x="1441551" y="4874306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5730948-D673-4881-93BC-ADD0AD5AB9B1}"/>
              </a:ext>
            </a:extLst>
          </p:cNvPr>
          <p:cNvSpPr txBox="1"/>
          <p:nvPr/>
        </p:nvSpPr>
        <p:spPr>
          <a:xfrm>
            <a:off x="-222698" y="5969361"/>
            <a:ext cx="1804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Oana Bazavan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6B2E8AE-ADB1-402E-A464-1CC17E5B1C0C}"/>
              </a:ext>
            </a:extLst>
          </p:cNvPr>
          <p:cNvSpPr txBox="1"/>
          <p:nvPr/>
        </p:nvSpPr>
        <p:spPr>
          <a:xfrm>
            <a:off x="956376" y="5973470"/>
            <a:ext cx="2106805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GB" sz="1200" dirty="0"/>
              <a:t>Sebastian Saner</a:t>
            </a:r>
          </a:p>
        </p:txBody>
      </p:sp>
    </p:spTree>
    <p:extLst>
      <p:ext uri="{BB962C8B-B14F-4D97-AF65-F5344CB8AC3E}">
        <p14:creationId xmlns:p14="http://schemas.microsoft.com/office/powerpoint/2010/main" val="255736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/>
      <p:bldP spid="18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>
            <a:extLst>
              <a:ext uri="{FF2B5EF4-FFF2-40B4-BE49-F238E27FC236}">
                <a16:creationId xmlns:a16="http://schemas.microsoft.com/office/drawing/2014/main" id="{81A8180A-35C8-4600-A0CD-CCC145F9F4CF}"/>
              </a:ext>
            </a:extLst>
          </p:cNvPr>
          <p:cNvGrpSpPr/>
          <p:nvPr/>
        </p:nvGrpSpPr>
        <p:grpSpPr>
          <a:xfrm>
            <a:off x="132590" y="1052562"/>
            <a:ext cx="2654171" cy="1473240"/>
            <a:chOff x="2274217" y="1458602"/>
            <a:chExt cx="7473363" cy="4148210"/>
          </a:xfrm>
        </p:grpSpPr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E4BD2903-7FB9-48B1-AB49-A714499CD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0948" y="1705988"/>
              <a:ext cx="3606632" cy="3497616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783FCE03-011D-4F09-99F0-47F7D692CD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3674" t="40862" r="57155" b="42922"/>
            <a:stretch/>
          </p:blipFill>
          <p:spPr>
            <a:xfrm>
              <a:off x="5343107" y="3271919"/>
              <a:ext cx="699335" cy="496126"/>
            </a:xfrm>
            <a:prstGeom prst="rect">
              <a:avLst/>
            </a:prstGeom>
          </p:spPr>
        </p:pic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4FE7AD66-86E2-4BC2-B79D-95F63112B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1032" y="2562042"/>
              <a:ext cx="2209801" cy="2245488"/>
            </a:xfrm>
            <a:prstGeom prst="rect">
              <a:avLst/>
            </a:prstGeom>
          </p:spPr>
        </p:pic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5DF9F43-DB48-40B0-9693-F23885E0D50F}"/>
                </a:ext>
              </a:extLst>
            </p:cNvPr>
            <p:cNvGrpSpPr/>
            <p:nvPr/>
          </p:nvGrpSpPr>
          <p:grpSpPr>
            <a:xfrm>
              <a:off x="2274217" y="3483303"/>
              <a:ext cx="2970384" cy="2123509"/>
              <a:chOff x="6544029" y="2263613"/>
              <a:chExt cx="2970384" cy="2123509"/>
            </a:xfrm>
          </p:grpSpPr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154C1540-2E04-458B-AE55-E21802D8D17A}"/>
                  </a:ext>
                </a:extLst>
              </p:cNvPr>
              <p:cNvSpPr/>
              <p:nvPr/>
            </p:nvSpPr>
            <p:spPr>
              <a:xfrm>
                <a:off x="8203151" y="3325368"/>
                <a:ext cx="502920" cy="51206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11EF2CD5-0E75-4DEF-9087-C085BC3B7147}"/>
                  </a:ext>
                </a:extLst>
              </p:cNvPr>
              <p:cNvGrpSpPr/>
              <p:nvPr/>
            </p:nvGrpSpPr>
            <p:grpSpPr>
              <a:xfrm>
                <a:off x="6544029" y="2263613"/>
                <a:ext cx="2970384" cy="2123509"/>
                <a:chOff x="165380" y="2074219"/>
                <a:chExt cx="2970384" cy="2123509"/>
              </a:xfrm>
            </p:grpSpPr>
            <p:pic>
              <p:nvPicPr>
                <p:cNvPr id="85" name="Picture 84">
                  <a:extLst>
                    <a:ext uri="{FF2B5EF4-FFF2-40B4-BE49-F238E27FC236}">
                      <a16:creationId xmlns:a16="http://schemas.microsoft.com/office/drawing/2014/main" id="{0A2ABC96-4B6C-492C-BCB8-6DF1878FEB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65380" y="2074219"/>
                  <a:ext cx="2970384" cy="2123509"/>
                </a:xfrm>
                <a:prstGeom prst="rect">
                  <a:avLst/>
                </a:prstGeom>
              </p:spPr>
            </p:pic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4023A382-B2C3-45E8-9D69-EC2D31D594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20941" t="17150" r="38527" b="67048"/>
                <a:stretch/>
              </p:blipFill>
              <p:spPr>
                <a:xfrm>
                  <a:off x="494569" y="2517455"/>
                  <a:ext cx="2385792" cy="1170432"/>
                </a:xfrm>
                <a:prstGeom prst="rect">
                  <a:avLst/>
                </a:prstGeom>
              </p:spPr>
            </p:pic>
          </p:grp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EEAF3266-477A-430D-A43D-E1AED6096557}"/>
                  </a:ext>
                </a:extLst>
              </p:cNvPr>
              <p:cNvSpPr/>
              <p:nvPr/>
            </p:nvSpPr>
            <p:spPr>
              <a:xfrm>
                <a:off x="6945594" y="3591602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37B75A7-822F-4D72-8937-0D6884AA5D87}"/>
                  </a:ext>
                </a:extLst>
              </p:cNvPr>
              <p:cNvSpPr/>
              <p:nvPr/>
            </p:nvSpPr>
            <p:spPr>
              <a:xfrm>
                <a:off x="6945594" y="3039555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E9B52CC8-65ED-4766-B289-A8457775D5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67787" t="53158" r="11379" b="21180"/>
              <a:stretch/>
            </p:blipFill>
            <p:spPr>
              <a:xfrm>
                <a:off x="8558675" y="3364848"/>
                <a:ext cx="618838" cy="544945"/>
              </a:xfrm>
              <a:prstGeom prst="rect">
                <a:avLst/>
              </a:prstGeom>
            </p:spPr>
          </p:pic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A6611E26-9DF6-480A-8CD2-34DC45E500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68127" t="22805" r="13527" b="51533"/>
              <a:stretch/>
            </p:blipFill>
            <p:spPr>
              <a:xfrm>
                <a:off x="8558675" y="2812801"/>
                <a:ext cx="544946" cy="544945"/>
              </a:xfrm>
              <a:prstGeom prst="rect">
                <a:avLst/>
              </a:prstGeom>
            </p:spPr>
          </p:pic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6D4C92EE-A393-4F3F-B6DC-AD4B8A853EA5}"/>
                </a:ext>
              </a:extLst>
            </p:cNvPr>
            <p:cNvGrpSpPr/>
            <p:nvPr/>
          </p:nvGrpSpPr>
          <p:grpSpPr>
            <a:xfrm>
              <a:off x="2274217" y="1458602"/>
              <a:ext cx="2970384" cy="2123509"/>
              <a:chOff x="2492020" y="2263613"/>
              <a:chExt cx="2970384" cy="2123509"/>
            </a:xfrm>
          </p:grpSpPr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642978AB-225D-4A0F-909A-08E575AF5697}"/>
                  </a:ext>
                </a:extLst>
              </p:cNvPr>
              <p:cNvGrpSpPr/>
              <p:nvPr/>
            </p:nvGrpSpPr>
            <p:grpSpPr>
              <a:xfrm>
                <a:off x="2492020" y="2263613"/>
                <a:ext cx="2970384" cy="2123509"/>
                <a:chOff x="165380" y="2074219"/>
                <a:chExt cx="2970384" cy="2123509"/>
              </a:xfrm>
            </p:grpSpPr>
            <p:pic>
              <p:nvPicPr>
                <p:cNvPr id="77" name="Picture 76">
                  <a:extLst>
                    <a:ext uri="{FF2B5EF4-FFF2-40B4-BE49-F238E27FC236}">
                      <a16:creationId xmlns:a16="http://schemas.microsoft.com/office/drawing/2014/main" id="{84D151A4-C005-463C-912B-81EC116DCC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65380" y="2074219"/>
                  <a:ext cx="2970384" cy="2123509"/>
                </a:xfrm>
                <a:prstGeom prst="rect">
                  <a:avLst/>
                </a:prstGeom>
              </p:spPr>
            </p:pic>
            <p:pic>
              <p:nvPicPr>
                <p:cNvPr id="78" name="Picture 77">
                  <a:extLst>
                    <a:ext uri="{FF2B5EF4-FFF2-40B4-BE49-F238E27FC236}">
                      <a16:creationId xmlns:a16="http://schemas.microsoft.com/office/drawing/2014/main" id="{074E13E8-8037-4F5F-902F-74C609C6B3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20941" t="17150" r="38527" b="67048"/>
                <a:stretch/>
              </p:blipFill>
              <p:spPr>
                <a:xfrm>
                  <a:off x="494569" y="2517455"/>
                  <a:ext cx="2385792" cy="1170432"/>
                </a:xfrm>
                <a:prstGeom prst="rect">
                  <a:avLst/>
                </a:prstGeom>
              </p:spPr>
            </p:pic>
          </p:grp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178A0DA-507A-46E1-8B98-0D7931040E09}"/>
                  </a:ext>
                </a:extLst>
              </p:cNvPr>
              <p:cNvSpPr/>
              <p:nvPr/>
            </p:nvSpPr>
            <p:spPr>
              <a:xfrm>
                <a:off x="2893585" y="3591602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E42216AB-5701-47D5-9948-D815ADD6A8D5}"/>
                  </a:ext>
                </a:extLst>
              </p:cNvPr>
              <p:cNvSpPr/>
              <p:nvPr/>
            </p:nvSpPr>
            <p:spPr>
              <a:xfrm>
                <a:off x="2893585" y="3039555"/>
                <a:ext cx="1541255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38EBCEA8-B93C-4F78-9D06-04B5FF59B4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67787" t="53158" r="11379" b="21180"/>
              <a:stretch/>
            </p:blipFill>
            <p:spPr>
              <a:xfrm>
                <a:off x="4506666" y="3364848"/>
                <a:ext cx="618838" cy="544945"/>
              </a:xfrm>
              <a:prstGeom prst="rect">
                <a:avLst/>
              </a:prstGeom>
            </p:spPr>
          </p:pic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7FB534BE-886D-4F79-B67B-23DB86FBBD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68127" t="22805" r="13527" b="51533"/>
              <a:stretch/>
            </p:blipFill>
            <p:spPr>
              <a:xfrm>
                <a:off x="4506666" y="2812801"/>
                <a:ext cx="544946" cy="544945"/>
              </a:xfrm>
              <a:prstGeom prst="rect">
                <a:avLst/>
              </a:prstGeom>
            </p:spPr>
          </p:pic>
        </p:grp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B095B1F-3D0E-409B-93C0-A16D031905D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10"/>
          <a:stretch/>
        </p:blipFill>
        <p:spPr>
          <a:xfrm>
            <a:off x="7737602" y="5473544"/>
            <a:ext cx="4454398" cy="1378937"/>
          </a:xfrm>
          <a:prstGeom prst="rect">
            <a:avLst/>
          </a:prstGeom>
        </p:spPr>
      </p:pic>
      <p:sp>
        <p:nvSpPr>
          <p:cNvPr id="4" name="Half Frame 3">
            <a:extLst>
              <a:ext uri="{FF2B5EF4-FFF2-40B4-BE49-F238E27FC236}">
                <a16:creationId xmlns:a16="http://schemas.microsoft.com/office/drawing/2014/main" id="{D5291347-83F3-4303-8DFC-9512635AD85C}"/>
              </a:ext>
            </a:extLst>
          </p:cNvPr>
          <p:cNvSpPr/>
          <p:nvPr/>
        </p:nvSpPr>
        <p:spPr>
          <a:xfrm rot="8100000">
            <a:off x="1948202" y="2552803"/>
            <a:ext cx="1580861" cy="1580862"/>
          </a:xfrm>
          <a:prstGeom prst="halfFram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Half Frame 4">
            <a:extLst>
              <a:ext uri="{FF2B5EF4-FFF2-40B4-BE49-F238E27FC236}">
                <a16:creationId xmlns:a16="http://schemas.microsoft.com/office/drawing/2014/main" id="{3D3A7A77-7421-44A9-8D4C-2A20E4D67070}"/>
              </a:ext>
            </a:extLst>
          </p:cNvPr>
          <p:cNvSpPr/>
          <p:nvPr/>
        </p:nvSpPr>
        <p:spPr>
          <a:xfrm rot="18900000">
            <a:off x="8650606" y="2552803"/>
            <a:ext cx="1580861" cy="1580862"/>
          </a:xfrm>
          <a:prstGeom prst="halfFram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Diagonal Stripe 5">
            <a:extLst>
              <a:ext uri="{FF2B5EF4-FFF2-40B4-BE49-F238E27FC236}">
                <a16:creationId xmlns:a16="http://schemas.microsoft.com/office/drawing/2014/main" id="{67F0B786-CD3F-4586-847C-3EC3177AD0BF}"/>
              </a:ext>
            </a:extLst>
          </p:cNvPr>
          <p:cNvSpPr/>
          <p:nvPr/>
        </p:nvSpPr>
        <p:spPr>
          <a:xfrm rot="2700000">
            <a:off x="4521133" y="3859720"/>
            <a:ext cx="3149734" cy="3149734"/>
          </a:xfrm>
          <a:prstGeom prst="diagStrip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Diagonal Stripe 6">
            <a:extLst>
              <a:ext uri="{FF2B5EF4-FFF2-40B4-BE49-F238E27FC236}">
                <a16:creationId xmlns:a16="http://schemas.microsoft.com/office/drawing/2014/main" id="{64C77851-1F66-4AAF-952C-A1317322BF8D}"/>
              </a:ext>
            </a:extLst>
          </p:cNvPr>
          <p:cNvSpPr/>
          <p:nvPr/>
        </p:nvSpPr>
        <p:spPr>
          <a:xfrm rot="13500000">
            <a:off x="4521133" y="-90451"/>
            <a:ext cx="3149734" cy="3149734"/>
          </a:xfrm>
          <a:prstGeom prst="diagStrip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1EE615C-083D-413B-939F-292BBB27C741}"/>
              </a:ext>
            </a:extLst>
          </p:cNvPr>
          <p:cNvSpPr/>
          <p:nvPr/>
        </p:nvSpPr>
        <p:spPr>
          <a:xfrm>
            <a:off x="5116456" y="3267199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0120165-1C77-43D5-8437-20CF981F8758}"/>
              </a:ext>
            </a:extLst>
          </p:cNvPr>
          <p:cNvSpPr/>
          <p:nvPr/>
        </p:nvSpPr>
        <p:spPr>
          <a:xfrm>
            <a:off x="5659920" y="3267200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BCBCF5A-6B9C-4216-BB0B-1D8E1F8FAF59}"/>
              </a:ext>
            </a:extLst>
          </p:cNvPr>
          <p:cNvSpPr/>
          <p:nvPr/>
        </p:nvSpPr>
        <p:spPr>
          <a:xfrm>
            <a:off x="6208475" y="3267198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8D90A1C-ACD0-4BC0-800F-832E79AA2DFB}"/>
              </a:ext>
            </a:extLst>
          </p:cNvPr>
          <p:cNvSpPr/>
          <p:nvPr/>
        </p:nvSpPr>
        <p:spPr>
          <a:xfrm>
            <a:off x="6751939" y="3267199"/>
            <a:ext cx="323603" cy="32360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20A986-309E-45F8-ACE0-FE267BCCB55E}"/>
              </a:ext>
            </a:extLst>
          </p:cNvPr>
          <p:cNvSpPr/>
          <p:nvPr/>
        </p:nvSpPr>
        <p:spPr>
          <a:xfrm>
            <a:off x="4754776" y="-2701966"/>
            <a:ext cx="1078842" cy="12090400"/>
          </a:xfrm>
          <a:custGeom>
            <a:avLst/>
            <a:gdLst>
              <a:gd name="connsiteX0" fmla="*/ 0 w 1043940"/>
              <a:gd name="connsiteY0" fmla="*/ 0 h 2235676"/>
              <a:gd name="connsiteX1" fmla="*/ 1043940 w 1043940"/>
              <a:gd name="connsiteY1" fmla="*/ 0 h 2235676"/>
              <a:gd name="connsiteX2" fmla="*/ 1043940 w 1043940"/>
              <a:gd name="connsiteY2" fmla="*/ 2235676 h 2235676"/>
              <a:gd name="connsiteX3" fmla="*/ 0 w 1043940"/>
              <a:gd name="connsiteY3" fmla="*/ 2235676 h 2235676"/>
              <a:gd name="connsiteX4" fmla="*/ 0 w 1043940"/>
              <a:gd name="connsiteY4" fmla="*/ 0 h 2235676"/>
              <a:gd name="connsiteX0" fmla="*/ 0 w 1043940"/>
              <a:gd name="connsiteY0" fmla="*/ 0 h 2235676"/>
              <a:gd name="connsiteX1" fmla="*/ 1043940 w 1043940"/>
              <a:gd name="connsiteY1" fmla="*/ 0 h 2235676"/>
              <a:gd name="connsiteX2" fmla="*/ 769620 w 1043940"/>
              <a:gd name="connsiteY2" fmla="*/ 1109980 h 2235676"/>
              <a:gd name="connsiteX3" fmla="*/ 1043940 w 1043940"/>
              <a:gd name="connsiteY3" fmla="*/ 2235676 h 2235676"/>
              <a:gd name="connsiteX4" fmla="*/ 0 w 1043940"/>
              <a:gd name="connsiteY4" fmla="*/ 2235676 h 2235676"/>
              <a:gd name="connsiteX5" fmla="*/ 0 w 1043940"/>
              <a:gd name="connsiteY5" fmla="*/ 0 h 2235676"/>
              <a:gd name="connsiteX0" fmla="*/ 1 w 1043941"/>
              <a:gd name="connsiteY0" fmla="*/ 0 h 2235676"/>
              <a:gd name="connsiteX1" fmla="*/ 1043941 w 1043941"/>
              <a:gd name="connsiteY1" fmla="*/ 0 h 2235676"/>
              <a:gd name="connsiteX2" fmla="*/ 769621 w 1043941"/>
              <a:gd name="connsiteY2" fmla="*/ 1109980 h 2235676"/>
              <a:gd name="connsiteX3" fmla="*/ 1043941 w 1043941"/>
              <a:gd name="connsiteY3" fmla="*/ 2235676 h 2235676"/>
              <a:gd name="connsiteX4" fmla="*/ 1 w 1043941"/>
              <a:gd name="connsiteY4" fmla="*/ 2235676 h 2235676"/>
              <a:gd name="connsiteX5" fmla="*/ 271781 w 1043941"/>
              <a:gd name="connsiteY5" fmla="*/ 1107440 h 2235676"/>
              <a:gd name="connsiteX6" fmla="*/ 1 w 1043941"/>
              <a:gd name="connsiteY6" fmla="*/ 0 h 2235676"/>
              <a:gd name="connsiteX0" fmla="*/ 3 w 1043943"/>
              <a:gd name="connsiteY0" fmla="*/ 0 h 2235676"/>
              <a:gd name="connsiteX1" fmla="*/ 1043943 w 1043943"/>
              <a:gd name="connsiteY1" fmla="*/ 0 h 2235676"/>
              <a:gd name="connsiteX2" fmla="*/ 769623 w 1043943"/>
              <a:gd name="connsiteY2" fmla="*/ 1109980 h 2235676"/>
              <a:gd name="connsiteX3" fmla="*/ 1043943 w 1043943"/>
              <a:gd name="connsiteY3" fmla="*/ 2235676 h 2235676"/>
              <a:gd name="connsiteX4" fmla="*/ 3 w 1043943"/>
              <a:gd name="connsiteY4" fmla="*/ 2235676 h 2235676"/>
              <a:gd name="connsiteX5" fmla="*/ 271783 w 1043943"/>
              <a:gd name="connsiteY5" fmla="*/ 1107440 h 2235676"/>
              <a:gd name="connsiteX6" fmla="*/ 3 w 1043943"/>
              <a:gd name="connsiteY6" fmla="*/ 0 h 2235676"/>
              <a:gd name="connsiteX0" fmla="*/ 3 w 1043943"/>
              <a:gd name="connsiteY0" fmla="*/ 0 h 2235676"/>
              <a:gd name="connsiteX1" fmla="*/ 1043943 w 1043943"/>
              <a:gd name="connsiteY1" fmla="*/ 0 h 2235676"/>
              <a:gd name="connsiteX2" fmla="*/ 769623 w 1043943"/>
              <a:gd name="connsiteY2" fmla="*/ 1109980 h 2235676"/>
              <a:gd name="connsiteX3" fmla="*/ 1043943 w 1043943"/>
              <a:gd name="connsiteY3" fmla="*/ 2235676 h 2235676"/>
              <a:gd name="connsiteX4" fmla="*/ 3 w 1043943"/>
              <a:gd name="connsiteY4" fmla="*/ 2235676 h 2235676"/>
              <a:gd name="connsiteX5" fmla="*/ 271783 w 1043943"/>
              <a:gd name="connsiteY5" fmla="*/ 1107440 h 2235676"/>
              <a:gd name="connsiteX6" fmla="*/ 3 w 1043943"/>
              <a:gd name="connsiteY6" fmla="*/ 0 h 2235676"/>
              <a:gd name="connsiteX0" fmla="*/ 2 w 1043942"/>
              <a:gd name="connsiteY0" fmla="*/ 0 h 2235676"/>
              <a:gd name="connsiteX1" fmla="*/ 1043942 w 1043942"/>
              <a:gd name="connsiteY1" fmla="*/ 0 h 2235676"/>
              <a:gd name="connsiteX2" fmla="*/ 769622 w 1043942"/>
              <a:gd name="connsiteY2" fmla="*/ 1109980 h 2235676"/>
              <a:gd name="connsiteX3" fmla="*/ 1043942 w 1043942"/>
              <a:gd name="connsiteY3" fmla="*/ 2235676 h 2235676"/>
              <a:gd name="connsiteX4" fmla="*/ 2 w 1043942"/>
              <a:gd name="connsiteY4" fmla="*/ 2235676 h 2235676"/>
              <a:gd name="connsiteX5" fmla="*/ 271782 w 1043942"/>
              <a:gd name="connsiteY5" fmla="*/ 1107440 h 2235676"/>
              <a:gd name="connsiteX6" fmla="*/ 2 w 1043942"/>
              <a:gd name="connsiteY6" fmla="*/ 0 h 2235676"/>
              <a:gd name="connsiteX0" fmla="*/ 2 w 1043942"/>
              <a:gd name="connsiteY0" fmla="*/ 0 h 2235676"/>
              <a:gd name="connsiteX1" fmla="*/ 1043942 w 1043942"/>
              <a:gd name="connsiteY1" fmla="*/ 0 h 2235676"/>
              <a:gd name="connsiteX2" fmla="*/ 769622 w 1043942"/>
              <a:gd name="connsiteY2" fmla="*/ 1109980 h 2235676"/>
              <a:gd name="connsiteX3" fmla="*/ 1043942 w 1043942"/>
              <a:gd name="connsiteY3" fmla="*/ 2235676 h 2235676"/>
              <a:gd name="connsiteX4" fmla="*/ 2 w 1043942"/>
              <a:gd name="connsiteY4" fmla="*/ 2235676 h 2235676"/>
              <a:gd name="connsiteX5" fmla="*/ 271782 w 1043942"/>
              <a:gd name="connsiteY5" fmla="*/ 1107440 h 2235676"/>
              <a:gd name="connsiteX6" fmla="*/ 2 w 1043942"/>
              <a:gd name="connsiteY6" fmla="*/ 0 h 223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3942" h="2235676">
                <a:moveTo>
                  <a:pt x="2" y="0"/>
                </a:moveTo>
                <a:lnTo>
                  <a:pt x="1043942" y="0"/>
                </a:lnTo>
                <a:cubicBezTo>
                  <a:pt x="1043942" y="377613"/>
                  <a:pt x="769622" y="732367"/>
                  <a:pt x="769622" y="1109980"/>
                </a:cubicBezTo>
                <a:cubicBezTo>
                  <a:pt x="764542" y="1497912"/>
                  <a:pt x="952502" y="1860444"/>
                  <a:pt x="1043942" y="2235676"/>
                </a:cubicBezTo>
                <a:lnTo>
                  <a:pt x="2" y="2235676"/>
                </a:lnTo>
                <a:cubicBezTo>
                  <a:pt x="-845" y="1858751"/>
                  <a:pt x="285329" y="1517385"/>
                  <a:pt x="271782" y="1107440"/>
                </a:cubicBezTo>
                <a:cubicBezTo>
                  <a:pt x="272629" y="720513"/>
                  <a:pt x="90595" y="369147"/>
                  <a:pt x="2" y="0"/>
                </a:cubicBezTo>
                <a:close/>
              </a:path>
            </a:pathLst>
          </a:custGeom>
          <a:solidFill>
            <a:srgbClr val="C00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8A6CF9-4E34-4117-940F-597C60A44FA6}"/>
              </a:ext>
            </a:extLst>
          </p:cNvPr>
          <p:cNvSpPr txBox="1"/>
          <p:nvPr/>
        </p:nvSpPr>
        <p:spPr>
          <a:xfrm>
            <a:off x="8671560" y="259080"/>
            <a:ext cx="32232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Frequency</a:t>
            </a:r>
          </a:p>
          <a:p>
            <a:r>
              <a:rPr lang="en-GB" sz="2400" b="1">
                <a:solidFill>
                  <a:schemeClr val="accent3">
                    <a:lumMod val="60000"/>
                    <a:lumOff val="40000"/>
                  </a:schemeClr>
                </a:solidFill>
              </a:rPr>
              <a:t>Amplitude</a:t>
            </a:r>
          </a:p>
          <a:p>
            <a:r>
              <a:rPr lang="en-GB" sz="2400" b="1"/>
              <a:t>Spatial E-field structure</a:t>
            </a:r>
          </a:p>
          <a:p>
            <a:r>
              <a:rPr lang="en-GB" sz="2400" b="1"/>
              <a:t>Spatial phase </a:t>
            </a:r>
          </a:p>
          <a:p>
            <a:endParaRPr lang="en-GB" sz="2400" b="1"/>
          </a:p>
          <a:p>
            <a:endParaRPr lang="en-GB" sz="2400" b="1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F95DB60-F12E-471B-AC45-A1FA84DE8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180" y="-23495"/>
            <a:ext cx="10515600" cy="1325563"/>
          </a:xfrm>
        </p:spPr>
        <p:txBody>
          <a:bodyPr/>
          <a:lstStyle/>
          <a:p>
            <a:r>
              <a:rPr lang="en-GB"/>
              <a:t>More Control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4D9B7E-EBC3-4906-B94D-EF70C66228C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21586"/>
          <a:stretch/>
        </p:blipFill>
        <p:spPr>
          <a:xfrm>
            <a:off x="7737603" y="5612117"/>
            <a:ext cx="4454398" cy="1103340"/>
          </a:xfrm>
          <a:prstGeom prst="rect">
            <a:avLst/>
          </a:prstGeom>
        </p:spPr>
      </p:pic>
      <p:sp>
        <p:nvSpPr>
          <p:cNvPr id="19" name="Rectangle 15">
            <a:extLst>
              <a:ext uri="{FF2B5EF4-FFF2-40B4-BE49-F238E27FC236}">
                <a16:creationId xmlns:a16="http://schemas.microsoft.com/office/drawing/2014/main" id="{B4DDD68F-F5F8-4877-85FC-30980673C8CA}"/>
              </a:ext>
            </a:extLst>
          </p:cNvPr>
          <p:cNvSpPr/>
          <p:nvPr/>
        </p:nvSpPr>
        <p:spPr>
          <a:xfrm>
            <a:off x="5829337" y="-2720930"/>
            <a:ext cx="1078842" cy="12090400"/>
          </a:xfrm>
          <a:custGeom>
            <a:avLst/>
            <a:gdLst>
              <a:gd name="connsiteX0" fmla="*/ 0 w 1043940"/>
              <a:gd name="connsiteY0" fmla="*/ 0 h 2235676"/>
              <a:gd name="connsiteX1" fmla="*/ 1043940 w 1043940"/>
              <a:gd name="connsiteY1" fmla="*/ 0 h 2235676"/>
              <a:gd name="connsiteX2" fmla="*/ 1043940 w 1043940"/>
              <a:gd name="connsiteY2" fmla="*/ 2235676 h 2235676"/>
              <a:gd name="connsiteX3" fmla="*/ 0 w 1043940"/>
              <a:gd name="connsiteY3" fmla="*/ 2235676 h 2235676"/>
              <a:gd name="connsiteX4" fmla="*/ 0 w 1043940"/>
              <a:gd name="connsiteY4" fmla="*/ 0 h 2235676"/>
              <a:gd name="connsiteX0" fmla="*/ 0 w 1043940"/>
              <a:gd name="connsiteY0" fmla="*/ 0 h 2235676"/>
              <a:gd name="connsiteX1" fmla="*/ 1043940 w 1043940"/>
              <a:gd name="connsiteY1" fmla="*/ 0 h 2235676"/>
              <a:gd name="connsiteX2" fmla="*/ 769620 w 1043940"/>
              <a:gd name="connsiteY2" fmla="*/ 1109980 h 2235676"/>
              <a:gd name="connsiteX3" fmla="*/ 1043940 w 1043940"/>
              <a:gd name="connsiteY3" fmla="*/ 2235676 h 2235676"/>
              <a:gd name="connsiteX4" fmla="*/ 0 w 1043940"/>
              <a:gd name="connsiteY4" fmla="*/ 2235676 h 2235676"/>
              <a:gd name="connsiteX5" fmla="*/ 0 w 1043940"/>
              <a:gd name="connsiteY5" fmla="*/ 0 h 2235676"/>
              <a:gd name="connsiteX0" fmla="*/ 1 w 1043941"/>
              <a:gd name="connsiteY0" fmla="*/ 0 h 2235676"/>
              <a:gd name="connsiteX1" fmla="*/ 1043941 w 1043941"/>
              <a:gd name="connsiteY1" fmla="*/ 0 h 2235676"/>
              <a:gd name="connsiteX2" fmla="*/ 769621 w 1043941"/>
              <a:gd name="connsiteY2" fmla="*/ 1109980 h 2235676"/>
              <a:gd name="connsiteX3" fmla="*/ 1043941 w 1043941"/>
              <a:gd name="connsiteY3" fmla="*/ 2235676 h 2235676"/>
              <a:gd name="connsiteX4" fmla="*/ 1 w 1043941"/>
              <a:gd name="connsiteY4" fmla="*/ 2235676 h 2235676"/>
              <a:gd name="connsiteX5" fmla="*/ 271781 w 1043941"/>
              <a:gd name="connsiteY5" fmla="*/ 1107440 h 2235676"/>
              <a:gd name="connsiteX6" fmla="*/ 1 w 1043941"/>
              <a:gd name="connsiteY6" fmla="*/ 0 h 2235676"/>
              <a:gd name="connsiteX0" fmla="*/ 3 w 1043943"/>
              <a:gd name="connsiteY0" fmla="*/ 0 h 2235676"/>
              <a:gd name="connsiteX1" fmla="*/ 1043943 w 1043943"/>
              <a:gd name="connsiteY1" fmla="*/ 0 h 2235676"/>
              <a:gd name="connsiteX2" fmla="*/ 769623 w 1043943"/>
              <a:gd name="connsiteY2" fmla="*/ 1109980 h 2235676"/>
              <a:gd name="connsiteX3" fmla="*/ 1043943 w 1043943"/>
              <a:gd name="connsiteY3" fmla="*/ 2235676 h 2235676"/>
              <a:gd name="connsiteX4" fmla="*/ 3 w 1043943"/>
              <a:gd name="connsiteY4" fmla="*/ 2235676 h 2235676"/>
              <a:gd name="connsiteX5" fmla="*/ 271783 w 1043943"/>
              <a:gd name="connsiteY5" fmla="*/ 1107440 h 2235676"/>
              <a:gd name="connsiteX6" fmla="*/ 3 w 1043943"/>
              <a:gd name="connsiteY6" fmla="*/ 0 h 2235676"/>
              <a:gd name="connsiteX0" fmla="*/ 3 w 1043943"/>
              <a:gd name="connsiteY0" fmla="*/ 0 h 2235676"/>
              <a:gd name="connsiteX1" fmla="*/ 1043943 w 1043943"/>
              <a:gd name="connsiteY1" fmla="*/ 0 h 2235676"/>
              <a:gd name="connsiteX2" fmla="*/ 769623 w 1043943"/>
              <a:gd name="connsiteY2" fmla="*/ 1109980 h 2235676"/>
              <a:gd name="connsiteX3" fmla="*/ 1043943 w 1043943"/>
              <a:gd name="connsiteY3" fmla="*/ 2235676 h 2235676"/>
              <a:gd name="connsiteX4" fmla="*/ 3 w 1043943"/>
              <a:gd name="connsiteY4" fmla="*/ 2235676 h 2235676"/>
              <a:gd name="connsiteX5" fmla="*/ 271783 w 1043943"/>
              <a:gd name="connsiteY5" fmla="*/ 1107440 h 2235676"/>
              <a:gd name="connsiteX6" fmla="*/ 3 w 1043943"/>
              <a:gd name="connsiteY6" fmla="*/ 0 h 2235676"/>
              <a:gd name="connsiteX0" fmla="*/ 2 w 1043942"/>
              <a:gd name="connsiteY0" fmla="*/ 0 h 2235676"/>
              <a:gd name="connsiteX1" fmla="*/ 1043942 w 1043942"/>
              <a:gd name="connsiteY1" fmla="*/ 0 h 2235676"/>
              <a:gd name="connsiteX2" fmla="*/ 769622 w 1043942"/>
              <a:gd name="connsiteY2" fmla="*/ 1109980 h 2235676"/>
              <a:gd name="connsiteX3" fmla="*/ 1043942 w 1043942"/>
              <a:gd name="connsiteY3" fmla="*/ 2235676 h 2235676"/>
              <a:gd name="connsiteX4" fmla="*/ 2 w 1043942"/>
              <a:gd name="connsiteY4" fmla="*/ 2235676 h 2235676"/>
              <a:gd name="connsiteX5" fmla="*/ 271782 w 1043942"/>
              <a:gd name="connsiteY5" fmla="*/ 1107440 h 2235676"/>
              <a:gd name="connsiteX6" fmla="*/ 2 w 1043942"/>
              <a:gd name="connsiteY6" fmla="*/ 0 h 2235676"/>
              <a:gd name="connsiteX0" fmla="*/ 2 w 1043942"/>
              <a:gd name="connsiteY0" fmla="*/ 0 h 2235676"/>
              <a:gd name="connsiteX1" fmla="*/ 1043942 w 1043942"/>
              <a:gd name="connsiteY1" fmla="*/ 0 h 2235676"/>
              <a:gd name="connsiteX2" fmla="*/ 769622 w 1043942"/>
              <a:gd name="connsiteY2" fmla="*/ 1109980 h 2235676"/>
              <a:gd name="connsiteX3" fmla="*/ 1043942 w 1043942"/>
              <a:gd name="connsiteY3" fmla="*/ 2235676 h 2235676"/>
              <a:gd name="connsiteX4" fmla="*/ 2 w 1043942"/>
              <a:gd name="connsiteY4" fmla="*/ 2235676 h 2235676"/>
              <a:gd name="connsiteX5" fmla="*/ 271782 w 1043942"/>
              <a:gd name="connsiteY5" fmla="*/ 1107440 h 2235676"/>
              <a:gd name="connsiteX6" fmla="*/ 2 w 1043942"/>
              <a:gd name="connsiteY6" fmla="*/ 0 h 223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3942" h="2235676">
                <a:moveTo>
                  <a:pt x="2" y="0"/>
                </a:moveTo>
                <a:lnTo>
                  <a:pt x="1043942" y="0"/>
                </a:lnTo>
                <a:cubicBezTo>
                  <a:pt x="1043942" y="377613"/>
                  <a:pt x="769622" y="732367"/>
                  <a:pt x="769622" y="1109980"/>
                </a:cubicBezTo>
                <a:cubicBezTo>
                  <a:pt x="764542" y="1497912"/>
                  <a:pt x="952502" y="1860444"/>
                  <a:pt x="1043942" y="2235676"/>
                </a:cubicBezTo>
                <a:lnTo>
                  <a:pt x="2" y="2235676"/>
                </a:lnTo>
                <a:cubicBezTo>
                  <a:pt x="-845" y="1858751"/>
                  <a:pt x="285329" y="1517385"/>
                  <a:pt x="271782" y="1107440"/>
                </a:cubicBezTo>
                <a:cubicBezTo>
                  <a:pt x="272629" y="720513"/>
                  <a:pt x="90595" y="369147"/>
                  <a:pt x="2" y="0"/>
                </a:cubicBezTo>
                <a:close/>
              </a:path>
            </a:pathLst>
          </a:custGeom>
          <a:solidFill>
            <a:srgbClr val="C00000">
              <a:alpha val="5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Up 19">
            <a:extLst>
              <a:ext uri="{FF2B5EF4-FFF2-40B4-BE49-F238E27FC236}">
                <a16:creationId xmlns:a16="http://schemas.microsoft.com/office/drawing/2014/main" id="{3F7C7192-CE89-4CC2-838A-3DC942552503}"/>
              </a:ext>
            </a:extLst>
          </p:cNvPr>
          <p:cNvSpPr/>
          <p:nvPr/>
        </p:nvSpPr>
        <p:spPr>
          <a:xfrm>
            <a:off x="5132199" y="5601374"/>
            <a:ext cx="268966" cy="1123275"/>
          </a:xfrm>
          <a:prstGeom prst="up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Up 20">
            <a:extLst>
              <a:ext uri="{FF2B5EF4-FFF2-40B4-BE49-F238E27FC236}">
                <a16:creationId xmlns:a16="http://schemas.microsoft.com/office/drawing/2014/main" id="{C8560CD6-0248-4F74-A4E6-097405FCC39A}"/>
              </a:ext>
            </a:extLst>
          </p:cNvPr>
          <p:cNvSpPr/>
          <p:nvPr/>
        </p:nvSpPr>
        <p:spPr>
          <a:xfrm>
            <a:off x="6200107" y="5592182"/>
            <a:ext cx="268966" cy="1123275"/>
          </a:xfrm>
          <a:prstGeom prst="up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id="{56F474BE-99DE-465D-A504-B557F1D3EEB2}"/>
              </a:ext>
            </a:extLst>
          </p:cNvPr>
          <p:cNvSpPr/>
          <p:nvPr/>
        </p:nvSpPr>
        <p:spPr>
          <a:xfrm rot="10800000">
            <a:off x="5157128" y="83416"/>
            <a:ext cx="268966" cy="1123275"/>
          </a:xfrm>
          <a:prstGeom prst="up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Up 22">
            <a:extLst>
              <a:ext uri="{FF2B5EF4-FFF2-40B4-BE49-F238E27FC236}">
                <a16:creationId xmlns:a16="http://schemas.microsoft.com/office/drawing/2014/main" id="{DFAD9D4E-85F2-4D58-A8F5-CC86613E7CA6}"/>
              </a:ext>
            </a:extLst>
          </p:cNvPr>
          <p:cNvSpPr/>
          <p:nvPr/>
        </p:nvSpPr>
        <p:spPr>
          <a:xfrm rot="10800000">
            <a:off x="6236611" y="74224"/>
            <a:ext cx="268966" cy="1123275"/>
          </a:xfrm>
          <a:prstGeom prst="up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E4ED68-6606-426F-84E5-1E95AE793BFB}"/>
              </a:ext>
            </a:extLst>
          </p:cNvPr>
          <p:cNvSpPr txBox="1"/>
          <p:nvPr/>
        </p:nvSpPr>
        <p:spPr>
          <a:xfrm>
            <a:off x="-18" y="5434587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</a:rPr>
              <a:t>Standing wave</a:t>
            </a:r>
          </a:p>
          <a:p>
            <a:r>
              <a:rPr lang="en-GB" sz="1200" dirty="0">
                <a:effectLst/>
              </a:rPr>
              <a:t>[1] </a:t>
            </a:r>
            <a:r>
              <a:rPr lang="en-GB" sz="1200" dirty="0" err="1">
                <a:effectLst/>
              </a:rPr>
              <a:t>Schmiegelow</a:t>
            </a:r>
            <a:r>
              <a:rPr lang="en-GB" sz="1200" dirty="0">
                <a:effectLst/>
              </a:rPr>
              <a:t>, C. T. </a:t>
            </a:r>
            <a:r>
              <a:rPr lang="en-GB" sz="1200" i="1" dirty="0">
                <a:effectLst/>
              </a:rPr>
              <a:t>et al.</a:t>
            </a:r>
            <a:r>
              <a:rPr lang="en-GB" sz="1200" dirty="0">
                <a:effectLst/>
              </a:rPr>
              <a:t> </a:t>
            </a:r>
            <a:r>
              <a:rPr lang="en-GB" sz="1200" i="1" dirty="0">
                <a:effectLst/>
              </a:rPr>
              <a:t>Phys. Rev. Lett.</a:t>
            </a:r>
            <a:r>
              <a:rPr lang="en-GB" sz="1200" dirty="0">
                <a:effectLst/>
              </a:rPr>
              <a:t> </a:t>
            </a:r>
            <a:r>
              <a:rPr lang="en-GB" sz="1200" b="1" dirty="0">
                <a:effectLst/>
              </a:rPr>
              <a:t>116</a:t>
            </a:r>
            <a:r>
              <a:rPr lang="en-GB" sz="1200" dirty="0">
                <a:effectLst/>
              </a:rPr>
              <a:t>, 033002 (2016).</a:t>
            </a:r>
          </a:p>
          <a:p>
            <a:r>
              <a:rPr lang="en-GB" sz="1200" dirty="0">
                <a:effectLst/>
              </a:rPr>
              <a:t>[</a:t>
            </a:r>
            <a:r>
              <a:rPr lang="en-GB" sz="1200" dirty="0"/>
              <a:t>2</a:t>
            </a:r>
            <a:r>
              <a:rPr lang="en-GB" sz="1200" dirty="0">
                <a:effectLst/>
              </a:rPr>
              <a:t>] Vasquez, A. R. </a:t>
            </a:r>
            <a:r>
              <a:rPr lang="en-GB" sz="1200" i="1" dirty="0">
                <a:effectLst/>
              </a:rPr>
              <a:t>et al.</a:t>
            </a:r>
            <a:r>
              <a:rPr lang="en-GB" sz="1200" i="1" dirty="0"/>
              <a:t>, Phys. Rev. Lett. </a:t>
            </a:r>
            <a:r>
              <a:rPr lang="en-GB" sz="1200" b="1" i="1" dirty="0"/>
              <a:t>130</a:t>
            </a:r>
            <a:r>
              <a:rPr lang="en-GB" sz="1200" i="1" dirty="0"/>
              <a:t>, 133201 </a:t>
            </a:r>
            <a:r>
              <a:rPr lang="en-GB" sz="1200" dirty="0">
                <a:effectLst/>
              </a:rPr>
              <a:t>(2022).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ea typeface="+mn-lt"/>
                <a:cs typeface="+mn-lt"/>
              </a:rPr>
              <a:t>[3] S.</a:t>
            </a:r>
            <a:r>
              <a:rPr lang="en-GB" sz="1200" b="0" i="0" strike="noStrike" dirty="0">
                <a:solidFill>
                  <a:srgbClr val="000000"/>
                </a:solidFill>
                <a:effectLst/>
                <a:ea typeface="+mn-lt"/>
                <a:cs typeface="+mn-lt"/>
              </a:rPr>
              <a:t> Saner</a:t>
            </a:r>
            <a:r>
              <a:rPr lang="en-GB" sz="1200" dirty="0">
                <a:solidFill>
                  <a:srgbClr val="000000"/>
                </a:solidFill>
                <a:ea typeface="+mn-lt"/>
                <a:cs typeface="+mn-lt"/>
              </a:rPr>
              <a:t>, O. </a:t>
            </a:r>
            <a:r>
              <a:rPr lang="en-GB" sz="1200" dirty="0" err="1">
                <a:solidFill>
                  <a:srgbClr val="000000"/>
                </a:solidFill>
                <a:ea typeface="+mn-lt"/>
                <a:cs typeface="+mn-lt"/>
              </a:rPr>
              <a:t>Băzăvan</a:t>
            </a:r>
            <a:r>
              <a:rPr lang="en-GB" sz="12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en-GB" sz="1200" i="1" dirty="0">
                <a:solidFill>
                  <a:srgbClr val="000000"/>
                </a:solidFill>
                <a:ea typeface="+mn-lt"/>
                <a:cs typeface="+mn-lt"/>
              </a:rPr>
              <a:t>et</a:t>
            </a:r>
            <a:r>
              <a:rPr lang="en-GB" sz="1200" b="0" i="1" strike="noStrike" dirty="0">
                <a:solidFill>
                  <a:srgbClr val="000000"/>
                </a:solidFill>
                <a:effectLst/>
                <a:ea typeface="+mn-lt"/>
                <a:cs typeface="+mn-lt"/>
              </a:rPr>
              <a:t> al</a:t>
            </a:r>
            <a:r>
              <a:rPr lang="en-GB" sz="1200" i="1" dirty="0">
                <a:solidFill>
                  <a:srgbClr val="000000"/>
                </a:solidFill>
                <a:ea typeface="+mn-lt"/>
                <a:cs typeface="+mn-lt"/>
              </a:rPr>
              <a:t>.</a:t>
            </a:r>
            <a:r>
              <a:rPr lang="en-GB" sz="1200" dirty="0">
                <a:solidFill>
                  <a:srgbClr val="000000"/>
                </a:solidFill>
                <a:ea typeface="+mn-lt"/>
                <a:cs typeface="+mn-lt"/>
              </a:rPr>
              <a:t>, </a:t>
            </a:r>
            <a:r>
              <a:rPr lang="en-GB" sz="1200" i="1" dirty="0">
                <a:effectLst/>
              </a:rPr>
              <a:t>Phys. Rev. Lett.</a:t>
            </a:r>
            <a:r>
              <a:rPr lang="en-GB" sz="1200" dirty="0">
                <a:effectLst/>
              </a:rPr>
              <a:t> </a:t>
            </a:r>
            <a:r>
              <a:rPr lang="en-GB" sz="1200" b="1" dirty="0">
                <a:effectLst/>
              </a:rPr>
              <a:t>131</a:t>
            </a:r>
            <a:r>
              <a:rPr lang="en-GB" sz="1200" dirty="0">
                <a:effectLst/>
              </a:rPr>
              <a:t>, 220601 (2023).</a:t>
            </a:r>
          </a:p>
          <a:p>
            <a:r>
              <a:rPr lang="en-GB" sz="1200" dirty="0"/>
              <a:t>Single addressing</a:t>
            </a:r>
            <a:endParaRPr lang="en-GB" sz="1200" dirty="0">
              <a:effectLst/>
            </a:endParaRPr>
          </a:p>
          <a:p>
            <a:r>
              <a:rPr lang="en-GB" sz="1200" dirty="0">
                <a:effectLst/>
              </a:rPr>
              <a:t>[4] </a:t>
            </a:r>
            <a:r>
              <a:rPr lang="en-GB" sz="1200" dirty="0" err="1">
                <a:effectLst/>
              </a:rPr>
              <a:t>Nägerl</a:t>
            </a:r>
            <a:r>
              <a:rPr lang="en-GB" sz="1200" dirty="0">
                <a:effectLst/>
              </a:rPr>
              <a:t>, H. C. </a:t>
            </a:r>
            <a:r>
              <a:rPr lang="en-GB" sz="1200" i="1" dirty="0">
                <a:effectLst/>
              </a:rPr>
              <a:t>et al.</a:t>
            </a:r>
            <a:r>
              <a:rPr lang="en-GB" sz="1200" dirty="0">
                <a:effectLst/>
              </a:rPr>
              <a:t> </a:t>
            </a:r>
            <a:r>
              <a:rPr lang="en-GB" sz="1200" i="1" dirty="0">
                <a:effectLst/>
              </a:rPr>
              <a:t>Phys. Rev. A</a:t>
            </a:r>
            <a:r>
              <a:rPr lang="en-GB" sz="1200" dirty="0">
                <a:effectLst/>
              </a:rPr>
              <a:t> </a:t>
            </a:r>
            <a:r>
              <a:rPr lang="en-GB" sz="1200" b="1" dirty="0">
                <a:effectLst/>
              </a:rPr>
              <a:t>60</a:t>
            </a:r>
            <a:r>
              <a:rPr lang="en-GB" sz="1200" dirty="0">
                <a:effectLst/>
              </a:rPr>
              <a:t>, 145–148 (1999).</a:t>
            </a:r>
          </a:p>
          <a:p>
            <a:r>
              <a:rPr lang="en-GB" sz="1200" dirty="0"/>
              <a:t>[5] </a:t>
            </a:r>
            <a:r>
              <a:rPr lang="en-GB" sz="1200" dirty="0">
                <a:effectLst/>
              </a:rPr>
              <a:t>Li, R.-R. </a:t>
            </a:r>
            <a:r>
              <a:rPr lang="en-GB" sz="1200" i="1" dirty="0">
                <a:effectLst/>
              </a:rPr>
              <a:t>et al.</a:t>
            </a:r>
            <a:r>
              <a:rPr lang="en-GB" sz="1200" dirty="0">
                <a:effectLst/>
              </a:rPr>
              <a:t> </a:t>
            </a:r>
            <a:r>
              <a:rPr lang="en-GB" sz="1200" i="1" dirty="0" err="1">
                <a:effectLst/>
              </a:rPr>
              <a:t>arxiv</a:t>
            </a:r>
            <a:r>
              <a:rPr lang="en-GB" sz="1200" dirty="0">
                <a:effectLst/>
              </a:rPr>
              <a:t> </a:t>
            </a:r>
            <a:r>
              <a:rPr lang="en-GB" sz="1200" b="1" dirty="0">
                <a:effectLst/>
              </a:rPr>
              <a:t>2306.01307</a:t>
            </a:r>
            <a:r>
              <a:rPr lang="en-GB" sz="1200" dirty="0">
                <a:effectLst/>
              </a:rPr>
              <a:t> (2023).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0C9D3B-C2BD-468F-ABD3-0AAFE27D7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27B6F-5253-48F4-A45C-0C951036EE3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4399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2AC8D19-0726-4C1A-825D-CB933DDFE3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5142" y="4444621"/>
            <a:ext cx="5577644" cy="1896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/>
              <a:t>Stabilisation by interferometer</a:t>
            </a:r>
          </a:p>
          <a:p>
            <a:r>
              <a:rPr lang="de-CH"/>
              <a:t>Two stage feedback </a:t>
            </a:r>
          </a:p>
          <a:p>
            <a:pPr lvl="1"/>
            <a:r>
              <a:rPr lang="de-CH"/>
              <a:t>Photodiode feedback (fast) </a:t>
            </a:r>
            <a:r>
              <a:rPr lang="el-GR"/>
              <a:t>λ</a:t>
            </a:r>
            <a:r>
              <a:rPr lang="en-GB"/>
              <a:t>/300</a:t>
            </a:r>
            <a:endParaRPr lang="de-CH"/>
          </a:p>
          <a:p>
            <a:pPr lvl="1"/>
            <a:r>
              <a:rPr lang="de-CH"/>
              <a:t>Ion feedback (slow)</a:t>
            </a:r>
          </a:p>
          <a:p>
            <a:pPr marL="0" indent="0">
              <a:buNone/>
            </a:pPr>
            <a:r>
              <a:rPr lang="de-CH">
                <a:sym typeface="Wingdings" panose="05000000000000000000" pitchFamily="2" charset="2"/>
              </a:rPr>
              <a:t> </a:t>
            </a:r>
            <a:r>
              <a:rPr lang="el-GR"/>
              <a:t>λ</a:t>
            </a:r>
            <a:r>
              <a:rPr lang="en-GB"/>
              <a:t>/100 combined @ ions</a:t>
            </a:r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4C4C7C-74B8-4684-8004-F5EB11B42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9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5024DC5-B304-47C7-94B0-9D89AB0C6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771" y="353466"/>
            <a:ext cx="11542458" cy="972000"/>
          </a:xfrm>
        </p:spPr>
        <p:txBody>
          <a:bodyPr/>
          <a:lstStyle/>
          <a:p>
            <a:r>
              <a:rPr lang="de-CH"/>
              <a:t>Standing </a:t>
            </a:r>
            <a:r>
              <a:rPr lang="de-CH" err="1"/>
              <a:t>wave</a:t>
            </a:r>
            <a:r>
              <a:rPr lang="de-CH"/>
              <a:t> in </a:t>
            </a:r>
            <a:r>
              <a:rPr lang="de-CH" err="1"/>
              <a:t>the</a:t>
            </a:r>
            <a:r>
              <a:rPr lang="de-CH"/>
              <a:t> lab + </a:t>
            </a:r>
            <a:r>
              <a:rPr lang="de-CH" err="1"/>
              <a:t>phase</a:t>
            </a:r>
            <a:r>
              <a:rPr lang="de-CH"/>
              <a:t> stabilisation</a:t>
            </a:r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F2BF3A6-BE98-47F2-94DA-1BAB487EE33A}"/>
              </a:ext>
            </a:extLst>
          </p:cNvPr>
          <p:cNvSpPr txBox="1"/>
          <p:nvPr/>
        </p:nvSpPr>
        <p:spPr>
          <a:xfrm>
            <a:off x="6725833" y="1393614"/>
            <a:ext cx="1359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PD</a:t>
            </a:r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3E42F1B-5467-4BB7-95D9-4EA52ECEEC9D}"/>
              </a:ext>
            </a:extLst>
          </p:cNvPr>
          <p:cNvCxnSpPr>
            <a:cxnSpLocks/>
          </p:cNvCxnSpPr>
          <p:nvPr/>
        </p:nvCxnSpPr>
        <p:spPr>
          <a:xfrm flipH="1">
            <a:off x="7297604" y="1576421"/>
            <a:ext cx="633817" cy="664"/>
          </a:xfrm>
          <a:prstGeom prst="straightConnector1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9948C88-2F3A-48F7-A39E-010B6ABCBAA4}"/>
              </a:ext>
            </a:extLst>
          </p:cNvPr>
          <p:cNvCxnSpPr>
            <a:cxnSpLocks/>
          </p:cNvCxnSpPr>
          <p:nvPr/>
        </p:nvCxnSpPr>
        <p:spPr>
          <a:xfrm flipH="1">
            <a:off x="7931420" y="1253183"/>
            <a:ext cx="9082" cy="2526424"/>
          </a:xfrm>
          <a:prstGeom prst="line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2AADC3-D39A-456A-A045-5C9C380E50B1}"/>
              </a:ext>
            </a:extLst>
          </p:cNvPr>
          <p:cNvCxnSpPr>
            <a:cxnSpLocks/>
          </p:cNvCxnSpPr>
          <p:nvPr/>
        </p:nvCxnSpPr>
        <p:spPr>
          <a:xfrm>
            <a:off x="10352553" y="1582762"/>
            <a:ext cx="0" cy="2196182"/>
          </a:xfrm>
          <a:prstGeom prst="line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91A569C-BE45-47FE-9BA0-91FF71C349EB}"/>
              </a:ext>
            </a:extLst>
          </p:cNvPr>
          <p:cNvCxnSpPr/>
          <p:nvPr/>
        </p:nvCxnSpPr>
        <p:spPr>
          <a:xfrm flipH="1" flipV="1">
            <a:off x="7940503" y="3778944"/>
            <a:ext cx="2410872" cy="0"/>
          </a:xfrm>
          <a:prstGeom prst="line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005C747-8800-4288-AEA2-43337199F031}"/>
              </a:ext>
            </a:extLst>
          </p:cNvPr>
          <p:cNvCxnSpPr>
            <a:cxnSpLocks/>
          </p:cNvCxnSpPr>
          <p:nvPr/>
        </p:nvCxnSpPr>
        <p:spPr>
          <a:xfrm flipH="1" flipV="1">
            <a:off x="7940504" y="1582097"/>
            <a:ext cx="2412050" cy="664"/>
          </a:xfrm>
          <a:prstGeom prst="line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FDDCC2D-FB58-4EBA-B824-3DC30864D960}"/>
              </a:ext>
            </a:extLst>
          </p:cNvPr>
          <p:cNvCxnSpPr/>
          <p:nvPr/>
        </p:nvCxnSpPr>
        <p:spPr>
          <a:xfrm flipH="1" flipV="1">
            <a:off x="10346918" y="3783763"/>
            <a:ext cx="482174" cy="0"/>
          </a:xfrm>
          <a:prstGeom prst="straightConnector1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38F9145-F11B-4D82-97D4-CA68A8EABC35}"/>
              </a:ext>
            </a:extLst>
          </p:cNvPr>
          <p:cNvCxnSpPr/>
          <p:nvPr/>
        </p:nvCxnSpPr>
        <p:spPr>
          <a:xfrm>
            <a:off x="7785547" y="1240696"/>
            <a:ext cx="330532" cy="0"/>
          </a:xfrm>
          <a:prstGeom prst="line">
            <a:avLst/>
          </a:prstGeom>
          <a:ln w="57150" cap="sq">
            <a:solidFill>
              <a:schemeClr val="tx2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tial Circle 37">
            <a:extLst>
              <a:ext uri="{FF2B5EF4-FFF2-40B4-BE49-F238E27FC236}">
                <a16:creationId xmlns:a16="http://schemas.microsoft.com/office/drawing/2014/main" id="{997EE1C9-37E4-457C-8461-C43203B15B9F}"/>
              </a:ext>
            </a:extLst>
          </p:cNvPr>
          <p:cNvSpPr/>
          <p:nvPr/>
        </p:nvSpPr>
        <p:spPr>
          <a:xfrm>
            <a:off x="7081352" y="1382690"/>
            <a:ext cx="482174" cy="388680"/>
          </a:xfrm>
          <a:prstGeom prst="pie">
            <a:avLst>
              <a:gd name="adj1" fmla="val 5424478"/>
              <a:gd name="adj2" fmla="val 1620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4C7F1C4-5D91-493E-999A-918C887D3174}"/>
              </a:ext>
            </a:extLst>
          </p:cNvPr>
          <p:cNvSpPr/>
          <p:nvPr/>
        </p:nvSpPr>
        <p:spPr>
          <a:xfrm flipH="1">
            <a:off x="9112197" y="1502947"/>
            <a:ext cx="169612" cy="16466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6EB9EDD-3D24-4A32-9626-A23A43B0EEB4}"/>
              </a:ext>
            </a:extLst>
          </p:cNvPr>
          <p:cNvCxnSpPr>
            <a:cxnSpLocks/>
          </p:cNvCxnSpPr>
          <p:nvPr/>
        </p:nvCxnSpPr>
        <p:spPr>
          <a:xfrm rot="5400000" flipV="1">
            <a:off x="7787378" y="3639156"/>
            <a:ext cx="246990" cy="277575"/>
          </a:xfrm>
          <a:prstGeom prst="line">
            <a:avLst/>
          </a:prstGeom>
          <a:ln w="57150" cap="sq">
            <a:solidFill>
              <a:schemeClr val="tx2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71E538F-2625-45EE-A513-0E7BDBF0ACC5}"/>
              </a:ext>
            </a:extLst>
          </p:cNvPr>
          <p:cNvCxnSpPr>
            <a:cxnSpLocks/>
          </p:cNvCxnSpPr>
          <p:nvPr/>
        </p:nvCxnSpPr>
        <p:spPr>
          <a:xfrm flipV="1">
            <a:off x="7785549" y="1393614"/>
            <a:ext cx="330530" cy="300794"/>
          </a:xfrm>
          <a:prstGeom prst="line">
            <a:avLst/>
          </a:prstGeom>
          <a:ln w="57150" cap="sq">
            <a:solidFill>
              <a:schemeClr val="tx2">
                <a:lumMod val="60000"/>
                <a:lumOff val="40000"/>
              </a:schemeClr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AB5EAE7-1759-45A2-81EB-F296EB588854}"/>
              </a:ext>
            </a:extLst>
          </p:cNvPr>
          <p:cNvCxnSpPr>
            <a:cxnSpLocks/>
          </p:cNvCxnSpPr>
          <p:nvPr/>
        </p:nvCxnSpPr>
        <p:spPr>
          <a:xfrm>
            <a:off x="8307287" y="1582097"/>
            <a:ext cx="633817" cy="664"/>
          </a:xfrm>
          <a:prstGeom prst="straightConnector1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17BF49B-D818-45D8-81B2-B9DBE68E23CD}"/>
              </a:ext>
            </a:extLst>
          </p:cNvPr>
          <p:cNvCxnSpPr>
            <a:cxnSpLocks/>
          </p:cNvCxnSpPr>
          <p:nvPr/>
        </p:nvCxnSpPr>
        <p:spPr>
          <a:xfrm flipH="1">
            <a:off x="9428485" y="1582097"/>
            <a:ext cx="633817" cy="664"/>
          </a:xfrm>
          <a:prstGeom prst="straightConnector1">
            <a:avLst/>
          </a:prstGeom>
          <a:ln w="57150" cap="sq">
            <a:solidFill>
              <a:srgbClr val="FF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F666055-95F8-4B98-BC10-4F60CBC3AE20}"/>
                  </a:ext>
                </a:extLst>
              </p:cNvPr>
              <p:cNvSpPr txBox="1"/>
              <p:nvPr/>
            </p:nvSpPr>
            <p:spPr>
              <a:xfrm rot="10800000" flipH="1" flipV="1">
                <a:off x="8944221" y="1602870"/>
                <a:ext cx="4842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l-G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sz="1400" i="1"/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F666055-95F8-4B98-BC10-4F60CBC3AE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H="1" flipV="1">
                <a:off x="8944221" y="1602870"/>
                <a:ext cx="484264" cy="307777"/>
              </a:xfrm>
              <a:prstGeom prst="rect">
                <a:avLst/>
              </a:prstGeom>
              <a:blipFill>
                <a:blip r:embed="rId3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4BF52D81-3F29-4474-92A6-8A3F338FAAF5}"/>
              </a:ext>
            </a:extLst>
          </p:cNvPr>
          <p:cNvSpPr/>
          <p:nvPr/>
        </p:nvSpPr>
        <p:spPr>
          <a:xfrm>
            <a:off x="7692205" y="2581299"/>
            <a:ext cx="542189" cy="1991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/>
              <a:t>AOD</a:t>
            </a:r>
            <a:endParaRPr lang="en-GB" sz="16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0E87B07-E0EA-4802-B488-F49DA492F9A9}"/>
              </a:ext>
            </a:extLst>
          </p:cNvPr>
          <p:cNvSpPr/>
          <p:nvPr/>
        </p:nvSpPr>
        <p:spPr>
          <a:xfrm>
            <a:off x="10095900" y="2573654"/>
            <a:ext cx="542189" cy="1991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/>
              <a:t>AOD</a:t>
            </a:r>
            <a:endParaRPr lang="en-GB" sz="16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4D83A38-3638-46C0-B912-083D9C91A22F}"/>
                  </a:ext>
                </a:extLst>
              </p:cNvPr>
              <p:cNvSpPr txBox="1"/>
              <p:nvPr/>
            </p:nvSpPr>
            <p:spPr>
              <a:xfrm rot="10800000" flipH="1" flipV="1">
                <a:off x="7814927" y="2291485"/>
                <a:ext cx="4842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</m:oMath>
                  </m:oMathPara>
                </a14:m>
                <a:endParaRPr lang="en-GB" i="1"/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4D83A38-3638-46C0-B912-083D9C91A2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H="1" flipV="1">
                <a:off x="7814927" y="2291485"/>
                <a:ext cx="484264" cy="307777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740E05E9-2E5B-4161-BE84-92661437F1FF}"/>
              </a:ext>
            </a:extLst>
          </p:cNvPr>
          <p:cNvSpPr txBox="1"/>
          <p:nvPr/>
        </p:nvSpPr>
        <p:spPr>
          <a:xfrm>
            <a:off x="7952135" y="2752180"/>
            <a:ext cx="732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arm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3824BA9-0C69-4E75-8632-29645C6DE59D}"/>
              </a:ext>
            </a:extLst>
          </p:cNvPr>
          <p:cNvSpPr txBox="1"/>
          <p:nvPr/>
        </p:nvSpPr>
        <p:spPr>
          <a:xfrm>
            <a:off x="10366994" y="2756404"/>
            <a:ext cx="732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arm 2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10AAA19-AB29-40E3-846B-38ECE29715D1}"/>
              </a:ext>
            </a:extLst>
          </p:cNvPr>
          <p:cNvCxnSpPr>
            <a:cxnSpLocks/>
          </p:cNvCxnSpPr>
          <p:nvPr/>
        </p:nvCxnSpPr>
        <p:spPr>
          <a:xfrm rot="5400000" flipV="1">
            <a:off x="10219866" y="3639157"/>
            <a:ext cx="246990" cy="277575"/>
          </a:xfrm>
          <a:prstGeom prst="line">
            <a:avLst/>
          </a:prstGeom>
          <a:ln w="57150" cap="sq">
            <a:solidFill>
              <a:schemeClr val="tx2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28EEDD0-60EE-4571-B4C5-78FB52FF41DF}"/>
              </a:ext>
            </a:extLst>
          </p:cNvPr>
          <p:cNvCxnSpPr>
            <a:cxnSpLocks/>
          </p:cNvCxnSpPr>
          <p:nvPr/>
        </p:nvCxnSpPr>
        <p:spPr>
          <a:xfrm rot="5400000" flipV="1">
            <a:off x="10228203" y="1413419"/>
            <a:ext cx="246990" cy="277575"/>
          </a:xfrm>
          <a:prstGeom prst="line">
            <a:avLst/>
          </a:prstGeom>
          <a:ln w="57150" cap="sq">
            <a:solidFill>
              <a:schemeClr val="tx2"/>
            </a:solidFill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96830A9-B988-4F74-8EB2-F172424F14D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5" t="27328" r="14830" b="20111"/>
          <a:stretch/>
        </p:blipFill>
        <p:spPr>
          <a:xfrm>
            <a:off x="689840" y="1788270"/>
            <a:ext cx="5215021" cy="3604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37" name="Arrow: Up 36">
            <a:extLst>
              <a:ext uri="{FF2B5EF4-FFF2-40B4-BE49-F238E27FC236}">
                <a16:creationId xmlns:a16="http://schemas.microsoft.com/office/drawing/2014/main" id="{FB920429-4FEC-4C49-A4E1-DA89B8A5B9F3}"/>
              </a:ext>
            </a:extLst>
          </p:cNvPr>
          <p:cNvSpPr/>
          <p:nvPr/>
        </p:nvSpPr>
        <p:spPr>
          <a:xfrm rot="5400000">
            <a:off x="1143325" y="2789595"/>
            <a:ext cx="268966" cy="1123275"/>
          </a:xfrm>
          <a:prstGeom prst="upArrow">
            <a:avLst/>
          </a:prstGeom>
          <a:solidFill>
            <a:srgbClr val="FF0000">
              <a:alpha val="80000"/>
            </a:srgbClr>
          </a:solidFill>
          <a:ln w="19050">
            <a:solidFill>
              <a:srgbClr val="E7E6E6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Arrow: Up 38">
            <a:extLst>
              <a:ext uri="{FF2B5EF4-FFF2-40B4-BE49-F238E27FC236}">
                <a16:creationId xmlns:a16="http://schemas.microsoft.com/office/drawing/2014/main" id="{983582F0-1B43-408B-9EFA-5253AEEC7578}"/>
              </a:ext>
            </a:extLst>
          </p:cNvPr>
          <p:cNvSpPr/>
          <p:nvPr/>
        </p:nvSpPr>
        <p:spPr>
          <a:xfrm rot="16200000">
            <a:off x="4701683" y="2789596"/>
            <a:ext cx="268966" cy="1123275"/>
          </a:xfrm>
          <a:prstGeom prst="upArrow">
            <a:avLst/>
          </a:prstGeom>
          <a:solidFill>
            <a:srgbClr val="FF0000">
              <a:alpha val="80000"/>
            </a:srgbClr>
          </a:solidFill>
          <a:ln w="19050">
            <a:solidFill>
              <a:srgbClr val="E7E6E6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Content Placeholder 3">
            <a:extLst>
              <a:ext uri="{FF2B5EF4-FFF2-40B4-BE49-F238E27FC236}">
                <a16:creationId xmlns:a16="http://schemas.microsoft.com/office/drawing/2014/main" id="{1011A355-F9E7-4877-A463-A0BA9D4C3549}"/>
              </a:ext>
            </a:extLst>
          </p:cNvPr>
          <p:cNvSpPr txBox="1">
            <a:spLocks/>
          </p:cNvSpPr>
          <p:nvPr/>
        </p:nvSpPr>
        <p:spPr>
          <a:xfrm>
            <a:off x="324771" y="1181431"/>
            <a:ext cx="5181600" cy="559435"/>
          </a:xfrm>
          <a:prstGeom prst="rect">
            <a:avLst/>
          </a:prstGeom>
        </p:spPr>
        <p:txBody>
          <a:bodyPr vert="horz" lIns="14040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Dual Objectives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97B01EE-7890-4E84-B790-67EA64B5F5C0}"/>
              </a:ext>
            </a:extLst>
          </p:cNvPr>
          <p:cNvCxnSpPr/>
          <p:nvPr/>
        </p:nvCxnSpPr>
        <p:spPr>
          <a:xfrm>
            <a:off x="7952135" y="1910648"/>
            <a:ext cx="1232505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FBFCFBE-4224-4528-913E-F81AD53BE723}"/>
              </a:ext>
            </a:extLst>
          </p:cNvPr>
          <p:cNvSpPr txBox="1"/>
          <p:nvPr/>
        </p:nvSpPr>
        <p:spPr>
          <a:xfrm>
            <a:off x="8234394" y="1910648"/>
            <a:ext cx="87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 cm</a:t>
            </a:r>
          </a:p>
        </p:txBody>
      </p:sp>
      <p:pic>
        <p:nvPicPr>
          <p:cNvPr id="44" name="Picture 2" descr="A close-up of a chip&#10;&#10;Description automatically generated">
            <a:extLst>
              <a:ext uri="{FF2B5EF4-FFF2-40B4-BE49-F238E27FC236}">
                <a16:creationId xmlns:a16="http://schemas.microsoft.com/office/drawing/2014/main" id="{199FE099-FE8E-4013-9CF5-E78E225C8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5587" y="4586293"/>
            <a:ext cx="1674490" cy="16132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37FCD00-F5E0-4E5C-9BCF-9253A4B94BCA}"/>
              </a:ext>
            </a:extLst>
          </p:cNvPr>
          <p:cNvSpPr txBox="1"/>
          <p:nvPr/>
        </p:nvSpPr>
        <p:spPr>
          <a:xfrm>
            <a:off x="1996924" y="5491903"/>
            <a:ext cx="2519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NPL Segmented Trap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454D3A-7E0C-4297-B715-1E49EBA85898}"/>
              </a:ext>
            </a:extLst>
          </p:cNvPr>
          <p:cNvSpPr txBox="1"/>
          <p:nvPr/>
        </p:nvSpPr>
        <p:spPr>
          <a:xfrm>
            <a:off x="0" y="6550223"/>
            <a:ext cx="65135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</a:rPr>
              <a:t>[1</a:t>
            </a:r>
            <a:r>
              <a:rPr lang="en-GB" sz="1400" dirty="0"/>
              <a:t>]</a:t>
            </a:r>
            <a:r>
              <a:rPr lang="en-GB" sz="1400" dirty="0">
                <a:effectLst/>
              </a:rPr>
              <a:t> </a:t>
            </a:r>
            <a:r>
              <a:rPr lang="en-GB" sz="1400" dirty="0" err="1">
                <a:effectLst/>
              </a:rPr>
              <a:t>Wilpers</a:t>
            </a:r>
            <a:r>
              <a:rPr lang="en-GB" sz="1400" dirty="0">
                <a:effectLst/>
              </a:rPr>
              <a:t>, G., See, P., Gill, P. &amp; Sinclair, A. G. </a:t>
            </a:r>
            <a:r>
              <a:rPr lang="en-GB" sz="1400" i="1" dirty="0">
                <a:effectLst/>
              </a:rPr>
              <a:t>Nature Nanotech</a:t>
            </a:r>
            <a:r>
              <a:rPr lang="en-GB" sz="1400" dirty="0">
                <a:effectLst/>
              </a:rPr>
              <a:t> </a:t>
            </a:r>
            <a:r>
              <a:rPr lang="en-GB" sz="1400" b="1" dirty="0">
                <a:effectLst/>
              </a:rPr>
              <a:t>7</a:t>
            </a:r>
            <a:r>
              <a:rPr lang="en-GB" sz="1400" dirty="0">
                <a:effectLst/>
              </a:rPr>
              <a:t>, 572–576 (2012).</a:t>
            </a:r>
          </a:p>
        </p:txBody>
      </p:sp>
    </p:spTree>
    <p:extLst>
      <p:ext uri="{BB962C8B-B14F-4D97-AF65-F5344CB8AC3E}">
        <p14:creationId xmlns:p14="http://schemas.microsoft.com/office/powerpoint/2010/main" val="18505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0e5e274-deb8-4242-b7f2-82cb601d54a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6ECC14855B2C44BA21E857EBBB7534" ma:contentTypeVersion="14" ma:contentTypeDescription="Create a new document." ma:contentTypeScope="" ma:versionID="1b3688ec3b80ae7de12a3e133896d7c3">
  <xsd:schema xmlns:xsd="http://www.w3.org/2001/XMLSchema" xmlns:xs="http://www.w3.org/2001/XMLSchema" xmlns:p="http://schemas.microsoft.com/office/2006/metadata/properties" xmlns:ns3="00e5e274-deb8-4242-b7f2-82cb601d54ad" xmlns:ns4="f1af7e32-d3df-4f71-a272-4f8409698332" targetNamespace="http://schemas.microsoft.com/office/2006/metadata/properties" ma:root="true" ma:fieldsID="38e56902cd73e920c158fbac72a6d2f4" ns3:_="" ns4:_="">
    <xsd:import namespace="00e5e274-deb8-4242-b7f2-82cb601d54ad"/>
    <xsd:import namespace="f1af7e32-d3df-4f71-a272-4f840969833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ObjectDetectorVersions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e5e274-deb8-4242-b7f2-82cb601d54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af7e32-d3df-4f71-a272-4f840969833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E1615A1-3ADF-4C12-8D9A-D6B0B2C0DEC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EA170A-3BE4-493C-9379-3815BD579111}">
  <ds:schemaRefs>
    <ds:schemaRef ds:uri="00e5e274-deb8-4242-b7f2-82cb601d54ad"/>
    <ds:schemaRef ds:uri="f1af7e32-d3df-4f71-a272-4f840969833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1ADECE6-22A4-45E7-88B8-FA2E8CB0C2CF}">
  <ds:schemaRefs>
    <ds:schemaRef ds:uri="00e5e274-deb8-4242-b7f2-82cb601d54ad"/>
    <ds:schemaRef ds:uri="f1af7e32-d3df-4f71-a272-4f840969833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1818</TotalTime>
  <Words>1265</Words>
  <Application>Microsoft Office PowerPoint</Application>
  <PresentationFormat>Widescreen</PresentationFormat>
  <Paragraphs>273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Office Theme</vt:lpstr>
      <vt:lpstr>Overcoming and harnessing non-commuting dynamics in trapped ions</vt:lpstr>
      <vt:lpstr>Overview</vt:lpstr>
      <vt:lpstr>PowerPoint Presentation</vt:lpstr>
      <vt:lpstr>Control for Hybrid system</vt:lpstr>
      <vt:lpstr>1) Fast MS Gates – Coherent errors</vt:lpstr>
      <vt:lpstr>1) Fast MS Gates – Coherent errors</vt:lpstr>
      <vt:lpstr>Entangling gates </vt:lpstr>
      <vt:lpstr>More Control</vt:lpstr>
      <vt:lpstr>Standing wave in the lab + phase stabilisation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Creating higher order squeezed states</vt:lpstr>
      <vt:lpstr>Hybrid quantum </vt:lpstr>
      <vt:lpstr>Outlook</vt:lpstr>
      <vt:lpstr>The team</vt:lpstr>
      <vt:lpstr>Standing-wave Physics</vt:lpstr>
      <vt:lpstr>Standing-wave Physics</vt:lpstr>
      <vt:lpstr>Magnus expansion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Donovan Webb</dc:creator>
  <cp:lastModifiedBy>Donovan Webb</cp:lastModifiedBy>
  <cp:revision>34</cp:revision>
  <dcterms:created xsi:type="dcterms:W3CDTF">2024-06-27T13:37:26Z</dcterms:created>
  <dcterms:modified xsi:type="dcterms:W3CDTF">2024-07-11T07:41:16Z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0x0101008D6ECC14855B2C44BA21E857EBBB7534</vt:lpwstr>
  </property>
</Properties>
</file>