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523" r:id="rId3"/>
    <p:sldId id="1415" r:id="rId4"/>
    <p:sldId id="999" r:id="rId5"/>
    <p:sldId id="1400" r:id="rId6"/>
    <p:sldId id="1401" r:id="rId7"/>
    <p:sldId id="1402" r:id="rId8"/>
    <p:sldId id="1403" r:id="rId9"/>
    <p:sldId id="1405" r:id="rId10"/>
    <p:sldId id="1406" r:id="rId11"/>
    <p:sldId id="1407" r:id="rId12"/>
    <p:sldId id="1408" r:id="rId13"/>
    <p:sldId id="1409" r:id="rId14"/>
    <p:sldId id="1412" r:id="rId15"/>
    <p:sldId id="1411" r:id="rId16"/>
    <p:sldId id="1414" r:id="rId17"/>
    <p:sldId id="1322" r:id="rId18"/>
    <p:sldId id="1399" r:id="rId19"/>
    <p:sldId id="996" r:id="rId20"/>
    <p:sldId id="1392" r:id="rId21"/>
    <p:sldId id="1393" r:id="rId22"/>
    <p:sldId id="995" r:id="rId23"/>
    <p:sldId id="1404" r:id="rId2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436" autoAdjust="0"/>
  </p:normalViewPr>
  <p:slideViewPr>
    <p:cSldViewPr snapToGrid="0">
      <p:cViewPr varScale="1">
        <p:scale>
          <a:sx n="100" d="100"/>
          <a:sy n="100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445E0-3C33-497E-9786-E2E12E18FF16}" type="datetimeFigureOut">
              <a:rPr lang="de-AT" smtClean="0"/>
              <a:t>12.07.2024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0F308-FDAC-4167-9612-53A1CEC1BF0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46056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Good day!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Working in </a:t>
            </a:r>
            <a:r>
              <a:rPr lang="en-US" dirty="0" err="1"/>
              <a:t>Ibk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Same as previous experiment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Quantum Computer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Fidelitites</a:t>
            </a:r>
            <a:r>
              <a:rPr lang="en-US" dirty="0"/>
              <a:t> not perfect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err="1"/>
              <a:t>Characterise</a:t>
            </a:r>
            <a:r>
              <a:rPr lang="en-US" dirty="0"/>
              <a:t> errors via cycle error reconstruction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926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Add to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</a:t>
            </a:r>
            <a:r>
              <a:rPr lang="de-AT" dirty="0" err="1"/>
              <a:t>we</a:t>
            </a:r>
            <a:r>
              <a:rPr lang="de-AT" dirty="0"/>
              <a:t> </a:t>
            </a:r>
            <a:r>
              <a:rPr lang="de-AT" dirty="0" err="1"/>
              <a:t>want</a:t>
            </a:r>
            <a:r>
              <a:rPr lang="de-AT" dirty="0"/>
              <a:t> to </a:t>
            </a:r>
            <a:r>
              <a:rPr lang="de-AT" dirty="0" err="1"/>
              <a:t>characterize</a:t>
            </a:r>
            <a:r>
              <a:rPr lang="de-AT" dirty="0"/>
              <a:t> (</a:t>
            </a:r>
            <a:r>
              <a:rPr lang="de-AT" dirty="0" err="1"/>
              <a:t>red</a:t>
            </a:r>
            <a:r>
              <a:rPr lang="de-AT" dirty="0"/>
              <a:t>) a </a:t>
            </a:r>
            <a:r>
              <a:rPr lang="de-AT" dirty="0" err="1"/>
              <a:t>random</a:t>
            </a:r>
            <a:r>
              <a:rPr lang="de-AT" dirty="0"/>
              <a:t> </a:t>
            </a:r>
            <a:r>
              <a:rPr lang="de-AT" dirty="0" err="1"/>
              <a:t>pauli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(</a:t>
            </a:r>
            <a:r>
              <a:rPr lang="de-AT" dirty="0" err="1"/>
              <a:t>green</a:t>
            </a:r>
            <a:r>
              <a:rPr lang="de-AT" dirty="0"/>
              <a:t>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Transforms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noise</a:t>
            </a:r>
            <a:r>
              <a:rPr lang="de-AT" dirty="0"/>
              <a:t> </a:t>
            </a:r>
            <a:r>
              <a:rPr lang="de-AT" dirty="0" err="1"/>
              <a:t>channel</a:t>
            </a:r>
            <a:r>
              <a:rPr lang="de-AT" dirty="0"/>
              <a:t> to Pauli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channel</a:t>
            </a:r>
            <a:r>
              <a:rPr lang="de-AT" dirty="0"/>
              <a:t> while </a:t>
            </a:r>
            <a:r>
              <a:rPr lang="de-AT" dirty="0" err="1"/>
              <a:t>conserving</a:t>
            </a:r>
            <a:r>
              <a:rPr lang="de-AT" dirty="0"/>
              <a:t> </a:t>
            </a:r>
            <a:r>
              <a:rPr lang="de-AT" dirty="0" err="1"/>
              <a:t>fidelity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Repeat </a:t>
            </a:r>
            <a:r>
              <a:rPr lang="de-AT" dirty="0" err="1"/>
              <a:t>dressed</a:t>
            </a:r>
            <a:r>
              <a:rPr lang="de-AT" dirty="0"/>
              <a:t> </a:t>
            </a:r>
            <a:r>
              <a:rPr lang="de-AT" dirty="0" err="1"/>
              <a:t>cycle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to RB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Prepare</a:t>
            </a:r>
            <a:r>
              <a:rPr lang="de-AT" dirty="0"/>
              <a:t> different initial </a:t>
            </a:r>
            <a:r>
              <a:rPr lang="de-AT" dirty="0" err="1"/>
              <a:t>state</a:t>
            </a:r>
            <a:r>
              <a:rPr lang="de-AT" dirty="0"/>
              <a:t> to </a:t>
            </a:r>
            <a:r>
              <a:rPr lang="de-AT" dirty="0" err="1"/>
              <a:t>determine</a:t>
            </a:r>
            <a:r>
              <a:rPr lang="de-AT" dirty="0"/>
              <a:t> </a:t>
            </a:r>
            <a:r>
              <a:rPr lang="de-AT" dirty="0" err="1"/>
              <a:t>eigenvalues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Postprocessing</a:t>
            </a:r>
            <a:r>
              <a:rPr lang="de-AT" dirty="0"/>
              <a:t> </a:t>
            </a:r>
            <a:r>
              <a:rPr lang="de-AT" dirty="0" err="1"/>
              <a:t>derives</a:t>
            </a:r>
            <a:r>
              <a:rPr lang="de-AT" dirty="0"/>
              <a:t> </a:t>
            </a:r>
            <a:r>
              <a:rPr lang="de-AT" dirty="0" err="1"/>
              <a:t>probabilities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But: </a:t>
            </a:r>
            <a:r>
              <a:rPr lang="de-AT" dirty="0" err="1"/>
              <a:t>repitions</a:t>
            </a:r>
            <a:r>
              <a:rPr lang="de-AT" dirty="0"/>
              <a:t> </a:t>
            </a:r>
            <a:r>
              <a:rPr lang="de-AT" dirty="0" err="1"/>
              <a:t>come</a:t>
            </a:r>
            <a:r>
              <a:rPr lang="de-AT" dirty="0"/>
              <a:t> with a </a:t>
            </a:r>
            <a:r>
              <a:rPr lang="de-AT" dirty="0" err="1"/>
              <a:t>drawback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7007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If</a:t>
            </a:r>
            <a:r>
              <a:rPr lang="de-AT" dirty="0"/>
              <a:t> IZ </a:t>
            </a:r>
            <a:r>
              <a:rPr lang="de-AT" dirty="0" err="1"/>
              <a:t>happens</a:t>
            </a:r>
            <a:r>
              <a:rPr lang="de-AT" dirty="0"/>
              <a:t> before CNOT -&gt; ZZ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Cant</a:t>
            </a:r>
            <a:r>
              <a:rPr lang="de-AT" dirty="0"/>
              <a:t> </a:t>
            </a:r>
            <a:r>
              <a:rPr lang="de-AT" dirty="0" err="1"/>
              <a:t>distinguish</a:t>
            </a:r>
            <a:r>
              <a:rPr lang="de-AT" dirty="0"/>
              <a:t> IZ from ZZ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Dont </a:t>
            </a:r>
            <a:r>
              <a:rPr lang="de-AT" dirty="0" err="1"/>
              <a:t>extract</a:t>
            </a:r>
            <a:r>
              <a:rPr lang="de-AT" dirty="0"/>
              <a:t> </a:t>
            </a:r>
            <a:r>
              <a:rPr lang="de-AT" dirty="0" err="1"/>
              <a:t>probabilities</a:t>
            </a:r>
            <a:r>
              <a:rPr lang="de-AT" dirty="0"/>
              <a:t> but </a:t>
            </a:r>
            <a:r>
              <a:rPr lang="de-AT" dirty="0" err="1"/>
              <a:t>marginals</a:t>
            </a:r>
            <a:r>
              <a:rPr lang="de-AT" dirty="0"/>
              <a:t> -&gt; </a:t>
            </a:r>
            <a:r>
              <a:rPr lang="de-AT" dirty="0" err="1"/>
              <a:t>geometric</a:t>
            </a:r>
            <a:r>
              <a:rPr lang="de-AT" dirty="0"/>
              <a:t> </a:t>
            </a:r>
            <a:r>
              <a:rPr lang="de-AT" dirty="0" err="1"/>
              <a:t>mean</a:t>
            </a:r>
            <a:r>
              <a:rPr lang="de-AT" dirty="0"/>
              <a:t> </a:t>
            </a:r>
            <a:r>
              <a:rPr lang="de-AT" dirty="0" err="1"/>
              <a:t>over</a:t>
            </a:r>
            <a:r>
              <a:rPr lang="de-AT" dirty="0"/>
              <a:t> </a:t>
            </a:r>
            <a:r>
              <a:rPr lang="de-AT" dirty="0" err="1"/>
              <a:t>probailities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IZ and ZZ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Exponential</a:t>
            </a:r>
            <a:r>
              <a:rPr lang="de-AT" dirty="0"/>
              <a:t> fit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5857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Fit all </a:t>
            </a:r>
            <a:r>
              <a:rPr lang="de-AT" dirty="0" err="1"/>
              <a:t>orbits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Extract </a:t>
            </a:r>
            <a:r>
              <a:rPr lang="de-AT" dirty="0" err="1"/>
              <a:t>probability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no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happening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533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Probabilities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colors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Orbits y </a:t>
            </a:r>
            <a:r>
              <a:rPr lang="de-AT" dirty="0" err="1"/>
              <a:t>axis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In parallele </a:t>
            </a:r>
            <a:r>
              <a:rPr lang="de-AT" dirty="0" err="1"/>
              <a:t>characterization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on </a:t>
            </a:r>
            <a:r>
              <a:rPr lang="de-AT" dirty="0" err="1"/>
              <a:t>idling</a:t>
            </a:r>
            <a:r>
              <a:rPr lang="de-AT" dirty="0"/>
              <a:t> qubits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Characterize</a:t>
            </a:r>
            <a:r>
              <a:rPr lang="de-AT" dirty="0"/>
              <a:t> </a:t>
            </a:r>
            <a:r>
              <a:rPr lang="de-AT" dirty="0" err="1"/>
              <a:t>crosstalk</a:t>
            </a:r>
            <a:r>
              <a:rPr lang="de-AT" dirty="0"/>
              <a:t> -&gt; q2 </a:t>
            </a:r>
            <a:r>
              <a:rPr lang="de-AT" dirty="0" err="1"/>
              <a:t>compared</a:t>
            </a:r>
            <a:r>
              <a:rPr lang="de-AT" dirty="0"/>
              <a:t> to q4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Z </a:t>
            </a:r>
            <a:r>
              <a:rPr lang="de-AT" dirty="0" err="1"/>
              <a:t>error</a:t>
            </a:r>
            <a:r>
              <a:rPr lang="de-AT" dirty="0"/>
              <a:t> dominant -&gt; </a:t>
            </a:r>
            <a:r>
              <a:rPr lang="de-AT" dirty="0" err="1"/>
              <a:t>dephasing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6413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Once</a:t>
            </a:r>
            <a:r>
              <a:rPr lang="de-AT" dirty="0"/>
              <a:t> </a:t>
            </a:r>
            <a:r>
              <a:rPr lang="de-AT" dirty="0" err="1"/>
              <a:t>higher</a:t>
            </a:r>
            <a:r>
              <a:rPr lang="de-AT" dirty="0"/>
              <a:t> Z </a:t>
            </a:r>
            <a:r>
              <a:rPr lang="de-AT" dirty="0" err="1"/>
              <a:t>error</a:t>
            </a:r>
            <a:r>
              <a:rPr lang="de-AT" dirty="0"/>
              <a:t> on qubit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Dephasing</a:t>
            </a:r>
            <a:r>
              <a:rPr lang="de-AT" dirty="0"/>
              <a:t> -&gt; detuning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Resonant pulse not resonant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0400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Frequency </a:t>
            </a:r>
            <a:r>
              <a:rPr lang="de-AT" dirty="0" err="1"/>
              <a:t>corrections</a:t>
            </a:r>
            <a:r>
              <a:rPr lang="de-AT" dirty="0"/>
              <a:t> was </a:t>
            </a:r>
            <a:r>
              <a:rPr lang="de-AT" dirty="0" err="1"/>
              <a:t>faulty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individual </a:t>
            </a:r>
            <a:r>
              <a:rPr lang="de-AT" dirty="0" err="1"/>
              <a:t>ions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We</a:t>
            </a:r>
            <a:r>
              <a:rPr lang="de-AT" dirty="0"/>
              <a:t> </a:t>
            </a:r>
            <a:r>
              <a:rPr lang="de-AT" dirty="0" err="1"/>
              <a:t>knew</a:t>
            </a:r>
            <a:r>
              <a:rPr lang="de-AT" dirty="0"/>
              <a:t> </a:t>
            </a:r>
            <a:r>
              <a:rPr lang="de-AT" dirty="0" err="1"/>
              <a:t>where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comes</a:t>
            </a:r>
            <a:r>
              <a:rPr lang="de-AT" dirty="0"/>
              <a:t> from, could check </a:t>
            </a:r>
            <a:r>
              <a:rPr lang="de-AT" dirty="0" err="1"/>
              <a:t>especially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detuning!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Showed</a:t>
            </a:r>
            <a:r>
              <a:rPr lang="de-AT" dirty="0"/>
              <a:t> </a:t>
            </a:r>
            <a:r>
              <a:rPr lang="de-AT" dirty="0" err="1"/>
              <a:t>utility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458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CER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I </a:t>
            </a:r>
            <a:r>
              <a:rPr lang="de-AT" dirty="0" err="1"/>
              <a:t>hope</a:t>
            </a:r>
            <a:r>
              <a:rPr lang="de-AT" dirty="0"/>
              <a:t>, I could </a:t>
            </a:r>
            <a:r>
              <a:rPr lang="de-AT" dirty="0" err="1"/>
              <a:t>convince</a:t>
            </a:r>
            <a:r>
              <a:rPr lang="de-AT" dirty="0"/>
              <a:t> you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utility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7933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Calibri"/>
              <a:cs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CFB4CD-2D91-4608-B5D4-F43DCC9E31F2}" type="slidenum">
              <a:rPr kumimoji="0" lang="en-A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A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8573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Talking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2555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u="sng" dirty="0"/>
              <a:t>A</a:t>
            </a:r>
            <a:r>
              <a:rPr lang="en-GB" dirty="0"/>
              <a:t>dvanced quantum computing with </a:t>
            </a:r>
            <a:r>
              <a:rPr lang="en-GB" u="sng" dirty="0"/>
              <a:t>T</a:t>
            </a:r>
            <a:r>
              <a:rPr lang="en-GB" dirty="0"/>
              <a:t>rapped </a:t>
            </a:r>
            <a:r>
              <a:rPr lang="en-GB" u="sng" dirty="0"/>
              <a:t>ION</a:t>
            </a:r>
            <a:r>
              <a:rPr lang="en-GB" dirty="0"/>
              <a:t>s</a:t>
            </a:r>
          </a:p>
          <a:p>
            <a:endParaRPr lang="en-US" dirty="0"/>
          </a:p>
          <a:p>
            <a:r>
              <a:rPr lang="en-US" dirty="0"/>
              <a:t>Our project is called </a:t>
            </a:r>
            <a:r>
              <a:rPr lang="en-US" dirty="0" err="1"/>
              <a:t>aqtion</a:t>
            </a:r>
            <a:r>
              <a:rPr lang="en-US" dirty="0"/>
              <a:t>. The main idea was to make a transition from the lab environment to </a:t>
            </a:r>
            <a:r>
              <a:rPr lang="en-US" dirty="0" err="1"/>
              <a:t>smth</a:t>
            </a:r>
            <a:r>
              <a:rPr lang="en-US" dirty="0"/>
              <a:t> more industrial.</a:t>
            </a:r>
          </a:p>
          <a:p>
            <a:endParaRPr lang="en-US" dirty="0"/>
          </a:p>
          <a:p>
            <a:r>
              <a:rPr lang="en-US" dirty="0"/>
              <a:t>You can see conventional lab environment on the left and our setup on the right.</a:t>
            </a:r>
          </a:p>
          <a:p>
            <a:endParaRPr lang="en-US" dirty="0"/>
          </a:p>
          <a:p>
            <a:r>
              <a:rPr lang="en-US" dirty="0"/>
              <a:t>We wanted our setup to be more compact, modular, remotely controllable as much as possible. Ideally, in a long-term it should be standing somewhere in a data center and act a QC node without high maintenance requirements.</a:t>
            </a:r>
          </a:p>
          <a:p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As you can see the setup sits in 2 19-inch racks. The current setup doesn’t need any special environment, </a:t>
            </a:r>
            <a:r>
              <a:rPr lang="en-US" dirty="0" err="1"/>
              <a:t>cryo</a:t>
            </a:r>
            <a:r>
              <a:rPr lang="en-US" dirty="0"/>
              <a:t> or water cooling. You just need a power plug and a LAN cable to make it work.</a:t>
            </a:r>
          </a:p>
          <a:p>
            <a:pPr marL="0" indent="0">
              <a:buFontTx/>
              <a:buNone/>
            </a:pPr>
            <a:endParaRPr lang="ru-RU" dirty="0"/>
          </a:p>
          <a:p>
            <a:pPr marL="0" indent="0">
              <a:buFontTx/>
              <a:buNone/>
            </a:pPr>
            <a:r>
              <a:rPr lang="en-US" dirty="0"/>
              <a:t>Except for these rack integration goals, the focus of this setup is to work with medium-long chains (20-30 ions) and investigate performance limitations there. </a:t>
            </a:r>
            <a:endParaRPr lang="ru-RU" dirty="0"/>
          </a:p>
          <a:p>
            <a:pPr marL="0" indent="0">
              <a:buFontTx/>
              <a:buNone/>
            </a:pPr>
            <a:endParaRPr lang="en-US" dirty="0"/>
          </a:p>
          <a:p>
            <a:pPr marL="0" indent="0">
              <a:buFontTx/>
              <a:buNone/>
            </a:pPr>
            <a:r>
              <a:rPr lang="en-US" dirty="0"/>
              <a:t>I won’t be going to much into details of how the setup works but just give you some overview.</a:t>
            </a:r>
          </a:p>
          <a:p>
            <a:pPr marL="0" indent="0">
              <a:buFontTx/>
              <a:buNone/>
            </a:pPr>
            <a:endParaRPr lang="en-US" dirty="0"/>
          </a:p>
          <a:p>
            <a:r>
              <a:rPr lang="en-US" b="1" dirty="0"/>
              <a:t>Scalable ion trap quantum computing</a:t>
            </a:r>
          </a:p>
          <a:p>
            <a:endParaRPr lang="en-US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Compact setup in standard 19” rack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Based on commercial modules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Automated operation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Hardware independent programming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Scalable trap architectures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Optical links for remote entangling</a:t>
            </a:r>
          </a:p>
          <a:p>
            <a:pPr marL="0" indent="0">
              <a:buFontTx/>
              <a:buNone/>
            </a:pPr>
            <a:endParaRPr lang="ru-RU" dirty="0"/>
          </a:p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374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Ion </a:t>
            </a:r>
            <a:r>
              <a:rPr lang="de-AT" dirty="0" err="1"/>
              <a:t>chain</a:t>
            </a:r>
            <a:r>
              <a:rPr lang="de-AT" dirty="0"/>
              <a:t> around 16 </a:t>
            </a:r>
            <a:r>
              <a:rPr lang="de-AT" dirty="0" err="1"/>
              <a:t>ions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Individual </a:t>
            </a:r>
            <a:r>
              <a:rPr lang="de-AT" dirty="0" err="1"/>
              <a:t>addressing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Single qubit </a:t>
            </a:r>
            <a:r>
              <a:rPr lang="de-AT" dirty="0" err="1"/>
              <a:t>gates</a:t>
            </a:r>
            <a:r>
              <a:rPr lang="de-AT" dirty="0"/>
              <a:t> -&gt; resonant </a:t>
            </a:r>
            <a:r>
              <a:rPr lang="de-AT" dirty="0" err="1"/>
              <a:t>pulses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Two qubit </a:t>
            </a:r>
            <a:r>
              <a:rPr lang="de-AT" dirty="0" err="1"/>
              <a:t>gates</a:t>
            </a:r>
            <a:r>
              <a:rPr lang="de-AT" dirty="0"/>
              <a:t> -&gt; MS </a:t>
            </a:r>
            <a:r>
              <a:rPr lang="de-AT" dirty="0" err="1"/>
              <a:t>gates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Single qubit </a:t>
            </a:r>
            <a:r>
              <a:rPr lang="de-AT" dirty="0" err="1"/>
              <a:t>errors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Dephasing</a:t>
            </a:r>
            <a:r>
              <a:rPr lang="de-AT" dirty="0"/>
              <a:t> -&gt; </a:t>
            </a:r>
            <a:r>
              <a:rPr lang="de-AT" dirty="0" err="1"/>
              <a:t>probability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Over and </a:t>
            </a:r>
            <a:r>
              <a:rPr lang="de-AT" dirty="0" err="1"/>
              <a:t>underrotations</a:t>
            </a:r>
            <a:r>
              <a:rPr lang="de-AT" dirty="0"/>
              <a:t> -&gt; </a:t>
            </a:r>
            <a:r>
              <a:rPr lang="de-AT" dirty="0" err="1"/>
              <a:t>probability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X/Y</a:t>
            </a:r>
          </a:p>
          <a:p>
            <a:endParaRPr lang="de-AT" dirty="0"/>
          </a:p>
          <a:p>
            <a:r>
              <a:rPr lang="de-AT" dirty="0"/>
              <a:t>In modern </a:t>
            </a:r>
            <a:r>
              <a:rPr lang="de-AT" dirty="0" err="1"/>
              <a:t>day</a:t>
            </a:r>
            <a:r>
              <a:rPr lang="de-AT" dirty="0"/>
              <a:t> Innsbruck we have</a:t>
            </a:r>
            <a:r>
              <a:rPr lang="de-AT" baseline="0" dirty="0"/>
              <a:t> a number </a:t>
            </a:r>
            <a:r>
              <a:rPr lang="de-AT" baseline="0" dirty="0" err="1"/>
              <a:t>of</a:t>
            </a:r>
            <a:r>
              <a:rPr lang="de-AT" baseline="0" dirty="0"/>
              <a:t> </a:t>
            </a:r>
            <a:r>
              <a:rPr lang="de-AT" baseline="0" dirty="0" err="1"/>
              <a:t>setups</a:t>
            </a:r>
            <a:r>
              <a:rPr lang="de-AT" baseline="0" dirty="0"/>
              <a:t> of course but one of our main workhorses is the AQTION compact quantum computer you can see here. It‘s </a:t>
            </a:r>
            <a:r>
              <a:rPr lang="de-AT" baseline="0" dirty="0" err="1"/>
              <a:t>quantum</a:t>
            </a:r>
            <a:r>
              <a:rPr lang="de-AT" baseline="0" dirty="0"/>
              <a:t> out </a:t>
            </a:r>
            <a:r>
              <a:rPr lang="de-AT" baseline="0" dirty="0" err="1"/>
              <a:t>of</a:t>
            </a:r>
            <a:r>
              <a:rPr lang="de-AT" baseline="0" dirty="0"/>
              <a:t> the the proverbial box in as much that the entire quantum computer is contained in two standard industrial 19‘‘ server racks. You can read a lot of the detail in this publication here, but we are quite happy with the performance </a:t>
            </a:r>
            <a:r>
              <a:rPr lang="de-AT" baseline="0" dirty="0" err="1"/>
              <a:t>overall</a:t>
            </a:r>
            <a:r>
              <a:rPr lang="de-AT" baseline="0" dirty="0"/>
              <a:t>. </a:t>
            </a:r>
            <a:r>
              <a:rPr lang="de-AT" baseline="0" dirty="0" err="1"/>
              <a:t>It</a:t>
            </a:r>
            <a:r>
              <a:rPr lang="de-AT" baseline="0" dirty="0"/>
              <a:t> </a:t>
            </a:r>
            <a:r>
              <a:rPr lang="de-AT" baseline="0" dirty="0" err="1"/>
              <a:t>is</a:t>
            </a:r>
            <a:r>
              <a:rPr lang="de-AT" baseline="0" dirty="0"/>
              <a:t> </a:t>
            </a:r>
            <a:r>
              <a:rPr lang="de-AT" baseline="0" dirty="0" err="1"/>
              <a:t>amazing</a:t>
            </a:r>
            <a:r>
              <a:rPr lang="de-AT" baseline="0" dirty="0"/>
              <a:t> </a:t>
            </a:r>
            <a:r>
              <a:rPr lang="de-AT" baseline="0" dirty="0" err="1"/>
              <a:t>to</a:t>
            </a:r>
            <a:r>
              <a:rPr lang="de-AT" baseline="0" dirty="0"/>
              <a:t> </a:t>
            </a:r>
            <a:r>
              <a:rPr lang="de-AT" baseline="0" dirty="0" err="1"/>
              <a:t>see</a:t>
            </a:r>
            <a:r>
              <a:rPr lang="de-AT" baseline="0" dirty="0"/>
              <a:t> </a:t>
            </a:r>
            <a:r>
              <a:rPr lang="de-AT" baseline="0" dirty="0" err="1"/>
              <a:t>how</a:t>
            </a:r>
            <a:r>
              <a:rPr lang="de-AT" baseline="0" dirty="0"/>
              <a:t> </a:t>
            </a:r>
            <a:r>
              <a:rPr lang="de-AT" baseline="0" dirty="0" err="1"/>
              <a:t>the</a:t>
            </a:r>
            <a:r>
              <a:rPr lang="de-AT" baseline="0" dirty="0"/>
              <a:t> </a:t>
            </a:r>
            <a:r>
              <a:rPr lang="de-AT" baseline="0" dirty="0" err="1"/>
              <a:t>field</a:t>
            </a:r>
            <a:r>
              <a:rPr lang="de-AT" baseline="0" dirty="0"/>
              <a:t> </a:t>
            </a:r>
            <a:r>
              <a:rPr lang="de-AT" baseline="0" dirty="0" err="1"/>
              <a:t>has</a:t>
            </a:r>
            <a:r>
              <a:rPr lang="de-AT" baseline="0" dirty="0"/>
              <a:t> </a:t>
            </a:r>
            <a:r>
              <a:rPr lang="de-AT" baseline="0" dirty="0" err="1"/>
              <a:t>evolved</a:t>
            </a:r>
            <a:r>
              <a:rPr lang="de-AT" baseline="0" dirty="0"/>
              <a:t> and </a:t>
            </a:r>
            <a:r>
              <a:rPr lang="de-AT" baseline="0" dirty="0" err="1"/>
              <a:t>indeed</a:t>
            </a:r>
            <a:r>
              <a:rPr lang="de-AT" baseline="0" dirty="0"/>
              <a:t> </a:t>
            </a:r>
            <a:r>
              <a:rPr lang="de-AT" baseline="0" dirty="0" err="1"/>
              <a:t>progressed</a:t>
            </a:r>
            <a:r>
              <a:rPr lang="de-AT" baseline="0" dirty="0"/>
              <a:t> in </a:t>
            </a:r>
            <a:r>
              <a:rPr lang="de-AT" baseline="0" dirty="0" err="1"/>
              <a:t>the</a:t>
            </a:r>
            <a:r>
              <a:rPr lang="de-AT" baseline="0" dirty="0"/>
              <a:t> 3 </a:t>
            </a:r>
            <a:r>
              <a:rPr lang="de-AT" baseline="0" dirty="0" err="1"/>
              <a:t>odd</a:t>
            </a:r>
            <a:r>
              <a:rPr lang="de-AT" baseline="0" dirty="0"/>
              <a:t> </a:t>
            </a:r>
            <a:r>
              <a:rPr lang="de-AT" baseline="0" dirty="0" err="1"/>
              <a:t>years</a:t>
            </a:r>
            <a:r>
              <a:rPr lang="de-AT" baseline="0" dirty="0"/>
              <a:t> </a:t>
            </a:r>
            <a:r>
              <a:rPr lang="de-AT" baseline="0" dirty="0" err="1"/>
              <a:t>since</a:t>
            </a:r>
            <a:r>
              <a:rPr lang="de-AT" baseline="0" dirty="0"/>
              <a:t> </a:t>
            </a:r>
            <a:r>
              <a:rPr lang="de-AT" baseline="0" dirty="0" err="1"/>
              <a:t>we</a:t>
            </a:r>
            <a:r>
              <a:rPr lang="de-AT" baseline="0" dirty="0"/>
              <a:t> </a:t>
            </a:r>
            <a:r>
              <a:rPr lang="de-AT" baseline="0" dirty="0" err="1"/>
              <a:t>published</a:t>
            </a:r>
            <a:r>
              <a:rPr lang="de-AT" baseline="0" dirty="0"/>
              <a:t> </a:t>
            </a:r>
            <a:r>
              <a:rPr lang="de-AT" baseline="0" dirty="0" err="1"/>
              <a:t>this</a:t>
            </a:r>
            <a:r>
              <a:rPr lang="de-AT" baseline="0" dirty="0"/>
              <a:t>.</a:t>
            </a:r>
          </a:p>
          <a:p>
            <a:endParaRPr lang="de-AT" baseline="0" dirty="0"/>
          </a:p>
          <a:p>
            <a:r>
              <a:rPr lang="de-AT" baseline="0" dirty="0"/>
              <a:t>I would like to highlight here that the compactness we were aiming for does not come at the cost </a:t>
            </a:r>
            <a:r>
              <a:rPr lang="de-AT" baseline="0" dirty="0" err="1"/>
              <a:t>of</a:t>
            </a:r>
            <a:r>
              <a:rPr lang="de-AT" baseline="0" dirty="0"/>
              <a:t> </a:t>
            </a:r>
            <a:r>
              <a:rPr lang="de-AT" baseline="0" dirty="0" err="1"/>
              <a:t>performance</a:t>
            </a:r>
            <a:r>
              <a:rPr lang="de-AT" baseline="0" dirty="0"/>
              <a:t>, and </a:t>
            </a:r>
            <a:r>
              <a:rPr lang="de-AT" baseline="0" dirty="0" err="1"/>
              <a:t>we</a:t>
            </a:r>
            <a:r>
              <a:rPr lang="de-AT" baseline="0" dirty="0"/>
              <a:t> </a:t>
            </a:r>
            <a:r>
              <a:rPr lang="de-AT" baseline="0" dirty="0" err="1"/>
              <a:t>have</a:t>
            </a:r>
            <a:r>
              <a:rPr lang="de-AT" baseline="0" dirty="0"/>
              <a:t> </a:t>
            </a:r>
            <a:r>
              <a:rPr lang="de-AT" baseline="0" dirty="0" err="1"/>
              <a:t>had</a:t>
            </a:r>
            <a:r>
              <a:rPr lang="de-AT" baseline="0" dirty="0"/>
              <a:t> a particular focus on is maintenance and tuning automation. We have automated calibration suites that keep the machine at its performance with a duty cycle of above 80% working routinely with up to 16 ions in </a:t>
            </a:r>
            <a:r>
              <a:rPr lang="de-AT" baseline="0" dirty="0" err="1"/>
              <a:t>full</a:t>
            </a:r>
            <a:r>
              <a:rPr lang="de-AT" baseline="0" dirty="0"/>
              <a:t> </a:t>
            </a:r>
            <a:r>
              <a:rPr lang="de-AT" baseline="0" dirty="0" err="1"/>
              <a:t>connectivity</a:t>
            </a:r>
            <a:r>
              <a:rPr lang="de-AT" baseline="0" dirty="0"/>
              <a:t> and </a:t>
            </a:r>
            <a:r>
              <a:rPr lang="de-AT" baseline="0" dirty="0" err="1"/>
              <a:t>everything</a:t>
            </a:r>
            <a:r>
              <a:rPr lang="de-AT" baseline="0" dirty="0"/>
              <a:t> </a:t>
            </a:r>
            <a:r>
              <a:rPr lang="de-AT" baseline="0" dirty="0" err="1"/>
              <a:t>necessary</a:t>
            </a:r>
            <a:r>
              <a:rPr lang="de-AT" baseline="0" dirty="0"/>
              <a:t> </a:t>
            </a:r>
            <a:r>
              <a:rPr lang="de-AT" baseline="0" dirty="0" err="1"/>
              <a:t>for</a:t>
            </a:r>
            <a:r>
              <a:rPr lang="de-AT" baseline="0" dirty="0"/>
              <a:t> a </a:t>
            </a:r>
            <a:r>
              <a:rPr lang="de-AT" baseline="0" dirty="0" err="1"/>
              <a:t>full</a:t>
            </a:r>
            <a:r>
              <a:rPr lang="de-AT" baseline="0" dirty="0"/>
              <a:t> </a:t>
            </a:r>
            <a:r>
              <a:rPr lang="de-AT" baseline="0" dirty="0" err="1"/>
              <a:t>physical</a:t>
            </a:r>
            <a:r>
              <a:rPr lang="de-AT" baseline="0" dirty="0"/>
              <a:t> and </a:t>
            </a:r>
            <a:r>
              <a:rPr lang="de-AT" baseline="0" dirty="0" err="1"/>
              <a:t>indeed</a:t>
            </a:r>
            <a:r>
              <a:rPr lang="de-AT" baseline="0" dirty="0"/>
              <a:t> </a:t>
            </a:r>
            <a:r>
              <a:rPr lang="de-AT" baseline="0" dirty="0" err="1"/>
              <a:t>logical</a:t>
            </a:r>
            <a:r>
              <a:rPr lang="de-AT" baseline="0" dirty="0"/>
              <a:t> universal </a:t>
            </a:r>
            <a:r>
              <a:rPr lang="de-AT" baseline="0" dirty="0" err="1"/>
              <a:t>gate</a:t>
            </a:r>
            <a:r>
              <a:rPr lang="de-AT" baseline="0" dirty="0"/>
              <a:t> </a:t>
            </a:r>
            <a:r>
              <a:rPr lang="de-AT" baseline="0" dirty="0" err="1"/>
              <a:t>set</a:t>
            </a:r>
            <a:r>
              <a:rPr lang="de-AT" baseline="0" dirty="0"/>
              <a:t>. </a:t>
            </a:r>
            <a:r>
              <a:rPr lang="de-AT" baseline="0" dirty="0" err="1"/>
              <a:t>With</a:t>
            </a:r>
            <a:r>
              <a:rPr lang="de-AT" baseline="0" dirty="0"/>
              <a:t> </a:t>
            </a:r>
            <a:r>
              <a:rPr lang="de-AT" baseline="0" dirty="0" err="1"/>
              <a:t>the</a:t>
            </a:r>
            <a:r>
              <a:rPr lang="de-AT" baseline="0" dirty="0"/>
              <a:t> strong international push </a:t>
            </a:r>
            <a:r>
              <a:rPr lang="de-AT" baseline="0" dirty="0" err="1"/>
              <a:t>for</a:t>
            </a:r>
            <a:r>
              <a:rPr lang="de-AT" baseline="0" dirty="0"/>
              <a:t> </a:t>
            </a:r>
            <a:r>
              <a:rPr lang="de-AT" baseline="0" dirty="0" err="1"/>
              <a:t>example</a:t>
            </a:r>
            <a:r>
              <a:rPr lang="de-AT" baseline="0" dirty="0"/>
              <a:t> </a:t>
            </a:r>
            <a:r>
              <a:rPr lang="de-AT" baseline="0" dirty="0" err="1"/>
              <a:t>by</a:t>
            </a:r>
            <a:r>
              <a:rPr lang="de-AT" baseline="0" dirty="0"/>
              <a:t> </a:t>
            </a:r>
            <a:r>
              <a:rPr lang="de-AT" baseline="0" dirty="0" err="1"/>
              <a:t>Quantinuum</a:t>
            </a:r>
            <a:r>
              <a:rPr lang="de-AT" baseline="0" dirty="0"/>
              <a:t> </a:t>
            </a:r>
            <a:r>
              <a:rPr lang="de-AT" baseline="0" dirty="0" err="1"/>
              <a:t>it‘s</a:t>
            </a:r>
            <a:r>
              <a:rPr lang="de-AT" baseline="0" dirty="0"/>
              <a:t> </a:t>
            </a:r>
            <a:r>
              <a:rPr lang="de-AT" baseline="0" dirty="0" err="1"/>
              <a:t>no</a:t>
            </a:r>
            <a:r>
              <a:rPr lang="de-AT" baseline="0" dirty="0"/>
              <a:t> </a:t>
            </a:r>
            <a:r>
              <a:rPr lang="de-AT" baseline="0" dirty="0" err="1"/>
              <a:t>longer</a:t>
            </a:r>
            <a:r>
              <a:rPr lang="de-AT" baseline="0" dirty="0"/>
              <a:t> </a:t>
            </a:r>
            <a:r>
              <a:rPr lang="de-AT" baseline="0" dirty="0" err="1"/>
              <a:t>the</a:t>
            </a:r>
            <a:r>
              <a:rPr lang="de-AT" baseline="0" dirty="0"/>
              <a:t> </a:t>
            </a:r>
            <a:r>
              <a:rPr lang="de-AT" baseline="0" dirty="0" err="1"/>
              <a:t>best</a:t>
            </a:r>
            <a:r>
              <a:rPr lang="de-AT" baseline="0" dirty="0"/>
              <a:t> </a:t>
            </a:r>
            <a:r>
              <a:rPr lang="de-AT" baseline="0" dirty="0" err="1"/>
              <a:t>around</a:t>
            </a:r>
            <a:r>
              <a:rPr lang="de-AT" baseline="0" dirty="0"/>
              <a:t>, but </a:t>
            </a:r>
            <a:r>
              <a:rPr lang="de-AT" baseline="0" dirty="0" err="1"/>
              <a:t>it‘s</a:t>
            </a:r>
            <a:r>
              <a:rPr lang="de-AT" baseline="0" dirty="0"/>
              <a:t> </a:t>
            </a:r>
            <a:r>
              <a:rPr lang="de-AT" baseline="0" dirty="0" err="1"/>
              <a:t>certainly</a:t>
            </a:r>
            <a:r>
              <a:rPr lang="de-AT" baseline="0" dirty="0"/>
              <a:t> </a:t>
            </a:r>
            <a:r>
              <a:rPr lang="de-AT" baseline="0" dirty="0" err="1"/>
              <a:t>doing</a:t>
            </a:r>
            <a:r>
              <a:rPr lang="de-AT" baseline="0" dirty="0"/>
              <a:t> </a:t>
            </a:r>
            <a:r>
              <a:rPr lang="de-AT" baseline="0" dirty="0" err="1"/>
              <a:t>pretty</a:t>
            </a:r>
            <a:r>
              <a:rPr lang="de-AT" baseline="0" dirty="0"/>
              <a:t> </a:t>
            </a:r>
            <a:r>
              <a:rPr lang="de-AT" baseline="0" dirty="0" err="1"/>
              <a:t>well</a:t>
            </a:r>
            <a:r>
              <a:rPr lang="de-AT" baseline="0" dirty="0"/>
              <a:t> </a:t>
            </a:r>
            <a:r>
              <a:rPr lang="de-AT" baseline="0" dirty="0" err="1"/>
              <a:t>for</a:t>
            </a:r>
            <a:r>
              <a:rPr lang="de-AT" baseline="0" dirty="0"/>
              <a:t> </a:t>
            </a:r>
            <a:r>
              <a:rPr lang="de-AT" baseline="0" dirty="0" err="1"/>
              <a:t>itself</a:t>
            </a:r>
            <a:r>
              <a:rPr lang="de-AT" baseline="0" dirty="0"/>
              <a:t> still.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22598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Let’s take a glance inside our racks.</a:t>
            </a:r>
          </a:p>
          <a:p>
            <a:endParaRPr lang="en-US" dirty="0"/>
          </a:p>
          <a:p>
            <a:r>
              <a:rPr lang="en-US" dirty="0"/>
              <a:t>Here you can see an example of compactness, all the optics is small and lives on such a rack-compatible breadboard. </a:t>
            </a:r>
          </a:p>
          <a:p>
            <a:endParaRPr lang="en-US" dirty="0"/>
          </a:p>
          <a:p>
            <a:r>
              <a:rPr lang="en-US" dirty="0"/>
              <a:t>Some optics is packed into modular plug-in units, like in the picture. They can be maintained separately without disturbing the rest of the setup.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1248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heart of the system is the trap and it lives here inside this trap drawer inside the vacuum chamber.</a:t>
            </a:r>
          </a:p>
          <a:p>
            <a:endParaRPr lang="en-US" dirty="0"/>
          </a:p>
          <a:p>
            <a:r>
              <a:rPr lang="en-US" dirty="0"/>
              <a:t>This drawer sits on an active vibration isolation platforms instead of an optical table like in conventional setups.</a:t>
            </a:r>
          </a:p>
          <a:p>
            <a:endParaRPr lang="en-US" dirty="0"/>
          </a:p>
          <a:p>
            <a:r>
              <a:rPr lang="en-US" dirty="0"/>
              <a:t>The trap itself is quite small, around cm, you can see it in the picture.</a:t>
            </a:r>
          </a:p>
          <a:p>
            <a:endParaRPr lang="en-US" dirty="0"/>
          </a:p>
          <a:p>
            <a:r>
              <a:rPr lang="en-US" dirty="0"/>
              <a:t>But all the action is happening inside the trap where ions sit.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243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trap Ca40+ ions and here is electronic levels’ structure.</a:t>
            </a:r>
          </a:p>
          <a:p>
            <a:endParaRPr lang="en-US" dirty="0"/>
          </a:p>
          <a:p>
            <a:r>
              <a:rPr lang="en-US" dirty="0"/>
              <a:t>To control our ions we use lasers.</a:t>
            </a:r>
          </a:p>
          <a:p>
            <a:endParaRPr lang="en-US" dirty="0"/>
          </a:p>
          <a:p>
            <a:r>
              <a:rPr lang="en-US" dirty="0"/>
              <a:t>Our qubit is encoded in long-living D 5/2 level and S ½ ground level, the transition is 729 nm and requires narrow-line laser. Such a qubit type is called optical qubit.</a:t>
            </a:r>
          </a:p>
          <a:p>
            <a:endParaRPr lang="en-US" dirty="0"/>
          </a:p>
          <a:p>
            <a:r>
              <a:rPr lang="en-US" dirty="0"/>
              <a:t>For doppler cooling and detection we use short-living P ½ level. The transition is 397 nm. </a:t>
            </a:r>
          </a:p>
          <a:p>
            <a:r>
              <a:rPr lang="en-US" dirty="0"/>
              <a:t>When our qubit is in 1 state it appears as bright ion on the camera, while when it is in the 0 state it is not involved in this transition and is dark.</a:t>
            </a:r>
            <a:endParaRPr lang="ru-RU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64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100 different </a:t>
            </a:r>
            <a:r>
              <a:rPr lang="de-AT" dirty="0" err="1"/>
              <a:t>sequences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each length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sufficient</a:t>
            </a:r>
            <a:r>
              <a:rPr lang="de-AT" dirty="0"/>
              <a:t> to reduce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below</a:t>
            </a:r>
            <a:r>
              <a:rPr lang="de-AT" dirty="0"/>
              <a:t> 1 %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Improvement</a:t>
            </a:r>
            <a:r>
              <a:rPr lang="de-AT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AT" dirty="0" err="1"/>
              <a:t>Specify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one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/</a:t>
            </a:r>
            <a:r>
              <a:rPr lang="de-AT" dirty="0" err="1"/>
              <a:t>process</a:t>
            </a:r>
            <a:endParaRPr lang="de-AT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AT" dirty="0" err="1"/>
              <a:t>Characterize</a:t>
            </a:r>
            <a:r>
              <a:rPr lang="de-AT" dirty="0"/>
              <a:t> </a:t>
            </a:r>
            <a:r>
              <a:rPr lang="de-AT" dirty="0" err="1"/>
              <a:t>where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coming</a:t>
            </a:r>
            <a:r>
              <a:rPr lang="de-AT" dirty="0"/>
              <a:t> from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747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Error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one</a:t>
            </a:r>
            <a:r>
              <a:rPr lang="de-AT" dirty="0"/>
              <a:t> 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/</a:t>
            </a:r>
            <a:r>
              <a:rPr lang="de-AT" dirty="0" err="1"/>
              <a:t>combination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gates</a:t>
            </a:r>
            <a:r>
              <a:rPr lang="de-AT" dirty="0"/>
              <a:t>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Origin?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16 qubit </a:t>
            </a:r>
            <a:r>
              <a:rPr lang="de-AT" dirty="0" err="1"/>
              <a:t>register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spectrum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279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B76497-AFC5-444D-912D-B539170F619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4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Characterize</a:t>
            </a:r>
            <a:r>
              <a:rPr lang="de-AT" dirty="0"/>
              <a:t> an </a:t>
            </a:r>
            <a:r>
              <a:rPr lang="de-AT" dirty="0" err="1"/>
              <a:t>average</a:t>
            </a:r>
            <a:r>
              <a:rPr lang="de-AT" dirty="0"/>
              <a:t> </a:t>
            </a:r>
            <a:r>
              <a:rPr lang="de-AT" dirty="0" err="1"/>
              <a:t>clifford</a:t>
            </a:r>
            <a:r>
              <a:rPr lang="de-AT" dirty="0"/>
              <a:t> </a:t>
            </a:r>
            <a:r>
              <a:rPr lang="de-AT" dirty="0" err="1"/>
              <a:t>gate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Draw </a:t>
            </a:r>
            <a:r>
              <a:rPr lang="de-AT" dirty="0" err="1"/>
              <a:t>many</a:t>
            </a:r>
            <a:r>
              <a:rPr lang="de-AT" dirty="0"/>
              <a:t> </a:t>
            </a:r>
            <a:r>
              <a:rPr lang="de-AT" dirty="0" err="1"/>
              <a:t>gates</a:t>
            </a:r>
            <a:r>
              <a:rPr lang="de-AT" dirty="0"/>
              <a:t> from </a:t>
            </a:r>
            <a:r>
              <a:rPr lang="de-AT" dirty="0" err="1"/>
              <a:t>clifford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 and </a:t>
            </a:r>
            <a:r>
              <a:rPr lang="de-AT" dirty="0" err="1"/>
              <a:t>apply</a:t>
            </a:r>
            <a:r>
              <a:rPr lang="de-AT" dirty="0"/>
              <a:t> after each </a:t>
            </a:r>
            <a:r>
              <a:rPr lang="de-AT" dirty="0" err="1"/>
              <a:t>other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Magnify</a:t>
            </a:r>
            <a:r>
              <a:rPr lang="de-AT" dirty="0"/>
              <a:t> </a:t>
            </a:r>
            <a:r>
              <a:rPr lang="de-AT" dirty="0" err="1"/>
              <a:t>error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Add inverse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Overlap between </a:t>
            </a:r>
            <a:r>
              <a:rPr lang="de-AT" dirty="0" err="1"/>
              <a:t>inital</a:t>
            </a:r>
            <a:r>
              <a:rPr lang="de-AT" dirty="0"/>
              <a:t> and final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Fit </a:t>
            </a:r>
            <a:r>
              <a:rPr lang="de-AT" dirty="0" err="1"/>
              <a:t>exponential</a:t>
            </a:r>
            <a:r>
              <a:rPr lang="de-AT" dirty="0"/>
              <a:t> -&gt; </a:t>
            </a:r>
            <a:r>
              <a:rPr lang="de-AT" dirty="0" err="1"/>
              <a:t>extract</a:t>
            </a:r>
            <a:r>
              <a:rPr lang="de-AT" dirty="0"/>
              <a:t> </a:t>
            </a:r>
            <a:r>
              <a:rPr lang="de-AT" dirty="0" err="1"/>
              <a:t>average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</a:t>
            </a:r>
            <a:r>
              <a:rPr lang="de-AT" dirty="0" err="1"/>
              <a:t>fidelity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Offset </a:t>
            </a:r>
            <a:r>
              <a:rPr lang="de-AT" dirty="0" err="1"/>
              <a:t>is</a:t>
            </a:r>
            <a:r>
              <a:rPr lang="de-AT" dirty="0"/>
              <a:t> SPAM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100 different </a:t>
            </a:r>
            <a:r>
              <a:rPr lang="de-AT" dirty="0" err="1"/>
              <a:t>sequences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each length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sufficient</a:t>
            </a:r>
            <a:r>
              <a:rPr lang="de-AT" dirty="0"/>
              <a:t> to reduce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below</a:t>
            </a:r>
            <a:r>
              <a:rPr lang="de-AT" dirty="0"/>
              <a:t> 1 %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Few</a:t>
            </a:r>
            <a:r>
              <a:rPr lang="de-AT" dirty="0"/>
              <a:t> measurements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But: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AT" dirty="0"/>
              <a:t>No 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</a:t>
            </a:r>
            <a:r>
              <a:rPr lang="de-AT" dirty="0" err="1"/>
              <a:t>specified</a:t>
            </a:r>
            <a:endParaRPr lang="de-AT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AT" dirty="0"/>
              <a:t>No </a:t>
            </a:r>
            <a:r>
              <a:rPr lang="de-AT" dirty="0" err="1"/>
              <a:t>info</a:t>
            </a:r>
            <a:r>
              <a:rPr lang="de-AT" dirty="0"/>
              <a:t> </a:t>
            </a:r>
            <a:r>
              <a:rPr lang="de-AT" dirty="0" err="1"/>
              <a:t>about</a:t>
            </a:r>
            <a:r>
              <a:rPr lang="de-AT" dirty="0"/>
              <a:t> </a:t>
            </a:r>
            <a:r>
              <a:rPr lang="de-AT" dirty="0" err="1"/>
              <a:t>origin</a:t>
            </a:r>
            <a:endParaRPr lang="de-AT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de-AT" dirty="0" err="1"/>
              <a:t>Now</a:t>
            </a:r>
            <a:r>
              <a:rPr lang="de-AT" dirty="0"/>
              <a:t>: </a:t>
            </a:r>
            <a:r>
              <a:rPr lang="de-AT" dirty="0" err="1"/>
              <a:t>characterize</a:t>
            </a:r>
            <a:r>
              <a:rPr lang="de-AT" dirty="0"/>
              <a:t> a 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/</a:t>
            </a:r>
            <a:r>
              <a:rPr lang="de-AT" dirty="0" err="1"/>
              <a:t>process</a:t>
            </a:r>
            <a:endParaRPr lang="de-AT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060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Prepare</a:t>
            </a:r>
            <a:r>
              <a:rPr lang="de-AT" dirty="0"/>
              <a:t> different initial </a:t>
            </a:r>
            <a:r>
              <a:rPr lang="de-AT" dirty="0" err="1"/>
              <a:t>states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Apply</a:t>
            </a:r>
            <a:r>
              <a:rPr lang="de-AT" dirty="0"/>
              <a:t> </a:t>
            </a:r>
            <a:r>
              <a:rPr lang="de-AT" dirty="0" err="1"/>
              <a:t>process</a:t>
            </a:r>
            <a:r>
              <a:rPr lang="de-AT" dirty="0"/>
              <a:t>/</a:t>
            </a:r>
            <a:r>
              <a:rPr lang="de-AT" dirty="0" err="1"/>
              <a:t>gate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Measure in several </a:t>
            </a:r>
            <a:r>
              <a:rPr lang="de-AT" dirty="0" err="1"/>
              <a:t>basis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For</a:t>
            </a:r>
            <a:r>
              <a:rPr lang="de-AT" dirty="0"/>
              <a:t> 1 qubit -&gt; X and Y and Z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Extract </a:t>
            </a:r>
            <a:r>
              <a:rPr lang="de-AT" dirty="0" err="1"/>
              <a:t>full</a:t>
            </a:r>
            <a:r>
              <a:rPr lang="de-AT" dirty="0"/>
              <a:t> </a:t>
            </a:r>
            <a:r>
              <a:rPr lang="de-AT" dirty="0" err="1"/>
              <a:t>process</a:t>
            </a:r>
            <a:r>
              <a:rPr lang="de-AT" dirty="0"/>
              <a:t> </a:t>
            </a:r>
            <a:r>
              <a:rPr lang="de-AT" dirty="0" err="1"/>
              <a:t>matrix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Can </a:t>
            </a:r>
            <a:r>
              <a:rPr lang="de-AT" dirty="0" err="1"/>
              <a:t>we</a:t>
            </a:r>
            <a:r>
              <a:rPr lang="de-AT" dirty="0"/>
              <a:t> </a:t>
            </a:r>
            <a:r>
              <a:rPr lang="de-AT" dirty="0" err="1"/>
              <a:t>characterize</a:t>
            </a:r>
            <a:r>
              <a:rPr lang="de-AT" dirty="0"/>
              <a:t> </a:t>
            </a:r>
            <a:r>
              <a:rPr lang="de-AT" dirty="0" err="1"/>
              <a:t>one</a:t>
            </a:r>
            <a:r>
              <a:rPr lang="de-AT" dirty="0"/>
              <a:t> 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process</a:t>
            </a:r>
            <a:r>
              <a:rPr lang="de-AT" dirty="0"/>
              <a:t> with RB?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720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Characterize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First normal RB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Insert C in between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Converges</a:t>
            </a:r>
            <a:r>
              <a:rPr lang="de-AT" dirty="0"/>
              <a:t> to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 </a:t>
            </a:r>
            <a:r>
              <a:rPr lang="de-AT" dirty="0" err="1"/>
              <a:t>when</a:t>
            </a:r>
            <a:r>
              <a:rPr lang="de-AT" dirty="0"/>
              <a:t> </a:t>
            </a:r>
            <a:r>
              <a:rPr lang="de-AT" dirty="0" err="1"/>
              <a:t>random</a:t>
            </a:r>
            <a:r>
              <a:rPr lang="de-AT" dirty="0"/>
              <a:t> </a:t>
            </a:r>
            <a:r>
              <a:rPr lang="de-AT" dirty="0" err="1"/>
              <a:t>cliffords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perfect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This </a:t>
            </a:r>
            <a:r>
              <a:rPr lang="de-AT" dirty="0" err="1"/>
              <a:t>is</a:t>
            </a:r>
            <a:r>
              <a:rPr lang="de-AT" dirty="0"/>
              <a:t> in between in </a:t>
            </a:r>
            <a:r>
              <a:rPr lang="de-AT" dirty="0" err="1"/>
              <a:t>the</a:t>
            </a:r>
            <a:r>
              <a:rPr lang="de-AT" dirty="0"/>
              <a:t> spectrum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But: No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about</a:t>
            </a:r>
            <a:r>
              <a:rPr lang="de-AT" dirty="0"/>
              <a:t> </a:t>
            </a:r>
            <a:r>
              <a:rPr lang="de-AT" dirty="0" err="1"/>
              <a:t>origin</a:t>
            </a:r>
            <a:r>
              <a:rPr lang="de-AT" dirty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5036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Noise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described</a:t>
            </a:r>
            <a:r>
              <a:rPr lang="de-AT" dirty="0"/>
              <a:t> with CPTP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Mapping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density</a:t>
            </a:r>
            <a:r>
              <a:rPr lang="de-AT" dirty="0"/>
              <a:t> </a:t>
            </a:r>
            <a:r>
              <a:rPr lang="de-AT" dirty="0" err="1"/>
              <a:t>matrix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Map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given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matrix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density</a:t>
            </a:r>
            <a:r>
              <a:rPr lang="de-AT" dirty="0"/>
              <a:t> </a:t>
            </a:r>
            <a:r>
              <a:rPr lang="de-AT" dirty="0" err="1"/>
              <a:t>matrix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expectation</a:t>
            </a:r>
            <a:r>
              <a:rPr lang="de-AT" dirty="0"/>
              <a:t> </a:t>
            </a:r>
            <a:r>
              <a:rPr lang="de-AT" dirty="0" err="1"/>
              <a:t>values</a:t>
            </a:r>
            <a:r>
              <a:rPr lang="de-AT" dirty="0"/>
              <a:t> X, Y, 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84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Assume</a:t>
            </a:r>
            <a:r>
              <a:rPr lang="de-AT" dirty="0"/>
              <a:t>: Only </a:t>
            </a:r>
            <a:r>
              <a:rPr lang="de-AT" dirty="0" err="1"/>
              <a:t>pauli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happen with </a:t>
            </a:r>
            <a:r>
              <a:rPr lang="de-AT" dirty="0" err="1"/>
              <a:t>probability</a:t>
            </a:r>
            <a:r>
              <a:rPr lang="de-AT" dirty="0"/>
              <a:t> 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Matrix </a:t>
            </a:r>
            <a:r>
              <a:rPr lang="de-AT" dirty="0" err="1"/>
              <a:t>is</a:t>
            </a:r>
            <a:r>
              <a:rPr lang="de-AT" dirty="0"/>
              <a:t> diagonal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Determine</a:t>
            </a:r>
            <a:r>
              <a:rPr lang="de-AT" dirty="0"/>
              <a:t> </a:t>
            </a:r>
            <a:r>
              <a:rPr lang="de-AT" dirty="0" err="1"/>
              <a:t>eigenvalues</a:t>
            </a:r>
            <a:r>
              <a:rPr lang="de-AT" dirty="0"/>
              <a:t> with </a:t>
            </a:r>
            <a:r>
              <a:rPr lang="de-AT" dirty="0" err="1"/>
              <a:t>certain</a:t>
            </a:r>
            <a:r>
              <a:rPr lang="de-AT" dirty="0"/>
              <a:t> initial </a:t>
            </a:r>
            <a:r>
              <a:rPr lang="de-AT" dirty="0" err="1"/>
              <a:t>states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Derive</a:t>
            </a:r>
            <a:r>
              <a:rPr lang="de-AT" dirty="0"/>
              <a:t> </a:t>
            </a:r>
            <a:r>
              <a:rPr lang="de-AT" dirty="0" err="1"/>
              <a:t>probabilities</a:t>
            </a:r>
            <a:r>
              <a:rPr lang="de-AT" dirty="0"/>
              <a:t> </a:t>
            </a:r>
            <a:r>
              <a:rPr lang="de-AT" dirty="0" err="1"/>
              <a:t>px</a:t>
            </a:r>
            <a:r>
              <a:rPr lang="de-AT" dirty="0"/>
              <a:t>,.</a:t>
            </a:r>
            <a:r>
              <a:rPr lang="de-AT" dirty="0" err="1"/>
              <a:t>py,pz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/>
              <a:t>Relation </a:t>
            </a:r>
            <a:r>
              <a:rPr lang="de-AT" dirty="0" err="1"/>
              <a:t>for</a:t>
            </a:r>
            <a:r>
              <a:rPr lang="de-AT" dirty="0"/>
              <a:t> n-qubit </a:t>
            </a:r>
            <a:r>
              <a:rPr lang="de-AT" dirty="0" err="1"/>
              <a:t>system</a:t>
            </a:r>
            <a:endParaRPr lang="de-AT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noise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not Pauli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E91C94-720D-4E93-9F41-8A58A0394FD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20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444495-EF24-7222-6ADE-153A6F0205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0BB33B8-587B-6782-FF22-A0C80E5FCF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469141-06C6-85E7-D0A2-769A59778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BF98E-98B8-43AF-BE7B-D25F7C7271CA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7BFC69-9F1E-1BB0-F76F-DC20C27A7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69E52CB-AAA9-A23D-A729-AF6CEC1E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067000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F5A8F-0248-69D1-1057-F9B16C7C2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4BBB64D1-F105-BA3F-8F3D-E606D334F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ACE5A8E-2259-F1D3-AD09-A3C26E89C2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F388E-01F1-4436-83C5-DAB17FD03213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6361C4-463D-2C3F-EAE1-B8CCFB6728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B043D7-8127-B56F-B065-18DE69AD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3250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3D3EE14-F12B-C359-971B-1E51BA0D5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B9FFBA5-C637-8522-8348-145C814EAE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E590B9-4708-D1F1-C01D-443B0860B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B386C-7E1B-4966-85CD-E613D57616AB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BE16DD-0DEB-B194-DD3D-058C2E7DA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A5A2DD-0191-5C8C-FE9E-633A2EA40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58205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BDC13C41-AF00-4F30-9592-7EDFCD5812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38199" y="2307013"/>
            <a:ext cx="10515600" cy="1025526"/>
          </a:xfrm>
          <a:prstGeom prst="rect">
            <a:avLst/>
          </a:prstGeom>
        </p:spPr>
        <p:txBody>
          <a:bodyPr/>
          <a:lstStyle>
            <a:lvl1pPr algn="ctr">
              <a:defRPr>
                <a:latin typeface="+mj-lt"/>
              </a:defRPr>
            </a:lvl1pPr>
          </a:lstStyle>
          <a:p>
            <a:pPr algn="ctr"/>
            <a:r>
              <a:rPr lang="en-GB" sz="3200" noProof="0" dirty="0"/>
              <a:t>Title</a:t>
            </a:r>
          </a:p>
        </p:txBody>
      </p:sp>
      <p:sp>
        <p:nvSpPr>
          <p:cNvPr id="11" name="Subtitle 8">
            <a:extLst>
              <a:ext uri="{FF2B5EF4-FFF2-40B4-BE49-F238E27FC236}">
                <a16:creationId xmlns:a16="http://schemas.microsoft.com/office/drawing/2014/main" id="{4019B00F-0E0B-4BF0-B31A-DE2E6455860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38200" y="3843634"/>
            <a:ext cx="10515599" cy="10255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b="0" u="none">
                <a:latin typeface="+mj-lt"/>
              </a:defRPr>
            </a:lvl1pPr>
          </a:lstStyle>
          <a:p>
            <a:r>
              <a:rPr lang="en-GB" sz="2000" noProof="0" dirty="0"/>
              <a:t>Ivan Pogorelov, Thomas </a:t>
            </a:r>
            <a:r>
              <a:rPr lang="en-GB" sz="2000" noProof="0" dirty="0" err="1"/>
              <a:t>Feldker</a:t>
            </a:r>
            <a:r>
              <a:rPr lang="en-GB" sz="2000" noProof="0" dirty="0"/>
              <a:t>, Christian Marciniak, Thomas </a:t>
            </a:r>
            <a:r>
              <a:rPr lang="en-GB" sz="2000" noProof="0" dirty="0" err="1"/>
              <a:t>Monz</a:t>
            </a:r>
            <a:r>
              <a:rPr lang="en-GB" sz="2000" noProof="0" dirty="0"/>
              <a:t>, Rainer Blatt</a:t>
            </a:r>
          </a:p>
        </p:txBody>
      </p:sp>
      <p:pic>
        <p:nvPicPr>
          <p:cNvPr id="12" name="ffg_logo_en_2018_4c.pdf" descr="ffg_logo_en_2018_4c.pdf">
            <a:extLst>
              <a:ext uri="{FF2B5EF4-FFF2-40B4-BE49-F238E27FC236}">
                <a16:creationId xmlns:a16="http://schemas.microsoft.com/office/drawing/2014/main" id="{2C882AC3-91A0-42D1-8D02-599EA40A50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1025" y="6156223"/>
            <a:ext cx="1440160" cy="5084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595A5E2-AF86-4D44-8A0B-487B5B591B6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575608" y="6084743"/>
            <a:ext cx="651435" cy="6514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908DDCB-5A11-47F3-B79B-E3984A32A84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1443" y="6156223"/>
            <a:ext cx="1619815" cy="5084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F7F42AD-CC8E-4F74-9EA2-901D33B139A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46239"/>
          <a:stretch/>
        </p:blipFill>
        <p:spPr>
          <a:xfrm>
            <a:off x="9460252" y="6060790"/>
            <a:ext cx="915098" cy="6993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DC0B1EA-E3CF-4B34-970F-A3933538D3D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751516" y="6156223"/>
            <a:ext cx="508478" cy="5084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7E9B970-5998-48C8-BCFF-8EAEB851E44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167926" y="6110052"/>
            <a:ext cx="922841" cy="600821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BA8A22A-F6E8-C0F0-5FB4-1C65E7DC4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638AD-07DD-4213-929C-330873AC3355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D64285E-C3B5-9E3D-0C0B-E7EA317F8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91EB32-1C7E-42E4-C206-3EE31F7B2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7041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174D31-9E32-48BE-9AE4-80ACDB442E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256674" y="6278195"/>
            <a:ext cx="1573976" cy="365125"/>
          </a:xfrm>
        </p:spPr>
        <p:txBody>
          <a:bodyPr/>
          <a:lstStyle/>
          <a:p>
            <a:fld id="{6964EF55-73A1-4011-86F2-7E8D5CCC2169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951004-36F2-4D05-A97E-48508A42C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06B8B-DD6C-419A-9891-F0DF934B7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6" name="Title 10">
            <a:extLst>
              <a:ext uri="{FF2B5EF4-FFF2-40B4-BE49-F238E27FC236}">
                <a16:creationId xmlns:a16="http://schemas.microsoft.com/office/drawing/2014/main" id="{B7CA752E-C7CE-4E6B-89CB-7BCDB6A341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846" y="153430"/>
            <a:ext cx="11324492" cy="539263"/>
          </a:xfrm>
          <a:prstGeom prst="rect">
            <a:avLst/>
          </a:prstGeom>
        </p:spPr>
        <p:txBody>
          <a:bodyPr/>
          <a:lstStyle>
            <a:lvl1pPr>
              <a:defRPr sz="3200" u="sng"/>
            </a:lvl1pPr>
          </a:lstStyle>
          <a:p>
            <a:r>
              <a:rPr lang="en-US" dirty="0"/>
              <a:t>Slide title</a:t>
            </a:r>
            <a:endParaRPr lang="LID4096" dirty="0"/>
          </a:p>
        </p:txBody>
      </p:sp>
      <p:sp>
        <p:nvSpPr>
          <p:cNvPr id="7" name="Text Placeholder 14">
            <a:extLst>
              <a:ext uri="{FF2B5EF4-FFF2-40B4-BE49-F238E27FC236}">
                <a16:creationId xmlns:a16="http://schemas.microsoft.com/office/drawing/2014/main" id="{00941493-639E-46F3-85EC-87D51AE8B8C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9359" y="2653762"/>
            <a:ext cx="11324492" cy="539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800" dirty="0">
                <a:latin typeface="+mn-lt"/>
              </a:rPr>
              <a:t>Slide body</a:t>
            </a:r>
            <a:endParaRPr lang="ru-RU" sz="2800" dirty="0">
              <a:latin typeface="+mn-lt"/>
            </a:endParaRPr>
          </a:p>
          <a:p>
            <a:pPr lvl="0"/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218382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de-AT"/>
              <a:t>ECCTI 2024</a:t>
            </a:r>
            <a:endParaRPr/>
          </a:p>
        </p:txBody>
      </p:sp>
      <p:sp>
        <p:nvSpPr>
          <p:cNvPr id="2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A375EFB-0E7C-4C9B-8FBE-924FA956BB79}" type="slidenum">
              <a:t>‹Nr.›</a:t>
            </a:fld>
            <a:endParaRPr/>
          </a:p>
        </p:txBody>
      </p:sp>
      <p:sp>
        <p:nvSpPr>
          <p:cNvPr id="3" name="PlaceHolder 5"/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fld id="{1510CE46-E727-4A90-BE89-E3307B13F5BB}" type="datetime1">
              <a:rPr lang="en-GB" smtClean="0"/>
              <a:t>12/07/2024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963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362415-CC49-6DA9-9B10-BC2DF44B6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E605915-3375-8FD7-E8CF-C9CCFE7C8E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0FADFBA-A575-63AB-379B-546FB54ED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F2989-5688-4918-B7D0-5D35396DB2DF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EA1F7A-3183-D4EB-53F5-E120A0004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2EB92C2-34EC-0F41-3923-3485A9C1B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8648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58EC3-F2F5-875F-0F23-B7FBA14F1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BB6A9B-5184-9568-8C9A-E7B3E137B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ED0696E-8C3C-123E-B7D8-576484848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17B79-74E2-4ED6-AC52-0D8D211511E3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2036C32-29C5-8182-1908-EDF68DC62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862AA02-4C6F-8C67-252F-1146CF098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81654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A5C713-FD44-635D-C654-E6CB92F7F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1100E6-3BB4-2509-A7DF-FDB0CA3BA7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B8D3FD9-88B2-45E3-846F-42853920D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FAD9B7-6855-F92A-73D6-636D7619E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CB8A7-7F35-47AB-94B5-6D5BD86C095B}" type="datetime1">
              <a:rPr lang="en-GB" smtClean="0"/>
              <a:t>12/07/2024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BF40B5-1ACA-E07F-CF30-4657E302A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17A0B98-3D22-0268-2000-C16FAA19C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0106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7D1B5D-0ADD-DC6B-29F5-1EC86F58F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53DD2E4-A724-C333-E730-DCF77DC51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8C71168-8609-A93A-A59A-03F57B8FB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A7D53F7-CEAB-AA34-DD43-D939D752F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58581DF-EB12-01F9-A33F-823E632755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7121982-40BE-873A-BDB5-5EA06317E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0D6B9-1D84-488E-949A-A3238C800ACC}" type="datetime1">
              <a:rPr lang="en-GB" smtClean="0"/>
              <a:t>12/07/2024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44F2584-B175-4513-8023-2770E5027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02E0C15-9C89-A688-5022-F8B3C93C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88110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932EC1-981F-9EB6-2050-6B297E178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0191FD6-56CC-6CA0-2759-7B78660083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54636-3EEA-494E-9E87-AEFD08604F54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1A3C196-608B-612B-FFF0-A9CE62CDC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CF8BEF8-737F-0157-54E0-3980167B5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4953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E927DD3-AB69-60E9-FB38-787FF2348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3911-93F8-4A45-9DFB-92125ADA1E43}" type="datetime1">
              <a:rPr lang="en-GB" smtClean="0"/>
              <a:t>12/07/2024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E7BD68C-44DF-2590-32D5-71D9C90B1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6C351FC-0835-4973-B7A5-2447CE9D5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74369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65B857-E2BA-374C-267B-2824C3EE2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5254DD4-B668-63A3-2273-4C3FCB58E3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A42457D-C894-F1EB-B44B-D297412689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844F616-2507-00F6-89C8-8AA281258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E1F23-E05B-4C1E-B26E-30D56B462E9C}" type="datetime1">
              <a:rPr lang="en-GB" smtClean="0"/>
              <a:t>12/07/2024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6C3F462-7CA9-BDCD-6AAC-09526AC56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A91EF8C-F013-5F5D-2E25-BF0E0DDF0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614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22D7C2-6C51-74BB-6732-F9C8A7DC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597C45B-2A33-3A38-145F-C50AA7FAA7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721E7F68-B289-EB0E-2271-BD1CA3F4E0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9F298E-FAFA-21B9-C596-2E1C6F2E1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2EF7E-106F-41A7-9DD8-BE20ECE83C09}" type="datetime1">
              <a:rPr lang="en-GB" smtClean="0"/>
              <a:t>12/07/2024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F892879-05D6-5A80-5D0B-9952CA8FE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3C787D6-F380-F237-93F8-02698A17F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2160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2CB5765-F24E-1F99-34CF-CB20C41E5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7D4DB9-A154-8D16-3DD0-E99C588E5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FCAFC01-CEFB-6CC1-BB72-F97E1E379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991265-2FA5-4AB1-8FD6-E904BC93FA64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FDAF2DF-3999-9F99-F94A-F879D711CA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0E0018B-64B4-7FED-41D5-9AD1DF435C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37B6B5-9996-4D0C-97F5-EFE9FBB6FF7F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18561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12" Type="http://schemas.openxmlformats.org/officeDocument/2006/relationships/image" Target="../media/image15.jpeg"/><Relationship Id="rId17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emf"/><Relationship Id="rId5" Type="http://schemas.openxmlformats.org/officeDocument/2006/relationships/image" Target="../media/image8.wmf"/><Relationship Id="rId15" Type="http://schemas.openxmlformats.org/officeDocument/2006/relationships/image" Target="../media/image18.jpg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sv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svg"/><Relationship Id="rId5" Type="http://schemas.openxmlformats.org/officeDocument/2006/relationships/image" Target="../media/image51.png"/><Relationship Id="rId4" Type="http://schemas.openxmlformats.org/officeDocument/2006/relationships/image" Target="../media/image50.svg"/><Relationship Id="rId9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1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7.pn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E4D77-7816-40F8-9388-87AAF1BCA4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81125"/>
          </a:xfrm>
        </p:spPr>
        <p:txBody>
          <a:bodyPr>
            <a:normAutofit/>
          </a:bodyPr>
          <a:lstStyle/>
          <a:p>
            <a:r>
              <a:rPr lang="en-US" sz="4400" dirty="0"/>
              <a:t>Cycle Error Reconstruction on a Trapped Ion Quantum Computer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5BCDB9-EBA2-4281-B121-F3D37210C4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8991600" cy="1655762"/>
          </a:xfrm>
        </p:spPr>
        <p:txBody>
          <a:bodyPr>
            <a:normAutofit/>
          </a:bodyPr>
          <a:lstStyle/>
          <a:p>
            <a:r>
              <a:rPr lang="en-US" sz="2000" u="sng" dirty="0"/>
              <a:t>Robert Freund</a:t>
            </a:r>
            <a:r>
              <a:rPr lang="en-US" sz="2000" dirty="0"/>
              <a:t>, Nicholas Fazio, Christian Marciniak, Debankan Sannamoth, Robin Harper, Alex Steiner, Ivan Pogorelov, Lukas Postler, Stephen D. Bartlett and Thomas Monz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19626A-D1CE-DF4E-7631-E99C5FBE0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212BF-EAA6-4E53-8971-0C887C37C300}" type="datetime1">
              <a:rPr lang="en-GB" smtClean="0"/>
              <a:t>12/07/2024</a:t>
            </a:fld>
            <a:endParaRPr lang="en-US" dirty="0"/>
          </a:p>
        </p:txBody>
      </p:sp>
      <p:grpSp>
        <p:nvGrpSpPr>
          <p:cNvPr id="5" name="Group 95">
            <a:extLst>
              <a:ext uri="{FF2B5EF4-FFF2-40B4-BE49-F238E27FC236}">
                <a16:creationId xmlns:a16="http://schemas.microsoft.com/office/drawing/2014/main" id="{F8982083-28FD-1533-7328-1BC36AAE8318}"/>
              </a:ext>
            </a:extLst>
          </p:cNvPr>
          <p:cNvGrpSpPr/>
          <p:nvPr/>
        </p:nvGrpSpPr>
        <p:grpSpPr>
          <a:xfrm>
            <a:off x="2367582" y="5338763"/>
            <a:ext cx="7920880" cy="1292255"/>
            <a:chOff x="119336" y="5521121"/>
            <a:chExt cx="7920880" cy="1292255"/>
          </a:xfrm>
        </p:grpSpPr>
        <p:grpSp>
          <p:nvGrpSpPr>
            <p:cNvPr id="6" name="Gruppieren 3">
              <a:extLst>
                <a:ext uri="{FF2B5EF4-FFF2-40B4-BE49-F238E27FC236}">
                  <a16:creationId xmlns:a16="http://schemas.microsoft.com/office/drawing/2014/main" id="{004D4B0E-1AEE-0DE6-EBC4-954DDAD78079}"/>
                </a:ext>
              </a:extLst>
            </p:cNvPr>
            <p:cNvGrpSpPr/>
            <p:nvPr/>
          </p:nvGrpSpPr>
          <p:grpSpPr>
            <a:xfrm>
              <a:off x="119336" y="5521121"/>
              <a:ext cx="7920880" cy="1292255"/>
              <a:chOff x="1012950" y="1412776"/>
              <a:chExt cx="8827466" cy="1440160"/>
            </a:xfrm>
          </p:grpSpPr>
          <p:pic>
            <p:nvPicPr>
              <p:cNvPr id="9" name="Grafik 4">
                <a:extLst>
                  <a:ext uri="{FF2B5EF4-FFF2-40B4-BE49-F238E27FC236}">
                    <a16:creationId xmlns:a16="http://schemas.microsoft.com/office/drawing/2014/main" id="{311A8FCC-9BF9-AA5F-45AA-251FCE1446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206566" y="1492948"/>
                <a:ext cx="1022675" cy="468212"/>
              </a:xfrm>
              <a:prstGeom prst="rect">
                <a:avLst/>
              </a:prstGeom>
            </p:spPr>
          </p:pic>
          <p:graphicFrame>
            <p:nvGraphicFramePr>
              <p:cNvPr id="11" name="Object 12">
                <a:extLst>
                  <a:ext uri="{FF2B5EF4-FFF2-40B4-BE49-F238E27FC236}">
                    <a16:creationId xmlns:a16="http://schemas.microsoft.com/office/drawing/2014/main" id="{AE88E4FD-E2E3-696C-DF47-A1DF2C8F501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892905" y="1412776"/>
              <a:ext cx="947511" cy="55100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name="CorelDRAW" r:id="rId4" imgW="2245320" imgH="3051000" progId="CorelDraw.Graphic.9">
                      <p:embed/>
                    </p:oleObj>
                  </mc:Choice>
                  <mc:Fallback>
                    <p:oleObj name="CorelDRAW" r:id="rId4" imgW="2245320" imgH="3051000" progId="CorelDraw.Graphic.9">
                      <p:embed/>
                      <p:pic>
                        <p:nvPicPr>
                          <p:cNvPr id="101" name="Object 12">
                            <a:extLst>
                              <a:ext uri="{FF2B5EF4-FFF2-40B4-BE49-F238E27FC236}">
                                <a16:creationId xmlns:a16="http://schemas.microsoft.com/office/drawing/2014/main" id="{09DDBE78-73ED-4096-B5AF-51224A7B9260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t="1111" b="55556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892905" y="1412776"/>
                            <a:ext cx="947511" cy="551009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2" name="Text Box 14">
                <a:extLst>
                  <a:ext uri="{FF2B5EF4-FFF2-40B4-BE49-F238E27FC236}">
                    <a16:creationId xmlns:a16="http://schemas.microsoft.com/office/drawing/2014/main" id="{E085067F-3740-03A8-718E-BF06E7DC71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12950" y="1660022"/>
                <a:ext cx="776496" cy="923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5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 Rounded MT Bold" panose="020F0704030504030204" pitchFamily="34" charset="0"/>
                    <a:ea typeface="+mn-ea"/>
                    <a:cs typeface="Calibri" panose="020F0502020204030204" pitchFamily="34" charset="0"/>
                  </a:rPr>
                  <a:t>€</a:t>
                </a:r>
              </a:p>
            </p:txBody>
          </p:sp>
          <p:grpSp>
            <p:nvGrpSpPr>
              <p:cNvPr id="13" name="Group 24">
                <a:extLst>
                  <a:ext uri="{FF2B5EF4-FFF2-40B4-BE49-F238E27FC236}">
                    <a16:creationId xmlns:a16="http://schemas.microsoft.com/office/drawing/2014/main" id="{334AF2C1-73CE-6248-53F4-BCEA899787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752993" y="2186887"/>
                <a:ext cx="1143734" cy="584410"/>
                <a:chOff x="2935" y="3795"/>
                <a:chExt cx="990" cy="513"/>
              </a:xfrm>
            </p:grpSpPr>
            <p:sp>
              <p:nvSpPr>
                <p:cNvPr id="25" name="Text Box 25">
                  <a:extLst>
                    <a:ext uri="{FF2B5EF4-FFF2-40B4-BE49-F238E27FC236}">
                      <a16:creationId xmlns:a16="http://schemas.microsoft.com/office/drawing/2014/main" id="{FAE2CEBC-1837-5AAA-22BF-613CF3D82B9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35" y="3795"/>
                  <a:ext cx="304" cy="5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ct val="5000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3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 Rounded MT Bold" panose="020F0704030504030204" pitchFamily="34" charset="0"/>
                      <a:ea typeface="+mn-ea"/>
                      <a:cs typeface="Calibri" panose="020F0502020204030204" pitchFamily="34" charset="0"/>
                    </a:rPr>
                    <a:t>$</a:t>
                  </a:r>
                </a:p>
              </p:txBody>
            </p:sp>
            <p:pic>
              <p:nvPicPr>
                <p:cNvPr id="26" name="Picture 26" descr="AROLOGO">
                  <a:extLst>
                    <a:ext uri="{FF2B5EF4-FFF2-40B4-BE49-F238E27FC236}">
                      <a16:creationId xmlns:a16="http://schemas.microsoft.com/office/drawing/2014/main" id="{A33FC1AD-553B-F3C6-C377-1948EF99DE4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349" y="3824"/>
                  <a:ext cx="576" cy="444"/>
                </a:xfrm>
                <a:prstGeom prst="rect">
                  <a:avLst/>
                </a:prstGeom>
                <a:noFill/>
              </p:spPr>
            </p:pic>
          </p:grpSp>
          <p:pic>
            <p:nvPicPr>
              <p:cNvPr id="14" name="Picture 29" descr="erc-logo">
                <a:extLst>
                  <a:ext uri="{FF2B5EF4-FFF2-40B4-BE49-F238E27FC236}">
                    <a16:creationId xmlns:a16="http://schemas.microsoft.com/office/drawing/2014/main" id="{C8C2EBCF-B3C2-2245-CE0D-42E6C43356E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189536" y="1435126"/>
                <a:ext cx="554536" cy="551373"/>
              </a:xfrm>
              <a:prstGeom prst="rect">
                <a:avLst/>
              </a:prstGeom>
              <a:noFill/>
            </p:spPr>
          </p:pic>
          <p:pic>
            <p:nvPicPr>
              <p:cNvPr id="15" name="Picture 12" descr="IARPAlogo2">
                <a:extLst>
                  <a:ext uri="{FF2B5EF4-FFF2-40B4-BE49-F238E27FC236}">
                    <a16:creationId xmlns:a16="http://schemas.microsoft.com/office/drawing/2014/main" id="{9F414E01-D609-85C9-2EF0-2D0092BCC5C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8184232" y="2208211"/>
                <a:ext cx="545618" cy="4870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" name="Grafik 11">
                <a:extLst>
                  <a:ext uri="{FF2B5EF4-FFF2-40B4-BE49-F238E27FC236}">
                    <a16:creationId xmlns:a16="http://schemas.microsoft.com/office/drawing/2014/main" id="{247F712D-C280-A2DF-4DE6-E1F08EE6A2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47928" y="1530769"/>
                <a:ext cx="413207" cy="455730"/>
              </a:xfrm>
              <a:prstGeom prst="rect">
                <a:avLst/>
              </a:prstGeom>
            </p:spPr>
          </p:pic>
          <p:pic>
            <p:nvPicPr>
              <p:cNvPr id="17" name="Grafik 12">
                <a:extLst>
                  <a:ext uri="{FF2B5EF4-FFF2-40B4-BE49-F238E27FC236}">
                    <a16:creationId xmlns:a16="http://schemas.microsoft.com/office/drawing/2014/main" id="{721480D2-E105-FC7D-72AD-458B576CB0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15680" y="2195964"/>
                <a:ext cx="888329" cy="656972"/>
              </a:xfrm>
              <a:prstGeom prst="rect">
                <a:avLst/>
              </a:prstGeom>
            </p:spPr>
          </p:pic>
          <p:grpSp>
            <p:nvGrpSpPr>
              <p:cNvPr id="18" name="Gruppieren 14">
                <a:extLst>
                  <a:ext uri="{FF2B5EF4-FFF2-40B4-BE49-F238E27FC236}">
                    <a16:creationId xmlns:a16="http://schemas.microsoft.com/office/drawing/2014/main" id="{96666247-349D-13F0-7B70-6072C2554576}"/>
                  </a:ext>
                </a:extLst>
              </p:cNvPr>
              <p:cNvGrpSpPr/>
              <p:nvPr/>
            </p:nvGrpSpPr>
            <p:grpSpPr>
              <a:xfrm>
                <a:off x="1835517" y="1478183"/>
                <a:ext cx="2102761" cy="755529"/>
                <a:chOff x="839003" y="3412689"/>
                <a:chExt cx="3159624" cy="1135263"/>
              </a:xfrm>
            </p:grpSpPr>
            <p:pic>
              <p:nvPicPr>
                <p:cNvPr id="22" name="Picture 21">
                  <a:extLst>
                    <a:ext uri="{FF2B5EF4-FFF2-40B4-BE49-F238E27FC236}">
                      <a16:creationId xmlns:a16="http://schemas.microsoft.com/office/drawing/2014/main" id="{87357832-9C73-0D4C-DB32-CF76B524DEFC}"/>
                    </a:ext>
                  </a:extLst>
                </p:cNvPr>
                <p:cNvPicPr/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839003" y="3412689"/>
                  <a:ext cx="2848653" cy="1135263"/>
                </a:xfrm>
                <a:prstGeom prst="rect">
                  <a:avLst/>
                </a:prstGeom>
                <a:noFill/>
                <a:ln>
                  <a:noFill/>
                </a:ln>
              </p:spPr>
            </p:pic>
            <p:pic>
              <p:nvPicPr>
                <p:cNvPr id="23" name="Picture 18" descr="logo_var1">
                  <a:extLst>
                    <a:ext uri="{FF2B5EF4-FFF2-40B4-BE49-F238E27FC236}">
                      <a16:creationId xmlns:a16="http://schemas.microsoft.com/office/drawing/2014/main" id="{C95A380D-A629-3CEF-5189-5D0CA680CFC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2" cstate="print"/>
                <a:srcRect r="59030" b="-4565"/>
                <a:stretch/>
              </p:blipFill>
              <p:spPr bwMode="auto">
                <a:xfrm>
                  <a:off x="886018" y="3525718"/>
                  <a:ext cx="1165704" cy="373036"/>
                </a:xfrm>
                <a:prstGeom prst="rect">
                  <a:avLst/>
                </a:prstGeom>
                <a:noFill/>
              </p:spPr>
            </p:pic>
            <p:sp>
              <p:nvSpPr>
                <p:cNvPr id="24" name="Text Box 17">
                  <a:extLst>
                    <a:ext uri="{FF2B5EF4-FFF2-40B4-BE49-F238E27FC236}">
                      <a16:creationId xmlns:a16="http://schemas.microsoft.com/office/drawing/2014/main" id="{A2F123A1-F3FE-0C00-35AC-FCDBAE6FEC4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907073" y="3560192"/>
                  <a:ext cx="1091554" cy="61847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de-DE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Arial Rounded MT Bold" panose="020F0704030504030204" pitchFamily="34" charset="0"/>
                      <a:ea typeface="+mn-ea"/>
                      <a:cs typeface="+mn-cs"/>
                    </a:rPr>
                    <a:t>SFB</a:t>
                  </a:r>
                </a:p>
              </p:txBody>
            </p:sp>
          </p:grpSp>
          <p:pic>
            <p:nvPicPr>
              <p:cNvPr id="19" name="Grafik 15">
                <a:extLst>
                  <a:ext uri="{FF2B5EF4-FFF2-40B4-BE49-F238E27FC236}">
                    <a16:creationId xmlns:a16="http://schemas.microsoft.com/office/drawing/2014/main" id="{FC279925-F47A-3EC2-0B28-ABC618EA3E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95800" y="1562902"/>
                <a:ext cx="748088" cy="497946"/>
              </a:xfrm>
              <a:prstGeom prst="rect">
                <a:avLst/>
              </a:prstGeom>
            </p:spPr>
          </p:pic>
          <p:pic>
            <p:nvPicPr>
              <p:cNvPr id="20" name="Grafik 16">
                <a:extLst>
                  <a:ext uri="{FF2B5EF4-FFF2-40B4-BE49-F238E27FC236}">
                    <a16:creationId xmlns:a16="http://schemas.microsoft.com/office/drawing/2014/main" id="{FCA72D0C-91B0-4E29-E1CF-E933034950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6249" y="2230759"/>
                <a:ext cx="803647" cy="532853"/>
              </a:xfrm>
              <a:prstGeom prst="rect">
                <a:avLst/>
              </a:prstGeom>
            </p:spPr>
          </p:pic>
          <p:pic>
            <p:nvPicPr>
              <p:cNvPr id="21" name="Grafik 17">
                <a:extLst>
                  <a:ext uri="{FF2B5EF4-FFF2-40B4-BE49-F238E27FC236}">
                    <a16:creationId xmlns:a16="http://schemas.microsoft.com/office/drawing/2014/main" id="{88411CFE-F71F-7ECC-AB98-05C5A7DBE03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120090" y="2138362"/>
                <a:ext cx="605137" cy="605137"/>
              </a:xfrm>
              <a:prstGeom prst="rect">
                <a:avLst/>
              </a:prstGeom>
            </p:spPr>
          </p:pic>
        </p:grpSp>
        <p:pic>
          <p:nvPicPr>
            <p:cNvPr id="8" name="Picture 97">
              <a:extLst>
                <a:ext uri="{FF2B5EF4-FFF2-40B4-BE49-F238E27FC236}">
                  <a16:creationId xmlns:a16="http://schemas.microsoft.com/office/drawing/2014/main" id="{FADDFE23-2C7E-28D8-5765-167871B3E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72" y="6335333"/>
              <a:ext cx="1359937" cy="377596"/>
            </a:xfrm>
            <a:prstGeom prst="rect">
              <a:avLst/>
            </a:prstGeom>
          </p:spPr>
        </p:pic>
      </p:grpSp>
      <p:pic>
        <p:nvPicPr>
          <p:cNvPr id="27" name="Picture 25" descr="iqoqi">
            <a:extLst>
              <a:ext uri="{FF2B5EF4-FFF2-40B4-BE49-F238E27FC236}">
                <a16:creationId xmlns:a16="http://schemas.microsoft.com/office/drawing/2014/main" id="{6D42028D-B5A0-B828-4212-288A075032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298568" y="5989831"/>
            <a:ext cx="1086657" cy="7120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18028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705680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Randomized</a:t>
            </a:r>
            <a:r>
              <a:rPr lang="de-AT" dirty="0"/>
              <a:t> </a:t>
            </a:r>
            <a:r>
              <a:rPr lang="de-AT" dirty="0" err="1"/>
              <a:t>compiling</a:t>
            </a:r>
            <a:r>
              <a:rPr lang="de-AT" dirty="0"/>
              <a:t> </a:t>
            </a:r>
            <a:r>
              <a:rPr lang="de-AT" dirty="0" err="1"/>
              <a:t>transforms</a:t>
            </a:r>
            <a:r>
              <a:rPr lang="de-AT" dirty="0"/>
              <a:t> </a:t>
            </a:r>
            <a:r>
              <a:rPr lang="de-AT" dirty="0" err="1"/>
              <a:t>arbitrary</a:t>
            </a:r>
            <a:r>
              <a:rPr lang="de-AT" dirty="0"/>
              <a:t> </a:t>
            </a:r>
            <a:r>
              <a:rPr lang="de-AT" dirty="0" err="1"/>
              <a:t>noise</a:t>
            </a:r>
            <a:r>
              <a:rPr lang="de-AT" dirty="0"/>
              <a:t> </a:t>
            </a:r>
            <a:r>
              <a:rPr lang="de-AT" dirty="0" err="1"/>
              <a:t>channel</a:t>
            </a:r>
            <a:r>
              <a:rPr lang="de-AT" dirty="0"/>
              <a:t> to Pauli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channel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Robust to </a:t>
            </a:r>
            <a:r>
              <a:rPr lang="de-AT" dirty="0" err="1"/>
              <a:t>state</a:t>
            </a:r>
            <a:r>
              <a:rPr lang="de-AT" dirty="0"/>
              <a:t> </a:t>
            </a:r>
            <a:r>
              <a:rPr lang="de-AT" dirty="0" err="1"/>
              <a:t>preparation</a:t>
            </a:r>
            <a:r>
              <a:rPr lang="de-AT" dirty="0"/>
              <a:t> and </a:t>
            </a:r>
            <a:r>
              <a:rPr lang="de-AT" dirty="0" err="1"/>
              <a:t>measurement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(SPAM)</a:t>
            </a:r>
          </a:p>
          <a:p>
            <a:endParaRPr lang="de-AT" dirty="0"/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Magnify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rate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hard</a:t>
            </a:r>
            <a:r>
              <a:rPr lang="de-AT" dirty="0"/>
              <a:t> </a:t>
            </a:r>
            <a:r>
              <a:rPr lang="de-AT" dirty="0" err="1"/>
              <a:t>cycle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repititons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4C728177-D33B-F067-6AA7-B62164337CE9}"/>
              </a:ext>
            </a:extLst>
          </p:cNvPr>
          <p:cNvSpPr txBox="1"/>
          <p:nvPr/>
        </p:nvSpPr>
        <p:spPr>
          <a:xfrm>
            <a:off x="9610724" y="153430"/>
            <a:ext cx="2714625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r>
              <a:rPr lang="da-DK" sz="12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Carignan-Dugas et al, arXiv: 2303.17714</a:t>
            </a:r>
            <a:endParaRPr lang="en-GB" sz="12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439B940-C121-97C1-305C-1778A805A2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9801" y="742712"/>
            <a:ext cx="2101846" cy="179459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10D364F7-85B6-008B-F9B3-A89A410851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2127" y="3559094"/>
            <a:ext cx="6659930" cy="2632339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5B20CD-0FB5-75C9-492E-2D3154166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8574B-B8DF-4C3E-A069-A44F8843C516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3E221F8-D1BE-BEC4-4255-2CD6D9AB9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0AB3125-24DB-A716-EACB-1137C69FD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38122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11324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Repetition </a:t>
            </a:r>
            <a:r>
              <a:rPr lang="de-AT" dirty="0" err="1"/>
              <a:t>comes</a:t>
            </a:r>
            <a:r>
              <a:rPr lang="de-AT" dirty="0"/>
              <a:t> with a </a:t>
            </a:r>
            <a:r>
              <a:rPr lang="de-AT" dirty="0" err="1"/>
              <a:t>drawback</a:t>
            </a:r>
            <a:r>
              <a:rPr lang="de-AT" dirty="0"/>
              <a:t>: </a:t>
            </a:r>
            <a:r>
              <a:rPr lang="de-AT" u="sng" dirty="0"/>
              <a:t>Orbits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</p:txBody>
      </p:sp>
      <p:pic>
        <p:nvPicPr>
          <p:cNvPr id="7" name="Graphic 5">
            <a:extLst>
              <a:ext uri="{FF2B5EF4-FFF2-40B4-BE49-F238E27FC236}">
                <a16:creationId xmlns:a16="http://schemas.microsoft.com/office/drawing/2014/main" id="{9CA40FAA-D8F7-47ED-2C07-3F3DE6B93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2413" y="1905644"/>
            <a:ext cx="1876425" cy="1066800"/>
          </a:xfrm>
          <a:prstGeom prst="rect">
            <a:avLst/>
          </a:prstGeom>
        </p:spPr>
      </p:pic>
      <p:sp>
        <p:nvSpPr>
          <p:cNvPr id="9" name="Rechteck 1">
            <a:extLst>
              <a:ext uri="{FF2B5EF4-FFF2-40B4-BE49-F238E27FC236}">
                <a16:creationId xmlns:a16="http://schemas.microsoft.com/office/drawing/2014/main" id="{8159352B-14D6-D93B-3154-9E32A639BD4E}"/>
              </a:ext>
            </a:extLst>
          </p:cNvPr>
          <p:cNvSpPr/>
          <p:nvPr/>
        </p:nvSpPr>
        <p:spPr>
          <a:xfrm>
            <a:off x="1335795" y="1257289"/>
            <a:ext cx="1410322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IZ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turns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ZZ</a:t>
            </a:r>
          </a:p>
        </p:txBody>
      </p:sp>
      <p:pic>
        <p:nvPicPr>
          <p:cNvPr id="10" name="Graphic 7">
            <a:extLst>
              <a:ext uri="{FF2B5EF4-FFF2-40B4-BE49-F238E27FC236}">
                <a16:creationId xmlns:a16="http://schemas.microsoft.com/office/drawing/2014/main" id="{1BDED5DD-B34A-995C-9B0E-718365A82C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33837" y="1907986"/>
            <a:ext cx="3133725" cy="1066800"/>
          </a:xfrm>
          <a:prstGeom prst="rect">
            <a:avLst/>
          </a:prstGeom>
        </p:spPr>
      </p:pic>
      <p:sp>
        <p:nvSpPr>
          <p:cNvPr id="11" name="Rechteck 1">
            <a:extLst>
              <a:ext uri="{FF2B5EF4-FFF2-40B4-BE49-F238E27FC236}">
                <a16:creationId xmlns:a16="http://schemas.microsoft.com/office/drawing/2014/main" id="{9BE371C6-5F0F-EE2A-64EC-DCD5E01CDA69}"/>
              </a:ext>
            </a:extLst>
          </p:cNvPr>
          <p:cNvSpPr/>
          <p:nvPr/>
        </p:nvSpPr>
        <p:spPr>
          <a:xfrm>
            <a:off x="4701841" y="1301912"/>
            <a:ext cx="1793761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Same </a:t>
            </a:r>
            <a:r>
              <a:rPr lang="de-DE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</a:t>
            </a:r>
            <a:r>
              <a:rPr lang="de-DE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from</a:t>
            </a: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hteck 1">
            <a:extLst>
              <a:ext uri="{FF2B5EF4-FFF2-40B4-BE49-F238E27FC236}">
                <a16:creationId xmlns:a16="http://schemas.microsoft.com/office/drawing/2014/main" id="{BBF731E3-E01F-1E90-5BDA-034A8797424F}"/>
              </a:ext>
            </a:extLst>
          </p:cNvPr>
          <p:cNvSpPr/>
          <p:nvPr/>
        </p:nvSpPr>
        <p:spPr>
          <a:xfrm>
            <a:off x="9231863" y="1257289"/>
            <a:ext cx="1171859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Instead </a:t>
            </a:r>
            <a:r>
              <a:rPr kumimoji="0" lang="de-DE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of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3" name="Graphic 8">
            <a:extLst>
              <a:ext uri="{FF2B5EF4-FFF2-40B4-BE49-F238E27FC236}">
                <a16:creationId xmlns:a16="http://schemas.microsoft.com/office/drawing/2014/main" id="{94847716-D373-1877-42D4-4E75FF6F7E5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95942" y="1905644"/>
            <a:ext cx="3133725" cy="10668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6E83458-0A7C-DD4C-A713-66A0D737DC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38761" y="3288614"/>
            <a:ext cx="4262105" cy="297469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636ABFC9-140B-27FB-E5B1-A6EA6CF70E68}"/>
              </a:ext>
            </a:extLst>
          </p:cNvPr>
          <p:cNvSpPr txBox="1"/>
          <p:nvPr/>
        </p:nvSpPr>
        <p:spPr>
          <a:xfrm>
            <a:off x="2120625" y="3429000"/>
            <a:ext cx="19904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Marginal per </a:t>
            </a:r>
            <a:r>
              <a:rPr lang="de-AT" dirty="0" err="1"/>
              <a:t>orbit</a:t>
            </a:r>
            <a:r>
              <a:rPr lang="de-AT" dirty="0"/>
              <a:t>:</a:t>
            </a:r>
          </a:p>
          <a:p>
            <a:endParaRPr lang="en-US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D34B7D0-D9D1-46A1-7B33-94B1CFE0B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B0493-7C62-4BB2-9C73-45453977FFB1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F2FE083-AFD2-3F66-DF0F-A48402347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1B94B91-CAFF-DDD7-5E0A-F0B8A461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0453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0FA4DC8-11D4-7093-1628-E94A9F3FE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1492" y="692693"/>
            <a:ext cx="7629016" cy="5709005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5A1F019-485E-6E8A-034E-217802C78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D66C6-BB0B-4890-B310-DFB5B8B69C93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C9566B1-7EF3-A1F4-3C7F-DF6CFC62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0DC2D9-61C4-382A-38D6-12D0BD83E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97105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F30C516-202A-6706-46CE-A3B523F6B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8086" y="607253"/>
            <a:ext cx="8018959" cy="6002337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4641F3C-E488-EFC6-6A7F-3B9C876CF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90D92-3461-449A-A821-F13551996A6C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4C527E-4155-ADB6-5212-21D14C5D0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65602D9-E77C-5AB3-27B3-A1F36F569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530755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0782CAC-98B7-576F-AE60-222E86CFEA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693"/>
            <a:ext cx="7781925" cy="5803911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F566B57-905B-31D0-A580-650FA436A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5FA56-BB0D-4CDC-83E6-59188F56B4BE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E254C54-FA31-8BB6-F7BD-3B5C61A33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1414433-F9F8-7E4A-7E62-F84BED910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14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70163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DA2F808-70CF-8976-A56C-48BF413C3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92693"/>
            <a:ext cx="7781925" cy="5803911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Cycle Error Reconstruction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406D2E27-BEFE-7CFD-10D5-1DAC91512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53556" y="1826969"/>
            <a:ext cx="4344717" cy="3507031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E9983C60-CA7A-C603-B8BC-D0D325E77290}"/>
              </a:ext>
            </a:extLst>
          </p:cNvPr>
          <p:cNvSpPr/>
          <p:nvPr/>
        </p:nvSpPr>
        <p:spPr>
          <a:xfrm>
            <a:off x="8619155" y="3179594"/>
            <a:ext cx="983152" cy="378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9CA04199-5401-2A7B-4DD5-04B3B119A5A0}"/>
              </a:ext>
            </a:extLst>
          </p:cNvPr>
          <p:cNvCxnSpPr>
            <a:cxnSpLocks/>
          </p:cNvCxnSpPr>
          <p:nvPr/>
        </p:nvCxnSpPr>
        <p:spPr>
          <a:xfrm flipH="1" flipV="1">
            <a:off x="3933825" y="2242429"/>
            <a:ext cx="4575175" cy="103417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53B2F6D-7005-9FA6-106A-9CC5D26AF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E6922-30CF-453B-8098-33DC68DACCCE}" type="datetime1">
              <a:rPr lang="en-GB" smtClean="0"/>
              <a:t>12/07/2024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1E9BF2-0512-5C9F-802B-1D2868815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3804B40-5E4E-00FB-9FE0-63F22873A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43132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Summary and Outlook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E376A96-B4B7-7A68-82A3-0B4598621BFE}"/>
              </a:ext>
            </a:extLst>
          </p:cNvPr>
          <p:cNvSpPr txBox="1"/>
          <p:nvPr/>
        </p:nvSpPr>
        <p:spPr>
          <a:xfrm>
            <a:off x="439372" y="967651"/>
            <a:ext cx="11324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Advantages </a:t>
            </a:r>
            <a:r>
              <a:rPr lang="de-AT" dirty="0" err="1"/>
              <a:t>of</a:t>
            </a:r>
            <a:r>
              <a:rPr lang="de-AT" dirty="0"/>
              <a:t> CER </a:t>
            </a:r>
            <a:r>
              <a:rPr lang="de-AT" dirty="0" err="1"/>
              <a:t>over</a:t>
            </a:r>
            <a:r>
              <a:rPr lang="de-AT" dirty="0"/>
              <a:t> QPT and RB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Characterization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CNOT </a:t>
            </a:r>
            <a:r>
              <a:rPr lang="de-AT" dirty="0" err="1"/>
              <a:t>including</a:t>
            </a:r>
            <a:r>
              <a:rPr lang="de-AT" dirty="0"/>
              <a:t> </a:t>
            </a:r>
            <a:r>
              <a:rPr lang="de-AT" dirty="0" err="1"/>
              <a:t>crosstalk</a:t>
            </a:r>
            <a:r>
              <a:rPr lang="de-AT" dirty="0"/>
              <a:t> (16 qubits)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Showed</a:t>
            </a:r>
            <a:r>
              <a:rPr lang="de-AT" dirty="0"/>
              <a:t> </a:t>
            </a:r>
            <a:r>
              <a:rPr lang="de-AT" dirty="0" err="1"/>
              <a:t>utility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CER to </a:t>
            </a:r>
            <a:r>
              <a:rPr lang="de-AT" dirty="0" err="1"/>
              <a:t>determine</a:t>
            </a:r>
            <a:r>
              <a:rPr lang="de-AT" dirty="0"/>
              <a:t> </a:t>
            </a:r>
            <a:r>
              <a:rPr lang="de-AT" dirty="0" err="1"/>
              <a:t>origin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errors</a:t>
            </a:r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6B7BEEB1-68D3-1CD7-7262-4971D32DF1B1}"/>
              </a:ext>
            </a:extLst>
          </p:cNvPr>
          <p:cNvSpPr txBox="1"/>
          <p:nvPr/>
        </p:nvSpPr>
        <p:spPr>
          <a:xfrm>
            <a:off x="439372" y="3777526"/>
            <a:ext cx="113244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Characterize</a:t>
            </a:r>
            <a:r>
              <a:rPr lang="de-AT" dirty="0"/>
              <a:t> </a:t>
            </a:r>
            <a:r>
              <a:rPr lang="de-AT" dirty="0" err="1"/>
              <a:t>gadgets</a:t>
            </a:r>
            <a:r>
              <a:rPr lang="de-AT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dirty="0"/>
              <a:t>7 CNOTs and 14 qubits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AT" dirty="0"/>
              <a:t>CER: around 6000 different </a:t>
            </a:r>
            <a:r>
              <a:rPr lang="de-AT" dirty="0" err="1"/>
              <a:t>sequences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How do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scale</a:t>
            </a:r>
            <a:r>
              <a:rPr lang="de-AT" dirty="0"/>
              <a:t> from 1 CNOT to N-CNOTs?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4399FCF-70B3-050F-F2CB-3A2EFD113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5CEE4-338D-44FB-85AB-2640888EE02A}" type="datetime1">
              <a:rPr lang="en-GB" smtClean="0"/>
              <a:t>12/07/2024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80FABF2-5AB2-B69D-CBD6-FBF083CCD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B3C74A1-E663-2AE1-8FD8-367487E35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16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42441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2">
            <a:extLst>
              <a:ext uri="{FF2B5EF4-FFF2-40B4-BE49-F238E27FC236}">
                <a16:creationId xmlns:a16="http://schemas.microsoft.com/office/drawing/2014/main" id="{775B9E6D-9208-489E-B520-F99E812E94E7}"/>
              </a:ext>
            </a:extLst>
          </p:cNvPr>
          <p:cNvSpPr/>
          <p:nvPr/>
        </p:nvSpPr>
        <p:spPr>
          <a:xfrm>
            <a:off x="266760" y="261000"/>
            <a:ext cx="11562480" cy="576293"/>
          </a:xfrm>
          <a:prstGeom prst="rect">
            <a:avLst/>
          </a:prstGeom>
          <a:solidFill>
            <a:srgbClr val="FFFF00"/>
          </a:solidFill>
          <a:ln w="0">
            <a:noFill/>
          </a:ln>
          <a:effectLst>
            <a:outerShdw blurRad="152280" dist="88077" dir="2700000" algn="tl" rotWithShape="0">
              <a:srgbClr val="000000">
                <a:alpha val="4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72000" rIns="90000" bIns="72000" anchor="t">
            <a:spAutoFit/>
          </a:bodyPr>
          <a:lstStyle/>
          <a:p>
            <a:pPr lvl="0" algn="ctr">
              <a:tabLst>
                <a:tab pos="0" algn="l"/>
              </a:tabLst>
              <a:defRPr/>
            </a:pPr>
            <a:r>
              <a:rPr lang="en-US" sz="2800" b="1" spc="-1" dirty="0">
                <a:solidFill>
                  <a:prstClr val="black"/>
                </a:solidFill>
                <a:latin typeface="Calibri"/>
              </a:rPr>
              <a:t>Towards FT gadget benchmarking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B79D3AEF-6E62-4D09-81B2-5E4A7A2C04CA}"/>
              </a:ext>
            </a:extLst>
          </p:cNvPr>
          <p:cNvSpPr/>
          <p:nvPr/>
        </p:nvSpPr>
        <p:spPr>
          <a:xfrm>
            <a:off x="266760" y="1067671"/>
            <a:ext cx="3817455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Aim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: Benchmark FT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gadgets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circuit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5A941B8-0180-4314-8682-9DFDBC86B7AF}"/>
              </a:ext>
            </a:extLst>
          </p:cNvPr>
          <p:cNvSpPr/>
          <p:nvPr/>
        </p:nvSpPr>
        <p:spPr>
          <a:xfrm>
            <a:off x="3114461" y="2912876"/>
            <a:ext cx="7294574" cy="1703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suitable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method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should: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scale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(poorly) with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physical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gadget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size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Provide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contextual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including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crosstalk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Provide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diagnostic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utility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identify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important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error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channels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B9472D5F-0677-4997-9A58-FC72F8A01454}"/>
              </a:ext>
            </a:extLst>
          </p:cNvPr>
          <p:cNvSpPr/>
          <p:nvPr/>
        </p:nvSpPr>
        <p:spPr>
          <a:xfrm>
            <a:off x="357283" y="6137237"/>
            <a:ext cx="1814536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Little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85FBB09-C8B0-40B0-96F7-16BA970B6B55}"/>
              </a:ext>
            </a:extLst>
          </p:cNvPr>
          <p:cNvSpPr/>
          <p:nvPr/>
        </p:nvSpPr>
        <p:spPr>
          <a:xfrm>
            <a:off x="10182635" y="6137236"/>
            <a:ext cx="1583767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E11FA7F7-9A73-4068-AC95-DE0B20360D1E}"/>
              </a:ext>
            </a:extLst>
          </p:cNvPr>
          <p:cNvSpPr/>
          <p:nvPr/>
        </p:nvSpPr>
        <p:spPr>
          <a:xfrm>
            <a:off x="2379500" y="6325173"/>
            <a:ext cx="7534522" cy="1306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0C6309D9-22C7-4333-8A11-64E84976553A}"/>
              </a:ext>
            </a:extLst>
          </p:cNvPr>
          <p:cNvSpPr/>
          <p:nvPr/>
        </p:nvSpPr>
        <p:spPr>
          <a:xfrm>
            <a:off x="2234720" y="5638260"/>
            <a:ext cx="434734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RB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F823A6E-A21A-4BB2-873B-698E756DE155}"/>
              </a:ext>
            </a:extLst>
          </p:cNvPr>
          <p:cNvSpPr/>
          <p:nvPr/>
        </p:nvSpPr>
        <p:spPr>
          <a:xfrm>
            <a:off x="9126216" y="5680701"/>
            <a:ext cx="1019190" cy="4648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QPT, GST</a:t>
            </a: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4A639BC1-0DA9-448E-ACB0-92D615B54A96}"/>
              </a:ext>
            </a:extLst>
          </p:cNvPr>
          <p:cNvSpPr/>
          <p:nvPr/>
        </p:nvSpPr>
        <p:spPr>
          <a:xfrm>
            <a:off x="6185818" y="5680701"/>
            <a:ext cx="45719" cy="4565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2530A3A-FBCF-25DD-BA6E-291055B920D4}"/>
              </a:ext>
            </a:extLst>
          </p:cNvPr>
          <p:cNvSpPr>
            <a:spLocks noGrp="1"/>
          </p:cNvSpPr>
          <p:nvPr>
            <p:ph type="dt" idx="3"/>
          </p:nvPr>
        </p:nvSpPr>
        <p:spPr/>
        <p:txBody>
          <a:bodyPr/>
          <a:lstStyle/>
          <a:p>
            <a:fld id="{E9FF1AF7-3DC0-420F-B747-E28687BEE393}" type="datetime1">
              <a:rPr lang="en-GB" smtClean="0"/>
              <a:t>12/07/2024</a:t>
            </a:fld>
            <a:endParaRPr lang="en-GB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4959F6-D90C-4AF9-399F-D7910996BC58}"/>
              </a:ext>
            </a:extLst>
          </p:cNvPr>
          <p:cNvSpPr>
            <a:spLocks noGrp="1"/>
          </p:cNvSpPr>
          <p:nvPr>
            <p:ph type="ftr" idx="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8DCDDBC-2B2C-CC49-D814-F4B0B2E8B24A}"/>
              </a:ext>
            </a:extLst>
          </p:cNvPr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A375EFB-0E7C-4C9B-8FBE-924FA956BB79}" type="slidenum">
              <a:rPr lang="de-AT" smtClean="0"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87174843"/>
      </p:ext>
    </p:extLst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5524B0A-5756-FFEA-05E9-C35D73B1B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692A3-DAFC-4C6D-898B-85F2B594D0ED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B0E5B18C-C17C-CF3B-A784-33E2FC34D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u="none" dirty="0"/>
              <a:t>Why?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42066229-1348-96F1-2352-85367CA7A88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>
              <a:xfrm>
                <a:off x="437662" y="1184030"/>
                <a:ext cx="11324492" cy="3948687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AT" sz="1800" dirty="0"/>
                  <a:t>Quantum Computing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AT" sz="1800" dirty="0" err="1"/>
                  <a:t>Oscillator</a:t>
                </a:r>
                <a:r>
                  <a:rPr lang="de-AT" sz="1800" dirty="0"/>
                  <a:t> </a:t>
                </a:r>
                <a:r>
                  <a:rPr lang="de-AT" sz="1800" dirty="0" err="1"/>
                  <a:t>influences</a:t>
                </a:r>
                <a:r>
                  <a:rPr lang="de-AT" sz="1800" dirty="0"/>
                  <a:t> </a:t>
                </a:r>
                <a:r>
                  <a:rPr lang="de-AT" sz="1800" dirty="0" err="1"/>
                  <a:t>fidelity</a:t>
                </a:r>
                <a:r>
                  <a:rPr lang="de-AT" sz="1800" dirty="0"/>
                  <a:t> P: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sz="1800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de-AT" sz="18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sz="1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sz="18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AT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lit/>
                        </m:rPr>
                        <a:rPr lang="de-AT" sz="1800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de-AT" sz="1800" i="1">
                          <a:latin typeface="Cambria Math" panose="02040503050406030204" pitchFamily="18" charset="0"/>
                        </a:rPr>
                        <m:t>1+</m:t>
                      </m:r>
                      <m:sSup>
                        <m:sSupPr>
                          <m:ctrlPr>
                            <a:rPr lang="de-AT" sz="18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AT" sz="18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de-AT" sz="1800" i="1">
                              <a:latin typeface="Cambria Math" panose="02040503050406030204" pitchFamily="18" charset="0"/>
                            </a:rPr>
                            <m:t>⁡−</m:t>
                          </m:r>
                          <m:r>
                            <a:rPr lang="de-AT" sz="1800" i="1">
                              <a:latin typeface="Cambria Math" panose="02040503050406030204" pitchFamily="18" charset="0"/>
                            </a:rPr>
                            <m:t>𝜒</m:t>
                          </m:r>
                        </m:sup>
                      </m:sSup>
                      <m:r>
                        <a:rPr lang="de-AT" sz="1800" i="1">
                          <a:latin typeface="Cambria Math" panose="02040503050406030204" pitchFamily="18" charset="0"/>
                        </a:rPr>
                        <m:t>]</m:t>
                      </m:r>
                      <m:r>
                        <m:rPr>
                          <m:nor/>
                        </m:rPr>
                        <a:rPr lang="de-AT" sz="1800" dirty="0"/>
                        <m:t> </m:t>
                      </m:r>
                    </m:oMath>
                  </m:oMathPara>
                </a14:m>
                <a:endParaRPr lang="de-AT" sz="1800" dirty="0"/>
              </a:p>
              <a:p>
                <a:pPr>
                  <a:defRPr/>
                </a:pPr>
                <a:endParaRPr lang="de-AT" sz="1800" b="0" i="1" dirty="0">
                  <a:latin typeface="Cambria Math" panose="02040503050406030204" pitchFamily="18" charset="0"/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sz="1800" b="0" i="1" smtClean="0">
                          <a:latin typeface="Cambria Math" panose="02040503050406030204" pitchFamily="18" charset="0"/>
                        </a:rPr>
                        <m:t>𝜒</m:t>
                      </m:r>
                      <m:r>
                        <a:rPr lang="de-AT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AT" sz="1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AT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AT" sz="1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chr m:val="∑"/>
                          <m:supHide m:val="on"/>
                          <m:ctrlPr>
                            <a:rPr lang="de-AT" sz="18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de-AT" sz="180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nary>
                            <m:naryPr>
                              <m:ctrlP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</m:e>
                                    <m:sub>
                                      <m: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</m:d>
                                </m:num>
                                <m:den>
                                  <m:sSup>
                                    <m:sSupPr>
                                      <m:ctrlP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p>
                                      <m:r>
                                        <a:rPr lang="de-AT" sz="18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sSub>
                                <m:sSubPr>
                                  <m:ctrlP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AT" sz="18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</m:d>
                              <m: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de-AT" sz="18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</m:nary>
                        </m:e>
                      </m:nary>
                    </m:oMath>
                  </m:oMathPara>
                </a14:m>
                <a:endParaRPr lang="de-AT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r>
                  <a:rPr lang="de-AT" sz="1800" dirty="0" err="1"/>
                  <a:t>Spectral</a:t>
                </a:r>
                <a:r>
                  <a:rPr lang="de-AT" sz="1800" dirty="0"/>
                  <a:t> </a:t>
                </a:r>
                <a:r>
                  <a:rPr lang="de-AT" sz="1800" dirty="0" err="1"/>
                  <a:t>density</a:t>
                </a:r>
                <a:r>
                  <a:rPr lang="de-AT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800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de-AT" sz="1800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d>
                      <m:dPr>
                        <m:ctrlPr>
                          <a:rPr lang="de-AT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sz="1800" i="1"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</m:d>
                  </m:oMath>
                </a14:m>
                <a:r>
                  <a:rPr lang="de-AT" sz="1800" dirty="0"/>
                  <a:t> and </a:t>
                </a:r>
                <a:r>
                  <a:rPr lang="de-AT" sz="1800" dirty="0" err="1"/>
                  <a:t>filter</a:t>
                </a:r>
                <a:r>
                  <a:rPr lang="de-AT" sz="1800" dirty="0"/>
                  <a:t> function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sz="1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e-AT" sz="180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de-AT" sz="18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de-AT" sz="18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de-AT" sz="18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de-AT" sz="1800" dirty="0"/>
                  <a:t> </a:t>
                </a:r>
                <a:r>
                  <a:rPr lang="de-AT" sz="1800" dirty="0" err="1"/>
                  <a:t>for</a:t>
                </a:r>
                <a:r>
                  <a:rPr lang="de-AT" sz="1800" dirty="0"/>
                  <a:t> </a:t>
                </a:r>
                <a:r>
                  <a:rPr lang="de-AT" sz="1800" dirty="0" err="1"/>
                  <a:t>process</a:t>
                </a:r>
                <a:r>
                  <a:rPr lang="de-AT" sz="1800" dirty="0"/>
                  <a:t> </a:t>
                </a:r>
                <a14:m>
                  <m:oMath xmlns:m="http://schemas.openxmlformats.org/officeDocument/2006/math">
                    <m:r>
                      <a:rPr lang="de-AT" sz="1800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endParaRPr lang="de-AT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endParaRPr lang="de-AT" sz="1800" dirty="0"/>
              </a:p>
              <a:p>
                <a:pPr marL="285750" indent="-285750">
                  <a:buFont typeface="Arial" panose="020B0604020202020204" pitchFamily="34" charset="0"/>
                  <a:buChar char="•"/>
                  <a:defRPr/>
                </a:pPr>
                <a:endParaRPr lang="ar-AE" sz="1800" dirty="0"/>
              </a:p>
            </p:txBody>
          </p:sp>
        </mc:Choice>
        <mc:Fallback xmlns="">
          <p:sp>
            <p:nvSpPr>
              <p:cNvPr id="6" name="Textplatzhalter 5">
                <a:extLst>
                  <a:ext uri="{FF2B5EF4-FFF2-40B4-BE49-F238E27FC236}">
                    <a16:creationId xmlns:a16="http://schemas.microsoft.com/office/drawing/2014/main" id="{42066229-1348-96F1-2352-85367CA7A8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xfrm>
                <a:off x="437662" y="1184030"/>
                <a:ext cx="11324492" cy="3948687"/>
              </a:xfrm>
              <a:blipFill>
                <a:blip r:embed="rId3"/>
                <a:stretch>
                  <a:fillRect l="-377" t="-138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E28EF2EA-FE5B-DB71-778D-F983DD45C475}"/>
              </a:ext>
            </a:extLst>
          </p:cNvPr>
          <p:cNvCxnSpPr/>
          <p:nvPr/>
        </p:nvCxnSpPr>
        <p:spPr>
          <a:xfrm>
            <a:off x="9084416" y="2416586"/>
            <a:ext cx="8928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57EBBC0B-4490-15AD-D847-786BD7133B85}"/>
              </a:ext>
            </a:extLst>
          </p:cNvPr>
          <p:cNvCxnSpPr/>
          <p:nvPr/>
        </p:nvCxnSpPr>
        <p:spPr>
          <a:xfrm>
            <a:off x="9084416" y="507402"/>
            <a:ext cx="8928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lussdiagramm: Verbinder 18">
            <a:extLst>
              <a:ext uri="{FF2B5EF4-FFF2-40B4-BE49-F238E27FC236}">
                <a16:creationId xmlns:a16="http://schemas.microsoft.com/office/drawing/2014/main" id="{B6E3047C-8CD2-B4DA-12A4-03760DB30F8C}"/>
              </a:ext>
            </a:extLst>
          </p:cNvPr>
          <p:cNvSpPr/>
          <p:nvPr/>
        </p:nvSpPr>
        <p:spPr>
          <a:xfrm>
            <a:off x="9417050" y="2254661"/>
            <a:ext cx="323850" cy="32385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Flussdiagramm: Verbinder 20">
            <a:extLst>
              <a:ext uri="{FF2B5EF4-FFF2-40B4-BE49-F238E27FC236}">
                <a16:creationId xmlns:a16="http://schemas.microsoft.com/office/drawing/2014/main" id="{3546C5B6-D4C4-9046-9E4B-71C3DC6FAF75}"/>
              </a:ext>
            </a:extLst>
          </p:cNvPr>
          <p:cNvSpPr/>
          <p:nvPr/>
        </p:nvSpPr>
        <p:spPr>
          <a:xfrm>
            <a:off x="9417050" y="345477"/>
            <a:ext cx="323850" cy="323850"/>
          </a:xfrm>
          <a:prstGeom prst="flowChartConnector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8C92AA4A-B878-905E-1F77-425A27B9ED29}"/>
              </a:ext>
            </a:extLst>
          </p:cNvPr>
          <p:cNvCxnSpPr>
            <a:cxnSpLocks/>
          </p:cNvCxnSpPr>
          <p:nvPr/>
        </p:nvCxnSpPr>
        <p:spPr>
          <a:xfrm>
            <a:off x="9578975" y="742950"/>
            <a:ext cx="0" cy="1429161"/>
          </a:xfrm>
          <a:prstGeom prst="straightConnector1">
            <a:avLst/>
          </a:prstGeom>
          <a:ln>
            <a:solidFill>
              <a:srgbClr val="D62728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8F31F5D4-F740-806A-159A-0F1C2AD85AC9}"/>
              </a:ext>
            </a:extLst>
          </p:cNvPr>
          <p:cNvSpPr txBox="1"/>
          <p:nvPr/>
        </p:nvSpPr>
        <p:spPr>
          <a:xfrm>
            <a:off x="9631238" y="1226697"/>
            <a:ext cx="627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>
                <a:solidFill>
                  <a:srgbClr val="D62728"/>
                </a:solidFill>
              </a:rPr>
              <a:t>LO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CBDBB791-301B-B44D-8971-CA928C08C44E}"/>
                  </a:ext>
                </a:extLst>
              </p:cNvPr>
              <p:cNvSpPr txBox="1"/>
              <p:nvPr/>
            </p:nvSpPr>
            <p:spPr>
              <a:xfrm>
                <a:off x="10002650" y="302292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|1⟩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CBDBB791-301B-B44D-8971-CA928C08C4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2650" y="302292"/>
                <a:ext cx="522900" cy="369332"/>
              </a:xfrm>
              <a:prstGeom prst="rect">
                <a:avLst/>
              </a:prstGeom>
              <a:blipFill>
                <a:blip r:embed="rId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841BFD41-28A7-86CA-0B34-C7CAC1C230A0}"/>
                  </a:ext>
                </a:extLst>
              </p:cNvPr>
              <p:cNvSpPr txBox="1"/>
              <p:nvPr/>
            </p:nvSpPr>
            <p:spPr>
              <a:xfrm>
                <a:off x="10002650" y="2231920"/>
                <a:ext cx="522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|0⟩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34" name="Textfeld 33">
                <a:extLst>
                  <a:ext uri="{FF2B5EF4-FFF2-40B4-BE49-F238E27FC236}">
                    <a16:creationId xmlns:a16="http://schemas.microsoft.com/office/drawing/2014/main" id="{841BFD41-28A7-86CA-0B34-C7CAC1C230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2650" y="2231920"/>
                <a:ext cx="522900" cy="369332"/>
              </a:xfrm>
              <a:prstGeom prst="rect">
                <a:avLst/>
              </a:prstGeom>
              <a:blipFill>
                <a:blip r:embed="rId5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A452027-09E1-D316-7121-7CE67EF83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660BEB8-73A6-7370-B328-9A88FF655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60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242334-C88D-48AC-B96B-716F71A33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84428-1750-4EAB-B3AD-C8865719F56C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BFA127-6320-44D6-AE80-58126841A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/>
              <a:t>AQTION</a:t>
            </a:r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3939DA54-8281-4B6F-B7B2-AAA70BE3D74E}"/>
              </a:ext>
            </a:extLst>
          </p:cNvPr>
          <p:cNvSpPr txBox="1">
            <a:spLocks/>
          </p:cNvSpPr>
          <p:nvPr/>
        </p:nvSpPr>
        <p:spPr>
          <a:xfrm>
            <a:off x="10167814" y="6278196"/>
            <a:ext cx="13746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815D95-44A4-4545-B291-593E6FD6C7F2}" type="slidenum">
              <a:rPr lang="de-AT" smtClean="0"/>
              <a:pPr/>
              <a:t>19</a:t>
            </a:fld>
            <a:endParaRPr lang="de-AT" dirty="0"/>
          </a:p>
        </p:txBody>
      </p:sp>
      <p:pic>
        <p:nvPicPr>
          <p:cNvPr id="8" name="Picture 2" descr="Image result for quantum lab">
            <a:extLst>
              <a:ext uri="{FF2B5EF4-FFF2-40B4-BE49-F238E27FC236}">
                <a16:creationId xmlns:a16="http://schemas.microsoft.com/office/drawing/2014/main" id="{DD00367C-E17F-46CC-A456-E94D108D54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99"/>
          <a:stretch/>
        </p:blipFill>
        <p:spPr bwMode="auto">
          <a:xfrm>
            <a:off x="429846" y="1262778"/>
            <a:ext cx="5254262" cy="4001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371E249-4295-48AA-B1E6-2515836CD38E}"/>
              </a:ext>
            </a:extLst>
          </p:cNvPr>
          <p:cNvCxnSpPr>
            <a:cxnSpLocks/>
          </p:cNvCxnSpPr>
          <p:nvPr/>
        </p:nvCxnSpPr>
        <p:spPr>
          <a:xfrm flipV="1">
            <a:off x="5956183" y="3263449"/>
            <a:ext cx="1057013" cy="1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6D377A54-3FE3-45AE-9945-9FD68166D6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00" t="14187" r="11801" b="2724"/>
          <a:stretch/>
        </p:blipFill>
        <p:spPr>
          <a:xfrm>
            <a:off x="7352631" y="664264"/>
            <a:ext cx="3744416" cy="519837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4D3BC1-2C40-0312-99EF-9AE824A8686A}"/>
              </a:ext>
            </a:extLst>
          </p:cNvPr>
          <p:cNvSpPr txBox="1"/>
          <p:nvPr/>
        </p:nvSpPr>
        <p:spPr>
          <a:xfrm>
            <a:off x="9334500" y="153430"/>
            <a:ext cx="2990850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Pogorelov, PRX Quantum 2, 020343 (2021)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9B864ED-EEEA-973A-36D4-06E4442BA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3F86F68-08B8-FD5F-5962-B02A5C43C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449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774937" y="3797936"/>
            <a:ext cx="4048125" cy="2350595"/>
            <a:chOff x="448446" y="4050526"/>
            <a:chExt cx="4048125" cy="2350595"/>
          </a:xfrm>
        </p:grpSpPr>
        <p:grpSp>
          <p:nvGrpSpPr>
            <p:cNvPr id="8" name="Group 7"/>
            <p:cNvGrpSpPr/>
            <p:nvPr/>
          </p:nvGrpSpPr>
          <p:grpSpPr>
            <a:xfrm>
              <a:off x="448446" y="4050526"/>
              <a:ext cx="4048125" cy="2350595"/>
              <a:chOff x="4979256" y="3543549"/>
              <a:chExt cx="4048125" cy="2350595"/>
            </a:xfrm>
          </p:grpSpPr>
          <p:sp>
            <p:nvSpPr>
              <p:cNvPr id="10" name="Abgerundetes Rechteck 137"/>
              <p:cNvSpPr/>
              <p:nvPr/>
            </p:nvSpPr>
            <p:spPr>
              <a:xfrm>
                <a:off x="4979256" y="3543549"/>
                <a:ext cx="4048125" cy="2350595"/>
              </a:xfrm>
              <a:prstGeom prst="roundRect">
                <a:avLst>
                  <a:gd name="adj" fmla="val 928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524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Rectangle 70"/>
              <p:cNvSpPr>
                <a:spLocks/>
              </p:cNvSpPr>
              <p:nvPr/>
            </p:nvSpPr>
            <p:spPr bwMode="auto">
              <a:xfrm>
                <a:off x="4979256" y="3638081"/>
                <a:ext cx="3915240" cy="28707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30477" bIns="0"/>
              <a:lstStyle/>
              <a:p>
                <a:pPr marL="30135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Local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Mølmer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-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Sørensen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 entangling gate</a:t>
                </a:r>
              </a:p>
            </p:txBody>
          </p:sp>
          <p:pic>
            <p:nvPicPr>
              <p:cNvPr id="12" name="Grafik 154" descr="TP_tmp.bmp"/>
              <p:cNvPicPr>
                <a:picLocks noChangeAspect="1"/>
              </p:cNvPicPr>
              <p:nvPr>
                <p:custDataLst>
                  <p:tags r:id="rId1"/>
                </p:custDataLst>
              </p:nvPr>
            </p:nvPicPr>
            <p:blipFill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 bwMode="auto">
              <a:xfrm>
                <a:off x="7747849" y="4048027"/>
                <a:ext cx="786500" cy="366509"/>
              </a:xfrm>
              <a:prstGeom prst="rect">
                <a:avLst/>
              </a:prstGeom>
              <a:noFill/>
              <a:ln/>
              <a:effectLst/>
            </p:spPr>
          </p:pic>
          <p:grpSp>
            <p:nvGrpSpPr>
              <p:cNvPr id="13" name="Group 12"/>
              <p:cNvGrpSpPr/>
              <p:nvPr/>
            </p:nvGrpSpPr>
            <p:grpSpPr>
              <a:xfrm>
                <a:off x="7629005" y="4499752"/>
                <a:ext cx="1277244" cy="802562"/>
                <a:chOff x="9138703" y="5318369"/>
                <a:chExt cx="1969459" cy="1237519"/>
              </a:xfrm>
            </p:grpSpPr>
            <p:grpSp>
              <p:nvGrpSpPr>
                <p:cNvPr id="17" name="Group 1"/>
                <p:cNvGrpSpPr>
                  <a:grpSpLocks/>
                </p:cNvGrpSpPr>
                <p:nvPr/>
              </p:nvGrpSpPr>
              <p:grpSpPr bwMode="auto">
                <a:xfrm>
                  <a:off x="9706250" y="5736547"/>
                  <a:ext cx="1401912" cy="408952"/>
                  <a:chOff x="64" y="-103"/>
                  <a:chExt cx="1315" cy="418"/>
                </a:xfrm>
              </p:grpSpPr>
              <p:grpSp>
                <p:nvGrpSpPr>
                  <p:cNvPr id="24" name="Group 2"/>
                  <p:cNvGrpSpPr>
                    <a:grpSpLocks/>
                  </p:cNvGrpSpPr>
                  <p:nvPr/>
                </p:nvGrpSpPr>
                <p:grpSpPr bwMode="auto">
                  <a:xfrm>
                    <a:off x="1158" y="-103"/>
                    <a:ext cx="221" cy="418"/>
                    <a:chOff x="-48" y="-103"/>
                    <a:chExt cx="221" cy="418"/>
                  </a:xfrm>
                </p:grpSpPr>
                <p:sp>
                  <p:nvSpPr>
                    <p:cNvPr id="31" name="Oval 3"/>
                    <p:cNvSpPr>
                      <a:spLocks/>
                    </p:cNvSpPr>
                    <p:nvPr/>
                  </p:nvSpPr>
                  <p:spPr bwMode="auto">
                    <a:xfrm>
                      <a:off x="-48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32" name="Rectangle 4"/>
                    <p:cNvSpPr>
                      <a:spLocks/>
                    </p:cNvSpPr>
                    <p:nvPr/>
                  </p:nvSpPr>
                  <p:spPr bwMode="auto">
                    <a:xfrm>
                      <a:off x="-43" y="-103"/>
                      <a:ext cx="209" cy="418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25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603" y="-103"/>
                    <a:ext cx="221" cy="418"/>
                    <a:chOff x="0" y="-103"/>
                    <a:chExt cx="221" cy="418"/>
                  </a:xfrm>
                </p:grpSpPr>
                <p:sp>
                  <p:nvSpPr>
                    <p:cNvPr id="29" name="Oval 6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30" name="Rectangle 7"/>
                    <p:cNvSpPr>
                      <a:spLocks/>
                    </p:cNvSpPr>
                    <p:nvPr/>
                  </p:nvSpPr>
                  <p:spPr bwMode="auto">
                    <a:xfrm>
                      <a:off x="5" y="-103"/>
                      <a:ext cx="209" cy="418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26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64" y="-103"/>
                    <a:ext cx="221" cy="418"/>
                    <a:chOff x="64" y="-103"/>
                    <a:chExt cx="221" cy="418"/>
                  </a:xfrm>
                </p:grpSpPr>
                <p:sp>
                  <p:nvSpPr>
                    <p:cNvPr id="27" name="Oval 9"/>
                    <p:cNvSpPr>
                      <a:spLocks/>
                    </p:cNvSpPr>
                    <p:nvPr/>
                  </p:nvSpPr>
                  <p:spPr bwMode="auto">
                    <a:xfrm>
                      <a:off x="64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28" name="Rectangle 10"/>
                    <p:cNvSpPr>
                      <a:spLocks/>
                    </p:cNvSpPr>
                    <p:nvPr/>
                  </p:nvSpPr>
                  <p:spPr bwMode="auto">
                    <a:xfrm>
                      <a:off x="69" y="-103"/>
                      <a:ext cx="209" cy="418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</p:grpSp>
            <p:sp>
              <p:nvSpPr>
                <p:cNvPr id="18" name="Rechteck 139"/>
                <p:cNvSpPr/>
                <p:nvPr/>
              </p:nvSpPr>
              <p:spPr>
                <a:xfrm rot="16200000">
                  <a:off x="8665872" y="5803009"/>
                  <a:ext cx="1225710" cy="2800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alpha val="50000"/>
                      </a:srgbClr>
                    </a:gs>
                    <a:gs pos="100000">
                      <a:srgbClr val="0000FF">
                        <a:alpha val="5000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Rechteck 139"/>
                <p:cNvSpPr/>
                <p:nvPr/>
              </p:nvSpPr>
              <p:spPr>
                <a:xfrm rot="16200000">
                  <a:off x="9789919" y="5791200"/>
                  <a:ext cx="1225710" cy="280047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FF0000">
                        <a:alpha val="50000"/>
                      </a:srgbClr>
                    </a:gs>
                    <a:gs pos="100000">
                      <a:srgbClr val="0000FF">
                        <a:alpha val="50000"/>
                      </a:srgbClr>
                    </a:gs>
                  </a:gsLst>
                  <a:lin ang="54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350" b="0" i="0" u="none" strike="noStrike" kern="120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0" name="Line 57"/>
                <p:cNvSpPr>
                  <a:spLocks noChangeShapeType="1"/>
                </p:cNvSpPr>
                <p:nvPr/>
              </p:nvSpPr>
              <p:spPr bwMode="auto">
                <a:xfrm rot="16560000" flipH="1">
                  <a:off x="9087590" y="5511162"/>
                  <a:ext cx="385269" cy="43425"/>
                </a:xfrm>
                <a:prstGeom prst="line">
                  <a:avLst/>
                </a:prstGeom>
                <a:noFill/>
                <a:ln w="63500" cap="flat">
                  <a:solidFill>
                    <a:srgbClr val="A5002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21" name="Line 57"/>
                <p:cNvSpPr>
                  <a:spLocks noChangeShapeType="1"/>
                </p:cNvSpPr>
                <p:nvPr/>
              </p:nvSpPr>
              <p:spPr bwMode="auto">
                <a:xfrm rot="16560000" flipH="1">
                  <a:off x="10204975" y="5511163"/>
                  <a:ext cx="385269" cy="43425"/>
                </a:xfrm>
                <a:prstGeom prst="line">
                  <a:avLst/>
                </a:prstGeom>
                <a:noFill/>
                <a:ln w="63500" cap="flat">
                  <a:solidFill>
                    <a:srgbClr val="A50021"/>
                  </a:solidFill>
                  <a:prstDash val="solid"/>
                  <a:round/>
                  <a:headEnd type="none" w="med" len="med"/>
                  <a:tailEnd type="triangl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22" name="Oval 9"/>
                <p:cNvSpPr>
                  <a:spLocks/>
                </p:cNvSpPr>
                <p:nvPr/>
              </p:nvSpPr>
              <p:spPr bwMode="auto">
                <a:xfrm>
                  <a:off x="9155023" y="5837318"/>
                  <a:ext cx="235607" cy="211324"/>
                </a:xfrm>
                <a:prstGeom prst="ellipse">
                  <a:avLst/>
                </a:prstGeom>
                <a:solidFill>
                  <a:srgbClr val="FFCC00"/>
                </a:solidFill>
                <a:ln w="9525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23" name="Rectangle 10"/>
                <p:cNvSpPr>
                  <a:spLocks/>
                </p:cNvSpPr>
                <p:nvPr/>
              </p:nvSpPr>
              <p:spPr bwMode="auto">
                <a:xfrm>
                  <a:off x="9170699" y="5736852"/>
                  <a:ext cx="222459" cy="409324"/>
                </a:xfrm>
                <a:prstGeom prst="rect">
                  <a:avLst/>
                </a:prstGeom>
                <a:noFill/>
                <a:ln w="12700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28575" tIns="28575" rIns="28575" bIns="28575" anchor="ctr">
                  <a:spAutoFit/>
                </a:bodyPr>
                <a:lstStyle/>
                <a:p>
                  <a:pPr marL="0" marR="0" lvl="0" indent="0" algn="ctr" defTabSz="6858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FF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Arial" charset="0"/>
                      <a:sym typeface="Arial" charset="0"/>
                    </a:rPr>
                    <a:t>+</a:t>
                  </a:r>
                </a:p>
              </p:txBody>
            </p:sp>
          </p:grp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62230" y="4642032"/>
                <a:ext cx="2269498" cy="651991"/>
              </a:xfrm>
              <a:prstGeom prst="rect">
                <a:avLst/>
              </a:prstGeom>
            </p:spPr>
          </p:pic>
          <p:sp>
            <p:nvSpPr>
              <p:cNvPr id="15" name="Rectangle 70"/>
              <p:cNvSpPr>
                <a:spLocks/>
              </p:cNvSpPr>
              <p:nvPr/>
            </p:nvSpPr>
            <p:spPr bwMode="auto">
              <a:xfrm>
                <a:off x="5062230" y="4215995"/>
                <a:ext cx="2499678" cy="45172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30477" bIns="0"/>
              <a:lstStyle/>
              <a:p>
                <a:pPr marL="30135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Simultaneous addressing of multiple ions</a:t>
                </a:r>
              </a:p>
            </p:txBody>
          </p:sp>
          <p:sp>
            <p:nvSpPr>
              <p:cNvPr id="16" name="Rectangle 70"/>
              <p:cNvSpPr>
                <a:spLocks/>
              </p:cNvSpPr>
              <p:nvPr/>
            </p:nvSpPr>
            <p:spPr bwMode="auto">
              <a:xfrm>
                <a:off x="7627953" y="5568100"/>
                <a:ext cx="1102110" cy="301148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30477" bIns="0"/>
              <a:lstStyle/>
              <a:p>
                <a:pPr marL="30135" marR="0" lvl="0" indent="0" algn="l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F ~ 99%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  <a:sym typeface="Arial" charset="0"/>
                </a:endParaRPr>
              </a:p>
            </p:txBody>
          </p:sp>
        </p:grpSp>
        <p:sp>
          <p:nvSpPr>
            <p:cNvPr id="9" name="Rectangle 70"/>
            <p:cNvSpPr>
              <a:spLocks/>
            </p:cNvSpPr>
            <p:nvPr/>
          </p:nvSpPr>
          <p:spPr bwMode="auto">
            <a:xfrm>
              <a:off x="3078242" y="5804946"/>
              <a:ext cx="1021453" cy="272448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30477" bIns="0"/>
            <a:lstStyle/>
            <a:p>
              <a:pPr marL="30135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  <a:sym typeface="Arial" charset="0"/>
                </a:rPr>
                <a:t>τ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  <a:sym typeface="Arial" charset="0"/>
                </a:rPr>
                <a:t> = 200</a:t>
              </a: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  <a:sym typeface="Arial" charset="0"/>
                </a:rPr>
                <a:t>μ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uLnTx/>
                  <a:uFillTx/>
                  <a:latin typeface="Calibri" pitchFamily="34" charset="0"/>
                  <a:ea typeface="+mn-ea"/>
                  <a:cs typeface="Calibri" pitchFamily="34" charset="0"/>
                  <a:sym typeface="Arial" charset="0"/>
                </a:rPr>
                <a:t>s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  <a:sym typeface="Arial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713259" y="967651"/>
            <a:ext cx="4109803" cy="2350595"/>
            <a:chOff x="4713672" y="3835819"/>
            <a:chExt cx="4109803" cy="2350595"/>
          </a:xfrm>
        </p:grpSpPr>
        <p:grpSp>
          <p:nvGrpSpPr>
            <p:cNvPr id="34" name="Group 33"/>
            <p:cNvGrpSpPr/>
            <p:nvPr/>
          </p:nvGrpSpPr>
          <p:grpSpPr>
            <a:xfrm>
              <a:off x="4713672" y="3835819"/>
              <a:ext cx="4109803" cy="2350595"/>
              <a:chOff x="746859" y="3628671"/>
              <a:chExt cx="5479736" cy="3134127"/>
            </a:xfrm>
          </p:grpSpPr>
          <p:sp>
            <p:nvSpPr>
              <p:cNvPr id="42" name="Abgerundetes Rechteck 137"/>
              <p:cNvSpPr/>
              <p:nvPr/>
            </p:nvSpPr>
            <p:spPr>
              <a:xfrm>
                <a:off x="829096" y="3628671"/>
                <a:ext cx="5397499" cy="3134127"/>
              </a:xfrm>
              <a:prstGeom prst="roundRect">
                <a:avLst>
                  <a:gd name="adj" fmla="val 9281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152400" dist="889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43" name="Rectangle 70"/>
              <p:cNvSpPr>
                <a:spLocks/>
              </p:cNvSpPr>
              <p:nvPr/>
            </p:nvSpPr>
            <p:spPr bwMode="auto">
              <a:xfrm>
                <a:off x="746859" y="3703599"/>
                <a:ext cx="5466969" cy="35854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lIns="0" tIns="0" rIns="30477" bIns="0"/>
              <a:lstStyle/>
              <a:p>
                <a:pPr marL="30135" marR="0" lvl="0" indent="0" algn="ctr" defTabSz="6858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65000"/>
                        <a:lumOff val="35000"/>
                      </a:schemeClr>
                    </a:solidFill>
                    <a:effectLst/>
                    <a:uLnTx/>
                    <a:uFillTx/>
                    <a:latin typeface="Calibri" pitchFamily="34" charset="0"/>
                    <a:ea typeface="+mn-ea"/>
                    <a:cs typeface="Calibri" pitchFamily="34" charset="0"/>
                    <a:sym typeface="Arial" charset="0"/>
                  </a:rPr>
                  <a:t>Individual (and parallel) local operations </a:t>
                </a:r>
              </a:p>
            </p:txBody>
          </p:sp>
          <p:grpSp>
            <p:nvGrpSpPr>
              <p:cNvPr id="44" name="Gruppieren 135"/>
              <p:cNvGrpSpPr/>
              <p:nvPr/>
            </p:nvGrpSpPr>
            <p:grpSpPr>
              <a:xfrm>
                <a:off x="4542135" y="4861338"/>
                <a:ext cx="1265785" cy="996196"/>
                <a:chOff x="4211960" y="5301208"/>
                <a:chExt cx="1555410" cy="1224136"/>
              </a:xfrm>
            </p:grpSpPr>
            <p:grpSp>
              <p:nvGrpSpPr>
                <p:cNvPr id="57" name="Group 1"/>
                <p:cNvGrpSpPr>
                  <a:grpSpLocks/>
                </p:cNvGrpSpPr>
                <p:nvPr/>
              </p:nvGrpSpPr>
              <p:grpSpPr bwMode="auto">
                <a:xfrm>
                  <a:off x="4243920" y="5707027"/>
                  <a:ext cx="1523450" cy="435367"/>
                  <a:chOff x="-2" y="-115"/>
                  <a:chExt cx="1429" cy="445"/>
                </a:xfrm>
              </p:grpSpPr>
              <p:grpSp>
                <p:nvGrpSpPr>
                  <p:cNvPr id="61" name="Group 2"/>
                  <p:cNvGrpSpPr>
                    <a:grpSpLocks/>
                  </p:cNvGrpSpPr>
                  <p:nvPr/>
                </p:nvGrpSpPr>
                <p:grpSpPr bwMode="auto">
                  <a:xfrm>
                    <a:off x="1204" y="-115"/>
                    <a:ext cx="223" cy="445"/>
                    <a:chOff x="-2" y="-115"/>
                    <a:chExt cx="223" cy="445"/>
                  </a:xfrm>
                </p:grpSpPr>
                <p:sp>
                  <p:nvSpPr>
                    <p:cNvPr id="68" name="Oval 3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69" name="Rectangle 4"/>
                    <p:cNvSpPr>
                      <a:spLocks/>
                    </p:cNvSpPr>
                    <p:nvPr/>
                  </p:nvSpPr>
                  <p:spPr bwMode="auto">
                    <a:xfrm>
                      <a:off x="-2" y="-115"/>
                      <a:ext cx="222" cy="44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62" name="Group 5"/>
                  <p:cNvGrpSpPr>
                    <a:grpSpLocks/>
                  </p:cNvGrpSpPr>
                  <p:nvPr/>
                </p:nvGrpSpPr>
                <p:grpSpPr bwMode="auto">
                  <a:xfrm>
                    <a:off x="601" y="-115"/>
                    <a:ext cx="223" cy="445"/>
                    <a:chOff x="-2" y="-115"/>
                    <a:chExt cx="223" cy="445"/>
                  </a:xfrm>
                </p:grpSpPr>
                <p:sp>
                  <p:nvSpPr>
                    <p:cNvPr id="66" name="Oval 6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67" name="Rectangle 7"/>
                    <p:cNvSpPr>
                      <a:spLocks/>
                    </p:cNvSpPr>
                    <p:nvPr/>
                  </p:nvSpPr>
                  <p:spPr bwMode="auto">
                    <a:xfrm>
                      <a:off x="-2" y="-115"/>
                      <a:ext cx="222" cy="44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  <p:grpSp>
                <p:nvGrpSpPr>
                  <p:cNvPr id="63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-2" y="-115"/>
                    <a:ext cx="223" cy="445"/>
                    <a:chOff x="-2" y="-115"/>
                    <a:chExt cx="223" cy="445"/>
                  </a:xfrm>
                </p:grpSpPr>
                <p:sp>
                  <p:nvSpPr>
                    <p:cNvPr id="64" name="Oval 9"/>
                    <p:cNvSpPr>
                      <a:spLocks/>
                    </p:cNvSpPr>
                    <p:nvPr/>
                  </p:nvSpPr>
                  <p:spPr bwMode="auto">
                    <a:xfrm>
                      <a:off x="0" y="0"/>
                      <a:ext cx="221" cy="216"/>
                    </a:xfrm>
                    <a:prstGeom prst="ellipse">
                      <a:avLst/>
                    </a:prstGeom>
                    <a:solidFill>
                      <a:srgbClr val="FFCC00"/>
                    </a:solidFill>
                    <a:ln w="9525" cap="flat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</p:spPr>
                  <p:txBody>
                    <a:bodyPr lIns="0" tIns="0" rIns="0" bIns="0"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+mn-ea"/>
                        <a:cs typeface="+mn-cs"/>
                        <a:sym typeface="Arial" charset="0"/>
                      </a:endParaRPr>
                    </a:p>
                  </p:txBody>
                </p:sp>
                <p:sp>
                  <p:nvSpPr>
                    <p:cNvPr id="65" name="Rectangle 10"/>
                    <p:cNvSpPr>
                      <a:spLocks/>
                    </p:cNvSpPr>
                    <p:nvPr/>
                  </p:nvSpPr>
                  <p:spPr bwMode="auto">
                    <a:xfrm>
                      <a:off x="-2" y="-115"/>
                      <a:ext cx="222" cy="44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800000"/>
                      <a:headEnd type="none" w="med" len="med"/>
                      <a:tailEnd type="none" w="med" len="med"/>
                    </a:ln>
                  </p:spPr>
                  <p:txBody>
                    <a:bodyPr wrap="none" lIns="28575" tIns="28575" rIns="28575" bIns="28575" anchor="ctr">
                      <a:spAutoFit/>
                    </a:bodyPr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Arial" charset="0"/>
                          <a:sym typeface="Arial" charset="0"/>
                        </a:rPr>
                        <a:t>+</a:t>
                      </a:r>
                    </a:p>
                  </p:txBody>
                </p:sp>
              </p:grpSp>
            </p:grpSp>
            <p:grpSp>
              <p:nvGrpSpPr>
                <p:cNvPr id="58" name="Group 11"/>
                <p:cNvGrpSpPr>
                  <a:grpSpLocks/>
                </p:cNvGrpSpPr>
                <p:nvPr/>
              </p:nvGrpSpPr>
              <p:grpSpPr bwMode="auto">
                <a:xfrm>
                  <a:off x="4211960" y="5301208"/>
                  <a:ext cx="290841" cy="1224136"/>
                  <a:chOff x="0" y="0"/>
                  <a:chExt cx="273" cy="1567"/>
                </a:xfrm>
              </p:grpSpPr>
              <p:pic>
                <p:nvPicPr>
                  <p:cNvPr id="59" name="Picture 12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73" cy="1567"/>
                  </a:xfrm>
                  <a:prstGeom prst="rect">
                    <a:avLst/>
                  </a:prstGeom>
                  <a:noFill/>
                  <a:ln w="12700" cap="rnd">
                    <a:noFill/>
                    <a:round/>
                    <a:headEnd/>
                    <a:tailEnd/>
                  </a:ln>
                </p:spPr>
              </p:pic>
              <p:sp>
                <p:nvSpPr>
                  <p:cNvPr id="60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139" y="4"/>
                    <a:ext cx="1" cy="395"/>
                  </a:xfrm>
                  <a:prstGeom prst="line">
                    <a:avLst/>
                  </a:prstGeom>
                  <a:noFill/>
                  <a:ln w="63500" cap="flat">
                    <a:solidFill>
                      <a:srgbClr val="0000FF"/>
                    </a:solidFill>
                    <a:prstDash val="solid"/>
                    <a:round/>
                    <a:headEnd type="none" w="med" len="med"/>
                    <a:tailEnd type="triangle" w="med" len="med"/>
                  </a:ln>
                </p:spPr>
                <p:txBody>
                  <a:bodyPr lIns="0" tIns="0" rIns="0" bIns="0"/>
                  <a:lstStyle/>
                  <a:p>
                    <a:pPr marL="0" marR="0" lvl="0" indent="0" algn="l" defTabSz="6858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  <a:sym typeface="Arial" charset="0"/>
                    </a:endParaRPr>
                  </a:p>
                </p:txBody>
              </p:sp>
            </p:grpSp>
          </p:grpSp>
          <p:grpSp>
            <p:nvGrpSpPr>
              <p:cNvPr id="45" name="Gruppieren 102"/>
              <p:cNvGrpSpPr/>
              <p:nvPr/>
            </p:nvGrpSpPr>
            <p:grpSpPr>
              <a:xfrm>
                <a:off x="1336828" y="4357397"/>
                <a:ext cx="2542819" cy="1524836"/>
                <a:chOff x="1065982" y="588077"/>
                <a:chExt cx="3517487" cy="1956884"/>
              </a:xfrm>
            </p:grpSpPr>
            <p:sp>
              <p:nvSpPr>
                <p:cNvPr id="47" name="Rectangle 25"/>
                <p:cNvSpPr>
                  <a:spLocks/>
                </p:cNvSpPr>
                <p:nvPr/>
              </p:nvSpPr>
              <p:spPr bwMode="auto">
                <a:xfrm>
                  <a:off x="1077144" y="618214"/>
                  <a:ext cx="812602" cy="351606"/>
                </a:xfrm>
                <a:prstGeom prst="rect">
                  <a:avLst/>
                </a:prstGeom>
                <a:solidFill>
                  <a:srgbClr val="FFFF66"/>
                </a:solidFill>
                <a:ln w="3175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48" name="Rectangle 27"/>
                <p:cNvSpPr>
                  <a:spLocks/>
                </p:cNvSpPr>
                <p:nvPr/>
              </p:nvSpPr>
              <p:spPr bwMode="auto">
                <a:xfrm>
                  <a:off x="1065982" y="2030388"/>
                  <a:ext cx="530146" cy="424909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20090" tIns="20090" rIns="20090" bIns="2009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S</a:t>
                  </a:r>
                  <a:r>
                    <a:rPr kumimoji="0" lang="en-US" sz="135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1/2</a:t>
                  </a:r>
                </a:p>
              </p:txBody>
            </p:sp>
            <p:sp>
              <p:nvSpPr>
                <p:cNvPr id="49" name="Rectangle 28"/>
                <p:cNvSpPr>
                  <a:spLocks/>
                </p:cNvSpPr>
                <p:nvPr/>
              </p:nvSpPr>
              <p:spPr bwMode="auto">
                <a:xfrm>
                  <a:off x="3392165" y="747861"/>
                  <a:ext cx="580408" cy="424909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20090" tIns="20090" rIns="20090" bIns="2009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D</a:t>
                  </a:r>
                  <a:r>
                    <a:rPr kumimoji="0" lang="en-US" sz="1350" b="0" i="0" u="none" strike="noStrike" kern="1200" cap="none" spc="0" normalizeH="0" baseline="-25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5/2</a:t>
                  </a:r>
                </a:p>
              </p:txBody>
            </p:sp>
            <p:sp>
              <p:nvSpPr>
                <p:cNvPr id="50" name="Line 29"/>
                <p:cNvSpPr>
                  <a:spLocks noChangeShapeType="1"/>
                </p:cNvSpPr>
                <p:nvPr/>
              </p:nvSpPr>
              <p:spPr bwMode="auto">
                <a:xfrm>
                  <a:off x="1395264" y="2153172"/>
                  <a:ext cx="1317129" cy="2232"/>
                </a:xfrm>
                <a:prstGeom prst="line">
                  <a:avLst/>
                </a:prstGeom>
                <a:noFill/>
                <a:ln w="5715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51" name="Line 30"/>
                <p:cNvSpPr>
                  <a:spLocks noChangeShapeType="1"/>
                </p:cNvSpPr>
                <p:nvPr/>
              </p:nvSpPr>
              <p:spPr bwMode="auto">
                <a:xfrm>
                  <a:off x="2089547" y="1132955"/>
                  <a:ext cx="1314896" cy="2232"/>
                </a:xfrm>
                <a:prstGeom prst="line">
                  <a:avLst/>
                </a:prstGeom>
                <a:noFill/>
                <a:ln w="5715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Arial" charset="0"/>
                  </a:endParaRPr>
                </a:p>
              </p:txBody>
            </p:sp>
            <p:sp>
              <p:nvSpPr>
                <p:cNvPr id="52" name="Rectangle 31"/>
                <p:cNvSpPr>
                  <a:spLocks/>
                </p:cNvSpPr>
                <p:nvPr/>
              </p:nvSpPr>
              <p:spPr bwMode="auto">
                <a:xfrm>
                  <a:off x="1173138" y="588077"/>
                  <a:ext cx="719367" cy="424909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20090" tIns="20090" rIns="20090" bIns="20090"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40</a:t>
                  </a: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Ca</a:t>
                  </a:r>
                  <a:r>
                    <a:rPr kumimoji="0" lang="en-US" sz="1350" b="0" i="0" u="none" strike="noStrike" kern="1200" cap="none" spc="0" normalizeH="0" baseline="3000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Calibri Bold" charset="0"/>
                      <a:ea typeface="+mn-ea"/>
                      <a:cs typeface="Calibri Bold" charset="0"/>
                      <a:sym typeface="Calibri Bold" charset="0"/>
                    </a:rPr>
                    <a:t>+</a:t>
                  </a:r>
                </a:p>
              </p:txBody>
            </p:sp>
            <p:sp>
              <p:nvSpPr>
                <p:cNvPr id="53" name="Rectangle 34"/>
                <p:cNvSpPr>
                  <a:spLocks/>
                </p:cNvSpPr>
                <p:nvPr/>
              </p:nvSpPr>
              <p:spPr bwMode="auto">
                <a:xfrm>
                  <a:off x="2779035" y="1512185"/>
                  <a:ext cx="1804434" cy="567101"/>
                </a:xfrm>
                <a:prstGeom prst="rect">
                  <a:avLst/>
                </a:prstGeom>
                <a:noFill/>
                <a:ln w="9525" cap="flat">
                  <a:noFill/>
                  <a:miter lim="800000"/>
                  <a:headEnd type="none" w="med" len="med"/>
                  <a:tailEnd type="none" w="med" len="med"/>
                </a:ln>
              </p:spPr>
              <p:txBody>
                <a:bodyPr wrap="none" lIns="20090" tIns="20090" rIns="20090" bIns="20090">
                  <a:spAutoFit/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7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charset="0"/>
                      <a:ea typeface="+mn-ea"/>
                      <a:cs typeface="Calibri" charset="0"/>
                      <a:sym typeface="Calibri" charset="0"/>
                    </a:rPr>
                    <a:t>off-resonant</a:t>
                  </a:r>
                </a:p>
                <a:p>
                  <a:pPr marL="0" marR="0" lvl="0" indent="0" algn="ctr" defTabSz="914400" rtl="0" eaLnBrk="1" fontAlgn="base" latinLnBrk="0" hangingPunct="1">
                    <a:lnSpc>
                      <a:spcPct val="7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35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5B9BD5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 charset="0"/>
                      <a:ea typeface="+mn-ea"/>
                      <a:cs typeface="Calibri" charset="0"/>
                      <a:sym typeface="Calibri" charset="0"/>
                    </a:rPr>
                    <a:t>manipulation</a:t>
                  </a:r>
                </a:p>
              </p:txBody>
            </p:sp>
            <p:pic>
              <p:nvPicPr>
                <p:cNvPr id="54" name="Picture 35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27103" y="759024"/>
                  <a:ext cx="303609" cy="276820"/>
                </a:xfrm>
                <a:prstGeom prst="rect">
                  <a:avLst/>
                </a:prstGeom>
                <a:noFill/>
                <a:ln w="12700" cap="flat">
                  <a:noFill/>
                  <a:round/>
                  <a:headEnd/>
                  <a:tailEnd/>
                </a:ln>
              </p:spPr>
            </p:pic>
            <p:pic>
              <p:nvPicPr>
                <p:cNvPr id="55" name="Picture 36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1777009" y="2268141"/>
                  <a:ext cx="303609" cy="276820"/>
                </a:xfrm>
                <a:prstGeom prst="rect">
                  <a:avLst/>
                </a:prstGeom>
                <a:noFill/>
                <a:ln w="12700" cap="flat">
                  <a:noFill/>
                  <a:round/>
                  <a:headEnd/>
                  <a:tailEnd/>
                </a:ln>
              </p:spPr>
            </p:pic>
            <p:sp>
              <p:nvSpPr>
                <p:cNvPr id="56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2261287" y="898187"/>
                  <a:ext cx="969106" cy="1247236"/>
                </a:xfrm>
                <a:prstGeom prst="line">
                  <a:avLst/>
                </a:prstGeom>
                <a:noFill/>
                <a:ln w="76200" cap="flat">
                  <a:solidFill>
                    <a:schemeClr val="accent1">
                      <a:lumMod val="75000"/>
                    </a:schemeClr>
                  </a:solidFill>
                  <a:prstDash val="solid"/>
                  <a:round/>
                  <a:headEnd type="triangle" w="med" len="med"/>
                  <a:tailEnd type="triangle" w="med" len="med"/>
                </a:ln>
              </p:spPr>
              <p:txBody>
                <a:bodyPr lIns="0" tIns="0" rIns="0" bIns="0"/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  <a:sym typeface="Arial" charset="0"/>
                  </a:endParaRPr>
                </a:p>
              </p:txBody>
            </p:sp>
          </p:grpSp>
          <p:pic>
            <p:nvPicPr>
              <p:cNvPr id="46" name="Picture 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37768" y="4401501"/>
                <a:ext cx="670569" cy="3048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6602" y="4350884"/>
              <a:ext cx="678498" cy="2573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Rechteck 140"/>
            <p:cNvSpPr/>
            <p:nvPr/>
          </p:nvSpPr>
          <p:spPr>
            <a:xfrm rot="5400000">
              <a:off x="8069208" y="5050295"/>
              <a:ext cx="747146" cy="158008"/>
            </a:xfrm>
            <a:prstGeom prst="rect">
              <a:avLst/>
            </a:prstGeom>
            <a:gradFill flip="none" rotWithShape="1">
              <a:gsLst>
                <a:gs pos="0">
                  <a:srgbClr val="FADADA"/>
                </a:gs>
                <a:gs pos="50000">
                  <a:srgbClr val="C00000">
                    <a:alpha val="61000"/>
                  </a:srgbClr>
                </a:gs>
                <a:gs pos="100000">
                  <a:srgbClr val="FDDBDB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Line 33"/>
            <p:cNvSpPr>
              <a:spLocks noChangeShapeType="1"/>
            </p:cNvSpPr>
            <p:nvPr/>
          </p:nvSpPr>
          <p:spPr bwMode="auto">
            <a:xfrm flipH="1">
              <a:off x="5595586" y="4680042"/>
              <a:ext cx="401807" cy="573464"/>
            </a:xfrm>
            <a:prstGeom prst="line">
              <a:avLst/>
            </a:prstGeom>
            <a:noFill/>
            <a:ln w="76200" cap="flat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</p:spPr>
          <p:txBody>
            <a:bodyPr lIns="0" tIns="0" rIns="0" bIns="0"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 charset="0"/>
              </a:endParaRPr>
            </a:p>
          </p:txBody>
        </p:sp>
        <p:sp>
          <p:nvSpPr>
            <p:cNvPr id="38" name="Rectangle 37"/>
            <p:cNvSpPr>
              <a:spLocks/>
            </p:cNvSpPr>
            <p:nvPr/>
          </p:nvSpPr>
          <p:spPr bwMode="auto">
            <a:xfrm>
              <a:off x="4765776" y="4716882"/>
              <a:ext cx="995465" cy="348557"/>
            </a:xfrm>
            <a:prstGeom prst="rect">
              <a:avLst/>
            </a:prstGeom>
            <a:noFill/>
            <a:ln w="9525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28575" tIns="28575" rIns="28575" bIns="28575">
              <a:spAutoFit/>
            </a:bodyPr>
            <a:lstStyle/>
            <a:p>
              <a:pPr marL="0" marR="0" lvl="0" indent="0" algn="ctr" defTabSz="6858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+mn-ea"/>
                  <a:cs typeface="Calibri" charset="0"/>
                  <a:sym typeface="Calibri" charset="0"/>
                </a:rPr>
                <a:t>resonant</a:t>
              </a:r>
            </a:p>
            <a:p>
              <a:pPr marL="0" marR="0" lvl="0" indent="0" algn="ctr" defTabSz="685800" rtl="0" eaLnBrk="1" fontAlgn="base" latinLnBrk="0" hangingPunct="1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charset="0"/>
                  <a:ea typeface="+mn-ea"/>
                  <a:cs typeface="Calibri" charset="0"/>
                  <a:sym typeface="Calibri" charset="0"/>
                </a:rPr>
                <a:t>manipulation</a:t>
              </a:r>
            </a:p>
          </p:txBody>
        </p:sp>
        <p:sp>
          <p:nvSpPr>
            <p:cNvPr id="39" name="Rectangle 70"/>
            <p:cNvSpPr>
              <a:spLocks/>
            </p:cNvSpPr>
            <p:nvPr/>
          </p:nvSpPr>
          <p:spPr bwMode="auto">
            <a:xfrm>
              <a:off x="7652663" y="5536333"/>
              <a:ext cx="918625" cy="24740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30477" bIns="0"/>
            <a:lstStyle/>
            <a:p>
              <a:pPr marL="30135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  <a:sym typeface="Arial" charset="0"/>
                </a:rPr>
                <a:t>τ</a:t>
              </a: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  <a:sym typeface="Arial" charset="0"/>
                </a:rPr>
                <a:t> = 20</a:t>
              </a:r>
              <a:r>
                <a:rPr lang="el-GR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  <a:sym typeface="Arial" charset="0"/>
                </a:rPr>
                <a:t>μ</a:t>
              </a: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  <a:sym typeface="Arial" charset="0"/>
                </a:rPr>
                <a:t>s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  <a:sym typeface="Arial" charset="0"/>
              </a:endParaRPr>
            </a:p>
          </p:txBody>
        </p:sp>
        <p:sp>
          <p:nvSpPr>
            <p:cNvPr id="40" name="Rectangle 70"/>
            <p:cNvSpPr>
              <a:spLocks/>
            </p:cNvSpPr>
            <p:nvPr/>
          </p:nvSpPr>
          <p:spPr bwMode="auto">
            <a:xfrm>
              <a:off x="7650513" y="5803728"/>
              <a:ext cx="901568" cy="2434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30477" bIns="0"/>
            <a:lstStyle/>
            <a:p>
              <a:pPr marL="30135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  <a:cs typeface="Calibri" pitchFamily="34" charset="0"/>
                  <a:sym typeface="Arial" charset="0"/>
                </a:rPr>
                <a:t>F &gt; 99%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  <a:sym typeface="Arial" charset="0"/>
              </a:endParaRPr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>
              <a:off x="8445548" y="4750671"/>
              <a:ext cx="650" cy="188336"/>
            </a:xfrm>
            <a:prstGeom prst="line">
              <a:avLst/>
            </a:prstGeom>
            <a:noFill/>
            <a:ln w="63500" cap="flat">
              <a:solidFill>
                <a:srgbClr val="C0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pPr marL="0" marR="0" lvl="0" indent="0" algn="l" defTabSz="6858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Arial" charset="0"/>
              </a:endParaRPr>
            </a:p>
          </p:txBody>
        </p:sp>
      </p:grpSp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AQTION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5934075" y="967651"/>
            <a:ext cx="56483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Single qubit </a:t>
            </a:r>
            <a:r>
              <a:rPr lang="de-AT" dirty="0" err="1"/>
              <a:t>errors</a:t>
            </a:r>
            <a:r>
              <a:rPr lang="de-AT" dirty="0"/>
              <a:t> e. 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Dephasing</a:t>
            </a:r>
            <a:r>
              <a:rPr lang="de-AT" dirty="0"/>
              <a:t> (detuning)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Over/</a:t>
            </a:r>
            <a:r>
              <a:rPr lang="de-AT" dirty="0" err="1"/>
              <a:t>Underrotations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</p:txBody>
      </p:sp>
      <p:pic>
        <p:nvPicPr>
          <p:cNvPr id="71" name="Grafik 70">
            <a:extLst>
              <a:ext uri="{FF2B5EF4-FFF2-40B4-BE49-F238E27FC236}">
                <a16:creationId xmlns:a16="http://schemas.microsoft.com/office/drawing/2014/main" id="{4929C1D3-8922-251B-CC98-DD5BC67B777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597507" y="1946762"/>
            <a:ext cx="790685" cy="628738"/>
          </a:xfrm>
          <a:prstGeom prst="rect">
            <a:avLst/>
          </a:prstGeom>
        </p:spPr>
      </p:pic>
      <p:pic>
        <p:nvPicPr>
          <p:cNvPr id="75" name="Grafik 74">
            <a:extLst>
              <a:ext uri="{FF2B5EF4-FFF2-40B4-BE49-F238E27FC236}">
                <a16:creationId xmlns:a16="http://schemas.microsoft.com/office/drawing/2014/main" id="{3ED843BB-BB42-DFE8-030D-D1F047A48AE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569108" y="1994394"/>
            <a:ext cx="800212" cy="533474"/>
          </a:xfrm>
          <a:prstGeom prst="rect">
            <a:avLst/>
          </a:prstGeom>
        </p:spPr>
      </p:pic>
      <p:pic>
        <p:nvPicPr>
          <p:cNvPr id="79" name="Grafik 78">
            <a:extLst>
              <a:ext uri="{FF2B5EF4-FFF2-40B4-BE49-F238E27FC236}">
                <a16:creationId xmlns:a16="http://schemas.microsoft.com/office/drawing/2014/main" id="{94D57DC9-2084-9B42-CB25-0240D60DC68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607032" y="1445225"/>
            <a:ext cx="771633" cy="543001"/>
          </a:xfrm>
          <a:prstGeom prst="rect">
            <a:avLst/>
          </a:prstGeom>
        </p:spPr>
      </p:pic>
      <p:pic>
        <p:nvPicPr>
          <p:cNvPr id="81" name="Grafik 80">
            <a:extLst>
              <a:ext uri="{FF2B5EF4-FFF2-40B4-BE49-F238E27FC236}">
                <a16:creationId xmlns:a16="http://schemas.microsoft.com/office/drawing/2014/main" id="{9279A810-DF96-EC38-1414-4224F722885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2445476" y="4166447"/>
            <a:ext cx="828791" cy="1124107"/>
          </a:xfrm>
          <a:prstGeom prst="rect">
            <a:avLst/>
          </a:prstGeom>
        </p:spPr>
      </p:pic>
      <p:sp>
        <p:nvSpPr>
          <p:cNvPr id="85" name="TextBox 5">
            <a:extLst>
              <a:ext uri="{FF2B5EF4-FFF2-40B4-BE49-F238E27FC236}">
                <a16:creationId xmlns:a16="http://schemas.microsoft.com/office/drawing/2014/main" id="{DB9DD4F6-8B1A-3B44-C424-B928316033EF}"/>
              </a:ext>
            </a:extLst>
          </p:cNvPr>
          <p:cNvSpPr txBox="1"/>
          <p:nvPr/>
        </p:nvSpPr>
        <p:spPr>
          <a:xfrm>
            <a:off x="9334500" y="153430"/>
            <a:ext cx="2990850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Pogorelov, PRX Quantum 2, 020343 (2021)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A09E96B-4E90-44FF-761C-76FF68D3DB06}"/>
              </a:ext>
            </a:extLst>
          </p:cNvPr>
          <p:cNvSpPr txBox="1"/>
          <p:nvPr/>
        </p:nvSpPr>
        <p:spPr>
          <a:xfrm>
            <a:off x="12445476" y="2405566"/>
            <a:ext cx="25247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/>
              <a:t>Two qubit </a:t>
            </a:r>
            <a:r>
              <a:rPr lang="de-AT" dirty="0" err="1"/>
              <a:t>errors</a:t>
            </a:r>
            <a:r>
              <a:rPr lang="de-AT" dirty="0"/>
              <a:t> e.g. :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Over/</a:t>
            </a:r>
            <a:r>
              <a:rPr lang="de-AT" dirty="0" err="1"/>
              <a:t>Underrotations</a:t>
            </a:r>
            <a:endParaRPr lang="de-AT" dirty="0"/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Motional</a:t>
            </a:r>
            <a:r>
              <a:rPr lang="de-AT" dirty="0"/>
              <a:t> </a:t>
            </a:r>
            <a:r>
              <a:rPr lang="de-AT" dirty="0" err="1"/>
              <a:t>dephasing</a:t>
            </a:r>
            <a:endParaRPr lang="de-AT" dirty="0"/>
          </a:p>
          <a:p>
            <a:endParaRPr lang="en-US" dirty="0"/>
          </a:p>
        </p:txBody>
      </p:sp>
      <p:pic>
        <p:nvPicPr>
          <p:cNvPr id="5" name="Grafik 4" descr="Ein Bild, das Schwarz, Dunkelheit, Astronomisches Objekt, Mondlicht enthält.&#10;&#10;Automatisch generierte Beschreibung">
            <a:extLst>
              <a:ext uri="{FF2B5EF4-FFF2-40B4-BE49-F238E27FC236}">
                <a16:creationId xmlns:a16="http://schemas.microsoft.com/office/drawing/2014/main" id="{BC464B60-95E5-1603-D265-03E4887A300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699" y="3104446"/>
            <a:ext cx="3127075" cy="3314700"/>
          </a:xfrm>
          <a:prstGeom prst="rect">
            <a:avLst/>
          </a:prstGeom>
        </p:spPr>
      </p:pic>
      <p:sp>
        <p:nvSpPr>
          <p:cNvPr id="70" name="Datumsplatzhalter 69">
            <a:extLst>
              <a:ext uri="{FF2B5EF4-FFF2-40B4-BE49-F238E27FC236}">
                <a16:creationId xmlns:a16="http://schemas.microsoft.com/office/drawing/2014/main" id="{FDE2EBA3-3E25-8289-5DB3-BDF8DD444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3713-5A59-442A-86CC-9D9B7568706C}" type="datetime1">
              <a:rPr lang="en-GB" smtClean="0"/>
              <a:t>12/07/2024</a:t>
            </a:fld>
            <a:endParaRPr lang="de-AT"/>
          </a:p>
        </p:txBody>
      </p:sp>
      <p:sp>
        <p:nvSpPr>
          <p:cNvPr id="72" name="Fußzeilenplatzhalter 71">
            <a:extLst>
              <a:ext uri="{FF2B5EF4-FFF2-40B4-BE49-F238E27FC236}">
                <a16:creationId xmlns:a16="http://schemas.microsoft.com/office/drawing/2014/main" id="{238FA3AB-2403-192E-83C7-58F914C61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3" name="Foliennummernplatzhalter 72">
            <a:extLst>
              <a:ext uri="{FF2B5EF4-FFF2-40B4-BE49-F238E27FC236}">
                <a16:creationId xmlns:a16="http://schemas.microsoft.com/office/drawing/2014/main" id="{D1D64975-726A-062A-4916-97F69A41F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80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DAD2A3-E091-B99C-42F7-A390D622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2309D-4475-4B37-8255-94CE6A545543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090E91-FB26-9DB6-EA82-B2A75C3D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/>
              <a:t>AQTION</a:t>
            </a:r>
          </a:p>
        </p:txBody>
      </p:sp>
      <p:pic>
        <p:nvPicPr>
          <p:cNvPr id="7" name="Picture 30">
            <a:extLst>
              <a:ext uri="{FF2B5EF4-FFF2-40B4-BE49-F238E27FC236}">
                <a16:creationId xmlns:a16="http://schemas.microsoft.com/office/drawing/2014/main" id="{39C319D9-EA98-613A-72DD-197CB9823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009167" y="741904"/>
            <a:ext cx="8165850" cy="5040000"/>
          </a:xfrm>
          <a:prstGeom prst="rect">
            <a:avLst/>
          </a:prstGeom>
          <a:ln w="0">
            <a:noFill/>
          </a:ln>
        </p:spPr>
      </p:pic>
      <p:pic>
        <p:nvPicPr>
          <p:cNvPr id="8" name="Picture 7" descr="A picture containing engine&#10;&#10;Description automatically generated">
            <a:extLst>
              <a:ext uri="{FF2B5EF4-FFF2-40B4-BE49-F238E27FC236}">
                <a16:creationId xmlns:a16="http://schemas.microsoft.com/office/drawing/2014/main" id="{EFCA6784-B45D-6668-A0D8-4048DB82C7A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4"/>
          <a:stretch/>
        </p:blipFill>
        <p:spPr>
          <a:xfrm>
            <a:off x="6482580" y="741904"/>
            <a:ext cx="5211785" cy="3737794"/>
          </a:xfrm>
          <a:prstGeom prst="rect">
            <a:avLst/>
          </a:prstGeom>
          <a:ln w="38100">
            <a:solidFill>
              <a:srgbClr val="D62728"/>
            </a:solidFill>
          </a:ln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8741941E-44F7-5D00-6106-4ECD8DE4F98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5" t="6454" r="351" b="-678"/>
          <a:stretch/>
        </p:blipFill>
        <p:spPr>
          <a:xfrm>
            <a:off x="6848612" y="2897237"/>
            <a:ext cx="4479720" cy="2933878"/>
          </a:xfrm>
          <a:prstGeom prst="rect">
            <a:avLst/>
          </a:prstGeom>
          <a:ln w="38100">
            <a:solidFill>
              <a:srgbClr val="D62728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89F4F7E-F3E6-7EEE-C2A6-76FCD88F0E0A}"/>
              </a:ext>
            </a:extLst>
          </p:cNvPr>
          <p:cNvSpPr/>
          <p:nvPr/>
        </p:nvSpPr>
        <p:spPr>
          <a:xfrm>
            <a:off x="4631821" y="2418460"/>
            <a:ext cx="1162228" cy="683663"/>
          </a:xfrm>
          <a:prstGeom prst="ellipse">
            <a:avLst/>
          </a:prstGeom>
          <a:noFill/>
          <a:ln w="5715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DA5492-2A71-3799-CBE7-70CC75AFC59D}"/>
              </a:ext>
            </a:extLst>
          </p:cNvPr>
          <p:cNvCxnSpPr>
            <a:cxnSpLocks/>
            <a:stCxn id="10" idx="7"/>
          </p:cNvCxnSpPr>
          <p:nvPr/>
        </p:nvCxnSpPr>
        <p:spPr>
          <a:xfrm flipV="1">
            <a:off x="5623845" y="888763"/>
            <a:ext cx="774108" cy="1629817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E687C3-1740-5728-343E-B58B4BDD80E8}"/>
              </a:ext>
            </a:extLst>
          </p:cNvPr>
          <p:cNvCxnSpPr>
            <a:cxnSpLocks/>
            <a:endCxn id="10" idx="5"/>
          </p:cNvCxnSpPr>
          <p:nvPr/>
        </p:nvCxnSpPr>
        <p:spPr>
          <a:xfrm flipH="1" flipV="1">
            <a:off x="5623845" y="3002003"/>
            <a:ext cx="774108" cy="1414556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A0B88B2-E77E-5B23-ADA2-1A7D483E5D7B}"/>
              </a:ext>
            </a:extLst>
          </p:cNvPr>
          <p:cNvSpPr/>
          <p:nvPr/>
        </p:nvSpPr>
        <p:spPr>
          <a:xfrm>
            <a:off x="10401285" y="760518"/>
            <a:ext cx="1353053" cy="1689638"/>
          </a:xfrm>
          <a:prstGeom prst="ellipse">
            <a:avLst/>
          </a:prstGeom>
          <a:noFill/>
          <a:ln w="5715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EA798C4-CF41-D42B-E27C-B976B8C4F33F}"/>
              </a:ext>
            </a:extLst>
          </p:cNvPr>
          <p:cNvCxnSpPr>
            <a:cxnSpLocks/>
            <a:endCxn id="21" idx="3"/>
          </p:cNvCxnSpPr>
          <p:nvPr/>
        </p:nvCxnSpPr>
        <p:spPr>
          <a:xfrm flipV="1">
            <a:off x="6848612" y="2202714"/>
            <a:ext cx="3750823" cy="575889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88EFD5-027E-1D91-C4CA-8F989CA5EC52}"/>
              </a:ext>
            </a:extLst>
          </p:cNvPr>
          <p:cNvCxnSpPr>
            <a:cxnSpLocks/>
            <a:endCxn id="21" idx="5"/>
          </p:cNvCxnSpPr>
          <p:nvPr/>
        </p:nvCxnSpPr>
        <p:spPr>
          <a:xfrm flipV="1">
            <a:off x="11377237" y="2202714"/>
            <a:ext cx="178951" cy="575889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454E3AA-9936-A8D3-C1D2-0986E6B8DA3F}"/>
              </a:ext>
            </a:extLst>
          </p:cNvPr>
          <p:cNvSpPr txBox="1"/>
          <p:nvPr/>
        </p:nvSpPr>
        <p:spPr>
          <a:xfrm>
            <a:off x="9334500" y="153430"/>
            <a:ext cx="3162300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Pogorelov, PRX Quantum 2, 020343 (2021)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6155065-8917-9438-671C-1B382759E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91AA46-ACB3-50F9-8154-B8542F619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33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DAD2A3-E091-B99C-42F7-A390D622E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EE751-309F-4E34-B3C7-0F1772560FB2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0090E91-FB26-9DB6-EA82-B2A75C3D4B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/>
              <a:t>AQTION</a:t>
            </a:r>
          </a:p>
        </p:txBody>
      </p:sp>
      <p:pic>
        <p:nvPicPr>
          <p:cNvPr id="7" name="Picture 30">
            <a:extLst>
              <a:ext uri="{FF2B5EF4-FFF2-40B4-BE49-F238E27FC236}">
                <a16:creationId xmlns:a16="http://schemas.microsoft.com/office/drawing/2014/main" id="{39C319D9-EA98-613A-72DD-197CB9823D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2009167" y="741904"/>
            <a:ext cx="8165850" cy="5040000"/>
          </a:xfrm>
          <a:prstGeom prst="rect">
            <a:avLst/>
          </a:prstGeom>
          <a:ln w="0">
            <a:noFill/>
          </a:ln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FDA5492-2A71-3799-CBE7-70CC75AFC59D}"/>
              </a:ext>
            </a:extLst>
          </p:cNvPr>
          <p:cNvCxnSpPr>
            <a:cxnSpLocks/>
            <a:endCxn id="21" idx="2"/>
          </p:cNvCxnSpPr>
          <p:nvPr/>
        </p:nvCxnSpPr>
        <p:spPr>
          <a:xfrm>
            <a:off x="5486400" y="4096093"/>
            <a:ext cx="1154736" cy="438665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DA0B88B2-E77E-5B23-ADA2-1A7D483E5D7B}"/>
              </a:ext>
            </a:extLst>
          </p:cNvPr>
          <p:cNvSpPr/>
          <p:nvPr/>
        </p:nvSpPr>
        <p:spPr>
          <a:xfrm>
            <a:off x="6641136" y="3794332"/>
            <a:ext cx="1947387" cy="1480851"/>
          </a:xfrm>
          <a:prstGeom prst="ellipse">
            <a:avLst/>
          </a:prstGeom>
          <a:noFill/>
          <a:ln w="5715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EA798C4-CF41-D42B-E27C-B976B8C4F33F}"/>
              </a:ext>
            </a:extLst>
          </p:cNvPr>
          <p:cNvCxnSpPr>
            <a:cxnSpLocks/>
            <a:endCxn id="21" idx="0"/>
          </p:cNvCxnSpPr>
          <p:nvPr/>
        </p:nvCxnSpPr>
        <p:spPr>
          <a:xfrm>
            <a:off x="5550865" y="803533"/>
            <a:ext cx="2063965" cy="2990799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7">
            <a:extLst>
              <a:ext uri="{FF2B5EF4-FFF2-40B4-BE49-F238E27FC236}">
                <a16:creationId xmlns:a16="http://schemas.microsoft.com/office/drawing/2014/main" id="{A8C28498-2E0C-BFFC-923F-CD1D799A1E4D}"/>
              </a:ext>
            </a:extLst>
          </p:cNvPr>
          <p:cNvPicPr/>
          <p:nvPr/>
        </p:nvPicPr>
        <p:blipFill>
          <a:blip r:embed="rId4"/>
          <a:srcRect b="11313"/>
          <a:stretch/>
        </p:blipFill>
        <p:spPr>
          <a:xfrm>
            <a:off x="429846" y="803533"/>
            <a:ext cx="4990320" cy="3292560"/>
          </a:xfrm>
          <a:prstGeom prst="rect">
            <a:avLst/>
          </a:prstGeom>
          <a:ln w="38100">
            <a:solidFill>
              <a:srgbClr val="D62728"/>
            </a:solidFill>
          </a:ln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2B1442BB-F005-D7A1-1EED-8ECCA5F2E916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988011" y="3010626"/>
            <a:ext cx="3873989" cy="2882118"/>
          </a:xfrm>
          <a:prstGeom prst="rect">
            <a:avLst/>
          </a:prstGeom>
          <a:ln w="38100">
            <a:solidFill>
              <a:srgbClr val="D62728"/>
            </a:solidFill>
          </a:ln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89F4F7E-F3E6-7EEE-C2A6-76FCD88F0E0A}"/>
              </a:ext>
            </a:extLst>
          </p:cNvPr>
          <p:cNvSpPr/>
          <p:nvPr/>
        </p:nvSpPr>
        <p:spPr>
          <a:xfrm>
            <a:off x="3435409" y="2147852"/>
            <a:ext cx="675118" cy="603921"/>
          </a:xfrm>
          <a:prstGeom prst="ellipse">
            <a:avLst/>
          </a:prstGeom>
          <a:noFill/>
          <a:ln w="5715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0E687C3-1740-5728-343E-B58B4BDD80E8}"/>
              </a:ext>
            </a:extLst>
          </p:cNvPr>
          <p:cNvCxnSpPr>
            <a:cxnSpLocks/>
            <a:endCxn id="10" idx="5"/>
          </p:cNvCxnSpPr>
          <p:nvPr/>
        </p:nvCxnSpPr>
        <p:spPr>
          <a:xfrm flipH="1" flipV="1">
            <a:off x="4011658" y="2663331"/>
            <a:ext cx="773987" cy="236455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E88EFD5-027E-1D91-C4CA-8F989CA5EC52}"/>
              </a:ext>
            </a:extLst>
          </p:cNvPr>
          <p:cNvCxnSpPr>
            <a:cxnSpLocks/>
          </p:cNvCxnSpPr>
          <p:nvPr/>
        </p:nvCxnSpPr>
        <p:spPr>
          <a:xfrm flipV="1">
            <a:off x="1002658" y="2663331"/>
            <a:ext cx="2536355" cy="236455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7D3D2DE-B832-CEF9-6D91-93ACF29D6913}"/>
              </a:ext>
            </a:extLst>
          </p:cNvPr>
          <p:cNvSpPr txBox="1"/>
          <p:nvPr/>
        </p:nvSpPr>
        <p:spPr>
          <a:xfrm>
            <a:off x="9344025" y="153430"/>
            <a:ext cx="3162299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Pogorelov, PRX Quantum 2, 020343 (2021)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44B9BB2B-4944-10C2-04BC-ECF772CDF74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02" t="46606" r="43032" b="50436"/>
          <a:stretch/>
        </p:blipFill>
        <p:spPr>
          <a:xfrm flipV="1">
            <a:off x="1590619" y="4759584"/>
            <a:ext cx="2786824" cy="991092"/>
          </a:xfrm>
          <a:prstGeom prst="rect">
            <a:avLst/>
          </a:prstGeom>
          <a:ln w="38100">
            <a:solidFill>
              <a:srgbClr val="D62728"/>
            </a:solidFill>
          </a:ln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D64E48D5-809D-59FC-AC7A-1236A4ABFFA5}"/>
              </a:ext>
            </a:extLst>
          </p:cNvPr>
          <p:cNvSpPr/>
          <p:nvPr/>
        </p:nvSpPr>
        <p:spPr>
          <a:xfrm>
            <a:off x="2474117" y="3986859"/>
            <a:ext cx="675118" cy="603921"/>
          </a:xfrm>
          <a:prstGeom prst="ellipse">
            <a:avLst/>
          </a:prstGeom>
          <a:noFill/>
          <a:ln w="57150">
            <a:solidFill>
              <a:srgbClr val="D6272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DE786D5-F6FF-AABA-E3C8-281059DC7327}"/>
              </a:ext>
            </a:extLst>
          </p:cNvPr>
          <p:cNvCxnSpPr>
            <a:cxnSpLocks/>
            <a:endCxn id="9" idx="3"/>
          </p:cNvCxnSpPr>
          <p:nvPr/>
        </p:nvCxnSpPr>
        <p:spPr>
          <a:xfrm flipV="1">
            <a:off x="1590619" y="4502338"/>
            <a:ext cx="982367" cy="159438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50B7BAC-D777-BBFD-6BC7-0AB6A05A4190}"/>
              </a:ext>
            </a:extLst>
          </p:cNvPr>
          <p:cNvCxnSpPr>
            <a:cxnSpLocks/>
            <a:endCxn id="9" idx="5"/>
          </p:cNvCxnSpPr>
          <p:nvPr/>
        </p:nvCxnSpPr>
        <p:spPr>
          <a:xfrm flipH="1" flipV="1">
            <a:off x="3050366" y="4502338"/>
            <a:ext cx="1120025" cy="186250"/>
          </a:xfrm>
          <a:prstGeom prst="line">
            <a:avLst/>
          </a:prstGeom>
          <a:ln w="57150">
            <a:solidFill>
              <a:srgbClr val="D62728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1BBC2F-B325-F638-68A5-A25A6FC7B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0B70EB38-4BC0-12D1-23DE-43B53B192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063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0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BCF60E-8296-44BD-BA60-9F26915B8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47FCF-5D53-47E4-AA77-8E6BC995EB78}" type="datetime1">
              <a:rPr lang="en-GB" smtClean="0"/>
              <a:t>12/07/2024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19AF25B-96B4-4901-AA30-75CF60D43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baseline="30000" dirty="0"/>
              <a:t>40</a:t>
            </a:r>
            <a:r>
              <a:rPr lang="en-US" u="none" dirty="0"/>
              <a:t>Ca</a:t>
            </a:r>
            <a:r>
              <a:rPr lang="en-US" u="none" baseline="30000" dirty="0"/>
              <a:t>+</a:t>
            </a:r>
            <a:endParaRPr lang="en-US" u="none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010C3AD-9C6D-4C60-9D95-BF15151DF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81735" y="3708747"/>
            <a:ext cx="1860760" cy="2042525"/>
          </a:xfrm>
        </p:spPr>
        <p:txBody>
          <a:bodyPr/>
          <a:lstStyle/>
          <a:p>
            <a:r>
              <a:rPr lang="en-US" dirty="0"/>
              <a:t>Qubit types: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Optical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Zeeman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Hyperfine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564A440-3A39-4FCD-9A48-D5CE64C29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05" y="895520"/>
            <a:ext cx="8303581" cy="4722586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45740453-CBD6-4B3A-AE19-623D19DB4A1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71" t="36515" r="52391" b="31176"/>
          <a:stretch/>
        </p:blipFill>
        <p:spPr>
          <a:xfrm>
            <a:off x="6955631" y="2717209"/>
            <a:ext cx="541118" cy="540000"/>
          </a:xfrm>
          <a:prstGeom prst="rect">
            <a:avLst/>
          </a:prstGeom>
        </p:spPr>
      </p:pic>
      <p:pic>
        <p:nvPicPr>
          <p:cNvPr id="10" name="Picture 9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F4C5D156-E4E6-4BBF-9FBD-5E9FD88CFE6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38097" r="77025" b="29594"/>
          <a:stretch/>
        </p:blipFill>
        <p:spPr>
          <a:xfrm>
            <a:off x="6955631" y="5078897"/>
            <a:ext cx="541118" cy="5392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FF66A3-A1FC-83C2-5A7B-43B1EE348EE2}"/>
              </a:ext>
            </a:extLst>
          </p:cNvPr>
          <p:cNvSpPr txBox="1"/>
          <p:nvPr/>
        </p:nvSpPr>
        <p:spPr>
          <a:xfrm>
            <a:off x="9360960" y="153430"/>
            <a:ext cx="2831040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D. Nigg, PhD thesis (2017)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651E255-6A60-015D-2B67-0BEC8957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ECCTI 2024</a:t>
            </a:r>
            <a:endParaRPr lang="en-US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4F94142D-D1EC-2CFA-5E13-F39CB9075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034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Errors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11152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General </a:t>
            </a:r>
            <a:r>
              <a:rPr lang="de-AT" dirty="0" err="1"/>
              <a:t>quantum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written</a:t>
            </a:r>
            <a:r>
              <a:rPr lang="de-AT" dirty="0"/>
              <a:t> in </a:t>
            </a:r>
            <a:r>
              <a:rPr lang="de-AT" dirty="0" err="1"/>
              <a:t>completely</a:t>
            </a:r>
            <a:r>
              <a:rPr lang="de-AT" dirty="0"/>
              <a:t>-positive trace-</a:t>
            </a:r>
            <a:r>
              <a:rPr lang="de-AT" dirty="0" err="1"/>
              <a:t>preserving</a:t>
            </a:r>
            <a:r>
              <a:rPr lang="de-AT" dirty="0"/>
              <a:t> (CPTP) </a:t>
            </a:r>
            <a:r>
              <a:rPr lang="de-AT" dirty="0" err="1"/>
              <a:t>maps</a:t>
            </a:r>
            <a:r>
              <a:rPr lang="de-A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endParaRPr lang="en-US" dirty="0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5C81B0BA-C0A9-2F04-12DF-E779747982E2}"/>
              </a:ext>
            </a:extLst>
          </p:cNvPr>
          <p:cNvSpPr txBox="1"/>
          <p:nvPr/>
        </p:nvSpPr>
        <p:spPr>
          <a:xfrm>
            <a:off x="429846" y="3676650"/>
            <a:ext cx="5113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Uncoherent</a:t>
            </a:r>
            <a:r>
              <a:rPr lang="de-AT" dirty="0"/>
              <a:t> Errors: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sth</a:t>
            </a:r>
            <a:endParaRPr lang="de-AT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628DC4C-237A-3959-33B3-D5EE32425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823A2-E5C5-4140-BAF3-95AA83CB01DB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3EFA199-4A2C-6197-AAED-0A2F9DFA4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8578F34-41A6-C927-8DA4-8980F155C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19895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Challenge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1205776"/>
            <a:ext cx="111525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How large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one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Where</a:t>
            </a:r>
            <a:r>
              <a:rPr lang="de-AT" dirty="0"/>
              <a:t> do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errors</a:t>
            </a:r>
            <a:r>
              <a:rPr lang="de-AT" dirty="0"/>
              <a:t> </a:t>
            </a:r>
            <a:r>
              <a:rPr lang="de-AT" dirty="0" err="1"/>
              <a:t>come</a:t>
            </a:r>
            <a:r>
              <a:rPr lang="de-AT" dirty="0"/>
              <a:t> from?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16 qubit </a:t>
            </a:r>
            <a:r>
              <a:rPr lang="de-AT" dirty="0" err="1"/>
              <a:t>register</a:t>
            </a:r>
            <a:endParaRPr lang="de-AT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37AF9DF-725C-DB08-DB3E-32601124C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FF29-7DA6-4EF3-8406-65A6523E8E8E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BA9829-A053-7C69-8292-AC4E67FC3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B3ADA0-B9A8-6853-49E6-814FC0B34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3</a:t>
            </a:fld>
            <a:endParaRPr lang="de-AT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0E339A1-96B2-232F-DBC3-693A7AAA5ADF}"/>
              </a:ext>
            </a:extLst>
          </p:cNvPr>
          <p:cNvSpPr/>
          <p:nvPr/>
        </p:nvSpPr>
        <p:spPr>
          <a:xfrm>
            <a:off x="284391" y="4163879"/>
            <a:ext cx="2020040" cy="8803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Little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Few</a:t>
            </a: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AA69D8E-8387-85D9-AD5F-4ABC9B24F831}"/>
              </a:ext>
            </a:extLst>
          </p:cNvPr>
          <p:cNvSpPr/>
          <p:nvPr/>
        </p:nvSpPr>
        <p:spPr>
          <a:xfrm>
            <a:off x="10027968" y="4178168"/>
            <a:ext cx="2310376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All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information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de-DE" dirty="0">
                <a:latin typeface="Calibri" panose="020F0502020204030204" pitchFamily="34" charset="0"/>
                <a:cs typeface="Calibri" panose="020F0502020204030204" pitchFamily="34" charset="0"/>
              </a:rPr>
              <a:t>Many </a:t>
            </a:r>
            <a:r>
              <a:rPr lang="de-DE" dirty="0" err="1"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Pfeil: nach links und rechts 9">
            <a:extLst>
              <a:ext uri="{FF2B5EF4-FFF2-40B4-BE49-F238E27FC236}">
                <a16:creationId xmlns:a16="http://schemas.microsoft.com/office/drawing/2014/main" id="{2E7E81E0-8770-E43D-9450-4563C9DCECF6}"/>
              </a:ext>
            </a:extLst>
          </p:cNvPr>
          <p:cNvSpPr/>
          <p:nvPr/>
        </p:nvSpPr>
        <p:spPr>
          <a:xfrm>
            <a:off x="2367436" y="4618353"/>
            <a:ext cx="7534522" cy="13062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409C0D18-00F8-2F6C-D76B-C065E521A049}"/>
              </a:ext>
            </a:extLst>
          </p:cNvPr>
          <p:cNvSpPr/>
          <p:nvPr/>
        </p:nvSpPr>
        <p:spPr>
          <a:xfrm>
            <a:off x="6096000" y="3781425"/>
            <a:ext cx="323850" cy="648991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789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75A174-A94D-4974-B4BE-777D7437A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/>
              <a:t>Outline</a:t>
            </a:r>
            <a:endParaRPr lang="ru-RU" u="none" dirty="0"/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E434EB8E-5823-406B-86B5-95D16B734828}"/>
              </a:ext>
            </a:extLst>
          </p:cNvPr>
          <p:cNvSpPr txBox="1">
            <a:spLocks/>
          </p:cNvSpPr>
          <p:nvPr/>
        </p:nvSpPr>
        <p:spPr>
          <a:xfrm>
            <a:off x="429846" y="905522"/>
            <a:ext cx="5500437" cy="45364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1F77B4"/>
                </a:solidFill>
              </a:rPr>
              <a:t>Characterization of Errors</a:t>
            </a:r>
          </a:p>
          <a:p>
            <a:pPr marL="1143000" lvl="1" indent="-457200"/>
            <a:r>
              <a:rPr lang="en-US" sz="2000" dirty="0"/>
              <a:t>Randomized benchmarking</a:t>
            </a:r>
          </a:p>
          <a:p>
            <a:pPr marL="1143000" lvl="1" indent="-457200"/>
            <a:r>
              <a:rPr lang="en-US" sz="2000" dirty="0"/>
              <a:t>Quantum Process Tomography</a:t>
            </a:r>
            <a:endParaRPr lang="de-AT" sz="2000" dirty="0"/>
          </a:p>
          <a:p>
            <a:pPr lvl="1" indent="0">
              <a:buNone/>
            </a:pPr>
            <a:endParaRPr lang="en-US" sz="2000" dirty="0"/>
          </a:p>
          <a:p>
            <a:pPr lvl="1" indent="0">
              <a:buNone/>
            </a:pPr>
            <a:endParaRPr lang="en-US" sz="2000" dirty="0"/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solidFill>
                  <a:srgbClr val="D62728"/>
                </a:solidFill>
              </a:rPr>
              <a:t>Noise</a:t>
            </a:r>
            <a:endParaRPr lang="en-US" sz="2000" dirty="0"/>
          </a:p>
          <a:p>
            <a:pPr marL="1143000" lvl="1" indent="-457200"/>
            <a:r>
              <a:rPr lang="en-US" sz="2000" dirty="0"/>
              <a:t>Description</a:t>
            </a:r>
          </a:p>
          <a:p>
            <a:pPr marL="1143000" lvl="1" indent="-457200"/>
            <a:r>
              <a:rPr lang="en-US" sz="2000" dirty="0"/>
              <a:t>Characterization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6E2DF47E-BE07-4F0A-A893-F93FD0124380}"/>
              </a:ext>
            </a:extLst>
          </p:cNvPr>
          <p:cNvSpPr txBox="1">
            <a:spLocks/>
          </p:cNvSpPr>
          <p:nvPr/>
        </p:nvSpPr>
        <p:spPr>
          <a:xfrm>
            <a:off x="6092092" y="906169"/>
            <a:ext cx="5658338" cy="4377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en-US" dirty="0">
                <a:solidFill>
                  <a:srgbClr val="2CA02C"/>
                </a:solidFill>
              </a:rPr>
              <a:t>Cycle Error reconstruction</a:t>
            </a:r>
          </a:p>
          <a:p>
            <a:pPr marL="1143000" lvl="1" indent="-457200"/>
            <a:r>
              <a:rPr lang="en-US" sz="2000" dirty="0"/>
              <a:t>Method</a:t>
            </a:r>
          </a:p>
          <a:p>
            <a:pPr marL="1143000" lvl="1" indent="-457200"/>
            <a:r>
              <a:rPr lang="en-US" sz="2000" dirty="0"/>
              <a:t>Results</a:t>
            </a:r>
          </a:p>
          <a:p>
            <a:pPr marL="457200" indent="-457200"/>
            <a:endParaRPr lang="en-US" sz="2000" dirty="0"/>
          </a:p>
          <a:p>
            <a:pPr marL="457200" indent="-457200"/>
            <a:endParaRPr lang="en-US" sz="2000" dirty="0"/>
          </a:p>
          <a:p>
            <a:pPr marL="457200" indent="-457200"/>
            <a:endParaRPr lang="en-US" sz="2000" dirty="0"/>
          </a:p>
          <a:p>
            <a:pPr marL="457200" indent="-457200">
              <a:buFont typeface="+mj-lt"/>
              <a:buAutoNum type="arabicPeriod" startAt="4"/>
            </a:pPr>
            <a:r>
              <a:rPr lang="en-US" dirty="0">
                <a:solidFill>
                  <a:srgbClr val="7030A0"/>
                </a:solidFill>
              </a:rPr>
              <a:t>Summary and Outlook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BD366CA-E714-B4BD-D0C0-3E69E419E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ECCTI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128C6FD-4C34-6191-5AB6-8EFBF57DC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332F24-10DB-47A4-83F9-1D8F85E3CED6}" type="slidenum">
              <a:rPr lang="en-US" smtClean="0"/>
              <a:t>4</a:t>
            </a:fld>
            <a:endParaRPr lang="en-US" dirty="0"/>
          </a:p>
        </p:txBody>
      </p:sp>
      <p:sp>
        <p:nvSpPr>
          <p:cNvPr id="11" name="Datumsplatzhalter 3">
            <a:extLst>
              <a:ext uri="{FF2B5EF4-FFF2-40B4-BE49-F238E27FC236}">
                <a16:creationId xmlns:a16="http://schemas.microsoft.com/office/drawing/2014/main" id="{322B0549-9729-D3C0-390C-6D96627A780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14E212BF-EAA6-4E53-8971-0C887C37C300}" type="datetime1">
              <a:rPr lang="en-GB" smtClean="0"/>
              <a:t>12/07/2024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95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 descr="Ein Bild, das Schrift, Grafiken, Reihe, Design enthält.&#10;&#10;Automatisch generierte Beschreibung">
            <a:extLst>
              <a:ext uri="{FF2B5EF4-FFF2-40B4-BE49-F238E27FC236}">
                <a16:creationId xmlns:a16="http://schemas.microsoft.com/office/drawing/2014/main" id="{2675D975-C9AD-7F76-65D6-C4C21C8BF5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854" y="729765"/>
            <a:ext cx="3840162" cy="1005757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Characterization of Errors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111525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Randomized</a:t>
            </a:r>
            <a:r>
              <a:rPr lang="de-AT" dirty="0"/>
              <a:t> Benchmarking: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Magnify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repetitions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Draw </a:t>
            </a:r>
            <a:r>
              <a:rPr lang="de-AT" dirty="0" err="1"/>
              <a:t>random</a:t>
            </a:r>
            <a:r>
              <a:rPr lang="de-AT" dirty="0"/>
              <a:t> Clifford </a:t>
            </a:r>
            <a:r>
              <a:rPr lang="de-AT" dirty="0" err="1"/>
              <a:t>gates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Robust to SPAM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Around 100 measurements per length</a:t>
            </a:r>
          </a:p>
        </p:txBody>
      </p:sp>
      <p:sp>
        <p:nvSpPr>
          <p:cNvPr id="70" name="Geschweifte Klammer rechts 69">
            <a:extLst>
              <a:ext uri="{FF2B5EF4-FFF2-40B4-BE49-F238E27FC236}">
                <a16:creationId xmlns:a16="http://schemas.microsoft.com/office/drawing/2014/main" id="{0378C59C-F6F7-9B25-ED8F-EF1984E497FB}"/>
              </a:ext>
            </a:extLst>
          </p:cNvPr>
          <p:cNvSpPr/>
          <p:nvPr/>
        </p:nvSpPr>
        <p:spPr>
          <a:xfrm rot="5400000">
            <a:off x="8754043" y="489465"/>
            <a:ext cx="294181" cy="235739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A29A7BFC-81E0-E881-AFFB-B1DC004A7E2F}"/>
              </a:ext>
            </a:extLst>
          </p:cNvPr>
          <p:cNvSpPr txBox="1"/>
          <p:nvPr/>
        </p:nvSpPr>
        <p:spPr>
          <a:xfrm>
            <a:off x="8728650" y="1825814"/>
            <a:ext cx="34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i="1" dirty="0"/>
              <a:t>C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5C81B0BA-C0A9-2F04-12DF-E779747982E2}"/>
              </a:ext>
            </a:extLst>
          </p:cNvPr>
          <p:cNvSpPr txBox="1"/>
          <p:nvPr/>
        </p:nvSpPr>
        <p:spPr>
          <a:xfrm>
            <a:off x="429846" y="3676650"/>
            <a:ext cx="5113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Disadvantages</a:t>
            </a:r>
            <a:r>
              <a:rPr lang="de-AT" dirty="0"/>
              <a:t>: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Extract </a:t>
            </a:r>
            <a:r>
              <a:rPr lang="de-AT" dirty="0" err="1"/>
              <a:t>average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per Clifford </a:t>
            </a:r>
            <a:r>
              <a:rPr lang="de-AT" dirty="0" err="1"/>
              <a:t>gate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No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about</a:t>
            </a:r>
            <a:r>
              <a:rPr lang="de-AT" dirty="0"/>
              <a:t> </a:t>
            </a:r>
            <a:r>
              <a:rPr lang="de-AT" dirty="0" err="1"/>
              <a:t>origin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N-qubit Clifford </a:t>
            </a:r>
            <a:r>
              <a:rPr lang="de-AT" dirty="0" err="1"/>
              <a:t>gates</a:t>
            </a:r>
            <a:r>
              <a:rPr lang="de-AT" dirty="0"/>
              <a:t> </a:t>
            </a:r>
            <a:r>
              <a:rPr lang="de-AT" dirty="0" err="1"/>
              <a:t>needs</a:t>
            </a:r>
            <a:r>
              <a:rPr lang="de-AT" dirty="0"/>
              <a:t> to </a:t>
            </a:r>
            <a:r>
              <a:rPr lang="de-AT" dirty="0" err="1"/>
              <a:t>decompose</a:t>
            </a:r>
            <a:r>
              <a:rPr lang="de-AT" dirty="0"/>
              <a:t> into 2- qubit </a:t>
            </a:r>
            <a:r>
              <a:rPr lang="de-AT" dirty="0" err="1"/>
              <a:t>gates</a:t>
            </a:r>
            <a:endParaRPr lang="de-AT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37AF9DF-725C-DB08-DB3E-32601124C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8FF29-7DA6-4EF3-8406-65A6523E8E8E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BA9829-A053-7C69-8292-AC4E67FC3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2B3ADA0-B9A8-6853-49E6-814FC0B34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5</a:t>
            </a:fld>
            <a:endParaRPr lang="de-AT"/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D2F16C6F-75CC-4793-B56C-EFE1DD5F8683}"/>
              </a:ext>
            </a:extLst>
          </p:cNvPr>
          <p:cNvSpPr txBox="1"/>
          <p:nvPr/>
        </p:nvSpPr>
        <p:spPr>
          <a:xfrm>
            <a:off x="9715500" y="153430"/>
            <a:ext cx="2609850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spc="-1" dirty="0" err="1">
                <a:solidFill>
                  <a:srgbClr val="000000"/>
                </a:solidFill>
              </a:rPr>
              <a:t>Knill</a:t>
            </a:r>
            <a:r>
              <a:rPr kumimoji="0" lang="en-US" sz="1200" b="0" i="0" u="none" strike="noStrike" kern="1200" cap="none" spc="-1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Phys. Rev. A 77, 012307 (2008)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pic>
        <p:nvPicPr>
          <p:cNvPr id="12" name="Grafik 11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E8BE3DE0-B3EA-C5ED-09A5-C820828886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718" y="2675548"/>
            <a:ext cx="5678435" cy="3434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362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Characterization of Errors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55899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Quantum </a:t>
            </a:r>
            <a:r>
              <a:rPr lang="de-AT" dirty="0" err="1"/>
              <a:t>Process</a:t>
            </a:r>
            <a:r>
              <a:rPr lang="de-AT" dirty="0"/>
              <a:t> </a:t>
            </a:r>
            <a:r>
              <a:rPr lang="de-AT" dirty="0" err="1"/>
              <a:t>Tomography</a:t>
            </a:r>
            <a:r>
              <a:rPr lang="de-AT" dirty="0"/>
              <a:t>: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Determine</a:t>
            </a:r>
            <a:r>
              <a:rPr lang="de-AT" dirty="0"/>
              <a:t> </a:t>
            </a:r>
            <a:r>
              <a:rPr lang="de-AT" dirty="0" err="1"/>
              <a:t>state</a:t>
            </a:r>
            <a:r>
              <a:rPr lang="de-AT" dirty="0"/>
              <a:t> after </a:t>
            </a:r>
            <a:r>
              <a:rPr lang="de-AT" dirty="0" err="1"/>
              <a:t>process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each </a:t>
            </a:r>
            <a:r>
              <a:rPr lang="de-AT" dirty="0" err="1"/>
              <a:t>basis</a:t>
            </a:r>
            <a:r>
              <a:rPr lang="de-AT" dirty="0"/>
              <a:t> </a:t>
            </a:r>
            <a:r>
              <a:rPr lang="de-AT" dirty="0" err="1"/>
              <a:t>state</a:t>
            </a:r>
            <a:endParaRPr lang="de-AT" dirty="0"/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Extract </a:t>
            </a:r>
            <a:r>
              <a:rPr lang="de-AT" dirty="0" err="1"/>
              <a:t>full</a:t>
            </a:r>
            <a:r>
              <a:rPr lang="de-AT" dirty="0"/>
              <a:t> </a:t>
            </a:r>
            <a:r>
              <a:rPr lang="de-AT" dirty="0" err="1"/>
              <a:t>information</a:t>
            </a:r>
            <a:endParaRPr lang="de-A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feld 73">
                <a:extLst>
                  <a:ext uri="{FF2B5EF4-FFF2-40B4-BE49-F238E27FC236}">
                    <a16:creationId xmlns:a16="http://schemas.microsoft.com/office/drawing/2014/main" id="{5C81B0BA-C0A9-2F04-12DF-E779747982E2}"/>
                  </a:ext>
                </a:extLst>
              </p:cNvPr>
              <p:cNvSpPr txBox="1"/>
              <p:nvPr/>
            </p:nvSpPr>
            <p:spPr>
              <a:xfrm>
                <a:off x="429846" y="3628276"/>
                <a:ext cx="5113704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dirty="0" err="1"/>
                  <a:t>Disadvantages</a:t>
                </a:r>
                <a:r>
                  <a:rPr lang="de-AT" dirty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A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AT" dirty="0"/>
                  <a:t>Measurements 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∝</m:t>
                    </m:r>
                    <m:r>
                      <m:rPr>
                        <m:sty m:val="p"/>
                      </m:rPr>
                      <a:rPr lang="de-AT" b="0" i="0" smtClean="0">
                        <a:latin typeface="Cambria Math" panose="02040503050406030204" pitchFamily="18" charset="0"/>
                      </a:rPr>
                      <m:t>exp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⁡(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de-A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A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AT" dirty="0"/>
                  <a:t>Not </a:t>
                </a:r>
                <a:r>
                  <a:rPr lang="de-AT" dirty="0" err="1"/>
                  <a:t>feasible</a:t>
                </a:r>
                <a:r>
                  <a:rPr lang="de-AT" dirty="0"/>
                  <a:t> </a:t>
                </a:r>
                <a:r>
                  <a:rPr lang="de-AT" dirty="0" err="1"/>
                  <a:t>for</a:t>
                </a:r>
                <a:r>
                  <a:rPr lang="de-AT" dirty="0"/>
                  <a:t> </a:t>
                </a:r>
                <a:r>
                  <a:rPr lang="de-AT" dirty="0" err="1"/>
                  <a:t>more</a:t>
                </a:r>
                <a:r>
                  <a:rPr lang="de-AT" dirty="0"/>
                  <a:t> than 3 qubits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AT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AT" dirty="0"/>
                  <a:t>Not robust to SPAM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AT" dirty="0"/>
              </a:p>
            </p:txBody>
          </p:sp>
        </mc:Choice>
        <mc:Fallback xmlns="">
          <p:sp>
            <p:nvSpPr>
              <p:cNvPr id="74" name="Textfeld 73">
                <a:extLst>
                  <a:ext uri="{FF2B5EF4-FFF2-40B4-BE49-F238E27FC236}">
                    <a16:creationId xmlns:a16="http://schemas.microsoft.com/office/drawing/2014/main" id="{5C81B0BA-C0A9-2F04-12DF-E77974798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46" y="3628276"/>
                <a:ext cx="5113704" cy="2308324"/>
              </a:xfrm>
              <a:prstGeom prst="rect">
                <a:avLst/>
              </a:prstGeom>
              <a:blipFill>
                <a:blip r:embed="rId3"/>
                <a:stretch>
                  <a:fillRect l="-1074" t="-10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AEAE766-4351-0B12-9B1F-613149727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D9970-8183-43CC-BD3A-5FB6ACD287E4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58C4A46-5D8C-9DC6-AFC6-2FE74688F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B8AFD89-E417-217D-CF6E-7CFED973F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6</a:t>
            </a:fld>
            <a:endParaRPr lang="de-AT"/>
          </a:p>
        </p:txBody>
      </p:sp>
      <p:pic>
        <p:nvPicPr>
          <p:cNvPr id="10" name="Grafik 9" descr="Ein Bild, das Screenshot, Reihe, Rechteck, Diagramm enthält.&#10;&#10;Automatisch generierte Beschreibung">
            <a:extLst>
              <a:ext uri="{FF2B5EF4-FFF2-40B4-BE49-F238E27FC236}">
                <a16:creationId xmlns:a16="http://schemas.microsoft.com/office/drawing/2014/main" id="{45603756-72E8-B7F0-23F8-B3369497EA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25" y="798853"/>
            <a:ext cx="3090416" cy="1590924"/>
          </a:xfrm>
          <a:prstGeom prst="rect">
            <a:avLst/>
          </a:prstGeom>
        </p:spPr>
      </p:pic>
      <p:pic>
        <p:nvPicPr>
          <p:cNvPr id="13" name="Grafik 12" descr="Ein Bild, das Screenshot, Reihe, Rechteck, Diagramm enthält.&#10;&#10;Automatisch generierte Beschreibung">
            <a:extLst>
              <a:ext uri="{FF2B5EF4-FFF2-40B4-BE49-F238E27FC236}">
                <a16:creationId xmlns:a16="http://schemas.microsoft.com/office/drawing/2014/main" id="{62FD334C-20C0-4566-4C08-2FBD846752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25" y="2389777"/>
            <a:ext cx="3090416" cy="1590924"/>
          </a:xfrm>
          <a:prstGeom prst="rect">
            <a:avLst/>
          </a:prstGeom>
        </p:spPr>
      </p:pic>
      <p:pic>
        <p:nvPicPr>
          <p:cNvPr id="15" name="Grafik 14" descr="Ein Bild, das Reihe, Screenshot, Rechteck, Diagramm enthält.&#10;&#10;Automatisch generierte Beschreibung">
            <a:extLst>
              <a:ext uri="{FF2B5EF4-FFF2-40B4-BE49-F238E27FC236}">
                <a16:creationId xmlns:a16="http://schemas.microsoft.com/office/drawing/2014/main" id="{FE33B84F-3AA2-AB18-98ED-125387616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525" y="3980701"/>
            <a:ext cx="3090416" cy="1590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048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Characterization of Errors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49803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Interleaved</a:t>
            </a:r>
            <a:r>
              <a:rPr lang="de-AT" dirty="0"/>
              <a:t> </a:t>
            </a:r>
            <a:r>
              <a:rPr lang="de-AT" dirty="0" err="1"/>
              <a:t>randomized</a:t>
            </a:r>
            <a:r>
              <a:rPr lang="de-AT" dirty="0"/>
              <a:t> </a:t>
            </a:r>
            <a:r>
              <a:rPr lang="de-AT" dirty="0" err="1"/>
              <a:t>benchmarking</a:t>
            </a:r>
            <a:r>
              <a:rPr lang="de-AT" dirty="0"/>
              <a:t>:</a:t>
            </a:r>
          </a:p>
          <a:p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Randomized</a:t>
            </a:r>
            <a:r>
              <a:rPr lang="de-AT" dirty="0"/>
              <a:t> </a:t>
            </a:r>
            <a:r>
              <a:rPr lang="de-AT" dirty="0" err="1"/>
              <a:t>benchmarking</a:t>
            </a:r>
            <a:r>
              <a:rPr lang="de-AT" dirty="0"/>
              <a:t> with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Inserting</a:t>
            </a:r>
            <a:r>
              <a:rPr lang="de-AT" dirty="0"/>
              <a:t> </a:t>
            </a:r>
            <a:r>
              <a:rPr lang="de-AT" dirty="0" err="1"/>
              <a:t>gate</a:t>
            </a:r>
            <a:r>
              <a:rPr lang="de-AT" dirty="0"/>
              <a:t> </a:t>
            </a:r>
            <a:r>
              <a:rPr lang="de-AT" i="1" dirty="0"/>
              <a:t>C </a:t>
            </a:r>
            <a:r>
              <a:rPr lang="de-AT" dirty="0"/>
              <a:t>in between </a:t>
            </a:r>
            <a:r>
              <a:rPr lang="de-AT" dirty="0" err="1"/>
              <a:t>random</a:t>
            </a:r>
            <a:r>
              <a:rPr lang="de-AT" dirty="0"/>
              <a:t> </a:t>
            </a:r>
            <a:r>
              <a:rPr lang="de-AT" dirty="0" err="1"/>
              <a:t>gates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Extract </a:t>
            </a:r>
            <a:r>
              <a:rPr lang="de-AT" dirty="0" err="1"/>
              <a:t>gate</a:t>
            </a:r>
            <a:r>
              <a:rPr lang="de-AT" dirty="0"/>
              <a:t> </a:t>
            </a:r>
            <a:r>
              <a:rPr lang="de-AT" dirty="0" err="1"/>
              <a:t>error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i="1" dirty="0"/>
              <a:t>C</a:t>
            </a:r>
            <a:endParaRPr lang="de-AT" dirty="0"/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5C81B0BA-C0A9-2F04-12DF-E779747982E2}"/>
              </a:ext>
            </a:extLst>
          </p:cNvPr>
          <p:cNvSpPr txBox="1"/>
          <p:nvPr/>
        </p:nvSpPr>
        <p:spPr>
          <a:xfrm>
            <a:off x="429846" y="3676650"/>
            <a:ext cx="5113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Disadvantages</a:t>
            </a:r>
            <a:r>
              <a:rPr lang="de-AT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No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about</a:t>
            </a:r>
            <a:r>
              <a:rPr lang="de-AT" dirty="0"/>
              <a:t> </a:t>
            </a:r>
            <a:r>
              <a:rPr lang="de-AT" dirty="0" err="1"/>
              <a:t>origin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/>
              <a:t>N-qubit Clifford </a:t>
            </a:r>
            <a:r>
              <a:rPr lang="de-AT" dirty="0" err="1"/>
              <a:t>gates</a:t>
            </a:r>
            <a:r>
              <a:rPr lang="de-AT" dirty="0"/>
              <a:t> </a:t>
            </a:r>
            <a:r>
              <a:rPr lang="de-AT" dirty="0" err="1"/>
              <a:t>needs</a:t>
            </a:r>
            <a:r>
              <a:rPr lang="de-AT" dirty="0"/>
              <a:t> to </a:t>
            </a:r>
            <a:r>
              <a:rPr lang="de-AT" dirty="0" err="1"/>
              <a:t>decompose</a:t>
            </a:r>
            <a:r>
              <a:rPr lang="de-AT" dirty="0"/>
              <a:t> into 2- qubit </a:t>
            </a:r>
            <a:r>
              <a:rPr lang="de-AT" dirty="0" err="1"/>
              <a:t>gates</a:t>
            </a: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A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AT" dirty="0" err="1"/>
              <a:t>Systematic</a:t>
            </a:r>
            <a:r>
              <a:rPr lang="de-AT" dirty="0"/>
              <a:t> </a:t>
            </a:r>
            <a:r>
              <a:rPr lang="de-AT" dirty="0" err="1"/>
              <a:t>errors</a:t>
            </a:r>
            <a:endParaRPr lang="de-AT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C764C90-DFD8-DBBC-5085-F3B378C4F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2092" y="692693"/>
            <a:ext cx="5325218" cy="2276793"/>
          </a:xfrm>
          <a:prstGeom prst="rect">
            <a:avLst/>
          </a:prstGeom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5070DB04-FDEF-FFE0-B789-2F37D0D901CA}"/>
              </a:ext>
            </a:extLst>
          </p:cNvPr>
          <p:cNvSpPr txBox="1"/>
          <p:nvPr/>
        </p:nvSpPr>
        <p:spPr>
          <a:xfrm>
            <a:off x="9105901" y="153430"/>
            <a:ext cx="3400424" cy="276999"/>
          </a:xfrm>
          <a:prstGeom prst="rect">
            <a:avLst/>
          </a:prstGeom>
          <a:solidFill>
            <a:srgbClr val="7F7F7F">
              <a:alpha val="14902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200" dirty="0" err="1"/>
              <a:t>Magesan</a:t>
            </a:r>
            <a:r>
              <a:rPr lang="de-AT" sz="1200" dirty="0"/>
              <a:t>, Phys. Rev. Lett. 109, 080505 (2012)</a:t>
            </a:r>
            <a:endParaRPr kumimoji="0" lang="en-US" sz="1200" b="0" i="0" u="none" strike="noStrike" kern="1200" cap="none" spc="-1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22AA522-5429-7750-FE1A-AA9907ED1DAC}"/>
              </a:ext>
            </a:extLst>
          </p:cNvPr>
          <p:cNvSpPr txBox="1"/>
          <p:nvPr/>
        </p:nvSpPr>
        <p:spPr>
          <a:xfrm rot="20189902">
            <a:off x="2118273" y="4196294"/>
            <a:ext cx="103495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4400" b="1" dirty="0">
                <a:solidFill>
                  <a:srgbClr val="FF0000"/>
                </a:solidFill>
              </a:rPr>
              <a:t>Many </a:t>
            </a:r>
            <a:r>
              <a:rPr lang="de-AT" sz="4400" b="1" dirty="0" err="1">
                <a:solidFill>
                  <a:srgbClr val="FF0000"/>
                </a:solidFill>
              </a:rPr>
              <a:t>more</a:t>
            </a:r>
            <a:r>
              <a:rPr lang="de-AT" sz="4400" b="1" dirty="0">
                <a:solidFill>
                  <a:srgbClr val="FF0000"/>
                </a:solidFill>
              </a:rPr>
              <a:t> </a:t>
            </a:r>
            <a:r>
              <a:rPr lang="de-AT" sz="4400" b="1" dirty="0" err="1">
                <a:solidFill>
                  <a:srgbClr val="FF0000"/>
                </a:solidFill>
              </a:rPr>
              <a:t>characterization</a:t>
            </a:r>
            <a:r>
              <a:rPr lang="de-AT" sz="4400" b="1" dirty="0">
                <a:solidFill>
                  <a:srgbClr val="FF0000"/>
                </a:solidFill>
              </a:rPr>
              <a:t> </a:t>
            </a:r>
            <a:r>
              <a:rPr lang="de-AT" sz="4400" b="1" dirty="0" err="1">
                <a:solidFill>
                  <a:srgbClr val="FF0000"/>
                </a:solidFill>
              </a:rPr>
              <a:t>methods</a:t>
            </a:r>
            <a:r>
              <a:rPr lang="de-AT" sz="4400" b="1" dirty="0">
                <a:solidFill>
                  <a:srgbClr val="FF0000"/>
                </a:solidFill>
              </a:rPr>
              <a:t> !!!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918E45A-B3FE-1876-2339-877316F8A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17D81-BD8C-4CC2-BC2A-EF4B148DD8CB}" type="datetime1">
              <a:rPr lang="en-GB" smtClean="0"/>
              <a:t>12/07/2024</a:t>
            </a:fld>
            <a:endParaRPr lang="de-AT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8A07CD7-79B4-0E70-78E3-035E32A75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362E29D-DFB0-BD3A-B513-398E786D2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3939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Noise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8AFBECD-BAEE-83BC-26C5-D8191A6AAC80}"/>
                  </a:ext>
                </a:extLst>
              </p:cNvPr>
              <p:cNvSpPr txBox="1"/>
              <p:nvPr/>
            </p:nvSpPr>
            <p:spPr>
              <a:xfrm>
                <a:off x="429847" y="967651"/>
                <a:ext cx="11324491" cy="41739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dirty="0"/>
                  <a:t>Completely-positive trace-</a:t>
                </a:r>
                <a:r>
                  <a:rPr lang="de-AT" dirty="0" err="1"/>
                  <a:t>preserving</a:t>
                </a:r>
                <a:r>
                  <a:rPr lang="de-AT" dirty="0"/>
                  <a:t> (CPTP) </a:t>
                </a:r>
                <a:r>
                  <a:rPr lang="de-AT" dirty="0" err="1"/>
                  <a:t>maps</a:t>
                </a:r>
                <a:r>
                  <a:rPr lang="de-AT" dirty="0"/>
                  <a:t>:</a:t>
                </a:r>
              </a:p>
              <a:p>
                <a:endParaRPr lang="de-AT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AT" b="0" i="1" smtClean="0">
                          <a:latin typeface="Cambria Math" panose="02040503050406030204" pitchFamily="18" charset="0"/>
                        </a:rPr>
                        <m:t> →</m:t>
                      </m:r>
                      <m:r>
                        <m:rPr>
                          <m:sty m:val="p"/>
                        </m:rPr>
                        <a:rPr lang="de-AT">
                          <a:latin typeface="Cambria Math" panose="02040503050406030204" pitchFamily="18" charset="0"/>
                        </a:rPr>
                        <m:t>ε</m:t>
                      </m:r>
                      <m:d>
                        <m:dPr>
                          <m:ctrlPr>
                            <a:rPr lang="de-AT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b="0" i="1" smtClean="0">
                              <a:latin typeface="Cambria Math" panose="02040503050406030204" pitchFamily="18" charset="0"/>
                            </a:rPr>
                            <m:t>𝜌</m:t>
                          </m:r>
                        </m:e>
                      </m:d>
                    </m:oMath>
                  </m:oMathPara>
                </a14:m>
                <a:endParaRPr lang="de-AT" dirty="0"/>
              </a:p>
              <a:p>
                <a:endParaRPr lang="de-AT" dirty="0"/>
              </a:p>
              <a:p>
                <a:endParaRPr lang="de-AT" dirty="0"/>
              </a:p>
              <a:p>
                <a:r>
                  <a:rPr lang="de-AT" dirty="0" err="1"/>
                  <a:t>Written</a:t>
                </a:r>
                <a:r>
                  <a:rPr lang="de-AT" dirty="0"/>
                  <a:t> in Pauli </a:t>
                </a:r>
                <a:r>
                  <a:rPr lang="de-AT" dirty="0" err="1"/>
                  <a:t>transfer</a:t>
                </a:r>
                <a:r>
                  <a:rPr lang="de-AT" dirty="0"/>
                  <a:t> </a:t>
                </a:r>
                <a:r>
                  <a:rPr lang="de-AT" dirty="0" err="1"/>
                  <a:t>matrix</a:t>
                </a:r>
                <a:r>
                  <a:rPr lang="de-AT" dirty="0"/>
                  <a:t>:</a:t>
                </a:r>
              </a:p>
              <a:p>
                <a:pPr algn="ctr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 smtClean="0">
                        <a:latin typeface="Cambria Math" panose="02040503050406030204" pitchFamily="18" charset="0"/>
                      </a:rPr>
                      <m:t>ε</m:t>
                    </m:r>
                    <m:d>
                      <m:d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</m:d>
                    <m:r>
                      <a:rPr lang="de-AT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ε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 |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⟩⟩</m:t>
                    </m:r>
                  </m:oMath>
                </a14:m>
                <a:r>
                  <a:rPr lang="de-AT" dirty="0"/>
                  <a:t> 	 with 	</a:t>
                </a:r>
                <a14:m>
                  <m:oMath xmlns:m="http://schemas.openxmlformats.org/officeDocument/2006/math">
                    <m:r>
                      <a:rPr lang="de-AT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𝜌</m:t>
                    </m:r>
                    <m:r>
                      <a:rPr lang="de-AT" b="0" i="1" smtClean="0">
                        <a:latin typeface="Cambria Math" panose="02040503050406030204" pitchFamily="18" charset="0"/>
                      </a:rPr>
                      <m:t>⟩⟩=</m:t>
                    </m:r>
                    <m:d>
                      <m:d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AT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AT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de-AT" i="1">
                                  <a:latin typeface="Cambria Math" panose="02040503050406030204" pitchFamily="18" charset="0"/>
                                </a:rPr>
                                <m:t>&gt;</m:t>
                              </m:r>
                            </m:e>
                          </m:mr>
                          <m:mr>
                            <m:e>
                              <m:eqArr>
                                <m:eqArrPr>
                                  <m:ctrlPr>
                                    <a:rPr lang="de-AT" i="1">
                                      <a:latin typeface="Cambria Math" panose="02040503050406030204" pitchFamily="18" charset="0"/>
                                    </a:rPr>
                                  </m:ctrlPr>
                                </m:eqArrPr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&lt;</m:t>
                                  </m:r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</m:e>
                                <m:e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&lt;</m:t>
                                  </m:r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de-AT" i="1">
                                      <a:latin typeface="Cambria Math" panose="02040503050406030204" pitchFamily="18" charset="0"/>
                                    </a:rPr>
                                    <m:t>&gt;</m:t>
                                  </m:r>
                                </m:e>
                              </m:eqArr>
                            </m:e>
                          </m:mr>
                        </m:m>
                      </m:e>
                    </m:d>
                  </m:oMath>
                </a14:m>
                <a:endParaRPr lang="de-AT" dirty="0"/>
              </a:p>
              <a:p>
                <a:endParaRPr lang="de-AT" dirty="0"/>
              </a:p>
              <a:p>
                <a:endParaRPr lang="de-AT" dirty="0"/>
              </a:p>
              <a:p>
                <a:r>
                  <a:rPr lang="de-AT" dirty="0" err="1"/>
                  <a:t>Examples</a:t>
                </a:r>
                <a:r>
                  <a:rPr lang="de-AT" dirty="0"/>
                  <a:t>:</a:t>
                </a:r>
              </a:p>
              <a:p>
                <a:endParaRPr lang="de-AT" dirty="0"/>
              </a:p>
              <a:p>
                <a:endParaRPr lang="de-AT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8AFBECD-BAEE-83BC-26C5-D8191A6AAC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47" y="967651"/>
                <a:ext cx="11324491" cy="4173963"/>
              </a:xfrm>
              <a:prstGeom prst="rect">
                <a:avLst/>
              </a:prstGeom>
              <a:blipFill>
                <a:blip r:embed="rId3"/>
                <a:stretch>
                  <a:fillRect l="-485" t="-7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19D0EA80-FA3C-BAAA-EAD0-578705325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3523" y="4864615"/>
            <a:ext cx="2504628" cy="135839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1CB126CF-925D-7E25-0431-2CCBB16B3E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5375" y="4778551"/>
            <a:ext cx="2819776" cy="153652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606BD8F-07C7-B984-0018-0A614E8F0B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375" y="4828769"/>
            <a:ext cx="2714250" cy="1423597"/>
          </a:xfrm>
          <a:prstGeom prst="rect">
            <a:avLst/>
          </a:prstGeom>
        </p:spPr>
      </p:pic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EADD2D7-CF3E-180A-7A23-89F10C84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55EFF-123F-44D6-A90D-76635BB5FD7A}" type="datetime1">
              <a:rPr lang="en-GB" smtClean="0"/>
              <a:t>12/07/2024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A89B204-AC42-60B7-65CD-915134376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4A741F3-EFD5-E686-DE36-CCF1628EB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2672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040E509A-9413-681F-88F1-888EAB639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46" y="153430"/>
            <a:ext cx="11324492" cy="539263"/>
          </a:xfrm>
        </p:spPr>
        <p:txBody>
          <a:bodyPr>
            <a:normAutofit/>
          </a:bodyPr>
          <a:lstStyle/>
          <a:p>
            <a:r>
              <a:rPr lang="en-US" sz="3200" dirty="0"/>
              <a:t>Noise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8AFBECD-BAEE-83BC-26C5-D8191A6AAC80}"/>
              </a:ext>
            </a:extLst>
          </p:cNvPr>
          <p:cNvSpPr txBox="1"/>
          <p:nvPr/>
        </p:nvSpPr>
        <p:spPr>
          <a:xfrm>
            <a:off x="429847" y="967651"/>
            <a:ext cx="11324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Arbitrary</a:t>
            </a:r>
            <a:r>
              <a:rPr lang="de-AT" dirty="0"/>
              <a:t> single-qubit </a:t>
            </a:r>
            <a:r>
              <a:rPr lang="de-AT" dirty="0" err="1"/>
              <a:t>pauli</a:t>
            </a:r>
            <a:r>
              <a:rPr lang="de-AT" dirty="0"/>
              <a:t> </a:t>
            </a:r>
            <a:r>
              <a:rPr lang="de-AT" dirty="0" err="1"/>
              <a:t>channel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pic>
        <p:nvPicPr>
          <p:cNvPr id="5" name="Picture 11">
            <a:extLst>
              <a:ext uri="{FF2B5EF4-FFF2-40B4-BE49-F238E27FC236}">
                <a16:creationId xmlns:a16="http://schemas.microsoft.com/office/drawing/2014/main" id="{9325DF1E-3309-C1D6-EA3F-271D36C94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506" y="1956262"/>
            <a:ext cx="6366987" cy="1336864"/>
          </a:xfrm>
          <a:prstGeom prst="rect">
            <a:avLst/>
          </a:prstGeom>
        </p:spPr>
      </p:pic>
      <p:pic>
        <p:nvPicPr>
          <p:cNvPr id="8" name="Picture 13">
            <a:extLst>
              <a:ext uri="{FF2B5EF4-FFF2-40B4-BE49-F238E27FC236}">
                <a16:creationId xmlns:a16="http://schemas.microsoft.com/office/drawing/2014/main" id="{54F63198-4C42-88A3-7460-334BEB38A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23287" y="4086400"/>
            <a:ext cx="3137605" cy="81705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00A227F-762C-9786-A6FA-FA4AD9D4AC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2215" y="1284482"/>
            <a:ext cx="5619751" cy="614053"/>
          </a:xfrm>
          <a:prstGeom prst="rect">
            <a:avLst/>
          </a:prstGeom>
        </p:spPr>
      </p:pic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44FDCAC2-C000-2F0F-E6C2-15880266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4E4A-6B46-4CBE-8F1A-D325ABC7CB51}" type="datetime1">
              <a:rPr lang="en-GB" smtClean="0"/>
              <a:t>12/07/2024</a:t>
            </a:fld>
            <a:endParaRPr lang="de-AT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269A08CD-2474-F95F-1A98-1EC86539A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ECCTI 2024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210A4189-C975-0A06-26AC-633313E42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7B6B5-9996-4D0C-97F5-EFE9FBB6FF7F}" type="slidenum">
              <a:rPr lang="de-AT" smtClean="0"/>
              <a:t>9</a:t>
            </a:fld>
            <a:endParaRPr lang="de-AT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2E3C5425-D3D9-A578-E0F4-3E3C0950FACA}"/>
              </a:ext>
            </a:extLst>
          </p:cNvPr>
          <p:cNvSpPr/>
          <p:nvPr/>
        </p:nvSpPr>
        <p:spPr>
          <a:xfrm>
            <a:off x="3208116" y="1941626"/>
            <a:ext cx="983152" cy="378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5051CBB9-6D94-2F00-541C-F1845A9F4B79}"/>
              </a:ext>
            </a:extLst>
          </p:cNvPr>
          <p:cNvSpPr/>
          <p:nvPr/>
        </p:nvSpPr>
        <p:spPr>
          <a:xfrm>
            <a:off x="7372350" y="2887146"/>
            <a:ext cx="1809750" cy="378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29DA502D-9029-1875-8222-91864D6D8952}"/>
              </a:ext>
            </a:extLst>
          </p:cNvPr>
          <p:cNvSpPr/>
          <p:nvPr/>
        </p:nvSpPr>
        <p:spPr>
          <a:xfrm>
            <a:off x="5648325" y="2582161"/>
            <a:ext cx="1724025" cy="378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DB1071BC-77F7-AB87-359C-F35CCAF37367}"/>
              </a:ext>
            </a:extLst>
          </p:cNvPr>
          <p:cNvSpPr/>
          <p:nvPr/>
        </p:nvSpPr>
        <p:spPr>
          <a:xfrm>
            <a:off x="3924300" y="2272620"/>
            <a:ext cx="1724025" cy="3781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DDE99FD9-A966-68A0-2397-4B8818ABB55E}"/>
              </a:ext>
            </a:extLst>
          </p:cNvPr>
          <p:cNvCxnSpPr>
            <a:cxnSpLocks/>
          </p:cNvCxnSpPr>
          <p:nvPr/>
        </p:nvCxnSpPr>
        <p:spPr>
          <a:xfrm flipV="1">
            <a:off x="5245719" y="3162216"/>
            <a:ext cx="2078546" cy="90130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6F98871E-5088-C7FA-05B6-BDB929232228}"/>
              </a:ext>
            </a:extLst>
          </p:cNvPr>
          <p:cNvCxnSpPr>
            <a:cxnSpLocks/>
          </p:cNvCxnSpPr>
          <p:nvPr/>
        </p:nvCxnSpPr>
        <p:spPr>
          <a:xfrm flipV="1">
            <a:off x="5058478" y="2987477"/>
            <a:ext cx="789872" cy="10652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E8A96EEB-F000-DF61-20E3-8BE199EE17D4}"/>
              </a:ext>
            </a:extLst>
          </p:cNvPr>
          <p:cNvCxnSpPr>
            <a:cxnSpLocks/>
          </p:cNvCxnSpPr>
          <p:nvPr/>
        </p:nvCxnSpPr>
        <p:spPr>
          <a:xfrm flipH="1" flipV="1">
            <a:off x="4523287" y="2701726"/>
            <a:ext cx="249545" cy="135104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3DDFE511-01B0-1A46-09A9-CE6920AD1E5D}"/>
              </a:ext>
            </a:extLst>
          </p:cNvPr>
          <p:cNvCxnSpPr>
            <a:cxnSpLocks/>
          </p:cNvCxnSpPr>
          <p:nvPr/>
        </p:nvCxnSpPr>
        <p:spPr>
          <a:xfrm flipH="1" flipV="1">
            <a:off x="3848552" y="2394829"/>
            <a:ext cx="805390" cy="16901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395F96C4-2614-D386-1BBD-4D764A8EA385}"/>
                  </a:ext>
                </a:extLst>
              </p:cNvPr>
              <p:cNvSpPr txBox="1"/>
              <p:nvPr/>
            </p:nvSpPr>
            <p:spPr>
              <a:xfrm>
                <a:off x="429846" y="4997329"/>
                <a:ext cx="4755020" cy="668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AT" dirty="0"/>
                  <a:t>Three initial </a:t>
                </a:r>
                <a:r>
                  <a:rPr lang="de-AT" dirty="0" err="1"/>
                  <a:t>states</a:t>
                </a:r>
                <a:r>
                  <a:rPr lang="de-AT" dirty="0"/>
                  <a:t> </a:t>
                </a:r>
                <a:r>
                  <a:rPr lang="de-AT" dirty="0" err="1"/>
                  <a:t>needed</a:t>
                </a:r>
                <a:r>
                  <a:rPr lang="de-AT" dirty="0"/>
                  <a:t> to </a:t>
                </a:r>
                <a:r>
                  <a:rPr lang="de-AT" dirty="0" err="1"/>
                  <a:t>extract</a:t>
                </a:r>
                <a:r>
                  <a:rPr lang="de-AT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de-AT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A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de-AT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de-AT" dirty="0"/>
                  <a:t>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395F96C4-2614-D386-1BBD-4D764A8EA3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46" y="4997329"/>
                <a:ext cx="4755020" cy="668260"/>
              </a:xfrm>
              <a:prstGeom prst="rect">
                <a:avLst/>
              </a:prstGeom>
              <a:blipFill>
                <a:blip r:embed="rId6"/>
                <a:stretch>
                  <a:fillRect l="-1154" t="-3670" r="-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0743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3" grpId="0" animBg="1"/>
      <p:bldP spid="14" grpId="0" animBg="1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%\documentclass{slides}\pagestyle{empty}&#10;\documentclass{article}\pagestyle{empty}&#10;\usepackage{color,amsmath}&#10;\renewcommand{\familydefault}{cmr}&#10;\begin{document}&#10;%\pagecolor{blue}&#10;\color{blue}&#10;$$&#10;S_{x,y} ^2 (\theta)&#10;$$&#10;\end{document}&#10;"/>
  <p:tag name="FILENAME" val="TP_tmp"/>
  <p:tag name="FORMAT" val="bmp256"/>
  <p:tag name="RES" val="1200"/>
  <p:tag name="BLEND" val="0"/>
  <p:tag name="TRANSPARENT" val="1"/>
  <p:tag name="TBUG" val="0"/>
  <p:tag name="ALLOWFS" val="0"/>
  <p:tag name="ORIGWIDTH" val="30"/>
  <p:tag name="PICTUREFILESIZE" val="117578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1909</Words>
  <Application>Microsoft Office PowerPoint</Application>
  <PresentationFormat>Breitbild</PresentationFormat>
  <Paragraphs>425</Paragraphs>
  <Slides>23</Slides>
  <Notes>23</Notes>
  <HiddenSlides>1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2" baseType="lpstr">
      <vt:lpstr>Aptos</vt:lpstr>
      <vt:lpstr>Aptos Display</vt:lpstr>
      <vt:lpstr>Arial</vt:lpstr>
      <vt:lpstr>Arial Rounded MT Bold</vt:lpstr>
      <vt:lpstr>Calibri</vt:lpstr>
      <vt:lpstr>Calibri Bold</vt:lpstr>
      <vt:lpstr>Cambria Math</vt:lpstr>
      <vt:lpstr>Office</vt:lpstr>
      <vt:lpstr>CorelDRAW</vt:lpstr>
      <vt:lpstr>Cycle Error Reconstruction on a Trapped Ion Quantum Computer</vt:lpstr>
      <vt:lpstr>AQTION</vt:lpstr>
      <vt:lpstr>Challenge</vt:lpstr>
      <vt:lpstr>Outline</vt:lpstr>
      <vt:lpstr>Characterization of Errors</vt:lpstr>
      <vt:lpstr>Characterization of Errors</vt:lpstr>
      <vt:lpstr>Characterization of Errors</vt:lpstr>
      <vt:lpstr>Noise</vt:lpstr>
      <vt:lpstr>Noise</vt:lpstr>
      <vt:lpstr>Cycle Error Reconstruction</vt:lpstr>
      <vt:lpstr>Cycle Error Reconstruction</vt:lpstr>
      <vt:lpstr>Cycle Error Reconstruction</vt:lpstr>
      <vt:lpstr>Cycle Error Reconstruction</vt:lpstr>
      <vt:lpstr>Cycle Error Reconstruction</vt:lpstr>
      <vt:lpstr>Cycle Error Reconstruction</vt:lpstr>
      <vt:lpstr>Summary and Outlook</vt:lpstr>
      <vt:lpstr>PowerPoint-Präsentation</vt:lpstr>
      <vt:lpstr>Why?</vt:lpstr>
      <vt:lpstr>AQTION</vt:lpstr>
      <vt:lpstr>AQTION</vt:lpstr>
      <vt:lpstr>AQTION</vt:lpstr>
      <vt:lpstr>40Ca+</vt:lpstr>
      <vt:lpstr>Errors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 Freund</dc:creator>
  <cp:lastModifiedBy>Robert Freund</cp:lastModifiedBy>
  <cp:revision>13</cp:revision>
  <dcterms:created xsi:type="dcterms:W3CDTF">2024-07-05T14:05:15Z</dcterms:created>
  <dcterms:modified xsi:type="dcterms:W3CDTF">2024-07-12T06:27:47Z</dcterms:modified>
</cp:coreProperties>
</file>