
<file path=[Content_Types].xml><?xml version="1.0" encoding="utf-8"?>
<Types xmlns="http://schemas.openxmlformats.org/package/2006/content-types">
  <Default Extension="bin" ContentType="image/jpeg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heme/theme2.xml" ContentType="application/vnd.openxmlformats-officedocument.them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heme/theme3.xml" ContentType="application/vnd.openxmlformats-officedocument.theme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5" r:id="rId5"/>
  </p:sldMasterIdLst>
  <p:notesMasterIdLst>
    <p:notesMasterId r:id="rId38"/>
  </p:notesMasterIdLst>
  <p:handoutMasterIdLst>
    <p:handoutMasterId r:id="rId39"/>
  </p:handoutMasterIdLst>
  <p:sldIdLst>
    <p:sldId id="267" r:id="rId6"/>
    <p:sldId id="258" r:id="rId7"/>
    <p:sldId id="283" r:id="rId8"/>
    <p:sldId id="268" r:id="rId9"/>
    <p:sldId id="269" r:id="rId10"/>
    <p:sldId id="285" r:id="rId11"/>
    <p:sldId id="289" r:id="rId12"/>
    <p:sldId id="272" r:id="rId13"/>
    <p:sldId id="278" r:id="rId14"/>
    <p:sldId id="280" r:id="rId15"/>
    <p:sldId id="279" r:id="rId16"/>
    <p:sldId id="286" r:id="rId17"/>
    <p:sldId id="270" r:id="rId18"/>
    <p:sldId id="271" r:id="rId19"/>
    <p:sldId id="287" r:id="rId20"/>
    <p:sldId id="294" r:id="rId21"/>
    <p:sldId id="305" r:id="rId22"/>
    <p:sldId id="306" r:id="rId23"/>
    <p:sldId id="273" r:id="rId24"/>
    <p:sldId id="298" r:id="rId25"/>
    <p:sldId id="301" r:id="rId26"/>
    <p:sldId id="303" r:id="rId27"/>
    <p:sldId id="304" r:id="rId28"/>
    <p:sldId id="302" r:id="rId29"/>
    <p:sldId id="300" r:id="rId30"/>
    <p:sldId id="299" r:id="rId31"/>
    <p:sldId id="293" r:id="rId32"/>
    <p:sldId id="284" r:id="rId33"/>
    <p:sldId id="275" r:id="rId34"/>
    <p:sldId id="292" r:id="rId35"/>
    <p:sldId id="281" r:id="rId36"/>
    <p:sldId id="288" r:id="rId37"/>
  </p:sldIdLst>
  <p:sldSz cx="12192000" cy="6858000"/>
  <p:notesSz cx="7099300" cy="10234613"/>
  <p:custDataLst>
    <p:tags r:id="rId4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609585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121917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828754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2438339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3047924" algn="l" defTabSz="121917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3657509" algn="l" defTabSz="121917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4267093" algn="l" defTabSz="121917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4876678" algn="l" defTabSz="121917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B99C2AD-CF28-4970-AEBA-D44F8A5FB140}">
          <p14:sldIdLst>
            <p14:sldId id="267"/>
          </p14:sldIdLst>
        </p14:section>
        <p14:section name="Penning - Introduction" id="{63D4EFA6-FA98-4045-8C10-BE02DD425CB7}">
          <p14:sldIdLst>
            <p14:sldId id="258"/>
            <p14:sldId id="283"/>
            <p14:sldId id="268"/>
          </p14:sldIdLst>
        </p14:section>
        <p14:section name="Experiments at ETH" id="{9F9C35B0-A56D-47F8-9AE5-0795B48066E9}">
          <p14:sldIdLst>
            <p14:sldId id="269"/>
            <p14:sldId id="285"/>
          </p14:sldIdLst>
        </p14:section>
        <p14:section name="Penning2x2 - Layout" id="{B6FAFD3F-2A3B-48F7-BD35-949F3ED4A213}">
          <p14:sldIdLst>
            <p14:sldId id="289"/>
            <p14:sldId id="272"/>
            <p14:sldId id="278"/>
            <p14:sldId id="280"/>
            <p14:sldId id="279"/>
            <p14:sldId id="286"/>
          </p14:sldIdLst>
        </p14:section>
        <p14:section name="Penning2x2 - Layer Stack" id="{4B3440B2-FBA0-4E5F-B6AE-C7507D48EC34}">
          <p14:sldIdLst>
            <p14:sldId id="270"/>
          </p14:sldIdLst>
        </p14:section>
        <p14:section name="Penning2x2 - Routing" id="{11F6E5C9-CABA-409C-B1B5-2E25A773C14B}">
          <p14:sldIdLst>
            <p14:sldId id="271"/>
            <p14:sldId id="287"/>
            <p14:sldId id="294"/>
            <p14:sldId id="305"/>
            <p14:sldId id="306"/>
          </p14:sldIdLst>
        </p14:section>
        <p14:section name="Outlook" id="{E300E18E-C568-42C0-8B79-9E1A3E6142BE}">
          <p14:sldIdLst>
            <p14:sldId id="273"/>
          </p14:sldIdLst>
        </p14:section>
        <p14:section name="Team" id="{1706BA16-C15B-459A-9209-83963539D0B5}">
          <p14:sldIdLst>
            <p14:sldId id="298"/>
            <p14:sldId id="301"/>
            <p14:sldId id="303"/>
            <p14:sldId id="304"/>
            <p14:sldId id="302"/>
            <p14:sldId id="300"/>
            <p14:sldId id="299"/>
          </p14:sldIdLst>
        </p14:section>
        <p14:section name="Backup" id="{D7145C4B-B7C5-446F-894C-8401AC94DB89}">
          <p14:sldIdLst>
            <p14:sldId id="293"/>
            <p14:sldId id="284"/>
            <p14:sldId id="275"/>
            <p14:sldId id="292"/>
            <p14:sldId id="281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52D0B"/>
    <a:srgbClr val="D9D9D9"/>
    <a:srgbClr val="A32E10"/>
    <a:srgbClr val="005DA9"/>
    <a:srgbClr val="E30034"/>
    <a:srgbClr val="AAD5DF"/>
    <a:srgbClr val="C25ABF"/>
    <a:srgbClr val="0A8276"/>
    <a:srgbClr val="9C2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9525" cmpd="sng">
              <a:solidFill>
                <a:schemeClr val="lt1"/>
              </a:solidFill>
            </a:ln>
          </a:left>
          <a:right>
            <a:ln w="9525" cmpd="sng">
              <a:solidFill>
                <a:srgbClr val="FFFFFF"/>
              </a:solidFill>
            </a:ln>
          </a:right>
          <a:top>
            <a:ln w="9525" cmpd="sng">
              <a:solidFill>
                <a:srgbClr val="FFFFFF"/>
              </a:solidFill>
            </a:ln>
          </a:top>
          <a:bottom>
            <a:ln w="9525" cmpd="sng">
              <a:solidFill>
                <a:srgbClr val="FFFFFF"/>
              </a:solidFill>
            </a:ln>
          </a:bottom>
          <a:insideH>
            <a:ln w="9525" cmpd="sng">
              <a:solidFill>
                <a:srgbClr val="FFFFFF"/>
              </a:solidFill>
            </a:ln>
          </a:insideH>
          <a:insideV>
            <a:ln w="9525" cmpd="sng">
              <a:solidFill>
                <a:srgbClr val="FFFFFF"/>
              </a:solidFill>
            </a:ln>
          </a:insideV>
        </a:tcBdr>
        <a:fill>
          <a:solidFill>
            <a:schemeClr val="lt2"/>
          </a:solidFill>
        </a:fill>
      </a:tcStyle>
    </a:wholeTbl>
    <a:band1H>
      <a:tcStyle>
        <a:tcBdr/>
      </a:tcStyle>
    </a:band1H>
    <a:band2H>
      <a:tcTxStyle>
        <a:fontRef idx="minor">
          <a:prstClr val="white"/>
        </a:fontRef>
        <a:schemeClr val="lt1"/>
      </a:tcTxStyle>
      <a:tcStyle>
        <a:tcBdr/>
        <a:fill>
          <a:solidFill>
            <a:schemeClr val="accent2"/>
          </a:solidFill>
        </a:fill>
      </a:tcStyle>
    </a:band2H>
    <a:band1V>
      <a:tcStyle>
        <a:tcBdr/>
      </a:tcStyle>
    </a:band1V>
    <a:band2V>
      <a:tcTxStyle>
        <a:fontRef idx="minor">
          <a:prstClr val="white"/>
        </a:fontRef>
        <a:schemeClr val="lt1"/>
      </a:tcTxStyle>
      <a:tcStyle>
        <a:tcBdr/>
        <a:fill>
          <a:solidFill>
            <a:schemeClr val="accent2"/>
          </a:solidFill>
        </a:fill>
      </a:tcStyle>
    </a:band2V>
    <a:lastCol>
      <a:tcTxStyle b="on">
        <a:fontRef idx="minor">
          <a:prstClr val="white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white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white"/>
        </a:fontRef>
        <a:schemeClr val="lt1"/>
      </a:tcTxStyle>
      <a:tcStyle>
        <a:tcBdr/>
        <a:fill>
          <a:solidFill>
            <a:schemeClr val="accent2"/>
          </a:solidFill>
        </a:fill>
      </a:tcStyle>
    </a:lastRow>
    <a:firstRow>
      <a:tcTxStyle b="on">
        <a:fontRef idx="minor">
          <a:prstClr val="white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96" autoAdjust="0"/>
  </p:normalViewPr>
  <p:slideViewPr>
    <p:cSldViewPr snapToObjects="1" showGuides="1">
      <p:cViewPr>
        <p:scale>
          <a:sx n="79" d="100"/>
          <a:sy n="79" d="100"/>
        </p:scale>
        <p:origin x="802" y="43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70" d="100"/>
          <a:sy n="70" d="100"/>
        </p:scale>
        <p:origin x="2268" y="42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image" Target="../media/image5.png"/><Relationship Id="rId2" Type="http://schemas.openxmlformats.org/officeDocument/2006/relationships/tags" Target="../tags/tag189.xml"/><Relationship Id="rId1" Type="http://schemas.openxmlformats.org/officeDocument/2006/relationships/theme" Target="../theme/theme3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5" Type="http://schemas.openxmlformats.org/officeDocument/2006/relationships/tags" Target="../tags/tag192.xml"/><Relationship Id="rId10" Type="http://schemas.openxmlformats.org/officeDocument/2006/relationships/tags" Target="../tags/tag197.xml"/><Relationship Id="rId4" Type="http://schemas.openxmlformats.org/officeDocument/2006/relationships/tags" Target="../tags/tag191.xml"/><Relationship Id="rId9" Type="http://schemas.openxmlformats.org/officeDocument/2006/relationships/tags" Target="../tags/tag19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Header Placeholder" hidden="1"/>
          <p:cNvSpPr>
            <a:spLocks noGrp="1" noChangeArrowheads="1"/>
          </p:cNvSpPr>
          <p:nvPr>
            <p:ph type="hdr" sz="quarter"/>
            <p:custDataLst>
              <p:tags r:id="rId2"/>
            </p:custDataLst>
          </p:nvPr>
        </p:nvSpPr>
        <p:spPr bwMode="auto">
          <a:xfrm>
            <a:off x="709930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sz="100" dirty="0">
              <a:noFill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" hidden="1"/>
          <p:cNvSpPr>
            <a:spLocks noGrp="1"/>
          </p:cNvSpPr>
          <p:nvPr>
            <p:ph type="ftr" sz="quarter" idx="2"/>
            <p:custDataLst>
              <p:tags r:id="rId3"/>
            </p:custDataLst>
          </p:nvPr>
        </p:nvSpPr>
        <p:spPr>
          <a:xfrm>
            <a:off x="7099300" y="10234613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100" dirty="0">
                <a:noFill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2020. All rights reserved.</a:t>
            </a:r>
          </a:p>
          <a:p>
            <a:pPr algn="ctr"/>
            <a:r>
              <a:rPr lang="en-US" sz="100" b="1" dirty="0">
                <a:noFill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restricted</a:t>
            </a:r>
          </a:p>
        </p:txBody>
      </p:sp>
      <p:sp>
        <p:nvSpPr>
          <p:cNvPr id="9" name="Date Placeholder" hidden="1"/>
          <p:cNvSpPr>
            <a:spLocks noGrp="1"/>
          </p:cNvSpPr>
          <p:nvPr>
            <p:ph type="dt" sz="quarter" idx="1"/>
            <p:custDataLst>
              <p:tags r:id="rId4"/>
            </p:custDataLst>
          </p:nvPr>
        </p:nvSpPr>
        <p:spPr>
          <a:xfrm>
            <a:off x="7099300" y="10234613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100" dirty="0">
                <a:noFill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2020-09-28</a:t>
            </a:r>
          </a:p>
          <a:p>
            <a:pPr algn="l"/>
            <a:endParaRPr lang="en-US" sz="100" dirty="0">
              <a:noFill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"/>
          <p:cNvSpPr>
            <a:spLocks noGrp="1"/>
          </p:cNvSpPr>
          <p:nvPr>
            <p:ph type="sldNum" sz="quarter" idx="3"/>
          </p:nvPr>
        </p:nvSpPr>
        <p:spPr>
          <a:xfrm>
            <a:off x="5997922" y="9833798"/>
            <a:ext cx="612000" cy="28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fld id="{4F5EA4BF-E9AE-43AF-B3B0-E8B2B4D213BF}" type="slidenum">
              <a:rPr lang="en-US" sz="80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pPr/>
              <a:t>‹#›</a:t>
            </a:fld>
            <a:endParaRPr lang="en-US" sz="80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" name="empower_document_placeholder" hidden="1">
            <a:extLst>
              <a:ext uri="{FF2B5EF4-FFF2-40B4-BE49-F238E27FC236}">
                <a16:creationId xmlns:a16="http://schemas.microsoft.com/office/drawing/2014/main" id="{AB77BC53-8E05-4977-B193-6A6AD69A870A}"/>
              </a:ext>
            </a:extLst>
          </p:cNvPr>
          <p:cNvSpPr txBox="1"/>
          <p:nvPr userDrawn="1">
            <p:custDataLst>
              <p:tags r:id="rId5"/>
            </p:custDataLst>
          </p:nvPr>
        </p:nvSpPr>
        <p:spPr bwMode="auto">
          <a:xfrm>
            <a:off x="489310" y="426585"/>
            <a:ext cx="2592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[Owner:   Doc ID:   Vers.: ]</a:t>
            </a:r>
            <a:endParaRPr lang="de-DE" sz="800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" name="empower_proprietary_placeholder" hidden="1">
            <a:extLst>
              <a:ext uri="{FF2B5EF4-FFF2-40B4-BE49-F238E27FC236}">
                <a16:creationId xmlns:a16="http://schemas.microsoft.com/office/drawing/2014/main" id="{8A3F532B-9233-4B6C-A1AE-20F78C1A46B8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 bwMode="auto">
          <a:xfrm>
            <a:off x="5637922" y="9545798"/>
            <a:ext cx="972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Infineon Proprietary</a:t>
            </a:r>
            <a:endParaRPr lang="de-DE" sz="800" b="1" kern="0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" name="empower_draft_placeholder" hidden="1">
            <a:extLst>
              <a:ext uri="{FF2B5EF4-FFF2-40B4-BE49-F238E27FC236}">
                <a16:creationId xmlns:a16="http://schemas.microsoft.com/office/drawing/2014/main" id="{707F235E-2AB2-45AA-AAE4-3CA5D9E6B283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 bwMode="auto">
          <a:xfrm>
            <a:off x="489310" y="9545798"/>
            <a:ext cx="36036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- DRAFT -</a:t>
            </a:r>
            <a:endParaRPr lang="de-DE" sz="800" b="1" kern="0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5" name="empower_footer_placeholder" hidden="1">
            <a:extLst>
              <a:ext uri="{FF2B5EF4-FFF2-40B4-BE49-F238E27FC236}">
                <a16:creationId xmlns:a16="http://schemas.microsoft.com/office/drawing/2014/main" id="{5B6337D7-EF4A-437B-98C9-7A76CBDDE797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 bwMode="auto">
          <a:xfrm>
            <a:off x="2001479" y="9833798"/>
            <a:ext cx="3096343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2024. All rights reserved.</a:t>
            </a:r>
            <a:endParaRPr lang="en-US" sz="800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6" name="empower_classification_attention_placeholder" hidden="1">
            <a:extLst>
              <a:ext uri="{FF2B5EF4-FFF2-40B4-BE49-F238E27FC236}">
                <a16:creationId xmlns:a16="http://schemas.microsoft.com/office/drawing/2014/main" id="{07AA87B6-2D72-4228-A7D0-DDCA437050BF}"/>
              </a:ext>
            </a:extLst>
          </p:cNvPr>
          <p:cNvSpPr txBox="1"/>
          <p:nvPr userDrawn="1">
            <p:custDataLst>
              <p:tags r:id="rId9"/>
            </p:custDataLst>
          </p:nvPr>
        </p:nvSpPr>
        <p:spPr bwMode="auto">
          <a:xfrm>
            <a:off x="3063723" y="426585"/>
            <a:ext cx="971855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public</a:t>
            </a:r>
            <a:endParaRPr lang="de-DE" sz="800" b="1" kern="0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6" name="empower_classification_placeholder" hidden="1">
            <a:extLst>
              <a:ext uri="{FF2B5EF4-FFF2-40B4-BE49-F238E27FC236}">
                <a16:creationId xmlns:a16="http://schemas.microsoft.com/office/drawing/2014/main" id="{162FD7ED-CC36-4F26-ADD4-95B9EFF2AE3D}"/>
              </a:ext>
            </a:extLst>
          </p:cNvPr>
          <p:cNvSpPr txBox="1"/>
          <p:nvPr userDrawn="1">
            <p:custDataLst>
              <p:tags r:id="rId10"/>
            </p:custDataLst>
          </p:nvPr>
        </p:nvSpPr>
        <p:spPr bwMode="auto">
          <a:xfrm>
            <a:off x="3062327" y="426585"/>
            <a:ext cx="973251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public</a:t>
            </a:r>
            <a:endParaRPr lang="de-DE" sz="800" b="1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4" name="empower_date_placeholder" hidden="1">
            <a:extLst>
              <a:ext uri="{FF2B5EF4-FFF2-40B4-BE49-F238E27FC236}">
                <a16:creationId xmlns:a16="http://schemas.microsoft.com/office/drawing/2014/main" id="{17C46F5C-5E8F-4CC2-80E6-B88261E13B5B}"/>
              </a:ext>
            </a:extLst>
          </p:cNvPr>
          <p:cNvSpPr txBox="1"/>
          <p:nvPr userDrawn="1">
            <p:custDataLst>
              <p:tags r:id="rId11"/>
            </p:custDataLst>
          </p:nvPr>
        </p:nvSpPr>
        <p:spPr bwMode="auto">
          <a:xfrm>
            <a:off x="489309" y="9833798"/>
            <a:ext cx="612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2024-04-11</a:t>
            </a:r>
            <a:endParaRPr lang="de-DE" sz="800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26" name="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12" Type="http://schemas.openxmlformats.org/officeDocument/2006/relationships/image" Target="../media/image5.png"/><Relationship Id="rId2" Type="http://schemas.openxmlformats.org/officeDocument/2006/relationships/tags" Target="../tags/tag179.xml"/><Relationship Id="rId1" Type="http://schemas.openxmlformats.org/officeDocument/2006/relationships/theme" Target="../theme/theme2.xml"/><Relationship Id="rId6" Type="http://schemas.openxmlformats.org/officeDocument/2006/relationships/tags" Target="../tags/tag183.xml"/><Relationship Id="rId11" Type="http://schemas.openxmlformats.org/officeDocument/2006/relationships/tags" Target="../tags/tag188.xml"/><Relationship Id="rId5" Type="http://schemas.openxmlformats.org/officeDocument/2006/relationships/tags" Target="../tags/tag182.xml"/><Relationship Id="rId10" Type="http://schemas.openxmlformats.org/officeDocument/2006/relationships/tags" Target="../tags/tag187.xml"/><Relationship Id="rId4" Type="http://schemas.openxmlformats.org/officeDocument/2006/relationships/tags" Target="../tags/tag181.xml"/><Relationship Id="rId9" Type="http://schemas.openxmlformats.org/officeDocument/2006/relationships/tags" Target="../tags/tag18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Slid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1012825"/>
            <a:ext cx="6191250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Notes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4757266"/>
            <a:ext cx="6191968" cy="478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Header Placeholder" hidden="1"/>
          <p:cNvSpPr>
            <a:spLocks noGrp="1" noChangeArrowheads="1"/>
          </p:cNvSpPr>
          <p:nvPr>
            <p:ph type="hdr" sz="quarter"/>
            <p:custDataLst>
              <p:tags r:id="rId2"/>
            </p:custDataLst>
          </p:nvPr>
        </p:nvSpPr>
        <p:spPr bwMode="auto">
          <a:xfrm>
            <a:off x="709930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00"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sz="100" dirty="0"/>
          </a:p>
        </p:txBody>
      </p:sp>
      <p:sp>
        <p:nvSpPr>
          <p:cNvPr id="10" name="Footer Placeholder" hidden="1"/>
          <p:cNvSpPr>
            <a:spLocks noGrp="1"/>
          </p:cNvSpPr>
          <p:nvPr>
            <p:ph type="ftr" sz="quarter" idx="4"/>
            <p:custDataLst>
              <p:tags r:id="rId3"/>
            </p:custDataLst>
          </p:nvPr>
        </p:nvSpPr>
        <p:spPr>
          <a:xfrm>
            <a:off x="7099300" y="10234613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">
                <a:noFill/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</a:p>
        </p:txBody>
      </p:sp>
      <p:sp>
        <p:nvSpPr>
          <p:cNvPr id="11" name="Date Placeholder" hidden="1"/>
          <p:cNvSpPr>
            <a:spLocks noGrp="1"/>
          </p:cNvSpPr>
          <p:nvPr>
            <p:ph type="dt" idx="1"/>
            <p:custDataLst>
              <p:tags r:id="rId4"/>
            </p:custDataLst>
          </p:nvPr>
        </p:nvSpPr>
        <p:spPr>
          <a:xfrm>
            <a:off x="7099300" y="10234613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2020-09-28</a:t>
            </a:r>
          </a:p>
          <a:p>
            <a:endParaRPr lang="en-US" dirty="0"/>
          </a:p>
        </p:txBody>
      </p:sp>
      <p:sp>
        <p:nvSpPr>
          <p:cNvPr id="12" name="Slide Number Placeholder"/>
          <p:cNvSpPr>
            <a:spLocks noGrp="1"/>
          </p:cNvSpPr>
          <p:nvPr>
            <p:ph type="sldNum" sz="quarter" idx="5"/>
          </p:nvPr>
        </p:nvSpPr>
        <p:spPr>
          <a:xfrm>
            <a:off x="6033274" y="9833798"/>
            <a:ext cx="612000" cy="28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92828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165D906-55BD-49C5-997D-27A40DB53D15}" type="slidenum"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mpower_document_placeholder" hidden="1">
            <a:extLst>
              <a:ext uri="{FF2B5EF4-FFF2-40B4-BE49-F238E27FC236}">
                <a16:creationId xmlns:a16="http://schemas.microsoft.com/office/drawing/2014/main" id="{E8AE2277-2635-47CE-8461-F921E010AD66}"/>
              </a:ext>
            </a:extLst>
          </p:cNvPr>
          <p:cNvSpPr txBox="1"/>
          <p:nvPr userDrawn="1">
            <p:custDataLst>
              <p:tags r:id="rId5"/>
            </p:custDataLst>
          </p:nvPr>
        </p:nvSpPr>
        <p:spPr bwMode="auto">
          <a:xfrm>
            <a:off x="453306" y="426585"/>
            <a:ext cx="2592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[Owner:   Doc ID:   Vers.: ]</a:t>
            </a:r>
            <a:endParaRPr lang="de-DE" sz="800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" name="empower_proprietary_placeholder" hidden="1">
            <a:extLst>
              <a:ext uri="{FF2B5EF4-FFF2-40B4-BE49-F238E27FC236}">
                <a16:creationId xmlns:a16="http://schemas.microsoft.com/office/drawing/2014/main" id="{1ED6373F-3656-4DFD-9B9C-BC0ABABA2CBF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 bwMode="auto">
          <a:xfrm>
            <a:off x="5673274" y="9545798"/>
            <a:ext cx="972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Infineon Proprietary</a:t>
            </a:r>
            <a:endParaRPr lang="de-DE" sz="800" b="1" kern="0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" name="empower_draft_placeholder" hidden="1">
            <a:extLst>
              <a:ext uri="{FF2B5EF4-FFF2-40B4-BE49-F238E27FC236}">
                <a16:creationId xmlns:a16="http://schemas.microsoft.com/office/drawing/2014/main" id="{3D3123B4-E08C-4CCD-9703-AD1F689F1FB7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 bwMode="auto">
          <a:xfrm>
            <a:off x="453306" y="9545798"/>
            <a:ext cx="36036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- DRAFT -</a:t>
            </a:r>
            <a:endParaRPr lang="de-DE" sz="800" b="1" kern="0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5" name="empower_footer_placeholder" hidden="1">
            <a:extLst>
              <a:ext uri="{FF2B5EF4-FFF2-40B4-BE49-F238E27FC236}">
                <a16:creationId xmlns:a16="http://schemas.microsoft.com/office/drawing/2014/main" id="{7E51E007-F5B3-45C7-900F-9B0FFE9F37F6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 bwMode="auto">
          <a:xfrm>
            <a:off x="2001479" y="9833798"/>
            <a:ext cx="3096343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2024. All rights reserved.</a:t>
            </a:r>
            <a:endParaRPr lang="en-US" sz="800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6" name="empower_classification_attention_placeholder" hidden="1">
            <a:extLst>
              <a:ext uri="{FF2B5EF4-FFF2-40B4-BE49-F238E27FC236}">
                <a16:creationId xmlns:a16="http://schemas.microsoft.com/office/drawing/2014/main" id="{CD1E0C77-9862-4B96-A3C1-8F3320EB5330}"/>
              </a:ext>
            </a:extLst>
          </p:cNvPr>
          <p:cNvSpPr txBox="1"/>
          <p:nvPr userDrawn="1">
            <p:custDataLst>
              <p:tags r:id="rId9"/>
            </p:custDataLst>
          </p:nvPr>
        </p:nvSpPr>
        <p:spPr bwMode="auto">
          <a:xfrm>
            <a:off x="3063723" y="426585"/>
            <a:ext cx="971855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public</a:t>
            </a:r>
            <a:endParaRPr lang="de-DE" sz="800" b="1" kern="0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empower_classification_placeholder" hidden="1">
            <a:extLst>
              <a:ext uri="{FF2B5EF4-FFF2-40B4-BE49-F238E27FC236}">
                <a16:creationId xmlns:a16="http://schemas.microsoft.com/office/drawing/2014/main" id="{9F464BB7-63C3-4B8A-A50E-5FC32FA6A18F}"/>
              </a:ext>
            </a:extLst>
          </p:cNvPr>
          <p:cNvSpPr txBox="1"/>
          <p:nvPr userDrawn="1">
            <p:custDataLst>
              <p:tags r:id="rId10"/>
            </p:custDataLst>
          </p:nvPr>
        </p:nvSpPr>
        <p:spPr bwMode="auto">
          <a:xfrm>
            <a:off x="3062327" y="426585"/>
            <a:ext cx="973251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b="1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public</a:t>
            </a:r>
            <a:endParaRPr lang="de-DE" sz="800" b="1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8" name="empower_date_placeholder" hidden="1">
            <a:extLst>
              <a:ext uri="{FF2B5EF4-FFF2-40B4-BE49-F238E27FC236}">
                <a16:creationId xmlns:a16="http://schemas.microsoft.com/office/drawing/2014/main" id="{7E930412-6BBA-43BF-B0D5-11DDE46E471E}"/>
              </a:ext>
            </a:extLst>
          </p:cNvPr>
          <p:cNvSpPr txBox="1"/>
          <p:nvPr userDrawn="1">
            <p:custDataLst>
              <p:tags r:id="rId11"/>
            </p:custDataLst>
          </p:nvPr>
        </p:nvSpPr>
        <p:spPr bwMode="auto">
          <a:xfrm>
            <a:off x="453306" y="9833798"/>
            <a:ext cx="612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de-DE" sz="800" kern="0">
                <a:solidFill>
                  <a:srgbClr val="928285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2024-04-11</a:t>
            </a:r>
            <a:endParaRPr lang="de-DE" sz="800" kern="0" dirty="0">
              <a:solidFill>
                <a:srgbClr val="928285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32" name="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609585" algn="l" rtl="0" fontAlgn="base">
      <a:spcBef>
        <a:spcPct val="30000"/>
      </a:spcBef>
      <a:spcAft>
        <a:spcPct val="0"/>
      </a:spcAft>
      <a:defRPr sz="16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1219170" algn="l" rtl="0" fontAlgn="base">
      <a:spcBef>
        <a:spcPct val="30000"/>
      </a:spcBef>
      <a:spcAft>
        <a:spcPct val="0"/>
      </a:spcAft>
      <a:defRPr sz="16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828754" algn="l" rtl="0" fontAlgn="base">
      <a:spcBef>
        <a:spcPct val="30000"/>
      </a:spcBef>
      <a:spcAft>
        <a:spcPct val="0"/>
      </a:spcAft>
      <a:defRPr sz="16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2438339" algn="l" rtl="0" fontAlgn="base">
      <a:spcBef>
        <a:spcPct val="30000"/>
      </a:spcBef>
      <a:spcAft>
        <a:spcPct val="0"/>
      </a:spcAft>
      <a:defRPr sz="16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sz="1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/>
              <a:t>2020-09-28</a:t>
            </a:r>
          </a:p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335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sz="1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/>
              <a:t>2020-09-28</a:t>
            </a:r>
          </a:p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65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sz="1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/>
              <a:t>2020-09-28</a:t>
            </a:r>
          </a:p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4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1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2.jpg"/><Relationship Id="rId5" Type="http://schemas.openxmlformats.org/officeDocument/2006/relationships/tags" Target="../tags/tag1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12" Type="http://schemas.openxmlformats.org/officeDocument/2006/relationships/tags" Target="../tags/tag99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tags" Target="../tags/tag98.xml"/><Relationship Id="rId5" Type="http://schemas.openxmlformats.org/officeDocument/2006/relationships/tags" Target="../tags/tag92.xml"/><Relationship Id="rId10" Type="http://schemas.openxmlformats.org/officeDocument/2006/relationships/tags" Target="../tags/tag97.xml"/><Relationship Id="rId4" Type="http://schemas.openxmlformats.org/officeDocument/2006/relationships/tags" Target="../tags/tag91.xml"/><Relationship Id="rId9" Type="http://schemas.openxmlformats.org/officeDocument/2006/relationships/tags" Target="../tags/tag96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tags" Target="../tags/tag111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tags" Target="../tags/tag110.xml"/><Relationship Id="rId5" Type="http://schemas.openxmlformats.org/officeDocument/2006/relationships/tags" Target="../tags/tag104.xml"/><Relationship Id="rId10" Type="http://schemas.openxmlformats.org/officeDocument/2006/relationships/tags" Target="../tags/tag109.xml"/><Relationship Id="rId4" Type="http://schemas.openxmlformats.org/officeDocument/2006/relationships/tags" Target="../tags/tag103.xml"/><Relationship Id="rId9" Type="http://schemas.openxmlformats.org/officeDocument/2006/relationships/tags" Target="../tags/tag108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12" Type="http://schemas.openxmlformats.org/officeDocument/2006/relationships/tags" Target="../tags/tag123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11" Type="http://schemas.openxmlformats.org/officeDocument/2006/relationships/tags" Target="../tags/tag122.xml"/><Relationship Id="rId5" Type="http://schemas.openxmlformats.org/officeDocument/2006/relationships/tags" Target="../tags/tag116.xml"/><Relationship Id="rId10" Type="http://schemas.openxmlformats.org/officeDocument/2006/relationships/tags" Target="../tags/tag121.xml"/><Relationship Id="rId4" Type="http://schemas.openxmlformats.org/officeDocument/2006/relationships/tags" Target="../tags/tag115.xml"/><Relationship Id="rId9" Type="http://schemas.openxmlformats.org/officeDocument/2006/relationships/tags" Target="../tags/tag120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5" Type="http://schemas.openxmlformats.org/officeDocument/2006/relationships/tags" Target="../tags/tag128.xml"/><Relationship Id="rId10" Type="http://schemas.openxmlformats.org/officeDocument/2006/relationships/tags" Target="../tags/tag133.xml"/><Relationship Id="rId4" Type="http://schemas.openxmlformats.org/officeDocument/2006/relationships/tags" Target="../tags/tag127.xml"/><Relationship Id="rId9" Type="http://schemas.openxmlformats.org/officeDocument/2006/relationships/tags" Target="../tags/tag13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tags" Target="../tags/tag147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tags" Target="../tags/tag146.xml"/><Relationship Id="rId5" Type="http://schemas.openxmlformats.org/officeDocument/2006/relationships/tags" Target="../tags/tag140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tags" Target="../tags/tag159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5" Type="http://schemas.openxmlformats.org/officeDocument/2006/relationships/tags" Target="../tags/tag152.xml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tags" Target="../tags/tag170.xml"/><Relationship Id="rId5" Type="http://schemas.openxmlformats.org/officeDocument/2006/relationships/tags" Target="../tags/tag164.xml"/><Relationship Id="rId10" Type="http://schemas.openxmlformats.org/officeDocument/2006/relationships/tags" Target="../tags/tag169.xml"/><Relationship Id="rId4" Type="http://schemas.openxmlformats.org/officeDocument/2006/relationships/tags" Target="../tags/tag163.xml"/><Relationship Id="rId9" Type="http://schemas.openxmlformats.org/officeDocument/2006/relationships/tags" Target="../tags/tag16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1.png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8.xml"/><Relationship Id="rId4" Type="http://schemas.openxmlformats.org/officeDocument/2006/relationships/tags" Target="../tags/tag177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image" Target="../media/image1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3.jpg"/><Relationship Id="rId5" Type="http://schemas.openxmlformats.org/officeDocument/2006/relationships/tags" Target="../tags/tag1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8.xml"/><Relationship Id="rId9" Type="http://schemas.openxmlformats.org/officeDocument/2006/relationships/tags" Target="../tags/tag2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image" Target="../media/image1.png"/><Relationship Id="rId5" Type="http://schemas.openxmlformats.org/officeDocument/2006/relationships/tags" Target="../tags/tag2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7.xml"/><Relationship Id="rId9" Type="http://schemas.openxmlformats.org/officeDocument/2006/relationships/tags" Target="../tags/tag3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0" Type="http://schemas.openxmlformats.org/officeDocument/2006/relationships/tags" Target="../tags/tag42.xml"/><Relationship Id="rId4" Type="http://schemas.openxmlformats.org/officeDocument/2006/relationships/tags" Target="../tags/tag36.xml"/><Relationship Id="rId9" Type="http://schemas.openxmlformats.org/officeDocument/2006/relationships/tags" Target="../tags/tag4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tags" Target="../tags/tag56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tags" Target="../tags/tag68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5" Type="http://schemas.openxmlformats.org/officeDocument/2006/relationships/tags" Target="../tags/tag61.xml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tags" Target="../tags/tag87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0" Type="http://schemas.openxmlformats.org/officeDocument/2006/relationships/tags" Target="../tags/tag85.xml"/><Relationship Id="rId4" Type="http://schemas.openxmlformats.org/officeDocument/2006/relationships/tags" Target="../tags/tag79.xml"/><Relationship Id="rId9" Type="http://schemas.openxmlformats.org/officeDocument/2006/relationships/tags" Target="../tags/tag8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OGO PROTECTION" hidden="1">
            <a:extLst>
              <a:ext uri="{FF2B5EF4-FFF2-40B4-BE49-F238E27FC236}">
                <a16:creationId xmlns:a16="http://schemas.microsoft.com/office/drawing/2014/main" id="{193C101A-31DD-4FCB-8E69-ED3C115F16E0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Background White">
            <a:extLst>
              <a:ext uri="{FF2B5EF4-FFF2-40B4-BE49-F238E27FC236}">
                <a16:creationId xmlns:a16="http://schemas.microsoft.com/office/drawing/2014/main" id="{9FD1694A-5725-40E5-AC10-2A7A68B981E5}"/>
              </a:ext>
            </a:extLst>
          </p:cNvPr>
          <p:cNvSpPr/>
          <p:nvPr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23" name="Crystal Picture Placeholder">
            <a:extLst>
              <a:ext uri="{FF2B5EF4-FFF2-40B4-BE49-F238E27FC236}">
                <a16:creationId xmlns:a16="http://schemas.microsoft.com/office/drawing/2014/main" id="{5805FCC4-D045-0733-8C95-81CAFF95804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" y="2"/>
            <a:ext cx="12191999" cy="3743997"/>
          </a:xfrm>
          <a:custGeom>
            <a:avLst/>
            <a:gdLst>
              <a:gd name="connsiteX0" fmla="*/ 0 w 12191999"/>
              <a:gd name="connsiteY0" fmla="*/ 0 h 3743997"/>
              <a:gd name="connsiteX1" fmla="*/ 12191999 w 12191999"/>
              <a:gd name="connsiteY1" fmla="*/ 0 h 3743997"/>
              <a:gd name="connsiteX2" fmla="*/ 12191999 w 12191999"/>
              <a:gd name="connsiteY2" fmla="*/ 3726156 h 3743997"/>
              <a:gd name="connsiteX3" fmla="*/ 3063660 w 12191999"/>
              <a:gd name="connsiteY3" fmla="*/ 2179105 h 3743997"/>
              <a:gd name="connsiteX4" fmla="*/ 387 w 12191999"/>
              <a:gd name="connsiteY4" fmla="*/ 3726157 h 3743997"/>
              <a:gd name="connsiteX5" fmla="*/ 387 w 12191999"/>
              <a:gd name="connsiteY5" fmla="*/ 3743997 h 3743997"/>
              <a:gd name="connsiteX6" fmla="*/ 0 w 12191999"/>
              <a:gd name="connsiteY6" fmla="*/ 3743997 h 374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3743997">
                <a:moveTo>
                  <a:pt x="0" y="0"/>
                </a:moveTo>
                <a:lnTo>
                  <a:pt x="12191999" y="0"/>
                </a:lnTo>
                <a:lnTo>
                  <a:pt x="12191999" y="3726156"/>
                </a:lnTo>
                <a:lnTo>
                  <a:pt x="3063660" y="2179105"/>
                </a:lnTo>
                <a:lnTo>
                  <a:pt x="387" y="3726157"/>
                </a:lnTo>
                <a:lnTo>
                  <a:pt x="387" y="3743997"/>
                </a:lnTo>
                <a:lnTo>
                  <a:pt x="0" y="3743997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 wrap="square" tIns="1296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sp>
        <p:nvSpPr>
          <p:cNvPr id="30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4000" y="5641951"/>
            <a:ext cx="828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18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Author (department)</a:t>
            </a:r>
            <a:br>
              <a:rPr lang="en-US" noProof="0" dirty="0"/>
            </a:br>
            <a:r>
              <a:rPr lang="en-US" noProof="0" dirty="0"/>
              <a:t>Date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26638A09-FAF0-40AC-917E-C2B12C875E5A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24000" y="4163051"/>
            <a:ext cx="8280000" cy="1118901"/>
          </a:xfrm>
        </p:spPr>
        <p:txBody>
          <a:bodyPr bIns="0" anchor="b">
            <a:normAutofit/>
          </a:bodyPr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Please type in title</a:t>
            </a:r>
          </a:p>
        </p:txBody>
      </p:sp>
      <p:sp>
        <p:nvSpPr>
          <p:cNvPr id="9" name="empower_classification_attention_placeholder" hidden="1">
            <a:extLst>
              <a:ext uri="{FF2B5EF4-FFF2-40B4-BE49-F238E27FC236}">
                <a16:creationId xmlns:a16="http://schemas.microsoft.com/office/drawing/2014/main" id="{542ADA73-329E-4D35-A040-712B75800F88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5411800" y="6500314"/>
            <a:ext cx="1368401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  <a:endParaRPr lang="en-US" sz="800" b="1" kern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classification_placeholder" hidden="1">
            <a:extLst>
              <a:ext uri="{FF2B5EF4-FFF2-40B4-BE49-F238E27FC236}">
                <a16:creationId xmlns:a16="http://schemas.microsoft.com/office/drawing/2014/main" id="{2D16A7B9-CA23-4C66-B2AF-3682EAAE8159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5412000" y="6500314"/>
            <a:ext cx="136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endParaRPr lang="en-US" sz="800" kern="0" baseline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empower_document_placeholder" hidden="1">
            <a:extLst>
              <a:ext uri="{FF2B5EF4-FFF2-40B4-BE49-F238E27FC236}">
                <a16:creationId xmlns:a16="http://schemas.microsoft.com/office/drawing/2014/main" id="{7FE25D73-2664-463A-AF80-DF3E4E2CB8B6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624000" y="6500314"/>
            <a:ext cx="3240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  <a:endParaRPr lang="en-US" sz="800" kern="0" baseline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empower_draft_placeholder" hidden="1">
            <a:extLst>
              <a:ext uri="{FF2B5EF4-FFF2-40B4-BE49-F238E27FC236}">
                <a16:creationId xmlns:a16="http://schemas.microsoft.com/office/drawing/2014/main" id="{9769B1E2-E46B-4957-AEBB-2CD1EAF09328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4350044" y="6501239"/>
            <a:ext cx="576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IO_AGENDA_IGNORE_NAVIGATION" hidden="1">
            <a:extLst>
              <a:ext uri="{FF2B5EF4-FFF2-40B4-BE49-F238E27FC236}">
                <a16:creationId xmlns:a16="http://schemas.microsoft.com/office/drawing/2014/main" id="{03AF05FD-8ED3-440D-B616-18664CA13DD2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6" name="MIO_AGENDA_IGNORE_CHAPTER_REFERENCE" hidden="1">
            <a:extLst>
              <a:ext uri="{FF2B5EF4-FFF2-40B4-BE49-F238E27FC236}">
                <a16:creationId xmlns:a16="http://schemas.microsoft.com/office/drawing/2014/main" id="{E0053FF2-2ADB-4CE0-850C-04ADE25DFF5B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7" name="Date Placeholder 16" hidden="1">
            <a:extLst>
              <a:ext uri="{FF2B5EF4-FFF2-40B4-BE49-F238E27FC236}">
                <a16:creationId xmlns:a16="http://schemas.microsoft.com/office/drawing/2014/main" id="{B19EA23C-BCB4-4E72-A8B3-AFF05FD396BC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8" name="Footer Placeholder 17" hidden="1">
            <a:extLst>
              <a:ext uri="{FF2B5EF4-FFF2-40B4-BE49-F238E27FC236}">
                <a16:creationId xmlns:a16="http://schemas.microsoft.com/office/drawing/2014/main" id="{271BB539-26D3-4B9C-9F13-4E382668BE89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Slide Number Placeholder 18" hidden="1">
            <a:extLst>
              <a:ext uri="{FF2B5EF4-FFF2-40B4-BE49-F238E27FC236}">
                <a16:creationId xmlns:a16="http://schemas.microsoft.com/office/drawing/2014/main" id="{970E7400-5A78-4596-8A13-DC8308CA511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C370ED20-2DD7-4652-95B4-6C73AD11EB7F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" name="LOGO">
            <a:extLst>
              <a:ext uri="{FF2B5EF4-FFF2-40B4-BE49-F238E27FC236}">
                <a16:creationId xmlns:a16="http://schemas.microsoft.com/office/drawing/2014/main" id="{92DC6926-96FF-4BB1-823E-5F2FFE796E7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55" y="5453288"/>
            <a:ext cx="1830253" cy="80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Row |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mpower_additionalText_placeholder" hidden="1">
            <a:extLst>
              <a:ext uri="{FF2B5EF4-FFF2-40B4-BE49-F238E27FC236}">
                <a16:creationId xmlns:a16="http://schemas.microsoft.com/office/drawing/2014/main" id="{ECAA0892-68E2-4E2E-9B18-4A8DC40F0E11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341"/>
            <a:ext cx="1728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empower_document_placeholder" hidden="1">
            <a:extLst>
              <a:ext uri="{FF2B5EF4-FFF2-40B4-BE49-F238E27FC236}">
                <a16:creationId xmlns:a16="http://schemas.microsoft.com/office/drawing/2014/main" id="{D16A0514-897C-427C-A5CD-34FCB4F6BF11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5" name="empower_proprietary_placeholder" hidden="1">
            <a:extLst>
              <a:ext uri="{FF2B5EF4-FFF2-40B4-BE49-F238E27FC236}">
                <a16:creationId xmlns:a16="http://schemas.microsoft.com/office/drawing/2014/main" id="{A6FCF5E5-2935-4FDA-903C-EA43A699BD82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341"/>
            <a:ext cx="97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7" name="empower_draft_placeholder" hidden="1">
            <a:extLst>
              <a:ext uri="{FF2B5EF4-FFF2-40B4-BE49-F238E27FC236}">
                <a16:creationId xmlns:a16="http://schemas.microsoft.com/office/drawing/2014/main" id="{115A00C6-A501-466D-A34B-23C1071DA39E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341"/>
            <a:ext cx="360362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empower_footer_placeholder" hidden="1">
            <a:extLst>
              <a:ext uri="{FF2B5EF4-FFF2-40B4-BE49-F238E27FC236}">
                <a16:creationId xmlns:a16="http://schemas.microsoft.com/office/drawing/2014/main" id="{0C8DD3BC-73D2-4101-B037-359F1B42B434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341"/>
            <a:ext cx="3096343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21" name="empower_classification_attention_placeholder" hidden="1">
            <a:extLst>
              <a:ext uri="{FF2B5EF4-FFF2-40B4-BE49-F238E27FC236}">
                <a16:creationId xmlns:a16="http://schemas.microsoft.com/office/drawing/2014/main" id="{D39CEC28-75A6-43F3-9DE9-2436F3F4D9C6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1238188" y="6489341"/>
            <a:ext cx="971855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3" name="empower_classification_placeholder" hidden="1">
            <a:extLst>
              <a:ext uri="{FF2B5EF4-FFF2-40B4-BE49-F238E27FC236}">
                <a16:creationId xmlns:a16="http://schemas.microsoft.com/office/drawing/2014/main" id="{FC21F178-EFAA-49DE-A35E-72E2C0CA3B0B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1238188" y="6489341"/>
            <a:ext cx="973251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5" name="empower_date_placeholder" hidden="1">
            <a:extLst>
              <a:ext uri="{FF2B5EF4-FFF2-40B4-BE49-F238E27FC236}">
                <a16:creationId xmlns:a16="http://schemas.microsoft.com/office/drawing/2014/main" id="{43B2B732-8EC3-4F44-986D-B5DAC6EA77C1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341"/>
            <a:ext cx="61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  <a:endParaRPr lang="en-US" sz="800" kern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Content Top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2"/>
            <a:ext cx="11520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Content Bottom Left"/>
          <p:cNvSpPr>
            <a:spLocks noGrp="1"/>
          </p:cNvSpPr>
          <p:nvPr>
            <p:ph sz="quarter" idx="14" hasCustomPrompt="1"/>
          </p:nvPr>
        </p:nvSpPr>
        <p:spPr>
          <a:xfrm>
            <a:off x="334800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Bottom Right"/>
          <p:cNvSpPr>
            <a:spLocks noGrp="1"/>
          </p:cNvSpPr>
          <p:nvPr>
            <p:ph sz="quarter" idx="15" hasCustomPrompt="1"/>
          </p:nvPr>
        </p:nvSpPr>
        <p:spPr>
          <a:xfrm>
            <a:off x="6166800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3ADACDEE-D42E-4EEF-8504-614B0FC9EF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9F595BB6-F050-434C-AF4B-533D75C5E5D3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3ABBB783-BFC3-406F-9AE2-14E6D55F43A3}"/>
              </a:ext>
            </a:extLst>
          </p:cNvPr>
          <p:cNvSpPr>
            <a:spLocks noGrp="1"/>
          </p:cNvSpPr>
          <p:nvPr>
            <p:ph type="dt" sz="half" idx="16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2" name="Footer Placeholder 11" hidden="1">
            <a:extLst>
              <a:ext uri="{FF2B5EF4-FFF2-40B4-BE49-F238E27FC236}">
                <a16:creationId xmlns:a16="http://schemas.microsoft.com/office/drawing/2014/main" id="{7DAA9CDC-CAD4-4554-97D9-7059E95FE638}"/>
              </a:ext>
            </a:extLst>
          </p:cNvPr>
          <p:cNvSpPr>
            <a:spLocks noGrp="1"/>
          </p:cNvSpPr>
          <p:nvPr>
            <p:ph type="ftr" sz="quarter" idx="17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 hidden="1">
            <a:extLst>
              <a:ext uri="{FF2B5EF4-FFF2-40B4-BE49-F238E27FC236}">
                <a16:creationId xmlns:a16="http://schemas.microsoft.com/office/drawing/2014/main" id="{07C82FBB-C728-405A-8E31-DE02DA8D9177}"/>
              </a:ext>
            </a:extLst>
          </p:cNvPr>
          <p:cNvSpPr>
            <a:spLocks noGrp="1"/>
          </p:cNvSpPr>
          <p:nvPr>
            <p:ph type="sldNum" sz="quarter" idx="18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03708507-303A-4696-8A49-D64DA70EAF1B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orient="horz" pos="2273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orient="horz" pos="4020">
          <p15:clr>
            <a:srgbClr val="FBAE40"/>
          </p15:clr>
        </p15:guide>
        <p15:guide id="4" pos="7469">
          <p15:clr>
            <a:srgbClr val="FBAE40"/>
          </p15:clr>
        </p15:guide>
        <p15:guide id="5" pos="3885">
          <p15:clr>
            <a:srgbClr val="FBAE40"/>
          </p15:clr>
        </p15:guide>
        <p15:guide id="6" pos="3795">
          <p15:clr>
            <a:srgbClr val="FBAE40"/>
          </p15:clr>
        </p15:guide>
        <p15:guide id="7" pos="211">
          <p15:clr>
            <a:srgbClr val="FBAE40"/>
          </p15:clr>
        </p15:guide>
        <p15:guide id="8" orient="horz" pos="243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Row | 2 columns |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mpower_additionalText_placeholder" hidden="1">
            <a:extLst>
              <a:ext uri="{FF2B5EF4-FFF2-40B4-BE49-F238E27FC236}">
                <a16:creationId xmlns:a16="http://schemas.microsoft.com/office/drawing/2014/main" id="{C812AE9A-81D7-4AE8-BC9F-85686450823C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341"/>
            <a:ext cx="1728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BA8D3527-E357-41F9-99D1-BCEAEC88D703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6" name="empower_proprietary_placeholder" hidden="1">
            <a:extLst>
              <a:ext uri="{FF2B5EF4-FFF2-40B4-BE49-F238E27FC236}">
                <a16:creationId xmlns:a16="http://schemas.microsoft.com/office/drawing/2014/main" id="{3A1A2EC5-F603-4F90-ADD8-B8933F3B810B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341"/>
            <a:ext cx="97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8" name="empower_draft_placeholder" hidden="1">
            <a:extLst>
              <a:ext uri="{FF2B5EF4-FFF2-40B4-BE49-F238E27FC236}">
                <a16:creationId xmlns:a16="http://schemas.microsoft.com/office/drawing/2014/main" id="{FA03A6F0-5545-409D-93A9-5E09698484A1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341"/>
            <a:ext cx="360362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empower_footer_placeholder" hidden="1">
            <a:extLst>
              <a:ext uri="{FF2B5EF4-FFF2-40B4-BE49-F238E27FC236}">
                <a16:creationId xmlns:a16="http://schemas.microsoft.com/office/drawing/2014/main" id="{97E57A33-CDFD-4C72-B657-882682DACB1E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341"/>
            <a:ext cx="3096343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22" name="empower_classification_attention_placeholder" hidden="1">
            <a:extLst>
              <a:ext uri="{FF2B5EF4-FFF2-40B4-BE49-F238E27FC236}">
                <a16:creationId xmlns:a16="http://schemas.microsoft.com/office/drawing/2014/main" id="{5A896D99-24DF-4F81-9EC3-37F5EF05FFED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1238188" y="6489341"/>
            <a:ext cx="971855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4" name="empower_classification_placeholder" hidden="1">
            <a:extLst>
              <a:ext uri="{FF2B5EF4-FFF2-40B4-BE49-F238E27FC236}">
                <a16:creationId xmlns:a16="http://schemas.microsoft.com/office/drawing/2014/main" id="{F09BE8EF-EBD2-4B7A-9878-8440DC26C91A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1238188" y="6489341"/>
            <a:ext cx="973251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6" name="empower_date_placeholder" hidden="1">
            <a:extLst>
              <a:ext uri="{FF2B5EF4-FFF2-40B4-BE49-F238E27FC236}">
                <a16:creationId xmlns:a16="http://schemas.microsoft.com/office/drawing/2014/main" id="{99207B66-AFA5-4510-BF1D-29423C34CEF2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341"/>
            <a:ext cx="61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</a:p>
        </p:txBody>
      </p:sp>
      <p:sp>
        <p:nvSpPr>
          <p:cNvPr id="7" name="Content Top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2"/>
            <a:ext cx="11521280" cy="12600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Content Center Left"/>
          <p:cNvSpPr>
            <a:spLocks noGrp="1"/>
          </p:cNvSpPr>
          <p:nvPr>
            <p:ph sz="quarter" idx="14" hasCustomPrompt="1"/>
          </p:nvPr>
        </p:nvSpPr>
        <p:spPr>
          <a:xfrm>
            <a:off x="334800" y="2780913"/>
            <a:ext cx="5688000" cy="19800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Center Right"/>
          <p:cNvSpPr>
            <a:spLocks noGrp="1"/>
          </p:cNvSpPr>
          <p:nvPr>
            <p:ph sz="quarter" idx="15" hasCustomPrompt="1"/>
          </p:nvPr>
        </p:nvSpPr>
        <p:spPr>
          <a:xfrm>
            <a:off x="6167437" y="2780913"/>
            <a:ext cx="5688000" cy="19800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Content Bottom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6"/>
            <a:ext cx="11521280" cy="1296567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2CB6C61-472A-4F78-8808-601D74D8D1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878DF235-2AD8-4C82-A0BD-D1BDFC873704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A9104FB9-0912-4A0F-BBB7-DF055F829451}"/>
              </a:ext>
            </a:extLst>
          </p:cNvPr>
          <p:cNvSpPr>
            <a:spLocks noGrp="1"/>
          </p:cNvSpPr>
          <p:nvPr>
            <p:ph type="dt" sz="half" idx="17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4" name="Footer Placeholder 13" hidden="1">
            <a:extLst>
              <a:ext uri="{FF2B5EF4-FFF2-40B4-BE49-F238E27FC236}">
                <a16:creationId xmlns:a16="http://schemas.microsoft.com/office/drawing/2014/main" id="{E424A36D-7777-4A82-B12F-96CE1F877678}"/>
              </a:ext>
            </a:extLst>
          </p:cNvPr>
          <p:cNvSpPr>
            <a:spLocks noGrp="1"/>
          </p:cNvSpPr>
          <p:nvPr>
            <p:ph type="ftr" sz="quarter" idx="18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 hidden="1">
            <a:extLst>
              <a:ext uri="{FF2B5EF4-FFF2-40B4-BE49-F238E27FC236}">
                <a16:creationId xmlns:a16="http://schemas.microsoft.com/office/drawing/2014/main" id="{E1CCD2B2-40D2-43D5-80C4-5322AD403334}"/>
              </a:ext>
            </a:extLst>
          </p:cNvPr>
          <p:cNvSpPr>
            <a:spLocks noGrp="1"/>
          </p:cNvSpPr>
          <p:nvPr>
            <p:ph type="sldNum" sz="quarter" idx="19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1235F132-B0A2-4CF3-A146-5DF950DFB464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2" pos="3795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99">
          <p15:clr>
            <a:srgbClr val="FBAE40"/>
          </p15:clr>
        </p15:guide>
        <p15:guide id="6" orient="horz" pos="1593">
          <p15:clr>
            <a:srgbClr val="FBAE40"/>
          </p15:clr>
        </p15:guide>
        <p15:guide id="7" orient="horz" pos="1752">
          <p15:clr>
            <a:srgbClr val="FBAE40"/>
          </p15:clr>
        </p15:guide>
        <p15:guide id="8" orient="horz" pos="2999">
          <p15:clr>
            <a:srgbClr val="FBAE40"/>
          </p15:clr>
        </p15:guide>
        <p15:guide id="9" orient="horz" pos="3203">
          <p15:clr>
            <a:srgbClr val="FBAE40"/>
          </p15:clr>
        </p15:guide>
        <p15:guide id="10" orient="horz" pos="40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mpower_additionalText_placeholder" hidden="1">
            <a:extLst>
              <a:ext uri="{FF2B5EF4-FFF2-40B4-BE49-F238E27FC236}">
                <a16:creationId xmlns:a16="http://schemas.microsoft.com/office/drawing/2014/main" id="{7FB993A8-52D6-439E-9FD7-796FB1371096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700"/>
            <a:ext cx="1728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empower_document_placeholder" hidden="1">
            <a:extLst>
              <a:ext uri="{FF2B5EF4-FFF2-40B4-BE49-F238E27FC236}">
                <a16:creationId xmlns:a16="http://schemas.microsoft.com/office/drawing/2014/main" id="{112013B0-A00B-4A1F-90FB-E2E8B2F86D5D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5" name="empower_proprietary_placeholder" hidden="1">
            <a:extLst>
              <a:ext uri="{FF2B5EF4-FFF2-40B4-BE49-F238E27FC236}">
                <a16:creationId xmlns:a16="http://schemas.microsoft.com/office/drawing/2014/main" id="{FC3769D5-91E6-43B0-BC4B-C0040A71CFD6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700"/>
            <a:ext cx="97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7" name="empower_draft_placeholder" hidden="1">
            <a:extLst>
              <a:ext uri="{FF2B5EF4-FFF2-40B4-BE49-F238E27FC236}">
                <a16:creationId xmlns:a16="http://schemas.microsoft.com/office/drawing/2014/main" id="{B0E0CB85-0435-4FEC-B2B6-D19200B62923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700"/>
            <a:ext cx="360362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empower_footer_placeholder" hidden="1">
            <a:extLst>
              <a:ext uri="{FF2B5EF4-FFF2-40B4-BE49-F238E27FC236}">
                <a16:creationId xmlns:a16="http://schemas.microsoft.com/office/drawing/2014/main" id="{557CA6BF-F2F9-417F-A2FD-035F1FC85693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700"/>
            <a:ext cx="3096343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21" name="empower_classification_attention_placeholder" hidden="1">
            <a:extLst>
              <a:ext uri="{FF2B5EF4-FFF2-40B4-BE49-F238E27FC236}">
                <a16:creationId xmlns:a16="http://schemas.microsoft.com/office/drawing/2014/main" id="{8C605CA2-9EAD-450F-BC1B-8D9AF92E5875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1238188" y="6489700"/>
            <a:ext cx="971855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3" name="empower_classification_placeholder" hidden="1">
            <a:extLst>
              <a:ext uri="{FF2B5EF4-FFF2-40B4-BE49-F238E27FC236}">
                <a16:creationId xmlns:a16="http://schemas.microsoft.com/office/drawing/2014/main" id="{4E82CE8C-8E20-4C1A-B65C-F8A30CF5A153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1238188" y="6489700"/>
            <a:ext cx="973251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5" name="empower_date_placeholder" hidden="1">
            <a:extLst>
              <a:ext uri="{FF2B5EF4-FFF2-40B4-BE49-F238E27FC236}">
                <a16:creationId xmlns:a16="http://schemas.microsoft.com/office/drawing/2014/main" id="{D96F0A90-37BC-4B0D-A29D-8711C51DD447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700"/>
            <a:ext cx="61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</a:p>
        </p:txBody>
      </p:sp>
      <p:sp>
        <p:nvSpPr>
          <p:cNvPr id="7" name="Content Left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3744384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Content Center"/>
          <p:cNvSpPr>
            <a:spLocks noGrp="1"/>
          </p:cNvSpPr>
          <p:nvPr>
            <p:ph sz="quarter" idx="14" hasCustomPrompt="1"/>
          </p:nvPr>
        </p:nvSpPr>
        <p:spPr>
          <a:xfrm>
            <a:off x="4262399" y="1268414"/>
            <a:ext cx="3672000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1" name="Content Right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7A635AE4-FE20-4282-BFFD-96EBDCED60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96E14A5B-9E91-4287-8D3D-9F9C469D8ECA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210BD89C-2BAC-459E-A79D-05B6C0B33362}"/>
              </a:ext>
            </a:extLst>
          </p:cNvPr>
          <p:cNvSpPr>
            <a:spLocks noGrp="1"/>
          </p:cNvSpPr>
          <p:nvPr>
            <p:ph type="dt" sz="half" idx="16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2" name="Footer Placeholder 11" hidden="1">
            <a:extLst>
              <a:ext uri="{FF2B5EF4-FFF2-40B4-BE49-F238E27FC236}">
                <a16:creationId xmlns:a16="http://schemas.microsoft.com/office/drawing/2014/main" id="{13A018B2-30A4-435D-A599-2BE57EAB5CBC}"/>
              </a:ext>
            </a:extLst>
          </p:cNvPr>
          <p:cNvSpPr>
            <a:spLocks noGrp="1"/>
          </p:cNvSpPr>
          <p:nvPr>
            <p:ph type="ftr" sz="quarter" idx="17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 hidden="1">
            <a:extLst>
              <a:ext uri="{FF2B5EF4-FFF2-40B4-BE49-F238E27FC236}">
                <a16:creationId xmlns:a16="http://schemas.microsoft.com/office/drawing/2014/main" id="{B6CA23A5-CFDD-4B39-B853-6A18A878BFBF}"/>
              </a:ext>
            </a:extLst>
          </p:cNvPr>
          <p:cNvSpPr>
            <a:spLocks noGrp="1"/>
          </p:cNvSpPr>
          <p:nvPr>
            <p:ph type="sldNum" sz="quarter" idx="18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226441E8-60EA-42A3-B978-BA612ACACF40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orient="horz" pos="4020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pos="4997">
          <p15:clr>
            <a:srgbClr val="FBAE40"/>
          </p15:clr>
        </p15:guide>
        <p15:guide id="4" pos="2683">
          <p15:clr>
            <a:srgbClr val="FBAE40"/>
          </p15:clr>
        </p15:guide>
        <p15:guide id="5" pos="2570">
          <p15:clr>
            <a:srgbClr val="FBAE40"/>
          </p15:clr>
        </p15:guide>
        <p15:guide id="6" pos="5110">
          <p15:clr>
            <a:srgbClr val="FBAE40"/>
          </p15:clr>
        </p15:guide>
        <p15:guide id="7" pos="211">
          <p15:clr>
            <a:srgbClr val="FBAE40"/>
          </p15:clr>
        </p15:guide>
        <p15:guide id="8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Row |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mpower_additionalText_placeholder" hidden="1">
            <a:extLst>
              <a:ext uri="{FF2B5EF4-FFF2-40B4-BE49-F238E27FC236}">
                <a16:creationId xmlns:a16="http://schemas.microsoft.com/office/drawing/2014/main" id="{488416C1-009C-4276-862C-859A39D89869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341"/>
            <a:ext cx="1728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B192327F-A51B-41E2-B3F1-79934B282903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6" name="empower_proprietary_placeholder" hidden="1">
            <a:extLst>
              <a:ext uri="{FF2B5EF4-FFF2-40B4-BE49-F238E27FC236}">
                <a16:creationId xmlns:a16="http://schemas.microsoft.com/office/drawing/2014/main" id="{EE529511-279F-4E8D-B98F-7745CB480D72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341"/>
            <a:ext cx="97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8" name="empower_draft_placeholder" hidden="1">
            <a:extLst>
              <a:ext uri="{FF2B5EF4-FFF2-40B4-BE49-F238E27FC236}">
                <a16:creationId xmlns:a16="http://schemas.microsoft.com/office/drawing/2014/main" id="{7712C297-5B52-4E05-AEC3-8C81F2A74EE5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341"/>
            <a:ext cx="360362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empower_footer_placeholder" hidden="1">
            <a:extLst>
              <a:ext uri="{FF2B5EF4-FFF2-40B4-BE49-F238E27FC236}">
                <a16:creationId xmlns:a16="http://schemas.microsoft.com/office/drawing/2014/main" id="{C492E0D9-97C5-4A27-B585-4460769C4D67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341"/>
            <a:ext cx="3096343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22" name="empower_classification_attention_placeholder" hidden="1">
            <a:extLst>
              <a:ext uri="{FF2B5EF4-FFF2-40B4-BE49-F238E27FC236}">
                <a16:creationId xmlns:a16="http://schemas.microsoft.com/office/drawing/2014/main" id="{EB4DD739-504C-48CA-BA98-DEE0B3A91EAB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1238188" y="6489341"/>
            <a:ext cx="971855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4" name="empower_classification_placeholder" hidden="1">
            <a:extLst>
              <a:ext uri="{FF2B5EF4-FFF2-40B4-BE49-F238E27FC236}">
                <a16:creationId xmlns:a16="http://schemas.microsoft.com/office/drawing/2014/main" id="{D547197E-1EC3-47AA-B644-4B7771421A2B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1238188" y="6489341"/>
            <a:ext cx="973251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6" name="empower_date_placeholder" hidden="1">
            <a:extLst>
              <a:ext uri="{FF2B5EF4-FFF2-40B4-BE49-F238E27FC236}">
                <a16:creationId xmlns:a16="http://schemas.microsoft.com/office/drawing/2014/main" id="{5B4084F1-8114-4C22-84F5-3D14817A7904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341"/>
            <a:ext cx="61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</a:p>
        </p:txBody>
      </p:sp>
      <p:sp>
        <p:nvSpPr>
          <p:cNvPr id="7" name="Content Top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11521280" cy="1368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Content Left"/>
          <p:cNvSpPr>
            <a:spLocks noGrp="1"/>
          </p:cNvSpPr>
          <p:nvPr>
            <p:ph sz="quarter" idx="14" hasCustomPrompt="1"/>
          </p:nvPr>
        </p:nvSpPr>
        <p:spPr>
          <a:xfrm>
            <a:off x="334800" y="2781300"/>
            <a:ext cx="3744000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Center"/>
          <p:cNvSpPr>
            <a:spLocks noGrp="1"/>
          </p:cNvSpPr>
          <p:nvPr>
            <p:ph sz="quarter" idx="15" hasCustomPrompt="1"/>
          </p:nvPr>
        </p:nvSpPr>
        <p:spPr>
          <a:xfrm>
            <a:off x="4259262" y="2781300"/>
            <a:ext cx="3673475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Content Right"/>
          <p:cNvSpPr>
            <a:spLocks noGrp="1"/>
          </p:cNvSpPr>
          <p:nvPr>
            <p:ph sz="quarter" idx="16" hasCustomPrompt="1"/>
          </p:nvPr>
        </p:nvSpPr>
        <p:spPr>
          <a:xfrm>
            <a:off x="8113186" y="2781300"/>
            <a:ext cx="3744383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6C581746-1B2C-4D98-9755-6221A3ED9E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7AAAECD1-71D2-46B6-BF2D-6007823BA888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EA8AF054-4363-4E54-A605-8A5E7CD05422}"/>
              </a:ext>
            </a:extLst>
          </p:cNvPr>
          <p:cNvSpPr>
            <a:spLocks noGrp="1"/>
          </p:cNvSpPr>
          <p:nvPr>
            <p:ph type="dt" sz="half" idx="17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4" name="Footer Placeholder 13" hidden="1">
            <a:extLst>
              <a:ext uri="{FF2B5EF4-FFF2-40B4-BE49-F238E27FC236}">
                <a16:creationId xmlns:a16="http://schemas.microsoft.com/office/drawing/2014/main" id="{C839DAF8-6F4C-441B-B45B-348B7EA8B4B3}"/>
              </a:ext>
            </a:extLst>
          </p:cNvPr>
          <p:cNvSpPr>
            <a:spLocks noGrp="1"/>
          </p:cNvSpPr>
          <p:nvPr>
            <p:ph type="ftr" sz="quarter" idx="18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 hidden="1">
            <a:extLst>
              <a:ext uri="{FF2B5EF4-FFF2-40B4-BE49-F238E27FC236}">
                <a16:creationId xmlns:a16="http://schemas.microsoft.com/office/drawing/2014/main" id="{0CBA086A-526B-43F0-BEDE-EC3219CC7834}"/>
              </a:ext>
            </a:extLst>
          </p:cNvPr>
          <p:cNvSpPr>
            <a:spLocks noGrp="1"/>
          </p:cNvSpPr>
          <p:nvPr>
            <p:ph type="sldNum" sz="quarter" idx="19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F76E7CBE-7230-4110-85FB-3718D4B81343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4997">
          <p15:clr>
            <a:srgbClr val="FBAE40"/>
          </p15:clr>
        </p15:guide>
        <p15:guide id="2" pos="5110">
          <p15:clr>
            <a:srgbClr val="FBAE40"/>
          </p15:clr>
        </p15:guide>
        <p15:guide id="3" pos="7469">
          <p15:clr>
            <a:srgbClr val="FBAE40"/>
          </p15:clr>
        </p15:guide>
        <p15:guide id="4" pos="2683">
          <p15:clr>
            <a:srgbClr val="FBAE40"/>
          </p15:clr>
        </p15:guide>
        <p15:guide id="5" pos="2570">
          <p15:clr>
            <a:srgbClr val="FBAE40"/>
          </p15:clr>
        </p15:guide>
        <p15:guide id="6" pos="211">
          <p15:clr>
            <a:srgbClr val="FBAE40"/>
          </p15:clr>
        </p15:guide>
        <p15:guide id="7" orient="horz" pos="799">
          <p15:clr>
            <a:srgbClr val="FBAE40"/>
          </p15:clr>
        </p15:guide>
        <p15:guide id="8" orient="horz" pos="4020">
          <p15:clr>
            <a:srgbClr val="FBAE40"/>
          </p15:clr>
        </p15:guide>
        <p15:guide id="9" orient="horz" pos="1661">
          <p15:clr>
            <a:srgbClr val="FBAE40"/>
          </p15:clr>
        </p15:guide>
        <p15:guide id="10" orient="horz" pos="175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mpower_additionalText_placeholder" hidden="1">
            <a:extLst>
              <a:ext uri="{FF2B5EF4-FFF2-40B4-BE49-F238E27FC236}">
                <a16:creationId xmlns:a16="http://schemas.microsoft.com/office/drawing/2014/main" id="{5BFFD0DD-DDFD-422B-86D9-F164E68C0538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341"/>
            <a:ext cx="1728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empower_document_placeholder" hidden="1">
            <a:extLst>
              <a:ext uri="{FF2B5EF4-FFF2-40B4-BE49-F238E27FC236}">
                <a16:creationId xmlns:a16="http://schemas.microsoft.com/office/drawing/2014/main" id="{DF070F93-7F88-456A-894C-885F8AC591A3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6" name="empower_proprietary_placeholder" hidden="1">
            <a:extLst>
              <a:ext uri="{FF2B5EF4-FFF2-40B4-BE49-F238E27FC236}">
                <a16:creationId xmlns:a16="http://schemas.microsoft.com/office/drawing/2014/main" id="{9A5FF993-F527-4569-A066-E8D346767DE0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341"/>
            <a:ext cx="97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7" name="empower_draft_placeholder" hidden="1">
            <a:extLst>
              <a:ext uri="{FF2B5EF4-FFF2-40B4-BE49-F238E27FC236}">
                <a16:creationId xmlns:a16="http://schemas.microsoft.com/office/drawing/2014/main" id="{709C3987-21ED-4B60-B90F-837FB1F2A7A5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341"/>
            <a:ext cx="360362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mpower_footer_placeholder" hidden="1">
            <a:extLst>
              <a:ext uri="{FF2B5EF4-FFF2-40B4-BE49-F238E27FC236}">
                <a16:creationId xmlns:a16="http://schemas.microsoft.com/office/drawing/2014/main" id="{C33D0117-4C9D-47FC-BBAF-7D90814DB7C7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341"/>
            <a:ext cx="3096343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10" name="empower_classification_attention_placeholder" hidden="1">
            <a:extLst>
              <a:ext uri="{FF2B5EF4-FFF2-40B4-BE49-F238E27FC236}">
                <a16:creationId xmlns:a16="http://schemas.microsoft.com/office/drawing/2014/main" id="{40F47B66-9156-4480-85AF-99EB0563F553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341"/>
            <a:ext cx="971855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14" name="empower_classification_placeholder" hidden="1">
            <a:extLst>
              <a:ext uri="{FF2B5EF4-FFF2-40B4-BE49-F238E27FC236}">
                <a16:creationId xmlns:a16="http://schemas.microsoft.com/office/drawing/2014/main" id="{B1D76006-023D-437E-80D1-B8FC83CA1329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1238188" y="6489341"/>
            <a:ext cx="973251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6" name="empower_date_placeholder" hidden="1">
            <a:extLst>
              <a:ext uri="{FF2B5EF4-FFF2-40B4-BE49-F238E27FC236}">
                <a16:creationId xmlns:a16="http://schemas.microsoft.com/office/drawing/2014/main" id="{71DC81B7-1CCA-48F9-8AB9-34BBC16340CF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341"/>
            <a:ext cx="61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</a:p>
        </p:txBody>
      </p:sp>
      <p:sp>
        <p:nvSpPr>
          <p:cNvPr id="8" name="Content Left">
            <a:extLst>
              <a:ext uri="{FF2B5EF4-FFF2-40B4-BE49-F238E27FC236}">
                <a16:creationId xmlns:a16="http://schemas.microsoft.com/office/drawing/2014/main" id="{371B7856-37AA-4EBD-9A28-1045DC90A92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34799" y="1268414"/>
            <a:ext cx="2808000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Center Left">
            <a:extLst>
              <a:ext uri="{FF2B5EF4-FFF2-40B4-BE49-F238E27FC236}">
                <a16:creationId xmlns:a16="http://schemas.microsoft.com/office/drawing/2014/main" id="{AB4408A9-DF90-4D32-8AE8-9278539718C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324225" y="1268414"/>
            <a:ext cx="2663825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Content Center Right">
            <a:extLst>
              <a:ext uri="{FF2B5EF4-FFF2-40B4-BE49-F238E27FC236}">
                <a16:creationId xmlns:a16="http://schemas.microsoft.com/office/drawing/2014/main" id="{FFF96914-9970-46DB-82A4-AB1B8011037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6203950" y="1268414"/>
            <a:ext cx="2663825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Content Right">
            <a:extLst>
              <a:ext uri="{FF2B5EF4-FFF2-40B4-BE49-F238E27FC236}">
                <a16:creationId xmlns:a16="http://schemas.microsoft.com/office/drawing/2014/main" id="{6803C6B1-D864-4BE6-AE1F-CA280F4DABD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48750" y="1268414"/>
            <a:ext cx="2807593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CDD773CC-FCEC-46C8-A75B-E70A26A7BF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Click to edit title</a:t>
            </a:r>
          </a:p>
        </p:txBody>
      </p:sp>
      <p:sp>
        <p:nvSpPr>
          <p:cNvPr id="4" name="LOGO PROTECTION" hidden="1">
            <a:extLst>
              <a:ext uri="{FF2B5EF4-FFF2-40B4-BE49-F238E27FC236}">
                <a16:creationId xmlns:a16="http://schemas.microsoft.com/office/drawing/2014/main" id="{FC67C23C-8514-4FAA-ABF5-040B63DA67C4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35BE885-8732-4220-942B-E6D8F286274D}"/>
              </a:ext>
            </a:extLst>
          </p:cNvPr>
          <p:cNvSpPr>
            <a:spLocks noGrp="1"/>
          </p:cNvSpPr>
          <p:nvPr>
            <p:ph type="dt" sz="half" idx="24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3" name="Footer Placeholder 12" hidden="1">
            <a:extLst>
              <a:ext uri="{FF2B5EF4-FFF2-40B4-BE49-F238E27FC236}">
                <a16:creationId xmlns:a16="http://schemas.microsoft.com/office/drawing/2014/main" id="{30570D12-AEFF-4406-B206-CB0D80D8FF49}"/>
              </a:ext>
            </a:extLst>
          </p:cNvPr>
          <p:cNvSpPr>
            <a:spLocks noGrp="1"/>
          </p:cNvSpPr>
          <p:nvPr>
            <p:ph type="ftr" sz="quarter" idx="25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 hidden="1">
            <a:extLst>
              <a:ext uri="{FF2B5EF4-FFF2-40B4-BE49-F238E27FC236}">
                <a16:creationId xmlns:a16="http://schemas.microsoft.com/office/drawing/2014/main" id="{C49E2653-C8D1-4594-B3A4-0606A88CBB62}"/>
              </a:ext>
            </a:extLst>
          </p:cNvPr>
          <p:cNvSpPr>
            <a:spLocks noGrp="1"/>
          </p:cNvSpPr>
          <p:nvPr>
            <p:ph type="sldNum" sz="quarter" idx="26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18" name="MIO_Placeholder_Mapping" hidden="1">
            <a:extLst>
              <a:ext uri="{FF2B5EF4-FFF2-40B4-BE49-F238E27FC236}">
                <a16:creationId xmlns:a16="http://schemas.microsoft.com/office/drawing/2014/main" id="{12ADA7AE-DD1C-409A-B0A5-6D14FF7BF270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orient="horz" pos="4020">
          <p15:clr>
            <a:srgbClr val="FBAE40"/>
          </p15:clr>
        </p15:guide>
        <p15:guide id="3" pos="7469">
          <p15:clr>
            <a:srgbClr val="FBAE40"/>
          </p15:clr>
        </p15:guide>
        <p15:guide id="4" pos="211">
          <p15:clr>
            <a:srgbClr val="FBAE40"/>
          </p15:clr>
        </p15:guide>
        <p15:guide id="5" pos="3908">
          <p15:clr>
            <a:srgbClr val="FBAE40"/>
          </p15:clr>
        </p15:guide>
        <p15:guide id="6" pos="3772">
          <p15:clr>
            <a:srgbClr val="FBAE40"/>
          </p15:clr>
        </p15:guide>
        <p15:guide id="7" pos="5586">
          <p15:clr>
            <a:srgbClr val="FBAE40"/>
          </p15:clr>
        </p15:guide>
        <p15:guide id="8" pos="5700">
          <p15:clr>
            <a:srgbClr val="FBAE40"/>
          </p15:clr>
        </p15:guide>
        <p15:guide id="9" pos="1980">
          <p15:clr>
            <a:srgbClr val="FBAE40"/>
          </p15:clr>
        </p15:guide>
        <p15:guide id="10" pos="209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Row |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mpower_additionalText_placeholder" hidden="1">
            <a:extLst>
              <a:ext uri="{FF2B5EF4-FFF2-40B4-BE49-F238E27FC236}">
                <a16:creationId xmlns:a16="http://schemas.microsoft.com/office/drawing/2014/main" id="{598DE9EE-A198-41B5-9814-41C66F96D3B0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700"/>
            <a:ext cx="1728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empower_document_placeholder" hidden="1">
            <a:extLst>
              <a:ext uri="{FF2B5EF4-FFF2-40B4-BE49-F238E27FC236}">
                <a16:creationId xmlns:a16="http://schemas.microsoft.com/office/drawing/2014/main" id="{0AFB1D71-5FD7-446C-90B5-1DE68C513BD6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6" name="empower_proprietary_placeholder" hidden="1">
            <a:extLst>
              <a:ext uri="{FF2B5EF4-FFF2-40B4-BE49-F238E27FC236}">
                <a16:creationId xmlns:a16="http://schemas.microsoft.com/office/drawing/2014/main" id="{57168C6C-B95E-4260-9301-8D1D5988F67B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700"/>
            <a:ext cx="97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7" name="empower_draft_placeholder" hidden="1">
            <a:extLst>
              <a:ext uri="{FF2B5EF4-FFF2-40B4-BE49-F238E27FC236}">
                <a16:creationId xmlns:a16="http://schemas.microsoft.com/office/drawing/2014/main" id="{729E2230-F28C-4139-A2F7-536C0BDB8E99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700"/>
            <a:ext cx="360362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mpower_footer_placeholder" hidden="1">
            <a:extLst>
              <a:ext uri="{FF2B5EF4-FFF2-40B4-BE49-F238E27FC236}">
                <a16:creationId xmlns:a16="http://schemas.microsoft.com/office/drawing/2014/main" id="{2A98BB16-D9CD-4785-A71C-21C57A554883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700"/>
            <a:ext cx="3096343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10" name="empower_classification_attention_placeholder" hidden="1">
            <a:extLst>
              <a:ext uri="{FF2B5EF4-FFF2-40B4-BE49-F238E27FC236}">
                <a16:creationId xmlns:a16="http://schemas.microsoft.com/office/drawing/2014/main" id="{333A1F8F-A990-434A-92C1-D59A014E7AFF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700"/>
            <a:ext cx="971855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11" name="empower_classification_placeholder" hidden="1">
            <a:extLst>
              <a:ext uri="{FF2B5EF4-FFF2-40B4-BE49-F238E27FC236}">
                <a16:creationId xmlns:a16="http://schemas.microsoft.com/office/drawing/2014/main" id="{DBAA7875-DC7B-4CB1-AFAA-A99AEDD01BF7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1238188" y="6489700"/>
            <a:ext cx="973251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15" name="empower_date_placeholder" hidden="1">
            <a:extLst>
              <a:ext uri="{FF2B5EF4-FFF2-40B4-BE49-F238E27FC236}">
                <a16:creationId xmlns:a16="http://schemas.microsoft.com/office/drawing/2014/main" id="{5743D8EF-9336-4669-BBD9-501D062A3DB4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700"/>
            <a:ext cx="61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  <a:endParaRPr lang="en-US" sz="800" kern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Content Top">
            <a:extLst>
              <a:ext uri="{FF2B5EF4-FFF2-40B4-BE49-F238E27FC236}">
                <a16:creationId xmlns:a16="http://schemas.microsoft.com/office/drawing/2014/main" id="{B528FDA5-64C4-4079-B7B7-97722BA30039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34800" y="1268414"/>
            <a:ext cx="11521280" cy="1368425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2" name="Content Left">
            <a:extLst>
              <a:ext uri="{FF2B5EF4-FFF2-40B4-BE49-F238E27FC236}">
                <a16:creationId xmlns:a16="http://schemas.microsoft.com/office/drawing/2014/main" id="{11455573-DB68-4634-9EB0-10FDA72EB09C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800" y="2781300"/>
            <a:ext cx="2808000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" name="Content Center Left">
            <a:extLst>
              <a:ext uri="{FF2B5EF4-FFF2-40B4-BE49-F238E27FC236}">
                <a16:creationId xmlns:a16="http://schemas.microsoft.com/office/drawing/2014/main" id="{DF6A34C2-8D0D-4C18-BD01-86B1344A92D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324225" y="2781300"/>
            <a:ext cx="2663825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Content Center Right">
            <a:extLst>
              <a:ext uri="{FF2B5EF4-FFF2-40B4-BE49-F238E27FC236}">
                <a16:creationId xmlns:a16="http://schemas.microsoft.com/office/drawing/2014/main" id="{A331F240-D4BB-4096-BFB7-002D583A4FC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03950" y="2781300"/>
            <a:ext cx="2663825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" name="Content Right">
            <a:extLst>
              <a:ext uri="{FF2B5EF4-FFF2-40B4-BE49-F238E27FC236}">
                <a16:creationId xmlns:a16="http://schemas.microsoft.com/office/drawing/2014/main" id="{2BEB3BE2-22F6-4B6B-AB28-F38AB449DE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048750" y="2781300"/>
            <a:ext cx="2807593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B9A27F18-A46A-4C29-AB62-7BEB5215CA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4" name="LOGO PROTECTION" hidden="1">
            <a:extLst>
              <a:ext uri="{FF2B5EF4-FFF2-40B4-BE49-F238E27FC236}">
                <a16:creationId xmlns:a16="http://schemas.microsoft.com/office/drawing/2014/main" id="{DDE018F7-7CB9-4F69-872D-4609CBE453C0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580E7AAC-C545-4F05-8939-1B218CC948D8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4" name="Footer Placeholder 13" hidden="1">
            <a:extLst>
              <a:ext uri="{FF2B5EF4-FFF2-40B4-BE49-F238E27FC236}">
                <a16:creationId xmlns:a16="http://schemas.microsoft.com/office/drawing/2014/main" id="{86E86CFC-21FB-497B-BD25-729619D70F13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lide Number Placeholder 16" hidden="1">
            <a:extLst>
              <a:ext uri="{FF2B5EF4-FFF2-40B4-BE49-F238E27FC236}">
                <a16:creationId xmlns:a16="http://schemas.microsoft.com/office/drawing/2014/main" id="{C7A23CE7-AF5A-4245-A417-6A94DA58E485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19" name="MIO_Placeholder_Mapping" hidden="1">
            <a:extLst>
              <a:ext uri="{FF2B5EF4-FFF2-40B4-BE49-F238E27FC236}">
                <a16:creationId xmlns:a16="http://schemas.microsoft.com/office/drawing/2014/main" id="{E3241B79-27A8-4873-89EC-D6F0564709E7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orient="horz" pos="1661">
          <p15:clr>
            <a:srgbClr val="FBAE40"/>
          </p15:clr>
        </p15:guide>
        <p15:guide id="3" orient="horz" pos="1752">
          <p15:clr>
            <a:srgbClr val="FBAE40"/>
          </p15:clr>
        </p15:guide>
        <p15:guide id="4" orient="horz" pos="4020">
          <p15:clr>
            <a:srgbClr val="FBAE40"/>
          </p15:clr>
        </p15:guide>
        <p15:guide id="5" pos="1980">
          <p15:clr>
            <a:srgbClr val="FBAE40"/>
          </p15:clr>
        </p15:guide>
        <p15:guide id="6" pos="211">
          <p15:clr>
            <a:srgbClr val="FBAE40"/>
          </p15:clr>
        </p15:guide>
        <p15:guide id="7" pos="2094">
          <p15:clr>
            <a:srgbClr val="FBAE40"/>
          </p15:clr>
        </p15:guide>
        <p15:guide id="8" pos="3772">
          <p15:clr>
            <a:srgbClr val="FBAE40"/>
          </p15:clr>
        </p15:guide>
        <p15:guide id="9" pos="3908">
          <p15:clr>
            <a:srgbClr val="FBAE40"/>
          </p15:clr>
        </p15:guide>
        <p15:guide id="10" pos="5586">
          <p15:clr>
            <a:srgbClr val="FBAE40"/>
          </p15:clr>
        </p15:guide>
        <p15:guide id="11" pos="5700">
          <p15:clr>
            <a:srgbClr val="FBAE40"/>
          </p15:clr>
        </p15:guide>
        <p15:guide id="12" pos="746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mpower_additionalText_placeholder" hidden="1">
            <a:extLst>
              <a:ext uri="{FF2B5EF4-FFF2-40B4-BE49-F238E27FC236}">
                <a16:creationId xmlns:a16="http://schemas.microsoft.com/office/drawing/2014/main" id="{8B492BE2-D2A2-481A-B24A-CDE1C12A85F8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700"/>
            <a:ext cx="1728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baseline="0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C269EC22-FB11-4D33-A5AD-970FF7AE0E7D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2" name="empower_proprietary_placeholder" hidden="1">
            <a:extLst>
              <a:ext uri="{FF2B5EF4-FFF2-40B4-BE49-F238E27FC236}">
                <a16:creationId xmlns:a16="http://schemas.microsoft.com/office/drawing/2014/main" id="{4B1BF6CA-DC2D-48CD-962D-066217BE39A2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700"/>
            <a:ext cx="97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4" name="empower_draft_placeholder" hidden="1">
            <a:extLst>
              <a:ext uri="{FF2B5EF4-FFF2-40B4-BE49-F238E27FC236}">
                <a16:creationId xmlns:a16="http://schemas.microsoft.com/office/drawing/2014/main" id="{884DECEF-9719-4244-AEE1-2AEA4754457D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700"/>
            <a:ext cx="360362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empower_footer_placeholder" hidden="1">
            <a:extLst>
              <a:ext uri="{FF2B5EF4-FFF2-40B4-BE49-F238E27FC236}">
                <a16:creationId xmlns:a16="http://schemas.microsoft.com/office/drawing/2014/main" id="{4E03D739-7852-4964-A407-6FD3B0FC1EEE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700"/>
            <a:ext cx="3096343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18" name="empower_classification_attention_placeholder" hidden="1">
            <a:extLst>
              <a:ext uri="{FF2B5EF4-FFF2-40B4-BE49-F238E27FC236}">
                <a16:creationId xmlns:a16="http://schemas.microsoft.com/office/drawing/2014/main" id="{8BB80B65-0382-459F-AC7F-F3D707F65045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700"/>
            <a:ext cx="971855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0" name="empower_classification_placeholder" hidden="1">
            <a:extLst>
              <a:ext uri="{FF2B5EF4-FFF2-40B4-BE49-F238E27FC236}">
                <a16:creationId xmlns:a16="http://schemas.microsoft.com/office/drawing/2014/main" id="{35CA1B3C-86AD-43CD-94E9-5A2E81B7D24E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1238188" y="6489700"/>
            <a:ext cx="973251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2" name="empower_date_placeholder" hidden="1">
            <a:extLst>
              <a:ext uri="{FF2B5EF4-FFF2-40B4-BE49-F238E27FC236}">
                <a16:creationId xmlns:a16="http://schemas.microsoft.com/office/drawing/2014/main" id="{8E11CE1F-6424-469C-8957-85A359561FBF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700"/>
            <a:ext cx="61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106A8C73-A6AF-4DF0-8894-BF2EC7AA230E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AB7F0ADB-6E9B-485D-93FC-12BF83F0A674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 hidden="1">
            <a:extLst>
              <a:ext uri="{FF2B5EF4-FFF2-40B4-BE49-F238E27FC236}">
                <a16:creationId xmlns:a16="http://schemas.microsoft.com/office/drawing/2014/main" id="{688F703F-EAD1-4063-8445-95277BEEE9A3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2" name="MIO_Placeholder_Mapping" hidden="1">
            <a:extLst>
              <a:ext uri="{FF2B5EF4-FFF2-40B4-BE49-F238E27FC236}">
                <a16:creationId xmlns:a16="http://schemas.microsoft.com/office/drawing/2014/main" id="{1AE06898-E172-4A77-BE61-DAD235E107B9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7469" userDrawn="1">
          <p15:clr>
            <a:srgbClr val="FBAE40"/>
          </p15:clr>
        </p15:guide>
        <p15:guide id="2" pos="211" userDrawn="1">
          <p15:clr>
            <a:srgbClr val="FBAE40"/>
          </p15:clr>
        </p15:guide>
        <p15:guide id="3" orient="horz" pos="4020" userDrawn="1">
          <p15:clr>
            <a:srgbClr val="FBAE40"/>
          </p15:clr>
        </p15:guide>
        <p15:guide id="4" orient="horz" pos="79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Fullpic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9A3C9F-7C21-45B3-9124-006DC5D0E6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12281 h 6858000"/>
              <a:gd name="connsiteX3" fmla="*/ 12192000 w 12192000"/>
              <a:gd name="connsiteY3" fmla="*/ 6823094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6" fmla="*/ 0 w 12192000"/>
              <a:gd name="connsiteY6" fmla="*/ 6823094 h 6858000"/>
              <a:gd name="connsiteX7" fmla="*/ 0 w 12192000"/>
              <a:gd name="connsiteY7" fmla="*/ 68122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12281"/>
                </a:lnTo>
                <a:lnTo>
                  <a:pt x="12192000" y="6823094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823094"/>
                </a:lnTo>
                <a:lnTo>
                  <a:pt x="0" y="6812281"/>
                </a:lnTo>
                <a:close/>
              </a:path>
            </a:pathLst>
          </a:custGeom>
          <a:solidFill>
            <a:srgbClr val="DCD5D7"/>
          </a:solidFill>
        </p:spPr>
        <p:txBody>
          <a:bodyPr wrap="square" tIns="2880000">
            <a:noAutofit/>
          </a:bodyPr>
          <a:lstStyle>
            <a:lvl1pPr algn="ctr">
              <a:buNone/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MIO_AGENDA_IGNORE_NAVIGATION" hidden="1">
            <a:extLst>
              <a:ext uri="{FF2B5EF4-FFF2-40B4-BE49-F238E27FC236}">
                <a16:creationId xmlns:a16="http://schemas.microsoft.com/office/drawing/2014/main" id="{298E6853-722D-4D8C-A4A5-A6FCEB4A06C0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MIO_AGENDA_IGNORE_CHAPTER_REFERENCE" hidden="1">
            <a:extLst>
              <a:ext uri="{FF2B5EF4-FFF2-40B4-BE49-F238E27FC236}">
                <a16:creationId xmlns:a16="http://schemas.microsoft.com/office/drawing/2014/main" id="{4C952A04-6CCB-455C-887C-1B9A3B0ACD0B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E7D6FAC8-11F4-4964-9B25-EE9D1E189D30}"/>
              </a:ext>
            </a:extLst>
          </p:cNvPr>
          <p:cNvSpPr>
            <a:spLocks noGrp="1"/>
          </p:cNvSpPr>
          <p:nvPr>
            <p:ph type="dt" sz="half" idx="13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B6B82CD2-EA5C-4D03-98C1-175706CF32FC}"/>
              </a:ext>
            </a:extLst>
          </p:cNvPr>
          <p:cNvSpPr>
            <a:spLocks noGrp="1"/>
          </p:cNvSpPr>
          <p:nvPr>
            <p:ph type="ftr" sz="quarter" idx="14"/>
            <p:custDataLst>
              <p:tags r:id="rId2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6C4E2716-EC8F-40FC-B4F8-3418FB160B39}"/>
              </a:ext>
            </a:extLst>
          </p:cNvPr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MIO_Placeholder_Mapping" hidden="1">
            <a:extLst>
              <a:ext uri="{FF2B5EF4-FFF2-40B4-BE49-F238E27FC236}">
                <a16:creationId xmlns:a16="http://schemas.microsoft.com/office/drawing/2014/main" id="{162DC542-CA6E-49F2-AE52-133D584ED71B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3257007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ckground White">
            <a:extLst>
              <a:ext uri="{FF2B5EF4-FFF2-40B4-BE49-F238E27FC236}">
                <a16:creationId xmlns:a16="http://schemas.microsoft.com/office/drawing/2014/main" id="{8739B1C3-A1A6-48E1-B2C4-F4CE3C82443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LOGO PROTECTION" hidden="1">
            <a:extLst>
              <a:ext uri="{FF2B5EF4-FFF2-40B4-BE49-F238E27FC236}">
                <a16:creationId xmlns:a16="http://schemas.microsoft.com/office/drawing/2014/main" id="{8182E335-5A52-4E3C-BCEC-9507D81BA511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2927650" y="1920766"/>
            <a:ext cx="6336702" cy="3088476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6" name="MIO_AGENDA_LAST_SLIDE" hidden="1">
            <a:extLst>
              <a:ext uri="{FF2B5EF4-FFF2-40B4-BE49-F238E27FC236}">
                <a16:creationId xmlns:a16="http://schemas.microsoft.com/office/drawing/2014/main" id="{45591D6F-6D52-44E5-B3AA-2575CCD45201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2" name="MIO_AGENDA_IGNORE_NAVIGATION" hidden="1">
            <a:extLst>
              <a:ext uri="{FF2B5EF4-FFF2-40B4-BE49-F238E27FC236}">
                <a16:creationId xmlns:a16="http://schemas.microsoft.com/office/drawing/2014/main" id="{C7038F66-C11F-4566-ADAF-A099AF957551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3" name="MIO_AGENDA_IGNORE_CHAPTER_REFERENCE" hidden="1">
            <a:extLst>
              <a:ext uri="{FF2B5EF4-FFF2-40B4-BE49-F238E27FC236}">
                <a16:creationId xmlns:a16="http://schemas.microsoft.com/office/drawing/2014/main" id="{E0318986-8EA2-446A-AFF2-E8441C3AF8A6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087EFA22-3F6E-4210-A8FC-0864CD1DE4EF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4" name="Footer Placeholder 13" hidden="1">
            <a:extLst>
              <a:ext uri="{FF2B5EF4-FFF2-40B4-BE49-F238E27FC236}">
                <a16:creationId xmlns:a16="http://schemas.microsoft.com/office/drawing/2014/main" id="{BDF262C8-30D5-474A-BD81-CA14ACCE51B5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 hidden="1">
            <a:extLst>
              <a:ext uri="{FF2B5EF4-FFF2-40B4-BE49-F238E27FC236}">
                <a16:creationId xmlns:a16="http://schemas.microsoft.com/office/drawing/2014/main" id="{3F1C5DF9-A781-4661-8C3B-816A398ADFD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2" name="MIO_Placeholder_Mapping" hidden="1">
            <a:extLst>
              <a:ext uri="{FF2B5EF4-FFF2-40B4-BE49-F238E27FC236}">
                <a16:creationId xmlns:a16="http://schemas.microsoft.com/office/drawing/2014/main" id="{77B07280-C452-41A8-A8A7-B816EB9C3C9E}"/>
              </a:ext>
            </a:extLst>
          </p:cNvPr>
          <p:cNvSpPr/>
          <p:nvPr userDrawn="1">
            <p:custDataLst>
              <p:tags r:id="rId5"/>
            </p:custDataLst>
          </p:nvPr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1D664F82-C381-42D9-B168-31F6D4282D2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446" y="2755984"/>
            <a:ext cx="3077814" cy="134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7015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501C1CF0-6452-4D4E-9BC7-65EADBD5EEC4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Background White">
            <a:extLst>
              <a:ext uri="{FF2B5EF4-FFF2-40B4-BE49-F238E27FC236}">
                <a16:creationId xmlns:a16="http://schemas.microsoft.com/office/drawing/2014/main" id="{FBA286CB-2DB7-49EA-ABB9-E63BB6315EDB}"/>
              </a:ext>
            </a:extLst>
          </p:cNvPr>
          <p:cNvSpPr/>
          <p:nvPr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27" name="Crystal Picture Placeholder">
            <a:extLst>
              <a:ext uri="{FF2B5EF4-FFF2-40B4-BE49-F238E27FC236}">
                <a16:creationId xmlns:a16="http://schemas.microsoft.com/office/drawing/2014/main" id="{2B034C47-A659-3457-E1A7-79A7F521356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1" y="0"/>
            <a:ext cx="5205158" cy="6858000"/>
          </a:xfrm>
          <a:custGeom>
            <a:avLst/>
            <a:gdLst>
              <a:gd name="connsiteX0" fmla="*/ 0 w 5205158"/>
              <a:gd name="connsiteY0" fmla="*/ 0 h 6858000"/>
              <a:gd name="connsiteX1" fmla="*/ 4377139 w 5205158"/>
              <a:gd name="connsiteY1" fmla="*/ 0 h 6858000"/>
              <a:gd name="connsiteX2" fmla="*/ 5205158 w 5205158"/>
              <a:gd name="connsiteY2" fmla="*/ 1713978 h 6858000"/>
              <a:gd name="connsiteX3" fmla="*/ 4370092 w 5205158"/>
              <a:gd name="connsiteY3" fmla="*/ 6858000 h 6858000"/>
              <a:gd name="connsiteX4" fmla="*/ 0 w 5205158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5158" h="6858000">
                <a:moveTo>
                  <a:pt x="0" y="0"/>
                </a:moveTo>
                <a:lnTo>
                  <a:pt x="4377139" y="0"/>
                </a:lnTo>
                <a:lnTo>
                  <a:pt x="5205158" y="1713978"/>
                </a:lnTo>
                <a:lnTo>
                  <a:pt x="43700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 wrap="square" tIns="2700000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35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5808608" y="3790101"/>
            <a:ext cx="576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18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Author (department)</a:t>
            </a:r>
            <a:br>
              <a:rPr lang="en-US" noProof="0" dirty="0"/>
            </a:br>
            <a:r>
              <a:rPr lang="en-US" noProof="0" dirty="0"/>
              <a:t>Date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0926292C-4FD6-404F-8149-3EB0B4DF87BE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08608" y="1757203"/>
            <a:ext cx="5760000" cy="1672899"/>
          </a:xfrm>
        </p:spPr>
        <p:txBody>
          <a:bodyPr bIns="0" anchor="b">
            <a:normAutofit/>
          </a:bodyPr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Please type in title</a:t>
            </a:r>
          </a:p>
        </p:txBody>
      </p:sp>
      <p:sp>
        <p:nvSpPr>
          <p:cNvPr id="8" name="empower_classification_attention_placeholder" hidden="1">
            <a:extLst>
              <a:ext uri="{FF2B5EF4-FFF2-40B4-BE49-F238E27FC236}">
                <a16:creationId xmlns:a16="http://schemas.microsoft.com/office/drawing/2014/main" id="{275E4ACD-2699-4EB4-B72E-2EBE63C205D6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5808608" y="6501600"/>
            <a:ext cx="1368401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9" name="empower_classification_placeholder" hidden="1">
            <a:extLst>
              <a:ext uri="{FF2B5EF4-FFF2-40B4-BE49-F238E27FC236}">
                <a16:creationId xmlns:a16="http://schemas.microsoft.com/office/drawing/2014/main" id="{2E1A11AC-1395-4E21-827C-BF03F1350E73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5808608" y="6501600"/>
            <a:ext cx="136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endParaRPr lang="en-US" sz="800" kern="0" baseline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8A1DAB4F-0FA1-4116-AD11-2FAD7B4CA74A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8328521" y="6501600"/>
            <a:ext cx="3240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  <a:endParaRPr lang="en-US" sz="800" kern="0" baseline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empower_draft_placeholder" hidden="1">
            <a:extLst>
              <a:ext uri="{FF2B5EF4-FFF2-40B4-BE49-F238E27FC236}">
                <a16:creationId xmlns:a16="http://schemas.microsoft.com/office/drawing/2014/main" id="{6199DA7C-0CA0-4D66-B211-C7E7EAED8246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 bwMode="auto">
          <a:xfrm>
            <a:off x="7464565" y="6501239"/>
            <a:ext cx="576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MIO_AGENDA_IGNORE_NAVIGATION" hidden="1">
            <a:extLst>
              <a:ext uri="{FF2B5EF4-FFF2-40B4-BE49-F238E27FC236}">
                <a16:creationId xmlns:a16="http://schemas.microsoft.com/office/drawing/2014/main" id="{77B7EDDE-B2BF-41DF-B12E-29C55B064D28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6" name="MIO_AGENDA_IGNORE_CHAPTER_REFERENCE" hidden="1">
            <a:extLst>
              <a:ext uri="{FF2B5EF4-FFF2-40B4-BE49-F238E27FC236}">
                <a16:creationId xmlns:a16="http://schemas.microsoft.com/office/drawing/2014/main" id="{77CD087C-DFE1-43D5-AF8C-29BB0B90F672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8A2B950C-C584-4156-BAA9-284D4A5BB0F4}"/>
              </a:ext>
            </a:extLst>
          </p:cNvPr>
          <p:cNvSpPr>
            <a:spLocks noGrp="1"/>
          </p:cNvSpPr>
          <p:nvPr>
            <p:ph type="dt" sz="half" idx="19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5BA39DF-1C65-465A-9ECA-C35A3F0705E9}"/>
              </a:ext>
            </a:extLst>
          </p:cNvPr>
          <p:cNvSpPr>
            <a:spLocks noGrp="1"/>
          </p:cNvSpPr>
          <p:nvPr>
            <p:ph type="ftr" sz="quarter" idx="20"/>
            <p:custDataLst>
              <p:tags r:id="rId8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 hidden="1">
            <a:extLst>
              <a:ext uri="{FF2B5EF4-FFF2-40B4-BE49-F238E27FC236}">
                <a16:creationId xmlns:a16="http://schemas.microsoft.com/office/drawing/2014/main" id="{237973C6-0D90-4AEE-BB6E-AE4A8B5BA26B}"/>
              </a:ext>
            </a:extLst>
          </p:cNvPr>
          <p:cNvSpPr>
            <a:spLocks noGrp="1"/>
          </p:cNvSpPr>
          <p:nvPr>
            <p:ph type="sldNum" sz="quarter" idx="21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D727B4D6-DF5E-49B7-A837-D207551F221D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" name="LOGO">
            <a:extLst>
              <a:ext uri="{FF2B5EF4-FFF2-40B4-BE49-F238E27FC236}">
                <a16:creationId xmlns:a16="http://schemas.microsoft.com/office/drawing/2014/main" id="{A2558C1A-A4CE-495C-941B-21CFE7DE6C2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55" y="5453288"/>
            <a:ext cx="1830253" cy="80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423285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D04A951B-0B3C-4A20-86D2-B3C8F8FB9563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Background White">
            <a:extLst>
              <a:ext uri="{FF2B5EF4-FFF2-40B4-BE49-F238E27FC236}">
                <a16:creationId xmlns:a16="http://schemas.microsoft.com/office/drawing/2014/main" id="{1FBC75BD-957B-1EC7-B3A9-8C67FC480706}"/>
              </a:ext>
            </a:extLst>
          </p:cNvPr>
          <p:cNvSpPr/>
          <p:nvPr userDrawn="1"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rtl="0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" name="Crystal Shape">
            <a:extLst>
              <a:ext uri="{FF2B5EF4-FFF2-40B4-BE49-F238E27FC236}">
                <a16:creationId xmlns:a16="http://schemas.microsoft.com/office/drawing/2014/main" id="{2EA7ACC0-9174-0F6F-0B3E-9FE773D0A408}"/>
              </a:ext>
            </a:extLst>
          </p:cNvPr>
          <p:cNvSpPr/>
          <p:nvPr userDrawn="1"/>
        </p:nvSpPr>
        <p:spPr bwMode="auto">
          <a:xfrm>
            <a:off x="2" y="1"/>
            <a:ext cx="12191999" cy="3932241"/>
          </a:xfrm>
          <a:custGeom>
            <a:avLst/>
            <a:gdLst>
              <a:gd name="connsiteX0" fmla="*/ 0 w 12191999"/>
              <a:gd name="connsiteY0" fmla="*/ 0 h 3932241"/>
              <a:gd name="connsiteX1" fmla="*/ 12191999 w 12191999"/>
              <a:gd name="connsiteY1" fmla="*/ 0 h 3932241"/>
              <a:gd name="connsiteX2" fmla="*/ 12191999 w 12191999"/>
              <a:gd name="connsiteY2" fmla="*/ 3726156 h 3932241"/>
              <a:gd name="connsiteX3" fmla="*/ 3063660 w 12191999"/>
              <a:gd name="connsiteY3" fmla="*/ 2179105 h 3932241"/>
              <a:gd name="connsiteX4" fmla="*/ 387 w 12191999"/>
              <a:gd name="connsiteY4" fmla="*/ 3726157 h 3932241"/>
              <a:gd name="connsiteX5" fmla="*/ 387 w 12191999"/>
              <a:gd name="connsiteY5" fmla="*/ 3932241 h 3932241"/>
              <a:gd name="connsiteX6" fmla="*/ 0 w 12191999"/>
              <a:gd name="connsiteY6" fmla="*/ 3932241 h 3932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3932241">
                <a:moveTo>
                  <a:pt x="0" y="0"/>
                </a:moveTo>
                <a:lnTo>
                  <a:pt x="12191999" y="0"/>
                </a:lnTo>
                <a:lnTo>
                  <a:pt x="12191999" y="3726156"/>
                </a:lnTo>
                <a:lnTo>
                  <a:pt x="3063660" y="2179105"/>
                </a:lnTo>
                <a:lnTo>
                  <a:pt x="387" y="3726157"/>
                </a:lnTo>
                <a:lnTo>
                  <a:pt x="387" y="3932241"/>
                </a:lnTo>
                <a:lnTo>
                  <a:pt x="0" y="3932241"/>
                </a:lnTo>
                <a:close/>
              </a:path>
            </a:pathLst>
          </a:custGeom>
          <a:solidFill>
            <a:srgbClr val="0A827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defTabSz="576000" rtl="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4000" y="5641200"/>
            <a:ext cx="828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18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Author (department)</a:t>
            </a:r>
            <a:br>
              <a:rPr lang="en-US" noProof="0" dirty="0"/>
            </a:br>
            <a:r>
              <a:rPr lang="en-US" noProof="0" dirty="0"/>
              <a:t>Date</a:t>
            </a:r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id="{DDFB9099-E080-4657-A124-1583A7385081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24001" y="4161599"/>
            <a:ext cx="8280000" cy="1119600"/>
          </a:xfrm>
        </p:spPr>
        <p:txBody>
          <a:bodyPr bIns="0" anchor="b">
            <a:normAutofit/>
          </a:bodyPr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Please type in title</a:t>
            </a:r>
          </a:p>
        </p:txBody>
      </p:sp>
      <p:sp>
        <p:nvSpPr>
          <p:cNvPr id="8" name="empower_classification_attention_placeholder" hidden="1">
            <a:extLst>
              <a:ext uri="{FF2B5EF4-FFF2-40B4-BE49-F238E27FC236}">
                <a16:creationId xmlns:a16="http://schemas.microsoft.com/office/drawing/2014/main" id="{597455C0-1C86-4D66-BC01-C39FC0636301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5411800" y="6501600"/>
            <a:ext cx="1368401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9" name="empower_classification_placeholder" hidden="1">
            <a:extLst>
              <a:ext uri="{FF2B5EF4-FFF2-40B4-BE49-F238E27FC236}">
                <a16:creationId xmlns:a16="http://schemas.microsoft.com/office/drawing/2014/main" id="{F2A69E30-B66A-4640-A0FD-5D2C3EE160B0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5412000" y="6501600"/>
            <a:ext cx="136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96E39437-30C8-4D2C-BDE0-D743E3FA80DD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624000" y="6501600"/>
            <a:ext cx="3240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9" name="empower_draft_placeholder" hidden="1">
            <a:extLst>
              <a:ext uri="{FF2B5EF4-FFF2-40B4-BE49-F238E27FC236}">
                <a16:creationId xmlns:a16="http://schemas.microsoft.com/office/drawing/2014/main" id="{4B8FCDCD-762A-43C6-901A-F85ED8B716CE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 bwMode="auto">
          <a:xfrm>
            <a:off x="4350044" y="6501239"/>
            <a:ext cx="5760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MIO_AGENDA_IGNORE_NAVIGATION" hidden="1">
            <a:extLst>
              <a:ext uri="{FF2B5EF4-FFF2-40B4-BE49-F238E27FC236}">
                <a16:creationId xmlns:a16="http://schemas.microsoft.com/office/drawing/2014/main" id="{E1EDD075-E4C7-4D42-B9EA-266CAA36278B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5" name="MIO_AGENDA_IGNORE_CHAPTER_REFERENCE" hidden="1">
            <a:extLst>
              <a:ext uri="{FF2B5EF4-FFF2-40B4-BE49-F238E27FC236}">
                <a16:creationId xmlns:a16="http://schemas.microsoft.com/office/drawing/2014/main" id="{69714F47-DD62-4063-BF75-AE10B75ACD2F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1" name="Date Placeholder 10" hidden="1">
            <a:extLst>
              <a:ext uri="{FF2B5EF4-FFF2-40B4-BE49-F238E27FC236}">
                <a16:creationId xmlns:a16="http://schemas.microsoft.com/office/drawing/2014/main" id="{C4801112-C226-4D1B-8109-89A1EA6E6950}"/>
              </a:ext>
            </a:extLst>
          </p:cNvPr>
          <p:cNvSpPr>
            <a:spLocks noGrp="1"/>
          </p:cNvSpPr>
          <p:nvPr>
            <p:ph type="dt" sz="half" idx="15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7" name="Footer Placeholder 16" hidden="1">
            <a:extLst>
              <a:ext uri="{FF2B5EF4-FFF2-40B4-BE49-F238E27FC236}">
                <a16:creationId xmlns:a16="http://schemas.microsoft.com/office/drawing/2014/main" id="{4A132925-95FA-4753-A3A8-100A8B4A5840}"/>
              </a:ext>
            </a:extLst>
          </p:cNvPr>
          <p:cNvSpPr>
            <a:spLocks noGrp="1"/>
          </p:cNvSpPr>
          <p:nvPr>
            <p:ph type="ftr" sz="quarter" idx="16"/>
            <p:custDataLst>
              <p:tags r:id="rId8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 hidden="1">
            <a:extLst>
              <a:ext uri="{FF2B5EF4-FFF2-40B4-BE49-F238E27FC236}">
                <a16:creationId xmlns:a16="http://schemas.microsoft.com/office/drawing/2014/main" id="{90BC69B8-D726-4EBC-AE1A-053251677C8B}"/>
              </a:ext>
            </a:extLst>
          </p:cNvPr>
          <p:cNvSpPr>
            <a:spLocks noGrp="1"/>
          </p:cNvSpPr>
          <p:nvPr>
            <p:ph type="sldNum" sz="quarter" idx="17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2" name="MIO_Placeholder_Mapping" hidden="1">
            <a:extLst>
              <a:ext uri="{FF2B5EF4-FFF2-40B4-BE49-F238E27FC236}">
                <a16:creationId xmlns:a16="http://schemas.microsoft.com/office/drawing/2014/main" id="{3B046A58-B894-4C62-9312-C4EF9EDFF3F0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" name="LOGO">
            <a:extLst>
              <a:ext uri="{FF2B5EF4-FFF2-40B4-BE49-F238E27FC236}">
                <a16:creationId xmlns:a16="http://schemas.microsoft.com/office/drawing/2014/main" id="{0090C8BE-0F32-4CF4-BB5D-F435E6072DC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55" y="5453288"/>
            <a:ext cx="1830253" cy="80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mpower_additionalText_placeholder" hidden="1">
            <a:extLst>
              <a:ext uri="{FF2B5EF4-FFF2-40B4-BE49-F238E27FC236}">
                <a16:creationId xmlns:a16="http://schemas.microsoft.com/office/drawing/2014/main" id="{93F7048C-8316-453D-8883-8716B78B0306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341"/>
            <a:ext cx="1728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baseline="0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19AD8A63-6441-49F3-BD90-8D4DF9E47EE1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2" name="empower_proprietary_placeholder" hidden="1">
            <a:extLst>
              <a:ext uri="{FF2B5EF4-FFF2-40B4-BE49-F238E27FC236}">
                <a16:creationId xmlns:a16="http://schemas.microsoft.com/office/drawing/2014/main" id="{47EE7D08-6A4F-4583-B0FB-2642238529C0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341"/>
            <a:ext cx="97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4" name="empower_draft_placeholder" hidden="1">
            <a:extLst>
              <a:ext uri="{FF2B5EF4-FFF2-40B4-BE49-F238E27FC236}">
                <a16:creationId xmlns:a16="http://schemas.microsoft.com/office/drawing/2014/main" id="{BBB3932D-D47B-4955-93EE-467AC52E4E27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341"/>
            <a:ext cx="360362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empower_footer_placeholder" hidden="1">
            <a:extLst>
              <a:ext uri="{FF2B5EF4-FFF2-40B4-BE49-F238E27FC236}">
                <a16:creationId xmlns:a16="http://schemas.microsoft.com/office/drawing/2014/main" id="{BB857729-3B9C-45BF-8F44-236D56EED406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341"/>
            <a:ext cx="3096343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18" name="empower_classification_attention_placeholder" hidden="1">
            <a:extLst>
              <a:ext uri="{FF2B5EF4-FFF2-40B4-BE49-F238E27FC236}">
                <a16:creationId xmlns:a16="http://schemas.microsoft.com/office/drawing/2014/main" id="{ED12D396-6789-4220-B5FF-8F4E755A3C76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700"/>
            <a:ext cx="971855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0" name="empower_classification_placeholder" hidden="1">
            <a:extLst>
              <a:ext uri="{FF2B5EF4-FFF2-40B4-BE49-F238E27FC236}">
                <a16:creationId xmlns:a16="http://schemas.microsoft.com/office/drawing/2014/main" id="{37C1E426-F34B-4FFB-A688-C9E251A8BC0B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1238188" y="6489700"/>
            <a:ext cx="973251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2" name="empower_date_placeholder" hidden="1">
            <a:extLst>
              <a:ext uri="{FF2B5EF4-FFF2-40B4-BE49-F238E27FC236}">
                <a16:creationId xmlns:a16="http://schemas.microsoft.com/office/drawing/2014/main" id="{6976A686-032A-4DD8-ACB2-F6323D2BEB1D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341"/>
            <a:ext cx="61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  <a:endParaRPr lang="en-US" sz="800" kern="0" baseline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807386D-5007-41B0-8720-8A575EEBA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F5FE3C92-21D9-4EC7-8208-A5BA097E9D7D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D1F9AA12-4C8C-4488-AF38-E06943B19AAF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971F8BAB-E178-4122-ADFD-FE4894CC864F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 hidden="1">
            <a:extLst>
              <a:ext uri="{FF2B5EF4-FFF2-40B4-BE49-F238E27FC236}">
                <a16:creationId xmlns:a16="http://schemas.microsoft.com/office/drawing/2014/main" id="{F4BB077B-5178-4306-A596-17CDBFA21A56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E4D23B78-ED4D-4135-B16E-F5097554D30C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2" orient="horz" pos="4020">
          <p15:clr>
            <a:srgbClr val="FBAE40"/>
          </p15:clr>
        </p15:guide>
        <p15:guide id="3" pos="7469">
          <p15:clr>
            <a:srgbClr val="FBAE40"/>
          </p15:clr>
        </p15:guide>
        <p15:guide id="4" pos="211">
          <p15:clr>
            <a:srgbClr val="FBAE40"/>
          </p15:clr>
        </p15:guide>
        <p15:guide id="15" orient="horz" pos="79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|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mpower_additionalText_placeholder" hidden="1">
            <a:extLst>
              <a:ext uri="{FF2B5EF4-FFF2-40B4-BE49-F238E27FC236}">
                <a16:creationId xmlns:a16="http://schemas.microsoft.com/office/drawing/2014/main" id="{9D9C4037-B0BC-4E62-B476-A41D0440655D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2531796" y="6489700"/>
            <a:ext cx="1728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empower_document_placeholder" hidden="1">
            <a:extLst>
              <a:ext uri="{FF2B5EF4-FFF2-40B4-BE49-F238E27FC236}">
                <a16:creationId xmlns:a16="http://schemas.microsoft.com/office/drawing/2014/main" id="{7BEA6DD0-FBBB-494B-9C03-C447E71492A5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3" name="empower_proprietary_placeholder" hidden="1">
            <a:extLst>
              <a:ext uri="{FF2B5EF4-FFF2-40B4-BE49-F238E27FC236}">
                <a16:creationId xmlns:a16="http://schemas.microsoft.com/office/drawing/2014/main" id="{295E96AB-B6AB-4A8B-A097-6438B2DA5C51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700"/>
            <a:ext cx="97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5" name="empower_draft_placeholder" hidden="1">
            <a:extLst>
              <a:ext uri="{FF2B5EF4-FFF2-40B4-BE49-F238E27FC236}">
                <a16:creationId xmlns:a16="http://schemas.microsoft.com/office/drawing/2014/main" id="{0B3EC6CF-5868-40BD-BF1B-882B13F49F5C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700"/>
            <a:ext cx="360362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empower_footer_placeholder" hidden="1">
            <a:extLst>
              <a:ext uri="{FF2B5EF4-FFF2-40B4-BE49-F238E27FC236}">
                <a16:creationId xmlns:a16="http://schemas.microsoft.com/office/drawing/2014/main" id="{FE09BAC5-F3BC-4C51-A794-098F4099C052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700"/>
            <a:ext cx="3096343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19" name="empower_classification_attention_placeholder" hidden="1">
            <a:extLst>
              <a:ext uri="{FF2B5EF4-FFF2-40B4-BE49-F238E27FC236}">
                <a16:creationId xmlns:a16="http://schemas.microsoft.com/office/drawing/2014/main" id="{E695FB18-B641-433F-A03A-D58B93F377B4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700"/>
            <a:ext cx="971855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1" name="empower_classification_placeholder" hidden="1">
            <a:extLst>
              <a:ext uri="{FF2B5EF4-FFF2-40B4-BE49-F238E27FC236}">
                <a16:creationId xmlns:a16="http://schemas.microsoft.com/office/drawing/2014/main" id="{6F76DDB4-3F8E-4A82-B473-4784C9B20BC1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1238188" y="6489700"/>
            <a:ext cx="973251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3" name="empower_date_placeholder" hidden="1">
            <a:extLst>
              <a:ext uri="{FF2B5EF4-FFF2-40B4-BE49-F238E27FC236}">
                <a16:creationId xmlns:a16="http://schemas.microsoft.com/office/drawing/2014/main" id="{2C326E6F-F54B-4E77-BCF5-73E6B02466B0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700"/>
            <a:ext cx="61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  <a:endParaRPr lang="en-US" sz="800" kern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Content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11520000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2209D2CA-FDE2-4B12-9D75-213CCFE3FA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9" name="LOGO PROTECTION" hidden="1">
            <a:extLst>
              <a:ext uri="{FF2B5EF4-FFF2-40B4-BE49-F238E27FC236}">
                <a16:creationId xmlns:a16="http://schemas.microsoft.com/office/drawing/2014/main" id="{DF1FB678-4F92-45E5-9B25-2B5FE93A0952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17B8A1C3-E607-4E28-91A1-A973183FE78F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0" name="Footer Placeholder 9" hidden="1">
            <a:extLst>
              <a:ext uri="{FF2B5EF4-FFF2-40B4-BE49-F238E27FC236}">
                <a16:creationId xmlns:a16="http://schemas.microsoft.com/office/drawing/2014/main" id="{6B901E0B-D453-4CEB-8C35-51C25A27F89D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 hidden="1">
            <a:extLst>
              <a:ext uri="{FF2B5EF4-FFF2-40B4-BE49-F238E27FC236}">
                <a16:creationId xmlns:a16="http://schemas.microsoft.com/office/drawing/2014/main" id="{212E0C1A-F772-4C8C-B2E7-03887DA46ED9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C0BE19B5-FA3E-481C-ACF3-046C2AA8A91D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pos="211">
          <p15:clr>
            <a:srgbClr val="FBAE40"/>
          </p15:clr>
        </p15:guide>
        <p15:guide id="3" orient="horz" pos="799">
          <p15:clr>
            <a:srgbClr val="FBAE40"/>
          </p15:clr>
        </p15:guide>
        <p15:guide id="4" orient="horz" pos="40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mpower_additionalText_placeholder" hidden="1">
            <a:extLst>
              <a:ext uri="{FF2B5EF4-FFF2-40B4-BE49-F238E27FC236}">
                <a16:creationId xmlns:a16="http://schemas.microsoft.com/office/drawing/2014/main" id="{FD35C554-56A1-4651-98F3-FC19B8770A8A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700"/>
            <a:ext cx="1728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empower_document_placeholder" hidden="1">
            <a:extLst>
              <a:ext uri="{FF2B5EF4-FFF2-40B4-BE49-F238E27FC236}">
                <a16:creationId xmlns:a16="http://schemas.microsoft.com/office/drawing/2014/main" id="{4FA374A8-328C-4586-BEF8-CF0921FBF7D3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4" name="empower_proprietary_placeholder" hidden="1">
            <a:extLst>
              <a:ext uri="{FF2B5EF4-FFF2-40B4-BE49-F238E27FC236}">
                <a16:creationId xmlns:a16="http://schemas.microsoft.com/office/drawing/2014/main" id="{AEB670C2-21D6-4210-BA37-DF3C9B9933BC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700"/>
            <a:ext cx="97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  <a:endParaRPr lang="en-US" sz="800" b="1" kern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empower_draft_placeholder" hidden="1">
            <a:extLst>
              <a:ext uri="{FF2B5EF4-FFF2-40B4-BE49-F238E27FC236}">
                <a16:creationId xmlns:a16="http://schemas.microsoft.com/office/drawing/2014/main" id="{21B71886-0324-4B36-AA82-C90CF46385B2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700"/>
            <a:ext cx="360362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empower_footer_placeholder" hidden="1">
            <a:extLst>
              <a:ext uri="{FF2B5EF4-FFF2-40B4-BE49-F238E27FC236}">
                <a16:creationId xmlns:a16="http://schemas.microsoft.com/office/drawing/2014/main" id="{DC9834AE-8B30-477E-8C87-5F8E7D7B17A3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700"/>
            <a:ext cx="3096343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20" name="empower_classification_attention_placeholder" hidden="1">
            <a:extLst>
              <a:ext uri="{FF2B5EF4-FFF2-40B4-BE49-F238E27FC236}">
                <a16:creationId xmlns:a16="http://schemas.microsoft.com/office/drawing/2014/main" id="{B5FD8F85-4CB3-489A-86B2-4ABCB308F30D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700"/>
            <a:ext cx="971855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2" name="empower_classification_placeholder" hidden="1">
            <a:extLst>
              <a:ext uri="{FF2B5EF4-FFF2-40B4-BE49-F238E27FC236}">
                <a16:creationId xmlns:a16="http://schemas.microsoft.com/office/drawing/2014/main" id="{A254D557-505E-4B08-8C5B-DEA083728C5A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1238188" y="6489700"/>
            <a:ext cx="973251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  <a:endParaRPr lang="en-US" sz="800" b="1" kern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empower_date_placeholder" hidden="1">
            <a:extLst>
              <a:ext uri="{FF2B5EF4-FFF2-40B4-BE49-F238E27FC236}">
                <a16:creationId xmlns:a16="http://schemas.microsoft.com/office/drawing/2014/main" id="{6E3D16E2-B858-4F89-B7A0-119FBFC70810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700"/>
            <a:ext cx="612000" cy="3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  <a:endParaRPr lang="en-US" sz="800" kern="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Content Left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5688000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Content Right"/>
          <p:cNvSpPr>
            <a:spLocks noGrp="1"/>
          </p:cNvSpPr>
          <p:nvPr>
            <p:ph sz="quarter" idx="14" hasCustomPrompt="1"/>
          </p:nvPr>
        </p:nvSpPr>
        <p:spPr>
          <a:xfrm>
            <a:off x="6167439" y="1268414"/>
            <a:ext cx="5689202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373E7DFD-EB78-498B-97A4-CE06BA4BEC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D623209F-EEBF-4451-AF99-363F6EA35F67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9850AB63-C5F5-4BA2-A73E-BB668324B70F}"/>
              </a:ext>
            </a:extLst>
          </p:cNvPr>
          <p:cNvSpPr>
            <a:spLocks noGrp="1"/>
          </p:cNvSpPr>
          <p:nvPr>
            <p:ph type="dt" sz="half" idx="15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1" name="Footer Placeholder 10" hidden="1">
            <a:extLst>
              <a:ext uri="{FF2B5EF4-FFF2-40B4-BE49-F238E27FC236}">
                <a16:creationId xmlns:a16="http://schemas.microsoft.com/office/drawing/2014/main" id="{ED18627F-EDFA-45CA-A572-C60F0E37473A}"/>
              </a:ext>
            </a:extLst>
          </p:cNvPr>
          <p:cNvSpPr>
            <a:spLocks noGrp="1"/>
          </p:cNvSpPr>
          <p:nvPr>
            <p:ph type="ftr" sz="quarter" idx="16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 hidden="1">
            <a:extLst>
              <a:ext uri="{FF2B5EF4-FFF2-40B4-BE49-F238E27FC236}">
                <a16:creationId xmlns:a16="http://schemas.microsoft.com/office/drawing/2014/main" id="{E2FA0071-6D08-45B0-AF4E-22BFCF09E76B}"/>
              </a:ext>
            </a:extLst>
          </p:cNvPr>
          <p:cNvSpPr>
            <a:spLocks noGrp="1"/>
          </p:cNvSpPr>
          <p:nvPr>
            <p:ph type="sldNum" sz="quarter" idx="17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673026AB-61DE-4BDA-8F8E-CCC68BAAE095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2" pos="7469">
          <p15:clr>
            <a:srgbClr val="FBAE40"/>
          </p15:clr>
        </p15:guide>
        <p15:guide id="3" pos="3795">
          <p15:clr>
            <a:srgbClr val="FBAE40"/>
          </p15:clr>
        </p15:guide>
        <p15:guide id="4" pos="211">
          <p15:clr>
            <a:srgbClr val="FBAE40"/>
          </p15:clr>
        </p15:guide>
        <p15:guide id="5" orient="horz" pos="799">
          <p15:clr>
            <a:srgbClr val="FBAE40"/>
          </p15:clr>
        </p15:guide>
        <p15:guide id="6" orient="horz" pos="40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 White"/>
          <p:cNvSpPr/>
          <p:nvPr/>
        </p:nvSpPr>
        <p:spPr bwMode="auto">
          <a:xfrm>
            <a:off x="0" y="810000"/>
            <a:ext cx="12191998" cy="604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Crystal Shape">
            <a:extLst>
              <a:ext uri="{FF2B5EF4-FFF2-40B4-BE49-F238E27FC236}">
                <a16:creationId xmlns:a16="http://schemas.microsoft.com/office/drawing/2014/main" id="{3FBBF7BF-BA7F-647C-39AB-CEDA0092AA91}"/>
              </a:ext>
            </a:extLst>
          </p:cNvPr>
          <p:cNvSpPr/>
          <p:nvPr userDrawn="1"/>
        </p:nvSpPr>
        <p:spPr>
          <a:xfrm rot="5400000">
            <a:off x="1207129" y="-1234005"/>
            <a:ext cx="6878637" cy="9330464"/>
          </a:xfrm>
          <a:custGeom>
            <a:avLst/>
            <a:gdLst>
              <a:gd name="connsiteX0" fmla="*/ 0 w 6870543"/>
              <a:gd name="connsiteY0" fmla="*/ 727877 h 5591944"/>
              <a:gd name="connsiteX1" fmla="*/ 1726296 w 6870543"/>
              <a:gd name="connsiteY1" fmla="*/ 0 h 5591944"/>
              <a:gd name="connsiteX2" fmla="*/ 6870543 w 6870543"/>
              <a:gd name="connsiteY2" fmla="*/ 1136853 h 5591944"/>
              <a:gd name="connsiteX3" fmla="*/ 6870543 w 6870543"/>
              <a:gd name="connsiteY3" fmla="*/ 5591944 h 5591944"/>
              <a:gd name="connsiteX4" fmla="*/ 0 w 6870543"/>
              <a:gd name="connsiteY4" fmla="*/ 5591944 h 5591944"/>
              <a:gd name="connsiteX5" fmla="*/ 0 w 6870543"/>
              <a:gd name="connsiteY5" fmla="*/ 727877 h 5591944"/>
              <a:gd name="connsiteX0" fmla="*/ 0 w 6870545"/>
              <a:gd name="connsiteY0" fmla="*/ 727877 h 9322375"/>
              <a:gd name="connsiteX1" fmla="*/ 1726296 w 6870545"/>
              <a:gd name="connsiteY1" fmla="*/ 0 h 9322375"/>
              <a:gd name="connsiteX2" fmla="*/ 6870543 w 6870545"/>
              <a:gd name="connsiteY2" fmla="*/ 1136853 h 9322375"/>
              <a:gd name="connsiteX3" fmla="*/ 6870545 w 6870545"/>
              <a:gd name="connsiteY3" fmla="*/ 9322375 h 9322375"/>
              <a:gd name="connsiteX4" fmla="*/ 0 w 6870545"/>
              <a:gd name="connsiteY4" fmla="*/ 5591944 h 9322375"/>
              <a:gd name="connsiteX5" fmla="*/ 0 w 6870545"/>
              <a:gd name="connsiteY5" fmla="*/ 727877 h 9322375"/>
              <a:gd name="connsiteX0" fmla="*/ 8092 w 6878637"/>
              <a:gd name="connsiteY0" fmla="*/ 727877 h 9330464"/>
              <a:gd name="connsiteX1" fmla="*/ 1734388 w 6878637"/>
              <a:gd name="connsiteY1" fmla="*/ 0 h 9330464"/>
              <a:gd name="connsiteX2" fmla="*/ 6878635 w 6878637"/>
              <a:gd name="connsiteY2" fmla="*/ 1136853 h 9330464"/>
              <a:gd name="connsiteX3" fmla="*/ 6878637 w 6878637"/>
              <a:gd name="connsiteY3" fmla="*/ 9322375 h 9330464"/>
              <a:gd name="connsiteX4" fmla="*/ 0 w 6878637"/>
              <a:gd name="connsiteY4" fmla="*/ 9330464 h 9330464"/>
              <a:gd name="connsiteX5" fmla="*/ 8092 w 6878637"/>
              <a:gd name="connsiteY5" fmla="*/ 727877 h 933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78637" h="9330464">
                <a:moveTo>
                  <a:pt x="8092" y="727877"/>
                </a:moveTo>
                <a:lnTo>
                  <a:pt x="1734388" y="0"/>
                </a:lnTo>
                <a:lnTo>
                  <a:pt x="6878635" y="1136853"/>
                </a:lnTo>
                <a:cubicBezTo>
                  <a:pt x="6878636" y="3865360"/>
                  <a:pt x="6878636" y="6593868"/>
                  <a:pt x="6878637" y="9322375"/>
                </a:cubicBezTo>
                <a:lnTo>
                  <a:pt x="0" y="9330464"/>
                </a:lnTo>
                <a:cubicBezTo>
                  <a:pt x="2697" y="6462935"/>
                  <a:pt x="5395" y="3595406"/>
                  <a:pt x="8092" y="727877"/>
                </a:cubicBezTo>
                <a:close/>
              </a:path>
            </a:pathLst>
          </a:custGeom>
          <a:solidFill>
            <a:srgbClr val="0A8276"/>
          </a:solidFill>
          <a:ln w="11542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id="{F95C3DD4-2582-4776-B0CC-687FF54364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2134800"/>
            <a:ext cx="8137525" cy="683369"/>
          </a:xfrm>
        </p:spPr>
        <p:txBody>
          <a:bodyPr bIns="0"/>
          <a:lstStyle>
            <a:lvl1pPr>
              <a:defRPr sz="36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Click to enter Section</a:t>
            </a:r>
          </a:p>
        </p:txBody>
      </p:sp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D0048F1C-4756-47EC-8B66-DB56E576453D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5" name="MIO_AGENDA_IGNORE_NAVIGATION" hidden="1">
            <a:extLst>
              <a:ext uri="{FF2B5EF4-FFF2-40B4-BE49-F238E27FC236}">
                <a16:creationId xmlns:a16="http://schemas.microsoft.com/office/drawing/2014/main" id="{33FB814B-5214-4193-99B5-0E31D6690784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9" name="MIO_AGENDA_IGNORE_CHAPTER_REFERENCE" hidden="1">
            <a:extLst>
              <a:ext uri="{FF2B5EF4-FFF2-40B4-BE49-F238E27FC236}">
                <a16:creationId xmlns:a16="http://schemas.microsoft.com/office/drawing/2014/main" id="{524067FF-9067-40E5-ABF5-E79653E2B17D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0949F6EC-C7FD-4272-87A0-1C0174E09327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44ED5823-C4CB-420B-B80B-942E31DCE16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 hidden="1">
            <a:extLst>
              <a:ext uri="{FF2B5EF4-FFF2-40B4-BE49-F238E27FC236}">
                <a16:creationId xmlns:a16="http://schemas.microsoft.com/office/drawing/2014/main" id="{4B1B9C5C-1639-4FEF-865D-BFEAD6451E85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E4554E90-4FD5-45B2-A49A-214245B7F6D7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7074326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5337">
          <p15:clr>
            <a:srgbClr val="FBAE40"/>
          </p15:clr>
        </p15:guide>
        <p15:guide id="2" pos="211">
          <p15:clr>
            <a:srgbClr val="FBAE40"/>
          </p15:clr>
        </p15:guide>
        <p15:guide id="3" orient="horz" pos="1344">
          <p15:clr>
            <a:srgbClr val="FBAE40"/>
          </p15:clr>
        </p15:guide>
        <p15:guide id="4" orient="horz" pos="177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 White"/>
          <p:cNvSpPr/>
          <p:nvPr/>
        </p:nvSpPr>
        <p:spPr bwMode="auto">
          <a:xfrm>
            <a:off x="0" y="810000"/>
            <a:ext cx="12191998" cy="604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6" name="Crystal Shape">
            <a:extLst>
              <a:ext uri="{FF2B5EF4-FFF2-40B4-BE49-F238E27FC236}">
                <a16:creationId xmlns:a16="http://schemas.microsoft.com/office/drawing/2014/main" id="{63F28C96-D1D9-271E-B326-A1C4DC6BC78F}"/>
              </a:ext>
            </a:extLst>
          </p:cNvPr>
          <p:cNvSpPr/>
          <p:nvPr userDrawn="1"/>
        </p:nvSpPr>
        <p:spPr>
          <a:xfrm rot="16200000">
            <a:off x="6866258" y="1532259"/>
            <a:ext cx="6857999" cy="3793483"/>
          </a:xfrm>
          <a:custGeom>
            <a:avLst/>
            <a:gdLst>
              <a:gd name="connsiteX0" fmla="*/ 6857999 w 6857999"/>
              <a:gd name="connsiteY0" fmla="*/ 1129077 h 3793483"/>
              <a:gd name="connsiteX1" fmla="*/ 6857999 w 6857999"/>
              <a:gd name="connsiteY1" fmla="*/ 3792536 h 3793483"/>
              <a:gd name="connsiteX2" fmla="*/ 0 w 6857999"/>
              <a:gd name="connsiteY2" fmla="*/ 3793483 h 3793483"/>
              <a:gd name="connsiteX3" fmla="*/ 0 w 6857999"/>
              <a:gd name="connsiteY3" fmla="*/ 729579 h 3793483"/>
              <a:gd name="connsiteX4" fmla="*/ 1748945 w 6857999"/>
              <a:gd name="connsiteY4" fmla="*/ 0 h 379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7999" h="3793483">
                <a:moveTo>
                  <a:pt x="6857999" y="1129077"/>
                </a:moveTo>
                <a:lnTo>
                  <a:pt x="6857999" y="3792536"/>
                </a:lnTo>
                <a:lnTo>
                  <a:pt x="0" y="3793483"/>
                </a:lnTo>
                <a:lnTo>
                  <a:pt x="0" y="729579"/>
                </a:lnTo>
                <a:lnTo>
                  <a:pt x="1748945" y="0"/>
                </a:lnTo>
                <a:close/>
              </a:path>
            </a:pathLst>
          </a:custGeom>
          <a:solidFill>
            <a:srgbClr val="0A8276"/>
          </a:solidFill>
          <a:ln w="1154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de-DE" dirty="0"/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id="{F95C3DD4-2582-4776-B0CC-687FF54364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2134800"/>
            <a:ext cx="8137525" cy="683369"/>
          </a:xfrm>
        </p:spPr>
        <p:txBody>
          <a:bodyPr bIns="0"/>
          <a:lstStyle>
            <a:lvl1pPr>
              <a:defRPr sz="36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Click to enter Section</a:t>
            </a:r>
          </a:p>
        </p:txBody>
      </p:sp>
      <p:sp>
        <p:nvSpPr>
          <p:cNvPr id="15" name="MIO_AGENDA_IGNORE_NAVIGATION" hidden="1">
            <a:extLst>
              <a:ext uri="{FF2B5EF4-FFF2-40B4-BE49-F238E27FC236}">
                <a16:creationId xmlns:a16="http://schemas.microsoft.com/office/drawing/2014/main" id="{33FB814B-5214-4193-99B5-0E31D6690784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9" name="MIO_AGENDA_IGNORE_CHAPTER_REFERENCE" hidden="1">
            <a:extLst>
              <a:ext uri="{FF2B5EF4-FFF2-40B4-BE49-F238E27FC236}">
                <a16:creationId xmlns:a16="http://schemas.microsoft.com/office/drawing/2014/main" id="{524067FF-9067-40E5-ABF5-E79653E2B17D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0949F6EC-C7FD-4272-87A0-1C0174E09327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44ED5823-C4CB-420B-B80B-942E31DCE16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 hidden="1">
            <a:extLst>
              <a:ext uri="{FF2B5EF4-FFF2-40B4-BE49-F238E27FC236}">
                <a16:creationId xmlns:a16="http://schemas.microsoft.com/office/drawing/2014/main" id="{4B1B9C5C-1639-4FEF-865D-BFEAD6451E85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E2919660-0784-4B00-9836-7A695159097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042" y="193689"/>
            <a:ext cx="1207447" cy="52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47271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5337">
          <p15:clr>
            <a:srgbClr val="FBAE40"/>
          </p15:clr>
        </p15:guide>
        <p15:guide id="2" pos="211">
          <p15:clr>
            <a:srgbClr val="FBAE40"/>
          </p15:clr>
        </p15:guide>
        <p15:guide id="3" orient="horz" pos="1344">
          <p15:clr>
            <a:srgbClr val="FBAE40"/>
          </p15:clr>
        </p15:guide>
        <p15:guide id="4" orient="horz" pos="177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4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mpower_additionalText_placeholder" hidden="1">
            <a:extLst>
              <a:ext uri="{FF2B5EF4-FFF2-40B4-BE49-F238E27FC236}">
                <a16:creationId xmlns:a16="http://schemas.microsoft.com/office/drawing/2014/main" id="{8B1B7AE2-264A-4900-9F60-CC5615C90F03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2531796" y="6489341"/>
            <a:ext cx="1728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800" b="1" kern="0">
                <a:solidFill>
                  <a:srgbClr val="E30034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pPr lvl="0" algn="l"/>
            <a:endParaRPr lang="en-US" noProof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mpower_document_placeholder" hidden="1">
            <a:extLst>
              <a:ext uri="{FF2B5EF4-FFF2-40B4-BE49-F238E27FC236}">
                <a16:creationId xmlns:a16="http://schemas.microsoft.com/office/drawing/2014/main" id="{F2DD26D5-8427-4844-992F-AA5F995450F6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[Owner:   Doc ID:   Vers.: ]</a:t>
            </a:r>
          </a:p>
        </p:txBody>
      </p:sp>
      <p:sp>
        <p:nvSpPr>
          <p:cNvPr id="16" name="empower_proprietary_placeholder" hidden="1">
            <a:extLst>
              <a:ext uri="{FF2B5EF4-FFF2-40B4-BE49-F238E27FC236}">
                <a16:creationId xmlns:a16="http://schemas.microsoft.com/office/drawing/2014/main" id="{879A7BCC-64D2-4276-855E-685546620EF5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auto">
          <a:xfrm>
            <a:off x="9444480" y="6489341"/>
            <a:ext cx="97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Infineon Proprietary</a:t>
            </a:r>
          </a:p>
        </p:txBody>
      </p:sp>
      <p:sp>
        <p:nvSpPr>
          <p:cNvPr id="18" name="empower_draft_placeholder" hidden="1">
            <a:extLst>
              <a:ext uri="{FF2B5EF4-FFF2-40B4-BE49-F238E27FC236}">
                <a16:creationId xmlns:a16="http://schemas.microsoft.com/office/drawing/2014/main" id="{B8FD1BFA-BD00-4A1A-9BEE-984BDA7A1385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auto">
          <a:xfrm>
            <a:off x="8761190" y="6489341"/>
            <a:ext cx="360362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rtl="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- DRAFT -</a:t>
            </a:r>
            <a:endParaRPr lang="en-US" sz="800" b="1" kern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empower_footer_placeholder" hidden="1">
            <a:extLst>
              <a:ext uri="{FF2B5EF4-FFF2-40B4-BE49-F238E27FC236}">
                <a16:creationId xmlns:a16="http://schemas.microsoft.com/office/drawing/2014/main" id="{C0C951CC-CB9B-43AC-8395-FB2751814E0F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auto">
          <a:xfrm>
            <a:off x="4547828" y="6489341"/>
            <a:ext cx="3096343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© Infineon Technologies AG 2024. All rights reserved.</a:t>
            </a:r>
          </a:p>
        </p:txBody>
      </p:sp>
      <p:sp>
        <p:nvSpPr>
          <p:cNvPr id="22" name="empower_classification_attention_placeholder" hidden="1">
            <a:extLst>
              <a:ext uri="{FF2B5EF4-FFF2-40B4-BE49-F238E27FC236}">
                <a16:creationId xmlns:a16="http://schemas.microsoft.com/office/drawing/2014/main" id="{0FDEE340-AE14-4EB2-8F0B-840A5F5E2FB9}"/>
              </a:ext>
            </a:extLst>
          </p:cNvPr>
          <p:cNvSpPr txBox="1"/>
          <p:nvPr>
            <p:custDataLst>
              <p:tags r:id="rId6"/>
            </p:custDataLst>
          </p:nvPr>
        </p:nvSpPr>
        <p:spPr bwMode="auto">
          <a:xfrm>
            <a:off x="1238188" y="6489341"/>
            <a:ext cx="971855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rtl="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4" name="empower_classification_placeholder" hidden="1">
            <a:extLst>
              <a:ext uri="{FF2B5EF4-FFF2-40B4-BE49-F238E27FC236}">
                <a16:creationId xmlns:a16="http://schemas.microsoft.com/office/drawing/2014/main" id="{3F4900C8-0A39-4B02-8E0A-398AAC4831BF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1238188" y="6489341"/>
            <a:ext cx="973251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algn="l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b="1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26" name="empower_date_placeholder" hidden="1">
            <a:extLst>
              <a:ext uri="{FF2B5EF4-FFF2-40B4-BE49-F238E27FC236}">
                <a16:creationId xmlns:a16="http://schemas.microsoft.com/office/drawing/2014/main" id="{A1158698-11CA-4310-AAEA-81BFB74C7A4D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34963" y="6489341"/>
            <a:ext cx="612000" cy="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800" kern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2024-04-11</a:t>
            </a:r>
          </a:p>
        </p:txBody>
      </p:sp>
      <p:sp>
        <p:nvSpPr>
          <p:cNvPr id="7" name="Content Top Left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2"/>
            <a:ext cx="5688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Content Top Right"/>
          <p:cNvSpPr>
            <a:spLocks noGrp="1"/>
          </p:cNvSpPr>
          <p:nvPr>
            <p:ph sz="quarter" idx="14" hasCustomPrompt="1"/>
          </p:nvPr>
        </p:nvSpPr>
        <p:spPr>
          <a:xfrm>
            <a:off x="6166799" y="1268412"/>
            <a:ext cx="5688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Bottom Left"/>
          <p:cNvSpPr>
            <a:spLocks noGrp="1"/>
          </p:cNvSpPr>
          <p:nvPr>
            <p:ph sz="quarter" idx="15" hasCustomPrompt="1"/>
          </p:nvPr>
        </p:nvSpPr>
        <p:spPr>
          <a:xfrm>
            <a:off x="334800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Content Bottom Right"/>
          <p:cNvSpPr>
            <a:spLocks noGrp="1"/>
          </p:cNvSpPr>
          <p:nvPr>
            <p:ph sz="quarter" idx="16" hasCustomPrompt="1"/>
          </p:nvPr>
        </p:nvSpPr>
        <p:spPr>
          <a:xfrm>
            <a:off x="6166799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74034893-5E9F-45A3-8C16-98C9F6C02B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4ED1F400-5A94-4F05-84F8-53C80E7C434C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17C8E721-6FC1-4A4E-9559-945024071571}"/>
              </a:ext>
            </a:extLst>
          </p:cNvPr>
          <p:cNvSpPr>
            <a:spLocks noGrp="1"/>
          </p:cNvSpPr>
          <p:nvPr>
            <p:ph type="dt" sz="half" idx="17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4" name="Footer Placeholder 13" hidden="1">
            <a:extLst>
              <a:ext uri="{FF2B5EF4-FFF2-40B4-BE49-F238E27FC236}">
                <a16:creationId xmlns:a16="http://schemas.microsoft.com/office/drawing/2014/main" id="{89885E48-72F6-4042-BF62-A49ACDF10504}"/>
              </a:ext>
            </a:extLst>
          </p:cNvPr>
          <p:cNvSpPr>
            <a:spLocks noGrp="1"/>
          </p:cNvSpPr>
          <p:nvPr>
            <p:ph type="ftr" sz="quarter" idx="18"/>
            <p:custDataLst>
              <p:tags r:id="rId1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 hidden="1">
            <a:extLst>
              <a:ext uri="{FF2B5EF4-FFF2-40B4-BE49-F238E27FC236}">
                <a16:creationId xmlns:a16="http://schemas.microsoft.com/office/drawing/2014/main" id="{0242B527-F278-4C5E-9E24-C19CDFEB73B1}"/>
              </a:ext>
            </a:extLst>
          </p:cNvPr>
          <p:cNvSpPr>
            <a:spLocks noGrp="1"/>
          </p:cNvSpPr>
          <p:nvPr>
            <p:ph type="sldNum" sz="quarter" idx="19"/>
            <p:custDataLst>
              <p:tags r:id="rId12"/>
            </p:custDataLst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MIO_Placeholder_Mapping" hidden="1">
            <a:extLst>
              <a:ext uri="{FF2B5EF4-FFF2-40B4-BE49-F238E27FC236}">
                <a16:creationId xmlns:a16="http://schemas.microsoft.com/office/drawing/2014/main" id="{C4E976BE-C7DE-4FCF-9535-07568046A13E}"/>
              </a:ext>
            </a:extLst>
          </p:cNvPr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de-DE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pos="3795">
          <p15:clr>
            <a:srgbClr val="FBAE40"/>
          </p15:clr>
        </p15:guide>
        <p15:guide id="2" pos="211">
          <p15:clr>
            <a:srgbClr val="FBAE40"/>
          </p15:clr>
        </p15:guide>
        <p15:guide id="3" pos="3885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99">
          <p15:clr>
            <a:srgbClr val="FBAE40"/>
          </p15:clr>
        </p15:guide>
        <p15:guide id="6" orient="horz" pos="4020">
          <p15:clr>
            <a:srgbClr val="FBAE40"/>
          </p15:clr>
        </p15:guide>
        <p15:guide id="7" orient="horz" pos="2273">
          <p15:clr>
            <a:srgbClr val="FBAE40"/>
          </p15:clr>
        </p15:guide>
        <p15:guide id="8" orient="horz" pos="243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" hidden="1">
            <a:extLst>
              <a:ext uri="{FF2B5EF4-FFF2-40B4-BE49-F238E27FC236}">
                <a16:creationId xmlns:a16="http://schemas.microsoft.com/office/drawing/2014/main" id="{372AE43B-8F10-43C8-8785-1E1CB85CFADE}"/>
              </a:ext>
            </a:extLst>
          </p:cNvPr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12192000" y="6858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r" fontAlgn="t">
              <a:buClr>
                <a:srgbClr val="928285"/>
              </a:buClr>
              <a:defRPr sz="100" b="0">
                <a:noFill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Footer Placeholder" hidden="1">
            <a:extLst>
              <a:ext uri="{FF2B5EF4-FFF2-40B4-BE49-F238E27FC236}">
                <a16:creationId xmlns:a16="http://schemas.microsoft.com/office/drawing/2014/main" id="{4D268FD3-4056-49DC-8C79-D4C201EED65B}"/>
              </a:ext>
            </a:extLst>
          </p:cNvPr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12192000" y="6858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r" fontAlgn="t">
              <a:buClr>
                <a:schemeClr val="accent2"/>
              </a:buClr>
              <a:defRPr sz="100" b="0">
                <a:noFill/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sp>
        <p:nvSpPr>
          <p:cNvPr id="6" name="Date Placeholder" hidden="1">
            <a:extLst>
              <a:ext uri="{FF2B5EF4-FFF2-40B4-BE49-F238E27FC236}">
                <a16:creationId xmlns:a16="http://schemas.microsoft.com/office/drawing/2014/main" id="{59032602-9911-40B1-9BF6-AFD731868C06}"/>
              </a:ext>
            </a:extLst>
          </p:cNvPr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12192000" y="6858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r" fontAlgn="t">
              <a:buClr>
                <a:schemeClr val="accent2"/>
              </a:buClr>
              <a:defRPr sz="100" b="0">
                <a:noFill/>
                <a:latin typeface="+mn-lt"/>
                <a:ea typeface="+mn-ea"/>
              </a:defRPr>
            </a:lvl1pPr>
          </a:lstStyle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15" name="Titl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13068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noProof="0" dirty="0"/>
              <a:t>Click to edit title</a:t>
            </a:r>
          </a:p>
        </p:txBody>
      </p:sp>
      <p:sp>
        <p:nvSpPr>
          <p:cNvPr id="16" name="Content"/>
          <p:cNvSpPr>
            <a:spLocks noGrp="1"/>
          </p:cNvSpPr>
          <p:nvPr>
            <p:ph type="body" idx="1"/>
          </p:nvPr>
        </p:nvSpPr>
        <p:spPr>
          <a:xfrm>
            <a:off x="334434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  <a:p>
            <a:pPr lvl="7"/>
            <a:r>
              <a:rPr lang="en-US" noProof="0" dirty="0"/>
              <a:t>Eighth level</a:t>
            </a:r>
          </a:p>
          <a:p>
            <a:pPr lvl="8"/>
            <a:r>
              <a:rPr lang="en-US" noProof="0" dirty="0"/>
              <a:t>Ninth level</a:t>
            </a:r>
          </a:p>
        </p:txBody>
      </p:sp>
      <p:sp>
        <p:nvSpPr>
          <p:cNvPr id="3" name="empower - DO NOT DELETE!!!" hidden="1"/>
          <p:cNvSpPr/>
          <p:nvPr userDrawn="1">
            <p:custDataLst>
              <p:tags r:id="rId23"/>
            </p:custDataLst>
          </p:nvPr>
        </p:nvSpPr>
        <p:spPr bwMode="auto">
          <a:xfrm>
            <a:off x="0" y="0"/>
            <a:ext cx="0" cy="0"/>
          </a:xfrm>
          <a:prstGeom prst="ellipse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lvl="0"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Fixed Page Placeholder">
            <a:extLst>
              <a:ext uri="{FF2B5EF4-FFF2-40B4-BE49-F238E27FC236}">
                <a16:creationId xmlns:a16="http://schemas.microsoft.com/office/drawing/2014/main" id="{E361B9A9-2219-4F44-982D-701D7F2A6185}"/>
              </a:ext>
            </a:extLst>
          </p:cNvPr>
          <p:cNvSpPr txBox="1"/>
          <p:nvPr userDrawn="1"/>
        </p:nvSpPr>
        <p:spPr bwMode="auto">
          <a:xfrm>
            <a:off x="11471403" y="6489341"/>
            <a:ext cx="384048" cy="36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marL="0" marR="0" indent="0" algn="r" defTabSz="5760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</a:pPr>
            <a:fld id="{AE05A9AF-4D70-4052-9354-7E4D957B036D}" type="slidenum">
              <a:rPr lang="en-US" sz="800" b="1" kern="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marL="0" marR="0" indent="0" algn="r" defTabSz="57600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Tx/>
                <a:buNone/>
                <a:tabLst/>
              </a:pPr>
              <a:t>‹#›</a:t>
            </a:fld>
            <a:endParaRPr lang="en-US" sz="800" b="1" kern="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F0C8D1F1-BA28-4973-A394-021D3C969BE1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042" y="193689"/>
            <a:ext cx="1207447" cy="5280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5" r:id="rId2"/>
    <p:sldLayoutId id="2147483751" r:id="rId3"/>
    <p:sldLayoutId id="2147483729" r:id="rId4"/>
    <p:sldLayoutId id="2147483730" r:id="rId5"/>
    <p:sldLayoutId id="2147483731" r:id="rId6"/>
    <p:sldLayoutId id="2147483747" r:id="rId7"/>
    <p:sldLayoutId id="2147483756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54" r:id="rId17"/>
    <p:sldLayoutId id="2147483753" r:id="rId18"/>
  </p:sldLayoutIdLst>
  <p:hf sldNum="0" hdr="0"/>
  <p:txStyles>
    <p:titleStyle>
      <a:lvl1pPr algn="l" defTabSz="576000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9pPr>
    </p:titleStyle>
    <p:bodyStyle>
      <a:lvl1pPr marL="252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Arial" panose="020B0604020202020204" pitchFamily="34" charset="0"/>
        <a:buChar char="‒"/>
        <a:defRPr sz="1800" baseline="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Arial" panose="020B0604020202020204" pitchFamily="34" charset="0"/>
        <a:buChar char="‒"/>
        <a:defRPr sz="1600">
          <a:solidFill>
            <a:schemeClr val="tx1"/>
          </a:solidFill>
          <a:latin typeface="+mn-lt"/>
          <a:cs typeface="+mn-cs"/>
        </a:defRPr>
      </a:lvl2pPr>
      <a:lvl3pPr marL="756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Arial" panose="020B0604020202020204" pitchFamily="34" charset="0"/>
        <a:buChar char="‒"/>
        <a:defRPr sz="1400" baseline="0">
          <a:solidFill>
            <a:schemeClr val="tx1"/>
          </a:solidFill>
          <a:latin typeface="+mn-lt"/>
          <a:cs typeface="+mn-cs"/>
        </a:defRPr>
      </a:lvl3pPr>
      <a:lvl4pPr marL="1008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Arial" panose="020B0604020202020204" pitchFamily="34" charset="0"/>
        <a:buChar char="‒"/>
        <a:defRPr sz="1400" baseline="0">
          <a:solidFill>
            <a:schemeClr val="tx1"/>
          </a:solidFill>
          <a:latin typeface="+mn-lt"/>
          <a:cs typeface="+mn-cs"/>
        </a:defRPr>
      </a:lvl4pPr>
      <a:lvl5pPr marL="1260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Arial" panose="020B0604020202020204" pitchFamily="34" charset="0"/>
        <a:buChar char="‒"/>
        <a:defRPr sz="1400" baseline="0">
          <a:solidFill>
            <a:schemeClr val="tx1"/>
          </a:solidFill>
          <a:latin typeface="+mn-lt"/>
          <a:cs typeface="+mn-cs"/>
        </a:defRPr>
      </a:lvl5pPr>
      <a:lvl6pPr marL="1260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‒"/>
        <a:defRPr sz="1400" baseline="0">
          <a:solidFill>
            <a:schemeClr val="tx1"/>
          </a:solidFill>
          <a:latin typeface="+mn-lt"/>
          <a:cs typeface="+mn-cs"/>
        </a:defRPr>
      </a:lvl6pPr>
      <a:lvl7pPr marL="1260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‒"/>
        <a:defRPr sz="1400">
          <a:solidFill>
            <a:schemeClr val="tx1"/>
          </a:solidFill>
          <a:latin typeface="+mn-lt"/>
          <a:cs typeface="+mn-cs"/>
        </a:defRPr>
      </a:lvl7pPr>
      <a:lvl8pPr marL="1260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‒"/>
        <a:defRPr sz="1400">
          <a:solidFill>
            <a:schemeClr val="tx1"/>
          </a:solidFill>
          <a:latin typeface="+mn-lt"/>
          <a:cs typeface="+mn-cs"/>
        </a:defRPr>
      </a:lvl8pPr>
      <a:lvl9pPr marL="1260000" indent="-252000" algn="l" defTabSz="57600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‒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5281/zenodo.4944796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hyperlink" Target="https://doi.org/10.5281/zenodo.4944796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hyperlink" Target="https://doi.org/10.5281/zenodo.4944796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4944796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jpeg"/><Relationship Id="rId7" Type="http://schemas.openxmlformats.org/officeDocument/2006/relationships/image" Target="../media/image67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microsoft.com/office/2007/relationships/hdphoto" Target="../media/hdphoto1.wdp"/><Relationship Id="rId4" Type="http://schemas.openxmlformats.org/officeDocument/2006/relationships/image" Target="../media/image65.png"/><Relationship Id="rId9" Type="http://schemas.openxmlformats.org/officeDocument/2006/relationships/image" Target="../media/image69.sv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8" Type="http://schemas.openxmlformats.org/officeDocument/2006/relationships/image" Target="../media/image14.png"/><Relationship Id="rId18" Type="http://schemas.openxmlformats.org/officeDocument/2006/relationships/image" Target="../media/image12.png"/><Relationship Id="rId21" Type="http://schemas.openxmlformats.org/officeDocument/2006/relationships/image" Target="../media/image23.svg"/><Relationship Id="rId12" Type="http://schemas.openxmlformats.org/officeDocument/2006/relationships/image" Target="../media/image18.png"/><Relationship Id="rId17" Type="http://schemas.openxmlformats.org/officeDocument/2006/relationships/image" Target="../media/image11.svg"/><Relationship Id="rId7" Type="http://schemas.openxmlformats.org/officeDocument/2006/relationships/image" Target="../media/image13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17.png"/><Relationship Id="rId24" Type="http://schemas.openxmlformats.org/officeDocument/2006/relationships/image" Target="../media/image25.png"/><Relationship Id="rId15" Type="http://schemas.openxmlformats.org/officeDocument/2006/relationships/image" Target="../media/image9.png"/><Relationship Id="rId23" Type="http://schemas.openxmlformats.org/officeDocument/2006/relationships/image" Target="../media/image24.png"/><Relationship Id="rId10" Type="http://schemas.openxmlformats.org/officeDocument/2006/relationships/image" Target="../media/image16.png"/><Relationship Id="rId19" Type="http://schemas.openxmlformats.org/officeDocument/2006/relationships/image" Target="../media/image2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13" Type="http://schemas.openxmlformats.org/officeDocument/2006/relationships/image" Target="../media/image81.jpeg"/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12" Type="http://schemas.openxmlformats.org/officeDocument/2006/relationships/image" Target="../media/image80.jpeg"/><Relationship Id="rId17" Type="http://schemas.openxmlformats.org/officeDocument/2006/relationships/image" Target="../media/image85.svg"/><Relationship Id="rId2" Type="http://schemas.openxmlformats.org/officeDocument/2006/relationships/image" Target="../media/image70.jpe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jpe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5" Type="http://schemas.openxmlformats.org/officeDocument/2006/relationships/image" Target="../media/image83.jpeg"/><Relationship Id="rId10" Type="http://schemas.openxmlformats.org/officeDocument/2006/relationships/image" Target="../media/image78.png"/><Relationship Id="rId4" Type="http://schemas.openxmlformats.org/officeDocument/2006/relationships/image" Target="../media/image72.svg"/><Relationship Id="rId9" Type="http://schemas.openxmlformats.org/officeDocument/2006/relationships/image" Target="../media/image77.png"/><Relationship Id="rId14" Type="http://schemas.openxmlformats.org/officeDocument/2006/relationships/image" Target="../media/image8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89.sv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69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3" Type="http://schemas.openxmlformats.org/officeDocument/2006/relationships/image" Target="../media/image880.png"/><Relationship Id="rId12" Type="http://schemas.openxmlformats.org/officeDocument/2006/relationships/image" Target="../media/image18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png"/><Relationship Id="rId18" Type="http://schemas.openxmlformats.org/officeDocument/2006/relationships/image" Target="../media/image92.jpeg"/><Relationship Id="rId3" Type="http://schemas.openxmlformats.org/officeDocument/2006/relationships/image" Target="../media/image85.sv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jpeg"/><Relationship Id="rId2" Type="http://schemas.openxmlformats.org/officeDocument/2006/relationships/image" Target="../media/image84.png"/><Relationship Id="rId16" Type="http://schemas.openxmlformats.org/officeDocument/2006/relationships/image" Target="../media/image82.bin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sv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Relationship Id="rId14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13" Type="http://schemas.openxmlformats.org/officeDocument/2006/relationships/image" Target="../media/image80.jpeg"/><Relationship Id="rId18" Type="http://schemas.openxmlformats.org/officeDocument/2006/relationships/image" Target="../media/image70.jpeg"/><Relationship Id="rId3" Type="http://schemas.openxmlformats.org/officeDocument/2006/relationships/image" Target="../media/image85.svg"/><Relationship Id="rId7" Type="http://schemas.openxmlformats.org/officeDocument/2006/relationships/image" Target="../media/image74.jpeg"/><Relationship Id="rId12" Type="http://schemas.openxmlformats.org/officeDocument/2006/relationships/image" Target="../media/image79.png"/><Relationship Id="rId17" Type="http://schemas.openxmlformats.org/officeDocument/2006/relationships/image" Target="../media/image92.jpeg"/><Relationship Id="rId2" Type="http://schemas.openxmlformats.org/officeDocument/2006/relationships/image" Target="../media/image84.png"/><Relationship Id="rId16" Type="http://schemas.openxmlformats.org/officeDocument/2006/relationships/image" Target="../media/image8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svg"/><Relationship Id="rId15" Type="http://schemas.openxmlformats.org/officeDocument/2006/relationships/image" Target="../media/image82.bin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jpeg"/><Relationship Id="rId1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svg"/><Relationship Id="rId5" Type="http://schemas.openxmlformats.org/officeDocument/2006/relationships/image" Target="../media/image93.png"/><Relationship Id="rId4" Type="http://schemas.openxmlformats.org/officeDocument/2006/relationships/image" Target="../media/image4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image" Target="../media/image27.png"/><Relationship Id="rId7" Type="http://schemas.openxmlformats.org/officeDocument/2006/relationships/image" Target="../media/image280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0.png"/><Relationship Id="rId11" Type="http://schemas.openxmlformats.org/officeDocument/2006/relationships/image" Target="../media/image32.svg"/><Relationship Id="rId5" Type="http://schemas.openxmlformats.org/officeDocument/2006/relationships/image" Target="../media/image29.sv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4" Type="http://schemas.openxmlformats.org/officeDocument/2006/relationships/image" Target="../media/image28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hyperlink" Target="https://doi.org/10.5281/zenodo.4944796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A close-up of a chip&#10;&#10;Description automatically generated">
            <a:extLst>
              <a:ext uri="{FF2B5EF4-FFF2-40B4-BE49-F238E27FC236}">
                <a16:creationId xmlns:a16="http://schemas.microsoft.com/office/drawing/2014/main" id="{7EA81ADC-0509-92BE-B22C-CCA5B71F091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4" r="21910" b="44588"/>
          <a:stretch/>
        </p:blipFill>
        <p:spPr>
          <a:xfrm>
            <a:off x="0" y="0"/>
            <a:ext cx="12192000" cy="3743325"/>
          </a:xfr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0FB27639-D1FE-4EB7-81D0-019FC186FB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000" y="4579234"/>
            <a:ext cx="6265930" cy="1674717"/>
          </a:xfrm>
        </p:spPr>
        <p:txBody>
          <a:bodyPr/>
          <a:lstStyle/>
          <a:p>
            <a:r>
              <a:rPr lang="en-US" b="1" dirty="0"/>
              <a:t>Kilian Hanke</a:t>
            </a:r>
            <a:endParaRPr lang="en-US" dirty="0"/>
          </a:p>
          <a:p>
            <a:r>
              <a:rPr lang="en-US" dirty="0"/>
              <a:t>Tobias Sägesser, Silke Auchter,  Nina Megier , Matthias Dietl,</a:t>
            </a:r>
          </a:p>
          <a:p>
            <a:r>
              <a:rPr lang="en-US" dirty="0" err="1"/>
              <a:t>Shreyans</a:t>
            </a:r>
            <a:r>
              <a:rPr lang="en-US" dirty="0"/>
              <a:t> Jain, Pavel </a:t>
            </a:r>
            <a:r>
              <a:rPr lang="en-US" dirty="0" err="1"/>
              <a:t>Hrmo</a:t>
            </a:r>
            <a:r>
              <a:rPr lang="en-US" dirty="0"/>
              <a:t>, Yingying Cui, Matteo Simoni, Clemens Rössler, Daniel Kienzler,  Yves Colombe,</a:t>
            </a:r>
          </a:p>
          <a:p>
            <a:r>
              <a:rPr lang="en-US" dirty="0"/>
              <a:t>Jonathan Home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FB1C68C-D054-4F8D-AA7A-F778CCFFF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885" y="3373605"/>
            <a:ext cx="10224528" cy="1118901"/>
          </a:xfrm>
        </p:spPr>
        <p:txBody>
          <a:bodyPr/>
          <a:lstStyle/>
          <a:p>
            <a:r>
              <a:rPr lang="en-US" dirty="0"/>
              <a:t>Scaling of Micro-Fabricated Penning Ion Traps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8C2F989B-E6D6-B1D4-12AD-D5DBD5A05E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89930" y="5328415"/>
            <a:ext cx="2662454" cy="9733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91340-7843-21EA-746F-27BF854A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01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and blue spider&#10;&#10;Description automatically generated">
            <a:extLst>
              <a:ext uri="{FF2B5EF4-FFF2-40B4-BE49-F238E27FC236}">
                <a16:creationId xmlns:a16="http://schemas.microsoft.com/office/drawing/2014/main" id="{1C72CA3E-A3F1-41CA-3FF6-58AAB92E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1211C5-ACD2-3A1A-92C4-347E202E3A2D}"/>
              </a:ext>
            </a:extLst>
          </p:cNvPr>
          <p:cNvSpPr txBox="1"/>
          <p:nvPr/>
        </p:nvSpPr>
        <p:spPr bwMode="auto">
          <a:xfrm>
            <a:off x="7680176" y="332656"/>
            <a:ext cx="4392488" cy="182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Working zone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Goal: trap </a:t>
            </a: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2x2 grid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of 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9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Be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+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ions</a:t>
            </a:r>
            <a:endParaRPr lang="en-US" sz="2000" b="1" kern="0" baseline="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56</a:t>
            </a:r>
            <a:r>
              <a:rPr lang="en-US" sz="2000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DC electrodes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      min. </a:t>
            </a: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25 µm x 40 µm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in size</a:t>
            </a:r>
            <a:endParaRPr lang="en-US" sz="2000" kern="0" baseline="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3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000" kern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axialization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electrodes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EEC391-2595-4A52-A0FF-E2150480A4DD}"/>
              </a:ext>
            </a:extLst>
          </p:cNvPr>
          <p:cNvGrpSpPr/>
          <p:nvPr/>
        </p:nvGrpSpPr>
        <p:grpSpPr>
          <a:xfrm>
            <a:off x="8781939" y="4658532"/>
            <a:ext cx="2963550" cy="2145492"/>
            <a:chOff x="8781939" y="4658532"/>
            <a:chExt cx="2963550" cy="2145492"/>
          </a:xfrm>
        </p:grpSpPr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2D4F69A-F943-7ED8-ACB7-7B1D510D6C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51" t="40550" r="35825" b="38947"/>
            <a:stretch/>
          </p:blipFill>
          <p:spPr>
            <a:xfrm>
              <a:off x="8793160" y="4658532"/>
              <a:ext cx="2952328" cy="192161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CAF181-BBEA-52EA-030A-00FB70567386}"/>
                </a:ext>
              </a:extLst>
            </p:cNvPr>
            <p:cNvSpPr txBox="1"/>
            <p:nvPr/>
          </p:nvSpPr>
          <p:spPr bwMode="auto">
            <a:xfrm>
              <a:off x="8781939" y="6570177"/>
              <a:ext cx="2963550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en-US" kern="0" baseline="0" dirty="0">
                  <a:solidFill>
                    <a:schemeClr val="accent2"/>
                  </a:solidFill>
                  <a:latin typeface="DINPro-Regular" panose="02000503030000020004" pitchFamily="2" charset="0"/>
                </a:rPr>
                <a:t>Courtesy of Tobias Sägesser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257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and blue spider web&#10;&#10;Description automatically generated">
            <a:extLst>
              <a:ext uri="{FF2B5EF4-FFF2-40B4-BE49-F238E27FC236}">
                <a16:creationId xmlns:a16="http://schemas.microsoft.com/office/drawing/2014/main" id="{729F644D-3835-26E9-8203-E34B37129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D053A2-F4CE-B930-D195-956554D5CA04}"/>
              </a:ext>
            </a:extLst>
          </p:cNvPr>
          <p:cNvSpPr txBox="1"/>
          <p:nvPr/>
        </p:nvSpPr>
        <p:spPr bwMode="auto">
          <a:xfrm>
            <a:off x="7680176" y="332656"/>
            <a:ext cx="4392488" cy="145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Intermediate zone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24</a:t>
            </a:r>
            <a:r>
              <a:rPr lang="en-US" sz="2000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DC electrodes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Transport: loading → working zone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de-DE" sz="2000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&amp; </a:t>
            </a:r>
            <a:r>
              <a:rPr lang="de-DE" sz="2000" kern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stray-field</a:t>
            </a:r>
            <a:r>
              <a:rPr lang="de-DE" sz="2000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2000" kern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compensation</a:t>
            </a:r>
            <a:endParaRPr lang="en-US" sz="2000" b="1" kern="0" baseline="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20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yellow rectangle with black lines&#10;&#10;Description automatically generated">
            <a:extLst>
              <a:ext uri="{FF2B5EF4-FFF2-40B4-BE49-F238E27FC236}">
                <a16:creationId xmlns:a16="http://schemas.microsoft.com/office/drawing/2014/main" id="{FB50F1AE-3F81-C668-1210-792C30752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07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stack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07C0454-E639-4348-9A31-3B67578DAA34}"/>
              </a:ext>
            </a:extLst>
          </p:cNvPr>
          <p:cNvGrpSpPr/>
          <p:nvPr/>
        </p:nvGrpSpPr>
        <p:grpSpPr>
          <a:xfrm>
            <a:off x="5321834" y="5313240"/>
            <a:ext cx="3470092" cy="362606"/>
            <a:chOff x="798340" y="5298642"/>
            <a:chExt cx="3470092" cy="36260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1F9D511-6613-121E-0D52-FC205D9A2274}"/>
                </a:ext>
              </a:extLst>
            </p:cNvPr>
            <p:cNvGrpSpPr/>
            <p:nvPr/>
          </p:nvGrpSpPr>
          <p:grpSpPr>
            <a:xfrm>
              <a:off x="798340" y="5301208"/>
              <a:ext cx="677051" cy="360040"/>
              <a:chOff x="798340" y="5301208"/>
              <a:chExt cx="677051" cy="360040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D1BC755D-6D52-6CC5-19E8-589795F0FC33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rgbClr val="8D87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92B65CB-AE9B-D689-812B-885B200703AA}"/>
                  </a:ext>
                </a:extLst>
              </p:cNvPr>
              <p:cNvSpPr txBox="1"/>
              <p:nvPr/>
            </p:nvSpPr>
            <p:spPr bwMode="auto">
              <a:xfrm>
                <a:off x="1260589" y="5313521"/>
                <a:ext cx="214802" cy="334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2000" kern="0" baseline="0" dirty="0">
                    <a:latin typeface="DINPro-Regular" panose="02000503030000020004" pitchFamily="2" charset="0"/>
                  </a:rPr>
                  <a:t>Si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BEB721F-CB51-98C1-0B2D-B6AC45807CC2}"/>
                </a:ext>
              </a:extLst>
            </p:cNvPr>
            <p:cNvGrpSpPr/>
            <p:nvPr/>
          </p:nvGrpSpPr>
          <p:grpSpPr>
            <a:xfrm>
              <a:off x="1642219" y="5298642"/>
              <a:ext cx="965592" cy="360040"/>
              <a:chOff x="798340" y="5301208"/>
              <a:chExt cx="965592" cy="36004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91ADA99C-3171-F0CE-3911-C3379FE49CE5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rgbClr val="BE32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6193102-C5C9-E023-DD43-0A59F2AA2A16}"/>
                  </a:ext>
                </a:extLst>
              </p:cNvPr>
              <p:cNvSpPr txBox="1"/>
              <p:nvPr/>
            </p:nvSpPr>
            <p:spPr bwMode="auto">
              <a:xfrm>
                <a:off x="1260589" y="5313521"/>
                <a:ext cx="503343" cy="334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2000" kern="0" baseline="0" dirty="0">
                    <a:latin typeface="DINPro-Regular" panose="02000503030000020004" pitchFamily="2" charset="0"/>
                  </a:rPr>
                  <a:t>SiOx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6408C0D-7A3D-8820-72F1-A2751CD4C2E6}"/>
                </a:ext>
              </a:extLst>
            </p:cNvPr>
            <p:cNvGrpSpPr/>
            <p:nvPr/>
          </p:nvGrpSpPr>
          <p:grpSpPr>
            <a:xfrm>
              <a:off x="2762920" y="5301208"/>
              <a:ext cx="696287" cy="360040"/>
              <a:chOff x="798340" y="5301208"/>
              <a:chExt cx="696287" cy="36004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13C2467-E99E-91D4-CA52-F1BE05F3A0CE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A3BC149-0D56-5C5F-1D83-6AB53C1562B1}"/>
                  </a:ext>
                </a:extLst>
              </p:cNvPr>
              <p:cNvSpPr txBox="1"/>
              <p:nvPr/>
            </p:nvSpPr>
            <p:spPr bwMode="auto">
              <a:xfrm>
                <a:off x="1260589" y="5313521"/>
                <a:ext cx="234038" cy="334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2000" kern="0" baseline="0" dirty="0">
                    <a:latin typeface="DINPro-Regular" panose="02000503030000020004" pitchFamily="2" charset="0"/>
                  </a:rPr>
                  <a:t>Al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3A579B5-14B2-4F63-8469-D6A374CE9C84}"/>
                </a:ext>
              </a:extLst>
            </p:cNvPr>
            <p:cNvGrpSpPr/>
            <p:nvPr/>
          </p:nvGrpSpPr>
          <p:grpSpPr>
            <a:xfrm>
              <a:off x="3586571" y="5301208"/>
              <a:ext cx="681861" cy="360040"/>
              <a:chOff x="798340" y="5301208"/>
              <a:chExt cx="681861" cy="360040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814CD9D2-225A-3F43-790E-8C1D6F394E78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rgbClr val="F9741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230ACE-0FE2-4EA8-EBFA-DB71592B11E6}"/>
                  </a:ext>
                </a:extLst>
              </p:cNvPr>
              <p:cNvSpPr txBox="1"/>
              <p:nvPr/>
            </p:nvSpPr>
            <p:spPr bwMode="auto">
              <a:xfrm>
                <a:off x="1260589" y="5313521"/>
                <a:ext cx="219612" cy="334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2000" kern="0" dirty="0">
                    <a:latin typeface="DINPro-Regular" panose="02000503030000020004" pitchFamily="2" charset="0"/>
                  </a:rPr>
                  <a:t>W</a:t>
                </a:r>
                <a:endParaRPr lang="en-US" sz="2000" kern="0" baseline="0" dirty="0">
                  <a:latin typeface="DINPro-Regular" panose="02000503030000020004" pitchFamily="2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7E8A08F-D70C-6FA0-9478-1D1026103C70}"/>
              </a:ext>
            </a:extLst>
          </p:cNvPr>
          <p:cNvGrpSpPr/>
          <p:nvPr/>
        </p:nvGrpSpPr>
        <p:grpSpPr>
          <a:xfrm>
            <a:off x="5321834" y="1967446"/>
            <a:ext cx="6490253" cy="3240360"/>
            <a:chOff x="730773" y="2605060"/>
            <a:chExt cx="5256000" cy="262414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4D5C0FB-1E7F-7558-3B3A-354B3290E50A}"/>
                </a:ext>
              </a:extLst>
            </p:cNvPr>
            <p:cNvSpPr/>
            <p:nvPr/>
          </p:nvSpPr>
          <p:spPr bwMode="auto">
            <a:xfrm>
              <a:off x="730773" y="3999993"/>
              <a:ext cx="5256000" cy="122920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8188623-4ACB-AA29-3CC4-15DDEFCF5FCA}"/>
                </a:ext>
              </a:extLst>
            </p:cNvPr>
            <p:cNvSpPr/>
            <p:nvPr/>
          </p:nvSpPr>
          <p:spPr bwMode="auto">
            <a:xfrm>
              <a:off x="730773" y="3984290"/>
              <a:ext cx="5256000" cy="18000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ECC772C-6733-ABFB-7AA5-4C9B88A5253D}"/>
                </a:ext>
              </a:extLst>
            </p:cNvPr>
            <p:cNvSpPr/>
            <p:nvPr/>
          </p:nvSpPr>
          <p:spPr bwMode="auto">
            <a:xfrm>
              <a:off x="730773" y="3710387"/>
              <a:ext cx="5256000" cy="27933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3FD4D6-880B-B63E-B858-709BA611D971}"/>
                </a:ext>
              </a:extLst>
            </p:cNvPr>
            <p:cNvSpPr/>
            <p:nvPr/>
          </p:nvSpPr>
          <p:spPr bwMode="auto">
            <a:xfrm>
              <a:off x="730773" y="3347252"/>
              <a:ext cx="5256000" cy="36313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A1E91D-F2FC-D55B-8BF2-FB146D4C2A4C}"/>
                </a:ext>
              </a:extLst>
            </p:cNvPr>
            <p:cNvSpPr/>
            <p:nvPr/>
          </p:nvSpPr>
          <p:spPr bwMode="auto">
            <a:xfrm>
              <a:off x="730773" y="3626587"/>
              <a:ext cx="5256000" cy="83800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03CF35-4EA3-F43A-8203-F2E217AD59E2}"/>
                </a:ext>
              </a:extLst>
            </p:cNvPr>
            <p:cNvSpPr/>
            <p:nvPr/>
          </p:nvSpPr>
          <p:spPr bwMode="auto">
            <a:xfrm>
              <a:off x="1624742" y="3626587"/>
              <a:ext cx="558669" cy="838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D6FBE1-5B6C-C22E-C3CD-476D967FF38C}"/>
                </a:ext>
              </a:extLst>
            </p:cNvPr>
            <p:cNvSpPr/>
            <p:nvPr/>
          </p:nvSpPr>
          <p:spPr bwMode="auto">
            <a:xfrm>
              <a:off x="2518711" y="3347252"/>
              <a:ext cx="558669" cy="279334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0EB114C-C512-3C00-A042-3E5AB0B904AD}"/>
                </a:ext>
              </a:extLst>
            </p:cNvPr>
            <p:cNvSpPr/>
            <p:nvPr/>
          </p:nvSpPr>
          <p:spPr bwMode="auto">
            <a:xfrm>
              <a:off x="730773" y="3263452"/>
              <a:ext cx="5256000" cy="83800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BDDC1C7-F6EF-82AC-D655-2D1B951528B8}"/>
                </a:ext>
              </a:extLst>
            </p:cNvPr>
            <p:cNvSpPr/>
            <p:nvPr/>
          </p:nvSpPr>
          <p:spPr bwMode="auto">
            <a:xfrm>
              <a:off x="3409370" y="3263452"/>
              <a:ext cx="558669" cy="838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D5C700-803C-8A4B-41B3-6F4F010D0DA8}"/>
                </a:ext>
              </a:extLst>
            </p:cNvPr>
            <p:cNvSpPr/>
            <p:nvPr/>
          </p:nvSpPr>
          <p:spPr bwMode="auto">
            <a:xfrm>
              <a:off x="730773" y="2984118"/>
              <a:ext cx="5256000" cy="27933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506507B-3615-789E-C622-18DEC35BD99A}"/>
                </a:ext>
              </a:extLst>
            </p:cNvPr>
            <p:cNvSpPr/>
            <p:nvPr/>
          </p:nvSpPr>
          <p:spPr bwMode="auto">
            <a:xfrm>
              <a:off x="730773" y="2900318"/>
              <a:ext cx="5255619" cy="90420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AC97FC5-29B3-DA5D-8706-0F0BEEF8ECC6}"/>
                </a:ext>
              </a:extLst>
            </p:cNvPr>
            <p:cNvSpPr/>
            <p:nvPr/>
          </p:nvSpPr>
          <p:spPr bwMode="auto">
            <a:xfrm>
              <a:off x="5003323" y="2900318"/>
              <a:ext cx="558669" cy="9042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9E3CBC-4F1E-03DE-FDF9-00B4A4F8B966}"/>
                </a:ext>
              </a:extLst>
            </p:cNvPr>
            <p:cNvSpPr/>
            <p:nvPr/>
          </p:nvSpPr>
          <p:spPr bwMode="auto">
            <a:xfrm>
              <a:off x="4203130" y="2984118"/>
              <a:ext cx="558669" cy="279334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7CA1D39-D3E0-DDB9-B1D4-C1031D4896DA}"/>
                </a:ext>
              </a:extLst>
            </p:cNvPr>
            <p:cNvSpPr/>
            <p:nvPr/>
          </p:nvSpPr>
          <p:spPr bwMode="auto">
            <a:xfrm>
              <a:off x="1401250" y="2620983"/>
              <a:ext cx="279334" cy="2793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B7A6218-BFFC-18DF-E6F1-550B43C63D8D}"/>
                </a:ext>
              </a:extLst>
            </p:cNvPr>
            <p:cNvSpPr/>
            <p:nvPr/>
          </p:nvSpPr>
          <p:spPr bwMode="auto">
            <a:xfrm>
              <a:off x="1582888" y="3311313"/>
              <a:ext cx="646687" cy="145705"/>
            </a:xfrm>
            <a:custGeom>
              <a:avLst/>
              <a:gdLst>
                <a:gd name="connsiteX0" fmla="*/ 0 w 827875"/>
                <a:gd name="connsiteY0" fmla="*/ 111797 h 353921"/>
                <a:gd name="connsiteX1" fmla="*/ 211932 w 827875"/>
                <a:gd name="connsiteY1" fmla="*/ 9403 h 353921"/>
                <a:gd name="connsiteX2" fmla="*/ 388144 w 827875"/>
                <a:gd name="connsiteY2" fmla="*/ 321347 h 353921"/>
                <a:gd name="connsiteX3" fmla="*/ 795338 w 827875"/>
                <a:gd name="connsiteY3" fmla="*/ 347540 h 353921"/>
                <a:gd name="connsiteX4" fmla="*/ 809625 w 827875"/>
                <a:gd name="connsiteY4" fmla="*/ 349922 h 353921"/>
                <a:gd name="connsiteX0" fmla="*/ 0 w 937412"/>
                <a:gd name="connsiteY0" fmla="*/ 42786 h 394448"/>
                <a:gd name="connsiteX1" fmla="*/ 321469 w 937412"/>
                <a:gd name="connsiteY1" fmla="*/ 49930 h 394448"/>
                <a:gd name="connsiteX2" fmla="*/ 497681 w 937412"/>
                <a:gd name="connsiteY2" fmla="*/ 361874 h 394448"/>
                <a:gd name="connsiteX3" fmla="*/ 904875 w 937412"/>
                <a:gd name="connsiteY3" fmla="*/ 388067 h 394448"/>
                <a:gd name="connsiteX4" fmla="*/ 919162 w 937412"/>
                <a:gd name="connsiteY4" fmla="*/ 390449 h 394448"/>
                <a:gd name="connsiteX0" fmla="*/ 0 w 937412"/>
                <a:gd name="connsiteY0" fmla="*/ 19011 h 370673"/>
                <a:gd name="connsiteX1" fmla="*/ 321469 w 937412"/>
                <a:gd name="connsiteY1" fmla="*/ 26155 h 370673"/>
                <a:gd name="connsiteX2" fmla="*/ 497681 w 937412"/>
                <a:gd name="connsiteY2" fmla="*/ 338099 h 370673"/>
                <a:gd name="connsiteX3" fmla="*/ 904875 w 937412"/>
                <a:gd name="connsiteY3" fmla="*/ 364292 h 370673"/>
                <a:gd name="connsiteX4" fmla="*/ 919162 w 937412"/>
                <a:gd name="connsiteY4" fmla="*/ 366674 h 370673"/>
                <a:gd name="connsiteX0" fmla="*/ 0 w 937412"/>
                <a:gd name="connsiteY0" fmla="*/ 110 h 347773"/>
                <a:gd name="connsiteX1" fmla="*/ 152400 w 937412"/>
                <a:gd name="connsiteY1" fmla="*/ 76310 h 347773"/>
                <a:gd name="connsiteX2" fmla="*/ 497681 w 937412"/>
                <a:gd name="connsiteY2" fmla="*/ 319198 h 347773"/>
                <a:gd name="connsiteX3" fmla="*/ 904875 w 937412"/>
                <a:gd name="connsiteY3" fmla="*/ 345391 h 347773"/>
                <a:gd name="connsiteX4" fmla="*/ 919162 w 937412"/>
                <a:gd name="connsiteY4" fmla="*/ 347773 h 347773"/>
                <a:gd name="connsiteX0" fmla="*/ 0 w 937412"/>
                <a:gd name="connsiteY0" fmla="*/ 37 h 347700"/>
                <a:gd name="connsiteX1" fmla="*/ 152400 w 937412"/>
                <a:gd name="connsiteY1" fmla="*/ 76237 h 347700"/>
                <a:gd name="connsiteX2" fmla="*/ 497681 w 937412"/>
                <a:gd name="connsiteY2" fmla="*/ 319125 h 347700"/>
                <a:gd name="connsiteX3" fmla="*/ 904875 w 937412"/>
                <a:gd name="connsiteY3" fmla="*/ 345318 h 347700"/>
                <a:gd name="connsiteX4" fmla="*/ 919162 w 937412"/>
                <a:gd name="connsiteY4" fmla="*/ 347700 h 347700"/>
                <a:gd name="connsiteX0" fmla="*/ 0 w 937412"/>
                <a:gd name="connsiteY0" fmla="*/ 168 h 347831"/>
                <a:gd name="connsiteX1" fmla="*/ 152400 w 937412"/>
                <a:gd name="connsiteY1" fmla="*/ 76368 h 347831"/>
                <a:gd name="connsiteX2" fmla="*/ 497681 w 937412"/>
                <a:gd name="connsiteY2" fmla="*/ 319256 h 347831"/>
                <a:gd name="connsiteX3" fmla="*/ 904875 w 937412"/>
                <a:gd name="connsiteY3" fmla="*/ 345449 h 347831"/>
                <a:gd name="connsiteX4" fmla="*/ 919162 w 937412"/>
                <a:gd name="connsiteY4" fmla="*/ 347831 h 347831"/>
                <a:gd name="connsiteX0" fmla="*/ 0 w 937412"/>
                <a:gd name="connsiteY0" fmla="*/ 168 h 347831"/>
                <a:gd name="connsiteX1" fmla="*/ 197643 w 937412"/>
                <a:gd name="connsiteY1" fmla="*/ 76368 h 347831"/>
                <a:gd name="connsiteX2" fmla="*/ 497681 w 937412"/>
                <a:gd name="connsiteY2" fmla="*/ 319256 h 347831"/>
                <a:gd name="connsiteX3" fmla="*/ 904875 w 937412"/>
                <a:gd name="connsiteY3" fmla="*/ 345449 h 347831"/>
                <a:gd name="connsiteX4" fmla="*/ 919162 w 937412"/>
                <a:gd name="connsiteY4" fmla="*/ 347831 h 347831"/>
                <a:gd name="connsiteX0" fmla="*/ 0 w 937412"/>
                <a:gd name="connsiteY0" fmla="*/ 168 h 347831"/>
                <a:gd name="connsiteX1" fmla="*/ 197643 w 937412"/>
                <a:gd name="connsiteY1" fmla="*/ 76368 h 347831"/>
                <a:gd name="connsiteX2" fmla="*/ 497681 w 937412"/>
                <a:gd name="connsiteY2" fmla="*/ 319256 h 347831"/>
                <a:gd name="connsiteX3" fmla="*/ 904875 w 937412"/>
                <a:gd name="connsiteY3" fmla="*/ 345449 h 347831"/>
                <a:gd name="connsiteX4" fmla="*/ 919162 w 937412"/>
                <a:gd name="connsiteY4" fmla="*/ 347831 h 347831"/>
                <a:gd name="connsiteX0" fmla="*/ 0 w 937412"/>
                <a:gd name="connsiteY0" fmla="*/ 998 h 348661"/>
                <a:gd name="connsiteX1" fmla="*/ 197643 w 937412"/>
                <a:gd name="connsiteY1" fmla="*/ 77198 h 348661"/>
                <a:gd name="connsiteX2" fmla="*/ 352425 w 937412"/>
                <a:gd name="connsiteY2" fmla="*/ 10523 h 348661"/>
                <a:gd name="connsiteX3" fmla="*/ 904875 w 937412"/>
                <a:gd name="connsiteY3" fmla="*/ 346279 h 348661"/>
                <a:gd name="connsiteX4" fmla="*/ 919162 w 937412"/>
                <a:gd name="connsiteY4" fmla="*/ 348661 h 348661"/>
                <a:gd name="connsiteX0" fmla="*/ 0 w 937412"/>
                <a:gd name="connsiteY0" fmla="*/ 175 h 347838"/>
                <a:gd name="connsiteX1" fmla="*/ 197643 w 937412"/>
                <a:gd name="connsiteY1" fmla="*/ 76375 h 347838"/>
                <a:gd name="connsiteX2" fmla="*/ 352425 w 937412"/>
                <a:gd name="connsiteY2" fmla="*/ 9700 h 347838"/>
                <a:gd name="connsiteX3" fmla="*/ 904875 w 937412"/>
                <a:gd name="connsiteY3" fmla="*/ 345456 h 347838"/>
                <a:gd name="connsiteX4" fmla="*/ 919162 w 937412"/>
                <a:gd name="connsiteY4" fmla="*/ 347838 h 347838"/>
                <a:gd name="connsiteX0" fmla="*/ 0 w 919162"/>
                <a:gd name="connsiteY0" fmla="*/ 1135 h 348798"/>
                <a:gd name="connsiteX1" fmla="*/ 197643 w 919162"/>
                <a:gd name="connsiteY1" fmla="*/ 77335 h 348798"/>
                <a:gd name="connsiteX2" fmla="*/ 352425 w 919162"/>
                <a:gd name="connsiteY2" fmla="*/ 10660 h 348798"/>
                <a:gd name="connsiteX3" fmla="*/ 919162 w 919162"/>
                <a:gd name="connsiteY3" fmla="*/ 348798 h 348798"/>
                <a:gd name="connsiteX0" fmla="*/ 0 w 352425"/>
                <a:gd name="connsiteY0" fmla="*/ 1135 h 77351"/>
                <a:gd name="connsiteX1" fmla="*/ 197643 w 352425"/>
                <a:gd name="connsiteY1" fmla="*/ 77335 h 77351"/>
                <a:gd name="connsiteX2" fmla="*/ 352425 w 352425"/>
                <a:gd name="connsiteY2" fmla="*/ 10660 h 77351"/>
                <a:gd name="connsiteX0" fmla="*/ 0 w 419100"/>
                <a:gd name="connsiteY0" fmla="*/ 3370 h 79579"/>
                <a:gd name="connsiteX1" fmla="*/ 197643 w 419100"/>
                <a:gd name="connsiteY1" fmla="*/ 79570 h 79579"/>
                <a:gd name="connsiteX2" fmla="*/ 419100 w 419100"/>
                <a:gd name="connsiteY2" fmla="*/ 10514 h 79579"/>
                <a:gd name="connsiteX0" fmla="*/ 0 w 419100"/>
                <a:gd name="connsiteY0" fmla="*/ 174 h 76390"/>
                <a:gd name="connsiteX1" fmla="*/ 197643 w 419100"/>
                <a:gd name="connsiteY1" fmla="*/ 76374 h 76390"/>
                <a:gd name="connsiteX2" fmla="*/ 419100 w 419100"/>
                <a:gd name="connsiteY2" fmla="*/ 7318 h 76390"/>
                <a:gd name="connsiteX0" fmla="*/ 0 w 419100"/>
                <a:gd name="connsiteY0" fmla="*/ 174 h 76389"/>
                <a:gd name="connsiteX1" fmla="*/ 197643 w 419100"/>
                <a:gd name="connsiteY1" fmla="*/ 76374 h 76389"/>
                <a:gd name="connsiteX2" fmla="*/ 419100 w 419100"/>
                <a:gd name="connsiteY2" fmla="*/ 7318 h 76389"/>
                <a:gd name="connsiteX0" fmla="*/ 0 w 419100"/>
                <a:gd name="connsiteY0" fmla="*/ 174 h 76389"/>
                <a:gd name="connsiteX1" fmla="*/ 197643 w 419100"/>
                <a:gd name="connsiteY1" fmla="*/ 76374 h 76389"/>
                <a:gd name="connsiteX2" fmla="*/ 419100 w 419100"/>
                <a:gd name="connsiteY2" fmla="*/ 7318 h 76389"/>
                <a:gd name="connsiteX3" fmla="*/ 0 w 419100"/>
                <a:gd name="connsiteY3" fmla="*/ 174 h 76389"/>
                <a:gd name="connsiteX0" fmla="*/ 0 w 416718"/>
                <a:gd name="connsiteY0" fmla="*/ 687 h 69759"/>
                <a:gd name="connsiteX1" fmla="*/ 195261 w 416718"/>
                <a:gd name="connsiteY1" fmla="*/ 69744 h 69759"/>
                <a:gd name="connsiteX2" fmla="*/ 416718 w 416718"/>
                <a:gd name="connsiteY2" fmla="*/ 688 h 69759"/>
                <a:gd name="connsiteX3" fmla="*/ 0 w 416718"/>
                <a:gd name="connsiteY3" fmla="*/ 687 h 69759"/>
                <a:gd name="connsiteX0" fmla="*/ 0 w 416718"/>
                <a:gd name="connsiteY0" fmla="*/ 7966 h 77038"/>
                <a:gd name="connsiteX1" fmla="*/ 195261 w 416718"/>
                <a:gd name="connsiteY1" fmla="*/ 77023 h 77038"/>
                <a:gd name="connsiteX2" fmla="*/ 416718 w 416718"/>
                <a:gd name="connsiteY2" fmla="*/ 7967 h 77038"/>
                <a:gd name="connsiteX3" fmla="*/ 0 w 416718"/>
                <a:gd name="connsiteY3" fmla="*/ 7966 h 77038"/>
                <a:gd name="connsiteX0" fmla="*/ 0 w 416718"/>
                <a:gd name="connsiteY0" fmla="*/ 15296 h 84368"/>
                <a:gd name="connsiteX1" fmla="*/ 195261 w 416718"/>
                <a:gd name="connsiteY1" fmla="*/ 84353 h 84368"/>
                <a:gd name="connsiteX2" fmla="*/ 416718 w 416718"/>
                <a:gd name="connsiteY2" fmla="*/ 15297 h 84368"/>
                <a:gd name="connsiteX3" fmla="*/ 0 w 416718"/>
                <a:gd name="connsiteY3" fmla="*/ 15296 h 84368"/>
                <a:gd name="connsiteX0" fmla="*/ 0 w 416718"/>
                <a:gd name="connsiteY0" fmla="*/ 15296 h 84368"/>
                <a:gd name="connsiteX1" fmla="*/ 195261 w 416718"/>
                <a:gd name="connsiteY1" fmla="*/ 84353 h 84368"/>
                <a:gd name="connsiteX2" fmla="*/ 416718 w 416718"/>
                <a:gd name="connsiteY2" fmla="*/ 15297 h 84368"/>
                <a:gd name="connsiteX3" fmla="*/ 0 w 416718"/>
                <a:gd name="connsiteY3" fmla="*/ 15296 h 84368"/>
                <a:gd name="connsiteX0" fmla="*/ 0 w 416718"/>
                <a:gd name="connsiteY0" fmla="*/ 15296 h 93891"/>
                <a:gd name="connsiteX1" fmla="*/ 211930 w 416718"/>
                <a:gd name="connsiteY1" fmla="*/ 93878 h 93891"/>
                <a:gd name="connsiteX2" fmla="*/ 416718 w 416718"/>
                <a:gd name="connsiteY2" fmla="*/ 15297 h 93891"/>
                <a:gd name="connsiteX3" fmla="*/ 0 w 416718"/>
                <a:gd name="connsiteY3" fmla="*/ 15296 h 9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718" h="93891">
                  <a:moveTo>
                    <a:pt x="0" y="15296"/>
                  </a:moveTo>
                  <a:cubicBezTo>
                    <a:pt x="92670" y="10929"/>
                    <a:pt x="142080" y="92687"/>
                    <a:pt x="211930" y="93878"/>
                  </a:cubicBezTo>
                  <a:cubicBezTo>
                    <a:pt x="281780" y="95069"/>
                    <a:pt x="336947" y="17678"/>
                    <a:pt x="416718" y="15297"/>
                  </a:cubicBezTo>
                  <a:cubicBezTo>
                    <a:pt x="253206" y="-8516"/>
                    <a:pt x="161132" y="-1373"/>
                    <a:pt x="0" y="152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headEnd/>
              <a:tailEnd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3474C27-07FD-33B0-AE8C-99419B80C465}"/>
                </a:ext>
              </a:extLst>
            </p:cNvPr>
            <p:cNvSpPr/>
            <p:nvPr/>
          </p:nvSpPr>
          <p:spPr bwMode="auto">
            <a:xfrm>
              <a:off x="3365361" y="2938056"/>
              <a:ext cx="646687" cy="145705"/>
            </a:xfrm>
            <a:custGeom>
              <a:avLst/>
              <a:gdLst>
                <a:gd name="connsiteX0" fmla="*/ 0 w 827875"/>
                <a:gd name="connsiteY0" fmla="*/ 111797 h 353921"/>
                <a:gd name="connsiteX1" fmla="*/ 211932 w 827875"/>
                <a:gd name="connsiteY1" fmla="*/ 9403 h 353921"/>
                <a:gd name="connsiteX2" fmla="*/ 388144 w 827875"/>
                <a:gd name="connsiteY2" fmla="*/ 321347 h 353921"/>
                <a:gd name="connsiteX3" fmla="*/ 795338 w 827875"/>
                <a:gd name="connsiteY3" fmla="*/ 347540 h 353921"/>
                <a:gd name="connsiteX4" fmla="*/ 809625 w 827875"/>
                <a:gd name="connsiteY4" fmla="*/ 349922 h 353921"/>
                <a:gd name="connsiteX0" fmla="*/ 0 w 937412"/>
                <a:gd name="connsiteY0" fmla="*/ 42786 h 394448"/>
                <a:gd name="connsiteX1" fmla="*/ 321469 w 937412"/>
                <a:gd name="connsiteY1" fmla="*/ 49930 h 394448"/>
                <a:gd name="connsiteX2" fmla="*/ 497681 w 937412"/>
                <a:gd name="connsiteY2" fmla="*/ 361874 h 394448"/>
                <a:gd name="connsiteX3" fmla="*/ 904875 w 937412"/>
                <a:gd name="connsiteY3" fmla="*/ 388067 h 394448"/>
                <a:gd name="connsiteX4" fmla="*/ 919162 w 937412"/>
                <a:gd name="connsiteY4" fmla="*/ 390449 h 394448"/>
                <a:gd name="connsiteX0" fmla="*/ 0 w 937412"/>
                <a:gd name="connsiteY0" fmla="*/ 19011 h 370673"/>
                <a:gd name="connsiteX1" fmla="*/ 321469 w 937412"/>
                <a:gd name="connsiteY1" fmla="*/ 26155 h 370673"/>
                <a:gd name="connsiteX2" fmla="*/ 497681 w 937412"/>
                <a:gd name="connsiteY2" fmla="*/ 338099 h 370673"/>
                <a:gd name="connsiteX3" fmla="*/ 904875 w 937412"/>
                <a:gd name="connsiteY3" fmla="*/ 364292 h 370673"/>
                <a:gd name="connsiteX4" fmla="*/ 919162 w 937412"/>
                <a:gd name="connsiteY4" fmla="*/ 366674 h 370673"/>
                <a:gd name="connsiteX0" fmla="*/ 0 w 937412"/>
                <a:gd name="connsiteY0" fmla="*/ 110 h 347773"/>
                <a:gd name="connsiteX1" fmla="*/ 152400 w 937412"/>
                <a:gd name="connsiteY1" fmla="*/ 76310 h 347773"/>
                <a:gd name="connsiteX2" fmla="*/ 497681 w 937412"/>
                <a:gd name="connsiteY2" fmla="*/ 319198 h 347773"/>
                <a:gd name="connsiteX3" fmla="*/ 904875 w 937412"/>
                <a:gd name="connsiteY3" fmla="*/ 345391 h 347773"/>
                <a:gd name="connsiteX4" fmla="*/ 919162 w 937412"/>
                <a:gd name="connsiteY4" fmla="*/ 347773 h 347773"/>
                <a:gd name="connsiteX0" fmla="*/ 0 w 937412"/>
                <a:gd name="connsiteY0" fmla="*/ 37 h 347700"/>
                <a:gd name="connsiteX1" fmla="*/ 152400 w 937412"/>
                <a:gd name="connsiteY1" fmla="*/ 76237 h 347700"/>
                <a:gd name="connsiteX2" fmla="*/ 497681 w 937412"/>
                <a:gd name="connsiteY2" fmla="*/ 319125 h 347700"/>
                <a:gd name="connsiteX3" fmla="*/ 904875 w 937412"/>
                <a:gd name="connsiteY3" fmla="*/ 345318 h 347700"/>
                <a:gd name="connsiteX4" fmla="*/ 919162 w 937412"/>
                <a:gd name="connsiteY4" fmla="*/ 347700 h 347700"/>
                <a:gd name="connsiteX0" fmla="*/ 0 w 937412"/>
                <a:gd name="connsiteY0" fmla="*/ 168 h 347831"/>
                <a:gd name="connsiteX1" fmla="*/ 152400 w 937412"/>
                <a:gd name="connsiteY1" fmla="*/ 76368 h 347831"/>
                <a:gd name="connsiteX2" fmla="*/ 497681 w 937412"/>
                <a:gd name="connsiteY2" fmla="*/ 319256 h 347831"/>
                <a:gd name="connsiteX3" fmla="*/ 904875 w 937412"/>
                <a:gd name="connsiteY3" fmla="*/ 345449 h 347831"/>
                <a:gd name="connsiteX4" fmla="*/ 919162 w 937412"/>
                <a:gd name="connsiteY4" fmla="*/ 347831 h 347831"/>
                <a:gd name="connsiteX0" fmla="*/ 0 w 937412"/>
                <a:gd name="connsiteY0" fmla="*/ 168 h 347831"/>
                <a:gd name="connsiteX1" fmla="*/ 197643 w 937412"/>
                <a:gd name="connsiteY1" fmla="*/ 76368 h 347831"/>
                <a:gd name="connsiteX2" fmla="*/ 497681 w 937412"/>
                <a:gd name="connsiteY2" fmla="*/ 319256 h 347831"/>
                <a:gd name="connsiteX3" fmla="*/ 904875 w 937412"/>
                <a:gd name="connsiteY3" fmla="*/ 345449 h 347831"/>
                <a:gd name="connsiteX4" fmla="*/ 919162 w 937412"/>
                <a:gd name="connsiteY4" fmla="*/ 347831 h 347831"/>
                <a:gd name="connsiteX0" fmla="*/ 0 w 937412"/>
                <a:gd name="connsiteY0" fmla="*/ 168 h 347831"/>
                <a:gd name="connsiteX1" fmla="*/ 197643 w 937412"/>
                <a:gd name="connsiteY1" fmla="*/ 76368 h 347831"/>
                <a:gd name="connsiteX2" fmla="*/ 497681 w 937412"/>
                <a:gd name="connsiteY2" fmla="*/ 319256 h 347831"/>
                <a:gd name="connsiteX3" fmla="*/ 904875 w 937412"/>
                <a:gd name="connsiteY3" fmla="*/ 345449 h 347831"/>
                <a:gd name="connsiteX4" fmla="*/ 919162 w 937412"/>
                <a:gd name="connsiteY4" fmla="*/ 347831 h 347831"/>
                <a:gd name="connsiteX0" fmla="*/ 0 w 937412"/>
                <a:gd name="connsiteY0" fmla="*/ 998 h 348661"/>
                <a:gd name="connsiteX1" fmla="*/ 197643 w 937412"/>
                <a:gd name="connsiteY1" fmla="*/ 77198 h 348661"/>
                <a:gd name="connsiteX2" fmla="*/ 352425 w 937412"/>
                <a:gd name="connsiteY2" fmla="*/ 10523 h 348661"/>
                <a:gd name="connsiteX3" fmla="*/ 904875 w 937412"/>
                <a:gd name="connsiteY3" fmla="*/ 346279 h 348661"/>
                <a:gd name="connsiteX4" fmla="*/ 919162 w 937412"/>
                <a:gd name="connsiteY4" fmla="*/ 348661 h 348661"/>
                <a:gd name="connsiteX0" fmla="*/ 0 w 937412"/>
                <a:gd name="connsiteY0" fmla="*/ 175 h 347838"/>
                <a:gd name="connsiteX1" fmla="*/ 197643 w 937412"/>
                <a:gd name="connsiteY1" fmla="*/ 76375 h 347838"/>
                <a:gd name="connsiteX2" fmla="*/ 352425 w 937412"/>
                <a:gd name="connsiteY2" fmla="*/ 9700 h 347838"/>
                <a:gd name="connsiteX3" fmla="*/ 904875 w 937412"/>
                <a:gd name="connsiteY3" fmla="*/ 345456 h 347838"/>
                <a:gd name="connsiteX4" fmla="*/ 919162 w 937412"/>
                <a:gd name="connsiteY4" fmla="*/ 347838 h 347838"/>
                <a:gd name="connsiteX0" fmla="*/ 0 w 919162"/>
                <a:gd name="connsiteY0" fmla="*/ 1135 h 348798"/>
                <a:gd name="connsiteX1" fmla="*/ 197643 w 919162"/>
                <a:gd name="connsiteY1" fmla="*/ 77335 h 348798"/>
                <a:gd name="connsiteX2" fmla="*/ 352425 w 919162"/>
                <a:gd name="connsiteY2" fmla="*/ 10660 h 348798"/>
                <a:gd name="connsiteX3" fmla="*/ 919162 w 919162"/>
                <a:gd name="connsiteY3" fmla="*/ 348798 h 348798"/>
                <a:gd name="connsiteX0" fmla="*/ 0 w 352425"/>
                <a:gd name="connsiteY0" fmla="*/ 1135 h 77351"/>
                <a:gd name="connsiteX1" fmla="*/ 197643 w 352425"/>
                <a:gd name="connsiteY1" fmla="*/ 77335 h 77351"/>
                <a:gd name="connsiteX2" fmla="*/ 352425 w 352425"/>
                <a:gd name="connsiteY2" fmla="*/ 10660 h 77351"/>
                <a:gd name="connsiteX0" fmla="*/ 0 w 419100"/>
                <a:gd name="connsiteY0" fmla="*/ 3370 h 79579"/>
                <a:gd name="connsiteX1" fmla="*/ 197643 w 419100"/>
                <a:gd name="connsiteY1" fmla="*/ 79570 h 79579"/>
                <a:gd name="connsiteX2" fmla="*/ 419100 w 419100"/>
                <a:gd name="connsiteY2" fmla="*/ 10514 h 79579"/>
                <a:gd name="connsiteX0" fmla="*/ 0 w 419100"/>
                <a:gd name="connsiteY0" fmla="*/ 174 h 76390"/>
                <a:gd name="connsiteX1" fmla="*/ 197643 w 419100"/>
                <a:gd name="connsiteY1" fmla="*/ 76374 h 76390"/>
                <a:gd name="connsiteX2" fmla="*/ 419100 w 419100"/>
                <a:gd name="connsiteY2" fmla="*/ 7318 h 76390"/>
                <a:gd name="connsiteX0" fmla="*/ 0 w 419100"/>
                <a:gd name="connsiteY0" fmla="*/ 174 h 76389"/>
                <a:gd name="connsiteX1" fmla="*/ 197643 w 419100"/>
                <a:gd name="connsiteY1" fmla="*/ 76374 h 76389"/>
                <a:gd name="connsiteX2" fmla="*/ 419100 w 419100"/>
                <a:gd name="connsiteY2" fmla="*/ 7318 h 76389"/>
                <a:gd name="connsiteX0" fmla="*/ 0 w 419100"/>
                <a:gd name="connsiteY0" fmla="*/ 174 h 76389"/>
                <a:gd name="connsiteX1" fmla="*/ 197643 w 419100"/>
                <a:gd name="connsiteY1" fmla="*/ 76374 h 76389"/>
                <a:gd name="connsiteX2" fmla="*/ 419100 w 419100"/>
                <a:gd name="connsiteY2" fmla="*/ 7318 h 76389"/>
                <a:gd name="connsiteX3" fmla="*/ 0 w 419100"/>
                <a:gd name="connsiteY3" fmla="*/ 174 h 76389"/>
                <a:gd name="connsiteX0" fmla="*/ 0 w 416718"/>
                <a:gd name="connsiteY0" fmla="*/ 687 h 69759"/>
                <a:gd name="connsiteX1" fmla="*/ 195261 w 416718"/>
                <a:gd name="connsiteY1" fmla="*/ 69744 h 69759"/>
                <a:gd name="connsiteX2" fmla="*/ 416718 w 416718"/>
                <a:gd name="connsiteY2" fmla="*/ 688 h 69759"/>
                <a:gd name="connsiteX3" fmla="*/ 0 w 416718"/>
                <a:gd name="connsiteY3" fmla="*/ 687 h 69759"/>
                <a:gd name="connsiteX0" fmla="*/ 0 w 416718"/>
                <a:gd name="connsiteY0" fmla="*/ 7966 h 77038"/>
                <a:gd name="connsiteX1" fmla="*/ 195261 w 416718"/>
                <a:gd name="connsiteY1" fmla="*/ 77023 h 77038"/>
                <a:gd name="connsiteX2" fmla="*/ 416718 w 416718"/>
                <a:gd name="connsiteY2" fmla="*/ 7967 h 77038"/>
                <a:gd name="connsiteX3" fmla="*/ 0 w 416718"/>
                <a:gd name="connsiteY3" fmla="*/ 7966 h 77038"/>
                <a:gd name="connsiteX0" fmla="*/ 0 w 416718"/>
                <a:gd name="connsiteY0" fmla="*/ 15296 h 84368"/>
                <a:gd name="connsiteX1" fmla="*/ 195261 w 416718"/>
                <a:gd name="connsiteY1" fmla="*/ 84353 h 84368"/>
                <a:gd name="connsiteX2" fmla="*/ 416718 w 416718"/>
                <a:gd name="connsiteY2" fmla="*/ 15297 h 84368"/>
                <a:gd name="connsiteX3" fmla="*/ 0 w 416718"/>
                <a:gd name="connsiteY3" fmla="*/ 15296 h 84368"/>
                <a:gd name="connsiteX0" fmla="*/ 0 w 416718"/>
                <a:gd name="connsiteY0" fmla="*/ 15296 h 84368"/>
                <a:gd name="connsiteX1" fmla="*/ 195261 w 416718"/>
                <a:gd name="connsiteY1" fmla="*/ 84353 h 84368"/>
                <a:gd name="connsiteX2" fmla="*/ 416718 w 416718"/>
                <a:gd name="connsiteY2" fmla="*/ 15297 h 84368"/>
                <a:gd name="connsiteX3" fmla="*/ 0 w 416718"/>
                <a:gd name="connsiteY3" fmla="*/ 15296 h 84368"/>
                <a:gd name="connsiteX0" fmla="*/ 0 w 416718"/>
                <a:gd name="connsiteY0" fmla="*/ 15296 h 93891"/>
                <a:gd name="connsiteX1" fmla="*/ 211930 w 416718"/>
                <a:gd name="connsiteY1" fmla="*/ 93878 h 93891"/>
                <a:gd name="connsiteX2" fmla="*/ 416718 w 416718"/>
                <a:gd name="connsiteY2" fmla="*/ 15297 h 93891"/>
                <a:gd name="connsiteX3" fmla="*/ 0 w 416718"/>
                <a:gd name="connsiteY3" fmla="*/ 15296 h 9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718" h="93891">
                  <a:moveTo>
                    <a:pt x="0" y="15296"/>
                  </a:moveTo>
                  <a:cubicBezTo>
                    <a:pt x="92670" y="10929"/>
                    <a:pt x="142080" y="92687"/>
                    <a:pt x="211930" y="93878"/>
                  </a:cubicBezTo>
                  <a:cubicBezTo>
                    <a:pt x="281780" y="95069"/>
                    <a:pt x="336947" y="17678"/>
                    <a:pt x="416718" y="15297"/>
                  </a:cubicBezTo>
                  <a:cubicBezTo>
                    <a:pt x="253206" y="-8516"/>
                    <a:pt x="161132" y="-1373"/>
                    <a:pt x="0" y="152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headEnd/>
              <a:tailEnd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D737566-C59A-D5A8-3736-6F918133B898}"/>
                </a:ext>
              </a:extLst>
            </p:cNvPr>
            <p:cNvSpPr txBox="1"/>
            <p:nvPr/>
          </p:nvSpPr>
          <p:spPr bwMode="auto">
            <a:xfrm>
              <a:off x="793524" y="2605060"/>
              <a:ext cx="359073" cy="244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l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en-US" sz="1800" kern="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MC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2BA753D-E3E2-4C77-F8DF-E79A2616BBF3}"/>
                </a:ext>
              </a:extLst>
            </p:cNvPr>
            <p:cNvSpPr/>
            <p:nvPr/>
          </p:nvSpPr>
          <p:spPr bwMode="auto">
            <a:xfrm>
              <a:off x="730774" y="2620983"/>
              <a:ext cx="5255618" cy="27933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F27B7F0-0BB1-180C-0CCD-E8D68AF2BFDB}"/>
                </a:ext>
              </a:extLst>
            </p:cNvPr>
            <p:cNvSpPr/>
            <p:nvPr/>
          </p:nvSpPr>
          <p:spPr bwMode="auto">
            <a:xfrm>
              <a:off x="1399289" y="2621468"/>
              <a:ext cx="279334" cy="2793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C811966-9DCB-F4C3-B53F-24EF33E536FE}"/>
              </a:ext>
            </a:extLst>
          </p:cNvPr>
          <p:cNvSpPr txBox="1"/>
          <p:nvPr/>
        </p:nvSpPr>
        <p:spPr bwMode="auto">
          <a:xfrm>
            <a:off x="975048" y="2429859"/>
            <a:ext cx="3303790" cy="24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L="285750" marR="0" indent="-285750" algn="l" defTabSz="57600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Substrate: silicon</a:t>
            </a:r>
          </a:p>
          <a:p>
            <a:pPr marL="285750" marR="0" indent="-285750" algn="l" defTabSz="57600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Metallization: aluminum</a:t>
            </a:r>
          </a:p>
          <a:p>
            <a:pPr marL="895335" lvl="1" indent="-285750" defTabSz="5760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3 structured metal layers</a:t>
            </a:r>
          </a:p>
          <a:p>
            <a:pPr marL="895335" lvl="1" indent="-285750" defTabSz="5760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1 shielding layer</a:t>
            </a:r>
            <a:endParaRPr lang="en-US" sz="1800" kern="0" baseline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85750" marR="0" indent="-285750" algn="l" defTabSz="57600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Planarized dielectric layers</a:t>
            </a:r>
          </a:p>
          <a:p>
            <a:pPr marL="285750" marR="0" indent="-285750" algn="l" defTabSz="57600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Tungsten plugged vias</a:t>
            </a:r>
            <a:r>
              <a:rPr lang="en-US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(</a:t>
            </a:r>
            <a:r>
              <a:rPr lang="en-US" sz="1800" kern="0" dirty="0" err="1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tbd</a:t>
            </a:r>
            <a:r>
              <a:rPr lang="en-US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.)</a:t>
            </a:r>
            <a:endParaRPr lang="en-US" sz="1800" kern="0" baseline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184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0FA58F-496E-F713-897C-F1891B54BB59}"/>
              </a:ext>
            </a:extLst>
          </p:cNvPr>
          <p:cNvSpPr/>
          <p:nvPr/>
        </p:nvSpPr>
        <p:spPr bwMode="auto">
          <a:xfrm>
            <a:off x="10686093" y="606556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E2E517-A54E-8F24-B4F3-2A6BB7A76F85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EBB87E9-1B1A-CE04-CF7E-D4373E4E0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9527" y="404664"/>
            <a:ext cx="3780520" cy="604867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421A348-2FA4-39BE-2FDA-86B6627A075E}"/>
              </a:ext>
            </a:extLst>
          </p:cNvPr>
          <p:cNvSpPr/>
          <p:nvPr/>
        </p:nvSpPr>
        <p:spPr bwMode="auto">
          <a:xfrm>
            <a:off x="2423592" y="0"/>
            <a:ext cx="5001879" cy="6849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268415"/>
            <a:ext cx="4393048" cy="1224482"/>
          </a:xfrm>
        </p:spPr>
        <p:txBody>
          <a:bodyPr/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Number of electrodes increases rapidly:</a:t>
            </a:r>
          </a:p>
          <a:p>
            <a:pPr marL="594900" lvl="1" indent="-342900">
              <a:buFont typeface="+mj-lt"/>
              <a:buAutoNum type="arabicPeriod"/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2020 (PTB): 25 electrodes</a:t>
            </a:r>
          </a:p>
          <a:p>
            <a:pPr marL="594900" lvl="1" indent="-342900">
              <a:buFont typeface="+mj-lt"/>
              <a:buAutoNum type="arabicPeriod"/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2024: 104 electrodes</a:t>
            </a:r>
          </a:p>
          <a:p>
            <a:pPr marL="594900" lvl="1" indent="-342900">
              <a:buFont typeface="+mj-lt"/>
              <a:buAutoNum type="arabicPeriod"/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202x: ~1000 electrodes?</a:t>
            </a:r>
            <a:endParaRPr lang="en-US" dirty="0">
              <a:latin typeface="Source Sans 3" panose="020B050303040302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towards scalable ion trap design software</a:t>
            </a:r>
          </a:p>
        </p:txBody>
      </p:sp>
    </p:spTree>
    <p:extLst>
      <p:ext uri="{BB962C8B-B14F-4D97-AF65-F5344CB8AC3E}">
        <p14:creationId xmlns:p14="http://schemas.microsoft.com/office/powerpoint/2010/main" val="114905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0FA58F-496E-F713-897C-F1891B54BB59}"/>
              </a:ext>
            </a:extLst>
          </p:cNvPr>
          <p:cNvSpPr/>
          <p:nvPr/>
        </p:nvSpPr>
        <p:spPr bwMode="auto">
          <a:xfrm>
            <a:off x="10686093" y="606556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E2E517-A54E-8F24-B4F3-2A6BB7A76F85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EBB87E9-1B1A-CE04-CF7E-D4373E4E0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75720" y="-6561244"/>
            <a:ext cx="12488134" cy="199804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FBCD52D-F9F4-E5D8-0D1E-26E81F8E1E5B}"/>
              </a:ext>
            </a:extLst>
          </p:cNvPr>
          <p:cNvSpPr/>
          <p:nvPr/>
        </p:nvSpPr>
        <p:spPr bwMode="auto">
          <a:xfrm>
            <a:off x="2423592" y="0"/>
            <a:ext cx="5001879" cy="6849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towards scalable ion trap design software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266755"/>
            <a:ext cx="11520000" cy="493996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Issue: manual routing becomes unfeasible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Solution: programmatic chip layout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Foundation: 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KQCircuits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Python package for superconducting circuit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Extends </a:t>
            </a:r>
            <a:r>
              <a:rPr lang="en-US" sz="1800" dirty="0" err="1">
                <a:latin typeface="Source Sans 3" panose="020B0503030403020204" pitchFamily="34" charset="0"/>
              </a:rPr>
              <a:t>KLayout</a:t>
            </a:r>
            <a:endParaRPr lang="en-US" sz="1800" dirty="0">
              <a:latin typeface="Source Sans 3" panose="020B05030304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Developed by IQM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3" panose="020B0503030403020204" pitchFamily="34" charset="0"/>
              </a:rPr>
              <a:t>We added features for ion trap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Multi-layer routing incl. vias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Electrode structures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5A370-104C-ACA2-EAE9-B515AAEB6B6C}"/>
              </a:ext>
            </a:extLst>
          </p:cNvPr>
          <p:cNvSpPr txBox="1"/>
          <p:nvPr/>
        </p:nvSpPr>
        <p:spPr bwMode="auto">
          <a:xfrm>
            <a:off x="263352" y="6381751"/>
            <a:ext cx="6097002" cy="29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 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J. </a:t>
            </a:r>
            <a:r>
              <a:rPr lang="de-AT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Heinsoo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et al. (2023).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KQCircuits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.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  <a:hlinkClick r:id="rId4"/>
              </a:rPr>
              <a:t>10.5281/ZENODO.4944796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66974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blue and white grid with a rectangle&#10;&#10;Description automatically generated">
            <a:extLst>
              <a:ext uri="{FF2B5EF4-FFF2-40B4-BE49-F238E27FC236}">
                <a16:creationId xmlns:a16="http://schemas.microsoft.com/office/drawing/2014/main" id="{A6FA488D-2E4E-D5E0-D01A-D3994C406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3" cy="4320000"/>
          </a:xfrm>
          <a:prstGeom prst="rect">
            <a:avLst/>
          </a:prstGeom>
        </p:spPr>
      </p:pic>
      <p:pic>
        <p:nvPicPr>
          <p:cNvPr id="14" name="Picture 13" descr="A blue and white grid with a rectangle&#10;&#10;Description automatically generated">
            <a:extLst>
              <a:ext uri="{FF2B5EF4-FFF2-40B4-BE49-F238E27FC236}">
                <a16:creationId xmlns:a16="http://schemas.microsoft.com/office/drawing/2014/main" id="{DF353427-1E6B-5B4C-46CE-07E936235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3" cy="4320000"/>
          </a:xfrm>
          <a:prstGeom prst="rect">
            <a:avLst/>
          </a:prstGeom>
        </p:spPr>
      </p:pic>
      <p:pic>
        <p:nvPicPr>
          <p:cNvPr id="25" name="Picture 24" descr="A blue and white grid with a rectangle&#10;&#10;Description automatically generated">
            <a:extLst>
              <a:ext uri="{FF2B5EF4-FFF2-40B4-BE49-F238E27FC236}">
                <a16:creationId xmlns:a16="http://schemas.microsoft.com/office/drawing/2014/main" id="{392C8FF7-BE65-14FD-D6BC-9C56C071C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3" cy="4320000"/>
          </a:xfrm>
          <a:prstGeom prst="rect">
            <a:avLst/>
          </a:prstGeom>
        </p:spPr>
      </p:pic>
      <p:pic>
        <p:nvPicPr>
          <p:cNvPr id="23" name="Picture 22" descr="A white paper with blue squares&#10;&#10;Description automatically generated">
            <a:extLst>
              <a:ext uri="{FF2B5EF4-FFF2-40B4-BE49-F238E27FC236}">
                <a16:creationId xmlns:a16="http://schemas.microsoft.com/office/drawing/2014/main" id="{270B0E6B-1209-C3A1-4F6A-EC3EE199D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3" cy="4320000"/>
          </a:xfrm>
          <a:prstGeom prst="rect">
            <a:avLst/>
          </a:prstGeom>
        </p:spPr>
      </p:pic>
      <p:pic>
        <p:nvPicPr>
          <p:cNvPr id="20" name="Picture 19" descr="A blue and white grid with blue squares&#10;&#10;Description automatically generated">
            <a:extLst>
              <a:ext uri="{FF2B5EF4-FFF2-40B4-BE49-F238E27FC236}">
                <a16:creationId xmlns:a16="http://schemas.microsoft.com/office/drawing/2014/main" id="{9D581AEB-7C66-43ED-607B-D888613E3E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2" cy="4320000"/>
          </a:xfrm>
          <a:prstGeom prst="rect">
            <a:avLst/>
          </a:prstGeom>
        </p:spPr>
      </p:pic>
      <p:pic>
        <p:nvPicPr>
          <p:cNvPr id="18" name="Picture 17" descr="A white square with red lines&#10;&#10;Description automatically generated">
            <a:extLst>
              <a:ext uri="{FF2B5EF4-FFF2-40B4-BE49-F238E27FC236}">
                <a16:creationId xmlns:a16="http://schemas.microsoft.com/office/drawing/2014/main" id="{3111C6DC-2819-2942-9679-748074FCAE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3" cy="4320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towards scalable ion trap design software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5A370-104C-ACA2-EAE9-B515AAEB6B6C}"/>
              </a:ext>
            </a:extLst>
          </p:cNvPr>
          <p:cNvSpPr txBox="1"/>
          <p:nvPr/>
        </p:nvSpPr>
        <p:spPr bwMode="auto">
          <a:xfrm>
            <a:off x="263352" y="6381751"/>
            <a:ext cx="6097002" cy="29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 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J. </a:t>
            </a:r>
            <a:r>
              <a:rPr lang="de-AT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Heinsoo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et al. (2023).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KQCircuits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.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  <a:hlinkClick r:id="rId7"/>
              </a:rPr>
              <a:t>10.5281/ZENODO.4944796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4B3E236-490F-7427-38FC-A751ADA75FDB}"/>
              </a:ext>
            </a:extLst>
          </p:cNvPr>
          <p:cNvGrpSpPr/>
          <p:nvPr/>
        </p:nvGrpSpPr>
        <p:grpSpPr>
          <a:xfrm>
            <a:off x="7518053" y="1402438"/>
            <a:ext cx="3042443" cy="1631117"/>
            <a:chOff x="7380239" y="1453849"/>
            <a:chExt cx="2964233" cy="160600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E0608D0-6AF4-64C0-6D12-D6F8DD912F2A}"/>
                </a:ext>
              </a:extLst>
            </p:cNvPr>
            <p:cNvCxnSpPr>
              <a:cxnSpLocks/>
            </p:cNvCxnSpPr>
            <p:nvPr/>
          </p:nvCxnSpPr>
          <p:spPr>
            <a:xfrm>
              <a:off x="7392144" y="1706166"/>
              <a:ext cx="2592288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4E92039-430B-8688-D380-1994EC7621BF}"/>
                </a:ext>
              </a:extLst>
            </p:cNvPr>
            <p:cNvCxnSpPr>
              <a:cxnSpLocks/>
            </p:cNvCxnSpPr>
            <p:nvPr/>
          </p:nvCxnSpPr>
          <p:spPr>
            <a:xfrm>
              <a:off x="10162952" y="2132856"/>
              <a:ext cx="0" cy="905842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B8FDE36-58DF-A576-7EF9-982D2B8F93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36360" y="1513099"/>
              <a:ext cx="1008112" cy="979797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2B379BF9-E221-079D-C880-F0D2079B0C8A}"/>
                </a:ext>
              </a:extLst>
            </p:cNvPr>
            <p:cNvSpPr/>
            <p:nvPr/>
          </p:nvSpPr>
          <p:spPr>
            <a:xfrm rot="5400000">
              <a:off x="9339337" y="1453849"/>
              <a:ext cx="504634" cy="504634"/>
            </a:xfrm>
            <a:prstGeom prst="arc">
              <a:avLst>
                <a:gd name="adj1" fmla="val 16200000"/>
                <a:gd name="adj2" fmla="val 19275590"/>
              </a:avLst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4C406D6-FD14-74F9-28E5-F6C31EFD4417}"/>
                </a:ext>
              </a:extLst>
            </p:cNvPr>
            <p:cNvSpPr txBox="1"/>
            <p:nvPr/>
          </p:nvSpPr>
          <p:spPr bwMode="auto">
            <a:xfrm>
              <a:off x="9836137" y="1713578"/>
              <a:ext cx="258084" cy="234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l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DINPro-Regular" panose="02000503030000020004" pitchFamily="2" charset="0"/>
                </a:rPr>
                <a:t>45°</a:t>
              </a:r>
              <a:endParaRPr lang="en-US" kern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DINPro-Regular" panose="02000503030000020004" pitchFamily="2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7D11C54-48DE-105B-4C05-4CAD16099371}"/>
                </a:ext>
              </a:extLst>
            </p:cNvPr>
            <p:cNvSpPr/>
            <p:nvPr/>
          </p:nvSpPr>
          <p:spPr bwMode="auto">
            <a:xfrm>
              <a:off x="7380239" y="1660072"/>
              <a:ext cx="92187" cy="9218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3FC1F2E-A955-C2AD-CE64-5E913962605E}"/>
                </a:ext>
              </a:extLst>
            </p:cNvPr>
            <p:cNvSpPr/>
            <p:nvPr/>
          </p:nvSpPr>
          <p:spPr bwMode="auto">
            <a:xfrm>
              <a:off x="10116858" y="2967669"/>
              <a:ext cx="92187" cy="9218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E929EE6-FAD4-FC1F-1257-1AE6EDBB97A9}"/>
                </a:ext>
              </a:extLst>
            </p:cNvPr>
            <p:cNvCxnSpPr>
              <a:cxnSpLocks/>
              <a:stCxn id="29" idx="6"/>
            </p:cNvCxnSpPr>
            <p:nvPr/>
          </p:nvCxnSpPr>
          <p:spPr>
            <a:xfrm>
              <a:off x="7472426" y="1706166"/>
              <a:ext cx="567790" cy="0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E0ADF9E-0473-DD87-9851-DA0F238948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62951" y="2630533"/>
              <a:ext cx="1" cy="337136"/>
            </a:xfrm>
            <a:prstGeom prst="straightConnector1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CA26877-983C-E1E3-CBF9-90129873F7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72264" y="1534866"/>
              <a:ext cx="1296144" cy="953484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4380B655-28F7-A128-C8D2-0EC1C620570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266755"/>
            <a:ext cx="11520000" cy="493996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Issue: manual routing becomes unfeasible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Solution: programmatic chip layout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Foundation: 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KQCircuits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Python package for superconducting circuit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Extends </a:t>
            </a:r>
            <a:r>
              <a:rPr lang="en-US" sz="1800" dirty="0" err="1">
                <a:latin typeface="Source Sans 3" panose="020B0503030403020204" pitchFamily="34" charset="0"/>
              </a:rPr>
              <a:t>KLayout</a:t>
            </a:r>
            <a:endParaRPr lang="en-US" sz="1800" dirty="0">
              <a:latin typeface="Source Sans 3" panose="020B05030304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Developed by IQM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3" panose="020B0503030403020204" pitchFamily="34" charset="0"/>
              </a:rPr>
              <a:t>We added features for ion trap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Multi-layer routing incl. vias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Electrode structures</a:t>
            </a:r>
          </a:p>
        </p:txBody>
      </p:sp>
    </p:spTree>
    <p:extLst>
      <p:ext uri="{BB962C8B-B14F-4D97-AF65-F5344CB8AC3E}">
        <p14:creationId xmlns:p14="http://schemas.microsoft.com/office/powerpoint/2010/main" val="356337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towards scalable ion trap design software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5A370-104C-ACA2-EAE9-B515AAEB6B6C}"/>
              </a:ext>
            </a:extLst>
          </p:cNvPr>
          <p:cNvSpPr txBox="1"/>
          <p:nvPr/>
        </p:nvSpPr>
        <p:spPr bwMode="auto">
          <a:xfrm>
            <a:off x="263352" y="6381751"/>
            <a:ext cx="6097002" cy="29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 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J. </a:t>
            </a:r>
            <a:r>
              <a:rPr lang="de-AT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Heinsoo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et al. (2023).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KQCircuits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.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  <a:hlinkClick r:id="rId2"/>
              </a:rPr>
              <a:t>10.5281/ZENODO.4944796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F2F26C7A-7F20-FF41-630F-170993D18F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266755"/>
            <a:ext cx="11520000" cy="493996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Issue: manual routing becomes unfeasible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Solution: programmatic chip layout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Foundation: 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KQCircuits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Python package for superconducting circuit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Extends </a:t>
            </a:r>
            <a:r>
              <a:rPr lang="en-US" sz="1800" dirty="0" err="1">
                <a:latin typeface="Source Sans 3" panose="020B0503030403020204" pitchFamily="34" charset="0"/>
              </a:rPr>
              <a:t>KLayout</a:t>
            </a:r>
            <a:endParaRPr lang="en-US" sz="1800" dirty="0">
              <a:latin typeface="Source Sans 3" panose="020B05030304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Developed by IQM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3" panose="020B0503030403020204" pitchFamily="34" charset="0"/>
              </a:rPr>
              <a:t>We added features for ion trap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Multi-layer routing incl. vias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Electrode structures</a:t>
            </a:r>
          </a:p>
        </p:txBody>
      </p:sp>
      <p:pic>
        <p:nvPicPr>
          <p:cNvPr id="4" name="Picture 3" descr="A blue and white grid with a rectangle&#10;&#10;Description automatically generated">
            <a:extLst>
              <a:ext uri="{FF2B5EF4-FFF2-40B4-BE49-F238E27FC236}">
                <a16:creationId xmlns:a16="http://schemas.microsoft.com/office/drawing/2014/main" id="{5824860B-43FA-C1C9-F29A-04C838F195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207" y="1269000"/>
            <a:ext cx="4408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87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diagram&#10;&#10;Description automatically generated">
            <a:extLst>
              <a:ext uri="{FF2B5EF4-FFF2-40B4-BE49-F238E27FC236}">
                <a16:creationId xmlns:a16="http://schemas.microsoft.com/office/drawing/2014/main" id="{0296C800-C39B-B9C2-44B0-B22EAFD43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324" y="1269000"/>
            <a:ext cx="4406883" cy="4320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towards scalable ion trap design software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5A370-104C-ACA2-EAE9-B515AAEB6B6C}"/>
              </a:ext>
            </a:extLst>
          </p:cNvPr>
          <p:cNvSpPr txBox="1"/>
          <p:nvPr/>
        </p:nvSpPr>
        <p:spPr bwMode="auto">
          <a:xfrm>
            <a:off x="263352" y="6381751"/>
            <a:ext cx="6097002" cy="29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 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J. </a:t>
            </a:r>
            <a:r>
              <a:rPr lang="de-AT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Heinsoo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et al. (2023).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KQCircuits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.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  <a:hlinkClick r:id="rId3"/>
              </a:rPr>
              <a:t>10.5281/ZENODO.4944796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F2F26C7A-7F20-FF41-630F-170993D18F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266755"/>
            <a:ext cx="11520000" cy="493996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Issue: manual routing becomes unfeasible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Solution: programmatic chip layout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Foundation: 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KQCircuits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Python package for superconducting circuit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Extends </a:t>
            </a:r>
            <a:r>
              <a:rPr lang="en-US" sz="1800" dirty="0" err="1">
                <a:latin typeface="Source Sans 3" panose="020B0503030403020204" pitchFamily="34" charset="0"/>
              </a:rPr>
              <a:t>KLayout</a:t>
            </a:r>
            <a:endParaRPr lang="en-US" sz="1800" dirty="0">
              <a:latin typeface="Source Sans 3" panose="020B05030304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Developed by IQM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Source Sans 3" panose="020B0503030403020204" pitchFamily="34" charset="0"/>
              </a:rPr>
              <a:t>We added features for ion trap design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Multi-layer routing incl. vias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Source Sans 3" panose="020B0503030403020204" pitchFamily="34" charset="0"/>
              </a:rPr>
              <a:t>Electrode structures</a:t>
            </a:r>
          </a:p>
        </p:txBody>
      </p:sp>
    </p:spTree>
    <p:extLst>
      <p:ext uri="{BB962C8B-B14F-4D97-AF65-F5344CB8AC3E}">
        <p14:creationId xmlns:p14="http://schemas.microsoft.com/office/powerpoint/2010/main" val="3242256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196752"/>
            <a:ext cx="11520000" cy="5113337"/>
          </a:xfrm>
        </p:spPr>
        <p:txBody>
          <a:bodyPr/>
          <a:lstStyle/>
          <a:p>
            <a:r>
              <a:rPr lang="de-AT" dirty="0">
                <a:latin typeface="Source Sans 3" panose="020B0503030403020204" pitchFamily="34" charset="0"/>
              </a:rPr>
              <a:t>Micro-</a:t>
            </a:r>
            <a:r>
              <a:rPr lang="de-AT" dirty="0" err="1">
                <a:latin typeface="Source Sans 3" panose="020B0503030403020204" pitchFamily="34" charset="0"/>
              </a:rPr>
              <a:t>fabricated</a:t>
            </a:r>
            <a:r>
              <a:rPr lang="de-AT" dirty="0">
                <a:latin typeface="Source Sans 3" panose="020B0503030403020204" pitchFamily="34" charset="0"/>
              </a:rPr>
              <a:t> Penning traps </a:t>
            </a:r>
            <a:r>
              <a:rPr lang="de-AT" dirty="0" err="1">
                <a:latin typeface="Source Sans 3" panose="020B0503030403020204" pitchFamily="34" charset="0"/>
              </a:rPr>
              <a:t>provide</a:t>
            </a:r>
            <a:r>
              <a:rPr lang="de-AT" dirty="0">
                <a:latin typeface="Source Sans 3" panose="020B0503030403020204" pitchFamily="34" charset="0"/>
              </a:rPr>
              <a:t> promising alternative </a:t>
            </a:r>
            <a:r>
              <a:rPr lang="de-AT" dirty="0" err="1">
                <a:latin typeface="Source Sans 3" panose="020B0503030403020204" pitchFamily="34" charset="0"/>
              </a:rPr>
              <a:t>to</a:t>
            </a:r>
            <a:r>
              <a:rPr lang="de-AT" dirty="0">
                <a:latin typeface="Source Sans 3" panose="020B0503030403020204" pitchFamily="34" charset="0"/>
              </a:rPr>
              <a:t> Paul traps</a:t>
            </a:r>
          </a:p>
          <a:p>
            <a:pPr lvl="1"/>
            <a:r>
              <a:rPr lang="de-AT" sz="1800" dirty="0" err="1">
                <a:latin typeface="Source Sans 3" panose="020B0503030403020204" pitchFamily="34" charset="0"/>
              </a:rPr>
              <a:t>Full</a:t>
            </a:r>
            <a:r>
              <a:rPr lang="de-AT" sz="1800" dirty="0">
                <a:latin typeface="Source Sans 3" panose="020B0503030403020204" pitchFamily="34" charset="0"/>
              </a:rPr>
              <a:t> 3D </a:t>
            </a:r>
            <a:r>
              <a:rPr lang="de-AT" sz="1800" dirty="0" err="1">
                <a:latin typeface="Source Sans 3" panose="020B0503030403020204" pitchFamily="34" charset="0"/>
              </a:rPr>
              <a:t>transport</a:t>
            </a:r>
            <a:r>
              <a:rPr lang="de-AT" sz="1800" dirty="0">
                <a:latin typeface="Source Sans 3" panose="020B0503030403020204" pitchFamily="34" charset="0"/>
              </a:rPr>
              <a:t> </a:t>
            </a:r>
            <a:r>
              <a:rPr lang="de-AT" sz="1800" dirty="0" err="1">
                <a:latin typeface="Source Sans 3" panose="020B0503030403020204" pitchFamily="34" charset="0"/>
              </a:rPr>
              <a:t>capabilities</a:t>
            </a:r>
            <a:endParaRPr lang="de-AT" sz="1800" dirty="0">
              <a:latin typeface="Source Sans 3" panose="020B0503030403020204" pitchFamily="34" charset="0"/>
            </a:endParaRPr>
          </a:p>
          <a:p>
            <a:pPr lvl="1"/>
            <a:r>
              <a:rPr lang="de-AT" sz="1800" dirty="0" err="1">
                <a:latin typeface="Source Sans 3" panose="020B0503030403020204" pitchFamily="34" charset="0"/>
              </a:rPr>
              <a:t>No</a:t>
            </a:r>
            <a:r>
              <a:rPr lang="de-AT" sz="1800" dirty="0">
                <a:latin typeface="Source Sans 3" panose="020B0503030403020204" pitchFamily="34" charset="0"/>
              </a:rPr>
              <a:t> high-power RF</a:t>
            </a:r>
          </a:p>
          <a:p>
            <a:pPr marL="0" indent="0">
              <a:lnSpc>
                <a:spcPct val="100000"/>
              </a:lnSpc>
              <a:buNone/>
            </a:pPr>
            <a:endParaRPr lang="de-AT" dirty="0">
              <a:latin typeface="Source Sans 3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de-AT" dirty="0">
                <a:latin typeface="Source Sans 3" panose="020B0503030403020204" pitchFamily="34" charset="0"/>
              </a:rPr>
              <a:t>Next </a:t>
            </a:r>
            <a:r>
              <a:rPr lang="de-AT" dirty="0" err="1">
                <a:latin typeface="Source Sans 3" panose="020B0503030403020204" pitchFamily="34" charset="0"/>
              </a:rPr>
              <a:t>trap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is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currently</a:t>
            </a:r>
            <a:r>
              <a:rPr lang="de-AT" dirty="0">
                <a:latin typeface="Source Sans 3" panose="020B0503030403020204" pitchFamily="34" charset="0"/>
              </a:rPr>
              <a:t> in </a:t>
            </a:r>
            <a:r>
              <a:rPr lang="de-AT" dirty="0" err="1">
                <a:latin typeface="Source Sans 3" panose="020B0503030403020204" pitchFamily="34" charset="0"/>
              </a:rPr>
              <a:t>fabrication</a:t>
            </a:r>
            <a:r>
              <a:rPr lang="de-AT" dirty="0">
                <a:latin typeface="Source Sans 3" panose="020B0503030403020204" pitchFamily="34" charset="0"/>
              </a:rPr>
              <a:t> at Infineon Villach</a:t>
            </a:r>
          </a:p>
          <a:p>
            <a:pPr lvl="1"/>
            <a:r>
              <a:rPr lang="de-AT" sz="1800" dirty="0">
                <a:latin typeface="Source Sans 3" panose="020B0503030403020204" pitchFamily="34" charset="0"/>
              </a:rPr>
              <a:t>2x2 </a:t>
            </a:r>
            <a:r>
              <a:rPr lang="de-AT" sz="1800" dirty="0" err="1">
                <a:latin typeface="Source Sans 3" panose="020B0503030403020204" pitchFamily="34" charset="0"/>
              </a:rPr>
              <a:t>grid</a:t>
            </a:r>
            <a:r>
              <a:rPr lang="de-AT" sz="1800" dirty="0">
                <a:latin typeface="Source Sans 3" panose="020B0503030403020204" pitchFamily="34" charset="0"/>
              </a:rPr>
              <a:t> </a:t>
            </a:r>
            <a:r>
              <a:rPr lang="de-AT" sz="1800" dirty="0" err="1">
                <a:latin typeface="Source Sans 3" panose="020B0503030403020204" pitchFamily="34" charset="0"/>
              </a:rPr>
              <a:t>of</a:t>
            </a:r>
            <a:r>
              <a:rPr lang="de-AT" sz="1800" dirty="0">
                <a:latin typeface="Source Sans 3" panose="020B0503030403020204" pitchFamily="34" charset="0"/>
              </a:rPr>
              <a:t> </a:t>
            </a:r>
            <a:r>
              <a:rPr lang="en-US" sz="1800" baseline="300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9</a:t>
            </a:r>
            <a:r>
              <a:rPr lang="en-US" sz="18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Be</a:t>
            </a:r>
            <a:r>
              <a:rPr lang="en-US" sz="1800" baseline="300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+</a:t>
            </a:r>
            <a:r>
              <a:rPr lang="de-AT" sz="1800" dirty="0">
                <a:latin typeface="Source Sans 3" panose="020B0503030403020204" pitchFamily="34" charset="0"/>
              </a:rPr>
              <a:t> </a:t>
            </a:r>
            <a:r>
              <a:rPr lang="de-AT" sz="1800" dirty="0" err="1">
                <a:latin typeface="Source Sans 3" panose="020B0503030403020204" pitchFamily="34" charset="0"/>
              </a:rPr>
              <a:t>ions</a:t>
            </a:r>
            <a:endParaRPr lang="de-AT" sz="1800" dirty="0">
              <a:latin typeface="Source Sans 3" panose="020B0503030403020204" pitchFamily="34" charset="0"/>
            </a:endParaRPr>
          </a:p>
          <a:p>
            <a:pPr lvl="1"/>
            <a:r>
              <a:rPr lang="de-AT" sz="1800" dirty="0">
                <a:latin typeface="Source Sans 3" panose="020B0503030403020204" pitchFamily="34" charset="0"/>
              </a:rPr>
              <a:t>Silicon </a:t>
            </a:r>
            <a:r>
              <a:rPr lang="de-AT" sz="1800" dirty="0" err="1">
                <a:latin typeface="Source Sans 3" panose="020B0503030403020204" pitchFamily="34" charset="0"/>
              </a:rPr>
              <a:t>substrate</a:t>
            </a:r>
            <a:r>
              <a:rPr lang="de-AT" sz="1800" dirty="0">
                <a:latin typeface="Source Sans 3" panose="020B0503030403020204" pitchFamily="34" charset="0"/>
              </a:rPr>
              <a:t> on multi-</a:t>
            </a:r>
            <a:r>
              <a:rPr lang="de-AT" sz="1800" dirty="0" err="1">
                <a:latin typeface="Source Sans 3" panose="020B0503030403020204" pitchFamily="34" charset="0"/>
              </a:rPr>
              <a:t>layer</a:t>
            </a:r>
            <a:r>
              <a:rPr lang="de-AT" sz="1800" dirty="0">
                <a:latin typeface="Source Sans 3" panose="020B0503030403020204" pitchFamily="34" charset="0"/>
              </a:rPr>
              <a:t> </a:t>
            </a:r>
            <a:r>
              <a:rPr lang="de-AT" sz="1800" dirty="0" err="1">
                <a:latin typeface="Source Sans 3" panose="020B0503030403020204" pitchFamily="34" charset="0"/>
              </a:rPr>
              <a:t>stack</a:t>
            </a:r>
            <a:endParaRPr lang="de-AT" sz="1800" dirty="0">
              <a:latin typeface="Source Sans 3" panose="020B0503030403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de-AT" dirty="0">
              <a:latin typeface="Source Sans 3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de-AT" dirty="0">
                <a:latin typeface="Source Sans 3" panose="020B0503030403020204" pitchFamily="34" charset="0"/>
              </a:rPr>
              <a:t>Routing </a:t>
            </a:r>
            <a:r>
              <a:rPr lang="de-AT" dirty="0" err="1">
                <a:latin typeface="Source Sans 3" panose="020B0503030403020204" pitchFamily="34" charset="0"/>
              </a:rPr>
              <a:t>of</a:t>
            </a:r>
            <a:r>
              <a:rPr lang="de-AT" dirty="0">
                <a:latin typeface="Source Sans 3" panose="020B0503030403020204" pitchFamily="34" charset="0"/>
              </a:rPr>
              <a:t> high </a:t>
            </a:r>
            <a:r>
              <a:rPr lang="de-AT" dirty="0" err="1">
                <a:latin typeface="Source Sans 3" panose="020B0503030403020204" pitchFamily="34" charset="0"/>
              </a:rPr>
              <a:t>electrode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numbers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requires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algorithm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based</a:t>
            </a:r>
            <a:r>
              <a:rPr lang="de-AT" dirty="0">
                <a:latin typeface="Source Sans 3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</a:rPr>
              <a:t>routing</a:t>
            </a:r>
            <a:endParaRPr lang="de-AT" dirty="0">
              <a:latin typeface="Source Sans 3" panose="020B0503030403020204" pitchFamily="34" charset="0"/>
            </a:endParaRPr>
          </a:p>
          <a:p>
            <a:pPr>
              <a:lnSpc>
                <a:spcPct val="100000"/>
              </a:lnSpc>
            </a:pPr>
            <a:endParaRPr lang="de-AT" dirty="0">
              <a:latin typeface="Source Sans 3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de-AT" dirty="0">
                <a:latin typeface="Source Sans 3" panose="020B0503030403020204" pitchFamily="34" charset="0"/>
              </a:rPr>
              <a:t>Outlook: </a:t>
            </a:r>
            <a:r>
              <a:rPr lang="en-US" sz="1800" dirty="0">
                <a:latin typeface="Source Sans 3" panose="020B0503030403020204" pitchFamily="34" charset="0"/>
              </a:rPr>
              <a:t>Installation of new trap until end of 2024</a:t>
            </a:r>
          </a:p>
          <a:p>
            <a:pPr>
              <a:lnSpc>
                <a:spcPct val="100000"/>
              </a:lnSpc>
            </a:pPr>
            <a:endParaRPr lang="en-US" dirty="0">
              <a:latin typeface="Source Sans 3" panose="020B0503030403020204" pitchFamily="34" charset="0"/>
            </a:endParaRPr>
          </a:p>
          <a:p>
            <a:pPr marL="0" marR="0" indent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None/>
              <a:tabLst/>
            </a:pPr>
            <a:r>
              <a:rPr lang="de-AT" sz="1800" kern="0" baseline="0" dirty="0">
                <a:latin typeface="Source Sans 3" panose="020B0503030403020204" pitchFamily="34" charset="0"/>
              </a:rPr>
              <a:t>    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For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more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details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: Check out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the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paper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&amp;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feel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free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to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baseline="0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reach</a:t>
            </a:r>
            <a:r>
              <a:rPr lang="de-AT" sz="1800" kern="0" baseline="0" dirty="0">
                <a:latin typeface="Source Sans 3" panose="020B0503030403020204" pitchFamily="34" charset="0"/>
                <a:ea typeface="Source Sans Pro" panose="020B0503030403020204" pitchFamily="34" charset="0"/>
              </a:rPr>
              <a:t> out.</a:t>
            </a:r>
            <a:endParaRPr lang="en-US" sz="1800" dirty="0">
              <a:latin typeface="Source Sans 3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03AF1D1-D5D0-B990-2E67-7F4A5798A19F}"/>
              </a:ext>
            </a:extLst>
          </p:cNvPr>
          <p:cNvGrpSpPr/>
          <p:nvPr/>
        </p:nvGrpSpPr>
        <p:grpSpPr>
          <a:xfrm>
            <a:off x="8533537" y="-2"/>
            <a:ext cx="3657855" cy="6858001"/>
            <a:chOff x="8599946" y="-1"/>
            <a:chExt cx="3611896" cy="6771834"/>
          </a:xfrm>
        </p:grpSpPr>
        <p:pic>
          <p:nvPicPr>
            <p:cNvPr id="7" name="Picture 6" descr="A close-up of several gold chip&#10;&#10;Description automatically generated">
              <a:extLst>
                <a:ext uri="{FF2B5EF4-FFF2-40B4-BE49-F238E27FC236}">
                  <a16:creationId xmlns:a16="http://schemas.microsoft.com/office/drawing/2014/main" id="{0A438165-CCAC-3845-3F0B-4AC8DAEA3E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7" t="17580" r="1"/>
            <a:stretch/>
          </p:blipFill>
          <p:spPr>
            <a:xfrm>
              <a:off x="8599946" y="-1"/>
              <a:ext cx="3611894" cy="2257200"/>
            </a:xfrm>
            <a:prstGeom prst="rect">
              <a:avLst/>
            </a:prstGeom>
          </p:spPr>
        </p:pic>
        <p:pic>
          <p:nvPicPr>
            <p:cNvPr id="9" name="Picture 8" descr="A close-up of a chip&#10;&#10;Description automatically generated">
              <a:extLst>
                <a:ext uri="{FF2B5EF4-FFF2-40B4-BE49-F238E27FC236}">
                  <a16:creationId xmlns:a16="http://schemas.microsoft.com/office/drawing/2014/main" id="{384718F7-0C44-8D2C-0897-2033A00B5F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93" t="6598" r="21297" b="43811"/>
            <a:stretch/>
          </p:blipFill>
          <p:spPr>
            <a:xfrm>
              <a:off x="8599948" y="2257199"/>
              <a:ext cx="3611892" cy="2257434"/>
            </a:xfrm>
            <a:prstGeom prst="rect">
              <a:avLst/>
            </a:prstGeom>
          </p:spPr>
        </p:pic>
        <p:pic>
          <p:nvPicPr>
            <p:cNvPr id="11" name="Picture 10" descr="A computer screen with a blueprint&#10;&#10;Description automatically generated">
              <a:extLst>
                <a:ext uri="{FF2B5EF4-FFF2-40B4-BE49-F238E27FC236}">
                  <a16:creationId xmlns:a16="http://schemas.microsoft.com/office/drawing/2014/main" id="{33A152B0-8FC4-028E-67E9-E49A16D26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8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9948" y="4514399"/>
              <a:ext cx="3611894" cy="2257434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AF6B58E-8277-B2DE-5F59-F6D9D7CD91F3}"/>
              </a:ext>
            </a:extLst>
          </p:cNvPr>
          <p:cNvSpPr txBox="1"/>
          <p:nvPr/>
        </p:nvSpPr>
        <p:spPr bwMode="auto">
          <a:xfrm>
            <a:off x="10776520" y="2030691"/>
            <a:ext cx="1343316" cy="2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b="1" kern="0" baseline="0" dirty="0">
                <a:solidFill>
                  <a:schemeClr val="bg1"/>
                </a:solidFill>
                <a:latin typeface="DINPro-Regular" panose="02000503030000020004" pitchFamily="2" charset="0"/>
              </a:rPr>
              <a:t>Chip </a:t>
            </a:r>
            <a:r>
              <a:rPr lang="de-AT" b="1" kern="0" baseline="0" dirty="0" err="1">
                <a:solidFill>
                  <a:schemeClr val="bg1"/>
                </a:solidFill>
                <a:latin typeface="DINPro-Regular" panose="02000503030000020004" pitchFamily="2" charset="0"/>
              </a:rPr>
              <a:t>carrier</a:t>
            </a:r>
            <a:r>
              <a:rPr lang="de-AT" b="1" kern="0" baseline="0" dirty="0">
                <a:solidFill>
                  <a:schemeClr val="bg1"/>
                </a:solidFill>
                <a:latin typeface="DINPro-Regular" panose="02000503030000020004" pitchFamily="2" charset="0"/>
              </a:rPr>
              <a:t> PCB</a:t>
            </a:r>
            <a:endParaRPr lang="en-US" b="1" kern="0" baseline="0" dirty="0">
              <a:solidFill>
                <a:schemeClr val="bg1"/>
              </a:solidFill>
              <a:latin typeface="DINPro-Regular" panose="02000503030000020004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4C67C4-5A68-D30A-2EE5-FC3CD2EFF336}"/>
              </a:ext>
            </a:extLst>
          </p:cNvPr>
          <p:cNvSpPr txBox="1"/>
          <p:nvPr/>
        </p:nvSpPr>
        <p:spPr bwMode="auto">
          <a:xfrm>
            <a:off x="10776520" y="4340079"/>
            <a:ext cx="1343316" cy="2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b="1" kern="0" dirty="0" err="1">
                <a:solidFill>
                  <a:schemeClr val="bg1"/>
                </a:solidFill>
                <a:latin typeface="DINPro-Regular" panose="02000503030000020004" pitchFamily="2" charset="0"/>
              </a:rPr>
              <a:t>Prerunner</a:t>
            </a:r>
            <a:r>
              <a:rPr lang="de-AT" b="1" kern="0" baseline="0" dirty="0">
                <a:solidFill>
                  <a:schemeClr val="bg1"/>
                </a:solidFill>
                <a:latin typeface="DINPro-Regular" panose="02000503030000020004" pitchFamily="2" charset="0"/>
              </a:rPr>
              <a:t> </a:t>
            </a:r>
            <a:r>
              <a:rPr lang="de-AT" b="1" kern="0" baseline="0" dirty="0" err="1">
                <a:solidFill>
                  <a:schemeClr val="bg1"/>
                </a:solidFill>
                <a:latin typeface="DINPro-Regular" panose="02000503030000020004" pitchFamily="2" charset="0"/>
              </a:rPr>
              <a:t>wafer</a:t>
            </a:r>
            <a:endParaRPr lang="en-US" b="1" kern="0" baseline="0" dirty="0">
              <a:solidFill>
                <a:schemeClr val="bg1"/>
              </a:solidFill>
              <a:latin typeface="DINPro-Regular" panose="02000503030000020004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70C37C-AE99-1F2F-A58E-F4AC7AE7A2DD}"/>
              </a:ext>
            </a:extLst>
          </p:cNvPr>
          <p:cNvSpPr txBox="1"/>
          <p:nvPr/>
        </p:nvSpPr>
        <p:spPr bwMode="auto">
          <a:xfrm>
            <a:off x="10776520" y="6613513"/>
            <a:ext cx="1343316" cy="2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b="1" kern="0" dirty="0" err="1">
                <a:solidFill>
                  <a:schemeClr val="bg1"/>
                </a:solidFill>
                <a:latin typeface="DINPro-Regular" panose="02000503030000020004" pitchFamily="2" charset="0"/>
              </a:rPr>
              <a:t>Prerunner</a:t>
            </a:r>
            <a:r>
              <a:rPr lang="de-AT" b="1" kern="0" baseline="0" dirty="0">
                <a:solidFill>
                  <a:schemeClr val="bg1"/>
                </a:solidFill>
                <a:latin typeface="DINPro-Regular" panose="02000503030000020004" pitchFamily="2" charset="0"/>
              </a:rPr>
              <a:t> </a:t>
            </a:r>
            <a:r>
              <a:rPr lang="de-AT" b="1" kern="0" baseline="0" dirty="0" err="1">
                <a:solidFill>
                  <a:schemeClr val="bg1"/>
                </a:solidFill>
                <a:latin typeface="DINPro-Regular" panose="02000503030000020004" pitchFamily="2" charset="0"/>
              </a:rPr>
              <a:t>chip</a:t>
            </a:r>
            <a:endParaRPr lang="en-US" b="1" kern="0" baseline="0" dirty="0">
              <a:solidFill>
                <a:schemeClr val="bg1"/>
              </a:solidFill>
              <a:latin typeface="DINPro-Regular" panose="0200050303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3E43A0-58B9-D1FB-F655-28105FE476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0592" y="0"/>
            <a:ext cx="3542947" cy="8626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4F1E13-2E48-4161-C7F6-EB1843ACA9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3592" y="5081067"/>
            <a:ext cx="5773355" cy="1776933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F2A367B4-060C-A0CE-C0E9-ECB666A063D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8318" t="6987" r="5251" b="20747"/>
          <a:stretch/>
        </p:blipFill>
        <p:spPr>
          <a:xfrm>
            <a:off x="546249" y="5307899"/>
            <a:ext cx="1395813" cy="136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7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29A08-B983-492B-BF60-186DB105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Penning traps – quick review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1DD0847-4E08-7A02-299E-2E065FA680A5}"/>
              </a:ext>
            </a:extLst>
          </p:cNvPr>
          <p:cNvGrpSpPr/>
          <p:nvPr/>
        </p:nvGrpSpPr>
        <p:grpSpPr>
          <a:xfrm>
            <a:off x="4982307" y="3935016"/>
            <a:ext cx="2174828" cy="2274793"/>
            <a:chOff x="24081373" y="18064816"/>
            <a:chExt cx="4059055" cy="424563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3455346-40F7-D4E1-2A34-90E3C9D6190F}"/>
                </a:ext>
              </a:extLst>
            </p:cNvPr>
            <p:cNvGrpSpPr/>
            <p:nvPr/>
          </p:nvGrpSpPr>
          <p:grpSpPr>
            <a:xfrm>
              <a:off x="24081373" y="18360048"/>
              <a:ext cx="3713591" cy="3950401"/>
              <a:chOff x="18550839" y="14937405"/>
              <a:chExt cx="4320927" cy="459646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ED70C5B-265E-0479-0CB9-47AAFB88C711}"/>
                  </a:ext>
                </a:extLst>
              </p:cNvPr>
              <p:cNvGrpSpPr/>
              <p:nvPr/>
            </p:nvGrpSpPr>
            <p:grpSpPr>
              <a:xfrm>
                <a:off x="19025617" y="15795733"/>
                <a:ext cx="3846149" cy="3738137"/>
                <a:chOff x="19025617" y="15795733"/>
                <a:chExt cx="3846149" cy="3738137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79AF33E0-9BE8-38FE-9EFA-31723033988C}"/>
                    </a:ext>
                  </a:extLst>
                </p:cNvPr>
                <p:cNvGrpSpPr/>
                <p:nvPr/>
              </p:nvGrpSpPr>
              <p:grpSpPr>
                <a:xfrm>
                  <a:off x="19025617" y="15795733"/>
                  <a:ext cx="3846149" cy="3738137"/>
                  <a:chOff x="17843764" y="15137606"/>
                  <a:chExt cx="3846149" cy="3738137"/>
                </a:xfrm>
              </p:grpSpPr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B635FEC9-33DC-ED6F-BE86-4D9090F79A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1776" y="15137606"/>
                    <a:ext cx="3738137" cy="373813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2">
                        <a:lumMod val="50000"/>
                      </a:schemeClr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  <p:sp>
                <p:nvSpPr>
                  <p:cNvPr id="32" name="Isosceles Triangle 31">
                    <a:extLst>
                      <a:ext uri="{FF2B5EF4-FFF2-40B4-BE49-F238E27FC236}">
                        <a16:creationId xmlns:a16="http://schemas.microsoft.com/office/drawing/2014/main" id="{AB7B7B42-50F7-0EFB-C80E-0342E6561C9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17843764" y="16829906"/>
                    <a:ext cx="216024" cy="216024"/>
                  </a:xfrm>
                  <a:prstGeom prst="triangle">
                    <a:avLst/>
                  </a:prstGeom>
                  <a:solidFill>
                    <a:schemeClr val="tx2">
                      <a:lumMod val="5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p:grp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FC821089-C52B-6F3D-7DF1-C47972C27CAB}"/>
                    </a:ext>
                  </a:extLst>
                </p:cNvPr>
                <p:cNvCxnSpPr>
                  <a:endCxn id="31" idx="1"/>
                </p:cNvCxnSpPr>
                <p:nvPr/>
              </p:nvCxnSpPr>
              <p:spPr>
                <a:xfrm flipH="1" flipV="1">
                  <a:off x="19681066" y="16343170"/>
                  <a:ext cx="1288767" cy="1360887"/>
                </a:xfrm>
                <a:prstGeom prst="straightConnector1">
                  <a:avLst/>
                </a:prstGeom>
                <a:ln w="28575">
                  <a:solidFill>
                    <a:schemeClr val="accent6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ABBBED35-E81F-086C-6EBD-008F5819E726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0578745" y="16904802"/>
                      <a:ext cx="477052" cy="55140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rtlCol="0" anchor="ctr" anchorCtr="0">
                      <a:spAutoFit/>
                    </a:bodyPr>
                    <a:lstStyle/>
                    <a:p>
                      <a:pPr marR="0" defTabSz="914400" eaLnBrk="0" fontAlgn="auto" latinLnBrk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accent1"/>
                        </a:buClr>
                        <a:buSzTx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−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0" kern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ABBBED35-E81F-086C-6EBD-008F5819E72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0578745" y="16904802"/>
                      <a:ext cx="477052" cy="551408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5405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9570F4E-FCDC-DBBE-72F5-13324D5F4985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8550839" y="18128330"/>
                    <a:ext cx="624092" cy="5514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rtlCol="0" anchor="ctr" anchorCtr="0">
                    <a:spAutoFit/>
                  </a:bodyPr>
                  <a:lstStyle/>
                  <a:p>
                    <a:pPr marR="0" defTabSz="914400" eaLnBrk="0" fontAlgn="auto" latinLnBrk="0" hangingPunct="0">
                      <a:spcBef>
                        <a:spcPts val="0"/>
                      </a:spcBef>
                      <a:spcAft>
                        <a:spcPts val="300"/>
                      </a:spcAft>
                      <a:buClr>
                        <a:schemeClr val="accent1"/>
                      </a:buClr>
                      <a:buSzTx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−</m:t>
                              </m:r>
                            </m:sub>
                          </m:sSub>
                        </m:oMath>
                      </m:oMathPara>
                    </a14:m>
                    <a:endParaRPr lang="en-US" b="0" kern="0" dirty="0">
                      <a:latin typeface="Verdana" pitchFamily="34" charset="0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9570F4E-FCDC-DBBE-72F5-13324D5F498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8550839" y="18128330"/>
                    <a:ext cx="624092" cy="55140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4255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DCCACFF-7B32-999D-9B6D-349B41D496CD}"/>
                  </a:ext>
                </a:extLst>
              </p:cNvPr>
              <p:cNvGrpSpPr/>
              <p:nvPr/>
            </p:nvGrpSpPr>
            <p:grpSpPr>
              <a:xfrm rot="16200000">
                <a:off x="18737214" y="15544585"/>
                <a:ext cx="1845251" cy="1713226"/>
                <a:chOff x="18845562" y="15795733"/>
                <a:chExt cx="4026204" cy="3738137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1F904FF3-D6ED-E3A4-867F-EC03CF5F156E}"/>
                    </a:ext>
                  </a:extLst>
                </p:cNvPr>
                <p:cNvGrpSpPr/>
                <p:nvPr/>
              </p:nvGrpSpPr>
              <p:grpSpPr>
                <a:xfrm>
                  <a:off x="18845562" y="15795733"/>
                  <a:ext cx="4026204" cy="3738137"/>
                  <a:chOff x="17663709" y="15137606"/>
                  <a:chExt cx="4026204" cy="3738137"/>
                </a:xfrm>
              </p:grpSpPr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5AE410A9-FB8E-2AB1-C397-E8E8F2B65B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1776" y="15137606"/>
                    <a:ext cx="3738137" cy="373813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2">
                        <a:lumMod val="50000"/>
                      </a:schemeClr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  <p:sp>
                <p:nvSpPr>
                  <p:cNvPr id="27" name="Isosceles Triangle 26">
                    <a:extLst>
                      <a:ext uri="{FF2B5EF4-FFF2-40B4-BE49-F238E27FC236}">
                        <a16:creationId xmlns:a16="http://schemas.microsoft.com/office/drawing/2014/main" id="{D0E0534D-B442-B189-180F-C65B5CD565E5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17663709" y="16649849"/>
                    <a:ext cx="576136" cy="576136"/>
                  </a:xfrm>
                  <a:prstGeom prst="triangle">
                    <a:avLst/>
                  </a:prstGeom>
                  <a:solidFill>
                    <a:schemeClr val="tx2">
                      <a:lumMod val="5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p:grp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202CC988-FF35-F612-9D61-9B6F7BC338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19772587" y="16506807"/>
                  <a:ext cx="1737380" cy="657114"/>
                </a:xfrm>
                <a:prstGeom prst="straightConnector1">
                  <a:avLst/>
                </a:prstGeom>
                <a:ln w="28575">
                  <a:solidFill>
                    <a:schemeClr val="accent6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3585ADD6-2D54-2E60-166D-13C573A50210}"/>
                        </a:ext>
                      </a:extLst>
                    </p:cNvPr>
                    <p:cNvSpPr txBox="1"/>
                    <p:nvPr/>
                  </p:nvSpPr>
                  <p:spPr bwMode="auto">
                    <a:xfrm rot="5400000">
                      <a:off x="20802972" y="16074923"/>
                      <a:ext cx="1088593" cy="120313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rtlCol="0" anchor="ctr" anchorCtr="0">
                      <a:spAutoFit/>
                    </a:bodyPr>
                    <a:lstStyle/>
                    <a:p>
                      <a:pPr marR="0" defTabSz="914400" eaLnBrk="0" fontAlgn="auto" latinLnBrk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accent1"/>
                        </a:buClr>
                        <a:buSzTx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+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0" kern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3585ADD6-2D54-2E60-166D-13C573A5021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5400000">
                      <a:off x="20802972" y="16074923"/>
                      <a:ext cx="1088593" cy="1203133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5263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4F0435F6-7539-BD78-20F8-B990E459F487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9659839" y="14937405"/>
                    <a:ext cx="639271" cy="5514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rtlCol="0" anchor="ctr" anchorCtr="0">
                    <a:spAutoFit/>
                  </a:bodyPr>
                  <a:lstStyle/>
                  <a:p>
                    <a:pPr marR="0" defTabSz="914400" eaLnBrk="0" fontAlgn="auto" latinLnBrk="0" hangingPunct="0">
                      <a:spcBef>
                        <a:spcPts val="0"/>
                      </a:spcBef>
                      <a:spcAft>
                        <a:spcPts val="300"/>
                      </a:spcAft>
                      <a:buClr>
                        <a:schemeClr val="accent1"/>
                      </a:buClr>
                      <a:buSzTx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+</m:t>
                              </m:r>
                            </m:sub>
                          </m:sSub>
                        </m:oMath>
                      </m:oMathPara>
                    </a14:m>
                    <a:endParaRPr lang="en-US" b="0" kern="0" dirty="0">
                      <a:latin typeface="Verdana" pitchFamily="34" charset="0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4F0435F6-7539-BD78-20F8-B990E459F4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659839" y="14937405"/>
                    <a:ext cx="639271" cy="551408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4167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7D3D0FF-FFA9-E268-39F4-CB742B80C896}"/>
                    </a:ext>
                  </a:extLst>
                </p:cNvPr>
                <p:cNvSpPr txBox="1"/>
                <p:nvPr/>
              </p:nvSpPr>
              <p:spPr bwMode="auto">
                <a:xfrm>
                  <a:off x="26306947" y="18064816"/>
                  <a:ext cx="1228054" cy="631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kern="100" smtClean="0">
                            <a:solidFill>
                              <a:schemeClr val="bg2"/>
                            </a:solidFill>
                            <a:effectLst/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𝑥</m:t>
                        </m:r>
                      </m:oMath>
                    </m:oMathPara>
                  </a14:m>
                  <a:endParaRPr lang="en-US" sz="16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7D3D0FF-FFA9-E268-39F4-CB742B80C8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306947" y="18064816"/>
                  <a:ext cx="1228054" cy="631871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10B5E1-6CBB-C877-F07B-5BE3ADF82951}"/>
                    </a:ext>
                  </a:extLst>
                </p:cNvPr>
                <p:cNvSpPr txBox="1"/>
                <p:nvPr/>
              </p:nvSpPr>
              <p:spPr bwMode="auto">
                <a:xfrm>
                  <a:off x="26912374" y="18661780"/>
                  <a:ext cx="1228054" cy="631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6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10B5E1-6CBB-C877-F07B-5BE3ADF829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912374" y="18661780"/>
                  <a:ext cx="1228054" cy="631871"/>
                </a:xfrm>
                <a:prstGeom prst="rect">
                  <a:avLst/>
                </a:prstGeom>
                <a:blipFill>
                  <a:blip r:embed="rId14"/>
                  <a:stretch>
                    <a:fillRect b="-3571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0000FF9-0BDE-5C6C-8311-15496A46B7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899102" y="18663171"/>
              <a:ext cx="970348" cy="7647"/>
            </a:xfrm>
            <a:prstGeom prst="straightConnector1">
              <a:avLst/>
            </a:prstGeom>
            <a:ln w="15875">
              <a:solidFill>
                <a:schemeClr val="bg2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12FA260-2BDF-3DBC-3100-0A842768ACBF}"/>
                </a:ext>
              </a:extLst>
            </p:cNvPr>
            <p:cNvCxnSpPr>
              <a:cxnSpLocks/>
            </p:cNvCxnSpPr>
            <p:nvPr/>
          </p:nvCxnSpPr>
          <p:spPr>
            <a:xfrm>
              <a:off x="27723995" y="18504050"/>
              <a:ext cx="0" cy="966185"/>
            </a:xfrm>
            <a:prstGeom prst="straightConnector1">
              <a:avLst/>
            </a:prstGeom>
            <a:ln w="15875">
              <a:solidFill>
                <a:schemeClr val="bg2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41DBC2-BA33-56FC-B065-F559A7B7636F}"/>
                  </a:ext>
                </a:extLst>
              </p:cNvPr>
              <p:cNvSpPr txBox="1"/>
              <p:nvPr/>
            </p:nvSpPr>
            <p:spPr bwMode="auto">
              <a:xfrm>
                <a:off x="449789" y="1395301"/>
                <a:ext cx="4423968" cy="4312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L="252000" marR="0" indent="-25200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buFont typeface="Arial" panose="020B0604020202020204" pitchFamily="34" charset="0"/>
                  <a:buChar char="‒"/>
                  <a:tabLst/>
                </a:pPr>
                <a:r>
                  <a:rPr lang="de-AT" sz="1600" kern="0" baseline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Radially-symmetric </a:t>
                </a:r>
                <a:r>
                  <a:rPr lang="de-AT" sz="1600" kern="0" baseline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static</a:t>
                </a:r>
                <a:r>
                  <a:rPr lang="de-AT" sz="1600" kern="0" baseline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baseline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quadrupolar</a:t>
                </a:r>
                <a:r>
                  <a:rPr lang="de-AT" sz="1600" kern="0" baseline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potential:</a:t>
                </a:r>
                <a:br>
                  <a:rPr lang="de-AT" sz="1600" kern="0" baseline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</a:br>
                <a:br>
                  <a:rPr lang="de-AT" sz="1600" kern="0" baseline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</a:br>
                <a:endParaRPr lang="de-AT" sz="1600" kern="0" baseline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  <a:p>
                <a:pPr marL="252000" marR="0" indent="-25200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buFont typeface="Arial" panose="020B0604020202020204" pitchFamily="34" charset="0"/>
                  <a:buChar char="‒"/>
                  <a:tabLst/>
                </a:pPr>
                <a:endParaRPr lang="de-AT" sz="1600" kern="0" baseline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  <a:p>
                <a:pPr marL="252000" marR="0" indent="-25200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buFont typeface="Arial" panose="020B0604020202020204" pitchFamily="34" charset="0"/>
                  <a:buChar char="‒"/>
                  <a:tabLst/>
                </a:pPr>
                <a:endParaRPr lang="de-AT" sz="1600" kern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  <a:p>
                <a:pPr marL="252000" marR="0" indent="-25200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buFont typeface="Arial" panose="020B0604020202020204" pitchFamily="34" charset="0"/>
                  <a:buChar char="‒"/>
                  <a:tabLst/>
                </a:pPr>
                <a:endParaRPr lang="de-AT" sz="1600" kern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  <a:p>
                <a:pPr marL="252000" marR="0" indent="-25200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buFont typeface="Arial" panose="020B0604020202020204" pitchFamily="34" charset="0"/>
                  <a:buChar char="‒"/>
                  <a:tabLst/>
                </a:pP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Homogenous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static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magnetic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field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: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AT" sz="1600" b="0" i="1" kern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accPr>
                      <m:e>
                        <m:r>
                          <a:rPr lang="de-AT" sz="1600" b="0" i="1" kern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𝐵</m:t>
                        </m:r>
                      </m:e>
                    </m:acc>
                    <m:r>
                      <a:rPr lang="de-AT" sz="1600" b="0" i="1" kern="0" smtClean="0"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=</m:t>
                    </m:r>
                    <m:d>
                      <m:dPr>
                        <m:ctrlPr>
                          <a:rPr lang="de-AT" sz="1600" b="0" i="1" kern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AT" sz="1600" b="0" i="1" kern="0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AT" sz="1600" b="0" i="1" kern="0" smtClean="0"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de-AT" sz="1600" b="0" i="1" kern="0" smtClean="0"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de-AT" sz="1600" b="0" i="1" kern="0" smtClean="0">
                                  <a:latin typeface="Cambria Math" panose="02040503050406030204" pitchFamily="18" charset="0"/>
                                  <a:ea typeface="Source Sans Pro" panose="020B0503030403020204" pitchFamily="34" charset="0"/>
                                </a:rPr>
                                <m:t>𝐵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de-AT" sz="1600" kern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  <a:p>
                <a:pPr marL="252000" marR="0" indent="-25200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buFont typeface="Arial" panose="020B0604020202020204" pitchFamily="34" charset="0"/>
                  <a:buChar char="‒"/>
                  <a:tabLst/>
                </a:pPr>
                <a:endParaRPr lang="de-AT" sz="1600" kern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  <a:p>
                <a:pPr marL="252000" indent="-252000" defTabSz="576000" eaLnBrk="0" fontAlgn="auto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Font typeface="Arial" panose="020B0604020202020204" pitchFamily="34" charset="0"/>
                  <a:buChar char="‒"/>
                </a:pP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Trajectory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can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be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decomposed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into</a:t>
                </a:r>
                <a:b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</a:br>
                <a:r>
                  <a:rPr lang="de-AT" sz="1600" b="1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modified-cyclotron</a:t>
                </a:r>
                <a:r>
                  <a:rPr lang="de-AT" sz="1600" b="1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</m:ctrlPr>
                      </m:sSubPr>
                      <m:e>
                        <m:r>
                          <a:rPr lang="en-US" sz="1600" i="1" ker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  <m:t>𝜔</m:t>
                        </m:r>
                      </m:e>
                      <m:sub>
                        <m:r>
                          <a:rPr lang="de-AT" sz="1600" b="0" i="1" kern="0" smtClea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),</a:t>
                </a:r>
                <a:b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</a:br>
                <a:r>
                  <a:rPr lang="de-AT" sz="1600" b="1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magnetron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kern="0" smtClea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</m:ctrlPr>
                      </m:sSubPr>
                      <m:e>
                        <m:r>
                          <a:rPr lang="en-US" sz="1600" b="0" i="1" kern="0" smtClea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  <m:t>𝜔</m:t>
                        </m:r>
                      </m:e>
                      <m:sub>
                        <m:r>
                          <a:rPr lang="en-US" sz="1600" b="0" i="1" kern="0" smtClea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) &amp;</a:t>
                </a:r>
                <a:b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</a:br>
                <a:r>
                  <a:rPr lang="de-AT" sz="1600" b="1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axial </a:t>
                </a:r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</m:ctrlPr>
                      </m:sSubPr>
                      <m:e>
                        <m:r>
                          <a:rPr lang="en-US" sz="1600" i="1" ker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  <m:t>𝜔</m:t>
                        </m:r>
                      </m:e>
                      <m:sub>
                        <m:r>
                          <a:rPr lang="de-AT" sz="1600" b="0" i="1" kern="0" smtClean="0">
                            <a:latin typeface="Cambria Math" panose="02040503050406030204" pitchFamily="18" charset="0"/>
                            <a:ea typeface="Verdana" pitchFamily="34" charset="0"/>
                            <a:cs typeface="Verdana" pitchFamily="34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de-AT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)</a:t>
                </a:r>
                <a:br>
                  <a:rPr lang="de-DE" sz="1600" kern="0" dirty="0">
                    <a:latin typeface="Source Sans 3" panose="020B0503030403020204" pitchFamily="34" charset="0"/>
                    <a:ea typeface="Source Sans Pro" panose="020B0503030403020204" pitchFamily="34" charset="0"/>
                  </a:rPr>
                </a:br>
                <a:r>
                  <a:rPr lang="de-DE" sz="1600" kern="0" dirty="0" err="1">
                    <a:latin typeface="Source Sans 3" panose="020B0503030403020204" pitchFamily="34" charset="0"/>
                    <a:ea typeface="Source Sans Pro" panose="020B0503030403020204" pitchFamily="34" charset="0"/>
                  </a:rPr>
                  <a:t>motion</a:t>
                </a:r>
                <a:endParaRPr lang="de-AT" sz="1600" kern="0" dirty="0">
                  <a:latin typeface="Source Sans 3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41DBC2-BA33-56FC-B065-F559A7B76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9789" y="1395301"/>
                <a:ext cx="4423968" cy="4312784"/>
              </a:xfrm>
              <a:prstGeom prst="rect">
                <a:avLst/>
              </a:prstGeom>
              <a:blipFill>
                <a:blip r:embed="rId15"/>
                <a:stretch>
                  <a:fillRect l="-2617" t="-707" r="-1377" b="-183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3980367C-7ECF-1679-1D46-CECFA41088ED}"/>
              </a:ext>
            </a:extLst>
          </p:cNvPr>
          <p:cNvGrpSpPr/>
          <p:nvPr/>
        </p:nvGrpSpPr>
        <p:grpSpPr>
          <a:xfrm>
            <a:off x="2512393" y="2090744"/>
            <a:ext cx="3007543" cy="991550"/>
            <a:chOff x="2512393" y="2090744"/>
            <a:chExt cx="3007543" cy="991550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1FE9A6B9-CD69-EDB1-980F-A4F6045A79A2}"/>
                </a:ext>
              </a:extLst>
            </p:cNvPr>
            <p:cNvSpPr/>
            <p:nvPr/>
          </p:nvSpPr>
          <p:spPr bwMode="auto">
            <a:xfrm>
              <a:off x="2512393" y="2090744"/>
              <a:ext cx="1094190" cy="541833"/>
            </a:xfrm>
            <a:prstGeom prst="roundRect">
              <a:avLst>
                <a:gd name="adj" fmla="val 17106"/>
              </a:avLst>
            </a:prstGeom>
            <a:solidFill>
              <a:srgbClr val="9C216E">
                <a:alpha val="21176"/>
              </a:srgbClr>
            </a:solidFill>
            <a:ln w="19050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DE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00EBC11-A080-FAE3-83CD-9E636A1AB27D}"/>
                </a:ext>
              </a:extLst>
            </p:cNvPr>
            <p:cNvSpPr txBox="1"/>
            <p:nvPr/>
          </p:nvSpPr>
          <p:spPr bwMode="auto">
            <a:xfrm>
              <a:off x="3232450" y="2772850"/>
              <a:ext cx="2287486" cy="309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l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sz="1800" kern="0" dirty="0">
                  <a:solidFill>
                    <a:schemeClr val="accent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anti-</a:t>
              </a:r>
              <a:r>
                <a:rPr lang="de-AT" sz="1800" kern="0" dirty="0" err="1">
                  <a:solidFill>
                    <a:schemeClr val="accent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confining</a:t>
              </a:r>
              <a:r>
                <a:rPr lang="de-DE" sz="1800" kern="0" dirty="0">
                  <a:solidFill>
                    <a:schemeClr val="accent6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potential</a:t>
              </a:r>
              <a:endParaRPr lang="de-DE" sz="1800" kern="0" baseline="0" dirty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C8331BD-3A04-EFC9-0E2E-2E40B647F975}"/>
                </a:ext>
              </a:extLst>
            </p:cNvPr>
            <p:cNvSpPr/>
            <p:nvPr/>
          </p:nvSpPr>
          <p:spPr bwMode="auto">
            <a:xfrm>
              <a:off x="3024207" y="2670963"/>
              <a:ext cx="188620" cy="220579"/>
            </a:xfrm>
            <a:custGeom>
              <a:avLst/>
              <a:gdLst>
                <a:gd name="connsiteX0" fmla="*/ 0 w 637674"/>
                <a:gd name="connsiteY0" fmla="*/ 601857 h 601857"/>
                <a:gd name="connsiteX1" fmla="*/ 240632 w 637674"/>
                <a:gd name="connsiteY1" fmla="*/ 90515 h 601857"/>
                <a:gd name="connsiteX2" fmla="*/ 637674 w 637674"/>
                <a:gd name="connsiteY2" fmla="*/ 278 h 601857"/>
                <a:gd name="connsiteX3" fmla="*/ 637674 w 637674"/>
                <a:gd name="connsiteY3" fmla="*/ 278 h 601857"/>
                <a:gd name="connsiteX0" fmla="*/ 0 w 637674"/>
                <a:gd name="connsiteY0" fmla="*/ 601579 h 601579"/>
                <a:gd name="connsiteX1" fmla="*/ 637674 w 637674"/>
                <a:gd name="connsiteY1" fmla="*/ 0 h 601579"/>
                <a:gd name="connsiteX2" fmla="*/ 637674 w 637674"/>
                <a:gd name="connsiteY2" fmla="*/ 0 h 601579"/>
                <a:gd name="connsiteX0" fmla="*/ 0 w 637674"/>
                <a:gd name="connsiteY0" fmla="*/ 625391 h 625391"/>
                <a:gd name="connsiteX1" fmla="*/ 637674 w 637674"/>
                <a:gd name="connsiteY1" fmla="*/ 23812 h 625391"/>
                <a:gd name="connsiteX2" fmla="*/ 456699 w 637674"/>
                <a:gd name="connsiteY2" fmla="*/ 0 h 625391"/>
                <a:gd name="connsiteX0" fmla="*/ 0 w 637674"/>
                <a:gd name="connsiteY0" fmla="*/ 601579 h 601579"/>
                <a:gd name="connsiteX1" fmla="*/ 637674 w 637674"/>
                <a:gd name="connsiteY1" fmla="*/ 0 h 601579"/>
                <a:gd name="connsiteX0" fmla="*/ 0 w 568618"/>
                <a:gd name="connsiteY0" fmla="*/ 620629 h 620629"/>
                <a:gd name="connsiteX1" fmla="*/ 568618 w 568618"/>
                <a:gd name="connsiteY1" fmla="*/ 0 h 620629"/>
                <a:gd name="connsiteX0" fmla="*/ 188620 w 188620"/>
                <a:gd name="connsiteY0" fmla="*/ 220579 h 220579"/>
                <a:gd name="connsiteX1" fmla="*/ 0 w 188620"/>
                <a:gd name="connsiteY1" fmla="*/ 0 h 220579"/>
                <a:gd name="connsiteX0" fmla="*/ 188620 w 188620"/>
                <a:gd name="connsiteY0" fmla="*/ 220579 h 220579"/>
                <a:gd name="connsiteX1" fmla="*/ 0 w 188620"/>
                <a:gd name="connsiteY1" fmla="*/ 0 h 220579"/>
                <a:gd name="connsiteX0" fmla="*/ 188620 w 188620"/>
                <a:gd name="connsiteY0" fmla="*/ 220579 h 220579"/>
                <a:gd name="connsiteX1" fmla="*/ 0 w 188620"/>
                <a:gd name="connsiteY1" fmla="*/ 0 h 22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8620" h="220579">
                  <a:moveTo>
                    <a:pt x="188620" y="220579"/>
                  </a:moveTo>
                  <a:cubicBezTo>
                    <a:pt x="90028" y="192297"/>
                    <a:pt x="20010" y="83051"/>
                    <a:pt x="0" y="0"/>
                  </a:cubicBezTo>
                </a:path>
              </a:pathLst>
            </a:custGeom>
            <a:ln w="19050">
              <a:solidFill>
                <a:schemeClr val="accent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62F3DF5-91C9-E392-F611-D86C6A1F17C6}"/>
              </a:ext>
            </a:extLst>
          </p:cNvPr>
          <p:cNvGrpSpPr/>
          <p:nvPr/>
        </p:nvGrpSpPr>
        <p:grpSpPr>
          <a:xfrm>
            <a:off x="764992" y="2090744"/>
            <a:ext cx="1721361" cy="991550"/>
            <a:chOff x="764992" y="2090744"/>
            <a:chExt cx="1721361" cy="99155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506842A-8C0A-6ED1-5536-9B4C757F57CF}"/>
                </a:ext>
              </a:extLst>
            </p:cNvPr>
            <p:cNvSpPr/>
            <p:nvPr/>
          </p:nvSpPr>
          <p:spPr bwMode="auto">
            <a:xfrm>
              <a:off x="2216151" y="2090744"/>
              <a:ext cx="270202" cy="541833"/>
            </a:xfrm>
            <a:prstGeom prst="roundRect">
              <a:avLst>
                <a:gd name="adj" fmla="val 31442"/>
              </a:avLst>
            </a:prstGeom>
            <a:solidFill>
              <a:srgbClr val="0A8276">
                <a:alpha val="20000"/>
              </a:srgbClr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DE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21E0E8F-4B0A-ADCB-6149-9ECA1CC56801}"/>
                </a:ext>
              </a:extLst>
            </p:cNvPr>
            <p:cNvSpPr txBox="1"/>
            <p:nvPr/>
          </p:nvSpPr>
          <p:spPr bwMode="auto">
            <a:xfrm>
              <a:off x="764992" y="2772850"/>
              <a:ext cx="1370568" cy="309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l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sz="1800" kern="0" dirty="0">
                  <a:solidFill>
                    <a:schemeClr val="tx2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h</a:t>
              </a:r>
              <a:r>
                <a:rPr lang="de-DE" sz="1800" kern="0" dirty="0" err="1">
                  <a:solidFill>
                    <a:schemeClr val="tx2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armonic</a:t>
              </a:r>
              <a:r>
                <a:rPr lang="de-DE" sz="1800" kern="0" dirty="0">
                  <a:solidFill>
                    <a:schemeClr val="tx2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de-DE" sz="1800" kern="0" dirty="0" err="1">
                  <a:solidFill>
                    <a:schemeClr val="tx2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well</a:t>
              </a:r>
              <a:endParaRPr lang="de-DE" sz="1800" kern="0" baseline="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AB5B208-AB0E-400A-3DCF-F6CBD47106F8}"/>
                </a:ext>
              </a:extLst>
            </p:cNvPr>
            <p:cNvSpPr/>
            <p:nvPr/>
          </p:nvSpPr>
          <p:spPr bwMode="auto">
            <a:xfrm flipH="1">
              <a:off x="2158844" y="2663774"/>
              <a:ext cx="188620" cy="220579"/>
            </a:xfrm>
            <a:custGeom>
              <a:avLst/>
              <a:gdLst>
                <a:gd name="connsiteX0" fmla="*/ 0 w 637674"/>
                <a:gd name="connsiteY0" fmla="*/ 601857 h 601857"/>
                <a:gd name="connsiteX1" fmla="*/ 240632 w 637674"/>
                <a:gd name="connsiteY1" fmla="*/ 90515 h 601857"/>
                <a:gd name="connsiteX2" fmla="*/ 637674 w 637674"/>
                <a:gd name="connsiteY2" fmla="*/ 278 h 601857"/>
                <a:gd name="connsiteX3" fmla="*/ 637674 w 637674"/>
                <a:gd name="connsiteY3" fmla="*/ 278 h 601857"/>
                <a:gd name="connsiteX0" fmla="*/ 0 w 637674"/>
                <a:gd name="connsiteY0" fmla="*/ 601579 h 601579"/>
                <a:gd name="connsiteX1" fmla="*/ 637674 w 637674"/>
                <a:gd name="connsiteY1" fmla="*/ 0 h 601579"/>
                <a:gd name="connsiteX2" fmla="*/ 637674 w 637674"/>
                <a:gd name="connsiteY2" fmla="*/ 0 h 601579"/>
                <a:gd name="connsiteX0" fmla="*/ 0 w 637674"/>
                <a:gd name="connsiteY0" fmla="*/ 625391 h 625391"/>
                <a:gd name="connsiteX1" fmla="*/ 637674 w 637674"/>
                <a:gd name="connsiteY1" fmla="*/ 23812 h 625391"/>
                <a:gd name="connsiteX2" fmla="*/ 456699 w 637674"/>
                <a:gd name="connsiteY2" fmla="*/ 0 h 625391"/>
                <a:gd name="connsiteX0" fmla="*/ 0 w 637674"/>
                <a:gd name="connsiteY0" fmla="*/ 601579 h 601579"/>
                <a:gd name="connsiteX1" fmla="*/ 637674 w 637674"/>
                <a:gd name="connsiteY1" fmla="*/ 0 h 601579"/>
                <a:gd name="connsiteX0" fmla="*/ 0 w 568618"/>
                <a:gd name="connsiteY0" fmla="*/ 620629 h 620629"/>
                <a:gd name="connsiteX1" fmla="*/ 568618 w 568618"/>
                <a:gd name="connsiteY1" fmla="*/ 0 h 620629"/>
                <a:gd name="connsiteX0" fmla="*/ 188620 w 188620"/>
                <a:gd name="connsiteY0" fmla="*/ 220579 h 220579"/>
                <a:gd name="connsiteX1" fmla="*/ 0 w 188620"/>
                <a:gd name="connsiteY1" fmla="*/ 0 h 220579"/>
                <a:gd name="connsiteX0" fmla="*/ 188620 w 188620"/>
                <a:gd name="connsiteY0" fmla="*/ 220579 h 220579"/>
                <a:gd name="connsiteX1" fmla="*/ 0 w 188620"/>
                <a:gd name="connsiteY1" fmla="*/ 0 h 220579"/>
                <a:gd name="connsiteX0" fmla="*/ 188620 w 188620"/>
                <a:gd name="connsiteY0" fmla="*/ 220579 h 220579"/>
                <a:gd name="connsiteX1" fmla="*/ 0 w 188620"/>
                <a:gd name="connsiteY1" fmla="*/ 0 h 22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8620" h="220579">
                  <a:moveTo>
                    <a:pt x="188620" y="220579"/>
                  </a:moveTo>
                  <a:cubicBezTo>
                    <a:pt x="90028" y="192297"/>
                    <a:pt x="20010" y="83051"/>
                    <a:pt x="0" y="0"/>
                  </a:cubicBezTo>
                </a:path>
              </a:pathLst>
            </a:cu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410DA74-4248-E726-99E2-16C2151615F1}"/>
              </a:ext>
            </a:extLst>
          </p:cNvPr>
          <p:cNvSpPr/>
          <p:nvPr/>
        </p:nvSpPr>
        <p:spPr bwMode="auto">
          <a:xfrm flipH="1">
            <a:off x="5596017" y="2473968"/>
            <a:ext cx="1415697" cy="479927"/>
          </a:xfrm>
          <a:custGeom>
            <a:avLst/>
            <a:gdLst>
              <a:gd name="connsiteX0" fmla="*/ 0 w 637674"/>
              <a:gd name="connsiteY0" fmla="*/ 601857 h 601857"/>
              <a:gd name="connsiteX1" fmla="*/ 240632 w 637674"/>
              <a:gd name="connsiteY1" fmla="*/ 90515 h 601857"/>
              <a:gd name="connsiteX2" fmla="*/ 637674 w 637674"/>
              <a:gd name="connsiteY2" fmla="*/ 278 h 601857"/>
              <a:gd name="connsiteX3" fmla="*/ 637674 w 637674"/>
              <a:gd name="connsiteY3" fmla="*/ 278 h 601857"/>
              <a:gd name="connsiteX0" fmla="*/ 0 w 637674"/>
              <a:gd name="connsiteY0" fmla="*/ 601579 h 601579"/>
              <a:gd name="connsiteX1" fmla="*/ 637674 w 637674"/>
              <a:gd name="connsiteY1" fmla="*/ 0 h 601579"/>
              <a:gd name="connsiteX2" fmla="*/ 637674 w 637674"/>
              <a:gd name="connsiteY2" fmla="*/ 0 h 601579"/>
              <a:gd name="connsiteX0" fmla="*/ 0 w 637674"/>
              <a:gd name="connsiteY0" fmla="*/ 625391 h 625391"/>
              <a:gd name="connsiteX1" fmla="*/ 637674 w 637674"/>
              <a:gd name="connsiteY1" fmla="*/ 23812 h 625391"/>
              <a:gd name="connsiteX2" fmla="*/ 456699 w 637674"/>
              <a:gd name="connsiteY2" fmla="*/ 0 h 625391"/>
              <a:gd name="connsiteX0" fmla="*/ 0 w 637674"/>
              <a:gd name="connsiteY0" fmla="*/ 601579 h 601579"/>
              <a:gd name="connsiteX1" fmla="*/ 637674 w 637674"/>
              <a:gd name="connsiteY1" fmla="*/ 0 h 601579"/>
              <a:gd name="connsiteX0" fmla="*/ 0 w 568618"/>
              <a:gd name="connsiteY0" fmla="*/ 620629 h 620629"/>
              <a:gd name="connsiteX1" fmla="*/ 568618 w 568618"/>
              <a:gd name="connsiteY1" fmla="*/ 0 h 620629"/>
              <a:gd name="connsiteX0" fmla="*/ 188620 w 188620"/>
              <a:gd name="connsiteY0" fmla="*/ 220579 h 220579"/>
              <a:gd name="connsiteX1" fmla="*/ 0 w 188620"/>
              <a:gd name="connsiteY1" fmla="*/ 0 h 220579"/>
              <a:gd name="connsiteX0" fmla="*/ 188620 w 188620"/>
              <a:gd name="connsiteY0" fmla="*/ 220579 h 220579"/>
              <a:gd name="connsiteX1" fmla="*/ 0 w 188620"/>
              <a:gd name="connsiteY1" fmla="*/ 0 h 220579"/>
              <a:gd name="connsiteX0" fmla="*/ 188620 w 188620"/>
              <a:gd name="connsiteY0" fmla="*/ 220579 h 220579"/>
              <a:gd name="connsiteX1" fmla="*/ 0 w 188620"/>
              <a:gd name="connsiteY1" fmla="*/ 0 h 220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8620" h="220579">
                <a:moveTo>
                  <a:pt x="188620" y="220579"/>
                </a:moveTo>
                <a:cubicBezTo>
                  <a:pt x="90028" y="192297"/>
                  <a:pt x="20010" y="83051"/>
                  <a:pt x="0" y="0"/>
                </a:cubicBezTo>
              </a:path>
            </a:pathLst>
          </a:custGeom>
          <a:ln w="19050"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02BC2EA-7597-2A41-849D-7A0DF931F88E}"/>
              </a:ext>
            </a:extLst>
          </p:cNvPr>
          <p:cNvGrpSpPr/>
          <p:nvPr/>
        </p:nvGrpSpPr>
        <p:grpSpPr>
          <a:xfrm>
            <a:off x="6200351" y="-451611"/>
            <a:ext cx="3832805" cy="3832805"/>
            <a:chOff x="6200351" y="-451611"/>
            <a:chExt cx="3832805" cy="383280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C186C6E-F865-4B34-2485-BD9E50BF1081}"/>
                </a:ext>
              </a:extLst>
            </p:cNvPr>
            <p:cNvGrpSpPr/>
            <p:nvPr/>
          </p:nvGrpSpPr>
          <p:grpSpPr>
            <a:xfrm>
              <a:off x="6200351" y="-451611"/>
              <a:ext cx="3832805" cy="3832805"/>
              <a:chOff x="1843480" y="20612261"/>
              <a:chExt cx="5790876" cy="5790876"/>
            </a:xfrm>
          </p:grpSpPr>
          <p:pic>
            <p:nvPicPr>
              <p:cNvPr id="6" name="Graphic 5">
                <a:extLst>
                  <a:ext uri="{FF2B5EF4-FFF2-40B4-BE49-F238E27FC236}">
                    <a16:creationId xmlns:a16="http://schemas.microsoft.com/office/drawing/2014/main" id="{EC707701-A7E5-2ADF-1546-5D65113304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1843480" y="20612261"/>
                <a:ext cx="5790876" cy="5790876"/>
              </a:xfrm>
              <a:prstGeom prst="rect">
                <a:avLst/>
              </a:prstGeom>
            </p:spPr>
          </p:pic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8A27C5F4-044D-9995-80A4-292AEBDD0AEE}"/>
                  </a:ext>
                </a:extLst>
              </p:cNvPr>
              <p:cNvGrpSpPr/>
              <p:nvPr/>
            </p:nvGrpSpPr>
            <p:grpSpPr>
              <a:xfrm>
                <a:off x="3885642" y="25183882"/>
                <a:ext cx="2701046" cy="822694"/>
                <a:chOff x="3885642" y="25183882"/>
                <a:chExt cx="2701046" cy="822694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4D2D3556-7EA4-3255-B7C1-42953DD8F688}"/>
                    </a:ext>
                  </a:extLst>
                </p:cNvPr>
                <p:cNvGrpSpPr/>
                <p:nvPr/>
              </p:nvGrpSpPr>
              <p:grpSpPr>
                <a:xfrm>
                  <a:off x="4552430" y="25402062"/>
                  <a:ext cx="1328700" cy="560344"/>
                  <a:chOff x="4963732" y="23858980"/>
                  <a:chExt cx="3487925" cy="1470941"/>
                </a:xfrm>
              </p:grpSpPr>
              <p:cxnSp>
                <p:nvCxnSpPr>
                  <p:cNvPr id="11" name="Straight Arrow Connector 10">
                    <a:extLst>
                      <a:ext uri="{FF2B5EF4-FFF2-40B4-BE49-F238E27FC236}">
                        <a16:creationId xmlns:a16="http://schemas.microsoft.com/office/drawing/2014/main" id="{EB594097-CC03-5F6C-E6EB-F587C3E19D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68641" y="23858980"/>
                    <a:ext cx="1383016" cy="1470941"/>
                  </a:xfrm>
                  <a:prstGeom prst="straightConnector1">
                    <a:avLst/>
                  </a:prstGeom>
                  <a:ln w="19050">
                    <a:solidFill>
                      <a:schemeClr val="bg2"/>
                    </a:solidFill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Arrow Connector 11">
                    <a:extLst>
                      <a:ext uri="{FF2B5EF4-FFF2-40B4-BE49-F238E27FC236}">
                        <a16:creationId xmlns:a16="http://schemas.microsoft.com/office/drawing/2014/main" id="{8C17F9D5-8940-846C-553A-3140F2CCE7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963732" y="24335472"/>
                    <a:ext cx="2682395" cy="889386"/>
                  </a:xfrm>
                  <a:prstGeom prst="straightConnector1">
                    <a:avLst/>
                  </a:prstGeom>
                  <a:ln w="19050">
                    <a:solidFill>
                      <a:schemeClr val="bg2"/>
                    </a:solidFill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6721AEDD-CF5C-2D75-A8F7-E099CA262597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5469741" y="25183882"/>
                      <a:ext cx="1116947" cy="6045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de-AT" sz="2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6721AEDD-CF5C-2D75-A8F7-E099CA26259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469741" y="25183882"/>
                      <a:ext cx="1116947" cy="60451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0606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>
                      <a:extLst>
                        <a:ext uri="{FF2B5EF4-FFF2-40B4-BE49-F238E27FC236}">
                          <a16:creationId xmlns:a16="http://schemas.microsoft.com/office/drawing/2014/main" id="{2219A83A-2E2A-F09C-BC27-8AC5B7683E76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3885642" y="25402061"/>
                      <a:ext cx="1116947" cy="6045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de-AT" sz="2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Box 9">
                      <a:extLst>
                        <a:ext uri="{FF2B5EF4-FFF2-40B4-BE49-F238E27FC236}">
                          <a16:creationId xmlns:a16="http://schemas.microsoft.com/office/drawing/2014/main" id="{2219A83A-2E2A-F09C-BC27-8AC5B7683E7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885642" y="25402061"/>
                      <a:ext cx="1116947" cy="604515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41C33CE-5476-8850-E747-90F1B77A920B}"/>
                    </a:ext>
                  </a:extLst>
                </p:cNvPr>
                <p:cNvSpPr txBox="1"/>
                <p:nvPr/>
              </p:nvSpPr>
              <p:spPr bwMode="auto">
                <a:xfrm>
                  <a:off x="8425677" y="414134"/>
                  <a:ext cx="142843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kern="100" smtClean="0">
                                <a:solidFill>
                                  <a:schemeClr val="bg2"/>
                                </a:solidFill>
                                <a:effectLst/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0" kern="10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Φ</m:t>
                            </m:r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(</m:t>
                            </m:r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𝑥</m:t>
                            </m:r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, </m:t>
                            </m:r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𝑦</m:t>
                            </m:r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)|</m:t>
                            </m:r>
                          </m:e>
                          <m:sub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effectLst/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  <m:t>𝑧</m:t>
                            </m:r>
                            <m:r>
                              <a:rPr lang="en-US" sz="1600" b="0" i="1" kern="100" smtClean="0">
                                <a:solidFill>
                                  <a:schemeClr val="bg2"/>
                                </a:solidFill>
                                <a:effectLst/>
                                <a:latin typeface="Cambria Math" panose="02040503050406030204" pitchFamily="18" charset="0"/>
                                <a:ea typeface="Verdana" panose="020B0604030504040204" pitchFamily="34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sz="1600" i="1" dirty="0">
                    <a:solidFill>
                      <a:schemeClr val="bg2"/>
                    </a:solidFill>
                  </a:endParaRPr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41C33CE-5476-8850-E747-90F1B77A92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25677" y="414134"/>
                  <a:ext cx="1428438" cy="338554"/>
                </a:xfrm>
                <a:prstGeom prst="rect">
                  <a:avLst/>
                </a:prstGeom>
                <a:blipFill>
                  <a:blip r:embed="rId18"/>
                  <a:stretch>
                    <a:fillRect b="-12727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D395173-7A38-246A-96F5-BBA9C129A63B}"/>
                    </a:ext>
                  </a:extLst>
                </p:cNvPr>
                <p:cNvSpPr txBox="1"/>
                <p:nvPr/>
              </p:nvSpPr>
              <p:spPr bwMode="auto">
                <a:xfrm>
                  <a:off x="6780185" y="500109"/>
                  <a:ext cx="383704" cy="4029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de-AT" sz="1800" b="0" i="1" kern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</m:ctrlPr>
                          </m:accPr>
                          <m:e>
                            <m:r>
                              <a:rPr lang="de-AT" sz="1800" b="0" i="1" kern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de-DE" sz="1800" dirty="0">
                    <a:solidFill>
                      <a:schemeClr val="bg2"/>
                    </a:solidFill>
                  </a:endParaRPr>
                </a:p>
              </p:txBody>
            </p:sp>
          </mc:Choice>
          <mc:Fallback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D395173-7A38-246A-96F5-BBA9C129A6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80185" y="500109"/>
                  <a:ext cx="383704" cy="402931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4AD99A66-F4EE-D768-5D1D-D10F640B78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37439" y="384492"/>
              <a:ext cx="0" cy="566594"/>
            </a:xfrm>
            <a:prstGeom prst="straightConnector1">
              <a:avLst/>
            </a:prstGeom>
            <a:ln w="19050" cap="rnd"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D04DB0A-276F-E563-7265-66C696BEC322}"/>
              </a:ext>
            </a:extLst>
          </p:cNvPr>
          <p:cNvGrpSpPr/>
          <p:nvPr/>
        </p:nvGrpSpPr>
        <p:grpSpPr>
          <a:xfrm>
            <a:off x="7855045" y="3330918"/>
            <a:ext cx="3732756" cy="3728314"/>
            <a:chOff x="7855045" y="3330918"/>
            <a:chExt cx="3732756" cy="3728314"/>
          </a:xfrm>
        </p:grpSpPr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38C1A9C7-E2FC-FBE6-4658-C72A5ABCA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7902895" y="3330918"/>
              <a:ext cx="3409950" cy="3324225"/>
            </a:xfrm>
            <a:prstGeom prst="rect">
              <a:avLst/>
            </a:prstGeom>
          </p:spPr>
        </p:pic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6870045-9CCB-C092-3A95-60452E8CF896}"/>
                </a:ext>
              </a:extLst>
            </p:cNvPr>
            <p:cNvGrpSpPr/>
            <p:nvPr/>
          </p:nvGrpSpPr>
          <p:grpSpPr>
            <a:xfrm>
              <a:off x="7855045" y="4005063"/>
              <a:ext cx="3732756" cy="3054169"/>
              <a:chOff x="7855045" y="4005063"/>
              <a:chExt cx="3732756" cy="3054169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C0A32012-F526-0A67-1BFA-EC3F307A3DD1}"/>
                  </a:ext>
                </a:extLst>
              </p:cNvPr>
              <p:cNvGrpSpPr/>
              <p:nvPr/>
            </p:nvGrpSpPr>
            <p:grpSpPr>
              <a:xfrm>
                <a:off x="7855045" y="4005063"/>
                <a:ext cx="3453539" cy="3054169"/>
                <a:chOff x="7855045" y="4005063"/>
                <a:chExt cx="3453539" cy="3054169"/>
              </a:xfrm>
            </p:grpSpPr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91A51CB3-DF7F-0361-E32C-EBB2A09E0ADE}"/>
                    </a:ext>
                  </a:extLst>
                </p:cNvPr>
                <p:cNvSpPr/>
                <p:nvPr/>
              </p:nvSpPr>
              <p:spPr bwMode="auto">
                <a:xfrm rot="1128785">
                  <a:off x="7855045" y="6064304"/>
                  <a:ext cx="2101436" cy="4593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72000" tIns="72000" rIns="72000" bIns="72000" rtlCol="0" anchor="ctr"/>
                <a:lstStyle/>
                <a:p>
                  <a:pPr algn="ctr" defTabSz="576000" eaLnBrk="0" hangingPunct="0">
                    <a:lnSpc>
                      <a:spcPct val="120000"/>
                    </a:lnSpc>
                  </a:pPr>
                  <a:endParaRPr lang="en-US" sz="1600" baseline="0" dirty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68F0124B-B23D-AF0B-2219-ED84672A200A}"/>
                    </a:ext>
                  </a:extLst>
                </p:cNvPr>
                <p:cNvSpPr/>
                <p:nvPr/>
              </p:nvSpPr>
              <p:spPr bwMode="auto">
                <a:xfrm rot="18804521">
                  <a:off x="9727711" y="5730096"/>
                  <a:ext cx="2101436" cy="55683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72000" tIns="72000" rIns="72000" bIns="72000" rtlCol="0" anchor="ctr"/>
                <a:lstStyle/>
                <a:p>
                  <a:pPr algn="ctr" defTabSz="576000" eaLnBrk="0" hangingPunct="0">
                    <a:lnSpc>
                      <a:spcPct val="120000"/>
                    </a:lnSpc>
                  </a:pPr>
                  <a:endParaRPr lang="en-US" sz="1600" baseline="0" dirty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8F999D8F-4F1A-15FB-5DB4-396300DC8362}"/>
                    </a:ext>
                  </a:extLst>
                </p:cNvPr>
                <p:cNvSpPr/>
                <p:nvPr/>
              </p:nvSpPr>
              <p:spPr bwMode="auto">
                <a:xfrm rot="16200000">
                  <a:off x="10458852" y="4517473"/>
                  <a:ext cx="1362142" cy="33732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72000" tIns="72000" rIns="72000" bIns="72000" rtlCol="0" anchor="ctr"/>
                <a:lstStyle/>
                <a:p>
                  <a:pPr algn="ctr" defTabSz="576000" eaLnBrk="0" hangingPunct="0">
                    <a:lnSpc>
                      <a:spcPct val="120000"/>
                    </a:lnSpc>
                  </a:pPr>
                  <a:endParaRPr lang="en-US" sz="1600" baseline="0" dirty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4F975790-0CCA-588E-CAAB-3ED3BF2789EC}"/>
                  </a:ext>
                </a:extLst>
              </p:cNvPr>
              <p:cNvGrpSpPr/>
              <p:nvPr/>
            </p:nvGrpSpPr>
            <p:grpSpPr>
              <a:xfrm>
                <a:off x="8990689" y="6002871"/>
                <a:ext cx="1787740" cy="544516"/>
                <a:chOff x="7704396" y="2726606"/>
                <a:chExt cx="1787740" cy="544516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849837E5-C5E6-36D8-F5B9-785A01B7FE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6443" y="2871013"/>
                  <a:ext cx="348706" cy="370875"/>
                </a:xfrm>
                <a:prstGeom prst="straightConnector1">
                  <a:avLst/>
                </a:prstGeom>
                <a:ln w="19050">
                  <a:solidFill>
                    <a:schemeClr val="bg2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DF4D9758-6F1A-DC3B-598F-A5E14C8C1F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45723" y="2991153"/>
                  <a:ext cx="676324" cy="224245"/>
                </a:xfrm>
                <a:prstGeom prst="straightConnector1">
                  <a:avLst/>
                </a:prstGeom>
                <a:ln w="19050">
                  <a:solidFill>
                    <a:schemeClr val="bg2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1D932239-665D-DB43-190D-421927CE1C9A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52863" y="2726606"/>
                      <a:ext cx="739273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de-AT" sz="2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1D932239-665D-DB43-190D-421927CE1C9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52863" y="2726606"/>
                      <a:ext cx="739273" cy="400110"/>
                    </a:xfrm>
                    <a:prstGeom prst="rect">
                      <a:avLst/>
                    </a:prstGeom>
                    <a:blipFill>
                      <a:blip r:embed="rId22"/>
                      <a:stretch>
                        <a:fillRect b="-10769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9D03A7C9-F4E2-B7BF-87B6-AD5C5ACFFA57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704396" y="2871012"/>
                      <a:ext cx="739273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de-AT" sz="2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sz="2000" dirty="0">
                        <a:solidFill>
                          <a:schemeClr val="bg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9D03A7C9-F4E2-B7BF-87B6-AD5C5ACFFA5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704396" y="2871012"/>
                      <a:ext cx="739273" cy="400110"/>
                    </a:xfrm>
                    <a:prstGeom prst="rect">
                      <a:avLst/>
                    </a:prstGeom>
                    <a:blipFill>
                      <a:blip r:embed="rId23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D5E29854-94F8-4123-730F-FBB97B502C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00095" y="4762500"/>
                <a:ext cx="28585" cy="584489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0E956D56-4364-0D77-8AB9-5D49D6834C64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0848528" y="4946879"/>
                    <a:ext cx="739273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AT" sz="20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bg2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0E956D56-4364-0D77-8AB9-5D49D6834C6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0848528" y="4946879"/>
                    <a:ext cx="739273" cy="400110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E592CA0-7F32-B50E-1329-A94E93ADE2CC}"/>
                  </a:ext>
                </a:extLst>
              </p:cNvPr>
              <p:cNvSpPr txBox="1"/>
              <p:nvPr/>
            </p:nvSpPr>
            <p:spPr bwMode="auto">
              <a:xfrm>
                <a:off x="-545135" y="2041862"/>
                <a:ext cx="6096000" cy="650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kern="100" smtClean="0">
                          <a:effectLst/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Φ</m:t>
                      </m:r>
                      <m:r>
                        <a:rPr lang="en-US" sz="1600" i="1" kern="100" smtClean="0">
                          <a:effectLst/>
                          <a:latin typeface="Cambria Math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</m:ctrlPr>
                        </m:fPr>
                        <m:num>
                          <m: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</m:ctrlPr>
                        </m:sSubPr>
                        <m:e>
                          <m: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</m:ctrlPr>
                        </m:dPr>
                        <m:e>
                          <m:r>
                            <a:rPr lang="de-AT" sz="1600" b="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  </m:t>
                          </m:r>
                          <m:sSup>
                            <m:sSupPr>
                              <m:ctrlPr>
                                <a:rPr lang="de-AT" sz="1600" b="0" i="1" kern="100" smtClean="0">
                                  <a:effectLst/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Verdana" panose="020B0604030504040204" pitchFamily="34" charset="0"/>
                                </a:rPr>
                              </m:ctrlPr>
                            </m:sSupPr>
                            <m:e>
                              <m:r>
                                <a:rPr lang="de-AT" sz="1600" b="0" i="1" kern="100" smtClean="0">
                                  <a:effectLst/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Verdana" panose="020B0604030504040204" pitchFamily="34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de-AT" sz="1600" b="0" i="1" kern="100" smtClean="0">
                                  <a:effectLst/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  <a:cs typeface="Verdana" panose="020B060403050404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AT" sz="1600" b="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  </m:t>
                          </m:r>
                          <m:r>
                            <a:rPr lang="en-US" sz="160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−</m:t>
                          </m:r>
                          <m:r>
                            <a:rPr lang="de-AT" sz="1600" b="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m:t>  </m:t>
                          </m:r>
                          <m:f>
                            <m:fPr>
                              <m:ctrlPr>
                                <a:rPr lang="en-US" sz="1600" i="1" kern="100" smtClean="0">
                                  <a:effectLst/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AT" sz="1600" b="0" i="1" kern="100" smtClean="0">
                                      <a:effectLst/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sz="1600" b="0" i="1" kern="100" smtClean="0">
                                      <a:effectLst/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de-AT" sz="1600" b="0" i="1" kern="100" smtClean="0">
                                      <a:effectLst/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AT" sz="1600" b="0" i="1" kern="100" smtClean="0">
                                  <a:effectLst/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AT" sz="1600" b="0" i="1" kern="100" smtClean="0">
                                      <a:effectLst/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sz="1600" b="0" i="1" kern="100" smtClean="0">
                                      <a:effectLst/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de-AT" sz="1600" b="0" i="1" kern="100" smtClean="0">
                                      <a:effectLst/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AT" sz="1600" b="0" i="1" kern="100" smtClean="0">
                                  <a:effectLst/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de-AT" sz="1600" b="0" i="1" kern="100" smtClean="0">
                              <a:effectLst/>
                              <a:latin typeface="Cambria Math" panose="02040503050406030204" pitchFamily="18" charset="0"/>
                              <a:ea typeface="Verdana" panose="020B0604030504040204" pitchFamily="34" charset="0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E592CA0-7F32-B50E-1329-A94E93ADE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545135" y="2041862"/>
                <a:ext cx="6096000" cy="650563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129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>
            <a:extLst>
              <a:ext uri="{FF2B5EF4-FFF2-40B4-BE49-F238E27FC236}">
                <a16:creationId xmlns:a16="http://schemas.microsoft.com/office/drawing/2014/main" id="{B5E40353-6550-49C0-8462-9E7B7604AB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754" r="4841" b="13095"/>
          <a:stretch/>
        </p:blipFill>
        <p:spPr>
          <a:xfrm>
            <a:off x="1059125" y="2541203"/>
            <a:ext cx="1440000" cy="1440000"/>
          </a:xfrm>
          <a:prstGeom prst="ellipse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4CDD2B-E052-88BB-E972-26C398F276F6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3BCB33E-4B78-BB06-0595-87094570D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09097" y="3016005"/>
            <a:ext cx="6282904" cy="229697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D1743430-E1C0-CF9C-A1E2-E4DFD94D25B3}"/>
              </a:ext>
            </a:extLst>
          </p:cNvPr>
          <p:cNvGrpSpPr/>
          <p:nvPr/>
        </p:nvGrpSpPr>
        <p:grpSpPr>
          <a:xfrm>
            <a:off x="6684569" y="2547000"/>
            <a:ext cx="4883937" cy="1697429"/>
            <a:chOff x="1133914" y="317584"/>
            <a:chExt cx="4883937" cy="169742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07EAAFB-4137-B170-CF57-9430CDFEBCC7}"/>
                </a:ext>
              </a:extLst>
            </p:cNvPr>
            <p:cNvGrpSpPr/>
            <p:nvPr/>
          </p:nvGrpSpPr>
          <p:grpSpPr>
            <a:xfrm>
              <a:off x="1133914" y="317584"/>
              <a:ext cx="1477072" cy="1697429"/>
              <a:chOff x="1133914" y="317584"/>
              <a:chExt cx="1477072" cy="1697429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3ECED31-270D-E913-600F-B9B1008F5E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24475"/>
              <a:stretch/>
            </p:blipFill>
            <p:spPr>
              <a:xfrm>
                <a:off x="1133914" y="317584"/>
                <a:ext cx="1477072" cy="1440000"/>
              </a:xfrm>
              <a:prstGeom prst="ellipse">
                <a:avLst/>
              </a:prstGeom>
              <a:ln w="63500" cap="rnd">
                <a:noFill/>
              </a:ln>
              <a:effectLst/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5516F72-EA69-9C29-2E95-BE2D5DB86195}"/>
                  </a:ext>
                </a:extLst>
              </p:cNvPr>
              <p:cNvSpPr txBox="1"/>
              <p:nvPr/>
            </p:nvSpPr>
            <p:spPr bwMode="auto">
              <a:xfrm>
                <a:off x="1387443" y="1781166"/>
                <a:ext cx="932948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>
                    <a:latin typeface="DINPro-Regular" panose="02000503030000020004" pitchFamily="2" charset="0"/>
                  </a:rPr>
                  <a:t>Pavel </a:t>
                </a:r>
                <a:r>
                  <a:rPr lang="de-AT" kern="0" baseline="0" dirty="0" err="1">
                    <a:latin typeface="DINPro-Regular" panose="02000503030000020004" pitchFamily="2" charset="0"/>
                  </a:rPr>
                  <a:t>Hmro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FEC7AA9-CD0D-D4CD-C13E-959F0A57ED68}"/>
                </a:ext>
              </a:extLst>
            </p:cNvPr>
            <p:cNvGrpSpPr/>
            <p:nvPr/>
          </p:nvGrpSpPr>
          <p:grpSpPr>
            <a:xfrm>
              <a:off x="2874419" y="317584"/>
              <a:ext cx="1440000" cy="1693056"/>
              <a:chOff x="2874419" y="317584"/>
              <a:chExt cx="1440000" cy="1693056"/>
            </a:xfrm>
          </p:grpSpPr>
          <p:pic>
            <p:nvPicPr>
              <p:cNvPr id="1036" name="Picture 12" descr="tiqi-Matteo-Simoni">
                <a:extLst>
                  <a:ext uri="{FF2B5EF4-FFF2-40B4-BE49-F238E27FC236}">
                    <a16:creationId xmlns:a16="http://schemas.microsoft.com/office/drawing/2014/main" id="{7832BDBC-D45E-2AD5-1D47-75927FC5B0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30" t="9947" r="16870" b="43126"/>
              <a:stretch/>
            </p:blipFill>
            <p:spPr bwMode="auto">
              <a:xfrm rot="20497804">
                <a:off x="2874419" y="317584"/>
                <a:ext cx="1440000" cy="144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BF63D3D-95F7-002E-58AE-CB21BD1A299B}"/>
                  </a:ext>
                </a:extLst>
              </p:cNvPr>
              <p:cNvSpPr txBox="1"/>
              <p:nvPr/>
            </p:nvSpPr>
            <p:spPr bwMode="auto">
              <a:xfrm>
                <a:off x="3025312" y="1776793"/>
                <a:ext cx="1141339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>
                    <a:latin typeface="DINPro-Regular" panose="02000503030000020004" pitchFamily="2" charset="0"/>
                  </a:rPr>
                  <a:t>Matteo Simoni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C1DB8A0-3C34-F848-E96E-D4FA2EDC06FA}"/>
                </a:ext>
              </a:extLst>
            </p:cNvPr>
            <p:cNvGrpSpPr/>
            <p:nvPr/>
          </p:nvGrpSpPr>
          <p:grpSpPr>
            <a:xfrm>
              <a:off x="4577851" y="317584"/>
              <a:ext cx="1440000" cy="1681337"/>
              <a:chOff x="4577851" y="317584"/>
              <a:chExt cx="1440000" cy="1681337"/>
            </a:xfrm>
          </p:grpSpPr>
          <p:pic>
            <p:nvPicPr>
              <p:cNvPr id="1034" name="Picture 10" descr="tiqi-yingying-cui">
                <a:extLst>
                  <a:ext uri="{FF2B5EF4-FFF2-40B4-BE49-F238E27FC236}">
                    <a16:creationId xmlns:a16="http://schemas.microsoft.com/office/drawing/2014/main" id="{75BC865F-D711-1B12-3017-737C9C0112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9" t="7220" r="189" b="17674"/>
              <a:stretch/>
            </p:blipFill>
            <p:spPr bwMode="auto">
              <a:xfrm>
                <a:off x="4577851" y="317584"/>
                <a:ext cx="1440000" cy="144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23535C3-FEEA-29BE-1AEB-9333D1CCDFCB}"/>
                  </a:ext>
                </a:extLst>
              </p:cNvPr>
              <p:cNvSpPr txBox="1"/>
              <p:nvPr/>
            </p:nvSpPr>
            <p:spPr bwMode="auto">
              <a:xfrm>
                <a:off x="4845090" y="1765074"/>
                <a:ext cx="965009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 err="1">
                    <a:latin typeface="DINPro-Regular" panose="02000503030000020004" pitchFamily="2" charset="0"/>
                  </a:rPr>
                  <a:t>Yingying</a:t>
                </a:r>
                <a:r>
                  <a:rPr lang="de-AT" kern="0" baseline="0" dirty="0">
                    <a:latin typeface="DINPro-Regular" panose="02000503030000020004" pitchFamily="2" charset="0"/>
                  </a:rPr>
                  <a:t> Cui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7A7818A-0ED3-E6B1-0E84-27F8FB1314C5}"/>
              </a:ext>
            </a:extLst>
          </p:cNvPr>
          <p:cNvGrpSpPr/>
          <p:nvPr/>
        </p:nvGrpSpPr>
        <p:grpSpPr>
          <a:xfrm>
            <a:off x="7423105" y="4272443"/>
            <a:ext cx="1684757" cy="1694177"/>
            <a:chOff x="7090068" y="3457598"/>
            <a:chExt cx="1684757" cy="1694177"/>
          </a:xfrm>
        </p:grpSpPr>
        <p:pic>
          <p:nvPicPr>
            <p:cNvPr id="1026" name="Picture 2" descr="Jonathan Home hat etwas auf LinkedIn gepostet">
              <a:extLst>
                <a:ext uri="{FF2B5EF4-FFF2-40B4-BE49-F238E27FC236}">
                  <a16:creationId xmlns:a16="http://schemas.microsoft.com/office/drawing/2014/main" id="{B1624C8D-D91A-AAB2-AD0A-2569CE9072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3" r="27656" b="19328"/>
            <a:stretch/>
          </p:blipFill>
          <p:spPr bwMode="auto">
            <a:xfrm>
              <a:off x="7211497" y="3457598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BED544E-E79F-030F-0A84-F588656DA5B2}"/>
                </a:ext>
              </a:extLst>
            </p:cNvPr>
            <p:cNvSpPr txBox="1"/>
            <p:nvPr/>
          </p:nvSpPr>
          <p:spPr bwMode="auto">
            <a:xfrm>
              <a:off x="7090068" y="4917928"/>
              <a:ext cx="1684757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dirty="0">
                  <a:latin typeface="DINPro-Regular" panose="02000503030000020004" pitchFamily="2" charset="0"/>
                </a:rPr>
                <a:t>Prof</a:t>
              </a:r>
              <a:r>
                <a:rPr lang="de-AT" kern="0" baseline="0" dirty="0">
                  <a:latin typeface="DINPro-Regular" panose="02000503030000020004" pitchFamily="2" charset="0"/>
                </a:rPr>
                <a:t>. Jonathan Home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F808EAE-28AA-D4E3-D5A3-A00E765FE0A9}"/>
              </a:ext>
            </a:extLst>
          </p:cNvPr>
          <p:cNvGrpSpPr/>
          <p:nvPr/>
        </p:nvGrpSpPr>
        <p:grpSpPr>
          <a:xfrm>
            <a:off x="9292841" y="4243845"/>
            <a:ext cx="1440000" cy="1722775"/>
            <a:chOff x="8959804" y="3429000"/>
            <a:chExt cx="1440000" cy="172277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4084DD1-1BDE-79E0-BCBE-1B970A2C4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3273" b="3273"/>
            <a:stretch/>
          </p:blipFill>
          <p:spPr>
            <a:xfrm>
              <a:off x="8959804" y="3429000"/>
              <a:ext cx="1440000" cy="1440000"/>
            </a:xfrm>
            <a:prstGeom prst="ellipse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2FC908-F2FA-3767-1549-245F6021786B}"/>
                </a:ext>
              </a:extLst>
            </p:cNvPr>
            <p:cNvSpPr txBox="1"/>
            <p:nvPr/>
          </p:nvSpPr>
          <p:spPr bwMode="auto">
            <a:xfrm>
              <a:off x="9072269" y="4917928"/>
              <a:ext cx="1215076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Daniel Kienzler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4B91789-7BD9-A1A7-6858-40D5B79C4AFD}"/>
              </a:ext>
            </a:extLst>
          </p:cNvPr>
          <p:cNvGrpSpPr/>
          <p:nvPr/>
        </p:nvGrpSpPr>
        <p:grpSpPr>
          <a:xfrm>
            <a:off x="7514855" y="891381"/>
            <a:ext cx="1440000" cy="1639025"/>
            <a:chOff x="7258161" y="55675"/>
            <a:chExt cx="1440000" cy="163902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52EDB05-898A-3F9B-DD8B-A73F2A18AC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-391" r="391" b="23260"/>
            <a:stretch/>
          </p:blipFill>
          <p:spPr>
            <a:xfrm>
              <a:off x="7258161" y="55675"/>
              <a:ext cx="1440000" cy="1440000"/>
            </a:xfrm>
            <a:prstGeom prst="ellipse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A1A32B0-177B-DE1A-0E00-904CA9DB3CC2}"/>
                </a:ext>
              </a:extLst>
            </p:cNvPr>
            <p:cNvSpPr txBox="1"/>
            <p:nvPr/>
          </p:nvSpPr>
          <p:spPr bwMode="auto">
            <a:xfrm>
              <a:off x="7354331" y="1460853"/>
              <a:ext cx="1306448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Tobias Sägesser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391A9D0-E3CF-387C-F12A-F86DC3004DC3}"/>
              </a:ext>
            </a:extLst>
          </p:cNvPr>
          <p:cNvGrpSpPr/>
          <p:nvPr/>
        </p:nvGrpSpPr>
        <p:grpSpPr>
          <a:xfrm>
            <a:off x="9290441" y="894209"/>
            <a:ext cx="1441977" cy="1636197"/>
            <a:chOff x="9033747" y="58503"/>
            <a:chExt cx="1441977" cy="163619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D57C83B-D380-DB52-3B4D-0555073D5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7745" b="14495"/>
            <a:stretch/>
          </p:blipFill>
          <p:spPr>
            <a:xfrm>
              <a:off x="9033747" y="58503"/>
              <a:ext cx="1441977" cy="1440000"/>
            </a:xfrm>
            <a:prstGeom prst="ellipse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CC06093-A296-2922-E1AD-A436FC5DE934}"/>
                </a:ext>
              </a:extLst>
            </p:cNvPr>
            <p:cNvSpPr txBox="1"/>
            <p:nvPr/>
          </p:nvSpPr>
          <p:spPr bwMode="auto">
            <a:xfrm>
              <a:off x="9190453" y="1460853"/>
              <a:ext cx="1117294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 err="1">
                  <a:latin typeface="DINPro-Regular" panose="02000503030000020004" pitchFamily="2" charset="0"/>
                </a:rPr>
                <a:t>Shreyans</a:t>
              </a:r>
              <a:r>
                <a:rPr lang="de-AT" kern="0" baseline="0" dirty="0">
                  <a:latin typeface="DINPro-Regular" panose="02000503030000020004" pitchFamily="2" charset="0"/>
                </a:rPr>
                <a:t> Jain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C9F49D0-7BD7-9191-16E4-1C8861ABACF5}"/>
              </a:ext>
            </a:extLst>
          </p:cNvPr>
          <p:cNvSpPr txBox="1"/>
          <p:nvPr/>
        </p:nvSpPr>
        <p:spPr bwMode="auto">
          <a:xfrm>
            <a:off x="1294218" y="3990388"/>
            <a:ext cx="969817" cy="2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kern="0" baseline="0" dirty="0">
                <a:latin typeface="DINPro-Regular" panose="02000503030000020004" pitchFamily="2" charset="0"/>
              </a:rPr>
              <a:t>Nina Megier</a:t>
            </a:r>
            <a:endParaRPr lang="en-US" kern="0" baseline="0" dirty="0">
              <a:latin typeface="DINPro-Regular" panose="02000503030000020004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EB7B60-16DB-A4AF-D42F-AC8BEBF82636}"/>
              </a:ext>
            </a:extLst>
          </p:cNvPr>
          <p:cNvGrpSpPr/>
          <p:nvPr/>
        </p:nvGrpSpPr>
        <p:grpSpPr>
          <a:xfrm>
            <a:off x="2801185" y="2541203"/>
            <a:ext cx="1440000" cy="1678659"/>
            <a:chOff x="2670436" y="1965193"/>
            <a:chExt cx="1440000" cy="1678659"/>
          </a:xfrm>
        </p:grpSpPr>
        <p:pic>
          <p:nvPicPr>
            <p:cNvPr id="1032" name="Picture 8" descr="Quantencomputer sollen tragbar werden – Innovations Report">
              <a:extLst>
                <a:ext uri="{FF2B5EF4-FFF2-40B4-BE49-F238E27FC236}">
                  <a16:creationId xmlns:a16="http://schemas.microsoft.com/office/drawing/2014/main" id="{14F9661C-42AC-6BC3-325F-BC247FCD85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77" t="18139" r="22314" b="40152"/>
            <a:stretch/>
          </p:blipFill>
          <p:spPr bwMode="auto">
            <a:xfrm>
              <a:off x="2670436" y="1965193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E869806-2333-5D07-63B7-5D1BA47B7F9B}"/>
                </a:ext>
              </a:extLst>
            </p:cNvPr>
            <p:cNvSpPr txBox="1"/>
            <p:nvPr/>
          </p:nvSpPr>
          <p:spPr bwMode="auto">
            <a:xfrm>
              <a:off x="2856640" y="3410005"/>
              <a:ext cx="1067600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Silke Auchter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D4D301D-55FF-CBA4-77C4-DC850E66D8F0}"/>
              </a:ext>
            </a:extLst>
          </p:cNvPr>
          <p:cNvGrpSpPr/>
          <p:nvPr/>
        </p:nvGrpSpPr>
        <p:grpSpPr>
          <a:xfrm>
            <a:off x="4543245" y="2541203"/>
            <a:ext cx="1419114" cy="1666940"/>
            <a:chOff x="4371009" y="1942695"/>
            <a:chExt cx="1419114" cy="1666940"/>
          </a:xfrm>
        </p:grpSpPr>
        <p:pic>
          <p:nvPicPr>
            <p:cNvPr id="28" name="Picture 27" descr="A person with red hair and beard wearing glasses&#10;&#10;Description automatically generated">
              <a:extLst>
                <a:ext uri="{FF2B5EF4-FFF2-40B4-BE49-F238E27FC236}">
                  <a16:creationId xmlns:a16="http://schemas.microsoft.com/office/drawing/2014/main" id="{C6888FDA-92B9-C36D-0C34-19C5CA8321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25" t="9734" r="4725" b="33003"/>
            <a:stretch/>
          </p:blipFill>
          <p:spPr>
            <a:xfrm>
              <a:off x="4371009" y="1942695"/>
              <a:ext cx="1419114" cy="1440000"/>
            </a:xfrm>
            <a:prstGeom prst="ellipse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2F60F8-7D00-FA1A-F931-6632D7175B08}"/>
                </a:ext>
              </a:extLst>
            </p:cNvPr>
            <p:cNvSpPr txBox="1"/>
            <p:nvPr/>
          </p:nvSpPr>
          <p:spPr bwMode="auto">
            <a:xfrm>
              <a:off x="4527531" y="3375788"/>
              <a:ext cx="1106073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Matthias Dietl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FF40F63-727C-329A-31B9-1319C8CBB293}"/>
              </a:ext>
            </a:extLst>
          </p:cNvPr>
          <p:cNvGrpSpPr/>
          <p:nvPr/>
        </p:nvGrpSpPr>
        <p:grpSpPr>
          <a:xfrm>
            <a:off x="1930155" y="4285408"/>
            <a:ext cx="1440000" cy="1687008"/>
            <a:chOff x="1757919" y="3902800"/>
            <a:chExt cx="1440000" cy="1687008"/>
          </a:xfrm>
        </p:grpSpPr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A087255B-9568-CF51-FEE1-94DE2323C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31" t="2435" r="21172" b="35315"/>
            <a:stretch/>
          </p:blipFill>
          <p:spPr>
            <a:xfrm>
              <a:off x="1757919" y="3902800"/>
              <a:ext cx="1440000" cy="1440000"/>
            </a:xfrm>
            <a:prstGeom prst="ellipse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D72274E-4233-523F-F60F-615AB31E74FB}"/>
                </a:ext>
              </a:extLst>
            </p:cNvPr>
            <p:cNvSpPr txBox="1"/>
            <p:nvPr/>
          </p:nvSpPr>
          <p:spPr bwMode="auto">
            <a:xfrm>
              <a:off x="1924081" y="5355961"/>
              <a:ext cx="1107676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Yves Colombe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0133D65-E11D-B835-6DB4-53EEF90361E1}"/>
              </a:ext>
            </a:extLst>
          </p:cNvPr>
          <p:cNvGrpSpPr/>
          <p:nvPr/>
        </p:nvGrpSpPr>
        <p:grpSpPr>
          <a:xfrm>
            <a:off x="3672215" y="4285408"/>
            <a:ext cx="1440000" cy="1687008"/>
            <a:chOff x="3499979" y="3902800"/>
            <a:chExt cx="1440000" cy="1687008"/>
          </a:xfrm>
        </p:grpSpPr>
        <p:pic>
          <p:nvPicPr>
            <p:cNvPr id="1028" name="Picture 4" descr="Clemens Rössler – Director Ion Trap Systems – Infineon Technologies |  LinkedIn">
              <a:extLst>
                <a:ext uri="{FF2B5EF4-FFF2-40B4-BE49-F238E27FC236}">
                  <a16:creationId xmlns:a16="http://schemas.microsoft.com/office/drawing/2014/main" id="{048DC6BA-53B0-59BC-B976-B6FF5F2656E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99979" y="3902800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FD52472-BBAA-996C-F1F0-7072DFF003D7}"/>
                </a:ext>
              </a:extLst>
            </p:cNvPr>
            <p:cNvSpPr txBox="1"/>
            <p:nvPr/>
          </p:nvSpPr>
          <p:spPr bwMode="auto">
            <a:xfrm>
              <a:off x="3544003" y="5355961"/>
              <a:ext cx="1362552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Clemens Rössler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D5DEF878-C30D-6A19-69E9-7D221F4CE25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10498" y="3246243"/>
            <a:ext cx="4904261" cy="2141298"/>
          </a:xfrm>
          <a:prstGeom prst="rect">
            <a:avLst/>
          </a:prstGeom>
        </p:spPr>
      </p:pic>
      <p:sp>
        <p:nvSpPr>
          <p:cNvPr id="5" name="Titel 2">
            <a:extLst>
              <a:ext uri="{FF2B5EF4-FFF2-40B4-BE49-F238E27FC236}">
                <a16:creationId xmlns:a16="http://schemas.microsoft.com/office/drawing/2014/main" id="{AA6971EE-1349-7D9E-2DD3-44BD95E60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613068" cy="720000"/>
          </a:xfrm>
        </p:spPr>
        <p:txBody>
          <a:bodyPr/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2400" b="1" kern="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US" sz="2400" b="1" kern="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hanks to the whole team!</a:t>
            </a:r>
            <a:endParaRPr lang="en-US" sz="2400" b="1" kern="0" baseline="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810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D7A0EA-534E-3433-40D1-A83F6EF6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B155DC-1F48-38F3-A2B7-613659C0E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241554-8A48-C9C0-4778-84F5338FC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720" y="2556031"/>
            <a:ext cx="7510114" cy="4301969"/>
          </a:xfrm>
          <a:prstGeom prst="rect">
            <a:avLst/>
          </a:prstGeom>
          <a:effectLst>
            <a:outerShdw blurRad="139700" dist="152400" dir="16200000" sx="103000" sy="103000" algn="tl" rotWithShape="0">
              <a:prstClr val="black">
                <a:alpha val="33000"/>
              </a:prstClr>
            </a:outerShdw>
          </a:effec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740586C-D838-DDD3-AC74-CB64BDA2E5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8318" t="6987" r="5251" b="20747"/>
          <a:stretch/>
        </p:blipFill>
        <p:spPr>
          <a:xfrm>
            <a:off x="728192" y="730007"/>
            <a:ext cx="2055440" cy="2004736"/>
          </a:xfrm>
          <a:prstGeom prst="rect">
            <a:avLst/>
          </a:prstGeom>
        </p:spPr>
      </p:pic>
      <p:pic>
        <p:nvPicPr>
          <p:cNvPr id="1026" name="Picture 2" descr="smartphone camera Icon - Free PNG &amp; SVG 625508 - Noun Project">
            <a:extLst>
              <a:ext uri="{FF2B5EF4-FFF2-40B4-BE49-F238E27FC236}">
                <a16:creationId xmlns:a16="http://schemas.microsoft.com/office/drawing/2014/main" id="{73AE8D67-F845-9CEF-E5EC-87624829F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328049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1E1DE21-DD3A-F5CC-EF99-B30645A8CD9A}"/>
              </a:ext>
            </a:extLst>
          </p:cNvPr>
          <p:cNvSpPr/>
          <p:nvPr/>
        </p:nvSpPr>
        <p:spPr bwMode="auto">
          <a:xfrm>
            <a:off x="4041888" y="2636912"/>
            <a:ext cx="1368152" cy="4494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4F0DCFA-577F-4959-6A45-C4852EF786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59415" y="2724160"/>
            <a:ext cx="1247775" cy="304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018C0B-37BE-9CD6-B638-BB2551FBAF2B}"/>
              </a:ext>
            </a:extLst>
          </p:cNvPr>
          <p:cNvSpPr txBox="1"/>
          <p:nvPr/>
        </p:nvSpPr>
        <p:spPr bwMode="auto">
          <a:xfrm>
            <a:off x="3575720" y="668422"/>
            <a:ext cx="6646050" cy="129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2400" kern="0" baseline="0" dirty="0" err="1">
                <a:latin typeface="DINPro-Regular" panose="02000503030000020004" pitchFamily="2" charset="0"/>
              </a:rPr>
              <a:t>For</a:t>
            </a:r>
            <a:r>
              <a:rPr lang="de-AT" sz="2400" kern="0" baseline="0" dirty="0">
                <a:latin typeface="DINPro-Regular" panose="02000503030000020004" pitchFamily="2" charset="0"/>
              </a:rPr>
              <a:t>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more</a:t>
            </a:r>
            <a:r>
              <a:rPr lang="de-AT" sz="2400" kern="0" baseline="0" dirty="0">
                <a:latin typeface="DINPro-Regular" panose="02000503030000020004" pitchFamily="2" charset="0"/>
              </a:rPr>
              <a:t>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details</a:t>
            </a:r>
            <a:r>
              <a:rPr lang="de-AT" sz="2400" kern="0" baseline="0" dirty="0">
                <a:latin typeface="DINPro-Regular" panose="02000503030000020004" pitchFamily="2" charset="0"/>
              </a:rPr>
              <a:t>:</a:t>
            </a:r>
          </a:p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2400" kern="0" baseline="0" dirty="0">
                <a:latin typeface="DINPro-Regular" panose="02000503030000020004" pitchFamily="2" charset="0"/>
              </a:rPr>
              <a:t>Check out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the</a:t>
            </a:r>
            <a:r>
              <a:rPr lang="de-AT" sz="2400" kern="0" baseline="0" dirty="0">
                <a:latin typeface="DINPro-Regular" panose="02000503030000020004" pitchFamily="2" charset="0"/>
              </a:rPr>
              <a:t>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paper</a:t>
            </a:r>
            <a:r>
              <a:rPr lang="de-AT" sz="2400" kern="0" baseline="0" dirty="0">
                <a:latin typeface="DINPro-Regular" panose="02000503030000020004" pitchFamily="2" charset="0"/>
              </a:rPr>
              <a:t> &amp;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feel</a:t>
            </a:r>
            <a:r>
              <a:rPr lang="de-AT" sz="2400" kern="0" baseline="0" dirty="0">
                <a:latin typeface="DINPro-Regular" panose="02000503030000020004" pitchFamily="2" charset="0"/>
              </a:rPr>
              <a:t>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free</a:t>
            </a:r>
            <a:r>
              <a:rPr lang="de-AT" sz="2400" kern="0" baseline="0" dirty="0">
                <a:latin typeface="DINPro-Regular" panose="02000503030000020004" pitchFamily="2" charset="0"/>
              </a:rPr>
              <a:t>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to</a:t>
            </a:r>
            <a:r>
              <a:rPr lang="de-AT" sz="2400" kern="0" baseline="0" dirty="0">
                <a:latin typeface="DINPro-Regular" panose="02000503030000020004" pitchFamily="2" charset="0"/>
              </a:rPr>
              <a:t> </a:t>
            </a:r>
            <a:r>
              <a:rPr lang="de-AT" sz="2400" kern="0" baseline="0" dirty="0" err="1">
                <a:latin typeface="DINPro-Regular" panose="02000503030000020004" pitchFamily="2" charset="0"/>
              </a:rPr>
              <a:t>reach</a:t>
            </a:r>
            <a:r>
              <a:rPr lang="de-AT" sz="2400" kern="0" baseline="0" dirty="0">
                <a:latin typeface="DINPro-Regular" panose="02000503030000020004" pitchFamily="2" charset="0"/>
              </a:rPr>
              <a:t> out e.g.,</a:t>
            </a:r>
          </a:p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2400" u="sng" kern="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kilian.hanke@infineon.com</a:t>
            </a:r>
            <a:endParaRPr lang="en-US" sz="2400" u="sng" kern="0" baseline="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41DDDD-AE69-ED66-B9E3-3BF2DB90AA0C}"/>
              </a:ext>
            </a:extLst>
          </p:cNvPr>
          <p:cNvSpPr/>
          <p:nvPr/>
        </p:nvSpPr>
        <p:spPr bwMode="auto">
          <a:xfrm>
            <a:off x="10560496" y="116632"/>
            <a:ext cx="1368152" cy="7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153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0A0C6-CF99-FDBF-898E-D82A45F32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Raman </a:t>
            </a:r>
            <a:r>
              <a:rPr lang="de-AT" dirty="0" err="1"/>
              <a:t>beams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used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address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different </a:t>
            </a:r>
            <a:r>
              <a:rPr lang="de-AT" dirty="0" err="1"/>
              <a:t>transitions</a:t>
            </a:r>
            <a:r>
              <a:rPr lang="de-AT" dirty="0"/>
              <a:t>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0A4034-7A70-FBD0-696C-0652DBFD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CB0829-9F9E-A267-BC1F-6E3636D93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66AB14-31D0-51BA-889B-2C7D40896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196752"/>
            <a:ext cx="11233248" cy="506817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1625C2C-0AE1-C1AA-A705-B1F2B178DD91}"/>
              </a:ext>
            </a:extLst>
          </p:cNvPr>
          <p:cNvSpPr/>
          <p:nvPr/>
        </p:nvSpPr>
        <p:spPr bwMode="auto">
          <a:xfrm>
            <a:off x="10560496" y="116632"/>
            <a:ext cx="1368152" cy="7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224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3381B-D1EE-6520-14D4-8D07799EA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Motional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coherence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is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reduced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significantly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when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the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electrodes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are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disconnected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during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the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dirty="0" err="1">
                <a:latin typeface="Source Sans 3" panose="020B0503030403020204" pitchFamily="34" charset="0"/>
                <a:ea typeface="Source Sans Pro" panose="020B0503030403020204" pitchFamily="34" charset="0"/>
              </a:rPr>
              <a:t>measurement</a:t>
            </a:r>
            <a:r>
              <a:rPr lang="de-AT" dirty="0">
                <a:latin typeface="Source Sans 3" panose="020B0503030403020204" pitchFamily="34" charset="0"/>
                <a:ea typeface="Source Sans Pro" panose="020B0503030403020204" pitchFamily="34" charset="0"/>
              </a:rPr>
              <a:t>.</a:t>
            </a:r>
            <a:endParaRPr lang="en-US" dirty="0">
              <a:latin typeface="Source Sans 3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29DB11-7AC1-8F7F-C484-72476E95E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ECA9E6-5D67-1369-5F4B-B2733966B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094AD9-FCEB-7991-3F8E-197E3F1DA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3284984"/>
            <a:ext cx="11665296" cy="2948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AE7145D-6D9A-1680-6546-484E047D251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919986"/>
                  </p:ext>
                </p:extLst>
              </p:nvPr>
            </p:nvGraphicFramePr>
            <p:xfrm>
              <a:off x="599440" y="1268760"/>
              <a:ext cx="8247380" cy="1478407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2151380">
                      <a:extLst>
                        <a:ext uri="{9D8B030D-6E8A-4147-A177-3AD203B41FA5}">
                          <a16:colId xmlns:a16="http://schemas.microsoft.com/office/drawing/2014/main" val="240807786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45647930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68858172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8441384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AT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AT" b="1" i="1" smtClean="0"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e>
                                    </m:acc>
                                  </m:e>
                                </m:ac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AT" b="1" i="1" smtClean="0"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</m:e>
                                  </m:acc>
                                </m:e>
                              </m:acc>
                            </m:oMath>
                          </a14:m>
                          <a:r>
                            <a:rPr lang="en-US" dirty="0"/>
                            <a:t> </a:t>
                          </a:r>
                          <a:r>
                            <a:rPr lang="en-US" b="0" dirty="0">
                              <a:latin typeface="DINPro-Regular" panose="02000503030000020004" pitchFamily="2" charset="0"/>
                            </a:rPr>
                            <a:t>(detached)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9913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AT" dirty="0" err="1">
                              <a:latin typeface="DINPro-Regular" panose="02000503030000020004" pitchFamily="2" charset="0"/>
                            </a:rPr>
                            <a:t>modified-cyclotron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0.05(1)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0.49(5)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0.58(2)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1431967"/>
                      </a:ext>
                    </a:extLst>
                  </a:tr>
                  <a:tr h="122289">
                    <a:tc>
                      <a:txBody>
                        <a:bodyPr/>
                        <a:lstStyle/>
                        <a:p>
                          <a:r>
                            <a:rPr lang="de-AT" dirty="0" err="1">
                              <a:latin typeface="DINPro-Regular" panose="02000503030000020004" pitchFamily="2" charset="0"/>
                            </a:rPr>
                            <a:t>magnetron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0.03(2)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3.8(1)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1.8(3)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3562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axial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0.007(3)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0.088(9)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0.10(1)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03434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AE7145D-6D9A-1680-6546-484E047D251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919986"/>
                  </p:ext>
                </p:extLst>
              </p:nvPr>
            </p:nvGraphicFramePr>
            <p:xfrm>
              <a:off x="599440" y="1268760"/>
              <a:ext cx="8247380" cy="1478407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2151380">
                      <a:extLst>
                        <a:ext uri="{9D8B030D-6E8A-4147-A177-3AD203B41FA5}">
                          <a16:colId xmlns:a16="http://schemas.microsoft.com/office/drawing/2014/main" val="240807786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45647930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68858172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844138436"/>
                        </a:ext>
                      </a:extLst>
                    </a:gridCol>
                  </a:tblGrid>
                  <a:tr h="370967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5988" t="-8197" r="-200000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8197" r="-100601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8197" r="-299" b="-3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9913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AT" dirty="0" err="1">
                              <a:latin typeface="DINPro-Regular" panose="02000503030000020004" pitchFamily="2" charset="0"/>
                            </a:rPr>
                            <a:t>modified-cyclotron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0.05(1)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108197" r="-100601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108197" r="-299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143196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de-AT" dirty="0" err="1">
                              <a:latin typeface="DINPro-Regular" panose="02000503030000020004" pitchFamily="2" charset="0"/>
                            </a:rPr>
                            <a:t>magnetron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0.03(2)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211667" r="-100601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211667" r="-299" b="-1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3562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axial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dirty="0">
                              <a:latin typeface="DINPro-Regular" panose="02000503030000020004" pitchFamily="2" charset="0"/>
                            </a:rPr>
                            <a:t>0.007(3)</a:t>
                          </a:r>
                          <a:endParaRPr lang="en-US" dirty="0">
                            <a:latin typeface="DINPro-Regular" panose="02000503030000020004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6607" t="-306557" r="-10060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5689" t="-306557" r="-299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034347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B698D0D7-BABD-81FC-5070-19848869695E}"/>
              </a:ext>
            </a:extLst>
          </p:cNvPr>
          <p:cNvSpPr/>
          <p:nvPr/>
        </p:nvSpPr>
        <p:spPr bwMode="auto">
          <a:xfrm>
            <a:off x="10560496" y="116632"/>
            <a:ext cx="1368152" cy="7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9C87C2-06EC-7E2C-34A4-79121A3E2E91}"/>
              </a:ext>
            </a:extLst>
          </p:cNvPr>
          <p:cNvGrpSpPr/>
          <p:nvPr/>
        </p:nvGrpSpPr>
        <p:grpSpPr>
          <a:xfrm>
            <a:off x="9485424" y="472374"/>
            <a:ext cx="2174828" cy="2274793"/>
            <a:chOff x="24081373" y="18064816"/>
            <a:chExt cx="4059055" cy="42456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9857539-E6E0-5CC8-D0A9-955D881EBF3C}"/>
                </a:ext>
              </a:extLst>
            </p:cNvPr>
            <p:cNvGrpSpPr/>
            <p:nvPr/>
          </p:nvGrpSpPr>
          <p:grpSpPr>
            <a:xfrm>
              <a:off x="24081373" y="18360048"/>
              <a:ext cx="3713591" cy="3950401"/>
              <a:chOff x="18550839" y="14937405"/>
              <a:chExt cx="4320927" cy="4596465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16788B1-A573-E081-435F-0DF70A0ECECA}"/>
                  </a:ext>
                </a:extLst>
              </p:cNvPr>
              <p:cNvGrpSpPr/>
              <p:nvPr/>
            </p:nvGrpSpPr>
            <p:grpSpPr>
              <a:xfrm>
                <a:off x="19025617" y="15795733"/>
                <a:ext cx="3846149" cy="3738137"/>
                <a:chOff x="19025617" y="15795733"/>
                <a:chExt cx="3846149" cy="3738137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FA9EE44E-17E7-9C6D-64EE-F21446B67DCA}"/>
                    </a:ext>
                  </a:extLst>
                </p:cNvPr>
                <p:cNvGrpSpPr/>
                <p:nvPr/>
              </p:nvGrpSpPr>
              <p:grpSpPr>
                <a:xfrm>
                  <a:off x="19025617" y="15795733"/>
                  <a:ext cx="3846149" cy="3738137"/>
                  <a:chOff x="17843764" y="15137606"/>
                  <a:chExt cx="3846149" cy="3738137"/>
                </a:xfrm>
              </p:grpSpPr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3C8DD0BC-6960-0C0B-A994-154A4E5B33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1776" y="15137606"/>
                    <a:ext cx="3738137" cy="373813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2">
                        <a:lumMod val="50000"/>
                      </a:schemeClr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  <p:sp>
                <p:nvSpPr>
                  <p:cNvPr id="30" name="Isosceles Triangle 29">
                    <a:extLst>
                      <a:ext uri="{FF2B5EF4-FFF2-40B4-BE49-F238E27FC236}">
                        <a16:creationId xmlns:a16="http://schemas.microsoft.com/office/drawing/2014/main" id="{F63C567F-6F2F-480C-38F4-CA1A9BEEA71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17843764" y="16829906"/>
                    <a:ext cx="216024" cy="216024"/>
                  </a:xfrm>
                  <a:prstGeom prst="triangle">
                    <a:avLst/>
                  </a:prstGeom>
                  <a:solidFill>
                    <a:schemeClr val="tx2">
                      <a:lumMod val="5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p:grp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326E6A87-97EE-1348-8604-369AE18D3370}"/>
                    </a:ext>
                  </a:extLst>
                </p:cNvPr>
                <p:cNvCxnSpPr>
                  <a:endCxn id="29" idx="1"/>
                </p:cNvCxnSpPr>
                <p:nvPr/>
              </p:nvCxnSpPr>
              <p:spPr>
                <a:xfrm flipH="1" flipV="1">
                  <a:off x="19681066" y="16343170"/>
                  <a:ext cx="1288767" cy="1360887"/>
                </a:xfrm>
                <a:prstGeom prst="straightConnector1">
                  <a:avLst/>
                </a:prstGeom>
                <a:ln w="28575">
                  <a:solidFill>
                    <a:schemeClr val="accent6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C5BE6858-332F-9F6D-7377-A27F90C87048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0578745" y="16904802"/>
                      <a:ext cx="477052" cy="55140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rtlCol="0" anchor="ctr" anchorCtr="0">
                      <a:spAutoFit/>
                    </a:bodyPr>
                    <a:lstStyle/>
                    <a:p>
                      <a:pPr marR="0" defTabSz="914400" eaLnBrk="0" fontAlgn="auto" latinLnBrk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accent1"/>
                        </a:buClr>
                        <a:buSzTx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−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0" kern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ABBBED35-E81F-086C-6EBD-008F5819E72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0578745" y="16904802"/>
                      <a:ext cx="477052" cy="551408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5405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09C436DB-E87A-334D-5664-DD5D60FBFD64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8550839" y="18128330"/>
                    <a:ext cx="624092" cy="5514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rtlCol="0" anchor="ctr" anchorCtr="0">
                    <a:spAutoFit/>
                  </a:bodyPr>
                  <a:lstStyle/>
                  <a:p>
                    <a:pPr marR="0" defTabSz="914400" eaLnBrk="0" fontAlgn="auto" latinLnBrk="0" hangingPunct="0">
                      <a:spcBef>
                        <a:spcPts val="0"/>
                      </a:spcBef>
                      <a:spcAft>
                        <a:spcPts val="300"/>
                      </a:spcAft>
                      <a:buClr>
                        <a:schemeClr val="accent1"/>
                      </a:buClr>
                      <a:buSzTx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−</m:t>
                              </m:r>
                            </m:sub>
                          </m:sSub>
                        </m:oMath>
                      </m:oMathPara>
                    </a14:m>
                    <a:endParaRPr lang="en-US" b="0" kern="0" dirty="0">
                      <a:latin typeface="Verdana" pitchFamily="34" charset="0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9570F4E-FCDC-DBBE-72F5-13324D5F498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8550839" y="18128330"/>
                    <a:ext cx="624092" cy="55140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4255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640A5FE0-2498-5CE9-A0F9-0710A5E5E796}"/>
                  </a:ext>
                </a:extLst>
              </p:cNvPr>
              <p:cNvGrpSpPr/>
              <p:nvPr/>
            </p:nvGrpSpPr>
            <p:grpSpPr>
              <a:xfrm rot="16200000">
                <a:off x="18737214" y="15544585"/>
                <a:ext cx="1845251" cy="1713226"/>
                <a:chOff x="18845562" y="15795733"/>
                <a:chExt cx="4026204" cy="3738137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8E6AFC8-B01F-8D9B-ECEB-6B88D9B1B082}"/>
                    </a:ext>
                  </a:extLst>
                </p:cNvPr>
                <p:cNvGrpSpPr/>
                <p:nvPr/>
              </p:nvGrpSpPr>
              <p:grpSpPr>
                <a:xfrm>
                  <a:off x="18845562" y="15795733"/>
                  <a:ext cx="4026204" cy="3738137"/>
                  <a:chOff x="17663709" y="15137606"/>
                  <a:chExt cx="4026204" cy="3738137"/>
                </a:xfrm>
              </p:grpSpPr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E838EF85-BA72-B7F6-8085-5B19BF9FE0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951776" y="15137606"/>
                    <a:ext cx="3738137" cy="373813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2">
                        <a:lumMod val="50000"/>
                      </a:schemeClr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  <p:sp>
                <p:nvSpPr>
                  <p:cNvPr id="25" name="Isosceles Triangle 24">
                    <a:extLst>
                      <a:ext uri="{FF2B5EF4-FFF2-40B4-BE49-F238E27FC236}">
                        <a16:creationId xmlns:a16="http://schemas.microsoft.com/office/drawing/2014/main" id="{F4349A73-0CE8-9E31-C9F1-AA7002F0D5B8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17663709" y="16649849"/>
                    <a:ext cx="576136" cy="576136"/>
                  </a:xfrm>
                  <a:prstGeom prst="triangle">
                    <a:avLst/>
                  </a:prstGeom>
                  <a:solidFill>
                    <a:schemeClr val="tx2">
                      <a:lumMod val="5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72000" tIns="72000" rIns="72000" bIns="72000" rtlCol="0" anchor="ctr"/>
                  <a:lstStyle/>
                  <a:p>
                    <a:pPr algn="ctr" eaLnBrk="0" hangingPunct="0"/>
                    <a:endParaRPr lang="en-US" sz="900" dirty="0">
                      <a:latin typeface="+mn-lt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p:grp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60194D58-AC7A-8DAA-E02E-650BD3BB68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19772587" y="16506807"/>
                  <a:ext cx="1737380" cy="657114"/>
                </a:xfrm>
                <a:prstGeom prst="straightConnector1">
                  <a:avLst/>
                </a:prstGeom>
                <a:ln w="28575">
                  <a:solidFill>
                    <a:schemeClr val="accent6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9C9BBAB1-B381-DB01-2077-22D2E93B8AF9}"/>
                        </a:ext>
                      </a:extLst>
                    </p:cNvPr>
                    <p:cNvSpPr txBox="1"/>
                    <p:nvPr/>
                  </p:nvSpPr>
                  <p:spPr bwMode="auto">
                    <a:xfrm rot="5400000">
                      <a:off x="20802972" y="16074923"/>
                      <a:ext cx="1088593" cy="120313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0" tIns="0" rIns="0" bIns="0" rtlCol="0" anchor="ctr" anchorCtr="0">
                      <a:spAutoFit/>
                    </a:bodyPr>
                    <a:lstStyle/>
                    <a:p>
                      <a:pPr marR="0" defTabSz="914400" eaLnBrk="0" fontAlgn="auto" latinLnBrk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accent1"/>
                        </a:buClr>
                        <a:buSzTx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kern="0" smtClean="0">
                                    <a:latin typeface="Cambria Math" panose="02040503050406030204" pitchFamily="18" charset="0"/>
                                    <a:ea typeface="Verdana" pitchFamily="34" charset="0"/>
                                    <a:cs typeface="Verdana" pitchFamily="34" charset="0"/>
                                  </a:rPr>
                                  <m:t>+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0" kern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3585ADD6-2D54-2E60-166D-13C573A5021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5400000">
                      <a:off x="20802972" y="16074923"/>
                      <a:ext cx="1088593" cy="1203133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5263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B434F0D-8D4E-4045-AE46-5520A3C0FDF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9659839" y="14937405"/>
                    <a:ext cx="639271" cy="5514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0" tIns="0" rIns="0" bIns="0" rtlCol="0" anchor="ctr" anchorCtr="0">
                    <a:spAutoFit/>
                  </a:bodyPr>
                  <a:lstStyle/>
                  <a:p>
                    <a:pPr marR="0" defTabSz="914400" eaLnBrk="0" fontAlgn="auto" latinLnBrk="0" hangingPunct="0">
                      <a:spcBef>
                        <a:spcPts val="0"/>
                      </a:spcBef>
                      <a:spcAft>
                        <a:spcPts val="300"/>
                      </a:spcAft>
                      <a:buClr>
                        <a:schemeClr val="accent1"/>
                      </a:buClr>
                      <a:buSzTx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kern="0" smtClean="0">
                                  <a:latin typeface="Cambria Math" panose="02040503050406030204" pitchFamily="18" charset="0"/>
                                  <a:ea typeface="Verdana" pitchFamily="34" charset="0"/>
                                  <a:cs typeface="Verdana" pitchFamily="34" charset="0"/>
                                </a:rPr>
                                <m:t>+</m:t>
                              </m:r>
                            </m:sub>
                          </m:sSub>
                        </m:oMath>
                      </m:oMathPara>
                    </a14:m>
                    <a:endParaRPr lang="en-US" b="0" kern="0" dirty="0">
                      <a:latin typeface="Verdana" pitchFamily="34" charset="0"/>
                      <a:ea typeface="Verdana" pitchFamily="34" charset="0"/>
                      <a:cs typeface="Verdan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4F0435F6-7539-BD78-20F8-B990E459F4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659839" y="14937405"/>
                    <a:ext cx="639271" cy="551408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4167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50181E2-5B35-8CA8-BFEC-88B9C966220C}"/>
                    </a:ext>
                  </a:extLst>
                </p:cNvPr>
                <p:cNvSpPr txBox="1"/>
                <p:nvPr/>
              </p:nvSpPr>
              <p:spPr bwMode="auto">
                <a:xfrm>
                  <a:off x="26306947" y="18064816"/>
                  <a:ext cx="1228054" cy="631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kern="100" smtClean="0">
                            <a:solidFill>
                              <a:schemeClr val="bg2"/>
                            </a:solidFill>
                            <a:effectLst/>
                            <a:latin typeface="Cambria Math" panose="02040503050406030204" pitchFamily="18" charset="0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𝑥</m:t>
                        </m:r>
                      </m:oMath>
                    </m:oMathPara>
                  </a14:m>
                  <a:endParaRPr lang="en-US" sz="16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7D3D0FF-FFA9-E268-39F4-CB742B80C8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306947" y="18064816"/>
                  <a:ext cx="1228054" cy="631871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5BE9ECB-D67A-6E5D-2438-F97E5F81C45C}"/>
                    </a:ext>
                  </a:extLst>
                </p:cNvPr>
                <p:cNvSpPr txBox="1"/>
                <p:nvPr/>
              </p:nvSpPr>
              <p:spPr bwMode="auto">
                <a:xfrm>
                  <a:off x="26912374" y="18661780"/>
                  <a:ext cx="1228054" cy="6318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6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710B5E1-6CBB-C877-F07B-5BE3ADF829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912374" y="18661780"/>
                  <a:ext cx="1228054" cy="631871"/>
                </a:xfrm>
                <a:prstGeom prst="rect">
                  <a:avLst/>
                </a:prstGeom>
                <a:blipFill>
                  <a:blip r:embed="rId14"/>
                  <a:stretch>
                    <a:fillRect b="-3571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E2B7B1D-0736-AA4E-A323-DC223DC216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899102" y="18663171"/>
              <a:ext cx="970348" cy="7647"/>
            </a:xfrm>
            <a:prstGeom prst="straightConnector1">
              <a:avLst/>
            </a:prstGeom>
            <a:ln w="15875">
              <a:solidFill>
                <a:schemeClr val="bg2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395093A-DE01-86FF-937F-FA78D887CABA}"/>
                </a:ext>
              </a:extLst>
            </p:cNvPr>
            <p:cNvCxnSpPr>
              <a:cxnSpLocks/>
            </p:cNvCxnSpPr>
            <p:nvPr/>
          </p:nvCxnSpPr>
          <p:spPr>
            <a:xfrm>
              <a:off x="27723995" y="18504050"/>
              <a:ext cx="0" cy="966185"/>
            </a:xfrm>
            <a:prstGeom prst="straightConnector1">
              <a:avLst/>
            </a:prstGeom>
            <a:ln w="15875">
              <a:solidFill>
                <a:schemeClr val="bg2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6725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8E0B9-1204-1F80-CA98-2E5983118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choice of  </a:t>
            </a:r>
            <a:r>
              <a:rPr lang="en-US" sz="2400" baseline="300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9</a:t>
            </a:r>
            <a:r>
              <a:rPr lang="en-US" sz="24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Be</a:t>
            </a:r>
            <a:r>
              <a:rPr lang="en-US" sz="2400" baseline="300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+ </a:t>
            </a:r>
            <a:r>
              <a:rPr lang="en-US" sz="2400" dirty="0"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ion was made due to the simple structure and advantageous mass for Penning traps.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674BA-DF66-32EE-3FB0-E2584391F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 </a:t>
            </a: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AFBA91-327B-2121-DD4A-CBA67E337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D83CE-2206-CD04-36E2-394393BB749D}"/>
              </a:ext>
            </a:extLst>
          </p:cNvPr>
          <p:cNvSpPr txBox="1"/>
          <p:nvPr/>
        </p:nvSpPr>
        <p:spPr bwMode="auto">
          <a:xfrm>
            <a:off x="551384" y="1484784"/>
            <a:ext cx="6533840" cy="462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b="1" kern="0" baseline="0" dirty="0">
                <a:latin typeface="+mn-lt"/>
                <a:ea typeface="+mn-ea"/>
                <a:cs typeface="+mn-cs"/>
              </a:rPr>
              <a:t>Pro:</a:t>
            </a:r>
          </a:p>
          <a:p>
            <a:pPr marL="285750" marR="0" indent="-28575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de-AT" sz="1800" kern="0" dirty="0">
                <a:latin typeface="+mn-lt"/>
              </a:rPr>
              <a:t>High </a:t>
            </a:r>
            <a:r>
              <a:rPr lang="de-AT" sz="1800" kern="0" dirty="0" err="1">
                <a:latin typeface="+mn-lt"/>
              </a:rPr>
              <a:t>mass</a:t>
            </a:r>
            <a:r>
              <a:rPr lang="de-AT" sz="1800" kern="0" dirty="0">
                <a:latin typeface="+mn-lt"/>
              </a:rPr>
              <a:t>:</a:t>
            </a:r>
          </a:p>
          <a:p>
            <a:pPr marL="895335" lvl="1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baseline="0" dirty="0">
                <a:latin typeface="+mn-lt"/>
                <a:ea typeface="+mn-ea"/>
                <a:cs typeface="+mn-cs"/>
              </a:rPr>
              <a:t>High-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frequency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for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same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strength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of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trapping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potential</a:t>
            </a:r>
          </a:p>
          <a:p>
            <a:pPr marL="895335" lvl="1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dirty="0">
                <a:latin typeface="+mn-lt"/>
              </a:rPr>
              <a:t>Lower </a:t>
            </a:r>
            <a:r>
              <a:rPr lang="de-AT" sz="1800" kern="0" dirty="0" err="1">
                <a:latin typeface="+mn-lt"/>
              </a:rPr>
              <a:t>magnetic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field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strength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required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for</a:t>
            </a:r>
            <a:r>
              <a:rPr lang="de-AT" sz="1800" kern="0" dirty="0">
                <a:latin typeface="+mn-lt"/>
              </a:rPr>
              <a:t> Penning </a:t>
            </a:r>
            <a:r>
              <a:rPr lang="de-AT" sz="1800" kern="0" dirty="0" err="1">
                <a:latin typeface="+mn-lt"/>
              </a:rPr>
              <a:t>trap</a:t>
            </a:r>
            <a:endParaRPr lang="de-AT" sz="1800" kern="0" dirty="0">
              <a:latin typeface="+mn-lt"/>
            </a:endParaRPr>
          </a:p>
          <a:p>
            <a:pPr marL="895335" lvl="1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baseline="0" dirty="0">
                <a:latin typeface="+mn-lt"/>
                <a:ea typeface="+mn-ea"/>
                <a:cs typeface="+mn-cs"/>
              </a:rPr>
              <a:t>Lower Doppler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limit</a:t>
            </a:r>
            <a:endParaRPr lang="de-AT" sz="1800" kern="0" baseline="0" dirty="0">
              <a:latin typeface="+mn-lt"/>
              <a:ea typeface="+mn-ea"/>
              <a:cs typeface="+mn-cs"/>
            </a:endParaRPr>
          </a:p>
          <a:p>
            <a:pPr marL="285750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dirty="0" err="1">
                <a:latin typeface="+mn-lt"/>
              </a:rPr>
              <a:t>Relatively</a:t>
            </a:r>
            <a:r>
              <a:rPr lang="de-AT" sz="1800" kern="0" dirty="0">
                <a:latin typeface="+mn-lt"/>
              </a:rPr>
              <a:t> simple electronic </a:t>
            </a:r>
            <a:r>
              <a:rPr lang="de-AT" sz="1800" kern="0" dirty="0" err="1">
                <a:latin typeface="+mn-lt"/>
              </a:rPr>
              <a:t>structure</a:t>
            </a:r>
            <a:endParaRPr lang="de-AT" sz="1800" kern="0" dirty="0">
              <a:latin typeface="+mn-lt"/>
            </a:endParaRPr>
          </a:p>
          <a:p>
            <a:pPr marL="285750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baseline="0" dirty="0" err="1">
                <a:latin typeface="+mn-lt"/>
                <a:ea typeface="+mn-ea"/>
                <a:cs typeface="+mn-cs"/>
              </a:rPr>
              <a:t>Only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two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w</a:t>
            </a:r>
            <a:r>
              <a:rPr lang="de-AT" sz="1800" kern="0" dirty="0" err="1">
                <a:latin typeface="+mn-lt"/>
              </a:rPr>
              <a:t>avelengths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required</a:t>
            </a:r>
            <a:r>
              <a:rPr lang="de-AT" sz="1800" kern="0" dirty="0">
                <a:latin typeface="+mn-lt"/>
              </a:rPr>
              <a:t>: 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313 nm &amp; 235 nm?</a:t>
            </a:r>
          </a:p>
          <a:p>
            <a:pPr marL="285750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de-AT" sz="1800" kern="0" dirty="0">
              <a:latin typeface="+mn-lt"/>
            </a:endParaRPr>
          </a:p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de-AT" sz="1800" b="1" kern="0" baseline="0" dirty="0">
                <a:latin typeface="+mn-lt"/>
                <a:ea typeface="+mn-ea"/>
                <a:cs typeface="+mn-cs"/>
              </a:rPr>
              <a:t>Contra:</a:t>
            </a:r>
          </a:p>
          <a:p>
            <a:pPr marL="285750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dirty="0" err="1">
                <a:latin typeface="+mn-lt"/>
              </a:rPr>
              <a:t>Has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nucler</a:t>
            </a:r>
            <a:r>
              <a:rPr lang="de-AT" sz="1800" kern="0" dirty="0">
                <a:latin typeface="+mn-lt"/>
              </a:rPr>
              <a:t> </a:t>
            </a:r>
            <a:r>
              <a:rPr lang="de-AT" sz="1800" kern="0" dirty="0" err="1">
                <a:latin typeface="+mn-lt"/>
              </a:rPr>
              <a:t>spin</a:t>
            </a:r>
            <a:endParaRPr lang="de-AT" sz="1800" kern="0" dirty="0">
              <a:latin typeface="+mn-lt"/>
            </a:endParaRPr>
          </a:p>
          <a:p>
            <a:pPr marL="285750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baseline="0" dirty="0" err="1">
                <a:latin typeface="+mn-lt"/>
                <a:ea typeface="+mn-ea"/>
                <a:cs typeface="+mn-cs"/>
              </a:rPr>
              <a:t>Transitions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are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UV</a:t>
            </a:r>
          </a:p>
          <a:p>
            <a:pPr marL="285750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AT" sz="1800" kern="0" baseline="0" dirty="0">
                <a:latin typeface="+mn-lt"/>
                <a:ea typeface="+mn-ea"/>
                <a:cs typeface="+mn-cs"/>
              </a:rPr>
              <a:t>Ground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state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qubit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is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in MW </a:t>
            </a:r>
            <a:r>
              <a:rPr lang="de-AT" sz="1800" kern="0" baseline="0" dirty="0" err="1">
                <a:latin typeface="+mn-lt"/>
                <a:ea typeface="+mn-ea"/>
                <a:cs typeface="+mn-cs"/>
              </a:rPr>
              <a:t>regime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(~80 GHz)</a:t>
            </a:r>
          </a:p>
          <a:p>
            <a:pPr marL="895335" lvl="1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de-AT" sz="1800" kern="0" baseline="0" dirty="0">
              <a:latin typeface="+mn-lt"/>
              <a:ea typeface="+mn-ea"/>
              <a:cs typeface="+mn-cs"/>
            </a:endParaRPr>
          </a:p>
          <a:p>
            <a:pPr marL="895335" lvl="1" indent="-28575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A089BB-E700-2351-49C6-9E5BE321611B}"/>
              </a:ext>
            </a:extLst>
          </p:cNvPr>
          <p:cNvSpPr/>
          <p:nvPr/>
        </p:nvSpPr>
        <p:spPr bwMode="auto">
          <a:xfrm>
            <a:off x="10560496" y="116632"/>
            <a:ext cx="1368152" cy="7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23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A6AC5D84-3B42-CB03-CF29-88885E19B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098" y="3093843"/>
            <a:ext cx="4904261" cy="2141298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B5E40353-6550-49C0-8462-9E7B7604AB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754" r="4841" b="13095"/>
          <a:stretch/>
        </p:blipFill>
        <p:spPr>
          <a:xfrm>
            <a:off x="1059125" y="2541203"/>
            <a:ext cx="1440000" cy="1440000"/>
          </a:xfrm>
          <a:prstGeom prst="ellipse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4CDD2B-E052-88BB-E972-26C398F276F6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3BCB33E-4B78-BB06-0595-87094570D2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09097" y="3016005"/>
            <a:ext cx="6282904" cy="229697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D1743430-E1C0-CF9C-A1E2-E4DFD94D25B3}"/>
              </a:ext>
            </a:extLst>
          </p:cNvPr>
          <p:cNvGrpSpPr/>
          <p:nvPr/>
        </p:nvGrpSpPr>
        <p:grpSpPr>
          <a:xfrm>
            <a:off x="6684569" y="2547000"/>
            <a:ext cx="4883937" cy="1697429"/>
            <a:chOff x="1133914" y="317584"/>
            <a:chExt cx="4883937" cy="169742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07EAAFB-4137-B170-CF57-9430CDFEBCC7}"/>
                </a:ext>
              </a:extLst>
            </p:cNvPr>
            <p:cNvGrpSpPr/>
            <p:nvPr/>
          </p:nvGrpSpPr>
          <p:grpSpPr>
            <a:xfrm>
              <a:off x="1133914" y="317584"/>
              <a:ext cx="1477072" cy="1697429"/>
              <a:chOff x="1133914" y="317584"/>
              <a:chExt cx="1477072" cy="1697429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3ECED31-270D-E913-600F-B9B1008F5E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24475"/>
              <a:stretch/>
            </p:blipFill>
            <p:spPr>
              <a:xfrm>
                <a:off x="1133914" y="317584"/>
                <a:ext cx="1477072" cy="1440000"/>
              </a:xfrm>
              <a:prstGeom prst="ellipse">
                <a:avLst/>
              </a:prstGeom>
              <a:ln w="63500" cap="rnd">
                <a:noFill/>
              </a:ln>
              <a:effectLst/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5516F72-EA69-9C29-2E95-BE2D5DB86195}"/>
                  </a:ext>
                </a:extLst>
              </p:cNvPr>
              <p:cNvSpPr txBox="1"/>
              <p:nvPr/>
            </p:nvSpPr>
            <p:spPr bwMode="auto">
              <a:xfrm>
                <a:off x="1387443" y="1781166"/>
                <a:ext cx="932948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>
                    <a:latin typeface="DINPro-Regular" panose="02000503030000020004" pitchFamily="2" charset="0"/>
                  </a:rPr>
                  <a:t>Pavel </a:t>
                </a:r>
                <a:r>
                  <a:rPr lang="de-AT" kern="0" baseline="0" dirty="0" err="1">
                    <a:latin typeface="DINPro-Regular" panose="02000503030000020004" pitchFamily="2" charset="0"/>
                  </a:rPr>
                  <a:t>Hmro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FEC7AA9-CD0D-D4CD-C13E-959F0A57ED68}"/>
                </a:ext>
              </a:extLst>
            </p:cNvPr>
            <p:cNvGrpSpPr/>
            <p:nvPr/>
          </p:nvGrpSpPr>
          <p:grpSpPr>
            <a:xfrm>
              <a:off x="2874419" y="317584"/>
              <a:ext cx="1440000" cy="1693056"/>
              <a:chOff x="2874419" y="317584"/>
              <a:chExt cx="1440000" cy="1693056"/>
            </a:xfrm>
          </p:grpSpPr>
          <p:pic>
            <p:nvPicPr>
              <p:cNvPr id="1036" name="Picture 12" descr="tiqi-Matteo-Simoni">
                <a:extLst>
                  <a:ext uri="{FF2B5EF4-FFF2-40B4-BE49-F238E27FC236}">
                    <a16:creationId xmlns:a16="http://schemas.microsoft.com/office/drawing/2014/main" id="{7832BDBC-D45E-2AD5-1D47-75927FC5B0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30" t="9947" r="16870" b="43126"/>
              <a:stretch/>
            </p:blipFill>
            <p:spPr bwMode="auto">
              <a:xfrm rot="20497804">
                <a:off x="2874419" y="317584"/>
                <a:ext cx="1440000" cy="144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BF63D3D-95F7-002E-58AE-CB21BD1A299B}"/>
                  </a:ext>
                </a:extLst>
              </p:cNvPr>
              <p:cNvSpPr txBox="1"/>
              <p:nvPr/>
            </p:nvSpPr>
            <p:spPr bwMode="auto">
              <a:xfrm>
                <a:off x="3025312" y="1776793"/>
                <a:ext cx="1141339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>
                    <a:latin typeface="DINPro-Regular" panose="02000503030000020004" pitchFamily="2" charset="0"/>
                  </a:rPr>
                  <a:t>Matteo Simoni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C1DB8A0-3C34-F848-E96E-D4FA2EDC06FA}"/>
                </a:ext>
              </a:extLst>
            </p:cNvPr>
            <p:cNvGrpSpPr/>
            <p:nvPr/>
          </p:nvGrpSpPr>
          <p:grpSpPr>
            <a:xfrm>
              <a:off x="4577851" y="317584"/>
              <a:ext cx="1440000" cy="1681337"/>
              <a:chOff x="4577851" y="317584"/>
              <a:chExt cx="1440000" cy="1681337"/>
            </a:xfrm>
          </p:grpSpPr>
          <p:pic>
            <p:nvPicPr>
              <p:cNvPr id="1034" name="Picture 10" descr="tiqi-yingying-cui">
                <a:extLst>
                  <a:ext uri="{FF2B5EF4-FFF2-40B4-BE49-F238E27FC236}">
                    <a16:creationId xmlns:a16="http://schemas.microsoft.com/office/drawing/2014/main" id="{75BC865F-D711-1B12-3017-737C9C0112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9" t="7220" r="189" b="17674"/>
              <a:stretch/>
            </p:blipFill>
            <p:spPr bwMode="auto">
              <a:xfrm>
                <a:off x="4577851" y="317584"/>
                <a:ext cx="1440000" cy="144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23535C3-FEEA-29BE-1AEB-9333D1CCDFCB}"/>
                  </a:ext>
                </a:extLst>
              </p:cNvPr>
              <p:cNvSpPr txBox="1"/>
              <p:nvPr/>
            </p:nvSpPr>
            <p:spPr bwMode="auto">
              <a:xfrm>
                <a:off x="4845090" y="1765074"/>
                <a:ext cx="965009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 err="1">
                    <a:latin typeface="DINPro-Regular" panose="02000503030000020004" pitchFamily="2" charset="0"/>
                  </a:rPr>
                  <a:t>Yingying</a:t>
                </a:r>
                <a:r>
                  <a:rPr lang="de-AT" kern="0" baseline="0" dirty="0">
                    <a:latin typeface="DINPro-Regular" panose="02000503030000020004" pitchFamily="2" charset="0"/>
                  </a:rPr>
                  <a:t> Cui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7A7818A-0ED3-E6B1-0E84-27F8FB1314C5}"/>
              </a:ext>
            </a:extLst>
          </p:cNvPr>
          <p:cNvGrpSpPr/>
          <p:nvPr/>
        </p:nvGrpSpPr>
        <p:grpSpPr>
          <a:xfrm>
            <a:off x="7423105" y="4272443"/>
            <a:ext cx="1684757" cy="1694177"/>
            <a:chOff x="7090068" y="3457598"/>
            <a:chExt cx="1684757" cy="1694177"/>
          </a:xfrm>
        </p:grpSpPr>
        <p:pic>
          <p:nvPicPr>
            <p:cNvPr id="1026" name="Picture 2" descr="Jonathan Home hat etwas auf LinkedIn gepostet">
              <a:extLst>
                <a:ext uri="{FF2B5EF4-FFF2-40B4-BE49-F238E27FC236}">
                  <a16:creationId xmlns:a16="http://schemas.microsoft.com/office/drawing/2014/main" id="{B1624C8D-D91A-AAB2-AD0A-2569CE9072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3" r="27656" b="19328"/>
            <a:stretch/>
          </p:blipFill>
          <p:spPr bwMode="auto">
            <a:xfrm>
              <a:off x="7211497" y="3457598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BED544E-E79F-030F-0A84-F588656DA5B2}"/>
                </a:ext>
              </a:extLst>
            </p:cNvPr>
            <p:cNvSpPr txBox="1"/>
            <p:nvPr/>
          </p:nvSpPr>
          <p:spPr bwMode="auto">
            <a:xfrm>
              <a:off x="7090068" y="4917928"/>
              <a:ext cx="1684757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dirty="0">
                  <a:latin typeface="DINPro-Regular" panose="02000503030000020004" pitchFamily="2" charset="0"/>
                </a:rPr>
                <a:t>Prof</a:t>
              </a:r>
              <a:r>
                <a:rPr lang="de-AT" kern="0" baseline="0" dirty="0">
                  <a:latin typeface="DINPro-Regular" panose="02000503030000020004" pitchFamily="2" charset="0"/>
                </a:rPr>
                <a:t>. Jonathan Home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F808EAE-28AA-D4E3-D5A3-A00E765FE0A9}"/>
              </a:ext>
            </a:extLst>
          </p:cNvPr>
          <p:cNvGrpSpPr/>
          <p:nvPr/>
        </p:nvGrpSpPr>
        <p:grpSpPr>
          <a:xfrm>
            <a:off x="9292841" y="4243845"/>
            <a:ext cx="1440000" cy="1722775"/>
            <a:chOff x="8959804" y="3429000"/>
            <a:chExt cx="1440000" cy="172277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4084DD1-1BDE-79E0-BCBE-1B970A2C4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3273" b="3273"/>
            <a:stretch/>
          </p:blipFill>
          <p:spPr>
            <a:xfrm>
              <a:off x="8959804" y="3429000"/>
              <a:ext cx="1440000" cy="1440000"/>
            </a:xfrm>
            <a:prstGeom prst="ellipse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2FC908-F2FA-3767-1549-245F6021786B}"/>
                </a:ext>
              </a:extLst>
            </p:cNvPr>
            <p:cNvSpPr txBox="1"/>
            <p:nvPr/>
          </p:nvSpPr>
          <p:spPr bwMode="auto">
            <a:xfrm>
              <a:off x="9072269" y="4917928"/>
              <a:ext cx="1215076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Daniel Kienzler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4B91789-7BD9-A1A7-6858-40D5B79C4AFD}"/>
              </a:ext>
            </a:extLst>
          </p:cNvPr>
          <p:cNvGrpSpPr/>
          <p:nvPr/>
        </p:nvGrpSpPr>
        <p:grpSpPr>
          <a:xfrm>
            <a:off x="7514855" y="891381"/>
            <a:ext cx="1440000" cy="1639025"/>
            <a:chOff x="7258161" y="55675"/>
            <a:chExt cx="1440000" cy="163902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52EDB05-898A-3F9B-DD8B-A73F2A18AC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-391" r="391" b="23260"/>
            <a:stretch/>
          </p:blipFill>
          <p:spPr>
            <a:xfrm>
              <a:off x="7258161" y="55675"/>
              <a:ext cx="1440000" cy="1440000"/>
            </a:xfrm>
            <a:prstGeom prst="ellipse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A1A32B0-177B-DE1A-0E00-904CA9DB3CC2}"/>
                </a:ext>
              </a:extLst>
            </p:cNvPr>
            <p:cNvSpPr txBox="1"/>
            <p:nvPr/>
          </p:nvSpPr>
          <p:spPr bwMode="auto">
            <a:xfrm>
              <a:off x="7354331" y="1460853"/>
              <a:ext cx="1306448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Tobias Sägesser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391A9D0-E3CF-387C-F12A-F86DC3004DC3}"/>
              </a:ext>
            </a:extLst>
          </p:cNvPr>
          <p:cNvGrpSpPr/>
          <p:nvPr/>
        </p:nvGrpSpPr>
        <p:grpSpPr>
          <a:xfrm>
            <a:off x="9290441" y="894209"/>
            <a:ext cx="1441977" cy="1636197"/>
            <a:chOff x="9033747" y="58503"/>
            <a:chExt cx="1441977" cy="163619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D57C83B-D380-DB52-3B4D-0555073D5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t="7745" b="14495"/>
            <a:stretch/>
          </p:blipFill>
          <p:spPr>
            <a:xfrm>
              <a:off x="9033747" y="58503"/>
              <a:ext cx="1441977" cy="1440000"/>
            </a:xfrm>
            <a:prstGeom prst="ellipse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CC06093-A296-2922-E1AD-A436FC5DE934}"/>
                </a:ext>
              </a:extLst>
            </p:cNvPr>
            <p:cNvSpPr txBox="1"/>
            <p:nvPr/>
          </p:nvSpPr>
          <p:spPr bwMode="auto">
            <a:xfrm>
              <a:off x="9190453" y="1460853"/>
              <a:ext cx="1117294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 err="1">
                  <a:latin typeface="DINPro-Regular" panose="02000503030000020004" pitchFamily="2" charset="0"/>
                </a:rPr>
                <a:t>Shreyans</a:t>
              </a:r>
              <a:r>
                <a:rPr lang="de-AT" kern="0" baseline="0" dirty="0">
                  <a:latin typeface="DINPro-Regular" panose="02000503030000020004" pitchFamily="2" charset="0"/>
                </a:rPr>
                <a:t> Jain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C9F49D0-7BD7-9191-16E4-1C8861ABACF5}"/>
              </a:ext>
            </a:extLst>
          </p:cNvPr>
          <p:cNvSpPr txBox="1"/>
          <p:nvPr/>
        </p:nvSpPr>
        <p:spPr bwMode="auto">
          <a:xfrm>
            <a:off x="1294218" y="3990388"/>
            <a:ext cx="969817" cy="2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kern="0" baseline="0" dirty="0">
                <a:latin typeface="DINPro-Regular" panose="02000503030000020004" pitchFamily="2" charset="0"/>
              </a:rPr>
              <a:t>Nina Megier</a:t>
            </a:r>
            <a:endParaRPr lang="en-US" kern="0" baseline="0" dirty="0">
              <a:latin typeface="DINPro-Regular" panose="02000503030000020004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EB7B60-16DB-A4AF-D42F-AC8BEBF82636}"/>
              </a:ext>
            </a:extLst>
          </p:cNvPr>
          <p:cNvGrpSpPr/>
          <p:nvPr/>
        </p:nvGrpSpPr>
        <p:grpSpPr>
          <a:xfrm>
            <a:off x="2801185" y="2541203"/>
            <a:ext cx="1440000" cy="1678659"/>
            <a:chOff x="2670436" y="1965193"/>
            <a:chExt cx="1440000" cy="1678659"/>
          </a:xfrm>
        </p:grpSpPr>
        <p:pic>
          <p:nvPicPr>
            <p:cNvPr id="1032" name="Picture 8" descr="Quantencomputer sollen tragbar werden – Innovations Report">
              <a:extLst>
                <a:ext uri="{FF2B5EF4-FFF2-40B4-BE49-F238E27FC236}">
                  <a16:creationId xmlns:a16="http://schemas.microsoft.com/office/drawing/2014/main" id="{14F9661C-42AC-6BC3-325F-BC247FCD85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77" t="18139" r="22314" b="40152"/>
            <a:stretch/>
          </p:blipFill>
          <p:spPr bwMode="auto">
            <a:xfrm>
              <a:off x="2670436" y="1965193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E869806-2333-5D07-63B7-5D1BA47B7F9B}"/>
                </a:ext>
              </a:extLst>
            </p:cNvPr>
            <p:cNvSpPr txBox="1"/>
            <p:nvPr/>
          </p:nvSpPr>
          <p:spPr bwMode="auto">
            <a:xfrm>
              <a:off x="2856640" y="3410005"/>
              <a:ext cx="1067600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Silke Auchter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D4D301D-55FF-CBA4-77C4-DC850E66D8F0}"/>
              </a:ext>
            </a:extLst>
          </p:cNvPr>
          <p:cNvGrpSpPr/>
          <p:nvPr/>
        </p:nvGrpSpPr>
        <p:grpSpPr>
          <a:xfrm>
            <a:off x="4543245" y="2541203"/>
            <a:ext cx="1419114" cy="1666940"/>
            <a:chOff x="4371009" y="1942695"/>
            <a:chExt cx="1419114" cy="1666940"/>
          </a:xfrm>
        </p:grpSpPr>
        <p:pic>
          <p:nvPicPr>
            <p:cNvPr id="28" name="Picture 27" descr="A person with red hair and beard wearing glasses&#10;&#10;Description automatically generated">
              <a:extLst>
                <a:ext uri="{FF2B5EF4-FFF2-40B4-BE49-F238E27FC236}">
                  <a16:creationId xmlns:a16="http://schemas.microsoft.com/office/drawing/2014/main" id="{C6888FDA-92B9-C36D-0C34-19C5CA8321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25" t="9734" r="4725" b="33003"/>
            <a:stretch/>
          </p:blipFill>
          <p:spPr>
            <a:xfrm>
              <a:off x="4371009" y="1942695"/>
              <a:ext cx="1419114" cy="1440000"/>
            </a:xfrm>
            <a:prstGeom prst="ellipse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2F60F8-7D00-FA1A-F931-6632D7175B08}"/>
                </a:ext>
              </a:extLst>
            </p:cNvPr>
            <p:cNvSpPr txBox="1"/>
            <p:nvPr/>
          </p:nvSpPr>
          <p:spPr bwMode="auto">
            <a:xfrm>
              <a:off x="4527531" y="3375788"/>
              <a:ext cx="1106073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Matthias Dietl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FF40F63-727C-329A-31B9-1319C8CBB293}"/>
              </a:ext>
            </a:extLst>
          </p:cNvPr>
          <p:cNvGrpSpPr/>
          <p:nvPr/>
        </p:nvGrpSpPr>
        <p:grpSpPr>
          <a:xfrm>
            <a:off x="1930155" y="4285408"/>
            <a:ext cx="1440000" cy="1687008"/>
            <a:chOff x="1757919" y="3902800"/>
            <a:chExt cx="1440000" cy="1687008"/>
          </a:xfrm>
        </p:grpSpPr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A087255B-9568-CF51-FEE1-94DE2323C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31" t="2435" r="21172" b="35315"/>
            <a:stretch/>
          </p:blipFill>
          <p:spPr>
            <a:xfrm>
              <a:off x="1757919" y="3902800"/>
              <a:ext cx="1440000" cy="1440000"/>
            </a:xfrm>
            <a:prstGeom prst="ellipse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D72274E-4233-523F-F60F-615AB31E74FB}"/>
                </a:ext>
              </a:extLst>
            </p:cNvPr>
            <p:cNvSpPr txBox="1"/>
            <p:nvPr/>
          </p:nvSpPr>
          <p:spPr bwMode="auto">
            <a:xfrm>
              <a:off x="1924081" y="5355961"/>
              <a:ext cx="1107676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Yves Colombe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0133D65-E11D-B835-6DB4-53EEF90361E1}"/>
              </a:ext>
            </a:extLst>
          </p:cNvPr>
          <p:cNvGrpSpPr/>
          <p:nvPr/>
        </p:nvGrpSpPr>
        <p:grpSpPr>
          <a:xfrm>
            <a:off x="3672215" y="4285408"/>
            <a:ext cx="1440000" cy="1687008"/>
            <a:chOff x="3499979" y="3902800"/>
            <a:chExt cx="1440000" cy="1687008"/>
          </a:xfrm>
        </p:grpSpPr>
        <p:pic>
          <p:nvPicPr>
            <p:cNvPr id="1028" name="Picture 4" descr="Clemens Rössler – Director Ion Trap Systems – Infineon Technologies |  LinkedIn">
              <a:extLst>
                <a:ext uri="{FF2B5EF4-FFF2-40B4-BE49-F238E27FC236}">
                  <a16:creationId xmlns:a16="http://schemas.microsoft.com/office/drawing/2014/main" id="{048DC6BA-53B0-59BC-B976-B6FF5F2656E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99979" y="3902800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FD52472-BBAA-996C-F1F0-7072DFF003D7}"/>
                </a:ext>
              </a:extLst>
            </p:cNvPr>
            <p:cNvSpPr txBox="1"/>
            <p:nvPr/>
          </p:nvSpPr>
          <p:spPr bwMode="auto">
            <a:xfrm>
              <a:off x="3544003" y="5355961"/>
              <a:ext cx="1362552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Clemens Rössler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51A44BA4-99F9-7DF7-4EC8-1B5E1CAB00AD}"/>
              </a:ext>
            </a:extLst>
          </p:cNvPr>
          <p:cNvGrpSpPr/>
          <p:nvPr/>
        </p:nvGrpSpPr>
        <p:grpSpPr>
          <a:xfrm>
            <a:off x="3672215" y="885584"/>
            <a:ext cx="1440000" cy="1683032"/>
            <a:chOff x="886889" y="1970005"/>
            <a:chExt cx="1440000" cy="1683032"/>
          </a:xfrm>
        </p:grpSpPr>
        <p:pic>
          <p:nvPicPr>
            <p:cNvPr id="1040" name="Picture 1039" descr="A person wearing glasses and smiling&#10;&#10;Description automatically generated">
              <a:extLst>
                <a:ext uri="{FF2B5EF4-FFF2-40B4-BE49-F238E27FC236}">
                  <a16:creationId xmlns:a16="http://schemas.microsoft.com/office/drawing/2014/main" id="{C70AE9B3-C4A4-9A92-67B3-370CC5922D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4" t="11208" r="7019" b="34457"/>
            <a:stretch/>
          </p:blipFill>
          <p:spPr>
            <a:xfrm>
              <a:off x="886889" y="1970005"/>
              <a:ext cx="1440000" cy="1440000"/>
            </a:xfrm>
            <a:prstGeom prst="ellipse">
              <a:avLst/>
            </a:prstGeom>
          </p:spPr>
        </p:pic>
        <p:sp>
          <p:nvSpPr>
            <p:cNvPr id="1041" name="TextBox 1040">
              <a:extLst>
                <a:ext uri="{FF2B5EF4-FFF2-40B4-BE49-F238E27FC236}">
                  <a16:creationId xmlns:a16="http://schemas.microsoft.com/office/drawing/2014/main" id="{D74E1F30-553D-068E-7371-6A9B50CAF2A5}"/>
                </a:ext>
              </a:extLst>
            </p:cNvPr>
            <p:cNvSpPr txBox="1"/>
            <p:nvPr/>
          </p:nvSpPr>
          <p:spPr bwMode="auto">
            <a:xfrm>
              <a:off x="1101142" y="3419190"/>
              <a:ext cx="1011495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Kilian Hanke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561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A6AC5D84-3B42-CB03-CF29-88885E19B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098" y="3093843"/>
            <a:ext cx="4904261" cy="21412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4CDD2B-E052-88BB-E972-26C398F276F6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3BCB33E-4B78-BB06-0595-87094570D2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09097" y="3016005"/>
            <a:ext cx="6282904" cy="229697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D1743430-E1C0-CF9C-A1E2-E4DFD94D25B3}"/>
              </a:ext>
            </a:extLst>
          </p:cNvPr>
          <p:cNvGrpSpPr/>
          <p:nvPr/>
        </p:nvGrpSpPr>
        <p:grpSpPr>
          <a:xfrm>
            <a:off x="6684569" y="2547000"/>
            <a:ext cx="4883937" cy="1697429"/>
            <a:chOff x="1133914" y="317584"/>
            <a:chExt cx="4883937" cy="169742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07EAAFB-4137-B170-CF57-9430CDFEBCC7}"/>
                </a:ext>
              </a:extLst>
            </p:cNvPr>
            <p:cNvGrpSpPr/>
            <p:nvPr/>
          </p:nvGrpSpPr>
          <p:grpSpPr>
            <a:xfrm>
              <a:off x="1133914" y="317584"/>
              <a:ext cx="1477072" cy="1697429"/>
              <a:chOff x="1133914" y="317584"/>
              <a:chExt cx="1477072" cy="1697429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3ECED31-270D-E913-600F-B9B1008F5E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b="24475"/>
              <a:stretch/>
            </p:blipFill>
            <p:spPr>
              <a:xfrm>
                <a:off x="1133914" y="317584"/>
                <a:ext cx="1477072" cy="1440000"/>
              </a:xfrm>
              <a:prstGeom prst="ellipse">
                <a:avLst/>
              </a:prstGeom>
              <a:ln w="63500" cap="rnd">
                <a:noFill/>
              </a:ln>
              <a:effectLst/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5516F72-EA69-9C29-2E95-BE2D5DB86195}"/>
                  </a:ext>
                </a:extLst>
              </p:cNvPr>
              <p:cNvSpPr txBox="1"/>
              <p:nvPr/>
            </p:nvSpPr>
            <p:spPr bwMode="auto">
              <a:xfrm>
                <a:off x="1387443" y="1781166"/>
                <a:ext cx="932948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>
                    <a:latin typeface="DINPro-Regular" panose="02000503030000020004" pitchFamily="2" charset="0"/>
                  </a:rPr>
                  <a:t>Pavel </a:t>
                </a:r>
                <a:r>
                  <a:rPr lang="de-AT" kern="0" baseline="0" dirty="0" err="1">
                    <a:latin typeface="DINPro-Regular" panose="02000503030000020004" pitchFamily="2" charset="0"/>
                  </a:rPr>
                  <a:t>Hmro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FEC7AA9-CD0D-D4CD-C13E-959F0A57ED68}"/>
                </a:ext>
              </a:extLst>
            </p:cNvPr>
            <p:cNvGrpSpPr/>
            <p:nvPr/>
          </p:nvGrpSpPr>
          <p:grpSpPr>
            <a:xfrm>
              <a:off x="2874419" y="317584"/>
              <a:ext cx="1440000" cy="1693056"/>
              <a:chOff x="2874419" y="317584"/>
              <a:chExt cx="1440000" cy="1693056"/>
            </a:xfrm>
          </p:grpSpPr>
          <p:pic>
            <p:nvPicPr>
              <p:cNvPr id="1036" name="Picture 12" descr="tiqi-Matteo-Simoni">
                <a:extLst>
                  <a:ext uri="{FF2B5EF4-FFF2-40B4-BE49-F238E27FC236}">
                    <a16:creationId xmlns:a16="http://schemas.microsoft.com/office/drawing/2014/main" id="{7832BDBC-D45E-2AD5-1D47-75927FC5B0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30" t="9947" r="16870" b="43126"/>
              <a:stretch/>
            </p:blipFill>
            <p:spPr bwMode="auto">
              <a:xfrm rot="20497804">
                <a:off x="2874419" y="317584"/>
                <a:ext cx="1440000" cy="144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BF63D3D-95F7-002E-58AE-CB21BD1A299B}"/>
                  </a:ext>
                </a:extLst>
              </p:cNvPr>
              <p:cNvSpPr txBox="1"/>
              <p:nvPr/>
            </p:nvSpPr>
            <p:spPr bwMode="auto">
              <a:xfrm>
                <a:off x="3025312" y="1776793"/>
                <a:ext cx="1141339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>
                    <a:latin typeface="DINPro-Regular" panose="02000503030000020004" pitchFamily="2" charset="0"/>
                  </a:rPr>
                  <a:t>Matteo Simoni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C1DB8A0-3C34-F848-E96E-D4FA2EDC06FA}"/>
                </a:ext>
              </a:extLst>
            </p:cNvPr>
            <p:cNvGrpSpPr/>
            <p:nvPr/>
          </p:nvGrpSpPr>
          <p:grpSpPr>
            <a:xfrm>
              <a:off x="4577851" y="317584"/>
              <a:ext cx="1440000" cy="1681337"/>
              <a:chOff x="4577851" y="317584"/>
              <a:chExt cx="1440000" cy="1681337"/>
            </a:xfrm>
          </p:grpSpPr>
          <p:pic>
            <p:nvPicPr>
              <p:cNvPr id="1034" name="Picture 10" descr="tiqi-yingying-cui">
                <a:extLst>
                  <a:ext uri="{FF2B5EF4-FFF2-40B4-BE49-F238E27FC236}">
                    <a16:creationId xmlns:a16="http://schemas.microsoft.com/office/drawing/2014/main" id="{75BC865F-D711-1B12-3017-737C9C0112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9" t="7220" r="189" b="17674"/>
              <a:stretch/>
            </p:blipFill>
            <p:spPr bwMode="auto">
              <a:xfrm>
                <a:off x="4577851" y="317584"/>
                <a:ext cx="1440000" cy="144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23535C3-FEEA-29BE-1AEB-9333D1CCDFCB}"/>
                  </a:ext>
                </a:extLst>
              </p:cNvPr>
              <p:cNvSpPr txBox="1"/>
              <p:nvPr/>
            </p:nvSpPr>
            <p:spPr bwMode="auto">
              <a:xfrm>
                <a:off x="4845090" y="1765074"/>
                <a:ext cx="965009" cy="233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ctr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de-AT" kern="0" baseline="0" dirty="0" err="1">
                    <a:latin typeface="DINPro-Regular" panose="02000503030000020004" pitchFamily="2" charset="0"/>
                  </a:rPr>
                  <a:t>Yingying</a:t>
                </a:r>
                <a:r>
                  <a:rPr lang="de-AT" kern="0" baseline="0" dirty="0">
                    <a:latin typeface="DINPro-Regular" panose="02000503030000020004" pitchFamily="2" charset="0"/>
                  </a:rPr>
                  <a:t> Cui</a:t>
                </a:r>
                <a:endParaRPr lang="en-US" kern="0" baseline="0" dirty="0">
                  <a:latin typeface="DINPro-Regular" panose="02000503030000020004" pitchFamily="2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7A7818A-0ED3-E6B1-0E84-27F8FB1314C5}"/>
              </a:ext>
            </a:extLst>
          </p:cNvPr>
          <p:cNvGrpSpPr/>
          <p:nvPr/>
        </p:nvGrpSpPr>
        <p:grpSpPr>
          <a:xfrm>
            <a:off x="7423105" y="4272443"/>
            <a:ext cx="1684757" cy="1694177"/>
            <a:chOff x="7090068" y="3457598"/>
            <a:chExt cx="1684757" cy="1694177"/>
          </a:xfrm>
        </p:grpSpPr>
        <p:pic>
          <p:nvPicPr>
            <p:cNvPr id="1026" name="Picture 2" descr="Jonathan Home hat etwas auf LinkedIn gepostet">
              <a:extLst>
                <a:ext uri="{FF2B5EF4-FFF2-40B4-BE49-F238E27FC236}">
                  <a16:creationId xmlns:a16="http://schemas.microsoft.com/office/drawing/2014/main" id="{B1624C8D-D91A-AAB2-AD0A-2569CE9072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3" r="27656" b="19328"/>
            <a:stretch/>
          </p:blipFill>
          <p:spPr bwMode="auto">
            <a:xfrm>
              <a:off x="7211497" y="3457598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BED544E-E79F-030F-0A84-F588656DA5B2}"/>
                </a:ext>
              </a:extLst>
            </p:cNvPr>
            <p:cNvSpPr txBox="1"/>
            <p:nvPr/>
          </p:nvSpPr>
          <p:spPr bwMode="auto">
            <a:xfrm>
              <a:off x="7090068" y="4917928"/>
              <a:ext cx="1684757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dirty="0">
                  <a:latin typeface="DINPro-Regular" panose="02000503030000020004" pitchFamily="2" charset="0"/>
                </a:rPr>
                <a:t>Prof</a:t>
              </a:r>
              <a:r>
                <a:rPr lang="de-AT" kern="0" baseline="0" dirty="0">
                  <a:latin typeface="DINPro-Regular" panose="02000503030000020004" pitchFamily="2" charset="0"/>
                </a:rPr>
                <a:t>. Jonathan Home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F808EAE-28AA-D4E3-D5A3-A00E765FE0A9}"/>
              </a:ext>
            </a:extLst>
          </p:cNvPr>
          <p:cNvGrpSpPr/>
          <p:nvPr/>
        </p:nvGrpSpPr>
        <p:grpSpPr>
          <a:xfrm>
            <a:off x="9292841" y="4243845"/>
            <a:ext cx="1440000" cy="1722775"/>
            <a:chOff x="8959804" y="3429000"/>
            <a:chExt cx="1440000" cy="172277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4084DD1-1BDE-79E0-BCBE-1B970A2C4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3273" b="3273"/>
            <a:stretch/>
          </p:blipFill>
          <p:spPr>
            <a:xfrm>
              <a:off x="8959804" y="3429000"/>
              <a:ext cx="1440000" cy="1440000"/>
            </a:xfrm>
            <a:prstGeom prst="ellipse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2FC908-F2FA-3767-1549-245F6021786B}"/>
                </a:ext>
              </a:extLst>
            </p:cNvPr>
            <p:cNvSpPr txBox="1"/>
            <p:nvPr/>
          </p:nvSpPr>
          <p:spPr bwMode="auto">
            <a:xfrm>
              <a:off x="9072269" y="4917928"/>
              <a:ext cx="1215076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Daniel Kienzler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4B91789-7BD9-A1A7-6858-40D5B79C4AFD}"/>
              </a:ext>
            </a:extLst>
          </p:cNvPr>
          <p:cNvGrpSpPr/>
          <p:nvPr/>
        </p:nvGrpSpPr>
        <p:grpSpPr>
          <a:xfrm>
            <a:off x="7514855" y="891381"/>
            <a:ext cx="1440000" cy="1639025"/>
            <a:chOff x="7258161" y="55675"/>
            <a:chExt cx="1440000" cy="163902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52EDB05-898A-3F9B-DD8B-A73F2A18AC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-391" r="391" b="23260"/>
            <a:stretch/>
          </p:blipFill>
          <p:spPr>
            <a:xfrm>
              <a:off x="7258161" y="55675"/>
              <a:ext cx="1440000" cy="1440000"/>
            </a:xfrm>
            <a:prstGeom prst="ellipse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A1A32B0-177B-DE1A-0E00-904CA9DB3CC2}"/>
                </a:ext>
              </a:extLst>
            </p:cNvPr>
            <p:cNvSpPr txBox="1"/>
            <p:nvPr/>
          </p:nvSpPr>
          <p:spPr bwMode="auto">
            <a:xfrm>
              <a:off x="7354331" y="1460853"/>
              <a:ext cx="1306448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Tobias Sägesser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391A9D0-E3CF-387C-F12A-F86DC3004DC3}"/>
              </a:ext>
            </a:extLst>
          </p:cNvPr>
          <p:cNvGrpSpPr/>
          <p:nvPr/>
        </p:nvGrpSpPr>
        <p:grpSpPr>
          <a:xfrm>
            <a:off x="9290441" y="894209"/>
            <a:ext cx="1441977" cy="1636197"/>
            <a:chOff x="9033747" y="58503"/>
            <a:chExt cx="1441977" cy="163619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D57C83B-D380-DB52-3B4D-0555073D5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7745" b="14495"/>
            <a:stretch/>
          </p:blipFill>
          <p:spPr>
            <a:xfrm>
              <a:off x="9033747" y="58503"/>
              <a:ext cx="1441977" cy="1440000"/>
            </a:xfrm>
            <a:prstGeom prst="ellipse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CC06093-A296-2922-E1AD-A436FC5DE934}"/>
                </a:ext>
              </a:extLst>
            </p:cNvPr>
            <p:cNvSpPr txBox="1"/>
            <p:nvPr/>
          </p:nvSpPr>
          <p:spPr bwMode="auto">
            <a:xfrm>
              <a:off x="9190453" y="1460853"/>
              <a:ext cx="1117294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 err="1">
                  <a:latin typeface="DINPro-Regular" panose="02000503030000020004" pitchFamily="2" charset="0"/>
                </a:rPr>
                <a:t>Shreyans</a:t>
              </a:r>
              <a:r>
                <a:rPr lang="de-AT" kern="0" baseline="0" dirty="0">
                  <a:latin typeface="DINPro-Regular" panose="02000503030000020004" pitchFamily="2" charset="0"/>
                </a:rPr>
                <a:t> Jain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EB7B60-16DB-A4AF-D42F-AC8BEBF82636}"/>
              </a:ext>
            </a:extLst>
          </p:cNvPr>
          <p:cNvGrpSpPr/>
          <p:nvPr/>
        </p:nvGrpSpPr>
        <p:grpSpPr>
          <a:xfrm>
            <a:off x="2801185" y="2541203"/>
            <a:ext cx="1440000" cy="1678659"/>
            <a:chOff x="2670436" y="1965193"/>
            <a:chExt cx="1440000" cy="1678659"/>
          </a:xfrm>
        </p:grpSpPr>
        <p:pic>
          <p:nvPicPr>
            <p:cNvPr id="1032" name="Picture 8" descr="Quantencomputer sollen tragbar werden – Innovations Report">
              <a:extLst>
                <a:ext uri="{FF2B5EF4-FFF2-40B4-BE49-F238E27FC236}">
                  <a16:creationId xmlns:a16="http://schemas.microsoft.com/office/drawing/2014/main" id="{14F9661C-42AC-6BC3-325F-BC247FCD85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77" t="18139" r="22314" b="40152"/>
            <a:stretch/>
          </p:blipFill>
          <p:spPr bwMode="auto">
            <a:xfrm>
              <a:off x="2670436" y="1965193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E869806-2333-5D07-63B7-5D1BA47B7F9B}"/>
                </a:ext>
              </a:extLst>
            </p:cNvPr>
            <p:cNvSpPr txBox="1"/>
            <p:nvPr/>
          </p:nvSpPr>
          <p:spPr bwMode="auto">
            <a:xfrm>
              <a:off x="2856640" y="3410005"/>
              <a:ext cx="1067600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Silke Auchter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D4D301D-55FF-CBA4-77C4-DC850E66D8F0}"/>
              </a:ext>
            </a:extLst>
          </p:cNvPr>
          <p:cNvGrpSpPr/>
          <p:nvPr/>
        </p:nvGrpSpPr>
        <p:grpSpPr>
          <a:xfrm>
            <a:off x="4543245" y="2541203"/>
            <a:ext cx="1419114" cy="1666940"/>
            <a:chOff x="4371009" y="1942695"/>
            <a:chExt cx="1419114" cy="1666940"/>
          </a:xfrm>
        </p:grpSpPr>
        <p:pic>
          <p:nvPicPr>
            <p:cNvPr id="28" name="Picture 27" descr="A person with red hair and beard wearing glasses&#10;&#10;Description automatically generated">
              <a:extLst>
                <a:ext uri="{FF2B5EF4-FFF2-40B4-BE49-F238E27FC236}">
                  <a16:creationId xmlns:a16="http://schemas.microsoft.com/office/drawing/2014/main" id="{C6888FDA-92B9-C36D-0C34-19C5CA8321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25" t="9734" r="4725" b="33003"/>
            <a:stretch/>
          </p:blipFill>
          <p:spPr>
            <a:xfrm>
              <a:off x="4371009" y="1942695"/>
              <a:ext cx="1419114" cy="1440000"/>
            </a:xfrm>
            <a:prstGeom prst="ellipse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2F60F8-7D00-FA1A-F931-6632D7175B08}"/>
                </a:ext>
              </a:extLst>
            </p:cNvPr>
            <p:cNvSpPr txBox="1"/>
            <p:nvPr/>
          </p:nvSpPr>
          <p:spPr bwMode="auto">
            <a:xfrm>
              <a:off x="4527531" y="3375788"/>
              <a:ext cx="1106073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Matthias Dietl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FF40F63-727C-329A-31B9-1319C8CBB293}"/>
              </a:ext>
            </a:extLst>
          </p:cNvPr>
          <p:cNvGrpSpPr/>
          <p:nvPr/>
        </p:nvGrpSpPr>
        <p:grpSpPr>
          <a:xfrm>
            <a:off x="1930155" y="4285408"/>
            <a:ext cx="1440000" cy="1687008"/>
            <a:chOff x="1757919" y="3902800"/>
            <a:chExt cx="1440000" cy="1687008"/>
          </a:xfrm>
        </p:grpSpPr>
        <p:pic>
          <p:nvPicPr>
            <p:cNvPr id="29" name="Grafik 15">
              <a:extLst>
                <a:ext uri="{FF2B5EF4-FFF2-40B4-BE49-F238E27FC236}">
                  <a16:creationId xmlns:a16="http://schemas.microsoft.com/office/drawing/2014/main" id="{A087255B-9568-CF51-FEE1-94DE2323C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31" t="2435" r="21172" b="35315"/>
            <a:stretch/>
          </p:blipFill>
          <p:spPr>
            <a:xfrm>
              <a:off x="1757919" y="3902800"/>
              <a:ext cx="1440000" cy="1440000"/>
            </a:xfrm>
            <a:prstGeom prst="ellipse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D72274E-4233-523F-F60F-615AB31E74FB}"/>
                </a:ext>
              </a:extLst>
            </p:cNvPr>
            <p:cNvSpPr txBox="1"/>
            <p:nvPr/>
          </p:nvSpPr>
          <p:spPr bwMode="auto">
            <a:xfrm>
              <a:off x="1924081" y="5355961"/>
              <a:ext cx="1107676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Yves Colombe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0133D65-E11D-B835-6DB4-53EEF90361E1}"/>
              </a:ext>
            </a:extLst>
          </p:cNvPr>
          <p:cNvGrpSpPr/>
          <p:nvPr/>
        </p:nvGrpSpPr>
        <p:grpSpPr>
          <a:xfrm>
            <a:off x="3672215" y="4285408"/>
            <a:ext cx="1440000" cy="1687008"/>
            <a:chOff x="3499979" y="3902800"/>
            <a:chExt cx="1440000" cy="1687008"/>
          </a:xfrm>
        </p:grpSpPr>
        <p:pic>
          <p:nvPicPr>
            <p:cNvPr id="1028" name="Picture 4" descr="Clemens Rössler – Director Ion Trap Systems – Infineon Technologies |  LinkedIn">
              <a:extLst>
                <a:ext uri="{FF2B5EF4-FFF2-40B4-BE49-F238E27FC236}">
                  <a16:creationId xmlns:a16="http://schemas.microsoft.com/office/drawing/2014/main" id="{048DC6BA-53B0-59BC-B976-B6FF5F2656E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99979" y="3902800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FD52472-BBAA-996C-F1F0-7072DFF003D7}"/>
                </a:ext>
              </a:extLst>
            </p:cNvPr>
            <p:cNvSpPr txBox="1"/>
            <p:nvPr/>
          </p:nvSpPr>
          <p:spPr bwMode="auto">
            <a:xfrm>
              <a:off x="3544003" y="5355961"/>
              <a:ext cx="1362552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Clemens Rössler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51A44BA4-99F9-7DF7-4EC8-1B5E1CAB00AD}"/>
              </a:ext>
            </a:extLst>
          </p:cNvPr>
          <p:cNvGrpSpPr/>
          <p:nvPr/>
        </p:nvGrpSpPr>
        <p:grpSpPr>
          <a:xfrm>
            <a:off x="5572429" y="913180"/>
            <a:ext cx="1440000" cy="1683032"/>
            <a:chOff x="886889" y="1970005"/>
            <a:chExt cx="1440000" cy="1683032"/>
          </a:xfrm>
        </p:grpSpPr>
        <p:pic>
          <p:nvPicPr>
            <p:cNvPr id="1040" name="Picture 1039" descr="A person wearing glasses and smiling&#10;&#10;Description automatically generated">
              <a:extLst>
                <a:ext uri="{FF2B5EF4-FFF2-40B4-BE49-F238E27FC236}">
                  <a16:creationId xmlns:a16="http://schemas.microsoft.com/office/drawing/2014/main" id="{C70AE9B3-C4A4-9A92-67B3-370CC5922D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4" t="11208" r="7019" b="34457"/>
            <a:stretch/>
          </p:blipFill>
          <p:spPr>
            <a:xfrm>
              <a:off x="886889" y="1970005"/>
              <a:ext cx="1440000" cy="1440000"/>
            </a:xfrm>
            <a:prstGeom prst="ellipse">
              <a:avLst/>
            </a:prstGeom>
          </p:spPr>
        </p:pic>
        <p:sp>
          <p:nvSpPr>
            <p:cNvPr id="1041" name="TextBox 1040">
              <a:extLst>
                <a:ext uri="{FF2B5EF4-FFF2-40B4-BE49-F238E27FC236}">
                  <a16:creationId xmlns:a16="http://schemas.microsoft.com/office/drawing/2014/main" id="{D74E1F30-553D-068E-7371-6A9B50CAF2A5}"/>
                </a:ext>
              </a:extLst>
            </p:cNvPr>
            <p:cNvSpPr txBox="1"/>
            <p:nvPr/>
          </p:nvSpPr>
          <p:spPr bwMode="auto">
            <a:xfrm>
              <a:off x="1101142" y="3419190"/>
              <a:ext cx="1011495" cy="233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kern="0" baseline="0" dirty="0">
                  <a:latin typeface="DINPro-Regular" panose="02000503030000020004" pitchFamily="2" charset="0"/>
                </a:rPr>
                <a:t>Kilian Hanke</a:t>
              </a:r>
              <a:endParaRPr lang="en-US" kern="0" baseline="0" dirty="0">
                <a:latin typeface="DINPro-Regular" panose="02000503030000020004" pitchFamily="2" charset="0"/>
              </a:endParaRPr>
            </a:p>
          </p:txBody>
        </p:sp>
      </p:grpSp>
      <p:sp>
        <p:nvSpPr>
          <p:cNvPr id="2" name="Titel 2">
            <a:extLst>
              <a:ext uri="{FF2B5EF4-FFF2-40B4-BE49-F238E27FC236}">
                <a16:creationId xmlns:a16="http://schemas.microsoft.com/office/drawing/2014/main" id="{D38221AB-D10B-4F07-071C-7A5758F55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720"/>
            <a:ext cx="9613068" cy="720000"/>
          </a:xfrm>
        </p:spPr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3" name="Grafik 43">
            <a:extLst>
              <a:ext uri="{FF2B5EF4-FFF2-40B4-BE49-F238E27FC236}">
                <a16:creationId xmlns:a16="http://schemas.microsoft.com/office/drawing/2014/main" id="{C24A8D5E-B423-11D4-E2C1-B19EA089B4D2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754" r="4841" b="13095"/>
          <a:stretch/>
        </p:blipFill>
        <p:spPr>
          <a:xfrm>
            <a:off x="1059125" y="2541203"/>
            <a:ext cx="1440000" cy="1440000"/>
          </a:xfrm>
          <a:prstGeom prst="ellipse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9FAE2F-6DD0-581D-E66F-6831360FCD34}"/>
              </a:ext>
            </a:extLst>
          </p:cNvPr>
          <p:cNvSpPr txBox="1"/>
          <p:nvPr/>
        </p:nvSpPr>
        <p:spPr bwMode="auto">
          <a:xfrm>
            <a:off x="1294218" y="3990388"/>
            <a:ext cx="969817" cy="2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kern="0" baseline="0" dirty="0">
                <a:latin typeface="DINPro-Regular" panose="02000503030000020004" pitchFamily="2" charset="0"/>
              </a:rPr>
              <a:t>Nina Megier</a:t>
            </a:r>
            <a:endParaRPr lang="en-US" kern="0" baseline="0" dirty="0">
              <a:latin typeface="DINPro-Regular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778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33CC8D9-8266-699C-70AE-7CDA2356EE32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124744"/>
            <a:ext cx="7417384" cy="5113337"/>
          </a:xfrm>
        </p:spPr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Single </a:t>
            </a:r>
            <a:r>
              <a:rPr lang="en-US" sz="1800" baseline="300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9</a:t>
            </a:r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Be</a:t>
            </a:r>
            <a:r>
              <a:rPr lang="en-US" sz="1800" baseline="300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ion</a:t>
            </a:r>
          </a:p>
          <a:p>
            <a:r>
              <a:rPr lang="en-US" dirty="0"/>
              <a:t>3 T magnetic field from superconducting coils</a:t>
            </a:r>
            <a:endParaRPr lang="en-US" sz="1800" dirty="0">
              <a:solidFill>
                <a:srgbClr val="000000"/>
              </a:solidFill>
              <a:latin typeface="Source Sans 3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First Surface-electrode Penning trap: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Fabricated by PTB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single layer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12 µm gold metallization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Sapphire substrate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25 electrodes</a:t>
            </a:r>
          </a:p>
          <a:p>
            <a:endParaRPr lang="en-US" sz="1800" dirty="0">
              <a:solidFill>
                <a:srgbClr val="000000"/>
              </a:solidFill>
              <a:latin typeface="Source Sans 3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Penning Trap Experiment, TIQI, ETH - Setup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49FE83-929A-A0E1-5C0B-E08FE80E0E73}"/>
              </a:ext>
            </a:extLst>
          </p:cNvPr>
          <p:cNvGrpSpPr/>
          <p:nvPr/>
        </p:nvGrpSpPr>
        <p:grpSpPr>
          <a:xfrm>
            <a:off x="2450163" y="3877075"/>
            <a:ext cx="9082626" cy="2930423"/>
            <a:chOff x="884102" y="3877075"/>
            <a:chExt cx="9082626" cy="29304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7C8182-011B-4B33-BAEF-BAC1BFEFE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5273" y="3877075"/>
              <a:ext cx="7741455" cy="263022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829D001-84EE-2223-0666-44ADD2824BDD}"/>
                </a:ext>
              </a:extLst>
            </p:cNvPr>
            <p:cNvSpPr txBox="1"/>
            <p:nvPr/>
          </p:nvSpPr>
          <p:spPr bwMode="auto">
            <a:xfrm>
              <a:off x="2197978" y="6499721"/>
              <a:ext cx="75704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First micro-fabricated Penning ion trap. Fabricated by </a:t>
              </a:r>
              <a:r>
                <a:rPr lang="en-US" b="1" kern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Amado Bautista-Salvador at</a:t>
              </a:r>
              <a:r>
                <a:rPr lang="en-US" sz="1400" b="1" kern="0" baseline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 PTB</a:t>
              </a:r>
              <a:r>
                <a:rPr lang="en-US" sz="1400" kern="0" baseline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.</a:t>
              </a:r>
              <a:endParaRPr lang="en-US" dirty="0">
                <a:latin typeface="DINPro-Regular" panose="02000503030000020004" pitchFamily="2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0FDCEEF-9F9A-6E9D-BB46-CB3D13D693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102" y="6042996"/>
              <a:ext cx="1243781" cy="464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6442951-91EF-DD47-4126-E2D5FB283BDD}"/>
              </a:ext>
            </a:extLst>
          </p:cNvPr>
          <p:cNvGrpSpPr/>
          <p:nvPr/>
        </p:nvGrpSpPr>
        <p:grpSpPr>
          <a:xfrm>
            <a:off x="7822280" y="1052736"/>
            <a:ext cx="3710509" cy="2376264"/>
            <a:chOff x="7976205" y="3332928"/>
            <a:chExt cx="3519081" cy="2253671"/>
          </a:xfrm>
        </p:grpSpPr>
        <p:pic>
          <p:nvPicPr>
            <p:cNvPr id="10" name="Picture 9" descr="figure 3">
              <a:extLst>
                <a:ext uri="{FF2B5EF4-FFF2-40B4-BE49-F238E27FC236}">
                  <a16:creationId xmlns:a16="http://schemas.microsoft.com/office/drawing/2014/main" id="{F33A1FDA-ED4B-88FD-7040-BD433A90CE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205" y="3356992"/>
              <a:ext cx="3519080" cy="2229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1922D4-D948-15C3-B086-5BCD5F107CE7}"/>
                </a:ext>
              </a:extLst>
            </p:cNvPr>
            <p:cNvSpPr txBox="1"/>
            <p:nvPr/>
          </p:nvSpPr>
          <p:spPr bwMode="auto">
            <a:xfrm>
              <a:off x="10573155" y="3332928"/>
              <a:ext cx="922131" cy="262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sz="1200" kern="0" baseline="0" dirty="0">
                  <a:solidFill>
                    <a:schemeClr val="bg1"/>
                  </a:solidFill>
                  <a:latin typeface="DINPro-Regular" panose="02000503030000020004" pitchFamily="2" charset="0"/>
                  <a:ea typeface="Source Sans Pro" panose="020B0503030403020204" pitchFamily="34" charset="0"/>
                </a:rPr>
                <a:t>[Jain2024] </a:t>
              </a:r>
              <a:endParaRPr lang="en-US" sz="1200" dirty="0">
                <a:solidFill>
                  <a:schemeClr val="bg1"/>
                </a:solidFill>
                <a:latin typeface="DINPro-Regular" panose="0200050303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0425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268414"/>
            <a:ext cx="7417384" cy="5113337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Full quantum control of single 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Transport in 2D plane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Heating rates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Spin coherence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Vibrations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Magnetic field fluctuations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Penning Trap Experiment, TIQI, ETH - Results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EFB923-AC62-87A9-2437-8042F11AF83B}"/>
              </a:ext>
            </a:extLst>
          </p:cNvPr>
          <p:cNvSpPr txBox="1"/>
          <p:nvPr/>
        </p:nvSpPr>
        <p:spPr bwMode="auto">
          <a:xfrm>
            <a:off x="461374" y="6502792"/>
            <a:ext cx="9361040" cy="29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[Jain2024] S.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Jain, T. Sägesser, P.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Hrmo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et al. (2024). Penning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micro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-trap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for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quantum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computing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. Nature 627, 510–514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405229-84AE-53D2-9966-3140310BD5DC}"/>
              </a:ext>
            </a:extLst>
          </p:cNvPr>
          <p:cNvGrpSpPr/>
          <p:nvPr/>
        </p:nvGrpSpPr>
        <p:grpSpPr>
          <a:xfrm>
            <a:off x="7976205" y="3332928"/>
            <a:ext cx="3868074" cy="2253671"/>
            <a:chOff x="7976205" y="3332928"/>
            <a:chExt cx="3868074" cy="2253671"/>
          </a:xfrm>
        </p:grpSpPr>
        <p:pic>
          <p:nvPicPr>
            <p:cNvPr id="5" name="Picture 4" descr="figure 3">
              <a:extLst>
                <a:ext uri="{FF2B5EF4-FFF2-40B4-BE49-F238E27FC236}">
                  <a16:creationId xmlns:a16="http://schemas.microsoft.com/office/drawing/2014/main" id="{34AF158D-272F-61EF-2B59-7E08C83FD4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205" y="3356992"/>
              <a:ext cx="3519080" cy="2229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3F9D11-5D10-985E-59B0-4FF3CA5C844B}"/>
                </a:ext>
              </a:extLst>
            </p:cNvPr>
            <p:cNvSpPr txBox="1"/>
            <p:nvPr/>
          </p:nvSpPr>
          <p:spPr bwMode="auto">
            <a:xfrm>
              <a:off x="10668988" y="3332928"/>
              <a:ext cx="117529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kern="0" baseline="0" dirty="0">
                  <a:solidFill>
                    <a:schemeClr val="bg1"/>
                  </a:solidFill>
                  <a:latin typeface="DINPro-Regular" panose="02000503030000020004" pitchFamily="2" charset="0"/>
                  <a:ea typeface="Source Sans Pro" panose="020B0503030403020204" pitchFamily="34" charset="0"/>
                </a:rPr>
                <a:t>[Jain2024] </a:t>
              </a:r>
              <a:endParaRPr lang="en-US" sz="1200" dirty="0">
                <a:solidFill>
                  <a:schemeClr val="bg1"/>
                </a:solidFill>
                <a:latin typeface="DINPro-Regular" panose="02000503030000020004" pitchFamily="2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49C20604-4D29-A0D1-56AA-EFB4345B0B13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746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chip Penning traps</a:t>
            </a:r>
          </a:p>
        </p:txBody>
      </p:sp>
      <p:pic>
        <p:nvPicPr>
          <p:cNvPr id="4" name="Picture 3" descr="A yellow and green electronic device&#10;&#10;Description automatically generated with medium confidence">
            <a:extLst>
              <a:ext uri="{FF2B5EF4-FFF2-40B4-BE49-F238E27FC236}">
                <a16:creationId xmlns:a16="http://schemas.microsoft.com/office/drawing/2014/main" id="{251FF484-51CF-8EA7-BFCC-1AA85386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2" r="39369"/>
          <a:stretch/>
        </p:blipFill>
        <p:spPr>
          <a:xfrm>
            <a:off x="8260998" y="1128338"/>
            <a:ext cx="4244343" cy="64163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EC6D79D-AC24-0AB2-5CDA-AA94D9C86B15}"/>
              </a:ext>
            </a:extLst>
          </p:cNvPr>
          <p:cNvSpPr txBox="1"/>
          <p:nvPr/>
        </p:nvSpPr>
        <p:spPr bwMode="auto">
          <a:xfrm>
            <a:off x="9448851" y="7171203"/>
            <a:ext cx="1905884" cy="29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b="1" kern="0" dirty="0">
                <a:latin typeface="Source Sans 3" panose="020B0503030403020204" pitchFamily="34" charset="0"/>
              </a:rPr>
              <a:t>Socket 2.0 Assembly</a:t>
            </a:r>
            <a:endParaRPr lang="de-AT" b="1" kern="0" baseline="0" dirty="0">
              <a:latin typeface="Source Sans 3" panose="020B0503030403020204" pitchFamily="34" charset="0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FA19265E-0E01-5448-18B7-D3A0F7879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4691810" y="384864"/>
            <a:ext cx="2520348" cy="4032448"/>
          </a:xfrm>
          <a:prstGeom prst="rect">
            <a:avLst/>
          </a:prstGeom>
          <a:scene3d>
            <a:camera prst="perspectiveHeroicExtremeLeftFacing">
              <a:rot lat="300000" lon="1200000" rev="21420000"/>
            </a:camera>
            <a:lightRig rig="threePt" dir="t"/>
          </a:scene3d>
          <a:sp3d prstMaterial="matte"/>
        </p:spPr>
      </p:pic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6DAF4F76-661F-1890-4A55-398050CEF04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40335" t="35714" r="39498" b="35715"/>
          <a:stretch/>
        </p:blipFill>
        <p:spPr>
          <a:xfrm rot="5400000">
            <a:off x="2423592" y="2708920"/>
            <a:ext cx="2160240" cy="4896544"/>
          </a:xfrm>
        </p:spPr>
      </p:pic>
    </p:spTree>
    <p:extLst>
      <p:ext uri="{BB962C8B-B14F-4D97-AF65-F5344CB8AC3E}">
        <p14:creationId xmlns:p14="http://schemas.microsoft.com/office/powerpoint/2010/main" val="3369047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29A08-B983-492B-BF60-186DB105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Penning traps – macroscopic to micro-fabricated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C061DF-5ED9-FC9C-A49C-A9256B8C6787}"/>
              </a:ext>
            </a:extLst>
          </p:cNvPr>
          <p:cNvSpPr txBox="1"/>
          <p:nvPr/>
        </p:nvSpPr>
        <p:spPr bwMode="auto">
          <a:xfrm>
            <a:off x="191344" y="6068454"/>
            <a:ext cx="10058844" cy="6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[Hendricks2008] Hendricks et al. (2008) Laser cooling in the Penning trap: an analytical model for cooling rates in the presence of an </a:t>
            </a:r>
            <a:r>
              <a:rPr lang="en-US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axializing</a:t>
            </a: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field </a:t>
            </a:r>
          </a:p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[Stahl2004] S. Stahl et al. (2004). A planar Penning trap. European Phys. Journal D Vol. 32</a:t>
            </a:r>
          </a:p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[Jain2020] S. Jain et al. (2020). Scalable Arrays of Micro-Penning Traps for Quantum Computing and Simulation. Phys. Rev. X 10, 031027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4D0AC0-DD63-A3E8-A2F0-513851DA8490}"/>
              </a:ext>
            </a:extLst>
          </p:cNvPr>
          <p:cNvGrpSpPr/>
          <p:nvPr/>
        </p:nvGrpSpPr>
        <p:grpSpPr>
          <a:xfrm>
            <a:off x="8044936" y="2226325"/>
            <a:ext cx="3379656" cy="2193895"/>
            <a:chOff x="6107906" y="2060848"/>
            <a:chExt cx="3967034" cy="257519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248A7A2-935D-879A-6725-A64DD09D57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0660"/>
            <a:stretch/>
          </p:blipFill>
          <p:spPr>
            <a:xfrm>
              <a:off x="6107906" y="2060848"/>
              <a:ext cx="3725747" cy="257519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42858A-4D00-5AF7-23D3-0DC1C0CC1AFD}"/>
                </a:ext>
              </a:extLst>
            </p:cNvPr>
            <p:cNvSpPr txBox="1"/>
            <p:nvPr/>
          </p:nvSpPr>
          <p:spPr bwMode="auto">
            <a:xfrm>
              <a:off x="8513846" y="4069604"/>
              <a:ext cx="1561094" cy="541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200" kern="0" baseline="0" dirty="0">
                  <a:solidFill>
                    <a:schemeClr val="bg2"/>
                  </a:solidFill>
                  <a:latin typeface="Consolas" panose="020B0609020204030204" pitchFamily="49" charset="0"/>
                </a:rPr>
                <a:t>adapted from [Jain2024] </a:t>
              </a:r>
              <a:endParaRPr lang="de-DE" sz="12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C0AE05B-F11A-8DB2-C5F3-9C294DBC2BEA}"/>
              </a:ext>
            </a:extLst>
          </p:cNvPr>
          <p:cNvGrpSpPr/>
          <p:nvPr/>
        </p:nvGrpSpPr>
        <p:grpSpPr>
          <a:xfrm>
            <a:off x="1030762" y="1228252"/>
            <a:ext cx="2328008" cy="3315529"/>
            <a:chOff x="2759880" y="1699879"/>
            <a:chExt cx="1943100" cy="2767346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48138D1-A94F-109B-765A-6CCF87AF6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759880" y="2390775"/>
              <a:ext cx="1943100" cy="2076450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43CAFF5-FEFD-912E-4196-087A33730A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0734" y="1699879"/>
              <a:ext cx="0" cy="566594"/>
            </a:xfrm>
            <a:prstGeom prst="straightConnector1">
              <a:avLst/>
            </a:prstGeom>
            <a:ln w="19050" cap="rnd"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0C10B3D-FCE2-BDED-48F0-6C1EC7C62B87}"/>
                    </a:ext>
                  </a:extLst>
                </p:cNvPr>
                <p:cNvSpPr txBox="1"/>
                <p:nvPr/>
              </p:nvSpPr>
              <p:spPr bwMode="auto">
                <a:xfrm>
                  <a:off x="3361122" y="1820860"/>
                  <a:ext cx="383704" cy="4029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de-AT" sz="1800" b="0" i="1" kern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</m:ctrlPr>
                          </m:accPr>
                          <m:e>
                            <m:r>
                              <a:rPr lang="de-AT" sz="1800" b="0" i="1" kern="0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de-DE" sz="18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0C10B3D-FCE2-BDED-48F0-6C1EC7C62B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61122" y="1820860"/>
                  <a:ext cx="383704" cy="4029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AD679E-8FE1-8378-AB25-759D9A4130D8}"/>
              </a:ext>
            </a:extLst>
          </p:cNvPr>
          <p:cNvGrpSpPr/>
          <p:nvPr/>
        </p:nvGrpSpPr>
        <p:grpSpPr>
          <a:xfrm>
            <a:off x="77877" y="3705136"/>
            <a:ext cx="1312049" cy="1118411"/>
            <a:chOff x="1031130" y="4174125"/>
            <a:chExt cx="1312049" cy="1118411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CB83607-62DF-DEAD-5A1E-221F26B77C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0767" y="4692371"/>
              <a:ext cx="494608" cy="279314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82A678D-BD5B-9B44-5CD2-656D8BF6807E}"/>
                </a:ext>
              </a:extLst>
            </p:cNvPr>
            <p:cNvCxnSpPr>
              <a:cxnSpLocks/>
            </p:cNvCxnSpPr>
            <p:nvPr/>
          </p:nvCxnSpPr>
          <p:spPr>
            <a:xfrm>
              <a:off x="1400767" y="4889210"/>
              <a:ext cx="805213" cy="139989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2B3523D-B285-F0B5-16DD-C70760D04141}"/>
                    </a:ext>
                  </a:extLst>
                </p:cNvPr>
                <p:cNvSpPr txBox="1"/>
                <p:nvPr/>
              </p:nvSpPr>
              <p:spPr bwMode="auto">
                <a:xfrm>
                  <a:off x="1031130" y="4193842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2B3523D-B285-F0B5-16DD-C70760D041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1130" y="4193842"/>
                  <a:ext cx="739273" cy="4001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1A4CC0A-06AD-CF9D-1F1E-B174474A9FE6}"/>
                    </a:ext>
                  </a:extLst>
                </p:cNvPr>
                <p:cNvSpPr txBox="1"/>
                <p:nvPr/>
              </p:nvSpPr>
              <p:spPr bwMode="auto">
                <a:xfrm>
                  <a:off x="1603906" y="4892426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1A4CC0A-06AD-CF9D-1F1E-B174474A9F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03906" y="4892426"/>
                  <a:ext cx="739273" cy="4001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DB00130-ADFA-B6B7-D073-756D57B2E2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9713" y="4174125"/>
              <a:ext cx="0" cy="820522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932D0E1-4A28-7277-1E91-96E7C99019E8}"/>
                    </a:ext>
                  </a:extLst>
                </p:cNvPr>
                <p:cNvSpPr txBox="1"/>
                <p:nvPr/>
              </p:nvSpPr>
              <p:spPr bwMode="auto">
                <a:xfrm>
                  <a:off x="1433736" y="4338253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932D0E1-4A28-7277-1E91-96E7C99019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3736" y="4338253"/>
                  <a:ext cx="739273" cy="400110"/>
                </a:xfrm>
                <a:prstGeom prst="rect">
                  <a:avLst/>
                </a:prstGeom>
                <a:blipFill>
                  <a:blip r:embed="rId9"/>
                  <a:stretch>
                    <a:fillRect b="-10769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1" name="Graphic 30">
            <a:extLst>
              <a:ext uri="{FF2B5EF4-FFF2-40B4-BE49-F238E27FC236}">
                <a16:creationId xmlns:a16="http://schemas.microsoft.com/office/drawing/2014/main" id="{F04224ED-9134-1851-B3C3-3C66FB5C3E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87157" y="1717359"/>
            <a:ext cx="1417687" cy="3165069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D28081D-8773-2054-D04C-893B79473D84}"/>
              </a:ext>
            </a:extLst>
          </p:cNvPr>
          <p:cNvCxnSpPr>
            <a:cxnSpLocks/>
          </p:cNvCxnSpPr>
          <p:nvPr/>
        </p:nvCxnSpPr>
        <p:spPr>
          <a:xfrm flipV="1">
            <a:off x="6096001" y="971431"/>
            <a:ext cx="0" cy="678830"/>
          </a:xfrm>
          <a:prstGeom prst="straightConnector1">
            <a:avLst/>
          </a:prstGeom>
          <a:ln w="19050" cap="rnd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0AC69B2-4C9A-BC3E-2052-7BD5FFC17A54}"/>
                  </a:ext>
                </a:extLst>
              </p:cNvPr>
              <p:cNvSpPr txBox="1"/>
              <p:nvPr/>
            </p:nvSpPr>
            <p:spPr bwMode="auto">
              <a:xfrm>
                <a:off x="5709056" y="1111989"/>
                <a:ext cx="459712" cy="482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AT" sz="1800" b="0" i="1" kern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Source Sans Pro" panose="020B0503030403020204" pitchFamily="34" charset="0"/>
                            </a:rPr>
                          </m:ctrlPr>
                        </m:accPr>
                        <m:e>
                          <m:r>
                            <a:rPr lang="de-AT" sz="1800" b="0" i="1" kern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Source Sans Pro" panose="020B0503030403020204" pitchFamily="34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de-DE" sz="18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0AC69B2-4C9A-BC3E-2052-7BD5FFC17A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09056" y="1111989"/>
                <a:ext cx="459712" cy="48274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53F0F69D-E9BB-DDAB-3DCB-5BD797A00BCE}"/>
              </a:ext>
            </a:extLst>
          </p:cNvPr>
          <p:cNvGrpSpPr/>
          <p:nvPr/>
        </p:nvGrpSpPr>
        <p:grpSpPr>
          <a:xfrm>
            <a:off x="4422014" y="4069319"/>
            <a:ext cx="1312049" cy="1118411"/>
            <a:chOff x="1031130" y="4174125"/>
            <a:chExt cx="1312049" cy="1118411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72BDA19E-8738-3387-7A36-85831F002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0767" y="4692371"/>
              <a:ext cx="494608" cy="279314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63C418A-CCF7-429F-6C1E-B24045B5D82C}"/>
                </a:ext>
              </a:extLst>
            </p:cNvPr>
            <p:cNvCxnSpPr>
              <a:cxnSpLocks/>
            </p:cNvCxnSpPr>
            <p:nvPr/>
          </p:nvCxnSpPr>
          <p:spPr>
            <a:xfrm>
              <a:off x="1400767" y="4889210"/>
              <a:ext cx="805213" cy="139989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190823C-FDA3-0D49-EB60-E683F1944735}"/>
                    </a:ext>
                  </a:extLst>
                </p:cNvPr>
                <p:cNvSpPr txBox="1"/>
                <p:nvPr/>
              </p:nvSpPr>
              <p:spPr bwMode="auto">
                <a:xfrm>
                  <a:off x="1031130" y="4193842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190823C-FDA3-0D49-EB60-E683F19447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1130" y="4193842"/>
                  <a:ext cx="739273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B9B6254-009C-8547-133F-58524B3BBDC1}"/>
                    </a:ext>
                  </a:extLst>
                </p:cNvPr>
                <p:cNvSpPr txBox="1"/>
                <p:nvPr/>
              </p:nvSpPr>
              <p:spPr bwMode="auto">
                <a:xfrm>
                  <a:off x="1603906" y="4892426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B9B6254-009C-8547-133F-58524B3BB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03906" y="4892426"/>
                  <a:ext cx="739273" cy="400110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6B41A5C-6CEC-0428-39B0-A3A64D5968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9713" y="4174125"/>
              <a:ext cx="0" cy="820522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F4EEE22-100B-D7C8-2E6A-147D8A85B891}"/>
                    </a:ext>
                  </a:extLst>
                </p:cNvPr>
                <p:cNvSpPr txBox="1"/>
                <p:nvPr/>
              </p:nvSpPr>
              <p:spPr bwMode="auto">
                <a:xfrm>
                  <a:off x="1433736" y="4338253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F4EEE22-100B-D7C8-2E6A-147D8A85B8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3736" y="4338253"/>
                  <a:ext cx="739273" cy="400110"/>
                </a:xfrm>
                <a:prstGeom prst="rect">
                  <a:avLst/>
                </a:prstGeom>
                <a:blipFill>
                  <a:blip r:embed="rId15"/>
                  <a:stretch>
                    <a:fillRect b="-10606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DDC3C557-B650-FF15-215D-B59E6A500804}"/>
              </a:ext>
            </a:extLst>
          </p:cNvPr>
          <p:cNvSpPr txBox="1"/>
          <p:nvPr/>
        </p:nvSpPr>
        <p:spPr bwMode="auto">
          <a:xfrm>
            <a:off x="1285061" y="5195121"/>
            <a:ext cx="1819409" cy="309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Ideal Penning Trap</a:t>
            </a:r>
            <a:endParaRPr lang="de-DE" sz="1800" kern="0" baseline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8B954FA-66B0-B01B-DCF3-EF75736705F6}"/>
              </a:ext>
            </a:extLst>
          </p:cNvPr>
          <p:cNvSpPr txBox="1"/>
          <p:nvPr/>
        </p:nvSpPr>
        <p:spPr bwMode="auto">
          <a:xfrm>
            <a:off x="4714213" y="5195121"/>
            <a:ext cx="2763577" cy="64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baseline="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Simplified</a:t>
            </a:r>
            <a:r>
              <a:rPr lang="de-AT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Penning Trap</a:t>
            </a:r>
          </a:p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(incl. </a:t>
            </a:r>
            <a:r>
              <a:rPr lang="de-AT" sz="1800" kern="0" dirty="0" err="1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axialization</a:t>
            </a:r>
            <a:r>
              <a:rPr lang="de-AT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dirty="0" err="1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electrodes</a:t>
            </a:r>
            <a:r>
              <a:rPr lang="de-AT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  <a:endParaRPr lang="de-DE" sz="1800" kern="0" baseline="0" dirty="0">
              <a:solidFill>
                <a:schemeClr val="bg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8BA7604-A37A-2607-B167-41A33326DD2E}"/>
              </a:ext>
            </a:extLst>
          </p:cNvPr>
          <p:cNvSpPr txBox="1"/>
          <p:nvPr/>
        </p:nvSpPr>
        <p:spPr bwMode="auto">
          <a:xfrm>
            <a:off x="8250194" y="5195121"/>
            <a:ext cx="2763577" cy="64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Planar Penning Trap</a:t>
            </a:r>
          </a:p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(incl. </a:t>
            </a:r>
            <a:r>
              <a:rPr lang="de-AT" sz="1800" kern="0" dirty="0" err="1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axialization</a:t>
            </a:r>
            <a:r>
              <a:rPr lang="de-AT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AT" sz="1800" kern="0" dirty="0" err="1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electrodes</a:t>
            </a:r>
            <a:r>
              <a:rPr lang="de-AT" sz="1800" kern="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  <a:endParaRPr lang="de-DE" sz="1800" kern="0" baseline="0" dirty="0">
              <a:solidFill>
                <a:schemeClr val="bg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051" name="Group 2050">
            <a:extLst>
              <a:ext uri="{FF2B5EF4-FFF2-40B4-BE49-F238E27FC236}">
                <a16:creationId xmlns:a16="http://schemas.microsoft.com/office/drawing/2014/main" id="{D73B3923-3A8B-AF09-8634-B112935DE94F}"/>
              </a:ext>
            </a:extLst>
          </p:cNvPr>
          <p:cNvGrpSpPr/>
          <p:nvPr/>
        </p:nvGrpSpPr>
        <p:grpSpPr>
          <a:xfrm>
            <a:off x="9105687" y="1262373"/>
            <a:ext cx="1176258" cy="1289418"/>
            <a:chOff x="996751" y="4177300"/>
            <a:chExt cx="1176258" cy="1289418"/>
          </a:xfrm>
        </p:grpSpPr>
        <p:cxnSp>
          <p:nvCxnSpPr>
            <p:cNvPr id="2052" name="Straight Arrow Connector 2051">
              <a:extLst>
                <a:ext uri="{FF2B5EF4-FFF2-40B4-BE49-F238E27FC236}">
                  <a16:creationId xmlns:a16="http://schemas.microsoft.com/office/drawing/2014/main" id="{35C5E8D1-157C-4AB2-7CAD-6B96270B59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0767" y="4634687"/>
              <a:ext cx="599433" cy="336998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Straight Arrow Connector 2052">
              <a:extLst>
                <a:ext uri="{FF2B5EF4-FFF2-40B4-BE49-F238E27FC236}">
                  <a16:creationId xmlns:a16="http://schemas.microsoft.com/office/drawing/2014/main" id="{E994648F-2CFA-8C12-0FC3-671C215A80C2}"/>
                </a:ext>
              </a:extLst>
            </p:cNvPr>
            <p:cNvCxnSpPr>
              <a:cxnSpLocks/>
            </p:cNvCxnSpPr>
            <p:nvPr/>
          </p:nvCxnSpPr>
          <p:spPr>
            <a:xfrm>
              <a:off x="1400767" y="4889210"/>
              <a:ext cx="670514" cy="390113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4" name="TextBox 2053">
                  <a:extLst>
                    <a:ext uri="{FF2B5EF4-FFF2-40B4-BE49-F238E27FC236}">
                      <a16:creationId xmlns:a16="http://schemas.microsoft.com/office/drawing/2014/main" id="{C60FDBDD-4173-C2A3-A307-D488CAD01180}"/>
                    </a:ext>
                  </a:extLst>
                </p:cNvPr>
                <p:cNvSpPr txBox="1"/>
                <p:nvPr/>
              </p:nvSpPr>
              <p:spPr bwMode="auto">
                <a:xfrm>
                  <a:off x="996751" y="4210983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2054" name="TextBox 2053">
                  <a:extLst>
                    <a:ext uri="{FF2B5EF4-FFF2-40B4-BE49-F238E27FC236}">
                      <a16:creationId xmlns:a16="http://schemas.microsoft.com/office/drawing/2014/main" id="{C60FDBDD-4173-C2A3-A307-D488CAD011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6751" y="4210983"/>
                  <a:ext cx="739273" cy="400110"/>
                </a:xfrm>
                <a:prstGeom prst="rect">
                  <a:avLst/>
                </a:prstGeom>
                <a:blipFill>
                  <a:blip r:embed="rId17"/>
                  <a:stretch>
                    <a:fillRect b="-10769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5" name="TextBox 2054">
                  <a:extLst>
                    <a:ext uri="{FF2B5EF4-FFF2-40B4-BE49-F238E27FC236}">
                      <a16:creationId xmlns:a16="http://schemas.microsoft.com/office/drawing/2014/main" id="{7D371B5F-484A-937F-AA66-068EB6EBDF48}"/>
                    </a:ext>
                  </a:extLst>
                </p:cNvPr>
                <p:cNvSpPr txBox="1"/>
                <p:nvPr/>
              </p:nvSpPr>
              <p:spPr bwMode="auto">
                <a:xfrm>
                  <a:off x="1433736" y="5066608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2055" name="TextBox 2054">
                  <a:extLst>
                    <a:ext uri="{FF2B5EF4-FFF2-40B4-BE49-F238E27FC236}">
                      <a16:creationId xmlns:a16="http://schemas.microsoft.com/office/drawing/2014/main" id="{7D371B5F-484A-937F-AA66-068EB6EBDF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3736" y="5066608"/>
                  <a:ext cx="739273" cy="400110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56" name="Straight Arrow Connector 2055">
              <a:extLst>
                <a:ext uri="{FF2B5EF4-FFF2-40B4-BE49-F238E27FC236}">
                  <a16:creationId xmlns:a16="http://schemas.microsoft.com/office/drawing/2014/main" id="{34A1EC4C-AD25-C8E9-107A-07D9CCA458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1138" y="4177300"/>
              <a:ext cx="0" cy="820522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7" name="TextBox 2056">
                  <a:extLst>
                    <a:ext uri="{FF2B5EF4-FFF2-40B4-BE49-F238E27FC236}">
                      <a16:creationId xmlns:a16="http://schemas.microsoft.com/office/drawing/2014/main" id="{0E31B03E-2F3C-3C9E-6F9E-AA62AA6DF64C}"/>
                    </a:ext>
                  </a:extLst>
                </p:cNvPr>
                <p:cNvSpPr txBox="1"/>
                <p:nvPr/>
              </p:nvSpPr>
              <p:spPr bwMode="auto">
                <a:xfrm>
                  <a:off x="1433736" y="4338253"/>
                  <a:ext cx="739273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AT" sz="20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 xmlns="">
            <p:sp>
              <p:nvSpPr>
                <p:cNvPr id="2057" name="TextBox 2056">
                  <a:extLst>
                    <a:ext uri="{FF2B5EF4-FFF2-40B4-BE49-F238E27FC236}">
                      <a16:creationId xmlns:a16="http://schemas.microsoft.com/office/drawing/2014/main" id="{0E31B03E-2F3C-3C9E-6F9E-AA62AA6DF6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3736" y="4338253"/>
                  <a:ext cx="739273" cy="400110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26DE5C6-FB32-BE73-2C62-2F95C9BEC5AA}"/>
              </a:ext>
            </a:extLst>
          </p:cNvPr>
          <p:cNvSpPr/>
          <p:nvPr/>
        </p:nvSpPr>
        <p:spPr bwMode="auto">
          <a:xfrm rot="1787599">
            <a:off x="10264276" y="2695079"/>
            <a:ext cx="1042010" cy="2235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95E319C-1188-F02E-C175-5FF2F68FA0AE}"/>
              </a:ext>
            </a:extLst>
          </p:cNvPr>
          <p:cNvCxnSpPr>
            <a:cxnSpLocks/>
          </p:cNvCxnSpPr>
          <p:nvPr/>
        </p:nvCxnSpPr>
        <p:spPr>
          <a:xfrm>
            <a:off x="10443794" y="2546526"/>
            <a:ext cx="724999" cy="416707"/>
          </a:xfrm>
          <a:prstGeom prst="straightConnector1">
            <a:avLst/>
          </a:prstGeom>
          <a:ln w="19050" cap="rnd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72B68987-F5FC-9397-23D7-14EE14FE8827}"/>
                  </a:ext>
                </a:extLst>
              </p:cNvPr>
              <p:cNvSpPr txBox="1"/>
              <p:nvPr/>
            </p:nvSpPr>
            <p:spPr bwMode="auto">
              <a:xfrm>
                <a:off x="10656831" y="2354847"/>
                <a:ext cx="459712" cy="482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AT" sz="1800" b="0" i="1" kern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Source Sans Pro" panose="020B0503030403020204" pitchFamily="34" charset="0"/>
                            </a:rPr>
                          </m:ctrlPr>
                        </m:accPr>
                        <m:e>
                          <m:r>
                            <a:rPr lang="de-AT" sz="1800" b="0" i="1" kern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Source Sans Pro" panose="020B0503030403020204" pitchFamily="34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de-DE" sz="18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72B68987-F5FC-9397-23D7-14EE14FE8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56831" y="2354847"/>
                <a:ext cx="459712" cy="482748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9488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chip Penning traps</a:t>
            </a:r>
          </a:p>
        </p:txBody>
      </p:sp>
      <p:pic>
        <p:nvPicPr>
          <p:cNvPr id="4" name="Picture 3" descr="A yellow and green electronic device&#10;&#10;Description automatically generated with medium confidence">
            <a:extLst>
              <a:ext uri="{FF2B5EF4-FFF2-40B4-BE49-F238E27FC236}">
                <a16:creationId xmlns:a16="http://schemas.microsoft.com/office/drawing/2014/main" id="{251FF484-51CF-8EA7-BFCC-1AA85386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2" r="39369"/>
          <a:stretch/>
        </p:blipFill>
        <p:spPr>
          <a:xfrm>
            <a:off x="8260998" y="1128338"/>
            <a:ext cx="4244343" cy="6416330"/>
          </a:xfrm>
          <a:prstGeom prst="rect">
            <a:avLst/>
          </a:prstGeom>
        </p:spPr>
      </p:pic>
      <p:pic>
        <p:nvPicPr>
          <p:cNvPr id="7" name="Picture 6" descr="A yellow rectangular object with lines&#10;&#10;Description automatically generated">
            <a:extLst>
              <a:ext uri="{FF2B5EF4-FFF2-40B4-BE49-F238E27FC236}">
                <a16:creationId xmlns:a16="http://schemas.microsoft.com/office/drawing/2014/main" id="{C6C7F13F-0CE4-73B0-CBA7-F74FB17D7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17858" y="-322990"/>
            <a:ext cx="2556284" cy="4090054"/>
          </a:xfrm>
          <a:prstGeom prst="rect">
            <a:avLst/>
          </a:prstGeom>
          <a:scene3d>
            <a:camera prst="perspectiveHeroicExtremeRightFacing" fov="2700000">
              <a:rot lat="19800000" lon="3600000" rev="720000"/>
            </a:camera>
            <a:lightRig rig="morning" dir="t">
              <a:rot lat="0" lon="0" rev="4200000"/>
            </a:lightRig>
          </a:scene3d>
          <a:sp3d extrusionH="114300" contourW="6350">
            <a:extrusionClr>
              <a:schemeClr val="bg2"/>
            </a:extrusionClr>
            <a:contourClr>
              <a:schemeClr val="tx1"/>
            </a:contourClr>
          </a:sp3d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75B269F-6413-E619-947F-C2EBB020A2C8}"/>
              </a:ext>
            </a:extLst>
          </p:cNvPr>
          <p:cNvGrpSpPr/>
          <p:nvPr/>
        </p:nvGrpSpPr>
        <p:grpSpPr>
          <a:xfrm>
            <a:off x="10072688" y="4077072"/>
            <a:ext cx="675926" cy="287759"/>
            <a:chOff x="10072688" y="4077072"/>
            <a:chExt cx="675926" cy="28775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E8DD16E-1AEE-63A8-D533-A1602BBD25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72688" y="4077072"/>
              <a:ext cx="487808" cy="173459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298E948-9EE4-E75D-A0D6-E2C76E32DB30}"/>
                </a:ext>
              </a:extLst>
            </p:cNvPr>
            <p:cNvCxnSpPr>
              <a:cxnSpLocks/>
            </p:cNvCxnSpPr>
            <p:nvPr/>
          </p:nvCxnSpPr>
          <p:spPr>
            <a:xfrm>
              <a:off x="10072688" y="4250531"/>
              <a:ext cx="188118" cy="114300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A7E9A8A-685C-9DAC-984C-6AB63AE84D14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496" y="4077072"/>
              <a:ext cx="188118" cy="114300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414BE75-221B-FE48-B9E2-35DD49B134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60806" y="4191372"/>
              <a:ext cx="487808" cy="173459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908935-B991-5EC6-A353-A7E623DE29DD}"/>
              </a:ext>
            </a:extLst>
          </p:cNvPr>
          <p:cNvCxnSpPr>
            <a:cxnSpLocks/>
          </p:cNvCxnSpPr>
          <p:nvPr/>
        </p:nvCxnSpPr>
        <p:spPr>
          <a:xfrm>
            <a:off x="4866630" y="2881433"/>
            <a:ext cx="5394176" cy="1483398"/>
          </a:xfrm>
          <a:prstGeom prst="line">
            <a:avLst/>
          </a:prstGeom>
          <a:ln w="19050" cap="rnd"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4816A8-D95B-3BE0-8E7E-A8A2A8AD2299}"/>
              </a:ext>
            </a:extLst>
          </p:cNvPr>
          <p:cNvCxnSpPr>
            <a:cxnSpLocks/>
          </p:cNvCxnSpPr>
          <p:nvPr/>
        </p:nvCxnSpPr>
        <p:spPr>
          <a:xfrm>
            <a:off x="8522871" y="1988840"/>
            <a:ext cx="2037625" cy="2088232"/>
          </a:xfrm>
          <a:prstGeom prst="line">
            <a:avLst/>
          </a:prstGeom>
          <a:ln w="19050" cap="rnd"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ABAA553-E1FE-0B33-3A6B-CDAD71F613DC}"/>
              </a:ext>
            </a:extLst>
          </p:cNvPr>
          <p:cNvGrpSpPr/>
          <p:nvPr/>
        </p:nvGrpSpPr>
        <p:grpSpPr>
          <a:xfrm>
            <a:off x="617906" y="3767736"/>
            <a:ext cx="4613998" cy="2303444"/>
            <a:chOff x="1197102" y="2571192"/>
            <a:chExt cx="6490723" cy="324036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6DB00B9-8F2B-D11C-231B-A16D35A2AE36}"/>
                </a:ext>
              </a:extLst>
            </p:cNvPr>
            <p:cNvGrpSpPr/>
            <p:nvPr/>
          </p:nvGrpSpPr>
          <p:grpSpPr>
            <a:xfrm>
              <a:off x="1197572" y="2571192"/>
              <a:ext cx="6490253" cy="3240360"/>
              <a:chOff x="730773" y="2605060"/>
              <a:chExt cx="5256000" cy="2624140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73151FB-9F27-7327-B08A-0C4D3582F659}"/>
                  </a:ext>
                </a:extLst>
              </p:cNvPr>
              <p:cNvSpPr/>
              <p:nvPr/>
            </p:nvSpPr>
            <p:spPr bwMode="auto">
              <a:xfrm>
                <a:off x="730773" y="3999993"/>
                <a:ext cx="5256000" cy="1229207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8CB68C6-6418-3912-76C0-A5AAA5B0BBE3}"/>
                  </a:ext>
                </a:extLst>
              </p:cNvPr>
              <p:cNvSpPr/>
              <p:nvPr/>
            </p:nvSpPr>
            <p:spPr bwMode="auto">
              <a:xfrm>
                <a:off x="730773" y="3984290"/>
                <a:ext cx="5256000" cy="18000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86EF08B-EAD8-17F7-43E5-16F6BD1FE371}"/>
                  </a:ext>
                </a:extLst>
              </p:cNvPr>
              <p:cNvSpPr/>
              <p:nvPr/>
            </p:nvSpPr>
            <p:spPr bwMode="auto">
              <a:xfrm>
                <a:off x="730773" y="3710387"/>
                <a:ext cx="5256000" cy="279334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E037CFC-D838-0B8B-DAAB-DE2A27A3CAD9}"/>
                  </a:ext>
                </a:extLst>
              </p:cNvPr>
              <p:cNvSpPr/>
              <p:nvPr/>
            </p:nvSpPr>
            <p:spPr bwMode="auto">
              <a:xfrm>
                <a:off x="730773" y="3347252"/>
                <a:ext cx="5256000" cy="363134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59E965E-2F4A-AA9C-6CF9-0F4920DB730B}"/>
                  </a:ext>
                </a:extLst>
              </p:cNvPr>
              <p:cNvSpPr/>
              <p:nvPr/>
            </p:nvSpPr>
            <p:spPr bwMode="auto">
              <a:xfrm>
                <a:off x="730773" y="3626587"/>
                <a:ext cx="5256000" cy="83800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06F5D9E-3BCB-95AB-8EF2-6AD7D0896FEE}"/>
                  </a:ext>
                </a:extLst>
              </p:cNvPr>
              <p:cNvSpPr/>
              <p:nvPr/>
            </p:nvSpPr>
            <p:spPr bwMode="auto">
              <a:xfrm>
                <a:off x="1624742" y="3626587"/>
                <a:ext cx="558669" cy="83800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ECD45EB-4B8D-5CCA-2759-0DA8A09DC516}"/>
                  </a:ext>
                </a:extLst>
              </p:cNvPr>
              <p:cNvSpPr/>
              <p:nvPr/>
            </p:nvSpPr>
            <p:spPr bwMode="auto">
              <a:xfrm>
                <a:off x="2518711" y="3347252"/>
                <a:ext cx="558669" cy="279334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1C33BD2-93B8-F4D6-BD60-4A1948B862B9}"/>
                  </a:ext>
                </a:extLst>
              </p:cNvPr>
              <p:cNvSpPr/>
              <p:nvPr/>
            </p:nvSpPr>
            <p:spPr bwMode="auto">
              <a:xfrm>
                <a:off x="730773" y="3263452"/>
                <a:ext cx="5256000" cy="83800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F554A75-1DDE-BD68-9A24-FB32A7086EB3}"/>
                  </a:ext>
                </a:extLst>
              </p:cNvPr>
              <p:cNvSpPr/>
              <p:nvPr/>
            </p:nvSpPr>
            <p:spPr bwMode="auto">
              <a:xfrm>
                <a:off x="3409370" y="3263452"/>
                <a:ext cx="558669" cy="83800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5504A79-9E3B-2CB8-8D73-83D41C5E2F11}"/>
                  </a:ext>
                </a:extLst>
              </p:cNvPr>
              <p:cNvSpPr/>
              <p:nvPr/>
            </p:nvSpPr>
            <p:spPr bwMode="auto">
              <a:xfrm>
                <a:off x="730773" y="2984118"/>
                <a:ext cx="5256000" cy="279334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879AF229-0567-73F4-DDFA-45D7F9C2681B}"/>
                  </a:ext>
                </a:extLst>
              </p:cNvPr>
              <p:cNvSpPr/>
              <p:nvPr/>
            </p:nvSpPr>
            <p:spPr bwMode="auto">
              <a:xfrm>
                <a:off x="730773" y="2900318"/>
                <a:ext cx="5255619" cy="90420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4BBB8CB-7E28-26A6-2AC0-E160CA623266}"/>
                  </a:ext>
                </a:extLst>
              </p:cNvPr>
              <p:cNvSpPr/>
              <p:nvPr/>
            </p:nvSpPr>
            <p:spPr bwMode="auto">
              <a:xfrm>
                <a:off x="5003323" y="2900318"/>
                <a:ext cx="558669" cy="90420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9E979FB-1557-8A9B-C82D-E9199C060630}"/>
                  </a:ext>
                </a:extLst>
              </p:cNvPr>
              <p:cNvSpPr/>
              <p:nvPr/>
            </p:nvSpPr>
            <p:spPr bwMode="auto">
              <a:xfrm>
                <a:off x="4203130" y="2984118"/>
                <a:ext cx="558669" cy="279334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C3EF4D64-667A-0F96-D03B-C536FBA39A57}"/>
                  </a:ext>
                </a:extLst>
              </p:cNvPr>
              <p:cNvSpPr/>
              <p:nvPr/>
            </p:nvSpPr>
            <p:spPr bwMode="auto">
              <a:xfrm>
                <a:off x="1582888" y="3311313"/>
                <a:ext cx="646687" cy="145705"/>
              </a:xfrm>
              <a:custGeom>
                <a:avLst/>
                <a:gdLst>
                  <a:gd name="connsiteX0" fmla="*/ 0 w 827875"/>
                  <a:gd name="connsiteY0" fmla="*/ 111797 h 353921"/>
                  <a:gd name="connsiteX1" fmla="*/ 211932 w 827875"/>
                  <a:gd name="connsiteY1" fmla="*/ 9403 h 353921"/>
                  <a:gd name="connsiteX2" fmla="*/ 388144 w 827875"/>
                  <a:gd name="connsiteY2" fmla="*/ 321347 h 353921"/>
                  <a:gd name="connsiteX3" fmla="*/ 795338 w 827875"/>
                  <a:gd name="connsiteY3" fmla="*/ 347540 h 353921"/>
                  <a:gd name="connsiteX4" fmla="*/ 809625 w 827875"/>
                  <a:gd name="connsiteY4" fmla="*/ 349922 h 353921"/>
                  <a:gd name="connsiteX0" fmla="*/ 0 w 937412"/>
                  <a:gd name="connsiteY0" fmla="*/ 42786 h 394448"/>
                  <a:gd name="connsiteX1" fmla="*/ 321469 w 937412"/>
                  <a:gd name="connsiteY1" fmla="*/ 49930 h 394448"/>
                  <a:gd name="connsiteX2" fmla="*/ 497681 w 937412"/>
                  <a:gd name="connsiteY2" fmla="*/ 361874 h 394448"/>
                  <a:gd name="connsiteX3" fmla="*/ 904875 w 937412"/>
                  <a:gd name="connsiteY3" fmla="*/ 388067 h 394448"/>
                  <a:gd name="connsiteX4" fmla="*/ 919162 w 937412"/>
                  <a:gd name="connsiteY4" fmla="*/ 390449 h 394448"/>
                  <a:gd name="connsiteX0" fmla="*/ 0 w 937412"/>
                  <a:gd name="connsiteY0" fmla="*/ 19011 h 370673"/>
                  <a:gd name="connsiteX1" fmla="*/ 321469 w 937412"/>
                  <a:gd name="connsiteY1" fmla="*/ 26155 h 370673"/>
                  <a:gd name="connsiteX2" fmla="*/ 497681 w 937412"/>
                  <a:gd name="connsiteY2" fmla="*/ 338099 h 370673"/>
                  <a:gd name="connsiteX3" fmla="*/ 904875 w 937412"/>
                  <a:gd name="connsiteY3" fmla="*/ 364292 h 370673"/>
                  <a:gd name="connsiteX4" fmla="*/ 919162 w 937412"/>
                  <a:gd name="connsiteY4" fmla="*/ 366674 h 370673"/>
                  <a:gd name="connsiteX0" fmla="*/ 0 w 937412"/>
                  <a:gd name="connsiteY0" fmla="*/ 110 h 347773"/>
                  <a:gd name="connsiteX1" fmla="*/ 152400 w 937412"/>
                  <a:gd name="connsiteY1" fmla="*/ 76310 h 347773"/>
                  <a:gd name="connsiteX2" fmla="*/ 497681 w 937412"/>
                  <a:gd name="connsiteY2" fmla="*/ 319198 h 347773"/>
                  <a:gd name="connsiteX3" fmla="*/ 904875 w 937412"/>
                  <a:gd name="connsiteY3" fmla="*/ 345391 h 347773"/>
                  <a:gd name="connsiteX4" fmla="*/ 919162 w 937412"/>
                  <a:gd name="connsiteY4" fmla="*/ 347773 h 347773"/>
                  <a:gd name="connsiteX0" fmla="*/ 0 w 937412"/>
                  <a:gd name="connsiteY0" fmla="*/ 37 h 347700"/>
                  <a:gd name="connsiteX1" fmla="*/ 152400 w 937412"/>
                  <a:gd name="connsiteY1" fmla="*/ 76237 h 347700"/>
                  <a:gd name="connsiteX2" fmla="*/ 497681 w 937412"/>
                  <a:gd name="connsiteY2" fmla="*/ 319125 h 347700"/>
                  <a:gd name="connsiteX3" fmla="*/ 904875 w 937412"/>
                  <a:gd name="connsiteY3" fmla="*/ 345318 h 347700"/>
                  <a:gd name="connsiteX4" fmla="*/ 919162 w 937412"/>
                  <a:gd name="connsiteY4" fmla="*/ 347700 h 347700"/>
                  <a:gd name="connsiteX0" fmla="*/ 0 w 937412"/>
                  <a:gd name="connsiteY0" fmla="*/ 168 h 347831"/>
                  <a:gd name="connsiteX1" fmla="*/ 152400 w 937412"/>
                  <a:gd name="connsiteY1" fmla="*/ 76368 h 347831"/>
                  <a:gd name="connsiteX2" fmla="*/ 497681 w 937412"/>
                  <a:gd name="connsiteY2" fmla="*/ 319256 h 347831"/>
                  <a:gd name="connsiteX3" fmla="*/ 904875 w 937412"/>
                  <a:gd name="connsiteY3" fmla="*/ 345449 h 347831"/>
                  <a:gd name="connsiteX4" fmla="*/ 919162 w 937412"/>
                  <a:gd name="connsiteY4" fmla="*/ 347831 h 347831"/>
                  <a:gd name="connsiteX0" fmla="*/ 0 w 937412"/>
                  <a:gd name="connsiteY0" fmla="*/ 168 h 347831"/>
                  <a:gd name="connsiteX1" fmla="*/ 197643 w 937412"/>
                  <a:gd name="connsiteY1" fmla="*/ 76368 h 347831"/>
                  <a:gd name="connsiteX2" fmla="*/ 497681 w 937412"/>
                  <a:gd name="connsiteY2" fmla="*/ 319256 h 347831"/>
                  <a:gd name="connsiteX3" fmla="*/ 904875 w 937412"/>
                  <a:gd name="connsiteY3" fmla="*/ 345449 h 347831"/>
                  <a:gd name="connsiteX4" fmla="*/ 919162 w 937412"/>
                  <a:gd name="connsiteY4" fmla="*/ 347831 h 347831"/>
                  <a:gd name="connsiteX0" fmla="*/ 0 w 937412"/>
                  <a:gd name="connsiteY0" fmla="*/ 168 h 347831"/>
                  <a:gd name="connsiteX1" fmla="*/ 197643 w 937412"/>
                  <a:gd name="connsiteY1" fmla="*/ 76368 h 347831"/>
                  <a:gd name="connsiteX2" fmla="*/ 497681 w 937412"/>
                  <a:gd name="connsiteY2" fmla="*/ 319256 h 347831"/>
                  <a:gd name="connsiteX3" fmla="*/ 904875 w 937412"/>
                  <a:gd name="connsiteY3" fmla="*/ 345449 h 347831"/>
                  <a:gd name="connsiteX4" fmla="*/ 919162 w 937412"/>
                  <a:gd name="connsiteY4" fmla="*/ 347831 h 347831"/>
                  <a:gd name="connsiteX0" fmla="*/ 0 w 937412"/>
                  <a:gd name="connsiteY0" fmla="*/ 998 h 348661"/>
                  <a:gd name="connsiteX1" fmla="*/ 197643 w 937412"/>
                  <a:gd name="connsiteY1" fmla="*/ 77198 h 348661"/>
                  <a:gd name="connsiteX2" fmla="*/ 352425 w 937412"/>
                  <a:gd name="connsiteY2" fmla="*/ 10523 h 348661"/>
                  <a:gd name="connsiteX3" fmla="*/ 904875 w 937412"/>
                  <a:gd name="connsiteY3" fmla="*/ 346279 h 348661"/>
                  <a:gd name="connsiteX4" fmla="*/ 919162 w 937412"/>
                  <a:gd name="connsiteY4" fmla="*/ 348661 h 348661"/>
                  <a:gd name="connsiteX0" fmla="*/ 0 w 937412"/>
                  <a:gd name="connsiteY0" fmla="*/ 175 h 347838"/>
                  <a:gd name="connsiteX1" fmla="*/ 197643 w 937412"/>
                  <a:gd name="connsiteY1" fmla="*/ 76375 h 347838"/>
                  <a:gd name="connsiteX2" fmla="*/ 352425 w 937412"/>
                  <a:gd name="connsiteY2" fmla="*/ 9700 h 347838"/>
                  <a:gd name="connsiteX3" fmla="*/ 904875 w 937412"/>
                  <a:gd name="connsiteY3" fmla="*/ 345456 h 347838"/>
                  <a:gd name="connsiteX4" fmla="*/ 919162 w 937412"/>
                  <a:gd name="connsiteY4" fmla="*/ 347838 h 347838"/>
                  <a:gd name="connsiteX0" fmla="*/ 0 w 919162"/>
                  <a:gd name="connsiteY0" fmla="*/ 1135 h 348798"/>
                  <a:gd name="connsiteX1" fmla="*/ 197643 w 919162"/>
                  <a:gd name="connsiteY1" fmla="*/ 77335 h 348798"/>
                  <a:gd name="connsiteX2" fmla="*/ 352425 w 919162"/>
                  <a:gd name="connsiteY2" fmla="*/ 10660 h 348798"/>
                  <a:gd name="connsiteX3" fmla="*/ 919162 w 919162"/>
                  <a:gd name="connsiteY3" fmla="*/ 348798 h 348798"/>
                  <a:gd name="connsiteX0" fmla="*/ 0 w 352425"/>
                  <a:gd name="connsiteY0" fmla="*/ 1135 h 77351"/>
                  <a:gd name="connsiteX1" fmla="*/ 197643 w 352425"/>
                  <a:gd name="connsiteY1" fmla="*/ 77335 h 77351"/>
                  <a:gd name="connsiteX2" fmla="*/ 352425 w 352425"/>
                  <a:gd name="connsiteY2" fmla="*/ 10660 h 77351"/>
                  <a:gd name="connsiteX0" fmla="*/ 0 w 419100"/>
                  <a:gd name="connsiteY0" fmla="*/ 3370 h 79579"/>
                  <a:gd name="connsiteX1" fmla="*/ 197643 w 419100"/>
                  <a:gd name="connsiteY1" fmla="*/ 79570 h 79579"/>
                  <a:gd name="connsiteX2" fmla="*/ 419100 w 419100"/>
                  <a:gd name="connsiteY2" fmla="*/ 10514 h 79579"/>
                  <a:gd name="connsiteX0" fmla="*/ 0 w 419100"/>
                  <a:gd name="connsiteY0" fmla="*/ 174 h 76390"/>
                  <a:gd name="connsiteX1" fmla="*/ 197643 w 419100"/>
                  <a:gd name="connsiteY1" fmla="*/ 76374 h 76390"/>
                  <a:gd name="connsiteX2" fmla="*/ 419100 w 419100"/>
                  <a:gd name="connsiteY2" fmla="*/ 7318 h 76390"/>
                  <a:gd name="connsiteX0" fmla="*/ 0 w 419100"/>
                  <a:gd name="connsiteY0" fmla="*/ 174 h 76389"/>
                  <a:gd name="connsiteX1" fmla="*/ 197643 w 419100"/>
                  <a:gd name="connsiteY1" fmla="*/ 76374 h 76389"/>
                  <a:gd name="connsiteX2" fmla="*/ 419100 w 419100"/>
                  <a:gd name="connsiteY2" fmla="*/ 7318 h 76389"/>
                  <a:gd name="connsiteX0" fmla="*/ 0 w 419100"/>
                  <a:gd name="connsiteY0" fmla="*/ 174 h 76389"/>
                  <a:gd name="connsiteX1" fmla="*/ 197643 w 419100"/>
                  <a:gd name="connsiteY1" fmla="*/ 76374 h 76389"/>
                  <a:gd name="connsiteX2" fmla="*/ 419100 w 419100"/>
                  <a:gd name="connsiteY2" fmla="*/ 7318 h 76389"/>
                  <a:gd name="connsiteX3" fmla="*/ 0 w 419100"/>
                  <a:gd name="connsiteY3" fmla="*/ 174 h 76389"/>
                  <a:gd name="connsiteX0" fmla="*/ 0 w 416718"/>
                  <a:gd name="connsiteY0" fmla="*/ 687 h 69759"/>
                  <a:gd name="connsiteX1" fmla="*/ 195261 w 416718"/>
                  <a:gd name="connsiteY1" fmla="*/ 69744 h 69759"/>
                  <a:gd name="connsiteX2" fmla="*/ 416718 w 416718"/>
                  <a:gd name="connsiteY2" fmla="*/ 688 h 69759"/>
                  <a:gd name="connsiteX3" fmla="*/ 0 w 416718"/>
                  <a:gd name="connsiteY3" fmla="*/ 687 h 69759"/>
                  <a:gd name="connsiteX0" fmla="*/ 0 w 416718"/>
                  <a:gd name="connsiteY0" fmla="*/ 7966 h 77038"/>
                  <a:gd name="connsiteX1" fmla="*/ 195261 w 416718"/>
                  <a:gd name="connsiteY1" fmla="*/ 77023 h 77038"/>
                  <a:gd name="connsiteX2" fmla="*/ 416718 w 416718"/>
                  <a:gd name="connsiteY2" fmla="*/ 7967 h 77038"/>
                  <a:gd name="connsiteX3" fmla="*/ 0 w 416718"/>
                  <a:gd name="connsiteY3" fmla="*/ 7966 h 77038"/>
                  <a:gd name="connsiteX0" fmla="*/ 0 w 416718"/>
                  <a:gd name="connsiteY0" fmla="*/ 15296 h 84368"/>
                  <a:gd name="connsiteX1" fmla="*/ 195261 w 416718"/>
                  <a:gd name="connsiteY1" fmla="*/ 84353 h 84368"/>
                  <a:gd name="connsiteX2" fmla="*/ 416718 w 416718"/>
                  <a:gd name="connsiteY2" fmla="*/ 15297 h 84368"/>
                  <a:gd name="connsiteX3" fmla="*/ 0 w 416718"/>
                  <a:gd name="connsiteY3" fmla="*/ 15296 h 84368"/>
                  <a:gd name="connsiteX0" fmla="*/ 0 w 416718"/>
                  <a:gd name="connsiteY0" fmla="*/ 15296 h 84368"/>
                  <a:gd name="connsiteX1" fmla="*/ 195261 w 416718"/>
                  <a:gd name="connsiteY1" fmla="*/ 84353 h 84368"/>
                  <a:gd name="connsiteX2" fmla="*/ 416718 w 416718"/>
                  <a:gd name="connsiteY2" fmla="*/ 15297 h 84368"/>
                  <a:gd name="connsiteX3" fmla="*/ 0 w 416718"/>
                  <a:gd name="connsiteY3" fmla="*/ 15296 h 84368"/>
                  <a:gd name="connsiteX0" fmla="*/ 0 w 416718"/>
                  <a:gd name="connsiteY0" fmla="*/ 15296 h 93891"/>
                  <a:gd name="connsiteX1" fmla="*/ 211930 w 416718"/>
                  <a:gd name="connsiteY1" fmla="*/ 93878 h 93891"/>
                  <a:gd name="connsiteX2" fmla="*/ 416718 w 416718"/>
                  <a:gd name="connsiteY2" fmla="*/ 15297 h 93891"/>
                  <a:gd name="connsiteX3" fmla="*/ 0 w 416718"/>
                  <a:gd name="connsiteY3" fmla="*/ 15296 h 9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6718" h="93891">
                    <a:moveTo>
                      <a:pt x="0" y="15296"/>
                    </a:moveTo>
                    <a:cubicBezTo>
                      <a:pt x="92670" y="10929"/>
                      <a:pt x="142080" y="92687"/>
                      <a:pt x="211930" y="93878"/>
                    </a:cubicBezTo>
                    <a:cubicBezTo>
                      <a:pt x="281780" y="95069"/>
                      <a:pt x="336947" y="17678"/>
                      <a:pt x="416718" y="15297"/>
                    </a:cubicBezTo>
                    <a:cubicBezTo>
                      <a:pt x="253206" y="-8516"/>
                      <a:pt x="161132" y="-1373"/>
                      <a:pt x="0" y="1529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headEnd/>
                <a:tailEnd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2697D1D-32DC-ED2A-1A15-6A063497D6CC}"/>
                  </a:ext>
                </a:extLst>
              </p:cNvPr>
              <p:cNvSpPr/>
              <p:nvPr/>
            </p:nvSpPr>
            <p:spPr bwMode="auto">
              <a:xfrm>
                <a:off x="3365361" y="2938056"/>
                <a:ext cx="646687" cy="145705"/>
              </a:xfrm>
              <a:custGeom>
                <a:avLst/>
                <a:gdLst>
                  <a:gd name="connsiteX0" fmla="*/ 0 w 827875"/>
                  <a:gd name="connsiteY0" fmla="*/ 111797 h 353921"/>
                  <a:gd name="connsiteX1" fmla="*/ 211932 w 827875"/>
                  <a:gd name="connsiteY1" fmla="*/ 9403 h 353921"/>
                  <a:gd name="connsiteX2" fmla="*/ 388144 w 827875"/>
                  <a:gd name="connsiteY2" fmla="*/ 321347 h 353921"/>
                  <a:gd name="connsiteX3" fmla="*/ 795338 w 827875"/>
                  <a:gd name="connsiteY3" fmla="*/ 347540 h 353921"/>
                  <a:gd name="connsiteX4" fmla="*/ 809625 w 827875"/>
                  <a:gd name="connsiteY4" fmla="*/ 349922 h 353921"/>
                  <a:gd name="connsiteX0" fmla="*/ 0 w 937412"/>
                  <a:gd name="connsiteY0" fmla="*/ 42786 h 394448"/>
                  <a:gd name="connsiteX1" fmla="*/ 321469 w 937412"/>
                  <a:gd name="connsiteY1" fmla="*/ 49930 h 394448"/>
                  <a:gd name="connsiteX2" fmla="*/ 497681 w 937412"/>
                  <a:gd name="connsiteY2" fmla="*/ 361874 h 394448"/>
                  <a:gd name="connsiteX3" fmla="*/ 904875 w 937412"/>
                  <a:gd name="connsiteY3" fmla="*/ 388067 h 394448"/>
                  <a:gd name="connsiteX4" fmla="*/ 919162 w 937412"/>
                  <a:gd name="connsiteY4" fmla="*/ 390449 h 394448"/>
                  <a:gd name="connsiteX0" fmla="*/ 0 w 937412"/>
                  <a:gd name="connsiteY0" fmla="*/ 19011 h 370673"/>
                  <a:gd name="connsiteX1" fmla="*/ 321469 w 937412"/>
                  <a:gd name="connsiteY1" fmla="*/ 26155 h 370673"/>
                  <a:gd name="connsiteX2" fmla="*/ 497681 w 937412"/>
                  <a:gd name="connsiteY2" fmla="*/ 338099 h 370673"/>
                  <a:gd name="connsiteX3" fmla="*/ 904875 w 937412"/>
                  <a:gd name="connsiteY3" fmla="*/ 364292 h 370673"/>
                  <a:gd name="connsiteX4" fmla="*/ 919162 w 937412"/>
                  <a:gd name="connsiteY4" fmla="*/ 366674 h 370673"/>
                  <a:gd name="connsiteX0" fmla="*/ 0 w 937412"/>
                  <a:gd name="connsiteY0" fmla="*/ 110 h 347773"/>
                  <a:gd name="connsiteX1" fmla="*/ 152400 w 937412"/>
                  <a:gd name="connsiteY1" fmla="*/ 76310 h 347773"/>
                  <a:gd name="connsiteX2" fmla="*/ 497681 w 937412"/>
                  <a:gd name="connsiteY2" fmla="*/ 319198 h 347773"/>
                  <a:gd name="connsiteX3" fmla="*/ 904875 w 937412"/>
                  <a:gd name="connsiteY3" fmla="*/ 345391 h 347773"/>
                  <a:gd name="connsiteX4" fmla="*/ 919162 w 937412"/>
                  <a:gd name="connsiteY4" fmla="*/ 347773 h 347773"/>
                  <a:gd name="connsiteX0" fmla="*/ 0 w 937412"/>
                  <a:gd name="connsiteY0" fmla="*/ 37 h 347700"/>
                  <a:gd name="connsiteX1" fmla="*/ 152400 w 937412"/>
                  <a:gd name="connsiteY1" fmla="*/ 76237 h 347700"/>
                  <a:gd name="connsiteX2" fmla="*/ 497681 w 937412"/>
                  <a:gd name="connsiteY2" fmla="*/ 319125 h 347700"/>
                  <a:gd name="connsiteX3" fmla="*/ 904875 w 937412"/>
                  <a:gd name="connsiteY3" fmla="*/ 345318 h 347700"/>
                  <a:gd name="connsiteX4" fmla="*/ 919162 w 937412"/>
                  <a:gd name="connsiteY4" fmla="*/ 347700 h 347700"/>
                  <a:gd name="connsiteX0" fmla="*/ 0 w 937412"/>
                  <a:gd name="connsiteY0" fmla="*/ 168 h 347831"/>
                  <a:gd name="connsiteX1" fmla="*/ 152400 w 937412"/>
                  <a:gd name="connsiteY1" fmla="*/ 76368 h 347831"/>
                  <a:gd name="connsiteX2" fmla="*/ 497681 w 937412"/>
                  <a:gd name="connsiteY2" fmla="*/ 319256 h 347831"/>
                  <a:gd name="connsiteX3" fmla="*/ 904875 w 937412"/>
                  <a:gd name="connsiteY3" fmla="*/ 345449 h 347831"/>
                  <a:gd name="connsiteX4" fmla="*/ 919162 w 937412"/>
                  <a:gd name="connsiteY4" fmla="*/ 347831 h 347831"/>
                  <a:gd name="connsiteX0" fmla="*/ 0 w 937412"/>
                  <a:gd name="connsiteY0" fmla="*/ 168 h 347831"/>
                  <a:gd name="connsiteX1" fmla="*/ 197643 w 937412"/>
                  <a:gd name="connsiteY1" fmla="*/ 76368 h 347831"/>
                  <a:gd name="connsiteX2" fmla="*/ 497681 w 937412"/>
                  <a:gd name="connsiteY2" fmla="*/ 319256 h 347831"/>
                  <a:gd name="connsiteX3" fmla="*/ 904875 w 937412"/>
                  <a:gd name="connsiteY3" fmla="*/ 345449 h 347831"/>
                  <a:gd name="connsiteX4" fmla="*/ 919162 w 937412"/>
                  <a:gd name="connsiteY4" fmla="*/ 347831 h 347831"/>
                  <a:gd name="connsiteX0" fmla="*/ 0 w 937412"/>
                  <a:gd name="connsiteY0" fmla="*/ 168 h 347831"/>
                  <a:gd name="connsiteX1" fmla="*/ 197643 w 937412"/>
                  <a:gd name="connsiteY1" fmla="*/ 76368 h 347831"/>
                  <a:gd name="connsiteX2" fmla="*/ 497681 w 937412"/>
                  <a:gd name="connsiteY2" fmla="*/ 319256 h 347831"/>
                  <a:gd name="connsiteX3" fmla="*/ 904875 w 937412"/>
                  <a:gd name="connsiteY3" fmla="*/ 345449 h 347831"/>
                  <a:gd name="connsiteX4" fmla="*/ 919162 w 937412"/>
                  <a:gd name="connsiteY4" fmla="*/ 347831 h 347831"/>
                  <a:gd name="connsiteX0" fmla="*/ 0 w 937412"/>
                  <a:gd name="connsiteY0" fmla="*/ 998 h 348661"/>
                  <a:gd name="connsiteX1" fmla="*/ 197643 w 937412"/>
                  <a:gd name="connsiteY1" fmla="*/ 77198 h 348661"/>
                  <a:gd name="connsiteX2" fmla="*/ 352425 w 937412"/>
                  <a:gd name="connsiteY2" fmla="*/ 10523 h 348661"/>
                  <a:gd name="connsiteX3" fmla="*/ 904875 w 937412"/>
                  <a:gd name="connsiteY3" fmla="*/ 346279 h 348661"/>
                  <a:gd name="connsiteX4" fmla="*/ 919162 w 937412"/>
                  <a:gd name="connsiteY4" fmla="*/ 348661 h 348661"/>
                  <a:gd name="connsiteX0" fmla="*/ 0 w 937412"/>
                  <a:gd name="connsiteY0" fmla="*/ 175 h 347838"/>
                  <a:gd name="connsiteX1" fmla="*/ 197643 w 937412"/>
                  <a:gd name="connsiteY1" fmla="*/ 76375 h 347838"/>
                  <a:gd name="connsiteX2" fmla="*/ 352425 w 937412"/>
                  <a:gd name="connsiteY2" fmla="*/ 9700 h 347838"/>
                  <a:gd name="connsiteX3" fmla="*/ 904875 w 937412"/>
                  <a:gd name="connsiteY3" fmla="*/ 345456 h 347838"/>
                  <a:gd name="connsiteX4" fmla="*/ 919162 w 937412"/>
                  <a:gd name="connsiteY4" fmla="*/ 347838 h 347838"/>
                  <a:gd name="connsiteX0" fmla="*/ 0 w 919162"/>
                  <a:gd name="connsiteY0" fmla="*/ 1135 h 348798"/>
                  <a:gd name="connsiteX1" fmla="*/ 197643 w 919162"/>
                  <a:gd name="connsiteY1" fmla="*/ 77335 h 348798"/>
                  <a:gd name="connsiteX2" fmla="*/ 352425 w 919162"/>
                  <a:gd name="connsiteY2" fmla="*/ 10660 h 348798"/>
                  <a:gd name="connsiteX3" fmla="*/ 919162 w 919162"/>
                  <a:gd name="connsiteY3" fmla="*/ 348798 h 348798"/>
                  <a:gd name="connsiteX0" fmla="*/ 0 w 352425"/>
                  <a:gd name="connsiteY0" fmla="*/ 1135 h 77351"/>
                  <a:gd name="connsiteX1" fmla="*/ 197643 w 352425"/>
                  <a:gd name="connsiteY1" fmla="*/ 77335 h 77351"/>
                  <a:gd name="connsiteX2" fmla="*/ 352425 w 352425"/>
                  <a:gd name="connsiteY2" fmla="*/ 10660 h 77351"/>
                  <a:gd name="connsiteX0" fmla="*/ 0 w 419100"/>
                  <a:gd name="connsiteY0" fmla="*/ 3370 h 79579"/>
                  <a:gd name="connsiteX1" fmla="*/ 197643 w 419100"/>
                  <a:gd name="connsiteY1" fmla="*/ 79570 h 79579"/>
                  <a:gd name="connsiteX2" fmla="*/ 419100 w 419100"/>
                  <a:gd name="connsiteY2" fmla="*/ 10514 h 79579"/>
                  <a:gd name="connsiteX0" fmla="*/ 0 w 419100"/>
                  <a:gd name="connsiteY0" fmla="*/ 174 h 76390"/>
                  <a:gd name="connsiteX1" fmla="*/ 197643 w 419100"/>
                  <a:gd name="connsiteY1" fmla="*/ 76374 h 76390"/>
                  <a:gd name="connsiteX2" fmla="*/ 419100 w 419100"/>
                  <a:gd name="connsiteY2" fmla="*/ 7318 h 76390"/>
                  <a:gd name="connsiteX0" fmla="*/ 0 w 419100"/>
                  <a:gd name="connsiteY0" fmla="*/ 174 h 76389"/>
                  <a:gd name="connsiteX1" fmla="*/ 197643 w 419100"/>
                  <a:gd name="connsiteY1" fmla="*/ 76374 h 76389"/>
                  <a:gd name="connsiteX2" fmla="*/ 419100 w 419100"/>
                  <a:gd name="connsiteY2" fmla="*/ 7318 h 76389"/>
                  <a:gd name="connsiteX0" fmla="*/ 0 w 419100"/>
                  <a:gd name="connsiteY0" fmla="*/ 174 h 76389"/>
                  <a:gd name="connsiteX1" fmla="*/ 197643 w 419100"/>
                  <a:gd name="connsiteY1" fmla="*/ 76374 h 76389"/>
                  <a:gd name="connsiteX2" fmla="*/ 419100 w 419100"/>
                  <a:gd name="connsiteY2" fmla="*/ 7318 h 76389"/>
                  <a:gd name="connsiteX3" fmla="*/ 0 w 419100"/>
                  <a:gd name="connsiteY3" fmla="*/ 174 h 76389"/>
                  <a:gd name="connsiteX0" fmla="*/ 0 w 416718"/>
                  <a:gd name="connsiteY0" fmla="*/ 687 h 69759"/>
                  <a:gd name="connsiteX1" fmla="*/ 195261 w 416718"/>
                  <a:gd name="connsiteY1" fmla="*/ 69744 h 69759"/>
                  <a:gd name="connsiteX2" fmla="*/ 416718 w 416718"/>
                  <a:gd name="connsiteY2" fmla="*/ 688 h 69759"/>
                  <a:gd name="connsiteX3" fmla="*/ 0 w 416718"/>
                  <a:gd name="connsiteY3" fmla="*/ 687 h 69759"/>
                  <a:gd name="connsiteX0" fmla="*/ 0 w 416718"/>
                  <a:gd name="connsiteY0" fmla="*/ 7966 h 77038"/>
                  <a:gd name="connsiteX1" fmla="*/ 195261 w 416718"/>
                  <a:gd name="connsiteY1" fmla="*/ 77023 h 77038"/>
                  <a:gd name="connsiteX2" fmla="*/ 416718 w 416718"/>
                  <a:gd name="connsiteY2" fmla="*/ 7967 h 77038"/>
                  <a:gd name="connsiteX3" fmla="*/ 0 w 416718"/>
                  <a:gd name="connsiteY3" fmla="*/ 7966 h 77038"/>
                  <a:gd name="connsiteX0" fmla="*/ 0 w 416718"/>
                  <a:gd name="connsiteY0" fmla="*/ 15296 h 84368"/>
                  <a:gd name="connsiteX1" fmla="*/ 195261 w 416718"/>
                  <a:gd name="connsiteY1" fmla="*/ 84353 h 84368"/>
                  <a:gd name="connsiteX2" fmla="*/ 416718 w 416718"/>
                  <a:gd name="connsiteY2" fmla="*/ 15297 h 84368"/>
                  <a:gd name="connsiteX3" fmla="*/ 0 w 416718"/>
                  <a:gd name="connsiteY3" fmla="*/ 15296 h 84368"/>
                  <a:gd name="connsiteX0" fmla="*/ 0 w 416718"/>
                  <a:gd name="connsiteY0" fmla="*/ 15296 h 84368"/>
                  <a:gd name="connsiteX1" fmla="*/ 195261 w 416718"/>
                  <a:gd name="connsiteY1" fmla="*/ 84353 h 84368"/>
                  <a:gd name="connsiteX2" fmla="*/ 416718 w 416718"/>
                  <a:gd name="connsiteY2" fmla="*/ 15297 h 84368"/>
                  <a:gd name="connsiteX3" fmla="*/ 0 w 416718"/>
                  <a:gd name="connsiteY3" fmla="*/ 15296 h 84368"/>
                  <a:gd name="connsiteX0" fmla="*/ 0 w 416718"/>
                  <a:gd name="connsiteY0" fmla="*/ 15296 h 93891"/>
                  <a:gd name="connsiteX1" fmla="*/ 211930 w 416718"/>
                  <a:gd name="connsiteY1" fmla="*/ 93878 h 93891"/>
                  <a:gd name="connsiteX2" fmla="*/ 416718 w 416718"/>
                  <a:gd name="connsiteY2" fmla="*/ 15297 h 93891"/>
                  <a:gd name="connsiteX3" fmla="*/ 0 w 416718"/>
                  <a:gd name="connsiteY3" fmla="*/ 15296 h 9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6718" h="93891">
                    <a:moveTo>
                      <a:pt x="0" y="15296"/>
                    </a:moveTo>
                    <a:cubicBezTo>
                      <a:pt x="92670" y="10929"/>
                      <a:pt x="142080" y="92687"/>
                      <a:pt x="211930" y="93878"/>
                    </a:cubicBezTo>
                    <a:cubicBezTo>
                      <a:pt x="281780" y="95069"/>
                      <a:pt x="336947" y="17678"/>
                      <a:pt x="416718" y="15297"/>
                    </a:cubicBezTo>
                    <a:cubicBezTo>
                      <a:pt x="253206" y="-8516"/>
                      <a:pt x="161132" y="-1373"/>
                      <a:pt x="0" y="1529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headEnd/>
                <a:tailEnd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6B59A3C-6A26-0A54-D52C-2735A5B4CD7D}"/>
                  </a:ext>
                </a:extLst>
              </p:cNvPr>
              <p:cNvSpPr txBox="1"/>
              <p:nvPr/>
            </p:nvSpPr>
            <p:spPr bwMode="auto">
              <a:xfrm>
                <a:off x="793525" y="2605060"/>
                <a:ext cx="359073" cy="3700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endParaRPr lang="en-US" sz="1800" kern="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8A9D9EFB-929E-F639-6927-D91E9A5FADC7}"/>
                  </a:ext>
                </a:extLst>
              </p:cNvPr>
              <p:cNvSpPr/>
              <p:nvPr/>
            </p:nvSpPr>
            <p:spPr bwMode="auto">
              <a:xfrm>
                <a:off x="1692941" y="2620983"/>
                <a:ext cx="4293450" cy="279334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0A442D3-4A6A-D445-850F-5696AF244507}"/>
                </a:ext>
              </a:extLst>
            </p:cNvPr>
            <p:cNvSpPr/>
            <p:nvPr/>
          </p:nvSpPr>
          <p:spPr bwMode="auto">
            <a:xfrm>
              <a:off x="1197102" y="2591453"/>
              <a:ext cx="828393" cy="344929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en-US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3158C18-768E-AF54-93F6-07B50F319716}"/>
              </a:ext>
            </a:extLst>
          </p:cNvPr>
          <p:cNvGrpSpPr/>
          <p:nvPr/>
        </p:nvGrpSpPr>
        <p:grpSpPr>
          <a:xfrm>
            <a:off x="618240" y="6165304"/>
            <a:ext cx="2756710" cy="288032"/>
            <a:chOff x="798340" y="5298642"/>
            <a:chExt cx="3470445" cy="36260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56C8F0-885E-CE21-4A7A-F07AC1E2F24F}"/>
                </a:ext>
              </a:extLst>
            </p:cNvPr>
            <p:cNvGrpSpPr/>
            <p:nvPr/>
          </p:nvGrpSpPr>
          <p:grpSpPr>
            <a:xfrm>
              <a:off x="798340" y="5301208"/>
              <a:ext cx="678181" cy="360040"/>
              <a:chOff x="798340" y="5301208"/>
              <a:chExt cx="678181" cy="360040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C8624B4-EEE5-58DB-A80C-01F58DD589B5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rgbClr val="8D87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2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B3C3B67-793E-12D7-3835-DE131EC1D95E}"/>
                  </a:ext>
                </a:extLst>
              </p:cNvPr>
              <p:cNvSpPr txBox="1"/>
              <p:nvPr/>
            </p:nvSpPr>
            <p:spPr bwMode="auto">
              <a:xfrm>
                <a:off x="1260590" y="5313521"/>
                <a:ext cx="215931" cy="3364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1600" kern="0" baseline="0" dirty="0">
                    <a:latin typeface="DINPro-Regular" panose="02000503030000020004" pitchFamily="2" charset="0"/>
                  </a:rPr>
                  <a:t>Si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1AAC540-C1E4-E9CC-B283-CA650686B26E}"/>
                </a:ext>
              </a:extLst>
            </p:cNvPr>
            <p:cNvGrpSpPr/>
            <p:nvPr/>
          </p:nvGrpSpPr>
          <p:grpSpPr>
            <a:xfrm>
              <a:off x="1642219" y="5298642"/>
              <a:ext cx="968775" cy="360040"/>
              <a:chOff x="798340" y="5301208"/>
              <a:chExt cx="968775" cy="360040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0D77878-FC8D-3F65-FFFC-95836D79ADB6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rgbClr val="BE32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2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CE915ED-AE00-B870-F877-CA4449954974}"/>
                  </a:ext>
                </a:extLst>
              </p:cNvPr>
              <p:cNvSpPr txBox="1"/>
              <p:nvPr/>
            </p:nvSpPr>
            <p:spPr bwMode="auto">
              <a:xfrm>
                <a:off x="1260588" y="5313521"/>
                <a:ext cx="506527" cy="3364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1600" kern="0" baseline="0" dirty="0">
                    <a:latin typeface="DINPro-Regular" panose="02000503030000020004" pitchFamily="2" charset="0"/>
                  </a:rPr>
                  <a:t>SiOx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9463E9E-3FF1-44E6-D0BD-09938E5DAAF0}"/>
                </a:ext>
              </a:extLst>
            </p:cNvPr>
            <p:cNvGrpSpPr/>
            <p:nvPr/>
          </p:nvGrpSpPr>
          <p:grpSpPr>
            <a:xfrm>
              <a:off x="2762920" y="5301208"/>
              <a:ext cx="696342" cy="360040"/>
              <a:chOff x="798340" y="5301208"/>
              <a:chExt cx="696342" cy="360040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DF14DE45-74D5-3E89-FC29-3BE5DAE21F3A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2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DC28154-7405-9932-3EA9-6E46221CF681}"/>
                  </a:ext>
                </a:extLst>
              </p:cNvPr>
              <p:cNvSpPr txBox="1"/>
              <p:nvPr/>
            </p:nvSpPr>
            <p:spPr bwMode="auto">
              <a:xfrm>
                <a:off x="1260590" y="5313521"/>
                <a:ext cx="234092" cy="3364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1600" kern="0" baseline="0" dirty="0">
                    <a:latin typeface="DINPro-Regular" panose="02000503030000020004" pitchFamily="2" charset="0"/>
                  </a:rPr>
                  <a:t>Al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3BE7677-BED8-5BD1-6D81-4681E6ABEBEA}"/>
                </a:ext>
              </a:extLst>
            </p:cNvPr>
            <p:cNvGrpSpPr/>
            <p:nvPr/>
          </p:nvGrpSpPr>
          <p:grpSpPr>
            <a:xfrm>
              <a:off x="3586571" y="5301208"/>
              <a:ext cx="682214" cy="360040"/>
              <a:chOff x="798340" y="5301208"/>
              <a:chExt cx="682214" cy="360040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6F00F3A-155A-3959-3D4D-4C04F717AC9F}"/>
                  </a:ext>
                </a:extLst>
              </p:cNvPr>
              <p:cNvSpPr/>
              <p:nvPr/>
            </p:nvSpPr>
            <p:spPr bwMode="auto">
              <a:xfrm>
                <a:off x="798340" y="5301208"/>
                <a:ext cx="360040" cy="360040"/>
              </a:xfrm>
              <a:prstGeom prst="rect">
                <a:avLst/>
              </a:prstGeom>
              <a:solidFill>
                <a:srgbClr val="F9741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200" baseline="0" dirty="0">
                  <a:solidFill>
                    <a:schemeClr val="bg1"/>
                  </a:solidFill>
                  <a:latin typeface="DINPro-Regular" panose="02000503030000020004" pitchFamily="2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216B55A-FB3F-F98D-27B7-32566D1D8F78}"/>
                  </a:ext>
                </a:extLst>
              </p:cNvPr>
              <p:cNvSpPr txBox="1"/>
              <p:nvPr/>
            </p:nvSpPr>
            <p:spPr bwMode="auto">
              <a:xfrm>
                <a:off x="1260588" y="5313521"/>
                <a:ext cx="219966" cy="3364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1600" kern="0" dirty="0">
                    <a:latin typeface="DINPro-Regular" panose="02000503030000020004" pitchFamily="2" charset="0"/>
                  </a:rPr>
                  <a:t>W</a:t>
                </a:r>
                <a:endParaRPr lang="en-US" sz="1600" kern="0" baseline="0" dirty="0">
                  <a:latin typeface="DINPro-Regular" panose="02000503030000020004" pitchFamily="2" charset="0"/>
                </a:endParaRP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A8A1FEF-9701-FAAE-C52C-7A47FF6D33F1}"/>
              </a:ext>
            </a:extLst>
          </p:cNvPr>
          <p:cNvSpPr txBox="1"/>
          <p:nvPr/>
        </p:nvSpPr>
        <p:spPr bwMode="auto">
          <a:xfrm>
            <a:off x="246460" y="1478792"/>
            <a:ext cx="4320480" cy="206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52000" marR="0" indent="-25200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‒"/>
              <a:tabLst/>
            </a:pPr>
            <a:r>
              <a:rPr lang="en-US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Silicon substrate</a:t>
            </a:r>
          </a:p>
          <a:p>
            <a:pPr marL="252000" marR="0" indent="-25200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‒"/>
              <a:tabLst/>
            </a:pP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Pure Al metallization</a:t>
            </a:r>
          </a:p>
          <a:p>
            <a:pPr marL="252000" marR="0" indent="-25200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‒"/>
              <a:tabLst/>
            </a:pP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1 unstructured shielding layer</a:t>
            </a:r>
            <a:endParaRPr lang="en-US" sz="1800" kern="0" baseline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52000" marR="0" indent="-25200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‒"/>
              <a:tabLst/>
            </a:pPr>
            <a:r>
              <a:rPr lang="en-US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3 structured routing &amp; electrode layers</a:t>
            </a:r>
          </a:p>
          <a:p>
            <a:pPr marL="252000" indent="-25200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‒"/>
            </a:pPr>
            <a:r>
              <a:rPr lang="en-US" sz="1800" kern="0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Planarized dielectric layers</a:t>
            </a:r>
          </a:p>
          <a:p>
            <a:pPr marL="252000" indent="-252000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‒"/>
            </a:pP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(</a:t>
            </a:r>
            <a:r>
              <a:rPr lang="en-US" sz="1800" kern="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tbd</a:t>
            </a:r>
            <a:r>
              <a:rPr lang="en-US" sz="1800" kern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.) tungsten plugged vias</a:t>
            </a:r>
            <a:endParaRPr lang="en-US" sz="1800" kern="0" baseline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747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and blue lines&#10;&#10;Description automatically generated">
            <a:extLst>
              <a:ext uri="{FF2B5EF4-FFF2-40B4-BE49-F238E27FC236}">
                <a16:creationId xmlns:a16="http://schemas.microsoft.com/office/drawing/2014/main" id="{57859F3A-D451-4315-0046-B5D62AFD5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8D8832-9A5B-2CA0-59E2-F28CE969169B}"/>
              </a:ext>
            </a:extLst>
          </p:cNvPr>
          <p:cNvSpPr txBox="1"/>
          <p:nvPr/>
        </p:nvSpPr>
        <p:spPr bwMode="auto">
          <a:xfrm>
            <a:off x="7680176" y="332656"/>
            <a:ext cx="4392488" cy="145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en-US" sz="2000" b="1" kern="0" baseline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Axialization</a:t>
            </a: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electrodes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 </a:t>
            </a:r>
            <a:r>
              <a:rPr lang="en-US" sz="2000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electrodes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3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RF signals</a:t>
            </a:r>
          </a:p>
          <a:p>
            <a:pPr lvl="1"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2000" b="1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phase matched </a:t>
            </a:r>
            <a:r>
              <a:rPr lang="en-US" sz="2000" kern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routing</a:t>
            </a:r>
            <a:endParaRPr lang="en-US" sz="2000" b="1" kern="0" baseline="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425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0FA58F-496E-F713-897C-F1891B54BB59}"/>
              </a:ext>
            </a:extLst>
          </p:cNvPr>
          <p:cNvSpPr/>
          <p:nvPr/>
        </p:nvSpPr>
        <p:spPr bwMode="auto">
          <a:xfrm>
            <a:off x="10686093" y="606556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E2E517-A54E-8F24-B4F3-2A6BB7A76F85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Number of electrodes increases rapidly:</a:t>
            </a:r>
          </a:p>
          <a:p>
            <a:pPr marL="594900" lvl="1" indent="-342900">
              <a:buFont typeface="+mj-lt"/>
              <a:buAutoNum type="arabicPeriod"/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2020 (PTB): 25 electrodes</a:t>
            </a:r>
          </a:p>
          <a:p>
            <a:pPr marL="594900" lvl="1" indent="-342900">
              <a:buFont typeface="+mj-lt"/>
              <a:buAutoNum type="arabicPeriod"/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2024: 104 electrodes</a:t>
            </a:r>
          </a:p>
          <a:p>
            <a:pPr marL="594900" lvl="1" indent="-342900">
              <a:buFont typeface="+mj-lt"/>
              <a:buAutoNum type="arabicPeriod"/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202x: ~1000 electrodes?</a:t>
            </a:r>
          </a:p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Issue: manual routing is unfeasible</a:t>
            </a:r>
          </a:p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Solution: programmatic chip layout</a:t>
            </a:r>
          </a:p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Foundation: 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KQCircuits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</a:t>
            </a:r>
          </a:p>
          <a:p>
            <a:pPr lvl="1"/>
            <a:r>
              <a:rPr lang="en-US" dirty="0">
                <a:latin typeface="Source Sans 3" panose="020B0503030403020204" pitchFamily="34" charset="0"/>
              </a:rPr>
              <a:t>Python package for superconducting circuit design</a:t>
            </a:r>
          </a:p>
          <a:p>
            <a:pPr lvl="1"/>
            <a:r>
              <a:rPr lang="en-US" dirty="0">
                <a:latin typeface="Source Sans 3" panose="020B0503030403020204" pitchFamily="34" charset="0"/>
              </a:rPr>
              <a:t>Extends </a:t>
            </a:r>
            <a:r>
              <a:rPr lang="en-US" dirty="0" err="1">
                <a:latin typeface="Source Sans 3" panose="020B0503030403020204" pitchFamily="34" charset="0"/>
              </a:rPr>
              <a:t>KLayout</a:t>
            </a:r>
            <a:endParaRPr lang="en-US" dirty="0">
              <a:latin typeface="Source Sans 3" panose="020B0503030403020204" pitchFamily="34" charset="0"/>
            </a:endParaRPr>
          </a:p>
          <a:p>
            <a:pPr lvl="1"/>
            <a:r>
              <a:rPr lang="en-US" dirty="0">
                <a:latin typeface="Source Sans 3" panose="020B0503030403020204" pitchFamily="34" charset="0"/>
              </a:rPr>
              <a:t>Developed by IQM</a:t>
            </a:r>
          </a:p>
          <a:p>
            <a:r>
              <a:rPr lang="en-US" dirty="0">
                <a:latin typeface="Source Sans 3" panose="020B0503030403020204" pitchFamily="34" charset="0"/>
              </a:rPr>
              <a:t>Added features for ion trap design</a:t>
            </a:r>
          </a:p>
          <a:p>
            <a:pPr lvl="1"/>
            <a:r>
              <a:rPr lang="en-US" sz="1800" dirty="0">
                <a:latin typeface="Source Sans 3" panose="020B0503030403020204" pitchFamily="34" charset="0"/>
              </a:rPr>
              <a:t>Multi-layer routing incl. vias</a:t>
            </a:r>
          </a:p>
          <a:p>
            <a:pPr lvl="1"/>
            <a:r>
              <a:rPr lang="en-US" sz="1800" dirty="0">
                <a:latin typeface="Source Sans 3" panose="020B0503030403020204" pitchFamily="34" charset="0"/>
              </a:rPr>
              <a:t>Electrode structures</a:t>
            </a:r>
          </a:p>
          <a:p>
            <a:pPr lvl="1"/>
            <a:endParaRPr lang="en-US" dirty="0">
              <a:latin typeface="Source Sans 3" panose="020B050303040302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scalable trap design software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5A370-104C-ACA2-EAE9-B515AAEB6B6C}"/>
              </a:ext>
            </a:extLst>
          </p:cNvPr>
          <p:cNvSpPr txBox="1"/>
          <p:nvPr/>
        </p:nvSpPr>
        <p:spPr bwMode="auto">
          <a:xfrm>
            <a:off x="263352" y="6381751"/>
            <a:ext cx="6097002" cy="29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760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[Heinsoo2023] 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J. </a:t>
            </a:r>
            <a:r>
              <a:rPr lang="de-AT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Heinsoo</a:t>
            </a:r>
            <a:r>
              <a:rPr lang="de-AT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et al. (2023). </a:t>
            </a:r>
            <a:r>
              <a:rPr lang="de-DE" sz="1200" kern="0" baseline="0" dirty="0" err="1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KQCircuits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. 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  <a:hlinkClick r:id="rId2"/>
              </a:rPr>
              <a:t>10.5281/ZENODO.4944796</a:t>
            </a:r>
            <a:r>
              <a:rPr lang="de-DE" sz="1200" kern="0" baseline="0" dirty="0">
                <a:solidFill>
                  <a:schemeClr val="bg2"/>
                </a:solidFill>
                <a:latin typeface="DINPro-Regular" panose="02000503030000020004" pitchFamily="2" charset="0"/>
                <a:ea typeface="Source Sans Pro" panose="020B0503030403020204" pitchFamily="34" charset="0"/>
              </a:rPr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8DF77E-00EF-4CA3-8A3B-E4957D98C539}"/>
              </a:ext>
            </a:extLst>
          </p:cNvPr>
          <p:cNvGrpSpPr/>
          <p:nvPr/>
        </p:nvGrpSpPr>
        <p:grpSpPr>
          <a:xfrm>
            <a:off x="6352415" y="332656"/>
            <a:ext cx="5055149" cy="2842663"/>
            <a:chOff x="6812493" y="1124744"/>
            <a:chExt cx="3873600" cy="217824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38D784B-03E0-F27D-F6D8-2111F0D5F690}"/>
                </a:ext>
              </a:extLst>
            </p:cNvPr>
            <p:cNvGrpSpPr/>
            <p:nvPr/>
          </p:nvGrpSpPr>
          <p:grpSpPr>
            <a:xfrm>
              <a:off x="6812493" y="1124744"/>
              <a:ext cx="3873600" cy="2178242"/>
              <a:chOff x="6528048" y="1124744"/>
              <a:chExt cx="4321787" cy="2430270"/>
            </a:xfrm>
          </p:grpSpPr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8BD5D5EF-84CC-07DA-D95A-1ABBB6D1C644}"/>
                  </a:ext>
                </a:extLst>
              </p:cNvPr>
              <p:cNvSpPr/>
              <p:nvPr/>
            </p:nvSpPr>
            <p:spPr bwMode="auto">
              <a:xfrm>
                <a:off x="6528048" y="1124744"/>
                <a:ext cx="4320480" cy="2430270"/>
              </a:xfrm>
              <a:prstGeom prst="roundRect">
                <a:avLst>
                  <a:gd name="adj" fmla="val 2602"/>
                </a:avLst>
              </a:prstGeom>
              <a:solidFill>
                <a:schemeClr val="accent2"/>
              </a:solidFill>
              <a:ln w="9525">
                <a:solidFill>
                  <a:schemeClr val="accent2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24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FA6C000C-E77E-D110-C651-082D836AEEFE}"/>
                  </a:ext>
                </a:extLst>
              </p:cNvPr>
              <p:cNvSpPr/>
              <p:nvPr/>
            </p:nvSpPr>
            <p:spPr bwMode="auto">
              <a:xfrm>
                <a:off x="6529355" y="1124744"/>
                <a:ext cx="4320480" cy="14367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24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282CA0-29FD-1B01-75A0-FC1D707BC83C}"/>
                  </a:ext>
                </a:extLst>
              </p:cNvPr>
              <p:cNvGrpSpPr/>
              <p:nvPr/>
            </p:nvGrpSpPr>
            <p:grpSpPr>
              <a:xfrm>
                <a:off x="10686093" y="1156011"/>
                <a:ext cx="81136" cy="81136"/>
                <a:chOff x="4948064" y="1849016"/>
                <a:chExt cx="144016" cy="144016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DE477B7C-E73B-A24B-4D14-B67BACF216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48064" y="1849016"/>
                  <a:ext cx="144016" cy="144016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858BE330-A6EF-ACFE-5116-67EBA665B5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948064" y="1849016"/>
                  <a:ext cx="144016" cy="144016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11874113-B3BD-9C53-E8F7-BECB7CD3BF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47920" y="1223103"/>
                <a:ext cx="81136" cy="0"/>
              </a:xfrm>
              <a:prstGeom prst="line">
                <a:avLst/>
              </a:prstGeom>
              <a:ln w="9525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750BDFF-6098-C541-ADD5-6701F01E7065}"/>
                  </a:ext>
                </a:extLst>
              </p:cNvPr>
              <p:cNvSpPr/>
              <p:nvPr/>
            </p:nvSpPr>
            <p:spPr bwMode="auto">
              <a:xfrm>
                <a:off x="10579346" y="1164919"/>
                <a:ext cx="59044" cy="5904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24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7111698-7845-A47E-3AFF-E97A9FDE93CD}"/>
                </a:ext>
              </a:extLst>
            </p:cNvPr>
            <p:cNvSpPr txBox="1"/>
            <p:nvPr/>
          </p:nvSpPr>
          <p:spPr bwMode="auto">
            <a:xfrm>
              <a:off x="6891898" y="1301099"/>
              <a:ext cx="3793025" cy="1886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straight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=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(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cell_refs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[</a:t>
              </a:r>
              <a:r>
                <a:rPr lang="en-US" sz="11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"port_LZ_DC1,3_n“</a:t>
              </a:r>
              <a:r>
                <a:rPr lang="en-US" sz="1100" dirty="0">
                  <a:solidFill>
                    <a:srgbClr val="CCCCCC"/>
                  </a:solidFill>
                  <a:latin typeface="Consolas" panose="020B0609020204030204" pitchFamily="49" charset="0"/>
                </a:rPr>
                <a:t>]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, (</a:t>
              </a:r>
              <a:r>
                <a:rPr lang="en-US" sz="1100" b="0" dirty="0">
                  <a:solidFill>
                    <a:srgbClr val="B5CEA8"/>
                  </a:solidFill>
                  <a:effectLst/>
                  <a:latin typeface="Consolas" panose="020B0609020204030204" pitchFamily="49" charset="0"/>
                </a:rPr>
                <a:t>1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, </a:t>
              </a:r>
              <a:r>
                <a:rPr lang="en-US" sz="1100" b="0" dirty="0">
                  <a:solidFill>
                    <a:srgbClr val="B5CEA8"/>
                  </a:solidFill>
                  <a:effectLst/>
                  <a:latin typeface="Consolas" panose="020B0609020204030204" pitchFamily="49" charset="0"/>
                </a:rPr>
                <a:t>0.74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))</a:t>
              </a:r>
            </a:p>
            <a:p>
              <a:endParaRPr lang="en-US" sz="11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endParaRPr>
            </a:p>
            <a:p>
              <a:r>
                <a:rPr lang="en-US" sz="1100" b="0" dirty="0">
                  <a:solidFill>
                    <a:srgbClr val="C586C0"/>
                  </a:solidFill>
                  <a:effectLst/>
                  <a:latin typeface="Consolas" panose="020B0609020204030204" pitchFamily="49" charset="0"/>
                </a:rPr>
                <a:t>for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el_ref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, 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launcher_ref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>
                  <a:solidFill>
                    <a:srgbClr val="C586C0"/>
                  </a:solidFill>
                  <a:effectLst/>
                  <a:latin typeface="Consolas" panose="020B0609020204030204" pitchFamily="49" charset="0"/>
                </a:rPr>
                <a:t>in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electrode2launcher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.</a:t>
              </a:r>
              <a:r>
                <a:rPr lang="en-US" sz="1100" b="0" dirty="0">
                  <a:solidFill>
                    <a:srgbClr val="DCDCAA"/>
                  </a:solidFill>
                  <a:effectLst/>
                  <a:latin typeface="Consolas" panose="020B0609020204030204" pitchFamily="49" charset="0"/>
                </a:rPr>
                <a:t>items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():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intersect1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=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 err="1">
                  <a:solidFill>
                    <a:srgbClr val="DCDCAA"/>
                  </a:solidFill>
                  <a:effectLst/>
                  <a:latin typeface="Consolas" panose="020B0609020204030204" pitchFamily="49" charset="0"/>
                </a:rPr>
                <a:t>compute_intersection_from_direction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…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intersect2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=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US" sz="1100" b="0" dirty="0" err="1">
                  <a:solidFill>
                    <a:srgbClr val="DCDCAA"/>
                  </a:solidFill>
                  <a:effectLst/>
                  <a:latin typeface="Consolas" panose="020B0609020204030204" pitchFamily="49" charset="0"/>
                </a:rPr>
                <a:t>compute_intersection_from_direction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dirty="0">
                  <a:solidFill>
                    <a:srgbClr val="9CDCFE"/>
                  </a:solidFill>
                  <a:latin typeface="Consolas" panose="020B0609020204030204" pitchFamily="49" charset="0"/>
                </a:rPr>
                <a:t>…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self</a:t>
              </a:r>
              <a:r>
                <a:rPr lang="en-US" sz="1100" b="0" dirty="0" err="1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.</a:t>
              </a:r>
              <a:r>
                <a:rPr lang="en-US" sz="1100" b="0" dirty="0" err="1">
                  <a:solidFill>
                    <a:srgbClr val="DCDCAA"/>
                  </a:solidFill>
                  <a:effectLst/>
                  <a:latin typeface="Consolas" panose="020B0609020204030204" pitchFamily="49" charset="0"/>
                </a:rPr>
                <a:t>insert_cell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b="0" dirty="0" err="1">
                  <a:solidFill>
                    <a:srgbClr val="4EC9B0"/>
                  </a:solidFill>
                  <a:effectLst/>
                  <a:latin typeface="Consolas" panose="020B0609020204030204" pitchFamily="49" charset="0"/>
                </a:rPr>
                <a:t>WaveguideComposite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,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nodes</a:t>
              </a:r>
              <a:r>
                <a:rPr lang="en-US" sz="11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=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[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    </a:t>
              </a:r>
              <a:r>
                <a:rPr lang="en-US" sz="1100" b="0" dirty="0">
                  <a:solidFill>
                    <a:srgbClr val="4EC9B0"/>
                  </a:solidFill>
                  <a:effectLst/>
                  <a:latin typeface="Consolas" panose="020B0609020204030204" pitchFamily="49" charset="0"/>
                </a:rPr>
                <a:t>Node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launcher_ref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),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    </a:t>
              </a:r>
              <a:r>
                <a:rPr lang="en-US" sz="1100" b="0" dirty="0">
                  <a:solidFill>
                    <a:srgbClr val="4EC9B0"/>
                  </a:solidFill>
                  <a:effectLst/>
                  <a:latin typeface="Consolas" panose="020B0609020204030204" pitchFamily="49" charset="0"/>
                </a:rPr>
                <a:t>Node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intersect1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),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    </a:t>
              </a:r>
              <a:r>
                <a:rPr lang="en-US" sz="1100" b="0" dirty="0">
                  <a:solidFill>
                    <a:srgbClr val="4EC9B0"/>
                  </a:solidFill>
                  <a:effectLst/>
                  <a:latin typeface="Consolas" panose="020B0609020204030204" pitchFamily="49" charset="0"/>
                </a:rPr>
                <a:t>Node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intersect2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),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    </a:t>
              </a:r>
              <a:r>
                <a:rPr lang="en-US" sz="1100" b="0" dirty="0">
                  <a:solidFill>
                    <a:srgbClr val="4EC9B0"/>
                  </a:solidFill>
                  <a:effectLst/>
                  <a:latin typeface="Consolas" panose="020B0609020204030204" pitchFamily="49" charset="0"/>
                </a:rPr>
                <a:t>Node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(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el_ref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),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], 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    </a:t>
              </a:r>
              <a:r>
                <a:rPr lang="en-US" sz="11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**</a:t>
              </a:r>
              <a:r>
                <a:rPr lang="en-US" sz="1100" b="0" dirty="0" err="1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waveguide_dc_wide_params</a:t>
              </a:r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,</a:t>
              </a:r>
            </a:p>
            <a:p>
              <a:r>
                <a:rPr lang="en-US" sz="1100" b="0" dirty="0">
                  <a:solidFill>
                    <a:srgbClr val="CCCCCC"/>
                  </a:solidFill>
                  <a:effectLst/>
                  <a:latin typeface="Consolas" panose="020B0609020204030204" pitchFamily="49" charset="0"/>
                </a:rPr>
                <a:t>    )</a:t>
              </a:r>
            </a:p>
          </p:txBody>
        </p:sp>
      </p:grpSp>
      <p:pic>
        <p:nvPicPr>
          <p:cNvPr id="12" name="Picture 11" descr="A computer screen shot of a rectangular object&#10;&#10;Description automatically generated">
            <a:extLst>
              <a:ext uri="{FF2B5EF4-FFF2-40B4-BE49-F238E27FC236}">
                <a16:creationId xmlns:a16="http://schemas.microsoft.com/office/drawing/2014/main" id="{8FD27638-831A-670A-CA27-1153A7AD35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415" y="3319255"/>
            <a:ext cx="3378370" cy="332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9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Why Penning traps might be a good alternative.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96E62B2-BF09-613B-9B4E-1A1DCD294198}"/>
              </a:ext>
            </a:extLst>
          </p:cNvPr>
          <p:cNvGrpSpPr/>
          <p:nvPr/>
        </p:nvGrpSpPr>
        <p:grpSpPr>
          <a:xfrm>
            <a:off x="406574" y="1264709"/>
            <a:ext cx="5617418" cy="5115189"/>
            <a:chOff x="406574" y="1264709"/>
            <a:chExt cx="5617418" cy="511518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25ABC58-FC02-9064-C267-85DD715B014E}"/>
                </a:ext>
              </a:extLst>
            </p:cNvPr>
            <p:cNvGrpSpPr/>
            <p:nvPr/>
          </p:nvGrpSpPr>
          <p:grpSpPr>
            <a:xfrm>
              <a:off x="406574" y="1264709"/>
              <a:ext cx="5617418" cy="5115189"/>
              <a:chOff x="406574" y="1264709"/>
              <a:chExt cx="5617418" cy="5115189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C23E05C-120D-DAC9-630C-1054151AEBDD}"/>
                  </a:ext>
                </a:extLst>
              </p:cNvPr>
              <p:cNvSpPr/>
              <p:nvPr/>
            </p:nvSpPr>
            <p:spPr bwMode="auto">
              <a:xfrm>
                <a:off x="406574" y="1266561"/>
                <a:ext cx="5617418" cy="5113337"/>
              </a:xfrm>
              <a:prstGeom prst="roundRect">
                <a:avLst>
                  <a:gd name="adj" fmla="val 3546"/>
                </a:avLst>
              </a:prstGeom>
              <a:solidFill>
                <a:srgbClr val="0A8276">
                  <a:alpha val="30196"/>
                </a:srgbClr>
              </a:solidFill>
              <a:ln w="571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de-AT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397A491E-DB9A-B4D0-1DE9-71BE40DF353A}"/>
                  </a:ext>
                </a:extLst>
              </p:cNvPr>
              <p:cNvSpPr/>
              <p:nvPr/>
            </p:nvSpPr>
            <p:spPr bwMode="auto">
              <a:xfrm>
                <a:off x="406574" y="1264709"/>
                <a:ext cx="5617418" cy="508107"/>
              </a:xfrm>
              <a:prstGeom prst="roundRect">
                <a:avLst>
                  <a:gd name="adj" fmla="val 36503"/>
                </a:avLst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r>
                  <a:rPr lang="de-AT" sz="2400" b="1" baseline="0" dirty="0" err="1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Full</a:t>
                </a:r>
                <a:r>
                  <a:rPr lang="de-AT" sz="2400" b="1" baseline="0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3D </a:t>
                </a:r>
                <a:r>
                  <a:rPr lang="de-AT" sz="2400" b="1" baseline="0" dirty="0" err="1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transport</a:t>
                </a:r>
                <a:endParaRPr lang="de-AT" sz="2400" b="1" baseline="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D023D4-255D-1376-DC2E-947FCE0DD7EF}"/>
                </a:ext>
              </a:extLst>
            </p:cNvPr>
            <p:cNvSpPr txBox="1"/>
            <p:nvPr/>
          </p:nvSpPr>
          <p:spPr bwMode="auto">
            <a:xfrm>
              <a:off x="623392" y="1968075"/>
              <a:ext cx="5328592" cy="1618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t" anchorCtr="0">
              <a:spAutoFit/>
            </a:bodyPr>
            <a:lstStyle/>
            <a:p>
              <a:pPr marL="285750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Not restricted to RF nulls i.e., grid of RF nulls</a:t>
              </a:r>
            </a:p>
            <a:p>
              <a:pPr marL="285750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No need for junctions</a:t>
              </a:r>
            </a:p>
            <a:p>
              <a:pPr marL="895335" lvl="1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Saves chip area</a:t>
              </a:r>
            </a:p>
            <a:p>
              <a:pPr marL="895335" lvl="1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No engineering of complicated geometry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B37C966-DD3E-C37B-4919-86735EC58CF1}"/>
              </a:ext>
            </a:extLst>
          </p:cNvPr>
          <p:cNvGrpSpPr/>
          <p:nvPr/>
        </p:nvGrpSpPr>
        <p:grpSpPr>
          <a:xfrm>
            <a:off x="6168008" y="1264709"/>
            <a:ext cx="5617418" cy="5115189"/>
            <a:chOff x="406574" y="1264709"/>
            <a:chExt cx="5617418" cy="51151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7883177-DCEB-C451-531C-3D3F98C47239}"/>
                </a:ext>
              </a:extLst>
            </p:cNvPr>
            <p:cNvGrpSpPr/>
            <p:nvPr/>
          </p:nvGrpSpPr>
          <p:grpSpPr>
            <a:xfrm>
              <a:off x="406574" y="1264709"/>
              <a:ext cx="5617418" cy="5115189"/>
              <a:chOff x="406574" y="1264709"/>
              <a:chExt cx="5617418" cy="5115189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DA97C6EC-E158-C54D-7061-13E8FF55C033}"/>
                  </a:ext>
                </a:extLst>
              </p:cNvPr>
              <p:cNvSpPr/>
              <p:nvPr/>
            </p:nvSpPr>
            <p:spPr bwMode="auto">
              <a:xfrm>
                <a:off x="406574" y="1266561"/>
                <a:ext cx="5617418" cy="5113337"/>
              </a:xfrm>
              <a:prstGeom prst="roundRect">
                <a:avLst>
                  <a:gd name="adj" fmla="val 3546"/>
                </a:avLst>
              </a:prstGeom>
              <a:solidFill>
                <a:srgbClr val="0A8276">
                  <a:alpha val="30196"/>
                </a:srgbClr>
              </a:solidFill>
              <a:ln w="571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de-AT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3DA71C0A-6823-5E8F-C8C1-9C69921C687B}"/>
                  </a:ext>
                </a:extLst>
              </p:cNvPr>
              <p:cNvSpPr/>
              <p:nvPr/>
            </p:nvSpPr>
            <p:spPr bwMode="auto">
              <a:xfrm>
                <a:off x="406574" y="1264709"/>
                <a:ext cx="5617418" cy="508107"/>
              </a:xfrm>
              <a:prstGeom prst="roundRect">
                <a:avLst>
                  <a:gd name="adj" fmla="val 36503"/>
                </a:avLst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r>
                  <a:rPr lang="de-AT" sz="2400" b="1" baseline="0" dirty="0" err="1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No</a:t>
                </a:r>
                <a:r>
                  <a:rPr lang="de-AT" sz="2400" b="1" baseline="0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de-AT" sz="2400" b="1" baseline="0" dirty="0" err="1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more</a:t>
                </a:r>
                <a:r>
                  <a:rPr lang="de-AT" sz="2400" b="1" baseline="0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high power RF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60F8C5-D4C5-2E01-8338-B53128070219}"/>
                </a:ext>
              </a:extLst>
            </p:cNvPr>
            <p:cNvSpPr txBox="1"/>
            <p:nvPr/>
          </p:nvSpPr>
          <p:spPr bwMode="auto">
            <a:xfrm>
              <a:off x="600854" y="1968075"/>
              <a:ext cx="5351130" cy="2449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t" anchorCtr="0">
              <a:spAutoFit/>
            </a:bodyPr>
            <a:lstStyle/>
            <a:p>
              <a:pPr marL="285750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RF voltages on the order of 1 V instead of 100 V</a:t>
              </a:r>
            </a:p>
            <a:p>
              <a:pPr marL="285750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Reduced dissipation on chip</a:t>
              </a:r>
              <a:b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</a:b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→ potentially lower heating rate</a:t>
              </a:r>
            </a:p>
            <a:p>
              <a:pPr marL="285750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Usage of silicon substrate more feasible</a:t>
              </a:r>
              <a:b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</a:br>
              <a:r>
                <a:rPr lang="en-US" sz="1800" kern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→ easier to handle in industrial CMOS fab</a:t>
              </a:r>
            </a:p>
            <a:p>
              <a:pPr marL="285750" indent="-285750" defTabSz="57600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US" sz="1800" kern="0" baseline="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No need for resonator circuit</a:t>
              </a:r>
              <a:endParaRPr lang="en-US" sz="1800" b="1" kern="0" baseline="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1A1D3C8-E613-5050-714A-6C7920963576}"/>
              </a:ext>
            </a:extLst>
          </p:cNvPr>
          <p:cNvGrpSpPr/>
          <p:nvPr/>
        </p:nvGrpSpPr>
        <p:grpSpPr>
          <a:xfrm>
            <a:off x="597466" y="4267200"/>
            <a:ext cx="5205468" cy="2080875"/>
            <a:chOff x="597466" y="4267200"/>
            <a:chExt cx="5205468" cy="208087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688A841-90A8-216D-6661-167FDAF377BF}"/>
                </a:ext>
              </a:extLst>
            </p:cNvPr>
            <p:cNvGrpSpPr/>
            <p:nvPr/>
          </p:nvGrpSpPr>
          <p:grpSpPr>
            <a:xfrm>
              <a:off x="646634" y="4267200"/>
              <a:ext cx="5156300" cy="2080875"/>
              <a:chOff x="646634" y="4267200"/>
              <a:chExt cx="5156300" cy="2080875"/>
            </a:xfrm>
          </p:grpSpPr>
          <p:pic>
            <p:nvPicPr>
              <p:cNvPr id="44" name="Picture 43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FB6E3B8E-92B5-87C8-C274-1484E979EB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103" b="11348"/>
              <a:stretch/>
            </p:blipFill>
            <p:spPr>
              <a:xfrm>
                <a:off x="646634" y="4267200"/>
                <a:ext cx="1683832" cy="1809700"/>
              </a:xfrm>
              <a:prstGeom prst="rect">
                <a:avLst/>
              </a:prstGeom>
            </p:spPr>
          </p:pic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20FAD335-EFA6-C944-564E-E1FC9A36D8FE}"/>
                  </a:ext>
                </a:extLst>
              </p:cNvPr>
              <p:cNvGrpSpPr/>
              <p:nvPr/>
            </p:nvGrpSpPr>
            <p:grpSpPr>
              <a:xfrm>
                <a:off x="2942067" y="4286524"/>
                <a:ext cx="2860867" cy="2061551"/>
                <a:chOff x="7932564" y="3356992"/>
                <a:chExt cx="3562721" cy="2567308"/>
              </a:xfrm>
            </p:grpSpPr>
            <p:pic>
              <p:nvPicPr>
                <p:cNvPr id="46" name="Picture 45" descr="figure 3">
                  <a:extLst>
                    <a:ext uri="{FF2B5EF4-FFF2-40B4-BE49-F238E27FC236}">
                      <a16:creationId xmlns:a16="http://schemas.microsoft.com/office/drawing/2014/main" id="{5C2986C7-4E7F-2BEB-2565-A26ECFAEEF2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76205" y="3356992"/>
                  <a:ext cx="3519080" cy="22296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529F3BB-F3BB-B388-92E4-475714D6DCE6}"/>
                    </a:ext>
                  </a:extLst>
                </p:cNvPr>
                <p:cNvSpPr txBox="1"/>
                <p:nvPr/>
              </p:nvSpPr>
              <p:spPr bwMode="auto">
                <a:xfrm>
                  <a:off x="7932564" y="5579345"/>
                  <a:ext cx="1175292" cy="3449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kern="0" baseline="0" dirty="0">
                      <a:latin typeface="DINPro-Regular" panose="02000503030000020004" pitchFamily="2" charset="0"/>
                      <a:ea typeface="Source Sans Pro" panose="020B0503030403020204" pitchFamily="34" charset="0"/>
                    </a:rPr>
                    <a:t>[Jain2024] </a:t>
                  </a:r>
                  <a:endParaRPr lang="en-US" sz="1200" dirty="0">
                    <a:latin typeface="DINPro-Regular" panose="02000503030000020004" pitchFamily="2" charset="0"/>
                  </a:endParaRPr>
                </a:p>
              </p:txBody>
            </p:sp>
          </p:grpSp>
          <p:sp>
            <p:nvSpPr>
              <p:cNvPr id="48" name="Arrow: Right 47">
                <a:extLst>
                  <a:ext uri="{FF2B5EF4-FFF2-40B4-BE49-F238E27FC236}">
                    <a16:creationId xmlns:a16="http://schemas.microsoft.com/office/drawing/2014/main" id="{1039DA98-BB2D-20B3-25C4-807EA325C7D6}"/>
                  </a:ext>
                </a:extLst>
              </p:cNvPr>
              <p:cNvSpPr/>
              <p:nvPr/>
            </p:nvSpPr>
            <p:spPr bwMode="auto">
              <a:xfrm>
                <a:off x="2496226" y="5026989"/>
                <a:ext cx="315124" cy="309444"/>
              </a:xfrm>
              <a:prstGeom prst="rightArrow">
                <a:avLst/>
              </a:prstGeom>
              <a:solidFill>
                <a:schemeClr val="tx2"/>
              </a:solidFill>
              <a:ln w="28575" cap="rnd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defTabSz="576000" eaLnBrk="0" hangingPunct="0">
                  <a:lnSpc>
                    <a:spcPct val="120000"/>
                  </a:lnSpc>
                </a:pPr>
                <a:endParaRPr lang="en-US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1404D8D-2348-BB1E-F9B6-C3DA462F21AE}"/>
                </a:ext>
              </a:extLst>
            </p:cNvPr>
            <p:cNvSpPr txBox="1"/>
            <p:nvPr/>
          </p:nvSpPr>
          <p:spPr bwMode="auto">
            <a:xfrm>
              <a:off x="597466" y="6071075"/>
              <a:ext cx="134994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kern="0" baseline="0" dirty="0">
                  <a:latin typeface="DINPro-Regular" panose="02000503030000020004" pitchFamily="2" charset="0"/>
                  <a:ea typeface="Source Sans Pro" panose="020B0503030403020204" pitchFamily="34" charset="0"/>
                </a:rPr>
                <a:t>[Kielpinski2002] </a:t>
              </a:r>
              <a:endParaRPr lang="en-US" sz="1200" dirty="0">
                <a:latin typeface="DINPro-Regular" panose="02000503030000020004" pitchFamily="2" charset="0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AF9B827-33EC-9C16-7A12-CC43A1A344AA}"/>
              </a:ext>
            </a:extLst>
          </p:cNvPr>
          <p:cNvSpPr txBox="1"/>
          <p:nvPr/>
        </p:nvSpPr>
        <p:spPr bwMode="auto">
          <a:xfrm>
            <a:off x="567809" y="3971957"/>
            <a:ext cx="16838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kern="0" baseline="0" dirty="0">
                <a:latin typeface="DINPro-Regular" panose="02000503030000020004" pitchFamily="2" charset="0"/>
                <a:ea typeface="Source Sans Pro" panose="020B0503030403020204" pitchFamily="34" charset="0"/>
              </a:rPr>
              <a:t>Paul-trap: QCCD</a:t>
            </a:r>
            <a:endParaRPr lang="en-US" dirty="0">
              <a:latin typeface="DINPro-Regular" panose="02000503030000020004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91AB29-508F-31E0-76F8-4E4696062D39}"/>
              </a:ext>
            </a:extLst>
          </p:cNvPr>
          <p:cNvSpPr txBox="1"/>
          <p:nvPr/>
        </p:nvSpPr>
        <p:spPr bwMode="auto">
          <a:xfrm>
            <a:off x="2930314" y="3987345"/>
            <a:ext cx="30936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kern="0" baseline="0" dirty="0">
                <a:latin typeface="DINPro-Regular" panose="02000503030000020004" pitchFamily="2" charset="0"/>
                <a:ea typeface="Source Sans Pro" panose="020B0503030403020204" pitchFamily="34" charset="0"/>
              </a:rPr>
              <a:t>Penning: full 2D transport</a:t>
            </a:r>
            <a:endParaRPr lang="en-US" dirty="0">
              <a:latin typeface="DINPro-Regular" panose="02000503030000020004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C932BF-AC2C-A27B-2987-2092D285AC64}"/>
              </a:ext>
            </a:extLst>
          </p:cNvPr>
          <p:cNvSpPr txBox="1"/>
          <p:nvPr/>
        </p:nvSpPr>
        <p:spPr bwMode="auto">
          <a:xfrm>
            <a:off x="0" y="6525344"/>
            <a:ext cx="12191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[</a:t>
            </a:r>
            <a:r>
              <a:rPr lang="en-US" sz="1200" b="0" i="0" dirty="0" err="1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Kielpinski</a:t>
            </a:r>
            <a:r>
              <a:rPr lang="en-US" sz="1200" b="0" i="0" dirty="0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 2002] </a:t>
            </a:r>
            <a:r>
              <a:rPr lang="en-US" sz="1200" b="0" i="0" dirty="0" err="1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Kielpinski</a:t>
            </a:r>
            <a:r>
              <a:rPr lang="en-US" sz="1200" b="0" i="0" dirty="0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 D, Monroe C, </a:t>
            </a:r>
            <a:r>
              <a:rPr lang="en-US" sz="1200" b="0" i="0" dirty="0" err="1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Wineland</a:t>
            </a:r>
            <a:r>
              <a:rPr lang="en-US" sz="1200" b="0" i="0" dirty="0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 DJ. Architecture for a large-scale ion-trap quantum computer. Nature. 2002. </a:t>
            </a:r>
            <a:r>
              <a:rPr lang="en-US" sz="1200" b="0" i="0" dirty="0" err="1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doi</a:t>
            </a:r>
            <a:r>
              <a:rPr lang="en-US" sz="1200" b="0" i="0" dirty="0">
                <a:solidFill>
                  <a:srgbClr val="212121"/>
                </a:solidFill>
                <a:effectLst/>
                <a:latin typeface="DINPro-Regular" panose="02000503030000020004" pitchFamily="2" charset="0"/>
              </a:rPr>
              <a:t>: 10.1038/nature0078</a:t>
            </a:r>
            <a:endParaRPr lang="en-US" sz="1200" dirty="0">
              <a:latin typeface="DINPro-Regular" panose="02000503030000020004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DBA7645-E886-4407-400A-2F43BBDB85D4}"/>
              </a:ext>
            </a:extLst>
          </p:cNvPr>
          <p:cNvGrpSpPr/>
          <p:nvPr/>
        </p:nvGrpSpPr>
        <p:grpSpPr>
          <a:xfrm>
            <a:off x="6693542" y="4810140"/>
            <a:ext cx="4644554" cy="1056118"/>
            <a:chOff x="6600056" y="2262506"/>
            <a:chExt cx="4644554" cy="1056118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4924794B-8F01-24AA-CE0B-3F86A47FCABE}"/>
                </a:ext>
              </a:extLst>
            </p:cNvPr>
            <p:cNvSpPr/>
            <p:nvPr/>
          </p:nvSpPr>
          <p:spPr bwMode="auto">
            <a:xfrm>
              <a:off x="6600056" y="2869739"/>
              <a:ext cx="4644554" cy="448885"/>
            </a:xfrm>
            <a:prstGeom prst="round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defTabSz="576000" eaLnBrk="0" hangingPunct="0">
                <a:lnSpc>
                  <a:spcPct val="120000"/>
                </a:lnSpc>
              </a:pPr>
              <a:r>
                <a:rPr lang="de-AT" sz="16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Substrate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E12AE5D-45BF-BC80-757E-38750840285F}"/>
                </a:ext>
              </a:extLst>
            </p:cNvPr>
            <p:cNvSpPr/>
            <p:nvPr/>
          </p:nvSpPr>
          <p:spPr bwMode="auto">
            <a:xfrm>
              <a:off x="9853814" y="2262506"/>
              <a:ext cx="1014334" cy="1026220"/>
            </a:xfrm>
            <a:prstGeom prst="ellipse">
              <a:avLst/>
            </a:prstGeom>
            <a:noFill/>
            <a:ln w="12700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AT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E440C5E-9EB9-35CF-90E4-1172F798B40E}"/>
                </a:ext>
              </a:extLst>
            </p:cNvPr>
            <p:cNvSpPr/>
            <p:nvPr/>
          </p:nvSpPr>
          <p:spPr bwMode="auto">
            <a:xfrm>
              <a:off x="9939036" y="2348726"/>
              <a:ext cx="843890" cy="853780"/>
            </a:xfrm>
            <a:prstGeom prst="ellipse">
              <a:avLst/>
            </a:prstGeom>
            <a:noFill/>
            <a:ln w="12700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AT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4C9F977-60B5-E892-A449-B135647C134E}"/>
                </a:ext>
              </a:extLst>
            </p:cNvPr>
            <p:cNvSpPr/>
            <p:nvPr/>
          </p:nvSpPr>
          <p:spPr bwMode="auto">
            <a:xfrm>
              <a:off x="8930597" y="2272570"/>
              <a:ext cx="1014334" cy="1026220"/>
            </a:xfrm>
            <a:prstGeom prst="ellipse">
              <a:avLst/>
            </a:prstGeom>
            <a:noFill/>
            <a:ln w="12700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AT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9846DDF-07CC-0248-5FEB-3A73884933AC}"/>
                </a:ext>
              </a:extLst>
            </p:cNvPr>
            <p:cNvSpPr/>
            <p:nvPr/>
          </p:nvSpPr>
          <p:spPr bwMode="auto">
            <a:xfrm>
              <a:off x="9015819" y="2358790"/>
              <a:ext cx="843890" cy="853780"/>
            </a:xfrm>
            <a:prstGeom prst="ellipse">
              <a:avLst/>
            </a:prstGeom>
            <a:noFill/>
            <a:ln w="12700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AT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F92442A-485A-7AC8-7722-2F22FB7C0322}"/>
                </a:ext>
              </a:extLst>
            </p:cNvPr>
            <p:cNvSpPr/>
            <p:nvPr/>
          </p:nvSpPr>
          <p:spPr bwMode="auto">
            <a:xfrm>
              <a:off x="9480375" y="2728415"/>
              <a:ext cx="748865" cy="15476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defTabSz="576000" eaLnBrk="0" hangingPunct="0">
                <a:lnSpc>
                  <a:spcPct val="120000"/>
                </a:lnSpc>
              </a:pPr>
              <a:endParaRPr lang="de-AT" sz="1600" baseline="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8DFBAEC-4A52-12C3-2667-BCECFF81543B}"/>
                </a:ext>
              </a:extLst>
            </p:cNvPr>
            <p:cNvSpPr txBox="1"/>
            <p:nvPr/>
          </p:nvSpPr>
          <p:spPr bwMode="auto">
            <a:xfrm>
              <a:off x="9516418" y="2396513"/>
              <a:ext cx="1728192" cy="301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l" defTabSz="57600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SzTx/>
                <a:tabLst/>
              </a:pPr>
              <a:r>
                <a:rPr lang="de-AT" sz="1800" kern="0" baseline="0" dirty="0">
                  <a:latin typeface="+mn-lt"/>
                  <a:ea typeface="+mn-ea"/>
                  <a:cs typeface="+mn-cs"/>
                </a:rPr>
                <a:t>RF loss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747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33CC8D9-8266-699C-70AE-7CDA2356EE32}"/>
              </a:ext>
            </a:extLst>
          </p:cNvPr>
          <p:cNvSpPr/>
          <p:nvPr/>
        </p:nvSpPr>
        <p:spPr bwMode="auto">
          <a:xfrm>
            <a:off x="10488488" y="114626"/>
            <a:ext cx="1512168" cy="7924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CFD5C-5BF5-DBA7-DDF2-D2E058847C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800" y="1124744"/>
            <a:ext cx="7417384" cy="5113337"/>
          </a:xfrm>
        </p:spPr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First surface-electrode Penning ion trap: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Fabricated by PTB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Single layer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12 µm gold metallization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Sapphire substrate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25 electrodes</a:t>
            </a:r>
          </a:p>
          <a:p>
            <a:r>
              <a:rPr lang="en-US" dirty="0"/>
              <a:t>3 T magnetic field</a:t>
            </a:r>
          </a:p>
          <a:p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Single </a:t>
            </a:r>
            <a:r>
              <a:rPr lang="en-US" sz="1800" baseline="300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9</a:t>
            </a:r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Be</a:t>
            </a:r>
            <a:r>
              <a:rPr lang="en-US" sz="1800" baseline="300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Source Sans 3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Penning Trap Experiment, TIQI, ETH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49FE83-929A-A0E1-5C0B-E08FE80E0E73}"/>
              </a:ext>
            </a:extLst>
          </p:cNvPr>
          <p:cNvGrpSpPr/>
          <p:nvPr/>
        </p:nvGrpSpPr>
        <p:grpSpPr>
          <a:xfrm>
            <a:off x="2197978" y="3877075"/>
            <a:ext cx="9154606" cy="2930423"/>
            <a:chOff x="2197978" y="3877075"/>
            <a:chExt cx="9154606" cy="29304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7C8182-011B-4B33-BAEF-BAC1BFEFE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5273" y="3877075"/>
              <a:ext cx="7741455" cy="263022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829D001-84EE-2223-0666-44ADD2824BDD}"/>
                </a:ext>
              </a:extLst>
            </p:cNvPr>
            <p:cNvSpPr txBox="1"/>
            <p:nvPr/>
          </p:nvSpPr>
          <p:spPr bwMode="auto">
            <a:xfrm>
              <a:off x="2197978" y="6499721"/>
              <a:ext cx="75704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kern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First micro-fabricated Penning ion trap. Fabricated by </a:t>
              </a:r>
              <a:r>
                <a:rPr lang="en-US" b="1" kern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Amado Bautista-Salvador at</a:t>
              </a:r>
              <a:r>
                <a:rPr lang="en-US" sz="1400" b="1" kern="0" baseline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 PTB</a:t>
              </a:r>
              <a:r>
                <a:rPr lang="en-US" sz="1400" kern="0" baseline="0" dirty="0">
                  <a:solidFill>
                    <a:schemeClr val="bg2"/>
                  </a:solidFill>
                  <a:latin typeface="DINPro-Regular" panose="02000503030000020004" pitchFamily="2" charset="0"/>
                </a:rPr>
                <a:t>.</a:t>
              </a:r>
              <a:endParaRPr lang="en-US" dirty="0">
                <a:latin typeface="DINPro-Regular" panose="02000503030000020004" pitchFamily="2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0FDCEEF-9F9A-6E9D-BB46-CB3D13D693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8803" y="6042996"/>
              <a:ext cx="1243781" cy="464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6A3BCCB-EAC1-1609-8C89-868843F06F7F}"/>
              </a:ext>
            </a:extLst>
          </p:cNvPr>
          <p:cNvGrpSpPr/>
          <p:nvPr/>
        </p:nvGrpSpPr>
        <p:grpSpPr>
          <a:xfrm>
            <a:off x="7511879" y="853614"/>
            <a:ext cx="4652637" cy="2710784"/>
            <a:chOff x="7976205" y="3332928"/>
            <a:chExt cx="3868074" cy="2253671"/>
          </a:xfrm>
        </p:grpSpPr>
        <p:pic>
          <p:nvPicPr>
            <p:cNvPr id="10" name="Picture 9" descr="figure 3">
              <a:extLst>
                <a:ext uri="{FF2B5EF4-FFF2-40B4-BE49-F238E27FC236}">
                  <a16:creationId xmlns:a16="http://schemas.microsoft.com/office/drawing/2014/main" id="{B8924AC7-0902-B0B4-BA11-BA137E651D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205" y="3356992"/>
              <a:ext cx="3519080" cy="2229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15CF536-3B94-5192-78C1-A22ECE2C486F}"/>
                </a:ext>
              </a:extLst>
            </p:cNvPr>
            <p:cNvSpPr txBox="1"/>
            <p:nvPr/>
          </p:nvSpPr>
          <p:spPr bwMode="auto">
            <a:xfrm>
              <a:off x="10668988" y="3332928"/>
              <a:ext cx="1175291" cy="255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kern="0" baseline="0" dirty="0">
                  <a:solidFill>
                    <a:schemeClr val="bg1"/>
                  </a:solidFill>
                  <a:latin typeface="DINPro-Regular" panose="02000503030000020004" pitchFamily="2" charset="0"/>
                  <a:ea typeface="Source Sans Pro" panose="020B0503030403020204" pitchFamily="34" charset="0"/>
                </a:rPr>
                <a:t>[Jain2024] </a:t>
              </a:r>
              <a:endParaRPr lang="en-US" dirty="0">
                <a:solidFill>
                  <a:schemeClr val="bg1"/>
                </a:solidFill>
                <a:latin typeface="DINPro-Regular" panose="0200050303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326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E8F544-3A5D-CD21-FF47-5111EA8ABB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133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33258A-3DB7-E87F-782B-4E7B9E020247}"/>
              </a:ext>
            </a:extLst>
          </p:cNvPr>
          <p:cNvSpPr txBox="1"/>
          <p:nvPr/>
        </p:nvSpPr>
        <p:spPr bwMode="auto">
          <a:xfrm>
            <a:off x="191344" y="6395174"/>
            <a:ext cx="2975173" cy="30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algn="l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en-US" sz="1800" kern="0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Courtesy of Tobias Sägesser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41AFC0F-127E-40EE-ABBD-09AAD342EBFE}"/>
              </a:ext>
            </a:extLst>
          </p:cNvPr>
          <p:cNvCxnSpPr>
            <a:cxnSpLocks/>
          </p:cNvCxnSpPr>
          <p:nvPr/>
        </p:nvCxnSpPr>
        <p:spPr>
          <a:xfrm>
            <a:off x="1487488" y="3861048"/>
            <a:ext cx="3312368" cy="792088"/>
          </a:xfrm>
          <a:prstGeom prst="straightConnector1">
            <a:avLst/>
          </a:prstGeom>
          <a:ln w="57150">
            <a:solidFill>
              <a:srgbClr val="A52D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1EE6107-F53A-4BFA-CC09-D2E716AF02BB}"/>
              </a:ext>
            </a:extLst>
          </p:cNvPr>
          <p:cNvSpPr/>
          <p:nvPr/>
        </p:nvSpPr>
        <p:spPr bwMode="auto">
          <a:xfrm>
            <a:off x="479376" y="3140968"/>
            <a:ext cx="1792199" cy="576064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r>
              <a:rPr lang="de-AT" sz="2000" dirty="0" err="1">
                <a:solidFill>
                  <a:srgbClr val="A32E10"/>
                </a:solidFill>
                <a:latin typeface="+mn-lt"/>
              </a:rPr>
              <a:t>o</a:t>
            </a:r>
            <a:r>
              <a:rPr lang="de-AT" sz="2000" baseline="0" dirty="0" err="1">
                <a:solidFill>
                  <a:srgbClr val="A32E10"/>
                </a:solidFill>
                <a:latin typeface="+mn-lt"/>
                <a:ea typeface="+mn-ea"/>
                <a:cs typeface="+mn-cs"/>
              </a:rPr>
              <a:t>ptical</a:t>
            </a:r>
            <a:r>
              <a:rPr lang="de-AT" sz="2000" baseline="0" dirty="0">
                <a:solidFill>
                  <a:srgbClr val="A32E10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AT" sz="2000" baseline="0" dirty="0" err="1">
                <a:solidFill>
                  <a:srgbClr val="A32E10"/>
                </a:solidFill>
                <a:latin typeface="+mn-lt"/>
                <a:ea typeface="+mn-ea"/>
                <a:cs typeface="+mn-cs"/>
              </a:rPr>
              <a:t>access</a:t>
            </a:r>
            <a:endParaRPr lang="en-US" sz="2000" baseline="0" dirty="0">
              <a:solidFill>
                <a:srgbClr val="A32E1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127D9B4-4638-0D2E-6D0F-07A7D3FCCFA9}"/>
              </a:ext>
            </a:extLst>
          </p:cNvPr>
          <p:cNvSpPr/>
          <p:nvPr/>
        </p:nvSpPr>
        <p:spPr bwMode="auto">
          <a:xfrm>
            <a:off x="5697860" y="4653136"/>
            <a:ext cx="504056" cy="504056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defTabSz="576000" eaLnBrk="0" hangingPunct="0">
              <a:lnSpc>
                <a:spcPct val="120000"/>
              </a:lnSpc>
            </a:pPr>
            <a:endParaRPr lang="en-US" sz="16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8D374C5-EE65-0170-0025-4F575E209FFB}"/>
              </a:ext>
            </a:extLst>
          </p:cNvPr>
          <p:cNvCxnSpPr>
            <a:cxnSpLocks/>
          </p:cNvCxnSpPr>
          <p:nvPr/>
        </p:nvCxnSpPr>
        <p:spPr>
          <a:xfrm>
            <a:off x="9408368" y="6741368"/>
            <a:ext cx="2664296" cy="0"/>
          </a:xfrm>
          <a:prstGeom prst="line">
            <a:avLst/>
          </a:prstGeom>
          <a:ln w="571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9E7038A-1C4B-1D16-6116-02B8EA109645}"/>
              </a:ext>
            </a:extLst>
          </p:cNvPr>
          <p:cNvSpPr txBox="1"/>
          <p:nvPr/>
        </p:nvSpPr>
        <p:spPr bwMode="auto">
          <a:xfrm>
            <a:off x="9408368" y="6382406"/>
            <a:ext cx="2664296" cy="33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2000" b="1" kern="0" baseline="0" dirty="0">
                <a:latin typeface="DINPro-Regular" panose="02000503030000020004" pitchFamily="2" charset="0"/>
              </a:rPr>
              <a:t>50 cm</a:t>
            </a:r>
            <a:endParaRPr lang="en-US" sz="2000" b="1" kern="0" baseline="0" dirty="0">
              <a:latin typeface="DINPro-Regular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84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A18E2F-BCAF-300C-CDF4-4BC8B04E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generation of the Penning ion trap</a:t>
            </a:r>
          </a:p>
        </p:txBody>
      </p:sp>
      <p:pic>
        <p:nvPicPr>
          <p:cNvPr id="4" name="Picture 3" descr="A yellow and green electronic device&#10;&#10;Description automatically generated with medium confidence">
            <a:extLst>
              <a:ext uri="{FF2B5EF4-FFF2-40B4-BE49-F238E27FC236}">
                <a16:creationId xmlns:a16="http://schemas.microsoft.com/office/drawing/2014/main" id="{251FF484-51CF-8EA7-BFCC-1AA85386BD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2" r="39369"/>
          <a:stretch/>
        </p:blipFill>
        <p:spPr>
          <a:xfrm>
            <a:off x="8260998" y="1128338"/>
            <a:ext cx="4244343" cy="641633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FA19265E-0E01-5448-18B7-D3A0F7879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2250692" y="937604"/>
            <a:ext cx="3744416" cy="599090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299274C-2D59-1406-F921-B1D8DBECB5CE}"/>
              </a:ext>
            </a:extLst>
          </p:cNvPr>
          <p:cNvGrpSpPr/>
          <p:nvPr/>
        </p:nvGrpSpPr>
        <p:grpSpPr>
          <a:xfrm>
            <a:off x="10072688" y="4077072"/>
            <a:ext cx="675926" cy="287759"/>
            <a:chOff x="10072688" y="4077072"/>
            <a:chExt cx="675926" cy="28775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B17F0D4-1734-9952-14D5-448F9DAB62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72688" y="4077072"/>
              <a:ext cx="487808" cy="173459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AA580EB-B21D-2BFB-580E-FB6D37305658}"/>
                </a:ext>
              </a:extLst>
            </p:cNvPr>
            <p:cNvCxnSpPr>
              <a:cxnSpLocks/>
            </p:cNvCxnSpPr>
            <p:nvPr/>
          </p:nvCxnSpPr>
          <p:spPr>
            <a:xfrm>
              <a:off x="10072688" y="4250531"/>
              <a:ext cx="188118" cy="114300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4FD2C62-1E90-E289-77AE-32149C32AD87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496" y="4077072"/>
              <a:ext cx="188118" cy="114300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C2A2FEA-5AF5-83E1-E704-18E42A86FA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60806" y="4191372"/>
              <a:ext cx="487808" cy="173459"/>
            </a:xfrm>
            <a:prstGeom prst="line">
              <a:avLst/>
            </a:prstGeom>
            <a:ln w="19050" cap="rnd"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F35DE14-3006-EE8D-23F2-49668FEC722F}"/>
              </a:ext>
            </a:extLst>
          </p:cNvPr>
          <p:cNvCxnSpPr>
            <a:cxnSpLocks/>
          </p:cNvCxnSpPr>
          <p:nvPr/>
        </p:nvCxnSpPr>
        <p:spPr>
          <a:xfrm>
            <a:off x="7118352" y="2079079"/>
            <a:ext cx="3442144" cy="1997993"/>
          </a:xfrm>
          <a:prstGeom prst="line">
            <a:avLst/>
          </a:prstGeom>
          <a:ln w="19050" cap="rnd"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8958502-F52E-89C7-B589-6E671F82DB92}"/>
              </a:ext>
            </a:extLst>
          </p:cNvPr>
          <p:cNvCxnSpPr>
            <a:cxnSpLocks/>
          </p:cNvCxnSpPr>
          <p:nvPr/>
        </p:nvCxnSpPr>
        <p:spPr>
          <a:xfrm flipV="1">
            <a:off x="7072214" y="4191372"/>
            <a:ext cx="3630262" cy="1613892"/>
          </a:xfrm>
          <a:prstGeom prst="line">
            <a:avLst/>
          </a:prstGeom>
          <a:ln w="19050" cap="rnd"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A7BA67A-F926-5E66-5AB8-3035E9B78FE7}"/>
              </a:ext>
            </a:extLst>
          </p:cNvPr>
          <p:cNvCxnSpPr>
            <a:cxnSpLocks/>
          </p:cNvCxnSpPr>
          <p:nvPr/>
        </p:nvCxnSpPr>
        <p:spPr>
          <a:xfrm>
            <a:off x="1127448" y="1707036"/>
            <a:ext cx="5990904" cy="0"/>
          </a:xfrm>
          <a:prstGeom prst="straightConnector1">
            <a:avLst/>
          </a:prstGeom>
          <a:ln w="38100" cap="rnd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DD77DD-2D22-F9A0-FF14-BD3A8DD0C046}"/>
              </a:ext>
            </a:extLst>
          </p:cNvPr>
          <p:cNvCxnSpPr>
            <a:cxnSpLocks/>
          </p:cNvCxnSpPr>
          <p:nvPr/>
        </p:nvCxnSpPr>
        <p:spPr>
          <a:xfrm flipV="1">
            <a:off x="767408" y="2079079"/>
            <a:ext cx="0" cy="3726185"/>
          </a:xfrm>
          <a:prstGeom prst="straightConnector1">
            <a:avLst/>
          </a:prstGeom>
          <a:ln w="38100" cap="rnd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ECC8A93-169A-4ABE-CEC7-1DE0EC045E61}"/>
              </a:ext>
            </a:extLst>
          </p:cNvPr>
          <p:cNvSpPr txBox="1"/>
          <p:nvPr/>
        </p:nvSpPr>
        <p:spPr bwMode="auto">
          <a:xfrm>
            <a:off x="1127448" y="1326036"/>
            <a:ext cx="5944766" cy="30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baseline="0" dirty="0">
                <a:latin typeface="+mn-lt"/>
                <a:ea typeface="+mn-ea"/>
                <a:cs typeface="+mn-cs"/>
              </a:rPr>
              <a:t>8 mm</a:t>
            </a: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7B7D96-AB28-5F9D-9E78-D2530DEE735D}"/>
              </a:ext>
            </a:extLst>
          </p:cNvPr>
          <p:cNvSpPr txBox="1"/>
          <p:nvPr/>
        </p:nvSpPr>
        <p:spPr bwMode="auto">
          <a:xfrm rot="16200000">
            <a:off x="-1421731" y="3746114"/>
            <a:ext cx="3816426" cy="30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dirty="0">
                <a:latin typeface="+mn-lt"/>
              </a:rPr>
              <a:t>5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mm</a:t>
            </a: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DE8087A-882A-D221-56E5-8D9882D83067}"/>
              </a:ext>
            </a:extLst>
          </p:cNvPr>
          <p:cNvCxnSpPr>
            <a:cxnSpLocks/>
          </p:cNvCxnSpPr>
          <p:nvPr/>
        </p:nvCxnSpPr>
        <p:spPr>
          <a:xfrm>
            <a:off x="3287688" y="3356992"/>
            <a:ext cx="1728192" cy="0"/>
          </a:xfrm>
          <a:prstGeom prst="straightConnector1">
            <a:avLst/>
          </a:prstGeom>
          <a:ln w="38100" cap="rnd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63BC88E-F0A8-09C4-27A1-266D7637B695}"/>
              </a:ext>
            </a:extLst>
          </p:cNvPr>
          <p:cNvSpPr txBox="1"/>
          <p:nvPr/>
        </p:nvSpPr>
        <p:spPr bwMode="auto">
          <a:xfrm>
            <a:off x="1179401" y="2971909"/>
            <a:ext cx="5944766" cy="30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dirty="0">
                <a:latin typeface="+mn-lt"/>
              </a:rPr>
              <a:t>2.25</a:t>
            </a:r>
            <a:r>
              <a:rPr lang="de-AT" sz="1800" kern="0" baseline="0" dirty="0">
                <a:latin typeface="+mn-lt"/>
                <a:ea typeface="+mn-ea"/>
                <a:cs typeface="+mn-cs"/>
              </a:rPr>
              <a:t> mm</a:t>
            </a: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31F44B0-0C9F-D622-5835-E442D742D0AC}"/>
              </a:ext>
            </a:extLst>
          </p:cNvPr>
          <p:cNvCxnSpPr>
            <a:cxnSpLocks/>
          </p:cNvCxnSpPr>
          <p:nvPr/>
        </p:nvCxnSpPr>
        <p:spPr>
          <a:xfrm flipV="1">
            <a:off x="3143672" y="3573016"/>
            <a:ext cx="0" cy="734665"/>
          </a:xfrm>
          <a:prstGeom prst="straightConnector1">
            <a:avLst/>
          </a:prstGeom>
          <a:ln w="38100" cap="rnd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F81578-835A-6412-1721-7160D722779A}"/>
              </a:ext>
            </a:extLst>
          </p:cNvPr>
          <p:cNvSpPr txBox="1"/>
          <p:nvPr/>
        </p:nvSpPr>
        <p:spPr bwMode="auto">
          <a:xfrm>
            <a:off x="2173531" y="3746114"/>
            <a:ext cx="987599" cy="30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algn="ctr" defTabSz="57600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</a:pPr>
            <a:r>
              <a:rPr lang="de-AT" sz="1800" kern="0" baseline="0" dirty="0">
                <a:latin typeface="+mn-lt"/>
                <a:ea typeface="+mn-ea"/>
                <a:cs typeface="+mn-cs"/>
              </a:rPr>
              <a:t>1 mm</a:t>
            </a: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272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yellow rectangle with black lines&#10;&#10;Description automatically generated">
            <a:extLst>
              <a:ext uri="{FF2B5EF4-FFF2-40B4-BE49-F238E27FC236}">
                <a16:creationId xmlns:a16="http://schemas.microsoft.com/office/drawing/2014/main" id="{FB50F1AE-3F81-C668-1210-792C30752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954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and blue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D9D9AF74-92B4-56F8-3CF9-E25FF52E2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84724AC-47D2-3640-E669-69A761C0C822}"/>
                  </a:ext>
                </a:extLst>
              </p:cNvPr>
              <p:cNvSpPr txBox="1"/>
              <p:nvPr/>
            </p:nvSpPr>
            <p:spPr bwMode="auto">
              <a:xfrm>
                <a:off x="7680176" y="332656"/>
                <a:ext cx="4392488" cy="14507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marR="0" algn="l" defTabSz="576000" eaLnBrk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  <a:buSzTx/>
                  <a:tabLst/>
                </a:pPr>
                <a:r>
                  <a:rPr lang="en-US" sz="2000" b="1" kern="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Loading zone</a:t>
                </a:r>
              </a:p>
              <a:p>
                <a:pPr lvl="1" defTabSz="576000" eaLnBrk="0" fontAlgn="auto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</a:pPr>
                <a:r>
                  <a:rPr lang="en-US" sz="2000" b="1" kern="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19</a:t>
                </a:r>
                <a:r>
                  <a:rPr lang="en-US" sz="2000" kern="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DC electrodes</a:t>
                </a:r>
              </a:p>
              <a:p>
                <a:pPr lvl="1" defTabSz="576000" eaLnBrk="0" fontAlgn="auto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</a:pPr>
                <a:r>
                  <a:rPr lang="en-US" sz="20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2</a:t>
                </a:r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</a:t>
                </a:r>
                <a:r>
                  <a:rPr lang="en-US" sz="2000" kern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axialization</a:t>
                </a:r>
                <a:r>
                  <a:rPr lang="en-US" sz="20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electrodes</a:t>
                </a:r>
              </a:p>
              <a:p>
                <a:pPr lvl="1" defTabSz="576000" eaLnBrk="0" fontAlgn="auto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2"/>
                  </a:buClr>
                </a:pPr>
                <a:r>
                  <a:rPr lang="en-US" sz="2000" kern="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Simulated trapping velocity: </a:t>
                </a:r>
                <a:r>
                  <a:rPr lang="en-US" sz="2000" b="1" kern="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de-DE" sz="2000" b="1" i="1" kern="0" baseline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fPr>
                      <m:num>
                        <m:r>
                          <a:rPr lang="de-DE" sz="2000" b="1" i="1" kern="0" baseline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𝒌𝒎</m:t>
                        </m:r>
                      </m:num>
                      <m:den>
                        <m:r>
                          <a:rPr lang="de-DE" sz="2000" b="1" i="1" kern="0" baseline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𝒔</m:t>
                        </m:r>
                      </m:den>
                    </m:f>
                  </m:oMath>
                </a14:m>
                <a:endParaRPr lang="en-US" sz="2000" b="1" kern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84724AC-47D2-3640-E669-69A761C0C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80176" y="332656"/>
                <a:ext cx="4392488" cy="1450782"/>
              </a:xfrm>
              <a:prstGeom prst="rect">
                <a:avLst/>
              </a:prstGeom>
              <a:blipFill>
                <a:blip r:embed="rId3"/>
                <a:stretch>
                  <a:fillRect l="-3611" t="-2941" r="-15139" b="-5084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6431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  <p:tag name="EMPOWERCHARTSPROPERTIES_A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wAAAAAAAAAEAAAACQAAAF9pZD0kLl9pZAEDAAAAAAADAAAAAQADAAAAIwAAAENvbWJpSW5kZXg9JC5OYW1lICsgJ18nICsgJC5WZXJzaW9uAQUAAAAAAAUAAAABAAU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/////wUA/gsAAAAAAAAAAAAAIAD///////////////8AAAD///////////////8DAAAAAg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Q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UAAAACABAAC10GBAEGmsRCrWeMKWDzcgcEAAAAAAADAAAAAAADAAAAAwADAAIA////////BQAAAAMAEAAL1tOUau8zpU2NYkRIb9lDWQQAAAABAAMAAAACAAMAAAAEAAMAAAAAAAMAAAAEAAQAAgD///////8FAAAABAAQAAtU0aCsIfNqT7UjuaR5MIJhBAAAAAIAAwAAAAMAAwAAAAEAAwAAAAM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////8DAAMOAAAAAAAAAAAAAP////+DAIMAAAAFX2lkABAAAAAEXQYEAQaaxEKtZ4wpYPNyBwNEYXRhABsAAAAETGlua2VkU2hhcGVEYXRhAAUAAAAAAAJOYW1lABkAAABMaW5rZWRTaGFwZXNEYXRhUHJvcGVydHkAEFZlcnNpb24AAAAAAAlMYXN0V3JpdGUAQe86A4IBAAAAAQD/////gwCDAAAABV9pZAAQAAAABNbTlGrvM6VNjWJESG/ZQ1kDRGF0YQAbAAAABExpbmtlZFNoYXBlRGF0YQAFAAAAAAACTmFtZQAZAAAATGlua2VkU2hhcGVzRGF0YVByb3BlcnR5ABBWZXJzaW9uAAEAAAAJTGFzdFdyaXRlAPjPZFaOAQAAAAIA/////8YAxgAAAAVfaWQAEAAAAARU0aCsIfNqT7UjuaR5MIJhA0RhdGEAUwAAAAhQcmVzZW50YXRpb25TY2FubmVkRm9yTGlua2VkU2hhcGVzAAECTnVtYmVyRm9ybWF0U2VwYXJhdG9yTW9kZQAKAAAAQXV0b21hdGljAAACTmFtZQAkAAAATGlua2VkU2hhcGVQcmVzZW50YXRpb25TZXR0aW5nc0RhdGEAEFZlcnNpb24AAAAAAAlMYXN0V3JpdGUAWe86A4I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/////BQDVCwAAAAAAAAAAAAAgAf///////////////wAAAP///////////////wUAAAAEAP///////wUAAAAE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EAIAH///////////////8AAA7///////8F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CAAEBAwAAAAIA////////GgAGTGlua2VkU2hhcGVzRGF0YVByb3BlcnR5XzAEAAAAAAAFAAAABAAFAAAAAwADAAIBAwAAAAMA////////GgAGTGlua2VkU2hhcGVzRGF0YVByb3BlcnR5XzEEAAAAAQAFAAAAAgAFAAAAAQAFAAAABAD///////8EAAIBAwAAAAQA////////JQAGTGlua2VkU2hhcGVQcmVzZW50YXRpb25TZXR0aW5nc0RhdGFfMAQAAAACAAUAAAAAAAUAAAACAAUAAAAAAAUAAAAD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A"/>
  <p:tag name="EMPOWERCHARTSPROPERTIES_LASTWRITEDATE" val="638464432312502879"/>
  <p:tag name="EMPOWERCHARTSPROPERTIES_A_LENGTH" val="24576"/>
  <p:tag name="MIO_PRESENTATION_LANGUAGE" val="10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LACEHOLDER_MAPPING" val="Infineon 16:9MIOPlaceholderMapping.IFX_Final_ClaimMIOPlaceholderMapping.19MIOPlaceholderMapping-Infineon 16:9MIOPlaceholderMapping.FinalMIOPlaceholderMapping.18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SKIPVERSION" val="01.01.0001 00:00:00"/>
  <p:tag name="MIO_EKGUID" val="f8120ca7-cceb-428f-a7d0-f20ce9397e1b"/>
  <p:tag name="MIO_UPDATE" val="True"/>
  <p:tag name="MIO_DBID" val="FDE84254-54DB-49E3-9A0E-CDE72035D530"/>
  <p:tag name="MIO_OBJECTNAME" val="Infineon LCD 16:9"/>
  <p:tag name="MIO_FALLBACK_LAYOUT" val="4"/>
  <p:tag name="MIO_SHOW_DATE" val="False"/>
  <p:tag name="MIO_SHOW_FOOTER" val="False"/>
  <p:tag name="MIO_SHOW_PAGENUMBER" val="False"/>
  <p:tag name="MIO_AVOID_BLANK_LAYOUT" val="False"/>
  <p:tag name="MIO_CD_LAYOUT_VALID_AREA" val="False"/>
  <p:tag name="MIO_EMBED_FONT" val="False"/>
  <p:tag name="MIO_MATCH_COLOR_SCHEME" val="True"/>
  <p:tag name="MIO_NUMBER_OF_VALID_LAYOUTS" val="18"/>
  <p:tag name="MIO_VERSION" val="19.03.2024 12:54:25"/>
  <p:tag name="MIO_LASTDOWNLOADED" val="20.03.2024 20:16:49.906"/>
  <p:tag name="MIO_CONTENTTAG" val="HUQ1gT/F8ESnR8/z2T2utA=="/>
  <p:tag name="MIO_CDID" val="e2fc2f9e-d5cf-4311-b3a1-0559b8fd1ab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heme/theme1.xml><?xml version="1.0" encoding="utf-8"?>
<a:theme xmlns:a="http://schemas.openxmlformats.org/drawingml/2006/main" name="Infineon 16:9">
  <a:themeElements>
    <a:clrScheme name="Infineon 2023 - 2">
      <a:dk1>
        <a:srgbClr val="1D1D1D"/>
      </a:dk1>
      <a:lt1>
        <a:srgbClr val="FFFFFF"/>
      </a:lt1>
      <a:dk2>
        <a:srgbClr val="0A8276"/>
      </a:dk2>
      <a:lt2>
        <a:srgbClr val="8D8786"/>
      </a:lt2>
      <a:accent1>
        <a:srgbClr val="0A8276"/>
      </a:accent1>
      <a:accent2>
        <a:srgbClr val="575352"/>
      </a:accent2>
      <a:accent3>
        <a:srgbClr val="F97414"/>
      </a:accent3>
      <a:accent4>
        <a:srgbClr val="9BBA43"/>
      </a:accent4>
      <a:accent5>
        <a:srgbClr val="FCD442"/>
      </a:accent5>
      <a:accent6>
        <a:srgbClr val="9C216E"/>
      </a:accent6>
      <a:hlink>
        <a:srgbClr val="0A8276"/>
      </a:hlink>
      <a:folHlink>
        <a:srgbClr val="0A8276"/>
      </a:folHlink>
    </a:clrScheme>
    <a:fontScheme name="Infineon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defTabSz="576000" eaLnBrk="0" hangingPunct="0">
          <a:lnSpc>
            <a:spcPct val="120000"/>
          </a:lnSpc>
          <a:defRPr sz="1600" baseline="0" dirty="0">
            <a:solidFill>
              <a:schemeClr val="bg1"/>
            </a:solidFill>
            <a:latin typeface="+mn-lt"/>
            <a:ea typeface="+mn-ea"/>
            <a:cs typeface="+mn-cs"/>
          </a:defRPr>
        </a:defPPr>
      </a:lstStyle>
    </a:spDef>
    <a:lnDef>
      <a:spPr>
        <a:ln w="9525">
          <a:solidFill>
            <a:schemeClr val="bg2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t" anchorCtr="0">
        <a:spAutoFit/>
      </a:bodyPr>
      <a:lstStyle>
        <a:defPPr marL="252000" marR="0" indent="-252000" algn="l" defTabSz="576000" eaLnBrk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>
            <a:schemeClr val="tx2"/>
          </a:buClr>
          <a:buSzTx/>
          <a:buFont typeface="Arial" panose="020B0604020202020204" pitchFamily="34" charset="0"/>
          <a:buChar char="‒"/>
          <a:tabLst/>
          <a:defRPr sz="1800" kern="0" baseline="0" dirty="0"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100">
      <a:srgbClr val="0A8276"/>
    </a:custClr>
    <a:custClr name="Ocean 80">
      <a:srgbClr val="3B9B91"/>
    </a:custClr>
    <a:custClr name="Ocean 60">
      <a:srgbClr val="6CB4AD"/>
    </a:custClr>
    <a:custClr name="Ocean 40">
      <a:srgbClr val="B8DEDA"/>
    </a:custClr>
    <a:custClr name="White">
      <a:srgbClr val="FFFFFF"/>
    </a:custClr>
    <a:custClr name="White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Lawn Main">
      <a:srgbClr val="9BBA43"/>
    </a:custClr>
    <a:custClr name="Berry Main">
      <a:srgbClr val="9C216E"/>
    </a:custClr>
    <a:custClr name="Engineering Main">
      <a:srgbClr val="575352"/>
    </a:custClr>
    <a:custClr name="Sun Main">
      <a:srgbClr val="F97414"/>
    </a:custClr>
    <a:custClr name="Sand Main">
      <a:srgbClr val="FCD442"/>
    </a:custClr>
    <a:custClr name="White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Lawn Light">
      <a:srgbClr val="B9D257"/>
    </a:custClr>
    <a:custClr name="Berry Light">
      <a:srgbClr val="BE3283"/>
    </a:custClr>
    <a:custClr name="Engineering Light">
      <a:srgbClr val="8D8786"/>
    </a:custClr>
    <a:custClr name="Sun Light">
      <a:srgbClr val="FF9737"/>
    </a:custClr>
    <a:custClr name="Sand Light">
      <a:srgbClr val="FBE273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Grey 300 ">
      <a:srgbClr val="DCD5D7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  <a:custClr name="White ">
      <a:srgbClr val="FFFFFF"/>
    </a:custClr>
  </a:custClrLst>
  <a:extLst>
    <a:ext uri="{05A4C25C-085E-4340-85A3-A5531E510DB2}">
      <thm15:themeFamily xmlns:thm15="http://schemas.microsoft.com/office/thememl/2012/main" name="Default Theme.pptx" id="{E760571B-4A88-4CBE-973B-8C34D3F9E6FF}" vid="{4FB6D3D5-0D65-4507-8635-E0B1D9D601FE}"/>
    </a:ext>
  </a:extLst>
</a:theme>
</file>

<file path=ppt/theme/theme2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55AAE9148B404486CBFDD74AD2AA0B" ma:contentTypeVersion="2" ma:contentTypeDescription="Create a new document." ma:contentTypeScope="" ma:versionID="a24cc1775e4f53b56bd6bf310015a115">
  <xsd:schema xmlns:xsd="http://www.w3.org/2001/XMLSchema" xmlns:xs="http://www.w3.org/2001/XMLSchema" xmlns:p="http://schemas.microsoft.com/office/2006/metadata/properties" xmlns:ns2="a709603d-609a-478b-a91d-3c5e984c0e79" xmlns:ns3="6ef45842-284e-44e4-b2db-1749e7948b44" targetNamespace="http://schemas.microsoft.com/office/2006/metadata/properties" ma:root="true" ma:fieldsID="f8923fe8aa0ace7ab58ef4ccc8b43a85" ns2:_="" ns3:_="">
    <xsd:import namespace="a709603d-609a-478b-a91d-3c5e984c0e79"/>
    <xsd:import namespace="6ef45842-284e-44e4-b2db-1749e7948b44"/>
    <xsd:element name="properties">
      <xsd:complexType>
        <xsd:sequence>
          <xsd:element name="documentManagement">
            <xsd:complexType>
              <xsd:all>
                <xsd:element ref="ns2:V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9603d-609a-478b-a91d-3c5e984c0e79" elementFormDefault="qualified">
    <xsd:import namespace="http://schemas.microsoft.com/office/2006/documentManagement/types"/>
    <xsd:import namespace="http://schemas.microsoft.com/office/infopath/2007/PartnerControls"/>
    <xsd:element name="Ver" ma:index="8" nillable="true" ma:displayName="Ver" ma:default="0" ma:internalName="Ver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5842-284e-44e4-b2db-1749e7948b4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 xmlns="a709603d-609a-478b-a91d-3c5e984c0e79">0</Ver>
  </documentManagement>
</p:properties>
</file>

<file path=customXml/itemProps1.xml><?xml version="1.0" encoding="utf-8"?>
<ds:datastoreItem xmlns:ds="http://schemas.openxmlformats.org/officeDocument/2006/customXml" ds:itemID="{63C6748B-B74E-4BE1-834C-AEBB9BCA18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2014AB-78C2-4F59-9D6E-9572E72F77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09603d-609a-478b-a91d-3c5e984c0e79"/>
    <ds:schemaRef ds:uri="6ef45842-284e-44e4-b2db-1749e7948b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144A13-A380-40B3-9980-61BD11F58D02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D299A1D5-F553-4264-9022-E0136C61CE27}">
  <ds:schemaRefs>
    <ds:schemaRef ds:uri="a709603d-609a-478b-a91d-3c5e984c0e79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6ef45842-284e-44e4-b2db-1749e7948b44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3495</TotalTime>
  <Words>1578</Words>
  <Application>Microsoft Office PowerPoint</Application>
  <PresentationFormat>Widescreen</PresentationFormat>
  <Paragraphs>342</Paragraphs>
  <Slides>32</Slides>
  <Notes>3</Notes>
  <HiddenSlides>9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Cambria Math</vt:lpstr>
      <vt:lpstr>Consolas</vt:lpstr>
      <vt:lpstr>DINPro-Regular</vt:lpstr>
      <vt:lpstr>Source Sans 3</vt:lpstr>
      <vt:lpstr>Source Sans Pro</vt:lpstr>
      <vt:lpstr>Verdana</vt:lpstr>
      <vt:lpstr>Wingdings</vt:lpstr>
      <vt:lpstr>Infineon 16:9</vt:lpstr>
      <vt:lpstr>Scaling of Micro-Fabricated Penning Ion Traps</vt:lpstr>
      <vt:lpstr>Penning traps – quick review</vt:lpstr>
      <vt:lpstr>Penning traps – macroscopic to micro-fabricated</vt:lpstr>
      <vt:lpstr> Why Penning traps might be a good alternative.</vt:lpstr>
      <vt:lpstr>Penning Trap Experiment, TIQI, ETH</vt:lpstr>
      <vt:lpstr>PowerPoint Presentation</vt:lpstr>
      <vt:lpstr>Next generation of the Penning ion trap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Layer stack</vt:lpstr>
      <vt:lpstr>Steps towards scalable ion trap design software</vt:lpstr>
      <vt:lpstr>Steps towards scalable ion trap design software</vt:lpstr>
      <vt:lpstr>Steps towards scalable ion trap design software</vt:lpstr>
      <vt:lpstr>Steps towards scalable ion trap design software</vt:lpstr>
      <vt:lpstr>Steps towards scalable ion trap design software</vt:lpstr>
      <vt:lpstr>Summary &amp; Outlook</vt:lpstr>
      <vt:lpstr>Thanks to the whole team!</vt:lpstr>
      <vt:lpstr>PowerPoint Presentation</vt:lpstr>
      <vt:lpstr>Raman beams are used to address the different transitions.</vt:lpstr>
      <vt:lpstr>Motional coherence is reduced significantly, when the electrodes are disconnected during the measurement.</vt:lpstr>
      <vt:lpstr>The choice of  9Be+ ion was made due to the simple structure and advantageous mass for Penning traps.</vt:lpstr>
      <vt:lpstr>PowerPoint Presentation</vt:lpstr>
      <vt:lpstr>The Team</vt:lpstr>
      <vt:lpstr>Penning Trap Experiment, TIQI, ETH - Setup</vt:lpstr>
      <vt:lpstr>Penning Trap Experiment, TIQI, ETH - Results</vt:lpstr>
      <vt:lpstr>Current status of chip Penning traps</vt:lpstr>
      <vt:lpstr>Current status of chip Penning traps</vt:lpstr>
      <vt:lpstr>PowerPoint Presentation</vt:lpstr>
      <vt:lpstr>Towards scalable trap design software</vt:lpstr>
    </vt:vector>
  </TitlesOfParts>
  <Company>Infineon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Scaling of Micro-Fabricated Penning Ion Traps</dc:title>
  <dc:creator>Hanke Kilian (PSS PS RD ITS)</dc:creator>
  <cp:lastModifiedBy>Hanke Kilian (PSS PS RD ITS)</cp:lastModifiedBy>
  <cp:revision>54</cp:revision>
  <dcterms:created xsi:type="dcterms:W3CDTF">2024-06-11T15:10:33Z</dcterms:created>
  <dcterms:modified xsi:type="dcterms:W3CDTF">2024-07-11T09:56:03Z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restricted</vt:lpwstr>
  </property>
  <property fmtid="{D5CDD505-2E9C-101B-9397-08002B2CF9AE}" pid="6" name="AdditionalMarking">
    <vt:lpwstr/>
  </property>
  <property fmtid="{D5CDD505-2E9C-101B-9397-08002B2CF9AE}" pid="7" name="TemplateCompany">
    <vt:lpwstr>IFX</vt:lpwstr>
  </property>
  <property fmtid="{D5CDD505-2E9C-101B-9397-08002B2CF9AE}" pid="8" name="ContentTypeId">
    <vt:lpwstr>0x010100A655AAE9148B404486CBFDD74AD2AA0B</vt:lpwstr>
  </property>
  <property fmtid="{D5CDD505-2E9C-101B-9397-08002B2CF9AE}" pid="9" name="empower.integration.Classification.DocumentId">
    <vt:lpwstr/>
  </property>
  <property fmtid="{D5CDD505-2E9C-101B-9397-08002B2CF9AE}" pid="10" name="empower.integration.Classification.DocumentVersion">
    <vt:lpwstr/>
  </property>
  <property fmtid="{D5CDD505-2E9C-101B-9397-08002B2CF9AE}" pid="11" name="empower.integration.Classification.DocumentOwner">
    <vt:lpwstr/>
  </property>
  <property fmtid="{D5CDD505-2E9C-101B-9397-08002B2CF9AE}" pid="12" name="empower.integration.Classification.ShowFooter">
    <vt:bool>false</vt:bool>
  </property>
  <property fmtid="{D5CDD505-2E9C-101B-9397-08002B2CF9AE}" pid="13" name="empower.integration.Classification.RestrictionLevel">
    <vt:i4>-1</vt:i4>
  </property>
  <property fmtid="{D5CDD505-2E9C-101B-9397-08002B2CF9AE}" pid="14" name="empower.integration.Classification.FooterDate">
    <vt:filetime>2024-04-10T22:00:00Z</vt:filetime>
  </property>
  <property fmtid="{D5CDD505-2E9C-101B-9397-08002B2CF9AE}" pid="15" name="empower.integration.Classification.DateFormat">
    <vt:lpwstr>yyyy-MM-dd</vt:lpwstr>
  </property>
  <property fmtid="{D5CDD505-2E9C-101B-9397-08002B2CF9AE}" pid="16" name="empower.integration.Classification.IsDraft">
    <vt:bool>false</vt:bool>
  </property>
  <property fmtid="{D5CDD505-2E9C-101B-9397-08002B2CF9AE}" pid="17" name="empower.integration.Classification.IsProprietary">
    <vt:bool>false</vt:bool>
  </property>
  <property fmtid="{D5CDD505-2E9C-101B-9397-08002B2CF9AE}" pid="18" name="empower.integration.Classification.HasAdditionalMarking">
    <vt:bool>false</vt:bool>
  </property>
  <property fmtid="{D5CDD505-2E9C-101B-9397-08002B2CF9AE}" pid="19" name="empower.integration.Classification.AdditionalMarking">
    <vt:lpwstr/>
  </property>
  <property fmtid="{D5CDD505-2E9C-101B-9397-08002B2CF9AE}" pid="20" name="empower.integration.Classification.IsEmpowerClassified">
    <vt:bool>true</vt:bool>
  </property>
  <property fmtid="{D5CDD505-2E9C-101B-9397-08002B2CF9AE}" pid="21" name="empower_migrated_document">
    <vt:lpwstr>true</vt:lpwstr>
  </property>
  <property fmtid="{D5CDD505-2E9C-101B-9397-08002B2CF9AE}" pid="22" name="MSIP_Label_a15a25aa-e944-415d-b7a7-40f6b9180b6b_Enabled">
    <vt:lpwstr>true</vt:lpwstr>
  </property>
  <property fmtid="{D5CDD505-2E9C-101B-9397-08002B2CF9AE}" pid="23" name="MSIP_Label_a15a25aa-e944-415d-b7a7-40f6b9180b6b_SetDate">
    <vt:lpwstr>2023-03-24T13:40:28Z</vt:lpwstr>
  </property>
  <property fmtid="{D5CDD505-2E9C-101B-9397-08002B2CF9AE}" pid="24" name="MSIP_Label_a15a25aa-e944-415d-b7a7-40f6b9180b6b_Method">
    <vt:lpwstr>Standard</vt:lpwstr>
  </property>
  <property fmtid="{D5CDD505-2E9C-101B-9397-08002B2CF9AE}" pid="25" name="MSIP_Label_a15a25aa-e944-415d-b7a7-40f6b9180b6b_Name">
    <vt:lpwstr>a15a25aa-e944-415d-b7a7-40f6b9180b6b</vt:lpwstr>
  </property>
  <property fmtid="{D5CDD505-2E9C-101B-9397-08002B2CF9AE}" pid="26" name="MSIP_Label_a15a25aa-e944-415d-b7a7-40f6b9180b6b_SiteId">
    <vt:lpwstr>eeb8d0e8-3544-41d3-aac6-934c309faf5a</vt:lpwstr>
  </property>
  <property fmtid="{D5CDD505-2E9C-101B-9397-08002B2CF9AE}" pid="27" name="MSIP_Label_a15a25aa-e944-415d-b7a7-40f6b9180b6b_ActionId">
    <vt:lpwstr>73b1d637-b020-4fda-a205-ff5e02ff8705</vt:lpwstr>
  </property>
  <property fmtid="{D5CDD505-2E9C-101B-9397-08002B2CF9AE}" pid="28" name="MSIP_Label_a15a25aa-e944-415d-b7a7-40f6b9180b6b_ContentBits">
    <vt:lpwstr>0</vt:lpwstr>
  </property>
</Properties>
</file>