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62" r:id="rId2"/>
    <p:sldId id="283" r:id="rId3"/>
    <p:sldId id="264" r:id="rId4"/>
    <p:sldId id="270" r:id="rId5"/>
    <p:sldId id="301" r:id="rId6"/>
    <p:sldId id="265" r:id="rId7"/>
    <p:sldId id="276" r:id="rId8"/>
    <p:sldId id="269" r:id="rId9"/>
    <p:sldId id="268" r:id="rId10"/>
    <p:sldId id="293" r:id="rId11"/>
    <p:sldId id="278" r:id="rId12"/>
    <p:sldId id="302" r:id="rId13"/>
    <p:sldId id="277" r:id="rId14"/>
    <p:sldId id="303" r:id="rId15"/>
    <p:sldId id="275" r:id="rId16"/>
    <p:sldId id="299" r:id="rId17"/>
    <p:sldId id="266" r:id="rId18"/>
    <p:sldId id="304" r:id="rId19"/>
    <p:sldId id="300" r:id="rId20"/>
    <p:sldId id="298" r:id="rId21"/>
    <p:sldId id="296" r:id="rId22"/>
    <p:sldId id="295" r:id="rId23"/>
    <p:sldId id="311" r:id="rId24"/>
    <p:sldId id="309" r:id="rId25"/>
    <p:sldId id="310" r:id="rId26"/>
    <p:sldId id="306" r:id="rId27"/>
    <p:sldId id="305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2CB4"/>
    <a:srgbClr val="172287"/>
    <a:srgbClr val="FFFFFF"/>
    <a:srgbClr val="EEEEEE"/>
    <a:srgbClr val="ECECEC"/>
    <a:srgbClr val="DCDCD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9897" autoAdjust="0"/>
  </p:normalViewPr>
  <p:slideViewPr>
    <p:cSldViewPr snapToGrid="0">
      <p:cViewPr>
        <p:scale>
          <a:sx n="112" d="100"/>
          <a:sy n="112" d="100"/>
        </p:scale>
        <p:origin x="-1446" y="-450"/>
      </p:cViewPr>
      <p:guideLst>
        <p:guide orient="horz" pos="213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-2502" y="-96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DB380-1F38-4A00-85B4-D51848E73CD4}" type="datetimeFigureOut">
              <a:rPr lang="fr-FR" smtClean="0"/>
              <a:pPr/>
              <a:t>08/04/2011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B3B3D-DBC1-4888-89D1-CFA2559D189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B3B3D-DBC1-4888-89D1-CFA2559D189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3B98EA-8FB5-49AC-91AF-86CE3E818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73152" y="55696"/>
            <a:ext cx="9000000" cy="6480000"/>
          </a:xfrm>
          <a:prstGeom prst="roundRect">
            <a:avLst>
              <a:gd name="adj" fmla="val 2127"/>
            </a:avLst>
          </a:prstGeom>
          <a:solidFill>
            <a:srgbClr val="FFFFFF"/>
          </a:solidFill>
          <a:ln w="8890" cap="rnd" cmpd="sng" algn="ctr">
            <a:noFill/>
            <a:prstDash val="solid"/>
          </a:ln>
          <a:effectLst>
            <a:outerShdw blurRad="50800" dist="38100" dir="2700000" sx="1000" sy="1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r>
              <a:rPr kumimoji="0" lang="en-US" dirty="0" smtClean="0"/>
              <a:t>U</a:t>
            </a:r>
          </a:p>
          <a:p>
            <a:pPr algn="ctr" eaLnBrk="1" latinLnBrk="0" hangingPunct="1"/>
            <a:endParaRPr kumimoji="0" lang="en-US" dirty="0"/>
          </a:p>
        </p:txBody>
      </p:sp>
      <p:sp>
        <p:nvSpPr>
          <p:cNvPr id="12" name="Footer Placeholder 17"/>
          <p:cNvSpPr txBox="1">
            <a:spLocks/>
          </p:cNvSpPr>
          <p:nvPr userDrawn="1"/>
        </p:nvSpPr>
        <p:spPr>
          <a:xfrm>
            <a:off x="2489207" y="6546847"/>
            <a:ext cx="3953936" cy="285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Calibri" pitchFamily="34" charset="0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kern="1200" baseline="0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A. Braem, M. Heller   -   DT Science-Techno Tea meeting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3525" y="140679"/>
            <a:ext cx="11334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126997" y="6570133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08/04/2011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E2C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72594" y="55696"/>
            <a:ext cx="9000000" cy="6480000"/>
          </a:xfrm>
          <a:prstGeom prst="roundRect">
            <a:avLst>
              <a:gd name="adj" fmla="val 2127"/>
            </a:avLst>
          </a:prstGeom>
          <a:solidFill>
            <a:srgbClr val="FFFFFF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r>
              <a:rPr kumimoji="0" lang="en-US" dirty="0" smtClean="0"/>
              <a:t>U</a:t>
            </a:r>
          </a:p>
          <a:p>
            <a:pPr algn="ctr" eaLnBrk="1" latinLnBrk="0" hangingPunct="1"/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534602" y="6442088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1"/>
                </a:solidFill>
                <a:latin typeface="Palatino Linotype" pitchFamily="18" charset="0"/>
              </a:defRPr>
            </a:lvl1pPr>
            <a:extLst/>
          </a:lstStyle>
          <a:p>
            <a:fld id="{A43B98EA-8FB5-49AC-91AF-86CE3E8186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3525" y="140679"/>
            <a:ext cx="11334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17"/>
          <p:cNvSpPr txBox="1">
            <a:spLocks/>
          </p:cNvSpPr>
          <p:nvPr userDrawn="1"/>
        </p:nvSpPr>
        <p:spPr>
          <a:xfrm>
            <a:off x="2489207" y="6546847"/>
            <a:ext cx="3953936" cy="285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Calibri" pitchFamily="34" charset="0"/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kern="1200" baseline="0" dirty="0" smtClean="0">
                <a:solidFill>
                  <a:schemeClr val="bg1"/>
                </a:solidFill>
                <a:latin typeface="Palatino Linotype" pitchFamily="18" charset="0"/>
                <a:ea typeface="+mn-ea"/>
                <a:cs typeface="+mn-cs"/>
              </a:rPr>
              <a:t>A. Braem, M. Heller   -   DT Science-Techno Tea meeting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26997" y="6570133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Palatino Linotype" pitchFamily="18" charset="0"/>
              </a:rPr>
              <a:t>08/04/2011</a:t>
            </a:r>
            <a:endParaRPr lang="en-US" sz="1200" dirty="0">
              <a:solidFill>
                <a:schemeClr val="bg1"/>
              </a:solidFill>
              <a:latin typeface="Palatino Linotype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11" Type="http://schemas.openxmlformats.org/officeDocument/2006/relationships/image" Target="../media/image80.jpeg"/><Relationship Id="rId5" Type="http://schemas.openxmlformats.org/officeDocument/2006/relationships/image" Target="../media/image74.jpeg"/><Relationship Id="rId10" Type="http://schemas.openxmlformats.org/officeDocument/2006/relationships/image" Target="../media/image79.jpe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812157" y="119270"/>
            <a:ext cx="1202634" cy="1033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Billede 31" descr="P5224475.JPG"/>
          <p:cNvPicPr/>
          <p:nvPr/>
        </p:nvPicPr>
        <p:blipFill>
          <a:blip r:embed="rId2" cstate="print">
            <a:lum bright="70000" contrast="-61000"/>
          </a:blip>
          <a:srcRect/>
          <a:stretch>
            <a:fillRect/>
          </a:stretch>
        </p:blipFill>
        <p:spPr>
          <a:xfrm>
            <a:off x="646253" y="188844"/>
            <a:ext cx="7911336" cy="62417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7964" y="2046082"/>
            <a:ext cx="6060332" cy="1938992"/>
          </a:xfrm>
          <a:prstGeom prst="rect">
            <a:avLst/>
          </a:prstGeom>
          <a:noFill/>
          <a:effectLst>
            <a:outerShdw blurRad="596900" dist="50800" dir="5400000" sx="1000" sy="1000" algn="ctr" rotWithShape="0">
              <a:srgbClr val="000000">
                <a:alpha val="11000"/>
              </a:srgb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GB" sz="4000" u="sng" dirty="0" smtClean="0">
                <a:ln cap="rnd">
                  <a:solidFill>
                    <a:schemeClr val="tx1"/>
                  </a:solidFill>
                  <a:round/>
                </a:ln>
                <a:solidFill>
                  <a:srgbClr val="1E2CB4"/>
                </a:solidFill>
                <a:latin typeface="Palatino Linotype" pitchFamily="18" charset="0"/>
                <a:cs typeface="Arial" pitchFamily="34" charset="0"/>
              </a:rPr>
              <a:t>Design and construction of</a:t>
            </a:r>
          </a:p>
          <a:p>
            <a:pPr algn="ctr"/>
            <a:r>
              <a:rPr lang="en-GB" sz="4000" u="sng" dirty="0" smtClean="0">
                <a:ln cap="rnd">
                  <a:solidFill>
                    <a:schemeClr val="tx1"/>
                  </a:solidFill>
                  <a:round/>
                </a:ln>
                <a:solidFill>
                  <a:srgbClr val="1E2CB4"/>
                </a:solidFill>
                <a:latin typeface="Palatino Linotype" pitchFamily="18" charset="0"/>
                <a:cs typeface="Arial" pitchFamily="34" charset="0"/>
              </a:rPr>
              <a:t>ALFA fibre detector</a:t>
            </a:r>
            <a:endParaRPr lang="en-GB" sz="4000" dirty="0">
              <a:ln cap="rnd">
                <a:solidFill>
                  <a:schemeClr val="tx1"/>
                </a:solidFill>
                <a:round/>
              </a:ln>
              <a:solidFill>
                <a:srgbClr val="1E2CB4"/>
              </a:solidFill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34548" y="43544"/>
            <a:ext cx="61009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The ALFA </a:t>
            </a:r>
            <a:r>
              <a:rPr lang="en-GB" sz="2800" b="1" u="sng" dirty="0" err="1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fiber</a:t>
            </a: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 detector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" name="Billede 31" descr="P5224475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1629" y="696687"/>
            <a:ext cx="4855029" cy="4844142"/>
          </a:xfrm>
          <a:prstGeom prst="rect">
            <a:avLst/>
          </a:prstGeom>
        </p:spPr>
      </p:pic>
      <p:cxnSp>
        <p:nvCxnSpPr>
          <p:cNvPr id="5" name="AutoShape 2"/>
          <p:cNvCxnSpPr>
            <a:cxnSpLocks noChangeShapeType="1"/>
          </p:cNvCxnSpPr>
          <p:nvPr/>
        </p:nvCxnSpPr>
        <p:spPr bwMode="auto">
          <a:xfrm rot="10800000">
            <a:off x="2940189" y="1636680"/>
            <a:ext cx="912144" cy="36992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pic>
        <p:nvPicPr>
          <p:cNvPr id="6" name="Billede 8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910943" y="1552675"/>
            <a:ext cx="2652062" cy="231175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pic>
        <p:nvPicPr>
          <p:cNvPr id="7" name="Billede 87" descr="P4123467r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997357" y="4481626"/>
            <a:ext cx="2504385" cy="1832087"/>
          </a:xfrm>
          <a:prstGeom prst="rect">
            <a:avLst/>
          </a:prstGeom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841119" y="1859793"/>
            <a:ext cx="1495612" cy="620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detector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(10 </a:t>
            </a:r>
            <a:r>
              <a:rPr lang="en-US" sz="1600" dirty="0" err="1" smtClean="0">
                <a:solidFill>
                  <a:srgbClr val="FF0000"/>
                </a:solidFill>
                <a:latin typeface="Calibri" pitchFamily="34" charset="0"/>
              </a:rPr>
              <a:t>fibre</a:t>
            </a:r>
            <a:r>
              <a:rPr lang="en-US" sz="1600" dirty="0" smtClean="0">
                <a:solidFill>
                  <a:srgbClr val="FF0000"/>
                </a:solidFill>
                <a:latin typeface="Calibri" pitchFamily="34" charset="0"/>
              </a:rPr>
              <a:t> plates)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3077" y="4180115"/>
            <a:ext cx="2144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Staggered </a:t>
            </a:r>
            <a:r>
              <a:rPr lang="en-GB" sz="1400" dirty="0" err="1" smtClean="0">
                <a:solidFill>
                  <a:srgbClr val="1E2CB4"/>
                </a:solidFill>
                <a:latin typeface="Palatino Linotype" pitchFamily="18" charset="0"/>
              </a:rPr>
              <a:t>fiber</a:t>
            </a: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 planes: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0428" y="1208313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Main detector </a:t>
            </a:r>
            <a:r>
              <a:rPr lang="en-GB" sz="1400" dirty="0" err="1" smtClean="0">
                <a:solidFill>
                  <a:srgbClr val="1E2CB4"/>
                </a:solidFill>
                <a:latin typeface="Palatino Linotype" pitchFamily="18" charset="0"/>
              </a:rPr>
              <a:t>fiber</a:t>
            </a: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 plate: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2372" y="5573486"/>
            <a:ext cx="4597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Construction of 8+2(spares) fiber detectors:</a:t>
            </a:r>
          </a:p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100 fiber plates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 12800 fibers !</a:t>
            </a:r>
            <a:endParaRPr lang="en-US" sz="14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0108" y="250888"/>
            <a:ext cx="3919360" cy="7199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Design of Fibre</a:t>
            </a:r>
            <a:r>
              <a:rPr kumimoji="0" lang="en-GB" sz="2800" b="1" i="0" u="sng" strike="noStrike" kern="1200" cap="none" spc="0" normalizeH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 plates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4419" y="1438781"/>
            <a:ext cx="3166493" cy="444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98315" y="2942365"/>
            <a:ext cx="24101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GB" sz="1600" b="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Reference </a:t>
            </a:r>
            <a:r>
              <a:rPr lang="en-GB" sz="1600" b="0" dirty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and alignment pin holes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sz="1600" b="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(</a:t>
            </a:r>
            <a:r>
              <a:rPr lang="en-GB" sz="1600" b="0" dirty="0">
                <a:solidFill>
                  <a:srgbClr val="00B050"/>
                </a:solidFill>
                <a:latin typeface="Symbol" pitchFamily="18" charset="2"/>
                <a:cs typeface="Times New Roman" pitchFamily="18" charset="0"/>
              </a:rPr>
              <a:t>f</a:t>
            </a:r>
            <a:r>
              <a:rPr lang="en-GB" sz="1600" b="0" dirty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6 +0.01  +0.005mm</a:t>
            </a:r>
            <a:r>
              <a:rPr lang="en-GB" sz="1600" b="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)</a:t>
            </a:r>
            <a:endParaRPr lang="en-GB" sz="1600" b="0" dirty="0">
              <a:solidFill>
                <a:srgbClr val="00B05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2424" y="579660"/>
            <a:ext cx="3829049" cy="306382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7811911" y="90312"/>
            <a:ext cx="1196622" cy="11288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326165" y="1545266"/>
            <a:ext cx="29548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Overall substrate thickness</a:t>
            </a:r>
          </a:p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	(2mm +0 -0.15mm)</a:t>
            </a:r>
            <a:endParaRPr lang="en-GB" sz="1600" dirty="0">
              <a:solidFill>
                <a:srgbClr val="00B05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794251" y="5851164"/>
            <a:ext cx="20432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Offset for staggering</a:t>
            </a:r>
          </a:p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(± 0.005mm)</a:t>
            </a:r>
            <a:endParaRPr lang="en-GB" sz="1600" dirty="0">
              <a:solidFill>
                <a:srgbClr val="00B05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4757057" y="5881511"/>
            <a:ext cx="26174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Step for </a:t>
            </a:r>
            <a:r>
              <a:rPr lang="en-GB" sz="1600" dirty="0" err="1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fiber</a:t>
            </a: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 gluing</a:t>
            </a:r>
          </a:p>
          <a:p>
            <a:pPr lvl="1"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	(0.75±0.05mm)</a:t>
            </a:r>
            <a:endParaRPr lang="en-GB" sz="1600" b="0" dirty="0">
              <a:solidFill>
                <a:srgbClr val="00B05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47131" y="907444"/>
            <a:ext cx="57375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● Based on precision machining of a titanium substrate</a:t>
            </a:r>
            <a:endParaRPr lang="en-GB" sz="1600" dirty="0">
              <a:solidFill>
                <a:srgbClr val="1E2CB4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326165" y="2137932"/>
            <a:ext cx="29548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Overall substrate flatness</a:t>
            </a:r>
          </a:p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	(± 0.1mm)</a:t>
            </a:r>
            <a:endParaRPr lang="en-GB" sz="1600" dirty="0">
              <a:solidFill>
                <a:srgbClr val="00B05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26165" y="4401916"/>
            <a:ext cx="21448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600" dirty="0" smtClean="0">
                <a:solidFill>
                  <a:srgbClr val="00B050"/>
                </a:solidFill>
                <a:latin typeface="Palatino Linotype" pitchFamily="18" charset="0"/>
                <a:cs typeface="Times New Roman" pitchFamily="18" charset="0"/>
              </a:rPr>
              <a:t>Angle of reference edges (45 ± 0.01 deg.)</a:t>
            </a:r>
            <a:endParaRPr lang="en-GB" sz="1600" dirty="0">
              <a:solidFill>
                <a:srgbClr val="00B05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2672041" y="1933022"/>
            <a:ext cx="1142595" cy="1130905"/>
          </a:xfrm>
          <a:prstGeom prst="straightConnector1">
            <a:avLst/>
          </a:prstGeom>
          <a:ln w="31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699657" y="3389313"/>
            <a:ext cx="837798" cy="119741"/>
          </a:xfrm>
          <a:prstGeom prst="straightConnector1">
            <a:avLst/>
          </a:prstGeom>
          <a:ln w="31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111825" y="5083629"/>
            <a:ext cx="1278467" cy="322540"/>
          </a:xfrm>
          <a:prstGeom prst="straightConnector1">
            <a:avLst/>
          </a:prstGeom>
          <a:ln w="31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122218" y="5796783"/>
            <a:ext cx="788046" cy="3326"/>
          </a:xfrm>
          <a:prstGeom prst="straightConnector1">
            <a:avLst/>
          </a:prstGeom>
          <a:ln w="31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841168" y="5896029"/>
            <a:ext cx="657982" cy="287059"/>
          </a:xfrm>
          <a:prstGeom prst="straightConnector1">
            <a:avLst/>
          </a:prstGeom>
          <a:ln w="31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6200000" flipV="1">
            <a:off x="5225143" y="5497287"/>
            <a:ext cx="468087" cy="315685"/>
          </a:xfrm>
          <a:prstGeom prst="straightConnector1">
            <a:avLst/>
          </a:prstGeom>
          <a:ln w="31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5649684" y="4894545"/>
            <a:ext cx="34943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300</a:t>
            </a:r>
            <a:r>
              <a:rPr lang="en-GB" sz="1400" dirty="0" smtClean="0">
                <a:solidFill>
                  <a:srgbClr val="1E2CB4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m G10 </a:t>
            </a:r>
            <a:r>
              <a:rPr lang="en-GB" sz="1400" dirty="0" err="1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subsrate</a:t>
            </a: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 + 100</a:t>
            </a:r>
            <a:r>
              <a:rPr lang="en-GB" sz="1400" dirty="0" smtClean="0">
                <a:solidFill>
                  <a:srgbClr val="1E2CB4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m </a:t>
            </a:r>
            <a:r>
              <a:rPr lang="en-GB" sz="1400" dirty="0" err="1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polyimid</a:t>
            </a: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 pad coating on both sides</a:t>
            </a:r>
          </a:p>
          <a:p>
            <a:pPr>
              <a:spcBef>
                <a:spcPct val="0"/>
              </a:spcBef>
            </a:pP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  <a:cs typeface="Times New Roman" pitchFamily="18" charset="0"/>
              </a:rPr>
              <a:t>(Promote insertion of glue by capillarity)</a:t>
            </a:r>
          </a:p>
          <a:p>
            <a:pPr>
              <a:spcBef>
                <a:spcPct val="0"/>
              </a:spcBef>
            </a:pPr>
            <a:endParaRPr lang="en-GB" sz="1400" b="0" dirty="0">
              <a:solidFill>
                <a:srgbClr val="1E2CB4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3311" y="3465514"/>
            <a:ext cx="2294090" cy="125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Straight Arrow Connector 44"/>
          <p:cNvCxnSpPr>
            <a:stCxn id="4099" idx="0"/>
          </p:cNvCxnSpPr>
          <p:nvPr/>
        </p:nvCxnSpPr>
        <p:spPr>
          <a:xfrm rot="16200000" flipV="1">
            <a:off x="6773717" y="2978875"/>
            <a:ext cx="642477" cy="330802"/>
          </a:xfrm>
          <a:prstGeom prst="straightConnector1">
            <a:avLst/>
          </a:prstGeom>
          <a:ln w="19050">
            <a:solidFill>
              <a:srgbClr val="FF0000"/>
            </a:solidFill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/>
          <a:srcRect l="8796" t="5208" r="5556" b="15625"/>
          <a:stretch>
            <a:fillRect/>
          </a:stretch>
        </p:blipFill>
        <p:spPr bwMode="auto">
          <a:xfrm>
            <a:off x="7728175" y="135465"/>
            <a:ext cx="1229711" cy="151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8978" y="185170"/>
            <a:ext cx="4185051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Assembly of fibre plates 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" name="Picture 4" descr="P12100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4663" y="3233059"/>
            <a:ext cx="4079133" cy="30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end-90deg7.jpg"/>
          <p:cNvPicPr>
            <a:picLocks noChangeAspect="1"/>
          </p:cNvPicPr>
          <p:nvPr/>
        </p:nvPicPr>
        <p:blipFill>
          <a:blip r:embed="rId3" cstate="print"/>
          <a:srcRect l="34152" t="20833" r="21875" b="25000"/>
          <a:stretch>
            <a:fillRect/>
          </a:stretch>
        </p:blipFill>
        <p:spPr bwMode="auto">
          <a:xfrm>
            <a:off x="196322" y="4147458"/>
            <a:ext cx="2057023" cy="212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iber_ends_staggered.jpg"/>
          <p:cNvPicPr>
            <a:picLocks noChangeAspect="1"/>
          </p:cNvPicPr>
          <p:nvPr/>
        </p:nvPicPr>
        <p:blipFill>
          <a:blip r:embed="rId4" cstate="print"/>
          <a:srcRect l="22060" r="22794"/>
          <a:stretch>
            <a:fillRect/>
          </a:stretch>
        </p:blipFill>
        <p:spPr bwMode="auto">
          <a:xfrm>
            <a:off x="223617" y="1222806"/>
            <a:ext cx="2029794" cy="2761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3266627" y="4935981"/>
            <a:ext cx="457200" cy="4572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GB" sz="1800" b="0"/>
          </a:p>
        </p:txBody>
      </p:sp>
      <p:cxnSp>
        <p:nvCxnSpPr>
          <p:cNvPr id="8" name="Straight Arrow Connector 7"/>
          <p:cNvCxnSpPr>
            <a:endCxn id="7" idx="1"/>
          </p:cNvCxnSpPr>
          <p:nvPr/>
        </p:nvCxnSpPr>
        <p:spPr>
          <a:xfrm rot="16200000" flipH="1">
            <a:off x="1870423" y="3539776"/>
            <a:ext cx="1519507" cy="1406811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/>
          <a:srcRect l="12124" r="9037" b="2617"/>
          <a:stretch>
            <a:fillRect/>
          </a:stretch>
        </p:blipFill>
        <p:spPr bwMode="auto">
          <a:xfrm>
            <a:off x="6544733" y="1400857"/>
            <a:ext cx="2421467" cy="224369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2848429" y="755498"/>
            <a:ext cx="3080657" cy="2300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1) Selection of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fibres</a:t>
            </a:r>
            <a:endParaRPr lang="en-US" sz="14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2)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positioning (straight, U+V)</a:t>
            </a: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3) Glue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fibres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in crossing area</a:t>
            </a: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4) Bend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fibres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to 45° + glue</a:t>
            </a: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5) Metrology</a:t>
            </a: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6) Fiber ends machining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pic>
        <p:nvPicPr>
          <p:cNvPr id="11" name="Picture 10" descr="DSC_1432.JPG"/>
          <p:cNvPicPr>
            <a:picLocks noChangeAspect="1"/>
          </p:cNvPicPr>
          <p:nvPr/>
        </p:nvPicPr>
        <p:blipFill>
          <a:blip r:embed="rId6" cstate="print"/>
          <a:srcRect l="26429" r="7411" b="12400"/>
          <a:stretch>
            <a:fillRect/>
          </a:stretch>
        </p:blipFill>
        <p:spPr>
          <a:xfrm>
            <a:off x="6533899" y="4125685"/>
            <a:ext cx="2435931" cy="214448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55230" y="3642631"/>
            <a:ext cx="26887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Fiber ends machining at CERN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377" y="250485"/>
            <a:ext cx="19861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Metrology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377" r="22309" b="8873"/>
          <a:stretch>
            <a:fillRect/>
          </a:stretch>
        </p:blipFill>
        <p:spPr bwMode="auto">
          <a:xfrm>
            <a:off x="6504526" y="3766024"/>
            <a:ext cx="2444921" cy="258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9" name="Group 48"/>
          <p:cNvGrpSpPr/>
          <p:nvPr/>
        </p:nvGrpSpPr>
        <p:grpSpPr>
          <a:xfrm>
            <a:off x="3125490" y="1403329"/>
            <a:ext cx="4550908" cy="3224627"/>
            <a:chOff x="2524807" y="2308001"/>
            <a:chExt cx="4550908" cy="3224627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4807" y="2589116"/>
              <a:ext cx="2223283" cy="2788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Line 79"/>
            <p:cNvSpPr>
              <a:spLocks noChangeShapeType="1"/>
            </p:cNvSpPr>
            <p:nvPr/>
          </p:nvSpPr>
          <p:spPr bwMode="auto">
            <a:xfrm flipH="1" flipV="1">
              <a:off x="3030463" y="2751868"/>
              <a:ext cx="706314" cy="643606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prstDash val="dash"/>
              <a:round/>
              <a:headEnd/>
              <a:tailEnd/>
            </a:ln>
          </p:spPr>
        </p:sp>
        <p:sp>
          <p:nvSpPr>
            <p:cNvPr id="9" name="Line 80"/>
            <p:cNvSpPr>
              <a:spLocks noChangeShapeType="1"/>
            </p:cNvSpPr>
            <p:nvPr/>
          </p:nvSpPr>
          <p:spPr bwMode="auto">
            <a:xfrm flipH="1" flipV="1">
              <a:off x="3768882" y="2529934"/>
              <a:ext cx="345131" cy="318104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prstDash val="dash"/>
              <a:round/>
              <a:headEnd/>
              <a:tailEnd/>
            </a:ln>
          </p:spPr>
        </p:sp>
        <p:sp>
          <p:nvSpPr>
            <p:cNvPr id="10" name="Line 81"/>
            <p:cNvSpPr>
              <a:spLocks noChangeShapeType="1"/>
            </p:cNvSpPr>
            <p:nvPr/>
          </p:nvSpPr>
          <p:spPr bwMode="auto">
            <a:xfrm flipH="1" flipV="1">
              <a:off x="3247173" y="2603912"/>
              <a:ext cx="601972" cy="554833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prstDash val="dash"/>
              <a:round/>
              <a:headEnd/>
              <a:tailEnd/>
            </a:ln>
          </p:spPr>
        </p:sp>
        <p:sp>
          <p:nvSpPr>
            <p:cNvPr id="11" name="Line 82"/>
            <p:cNvSpPr>
              <a:spLocks noChangeShapeType="1"/>
            </p:cNvSpPr>
            <p:nvPr/>
          </p:nvSpPr>
          <p:spPr bwMode="auto">
            <a:xfrm flipH="1" flipV="1">
              <a:off x="3142832" y="2722276"/>
              <a:ext cx="923024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prstDash val="dash"/>
              <a:round/>
              <a:headEnd/>
              <a:tailEnd/>
            </a:ln>
          </p:spPr>
        </p:sp>
        <p:sp>
          <p:nvSpPr>
            <p:cNvPr id="12" name="Text Box 83"/>
            <p:cNvSpPr txBox="1">
              <a:spLocks noChangeArrowheads="1"/>
            </p:cNvSpPr>
            <p:nvPr/>
          </p:nvSpPr>
          <p:spPr bwMode="auto">
            <a:xfrm>
              <a:off x="3736777" y="3402872"/>
              <a:ext cx="152500" cy="147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>
                  <a:solidFill>
                    <a:srgbClr val="000000"/>
                  </a:solidFill>
                  <a:latin typeface="Times New Roman"/>
                  <a:cs typeface="Times New Roman"/>
                </a:rPr>
                <a:t>A</a:t>
              </a:r>
            </a:p>
          </p:txBody>
        </p:sp>
        <p:sp>
          <p:nvSpPr>
            <p:cNvPr id="13" name="Text Box 84"/>
            <p:cNvSpPr txBox="1">
              <a:spLocks noChangeArrowheads="1"/>
            </p:cNvSpPr>
            <p:nvPr/>
          </p:nvSpPr>
          <p:spPr bwMode="auto">
            <a:xfrm>
              <a:off x="3865198" y="3136552"/>
              <a:ext cx="152500" cy="147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B</a:t>
              </a:r>
              <a:endParaRPr lang="en-US" sz="1000" b="0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4" name="Text Box 85"/>
            <p:cNvSpPr txBox="1">
              <a:spLocks noChangeArrowheads="1"/>
            </p:cNvSpPr>
            <p:nvPr/>
          </p:nvSpPr>
          <p:spPr bwMode="auto">
            <a:xfrm>
              <a:off x="4130066" y="2848039"/>
              <a:ext cx="152500" cy="147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C</a:t>
              </a:r>
              <a:endParaRPr lang="en-US" sz="1000" b="0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5" name="Text Box 86"/>
            <p:cNvSpPr txBox="1">
              <a:spLocks noChangeArrowheads="1"/>
            </p:cNvSpPr>
            <p:nvPr/>
          </p:nvSpPr>
          <p:spPr bwMode="auto">
            <a:xfrm>
              <a:off x="4202302" y="2485548"/>
              <a:ext cx="152500" cy="130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D</a:t>
              </a:r>
              <a:endParaRPr lang="en-US" sz="1000" b="0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6" name="Line 88"/>
            <p:cNvSpPr>
              <a:spLocks noChangeShapeType="1"/>
            </p:cNvSpPr>
            <p:nvPr/>
          </p:nvSpPr>
          <p:spPr bwMode="auto">
            <a:xfrm>
              <a:off x="3471910" y="5200531"/>
              <a:ext cx="345131" cy="0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dashDot"/>
              <a:round/>
              <a:headEnd/>
              <a:tailEnd/>
            </a:ln>
          </p:spPr>
        </p:sp>
        <p:sp>
          <p:nvSpPr>
            <p:cNvPr id="17" name="Line 89"/>
            <p:cNvSpPr>
              <a:spLocks noChangeShapeType="1"/>
            </p:cNvSpPr>
            <p:nvPr/>
          </p:nvSpPr>
          <p:spPr bwMode="auto">
            <a:xfrm>
              <a:off x="3624409" y="2308001"/>
              <a:ext cx="0" cy="3047884"/>
            </a:xfrm>
            <a:prstGeom prst="line">
              <a:avLst/>
            </a:prstGeom>
            <a:noFill/>
            <a:ln w="3175">
              <a:solidFill>
                <a:srgbClr val="0000FF"/>
              </a:solidFill>
              <a:prstDash val="dashDot"/>
              <a:round/>
              <a:headEnd/>
              <a:tailEnd/>
            </a:ln>
          </p:spPr>
        </p:sp>
        <p:sp>
          <p:nvSpPr>
            <p:cNvPr id="18" name="Text Box 93"/>
            <p:cNvSpPr txBox="1">
              <a:spLocks noChangeArrowheads="1"/>
            </p:cNvSpPr>
            <p:nvPr/>
          </p:nvSpPr>
          <p:spPr bwMode="auto">
            <a:xfrm>
              <a:off x="4017697" y="4904620"/>
              <a:ext cx="730393" cy="199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>
                  <a:solidFill>
                    <a:srgbClr val="000000"/>
                  </a:solidFill>
                  <a:latin typeface="Times New Roman"/>
                  <a:cs typeface="Times New Roman"/>
                </a:rPr>
                <a:t>origin (0,0)</a:t>
              </a:r>
            </a:p>
          </p:txBody>
        </p:sp>
        <p:sp>
          <p:nvSpPr>
            <p:cNvPr id="19" name="Line 94"/>
            <p:cNvSpPr>
              <a:spLocks noChangeShapeType="1"/>
            </p:cNvSpPr>
            <p:nvPr/>
          </p:nvSpPr>
          <p:spPr bwMode="auto">
            <a:xfrm flipH="1">
              <a:off x="3704672" y="5030382"/>
              <a:ext cx="369209" cy="1405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sp>
        <p:sp>
          <p:nvSpPr>
            <p:cNvPr id="20" name="Line 95"/>
            <p:cNvSpPr>
              <a:spLocks noChangeShapeType="1"/>
            </p:cNvSpPr>
            <p:nvPr/>
          </p:nvSpPr>
          <p:spPr bwMode="auto">
            <a:xfrm>
              <a:off x="2532833" y="5452056"/>
              <a:ext cx="40934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sp>
        <p:sp>
          <p:nvSpPr>
            <p:cNvPr id="21" name="Line 96"/>
            <p:cNvSpPr>
              <a:spLocks noChangeShapeType="1"/>
            </p:cNvSpPr>
            <p:nvPr/>
          </p:nvSpPr>
          <p:spPr bwMode="auto">
            <a:xfrm flipV="1">
              <a:off x="2621123" y="4904620"/>
              <a:ext cx="8026" cy="5992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sp>
        <p:sp>
          <p:nvSpPr>
            <p:cNvPr id="22" name="Text Box 97"/>
            <p:cNvSpPr txBox="1">
              <a:spLocks noChangeArrowheads="1"/>
            </p:cNvSpPr>
            <p:nvPr/>
          </p:nvSpPr>
          <p:spPr bwMode="auto">
            <a:xfrm>
              <a:off x="2966253" y="5384672"/>
              <a:ext cx="152500" cy="147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X</a:t>
              </a:r>
              <a:endParaRPr lang="en-US" sz="1000" b="0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3" name="Text Box 98"/>
            <p:cNvSpPr txBox="1">
              <a:spLocks noChangeArrowheads="1"/>
            </p:cNvSpPr>
            <p:nvPr/>
          </p:nvSpPr>
          <p:spPr bwMode="auto">
            <a:xfrm>
              <a:off x="2548886" y="4741869"/>
              <a:ext cx="152500" cy="147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Y</a:t>
              </a:r>
              <a:endParaRPr lang="en-US" sz="1000" b="0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4" name="Line 99"/>
            <p:cNvSpPr>
              <a:spLocks noChangeShapeType="1"/>
            </p:cNvSpPr>
            <p:nvPr/>
          </p:nvSpPr>
          <p:spPr bwMode="auto">
            <a:xfrm flipH="1">
              <a:off x="4073882" y="2596514"/>
              <a:ext cx="128421" cy="1183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sp>
        <p:sp>
          <p:nvSpPr>
            <p:cNvPr id="25" name="Text Box 100"/>
            <p:cNvSpPr txBox="1">
              <a:spLocks noChangeArrowheads="1"/>
            </p:cNvSpPr>
            <p:nvPr/>
          </p:nvSpPr>
          <p:spPr bwMode="auto">
            <a:xfrm>
              <a:off x="4162171" y="3728374"/>
              <a:ext cx="385262" cy="14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>
                  <a:solidFill>
                    <a:srgbClr val="000000"/>
                  </a:solidFill>
                  <a:latin typeface="Times New Roman"/>
                  <a:cs typeface="Times New Roman"/>
                </a:rPr>
                <a:t>side U</a:t>
              </a:r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3512041" y="3180939"/>
              <a:ext cx="192631" cy="177547"/>
            </a:xfrm>
            <a:prstGeom prst="ellips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</p:sp>
        <p:sp>
          <p:nvSpPr>
            <p:cNvPr id="27" name="Line 121"/>
            <p:cNvSpPr>
              <a:spLocks noChangeShapeType="1"/>
            </p:cNvSpPr>
            <p:nvPr/>
          </p:nvSpPr>
          <p:spPr bwMode="auto">
            <a:xfrm>
              <a:off x="3712698" y="3291905"/>
              <a:ext cx="1533022" cy="11096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</p:sp>
        <p:sp>
          <p:nvSpPr>
            <p:cNvPr id="32" name="Text Box 102"/>
            <p:cNvSpPr txBox="1">
              <a:spLocks noChangeArrowheads="1"/>
            </p:cNvSpPr>
            <p:nvPr/>
          </p:nvSpPr>
          <p:spPr bwMode="auto">
            <a:xfrm>
              <a:off x="6000192" y="4002091"/>
              <a:ext cx="385262" cy="14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>
                  <a:solidFill>
                    <a:srgbClr val="000000"/>
                  </a:solidFill>
                  <a:latin typeface="Times New Roman"/>
                  <a:cs typeface="Times New Roman"/>
                </a:rPr>
                <a:t>fiber #1</a:t>
              </a: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 rot="2246467">
              <a:off x="5558746" y="2492945"/>
              <a:ext cx="104342" cy="17606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 rot="2246467">
              <a:off x="5687166" y="2485547"/>
              <a:ext cx="104342" cy="17606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 rot="2246467">
              <a:off x="5815587" y="2478150"/>
              <a:ext cx="104342" cy="17606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 rot="2246467">
              <a:off x="5944008" y="2470752"/>
              <a:ext cx="104342" cy="17606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 rot="2246467">
              <a:off x="6072428" y="2463354"/>
              <a:ext cx="104342" cy="17606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sp>
        <p:sp>
          <p:nvSpPr>
            <p:cNvPr id="38" name="Line 108"/>
            <p:cNvSpPr>
              <a:spLocks noChangeShapeType="1"/>
            </p:cNvSpPr>
            <p:nvPr/>
          </p:nvSpPr>
          <p:spPr bwMode="auto">
            <a:xfrm flipV="1">
              <a:off x="5213022" y="2422689"/>
              <a:ext cx="1692111" cy="221058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sp>
        <p:sp>
          <p:nvSpPr>
            <p:cNvPr id="39" name="Line 109"/>
            <p:cNvSpPr>
              <a:spLocks noChangeShapeType="1"/>
            </p:cNvSpPr>
            <p:nvPr/>
          </p:nvSpPr>
          <p:spPr bwMode="auto">
            <a:xfrm flipH="1" flipV="1">
              <a:off x="5237694" y="2833243"/>
              <a:ext cx="1340391" cy="924722"/>
            </a:xfrm>
            <a:prstGeom prst="line">
              <a:avLst/>
            </a:prstGeom>
            <a:noFill/>
            <a:ln w="34925">
              <a:solidFill>
                <a:srgbClr val="FF0000"/>
              </a:solidFill>
              <a:prstDash val="dash"/>
              <a:round/>
              <a:headEnd/>
              <a:tailEnd/>
            </a:ln>
          </p:spPr>
        </p:sp>
        <p:sp>
          <p:nvSpPr>
            <p:cNvPr id="40" name="Oval 39"/>
            <p:cNvSpPr>
              <a:spLocks noChangeArrowheads="1"/>
            </p:cNvSpPr>
            <p:nvPr/>
          </p:nvSpPr>
          <p:spPr bwMode="auto">
            <a:xfrm>
              <a:off x="5919929" y="3291905"/>
              <a:ext cx="64210" cy="5918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3366FF"/>
              </a:solidFill>
              <a:round/>
              <a:headEnd/>
              <a:tailEnd/>
            </a:ln>
          </p:spPr>
        </p:sp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5839666" y="3240120"/>
              <a:ext cx="64210" cy="5918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3366FF"/>
              </a:solidFill>
              <a:round/>
              <a:headEnd/>
              <a:tailEnd/>
            </a:ln>
          </p:spPr>
        </p:sp>
        <p:sp>
          <p:nvSpPr>
            <p:cNvPr id="42" name="Oval 41"/>
            <p:cNvSpPr>
              <a:spLocks noChangeArrowheads="1"/>
            </p:cNvSpPr>
            <p:nvPr/>
          </p:nvSpPr>
          <p:spPr bwMode="auto">
            <a:xfrm>
              <a:off x="5759403" y="3188336"/>
              <a:ext cx="64210" cy="5918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3366FF"/>
              </a:solidFill>
              <a:round/>
              <a:headEnd/>
              <a:tailEnd/>
            </a:ln>
          </p:spPr>
        </p:sp>
        <p:sp>
          <p:nvSpPr>
            <p:cNvPr id="43" name="Oval 42"/>
            <p:cNvSpPr>
              <a:spLocks noChangeArrowheads="1"/>
            </p:cNvSpPr>
            <p:nvPr/>
          </p:nvSpPr>
          <p:spPr bwMode="auto">
            <a:xfrm>
              <a:off x="5679140" y="3136552"/>
              <a:ext cx="64210" cy="5918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3366FF"/>
              </a:solidFill>
              <a:round/>
              <a:headEnd/>
              <a:tailEnd/>
            </a:ln>
          </p:spPr>
        </p:sp>
        <p:sp>
          <p:nvSpPr>
            <p:cNvPr id="44" name="Line 115"/>
            <p:cNvSpPr>
              <a:spLocks noChangeShapeType="1"/>
            </p:cNvSpPr>
            <p:nvPr/>
          </p:nvSpPr>
          <p:spPr bwMode="auto">
            <a:xfrm flipH="1" flipV="1">
              <a:off x="5992166" y="3499042"/>
              <a:ext cx="120394" cy="4364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sp>
        <p:sp>
          <p:nvSpPr>
            <p:cNvPr id="45" name="Line 116"/>
            <p:cNvSpPr>
              <a:spLocks noChangeShapeType="1"/>
            </p:cNvSpPr>
            <p:nvPr/>
          </p:nvSpPr>
          <p:spPr bwMode="auto">
            <a:xfrm flipH="1">
              <a:off x="6128613" y="3373280"/>
              <a:ext cx="369209" cy="665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sp>
        <p:sp>
          <p:nvSpPr>
            <p:cNvPr id="46" name="Text Box 117"/>
            <p:cNvSpPr txBox="1">
              <a:spLocks noChangeArrowheads="1"/>
            </p:cNvSpPr>
            <p:nvPr/>
          </p:nvSpPr>
          <p:spPr bwMode="auto">
            <a:xfrm>
              <a:off x="6449664" y="3121756"/>
              <a:ext cx="626051" cy="399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>
                  <a:solidFill>
                    <a:srgbClr val="000000"/>
                  </a:solidFill>
                  <a:latin typeface="Times New Roman"/>
                  <a:cs typeface="Times New Roman"/>
                </a:rPr>
                <a:t>fiber #1</a:t>
              </a:r>
            </a:p>
            <a:p>
              <a:pPr algn="ctr" rtl="0">
                <a:defRPr sz="1000"/>
              </a:pPr>
              <a:r>
                <a:rPr lang="en-US" sz="1000" b="0" i="0" u="none" strike="noStrike" baseline="0">
                  <a:solidFill>
                    <a:srgbClr val="000000"/>
                  </a:solidFill>
                  <a:latin typeface="Times New Roman"/>
                  <a:cs typeface="Times New Roman"/>
                </a:rPr>
                <a:t>point (X,Y)</a:t>
              </a:r>
            </a:p>
          </p:txBody>
        </p:sp>
        <p:sp>
          <p:nvSpPr>
            <p:cNvPr id="47" name="Oval 46"/>
            <p:cNvSpPr>
              <a:spLocks noChangeArrowheads="1"/>
            </p:cNvSpPr>
            <p:nvPr/>
          </p:nvSpPr>
          <p:spPr bwMode="auto">
            <a:xfrm>
              <a:off x="5992166" y="3358485"/>
              <a:ext cx="64210" cy="5918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3366FF"/>
              </a:solidFill>
              <a:round/>
              <a:headEnd/>
              <a:tailEnd/>
            </a:ln>
          </p:spPr>
        </p:sp>
        <p:sp>
          <p:nvSpPr>
            <p:cNvPr id="48" name="Oval 47"/>
            <p:cNvSpPr>
              <a:spLocks noChangeArrowheads="1"/>
            </p:cNvSpPr>
            <p:nvPr/>
          </p:nvSpPr>
          <p:spPr bwMode="auto">
            <a:xfrm>
              <a:off x="6088481" y="3410269"/>
              <a:ext cx="64210" cy="5918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rgbClr val="3366FF"/>
              </a:solidFill>
              <a:round/>
              <a:headEnd/>
              <a:tailEnd/>
            </a:ln>
          </p:spPr>
        </p:sp>
        <p:sp>
          <p:nvSpPr>
            <p:cNvPr id="29" name="Line 82"/>
            <p:cNvSpPr>
              <a:spLocks noChangeShapeType="1"/>
            </p:cNvSpPr>
            <p:nvPr/>
          </p:nvSpPr>
          <p:spPr bwMode="auto">
            <a:xfrm flipH="1" flipV="1">
              <a:off x="3086647" y="2648299"/>
              <a:ext cx="923024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prstDash val="dash"/>
              <a:round/>
              <a:headEnd/>
              <a:tailEnd/>
            </a:ln>
          </p:spPr>
        </p:sp>
        <p:sp>
          <p:nvSpPr>
            <p:cNvPr id="30" name="Text Box 86"/>
            <p:cNvSpPr txBox="1">
              <a:spLocks noChangeArrowheads="1"/>
            </p:cNvSpPr>
            <p:nvPr/>
          </p:nvSpPr>
          <p:spPr bwMode="auto">
            <a:xfrm>
              <a:off x="4017697" y="2359785"/>
              <a:ext cx="152500" cy="147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27432" bIns="2286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en-US" sz="1000" b="0" i="0" u="none" strike="noStrike" baseline="0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E</a:t>
              </a:r>
              <a:endParaRPr lang="en-US" sz="1000" b="0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1" name="Line 99"/>
            <p:cNvSpPr>
              <a:spLocks noChangeShapeType="1"/>
            </p:cNvSpPr>
            <p:nvPr/>
          </p:nvSpPr>
          <p:spPr bwMode="auto">
            <a:xfrm flipH="1">
              <a:off x="3985592" y="2507741"/>
              <a:ext cx="64210" cy="1109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sp>
      </p:grpSp>
      <p:pic>
        <p:nvPicPr>
          <p:cNvPr id="51" name="Picture 12" descr="P1010001"/>
          <p:cNvPicPr>
            <a:picLocks noChangeAspect="1" noChangeArrowheads="1"/>
          </p:cNvPicPr>
          <p:nvPr/>
        </p:nvPicPr>
        <p:blipFill>
          <a:blip r:embed="rId4" cstate="print"/>
          <a:srcRect l="16656" t="3104" r="8955" b="6447"/>
          <a:stretch>
            <a:fillRect/>
          </a:stretch>
        </p:blipFill>
        <p:spPr bwMode="auto">
          <a:xfrm>
            <a:off x="200026" y="3795004"/>
            <a:ext cx="2455625" cy="2573763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3725693" y="5749049"/>
            <a:ext cx="26751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Metrology for serial production done at DESY HH</a:t>
            </a:r>
          </a:p>
          <a:p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2856688" y="4899500"/>
            <a:ext cx="26751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Metrology for prototyping work done at CERN</a:t>
            </a:r>
          </a:p>
          <a:p>
            <a:endParaRPr lang="en-US" sz="1400" dirty="0"/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5210629" y="6303523"/>
            <a:ext cx="1092894" cy="293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10800000" flipV="1">
            <a:off x="2886076" y="5477782"/>
            <a:ext cx="1057729" cy="861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6" descr="A5#5u_fiber41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5" y="1690688"/>
            <a:ext cx="2428875" cy="1824889"/>
          </a:xfrm>
          <a:prstGeom prst="rect">
            <a:avLst/>
          </a:prstGeom>
          <a:noFill/>
        </p:spPr>
      </p:pic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905933" y="855134"/>
            <a:ext cx="7890934" cy="727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9600" indent="-609600">
              <a:lnSpc>
                <a:spcPct val="85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Determine the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equations (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ax+b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) needed for space point reconstruction.</a:t>
            </a:r>
          </a:p>
          <a:p>
            <a:pPr marL="609600" indent="-609600">
              <a:lnSpc>
                <a:spcPct val="85000"/>
              </a:lnSpc>
              <a:spcBef>
                <a:spcPct val="25000"/>
              </a:spcBef>
            </a:pP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positioning accuracy has a direct impact on the spatial resolution.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41377" y="250485"/>
            <a:ext cx="19861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Metrology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1212850" y="3432175"/>
            <a:ext cx="2667000" cy="327025"/>
          </a:xfrm>
          <a:prstGeom prst="rect">
            <a:avLst/>
          </a:prstGeom>
          <a:solidFill>
            <a:srgbClr val="CC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800" dirty="0"/>
              <a:t>typical good modules </a:t>
            </a:r>
            <a:endParaRPr lang="en-US" sz="1800" i="1" dirty="0"/>
          </a:p>
        </p:txBody>
      </p:sp>
      <p:pic>
        <p:nvPicPr>
          <p:cNvPr id="5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457" y="1141413"/>
            <a:ext cx="4375556" cy="223043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pic>
        <p:nvPicPr>
          <p:cNvPr id="58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625" y="1133475"/>
            <a:ext cx="4381500" cy="22383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pic>
        <p:nvPicPr>
          <p:cNvPr id="60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550" y="3829050"/>
            <a:ext cx="4335463" cy="24638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pic>
        <p:nvPicPr>
          <p:cNvPr id="61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9625" y="3829051"/>
            <a:ext cx="4400550" cy="24574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62" name="Rectangle 14"/>
          <p:cNvSpPr>
            <a:spLocks noChangeArrowheads="1"/>
          </p:cNvSpPr>
          <p:nvPr/>
        </p:nvSpPr>
        <p:spPr bwMode="auto">
          <a:xfrm>
            <a:off x="5084763" y="3422650"/>
            <a:ext cx="2667000" cy="327025"/>
          </a:xfrm>
          <a:prstGeom prst="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800">
                <a:solidFill>
                  <a:schemeClr val="tx1"/>
                </a:solidFill>
              </a:rPr>
              <a:t>rare bad modules</a:t>
            </a:r>
            <a:r>
              <a:rPr lang="en-US" sz="1800"/>
              <a:t> </a:t>
            </a:r>
            <a:endParaRPr lang="en-US" sz="1800" i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6756" y="220549"/>
            <a:ext cx="2371219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Assembly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73089" y="914400"/>
            <a:ext cx="6475412" cy="1689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</a:rPr>
              <a:t>Procedure: </a:t>
            </a:r>
            <a:endParaRPr lang="en-US" sz="14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</a:rPr>
              <a:t>Before we assemble a detector consisting of 10 Plates we run a G4 Monte Carlo </a:t>
            </a:r>
          </a:p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</a:rPr>
              <a:t>simulation (Prague) of elastic scattering events through the detector using the </a:t>
            </a:r>
          </a:p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</a:rPr>
              <a:t>measured </a:t>
            </a:r>
            <a:r>
              <a:rPr lang="en-US" sz="1400" dirty="0" err="1">
                <a:solidFill>
                  <a:srgbClr val="1E2CB4"/>
                </a:solidFill>
                <a:latin typeface="Palatino Linotype" pitchFamily="18" charset="0"/>
              </a:rPr>
              <a:t>fibre</a:t>
            </a: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</a:rPr>
              <a:t> positions as input (real geometry). Then the resolution is </a:t>
            </a:r>
          </a:p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</a:rPr>
              <a:t>calculated and if good (~30 µm) this configuration is actually assembled.   </a:t>
            </a:r>
            <a:endParaRPr lang="en-US" sz="1400" i="1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125" y="2632075"/>
            <a:ext cx="3486150" cy="36941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graphicFrame>
        <p:nvGraphicFramePr>
          <p:cNvPr id="8" name="Group 30"/>
          <p:cNvGraphicFramePr>
            <a:graphicFrameLocks noGrp="1"/>
          </p:cNvGraphicFramePr>
          <p:nvPr/>
        </p:nvGraphicFramePr>
        <p:xfrm>
          <a:off x="942973" y="3843338"/>
          <a:ext cx="3906840" cy="1565441"/>
        </p:xfrm>
        <a:graphic>
          <a:graphicData uri="http://schemas.openxmlformats.org/drawingml/2006/table">
            <a:tbl>
              <a:tblPr/>
              <a:tblGrid>
                <a:gridCol w="976710"/>
                <a:gridCol w="976710"/>
                <a:gridCol w="976710"/>
                <a:gridCol w="976710"/>
              </a:tblGrid>
              <a:tr h="691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Detector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Proto2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A10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A11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</a:tr>
              <a:tr h="6562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Resolution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[µm]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32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28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" pitchFamily="34" charset="0"/>
                          <a:cs typeface="Arial" charset="0"/>
                        </a:rPr>
                        <a:t>27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AA4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31"/>
          <p:cNvSpPr>
            <a:spLocks noChangeArrowheads="1"/>
          </p:cNvSpPr>
          <p:nvPr/>
        </p:nvSpPr>
        <p:spPr bwMode="auto">
          <a:xfrm>
            <a:off x="941388" y="3486150"/>
            <a:ext cx="2260600" cy="327025"/>
          </a:xfrm>
          <a:prstGeom prst="rect">
            <a:avLst/>
          </a:prstGeom>
          <a:solidFill>
            <a:srgbClr val="CCFFFF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lnSpc>
                <a:spcPct val="85000"/>
              </a:lnSpc>
              <a:spcBef>
                <a:spcPct val="25000"/>
              </a:spcBef>
              <a:buFontTx/>
              <a:buNone/>
            </a:pPr>
            <a:r>
              <a:rPr lang="en-US" sz="1800" dirty="0"/>
              <a:t>series production</a:t>
            </a:r>
            <a:endParaRPr lang="en-US" sz="1800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1" descr="P5224475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1894" y="805522"/>
            <a:ext cx="5606672" cy="4866994"/>
          </a:xfrm>
          <a:prstGeom prst="rect">
            <a:avLst/>
          </a:prstGeom>
        </p:spPr>
      </p:pic>
      <p:cxnSp>
        <p:nvCxnSpPr>
          <p:cNvPr id="12" name="AutoShape 3"/>
          <p:cNvCxnSpPr>
            <a:cxnSpLocks noChangeShapeType="1"/>
          </p:cNvCxnSpPr>
          <p:nvPr/>
        </p:nvCxnSpPr>
        <p:spPr bwMode="auto">
          <a:xfrm>
            <a:off x="1485028" y="1306981"/>
            <a:ext cx="600589" cy="21086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62466" y="947583"/>
            <a:ext cx="913180" cy="82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detector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3" cstate="print"/>
          <a:srcRect l="20071" t="8131" r="12244" b="24666"/>
          <a:stretch>
            <a:fillRect/>
          </a:stretch>
        </p:blipFill>
        <p:spPr bwMode="auto">
          <a:xfrm>
            <a:off x="6292521" y="2135009"/>
            <a:ext cx="2416629" cy="233162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052832" y="5743419"/>
            <a:ext cx="70715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Construction of 8+2(spares) fiber detectors:   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30 fiber plates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 1800 fibers !</a:t>
            </a:r>
            <a:endParaRPr lang="en-US" sz="14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50732" y="121380"/>
            <a:ext cx="61009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The overlap detector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34639" y="174863"/>
            <a:ext cx="43483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Overlap detectors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945" y="1735667"/>
            <a:ext cx="2718825" cy="453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0920" y="4461934"/>
            <a:ext cx="2567540" cy="1819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384745" y="3926173"/>
            <a:ext cx="2544722" cy="146294"/>
          </a:xfrm>
          <a:prstGeom prst="line">
            <a:avLst/>
          </a:prstGeom>
          <a:ln w="22225"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46490" y="2171498"/>
            <a:ext cx="2595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  <a:latin typeface="Palatino Linotype" pitchFamily="18" charset="0"/>
              </a:rPr>
              <a:t>3 planes of horizontal fibres staggered by 1/3 of fibre pitch</a:t>
            </a:r>
            <a:endParaRPr lang="en-GB" sz="1400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6534" y="1123076"/>
            <a:ext cx="3174999" cy="263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982109" y="4106697"/>
            <a:ext cx="14119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C000"/>
                </a:solidFill>
                <a:latin typeface="Palatino Linotype" pitchFamily="18" charset="0"/>
              </a:rPr>
              <a:t>Beam halo</a:t>
            </a:r>
            <a:endParaRPr lang="en-GB" sz="1400" dirty="0">
              <a:solidFill>
                <a:srgbClr val="FFC000"/>
              </a:solidFill>
              <a:latin typeface="Palatino Linotyp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2295" y="828974"/>
            <a:ext cx="5959698" cy="705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Determine the vertical distance between up and down detectors</a:t>
            </a:r>
          </a:p>
          <a:p>
            <a:pPr>
              <a:lnSpc>
                <a:spcPct val="150000"/>
              </a:lnSpc>
            </a:pPr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Accuracy &lt; 10 mm with large number of tracks recorded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 flipH="1" flipV="1">
            <a:off x="695348" y="2887161"/>
            <a:ext cx="463941" cy="544"/>
          </a:xfrm>
          <a:prstGeom prst="line">
            <a:avLst/>
          </a:prstGeom>
          <a:ln w="22225">
            <a:solidFill>
              <a:schemeClr val="bg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2273571" y="5155588"/>
            <a:ext cx="463941" cy="544"/>
          </a:xfrm>
          <a:prstGeom prst="line">
            <a:avLst/>
          </a:prstGeom>
          <a:ln w="22225">
            <a:solidFill>
              <a:schemeClr val="bg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Billede 47" descr="D:\CERN temp\Billeder\Roman pot, not prototype\Black background\Temp\P524466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6734" y="3892256"/>
            <a:ext cx="2904066" cy="235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317894" y="3809238"/>
            <a:ext cx="2761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Extrusions for overlap detectors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994400" y="3996267"/>
            <a:ext cx="838200" cy="67733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0732" y="121380"/>
            <a:ext cx="61009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Assembly of overlap fibre plates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67" y="4512733"/>
            <a:ext cx="5266257" cy="1807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P1010006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134" y="1014413"/>
            <a:ext cx="1293882" cy="1456933"/>
          </a:xfrm>
          <a:prstGeom prst="rect">
            <a:avLst/>
          </a:prstGeom>
          <a:noFill/>
        </p:spPr>
      </p:pic>
      <p:pic>
        <p:nvPicPr>
          <p:cNvPr id="19" name="Picture 6" descr="Picture 00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8001" y="2933690"/>
            <a:ext cx="3629933" cy="1403863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2026638" y="939517"/>
            <a:ext cx="3546527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1) Hot bending of fibers at 80 -90 °C</a:t>
            </a: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2)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positioning (straight, horizontal)</a:t>
            </a: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3) Glue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fibres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on Ti substrate</a:t>
            </a:r>
          </a:p>
          <a:p>
            <a:pPr marL="609600" indent="-609600">
              <a:lnSpc>
                <a:spcPct val="150000"/>
              </a:lnSpc>
              <a:spcBef>
                <a:spcPct val="25000"/>
              </a:spcBef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4) Metrology</a:t>
            </a:r>
          </a:p>
        </p:txBody>
      </p:sp>
      <p:pic>
        <p:nvPicPr>
          <p:cNvPr id="9" name="Picture 7" descr="Picture 004b"/>
          <p:cNvPicPr>
            <a:picLocks noChangeAspect="1" noChangeArrowheads="1"/>
          </p:cNvPicPr>
          <p:nvPr/>
        </p:nvPicPr>
        <p:blipFill>
          <a:blip r:embed="rId5" cstate="print"/>
          <a:srcRect t="42838" b="11348"/>
          <a:stretch>
            <a:fillRect/>
          </a:stretch>
        </p:blipFill>
        <p:spPr bwMode="auto">
          <a:xfrm>
            <a:off x="220135" y="2924175"/>
            <a:ext cx="1573198" cy="1419225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/>
          <a:srcRect l="5218" t="24766" r="5535"/>
          <a:stretch>
            <a:fillRect/>
          </a:stretch>
        </p:blipFill>
        <p:spPr bwMode="auto">
          <a:xfrm>
            <a:off x="5638800" y="4097866"/>
            <a:ext cx="3234267" cy="222673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print"/>
          <a:srcRect r="9991"/>
          <a:stretch>
            <a:fillRect/>
          </a:stretch>
        </p:blipFill>
        <p:spPr bwMode="auto">
          <a:xfrm>
            <a:off x="5638801" y="1354668"/>
            <a:ext cx="3229160" cy="269135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16341" y="89012"/>
            <a:ext cx="2329755" cy="52598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Trigger tiles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" name="Billede 31" descr="P5224475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58" y="837891"/>
            <a:ext cx="5319741" cy="4658034"/>
          </a:xfrm>
          <a:prstGeom prst="rect">
            <a:avLst/>
          </a:prstGeom>
        </p:spPr>
      </p:pic>
      <p:cxnSp>
        <p:nvCxnSpPr>
          <p:cNvPr id="10" name="AutoShape 4"/>
          <p:cNvCxnSpPr>
            <a:cxnSpLocks noChangeShapeType="1"/>
          </p:cNvCxnSpPr>
          <p:nvPr/>
        </p:nvCxnSpPr>
        <p:spPr bwMode="auto">
          <a:xfrm rot="10800000">
            <a:off x="2847682" y="1461009"/>
            <a:ext cx="1138518" cy="331695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1" name="AutoShape 5"/>
          <p:cNvCxnSpPr>
            <a:cxnSpLocks noChangeShapeType="1"/>
          </p:cNvCxnSpPr>
          <p:nvPr/>
        </p:nvCxnSpPr>
        <p:spPr bwMode="auto">
          <a:xfrm>
            <a:off x="2459979" y="1181437"/>
            <a:ext cx="533898" cy="63413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5" name="AutoShape 6"/>
          <p:cNvCxnSpPr>
            <a:cxnSpLocks noChangeShapeType="1"/>
          </p:cNvCxnSpPr>
          <p:nvPr/>
        </p:nvCxnSpPr>
        <p:spPr bwMode="auto">
          <a:xfrm>
            <a:off x="1953196" y="1288935"/>
            <a:ext cx="537643" cy="131054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</p:spPr>
      </p:cxn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4022878" y="1691459"/>
            <a:ext cx="1863687" cy="23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Main trigger tiles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20271" y="989718"/>
            <a:ext cx="2233681" cy="27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Overlap trigger tiles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0093" y="1125002"/>
            <a:ext cx="2438400" cy="319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Arrow Connector 33"/>
          <p:cNvCxnSpPr/>
          <p:nvPr/>
        </p:nvCxnSpPr>
        <p:spPr>
          <a:xfrm flipV="1">
            <a:off x="6680200" y="3624185"/>
            <a:ext cx="579554" cy="507548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219150" y="3975665"/>
            <a:ext cx="705651" cy="232268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7803354" y="3899842"/>
            <a:ext cx="333117" cy="316558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020076" y="4283796"/>
            <a:ext cx="1978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2 overlap trigger tiles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10344" y="4732867"/>
            <a:ext cx="304739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·"/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Standard plastic </a:t>
            </a:r>
            <a:r>
              <a:rPr lang="en-US" sz="1400" dirty="0" err="1" smtClean="0">
                <a:solidFill>
                  <a:srgbClr val="00B050"/>
                </a:solidFill>
                <a:latin typeface="Palatino Linotype" pitchFamily="18" charset="0"/>
              </a:rPr>
              <a:t>scintillator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technology. Two independently read tiles suppress noise or give redundancy. </a:t>
            </a:r>
          </a:p>
          <a:p>
            <a:pPr>
              <a:buFont typeface="Symbol"/>
              <a:buChar char="·"/>
            </a:pPr>
            <a:endParaRPr lang="en-US" sz="1400" dirty="0" smtClean="0">
              <a:solidFill>
                <a:srgbClr val="00B050"/>
              </a:solidFill>
              <a:latin typeface="Palatino Linotype" pitchFamily="18" charset="0"/>
            </a:endParaRPr>
          </a:p>
          <a:p>
            <a:pPr>
              <a:buFont typeface="Symbol"/>
              <a:buChar char="·"/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Light transport to PMT by means of clear </a:t>
            </a:r>
            <a:r>
              <a:rPr lang="en-US" sz="1400" dirty="0" err="1" smtClean="0">
                <a:solidFill>
                  <a:srgbClr val="00B050"/>
                </a:solidFill>
                <a:latin typeface="Palatino Linotype" pitchFamily="18" charset="0"/>
              </a:rPr>
              <a:t>fibres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29647" y="908293"/>
            <a:ext cx="19784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Titanium substrate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rot="16200000" flipH="1">
            <a:off x="6904645" y="1197960"/>
            <a:ext cx="269214" cy="243965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13418" y="3971131"/>
            <a:ext cx="1135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2 main</a:t>
            </a:r>
          </a:p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trigger tiles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7635" y="5652294"/>
            <a:ext cx="46100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Tiles define active surface of detector. Positioning precision of main trigger tile is as important as </a:t>
            </a:r>
            <a:r>
              <a:rPr lang="en-US" sz="1400" dirty="0" err="1" smtClean="0">
                <a:solidFill>
                  <a:srgbClr val="00B050"/>
                </a:solidFill>
                <a:latin typeface="Palatino Linotype" pitchFamily="18" charset="0"/>
              </a:rPr>
              <a:t>fibre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positioning.  </a:t>
            </a:r>
            <a:endParaRPr lang="en-GB" sz="1400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2867" y="428930"/>
            <a:ext cx="7870413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1600" u="sng" dirty="0" smtClean="0">
                <a:solidFill>
                  <a:srgbClr val="1E2CB4"/>
                </a:solidFill>
                <a:latin typeface="Palatino Linotype" pitchFamily="18" charset="0"/>
              </a:rPr>
              <a:t>Construction of fibre detectors shared by:</a:t>
            </a:r>
          </a:p>
          <a:p>
            <a:pPr>
              <a:lnSpc>
                <a:spcPct val="150000"/>
              </a:lnSpc>
            </a:pPr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JLU Giessen	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	Fibre tracking modules, mechanics and final assembly</a:t>
            </a:r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dirty="0" err="1" smtClean="0">
                <a:solidFill>
                  <a:srgbClr val="1E2CB4"/>
                </a:solidFill>
                <a:latin typeface="Palatino Linotype" pitchFamily="18" charset="0"/>
              </a:rPr>
              <a:t>Desy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 Hamburg	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	Metrology of fibre plates and MAPMTs</a:t>
            </a:r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dirty="0" err="1" smtClean="0">
                <a:solidFill>
                  <a:srgbClr val="1E2CB4"/>
                </a:solidFill>
                <a:latin typeface="Palatino Linotype" pitchFamily="18" charset="0"/>
              </a:rPr>
              <a:t>Desy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 </a:t>
            </a:r>
            <a:r>
              <a:rPr lang="en-GB" sz="1600" dirty="0" err="1" smtClean="0">
                <a:solidFill>
                  <a:srgbClr val="1E2CB4"/>
                </a:solidFill>
                <a:latin typeface="Palatino Linotype" pitchFamily="18" charset="0"/>
              </a:rPr>
              <a:t>Zeuthen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	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	Triggers</a:t>
            </a:r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LIP Lisbon	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	Fibres machining, coating and characterisation</a:t>
            </a:r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HUB Berlin	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	Machining of Ti substrates</a:t>
            </a: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CERN		Design, prototyping work, fibre coating, fibre end machining 		quality check, final adjustments and metrology.</a:t>
            </a: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US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		PH/DT was also in charge of assembly and integration of RP 		stations, motor control, vacuum, tunnel installation, …</a:t>
            </a:r>
            <a:endParaRPr lang="en-GB" sz="1600" dirty="0" smtClean="0">
              <a:solidFill>
                <a:srgbClr val="1E2CB4"/>
              </a:solidFill>
              <a:latin typeface="Palatino Linotype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endParaRPr lang="en-GB" sz="1600" dirty="0" smtClean="0">
              <a:solidFill>
                <a:srgbClr val="1E2CB4"/>
              </a:solidFill>
              <a:latin typeface="Palatino Linotype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u="sng" dirty="0" smtClean="0">
                <a:solidFill>
                  <a:srgbClr val="1E2CB4"/>
                </a:solidFill>
                <a:latin typeface="Palatino Linotype" pitchFamily="18" charset="0"/>
              </a:rPr>
              <a:t>PH/DT contribution from:</a:t>
            </a:r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Adrian, Alessandro, Christian, Claude, Jerome, Luc, Miranda, Patrick, </a:t>
            </a:r>
            <a:r>
              <a:rPr lang="en-GB" sz="1600" dirty="0" err="1" smtClean="0">
                <a:solidFill>
                  <a:srgbClr val="1E2CB4"/>
                </a:solidFill>
                <a:latin typeface="Palatino Linotype" pitchFamily="18" charset="0"/>
              </a:rPr>
              <a:t>Sune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, Sylvain, Thomas, </a:t>
            </a:r>
            <a:r>
              <a:rPr lang="en-GB" sz="1600" dirty="0" err="1" smtClean="0">
                <a:solidFill>
                  <a:srgbClr val="1E2CB4"/>
                </a:solidFill>
                <a:latin typeface="Palatino Linotype" pitchFamily="18" charset="0"/>
              </a:rPr>
              <a:t>Tonio</a:t>
            </a:r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, Xavier...</a:t>
            </a:r>
            <a:endParaRPr lang="en-GB" sz="1600" dirty="0" smtClean="0">
              <a:solidFill>
                <a:srgbClr val="1E2CB4"/>
              </a:solidFill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endParaRPr lang="en-GB" sz="1600" dirty="0" smtClean="0">
              <a:solidFill>
                <a:srgbClr val="1E2CB4"/>
              </a:solidFill>
              <a:latin typeface="Palatino Linotype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  <a:tabLst>
                <a:tab pos="1601788" algn="l"/>
                <a:tab pos="2055813" algn="l"/>
                <a:tab pos="3317875" algn="l"/>
                <a:tab pos="3716338" algn="l"/>
              </a:tabLst>
            </a:pPr>
            <a:endParaRPr lang="en-GB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>
              <a:tabLst>
                <a:tab pos="2227263" algn="l"/>
                <a:tab pos="2917825" algn="l"/>
                <a:tab pos="3317875" algn="l"/>
                <a:tab pos="3716338" algn="l"/>
              </a:tabLst>
            </a:pPr>
            <a:endParaRPr lang="en-GB" sz="16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32730" y="6166131"/>
            <a:ext cx="491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B050"/>
                </a:solidFill>
                <a:latin typeface="Palatino Linotype" pitchFamily="18" charset="0"/>
              </a:rPr>
              <a:t>Thanks to </a:t>
            </a:r>
            <a:r>
              <a:rPr lang="en-US" sz="1200" i="1" u="sng" dirty="0" smtClean="0">
                <a:solidFill>
                  <a:srgbClr val="00B050"/>
                </a:solidFill>
                <a:latin typeface="Palatino Linotype" pitchFamily="18" charset="0"/>
              </a:rPr>
              <a:t>Hasko</a:t>
            </a:r>
            <a:r>
              <a:rPr lang="en-US" sz="1200" i="1" dirty="0" smtClean="0">
                <a:solidFill>
                  <a:srgbClr val="00B050"/>
                </a:solidFill>
                <a:latin typeface="Palatino Linotype" pitchFamily="18" charset="0"/>
              </a:rPr>
              <a:t> and </a:t>
            </a:r>
            <a:r>
              <a:rPr lang="en-US" sz="1200" i="1" u="sng" dirty="0" smtClean="0">
                <a:solidFill>
                  <a:srgbClr val="00B050"/>
                </a:solidFill>
                <a:latin typeface="Palatino Linotype" pitchFamily="18" charset="0"/>
              </a:rPr>
              <a:t>Sune</a:t>
            </a:r>
            <a:r>
              <a:rPr lang="en-US" sz="1200" i="1" dirty="0" smtClean="0">
                <a:solidFill>
                  <a:srgbClr val="00B050"/>
                </a:solidFill>
                <a:latin typeface="Palatino Linotype" pitchFamily="18" charset="0"/>
              </a:rPr>
              <a:t> providing most of the illustrations for the slides </a:t>
            </a:r>
            <a:endParaRPr lang="en-US" sz="1200" i="1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99473" y="154933"/>
            <a:ext cx="330572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Detector assembly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5385" y="1464734"/>
            <a:ext cx="2313081" cy="17345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728138"/>
            <a:ext cx="60028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lvl="1">
              <a:spcBef>
                <a:spcPct val="25000"/>
              </a:spcBef>
              <a:buClr>
                <a:srgbClr val="FF3300"/>
              </a:buClr>
              <a:tabLst>
                <a:tab pos="457200" algn="l"/>
              </a:tabLst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Fiber and trigger plates aligned on an adjustable support arm 	equipped with precision pins.</a:t>
            </a:r>
          </a:p>
          <a:p>
            <a:pPr marL="347663" lvl="1">
              <a:spcBef>
                <a:spcPct val="25000"/>
              </a:spcBef>
              <a:buClr>
                <a:srgbClr val="FF3300"/>
              </a:buClr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Routing of 1460 </a:t>
            </a:r>
            <a:r>
              <a:rPr lang="en-US" sz="1400" dirty="0" err="1" smtClean="0">
                <a:solidFill>
                  <a:srgbClr val="00B050"/>
                </a:solidFill>
                <a:latin typeface="Palatino Linotype" pitchFamily="18" charset="0"/>
              </a:rPr>
              <a:t>fibres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and trigger </a:t>
            </a:r>
            <a:r>
              <a:rPr lang="en-US" sz="1400" dirty="0" err="1" smtClean="0">
                <a:solidFill>
                  <a:srgbClr val="00B050"/>
                </a:solidFill>
                <a:latin typeface="Palatino Linotype" pitchFamily="18" charset="0"/>
              </a:rPr>
              <a:t>lightguide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bundles to connectors</a:t>
            </a:r>
          </a:p>
          <a:p>
            <a:pPr marL="566738" lvl="1" indent="-219075">
              <a:spcBef>
                <a:spcPct val="25000"/>
              </a:spcBef>
              <a:buClr>
                <a:srgbClr val="FF3300"/>
              </a:buClr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  <a:sym typeface="Symbol"/>
              </a:rPr>
              <a:t> M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ounting LED and PT100 sensors</a:t>
            </a:r>
          </a:p>
          <a:p>
            <a:pPr marL="566738" lvl="1" indent="-219075">
              <a:spcBef>
                <a:spcPct val="25000"/>
              </a:spcBef>
              <a:buClr>
                <a:srgbClr val="FF3300"/>
              </a:buClr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  <a:sym typeface="Symbol"/>
              </a:rPr>
              <a:t> G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luing </a:t>
            </a:r>
            <a:r>
              <a:rPr lang="en-US" sz="1400" dirty="0" err="1" smtClean="0">
                <a:solidFill>
                  <a:srgbClr val="00B050"/>
                </a:solidFill>
                <a:latin typeface="Palatino Linotype" pitchFamily="18" charset="0"/>
              </a:rPr>
              <a:t>fibres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and </a:t>
            </a:r>
            <a:r>
              <a:rPr lang="en-US" sz="1400" dirty="0" err="1" smtClean="0">
                <a:solidFill>
                  <a:srgbClr val="00B050"/>
                </a:solidFill>
                <a:latin typeface="Palatino Linotype" pitchFamily="18" charset="0"/>
              </a:rPr>
              <a:t>lightguides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in the connectors</a:t>
            </a:r>
          </a:p>
          <a:p>
            <a:pPr marL="566738" lvl="1" indent="-219075">
              <a:spcBef>
                <a:spcPct val="25000"/>
              </a:spcBef>
              <a:buClr>
                <a:srgbClr val="FF3300"/>
              </a:buClr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  <a:sym typeface="Symbol"/>
              </a:rPr>
              <a:t> M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achining &amp; polishing of connectors </a:t>
            </a:r>
          </a:p>
        </p:txBody>
      </p:sp>
      <p:pic>
        <p:nvPicPr>
          <p:cNvPr id="6" name="Picture 5" descr="ALFA2.jpg"/>
          <p:cNvPicPr>
            <a:picLocks noChangeAspect="1"/>
          </p:cNvPicPr>
          <p:nvPr/>
        </p:nvPicPr>
        <p:blipFill>
          <a:blip r:embed="rId3" cstate="print"/>
          <a:srcRect l="3896" t="7576" r="9903"/>
          <a:stretch>
            <a:fillRect/>
          </a:stretch>
        </p:blipFill>
        <p:spPr>
          <a:xfrm>
            <a:off x="262467" y="2565400"/>
            <a:ext cx="4685318" cy="37676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69733" y="304799"/>
            <a:ext cx="4089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(10 tracking modules, 3 overlaps and 2 triggers)</a:t>
            </a:r>
          </a:p>
          <a:p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3579" y="4541311"/>
            <a:ext cx="3826037" cy="181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5" cstate="print"/>
          <a:srcRect l="35326" t="8202" r="29696" b="20746"/>
          <a:stretch>
            <a:fillRect/>
          </a:stretch>
        </p:blipFill>
        <p:spPr bwMode="auto">
          <a:xfrm>
            <a:off x="7747000" y="3461057"/>
            <a:ext cx="1075266" cy="163588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/>
          <p:nvPr/>
        </p:nvCxnSpPr>
        <p:spPr>
          <a:xfrm flipV="1">
            <a:off x="7577667" y="3921662"/>
            <a:ext cx="635001" cy="40738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569200" y="4055533"/>
            <a:ext cx="626533" cy="186272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98071" y="3810009"/>
            <a:ext cx="2091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E2CB4"/>
                </a:solidFill>
                <a:latin typeface="Palatino Linotype" pitchFamily="18" charset="0"/>
              </a:rPr>
              <a:t>Reference and alignment </a:t>
            </a:r>
          </a:p>
          <a:p>
            <a:r>
              <a:rPr lang="en-US" sz="1200" dirty="0" smtClean="0">
                <a:solidFill>
                  <a:srgbClr val="1E2CB4"/>
                </a:solidFill>
                <a:latin typeface="Palatino Linotype" pitchFamily="18" charset="0"/>
              </a:rPr>
              <a:t>pin holes</a:t>
            </a:r>
            <a:endParaRPr lang="en-US" sz="12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39267" y="3445944"/>
            <a:ext cx="1837266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E2CB4"/>
                </a:solidFill>
                <a:latin typeface="Palatino Linotype" pitchFamily="18" charset="0"/>
              </a:rPr>
              <a:t>Adjustable support arm:</a:t>
            </a:r>
            <a:endParaRPr lang="en-US" sz="12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88467" y="4445008"/>
            <a:ext cx="193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1E2CB4"/>
                </a:solidFill>
                <a:latin typeface="Palatino Linotype" pitchFamily="18" charset="0"/>
              </a:rPr>
              <a:t>Feedthrough</a:t>
            </a:r>
            <a:r>
              <a:rPr lang="en-US" sz="1200" dirty="0" smtClean="0">
                <a:solidFill>
                  <a:srgbClr val="1E2CB4"/>
                </a:solidFill>
                <a:latin typeface="Palatino Linotype" pitchFamily="18" charset="0"/>
              </a:rPr>
              <a:t> for test LEDS and temperature sensors</a:t>
            </a:r>
            <a:endParaRPr lang="en-US" sz="12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426200" y="5020733"/>
            <a:ext cx="431800" cy="338667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P8056717.JPG"/>
          <p:cNvPicPr>
            <a:picLocks noChangeAspect="1"/>
          </p:cNvPicPr>
          <p:nvPr/>
        </p:nvPicPr>
        <p:blipFill>
          <a:blip r:embed="rId6" cstate="print"/>
          <a:srcRect l="44798" t="22651" r="47835" b="67683"/>
          <a:stretch>
            <a:fillRect/>
          </a:stretch>
        </p:blipFill>
        <p:spPr>
          <a:xfrm>
            <a:off x="5090537" y="1769533"/>
            <a:ext cx="1454196" cy="1430867"/>
          </a:xfrm>
          <a:prstGeom prst="rect">
            <a:avLst/>
          </a:prstGeom>
        </p:spPr>
      </p:pic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1072" y="171866"/>
            <a:ext cx="5947327" cy="56473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Detector adjustment and</a:t>
            </a:r>
            <a:r>
              <a:rPr kumimoji="0" lang="en-GB" sz="2800" b="1" i="0" u="sng" strike="noStrike" kern="1200" cap="none" spc="0" normalizeH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 metrology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851" y="2121444"/>
            <a:ext cx="3286276" cy="431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4" descr="D:\CERN temp\Meetings\ATLAS week February 2011\Detector from front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7037" y="4851418"/>
            <a:ext cx="762013" cy="761240"/>
          </a:xfrm>
          <a:prstGeom prst="rect">
            <a:avLst/>
          </a:prstGeom>
          <a:noFill/>
        </p:spPr>
      </p:pic>
      <p:pic>
        <p:nvPicPr>
          <p:cNvPr id="10" name="Picture 24" descr="D:\CERN temp\Meetings\ATLAS week February 2011\Detector from front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2406" y="1490133"/>
            <a:ext cx="4504393" cy="4499823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rot="5400000">
            <a:off x="5710769" y="1528233"/>
            <a:ext cx="262464" cy="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946902" y="1545167"/>
            <a:ext cx="262464" cy="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6320369" y="1782234"/>
            <a:ext cx="262464" cy="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6184902" y="1951567"/>
            <a:ext cx="262464" cy="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506636" y="1934633"/>
            <a:ext cx="262464" cy="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7272867" y="2556932"/>
            <a:ext cx="304800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7404097" y="2205563"/>
            <a:ext cx="304800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H="1" flipV="1">
            <a:off x="5198534" y="2201332"/>
            <a:ext cx="304800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 flipH="1" flipV="1">
            <a:off x="5342468" y="2446865"/>
            <a:ext cx="304800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6790268" y="2616201"/>
            <a:ext cx="211667" cy="253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6134097" y="1727200"/>
            <a:ext cx="207436" cy="42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V="1">
            <a:off x="7361763" y="1811866"/>
            <a:ext cx="207436" cy="42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0800000" flipH="1" flipV="1">
            <a:off x="6557429" y="1727200"/>
            <a:ext cx="207436" cy="42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6108697" y="2489200"/>
            <a:ext cx="275170" cy="296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5770036" y="1934633"/>
            <a:ext cx="262464" cy="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6887636" y="1943100"/>
            <a:ext cx="262464" cy="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55732" y="6079067"/>
            <a:ext cx="1684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Reference pin hole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7171267" y="5596466"/>
            <a:ext cx="541866" cy="482600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911598" y="2658533"/>
            <a:ext cx="1210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Alignment pin hole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4800600" y="2971799"/>
            <a:ext cx="626533" cy="304801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632198" y="3488266"/>
            <a:ext cx="9821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Base plate reference surface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470400" y="3987800"/>
            <a:ext cx="338667" cy="67733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806265" y="2226733"/>
            <a:ext cx="12107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Detector reference &amp; alignment pins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rot="10800000" flipV="1">
            <a:off x="6493934" y="3073398"/>
            <a:ext cx="1253067" cy="355601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10800000" flipV="1">
            <a:off x="6434670" y="3166532"/>
            <a:ext cx="1388531" cy="1041399"/>
          </a:xfrm>
          <a:prstGeom prst="straightConnector1">
            <a:avLst/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94733" y="762000"/>
            <a:ext cx="7467600" cy="135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Check the overall dimensions of the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fibre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detector</a:t>
            </a:r>
          </a:p>
          <a:p>
            <a:pPr>
              <a:lnSpc>
                <a:spcPct val="150000"/>
              </a:lnSpc>
              <a:tabLst>
                <a:tab pos="169863" algn="l"/>
              </a:tabLst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Adjustment of the detector position relative to the base plate ( best fit into individual pot)</a:t>
            </a:r>
            <a:endParaRPr lang="en-US" sz="1400" dirty="0" smtClean="0">
              <a:solidFill>
                <a:srgbClr val="1E2CB4"/>
              </a:solidFill>
              <a:latin typeface="Palatino Linotype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         edge 150</a:t>
            </a:r>
            <a:r>
              <a:rPr lang="en-US" sz="1400" dirty="0" smtClean="0">
                <a:solidFill>
                  <a:srgbClr val="1E2CB4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m from pot window!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Accurate measurement of the detector position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82538" y="205732"/>
            <a:ext cx="5904994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Detector final survey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3" name="Picture 35" descr="D:\CERN temp\Billeder\Tests for survey\4-points-ref.JPG"/>
          <p:cNvPicPr>
            <a:picLocks noChangeAspect="1" noChangeArrowheads="1"/>
          </p:cNvPicPr>
          <p:nvPr/>
        </p:nvPicPr>
        <p:blipFill>
          <a:blip r:embed="rId2" cstate="print"/>
          <a:srcRect l="5399" r="37569" b="975"/>
          <a:stretch>
            <a:fillRect/>
          </a:stretch>
        </p:blipFill>
        <p:spPr bwMode="auto">
          <a:xfrm>
            <a:off x="5305428" y="1017051"/>
            <a:ext cx="3601509" cy="523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CERN temp\Billeder\Installation shotdown end 2010\Installation of metrology pieces\SJ1618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425" y="3644371"/>
            <a:ext cx="4357688" cy="263842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Picture 36" descr="D:\CERN temp\Billeder\Station metrology\Uploaded\P32632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0026" y="2640012"/>
            <a:ext cx="822960" cy="85404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85750" y="567266"/>
            <a:ext cx="5446182" cy="2116665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50000"/>
              </a:lnSpc>
              <a:tabLst>
                <a:tab pos="446088" algn="l"/>
              </a:tabLst>
              <a:defRPr/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ea typeface="+mj-ea"/>
                <a:cs typeface="+mj-cs"/>
                <a:sym typeface="Symbol"/>
              </a:rPr>
              <a:t>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ea typeface="+mj-ea"/>
                <a:cs typeface="+mj-cs"/>
              </a:rPr>
              <a:t>Survey </a:t>
            </a: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  <a:ea typeface="+mj-ea"/>
                <a:cs typeface="+mj-cs"/>
              </a:rPr>
              <a:t>spheres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ea typeface="+mj-ea"/>
                <a:cs typeface="+mj-cs"/>
              </a:rPr>
              <a:t>(mirrors) mounted </a:t>
            </a:r>
            <a:r>
              <a:rPr lang="en-US" sz="1400" dirty="0">
                <a:solidFill>
                  <a:srgbClr val="1E2CB4"/>
                </a:solidFill>
                <a:latin typeface="Palatino Linotype" pitchFamily="18" charset="0"/>
                <a:ea typeface="+mj-ea"/>
                <a:cs typeface="+mj-cs"/>
              </a:rPr>
              <a:t>directly on the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ea typeface="+mj-ea"/>
                <a:cs typeface="+mj-cs"/>
              </a:rPr>
              <a:t>detectors</a:t>
            </a:r>
          </a:p>
          <a:p>
            <a:pPr>
              <a:lnSpc>
                <a:spcPct val="150000"/>
              </a:lnSpc>
              <a:tabLst>
                <a:tab pos="446088" algn="l"/>
              </a:tabLst>
              <a:defRPr/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3 survey points used on each detector (4</a:t>
            </a:r>
            <a:r>
              <a:rPr lang="en-US" sz="1400" baseline="30000" dirty="0" smtClean="0">
                <a:solidFill>
                  <a:srgbClr val="1E2CB4"/>
                </a:solidFill>
                <a:latin typeface="Palatino Linotype" pitchFamily="18" charset="0"/>
              </a:rPr>
              <a:t>th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backup survey point)</a:t>
            </a:r>
          </a:p>
          <a:p>
            <a:pPr>
              <a:lnSpc>
                <a:spcPct val="150000"/>
              </a:lnSpc>
              <a:tabLst>
                <a:tab pos="446088" algn="l"/>
              </a:tabLst>
              <a:defRPr/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Same survey points on all detectors</a:t>
            </a:r>
          </a:p>
          <a:p>
            <a:pPr>
              <a:lnSpc>
                <a:spcPct val="150000"/>
              </a:lnSpc>
              <a:tabLst>
                <a:tab pos="169863" algn="l"/>
              </a:tabLst>
              <a:defRPr/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 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The survey point have be measured ±10</a:t>
            </a:r>
            <a:r>
              <a:rPr lang="en-US" sz="1400" dirty="0" smtClean="0">
                <a:solidFill>
                  <a:srgbClr val="1E2CB4"/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m in the coordinate 	system of the detector/Roman Pot (TESA 3D metrology)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10" name="Picture 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1" y="2631546"/>
            <a:ext cx="822960" cy="84564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5029201" y="2387599"/>
            <a:ext cx="414866" cy="2455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5359402" y="1938861"/>
            <a:ext cx="541866" cy="5503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6" idx="2"/>
          </p:cNvCxnSpPr>
          <p:nvPr/>
        </p:nvCxnSpPr>
        <p:spPr>
          <a:xfrm rot="10800000">
            <a:off x="5105401" y="5918200"/>
            <a:ext cx="1456263" cy="2201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561663" y="5808137"/>
            <a:ext cx="719667" cy="6604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3" name="Picture 2" descr="SJ122753.JPG"/>
          <p:cNvPicPr>
            <a:picLocks noChangeAspect="1"/>
          </p:cNvPicPr>
          <p:nvPr/>
        </p:nvPicPr>
        <p:blipFill>
          <a:blip r:embed="rId2" cstate="print"/>
          <a:srcRect l="9181" r="21588"/>
          <a:stretch>
            <a:fillRect/>
          </a:stretch>
        </p:blipFill>
        <p:spPr>
          <a:xfrm>
            <a:off x="4241804" y="1363135"/>
            <a:ext cx="4622798" cy="5008031"/>
          </a:xfrm>
          <a:prstGeom prst="rect">
            <a:avLst/>
          </a:prstGeom>
        </p:spPr>
      </p:pic>
      <p:pic>
        <p:nvPicPr>
          <p:cNvPr id="4" name="Picture 3" descr="insertion.jpeg"/>
          <p:cNvPicPr>
            <a:picLocks noChangeAspect="1"/>
          </p:cNvPicPr>
          <p:nvPr/>
        </p:nvPicPr>
        <p:blipFill>
          <a:blip r:embed="rId3" cstate="print"/>
          <a:srcRect l="21111" t="6420" r="32593" b="11358"/>
          <a:stretch>
            <a:fillRect/>
          </a:stretch>
        </p:blipFill>
        <p:spPr>
          <a:xfrm>
            <a:off x="279403" y="1345590"/>
            <a:ext cx="3776133" cy="502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82538" y="205732"/>
            <a:ext cx="4347129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Insertion into Roman Pot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4872" y="188799"/>
            <a:ext cx="43483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MAPMTs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" name="Billede 65" descr="P1181275.JPG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60906" y="3182685"/>
            <a:ext cx="2643937" cy="3135614"/>
          </a:xfrm>
          <a:prstGeom prst="rect">
            <a:avLst/>
          </a:prstGeom>
        </p:spPr>
      </p:pic>
      <p:pic>
        <p:nvPicPr>
          <p:cNvPr id="5" name="Billede 66" descr="P1181277.JPG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60906" y="3182684"/>
            <a:ext cx="2643937" cy="3135613"/>
          </a:xfrm>
          <a:prstGeom prst="rect">
            <a:avLst/>
          </a:prstGeom>
        </p:spPr>
      </p:pic>
      <p:pic>
        <p:nvPicPr>
          <p:cNvPr id="6" name="Billede 67" descr="P1181280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60906" y="3293822"/>
            <a:ext cx="2643937" cy="3024477"/>
          </a:xfrm>
          <a:prstGeom prst="rect">
            <a:avLst/>
          </a:prstGeom>
        </p:spPr>
      </p:pic>
      <p:pic>
        <p:nvPicPr>
          <p:cNvPr id="7" name="Billede 68" descr="P1181282.JPG"/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60906" y="3293823"/>
            <a:ext cx="2654665" cy="3023702"/>
          </a:xfrm>
          <a:prstGeom prst="rect">
            <a:avLst/>
          </a:prstGeom>
        </p:spPr>
      </p:pic>
      <p:pic>
        <p:nvPicPr>
          <p:cNvPr id="8" name="Billede 69" descr="P1181284.JPG"/>
          <p:cNvPicPr/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60907" y="3293823"/>
            <a:ext cx="2661030" cy="3023702"/>
          </a:xfrm>
          <a:prstGeom prst="rect">
            <a:avLst/>
          </a:prstGeom>
        </p:spPr>
      </p:pic>
      <p:pic>
        <p:nvPicPr>
          <p:cNvPr id="9" name="Billede 70" descr="P1181285.JPG"/>
          <p:cNvPicPr/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60907" y="2960712"/>
            <a:ext cx="2644268" cy="3268867"/>
          </a:xfrm>
          <a:prstGeom prst="rect">
            <a:avLst/>
          </a:prstGeom>
        </p:spPr>
      </p:pic>
      <p:pic>
        <p:nvPicPr>
          <p:cNvPr id="10" name="Billede 71" descr="P1181287.JPG"/>
          <p:cNvPicPr/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60906" y="2960712"/>
            <a:ext cx="2643937" cy="3269791"/>
          </a:xfrm>
          <a:prstGeom prst="rect">
            <a:avLst/>
          </a:prstGeom>
        </p:spPr>
      </p:pic>
      <p:pic>
        <p:nvPicPr>
          <p:cNvPr id="11" name="Billede 72" descr="P1181290.JPG"/>
          <p:cNvPicPr/>
          <p:nvPr/>
        </p:nvPicPr>
        <p:blipFill>
          <a:blip r:embed="rId9" cstate="print"/>
          <a:srcRect/>
          <a:stretch>
            <a:fillRect/>
          </a:stretch>
        </p:blipFill>
        <p:spPr>
          <a:xfrm>
            <a:off x="619106" y="2746399"/>
            <a:ext cx="2756445" cy="3500462"/>
          </a:xfrm>
          <a:prstGeom prst="rect">
            <a:avLst/>
          </a:prstGeom>
        </p:spPr>
      </p:pic>
      <p:pic>
        <p:nvPicPr>
          <p:cNvPr id="12" name="Picture 11" descr="PB180652.JPG"/>
          <p:cNvPicPr>
            <a:picLocks noChangeAspect="1"/>
          </p:cNvPicPr>
          <p:nvPr/>
        </p:nvPicPr>
        <p:blipFill>
          <a:blip r:embed="rId10" cstate="print">
            <a:lum bright="20000"/>
          </a:blip>
          <a:srcRect l="34630" t="33704" r="37500" b="27160"/>
          <a:stretch>
            <a:fillRect/>
          </a:stretch>
        </p:blipFill>
        <p:spPr>
          <a:xfrm flipV="1">
            <a:off x="4237099" y="821250"/>
            <a:ext cx="2460035" cy="259080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70019" y="856736"/>
            <a:ext cx="44289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1E2CB4"/>
                </a:solidFill>
                <a:latin typeface="Palatino Linotype" pitchFamily="18" charset="0"/>
              </a:rPr>
              <a:t>HAMAMATSU R7600-00-M64</a:t>
            </a:r>
          </a:p>
          <a:p>
            <a:r>
              <a:rPr lang="en-GB" sz="1400" b="1" dirty="0" smtClean="0">
                <a:solidFill>
                  <a:srgbClr val="1E2CB4"/>
                </a:solidFill>
                <a:latin typeface="Palatino Linotype" pitchFamily="18" charset="0"/>
              </a:rPr>
              <a:t>Grid of 8x8 anodes, size 2x2mm</a:t>
            </a:r>
            <a:r>
              <a:rPr lang="en-GB" sz="1400" b="1" baseline="30000" dirty="0" smtClean="0">
                <a:solidFill>
                  <a:srgbClr val="1E2CB4"/>
                </a:solidFill>
                <a:latin typeface="Palatino Linotype" pitchFamily="18" charset="0"/>
              </a:rPr>
              <a:t>2</a:t>
            </a:r>
            <a:r>
              <a:rPr lang="en-GB" sz="1400" b="1" dirty="0" smtClean="0">
                <a:solidFill>
                  <a:srgbClr val="1E2CB4"/>
                </a:solidFill>
                <a:latin typeface="Palatino Linotype" pitchFamily="18" charset="0"/>
              </a:rPr>
              <a:t> pitch 2.3mm</a:t>
            </a:r>
          </a:p>
          <a:p>
            <a:endParaRPr lang="en-GB" sz="1400" b="1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r>
              <a:rPr lang="en-GB" sz="1400" b="1" dirty="0" smtClean="0">
                <a:solidFill>
                  <a:srgbClr val="FF0000"/>
                </a:solidFill>
                <a:latin typeface="Palatino Linotype" pitchFamily="18" charset="0"/>
                <a:sym typeface="Wingdings" pitchFamily="2" charset="2"/>
              </a:rPr>
              <a:t> Anode grid not centred to the metal case !</a:t>
            </a:r>
            <a:endParaRPr lang="en-GB" sz="14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pic>
        <p:nvPicPr>
          <p:cNvPr id="14" name="Picture 13" descr="P2232710.JPG"/>
          <p:cNvPicPr>
            <a:picLocks noChangeAspect="1"/>
          </p:cNvPicPr>
          <p:nvPr/>
        </p:nvPicPr>
        <p:blipFill>
          <a:blip r:embed="rId11" cstate="print"/>
          <a:srcRect l="9907" t="18889" r="7593" b="19136"/>
          <a:stretch>
            <a:fillRect/>
          </a:stretch>
        </p:blipFill>
        <p:spPr>
          <a:xfrm>
            <a:off x="3979333" y="3691468"/>
            <a:ext cx="4461934" cy="270864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7001022" y="1220794"/>
            <a:ext cx="1982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Palatino Linotype" pitchFamily="18" charset="0"/>
              </a:rPr>
              <a:t>Plastic shims to compensate for the misalignment  of the anode grid</a:t>
            </a:r>
            <a:endParaRPr lang="en-GB" sz="14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3883" y="1923537"/>
            <a:ext cx="33706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·"/>
            </a:pPr>
            <a:r>
              <a:rPr lang="en-GB" sz="1400" b="1" dirty="0" smtClean="0">
                <a:solidFill>
                  <a:srgbClr val="1E2CB4"/>
                </a:solidFill>
                <a:latin typeface="Palatino Linotype" pitchFamily="18" charset="0"/>
              </a:rPr>
              <a:t> 23 MAPMTs per module</a:t>
            </a:r>
          </a:p>
          <a:p>
            <a:pPr>
              <a:buFont typeface="Symbol"/>
              <a:buChar char="·"/>
              <a:tabLst>
                <a:tab pos="119063" algn="l"/>
              </a:tabLst>
            </a:pPr>
            <a:r>
              <a:rPr lang="en-GB" sz="1400" b="1" dirty="0" smtClean="0">
                <a:solidFill>
                  <a:srgbClr val="1E2CB4"/>
                </a:solidFill>
                <a:latin typeface="Palatino Linotype" pitchFamily="18" charset="0"/>
              </a:rPr>
              <a:t> HV divider and front-end 	electronics (PMF) attached to the pins</a:t>
            </a:r>
            <a:endParaRPr lang="en-GB" sz="14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cxnSp>
        <p:nvCxnSpPr>
          <p:cNvPr id="18" name="Straight Arrow Connector 17"/>
          <p:cNvCxnSpPr>
            <a:stCxn id="15" idx="1"/>
          </p:cNvCxnSpPr>
          <p:nvPr/>
        </p:nvCxnSpPr>
        <p:spPr>
          <a:xfrm rot="10800000" flipV="1">
            <a:off x="6358472" y="1697848"/>
            <a:ext cx="642550" cy="4272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triped Right Arrow 18"/>
          <p:cNvSpPr/>
          <p:nvPr/>
        </p:nvSpPr>
        <p:spPr>
          <a:xfrm rot="4190823">
            <a:off x="4808323" y="3748822"/>
            <a:ext cx="1987032" cy="345813"/>
          </a:xfrm>
          <a:prstGeom prst="stripedRightArrow">
            <a:avLst>
              <a:gd name="adj1" fmla="val 31372"/>
              <a:gd name="adj2" fmla="val 783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874020" y="2431532"/>
            <a:ext cx="211757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1E2CB4"/>
                </a:solidFill>
                <a:latin typeface="Palatino Linotype" pitchFamily="18" charset="0"/>
              </a:rPr>
              <a:t>Accurate positioning inside the </a:t>
            </a:r>
            <a:r>
              <a:rPr lang="en-GB" sz="1400" b="1" dirty="0" smtClean="0">
                <a:solidFill>
                  <a:srgbClr val="1E2CB4"/>
                </a:solidFill>
                <a:latin typeface="Symbol" pitchFamily="18" charset="2"/>
              </a:rPr>
              <a:t>m-</a:t>
            </a:r>
            <a:r>
              <a:rPr lang="en-GB" sz="1400" b="1" dirty="0" smtClean="0">
                <a:solidFill>
                  <a:srgbClr val="1E2CB4"/>
                </a:solidFill>
                <a:latin typeface="Palatino Linotype" pitchFamily="18" charset="0"/>
              </a:rPr>
              <a:t>metal frame. Anode grid aligned to the fibres connector.</a:t>
            </a:r>
            <a:endParaRPr lang="en-GB" sz="14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4872" y="188799"/>
            <a:ext cx="43483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Photo-detector module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" name="Picture 3" descr="ALFA_top-assy_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467" y="702734"/>
            <a:ext cx="5259917" cy="4207934"/>
          </a:xfrm>
          <a:prstGeom prst="rect">
            <a:avLst/>
          </a:prstGeom>
        </p:spPr>
      </p:pic>
      <p:pic>
        <p:nvPicPr>
          <p:cNvPr id="5" name="Picture 4" descr="ALFA_top-assy_3d_4.jpg"/>
          <p:cNvPicPr>
            <a:picLocks noChangeAspect="1"/>
          </p:cNvPicPr>
          <p:nvPr/>
        </p:nvPicPr>
        <p:blipFill>
          <a:blip r:embed="rId3" cstate="print"/>
          <a:srcRect l="9040" r="5714"/>
          <a:stretch>
            <a:fillRect/>
          </a:stretch>
        </p:blipFill>
        <p:spPr>
          <a:xfrm>
            <a:off x="4885263" y="2658532"/>
            <a:ext cx="3852333" cy="36152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37467" y="1447798"/>
            <a:ext cx="15832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Photo-detector module under black box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3115733" y="2040467"/>
            <a:ext cx="279400" cy="177800"/>
          </a:xfrm>
          <a:prstGeom prst="straightConnector1">
            <a:avLst/>
          </a:prstGeom>
          <a:ln w="12700">
            <a:solidFill>
              <a:srgbClr val="1E2C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026400" y="3293530"/>
            <a:ext cx="111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MAPMTs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890934" y="3649133"/>
            <a:ext cx="313266" cy="228600"/>
          </a:xfrm>
          <a:prstGeom prst="straightConnector1">
            <a:avLst/>
          </a:prstGeom>
          <a:ln w="12700">
            <a:solidFill>
              <a:srgbClr val="1E2C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57067" y="2946396"/>
            <a:ext cx="111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PMFs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7624234" y="3314700"/>
            <a:ext cx="389466" cy="245532"/>
          </a:xfrm>
          <a:prstGeom prst="straightConnector1">
            <a:avLst/>
          </a:prstGeom>
          <a:ln w="12700">
            <a:solidFill>
              <a:srgbClr val="1E2C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70598" y="2048928"/>
            <a:ext cx="1430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</a:rPr>
              <a:t>Kapton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flat cable (readout)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 rot="16200000" flipH="1">
            <a:off x="6702621" y="2655558"/>
            <a:ext cx="289589" cy="122767"/>
          </a:xfrm>
          <a:prstGeom prst="straightConnector1">
            <a:avLst/>
          </a:prstGeom>
          <a:ln w="12700">
            <a:solidFill>
              <a:srgbClr val="1E2C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33801" y="4876797"/>
            <a:ext cx="1346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-metal frame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020733" y="4385732"/>
            <a:ext cx="584202" cy="516468"/>
          </a:xfrm>
          <a:prstGeom prst="straightConnector1">
            <a:avLst/>
          </a:prstGeom>
          <a:ln w="12700">
            <a:solidFill>
              <a:srgbClr val="1E2C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8001" y="4809064"/>
            <a:ext cx="111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Roman Pot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1011767" y="4415365"/>
            <a:ext cx="423334" cy="279403"/>
          </a:xfrm>
          <a:prstGeom prst="straightConnector1">
            <a:avLst/>
          </a:prstGeom>
          <a:ln w="12700">
            <a:solidFill>
              <a:srgbClr val="1E2C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419600" y="5528728"/>
            <a:ext cx="1507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Spring loaded bracket</a:t>
            </a:r>
            <a:endParaRPr lang="en-US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5400000" flipH="1" flipV="1">
            <a:off x="5067300" y="4483101"/>
            <a:ext cx="1388533" cy="804333"/>
          </a:xfrm>
          <a:prstGeom prst="straightConnector1">
            <a:avLst/>
          </a:prstGeom>
          <a:ln w="12700">
            <a:solidFill>
              <a:srgbClr val="1E2CB4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16404" y="290399"/>
            <a:ext cx="7488262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Installation of the photo-detector module in the LHC tunnel</a:t>
            </a:r>
            <a:endParaRPr kumimoji="0" lang="en-GB" sz="20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10" name="Picture 9" descr="SJ122755.JPG"/>
          <p:cNvPicPr>
            <a:picLocks noChangeAspect="1"/>
          </p:cNvPicPr>
          <p:nvPr/>
        </p:nvPicPr>
        <p:blipFill>
          <a:blip r:embed="rId2" cstate="print"/>
          <a:srcRect l="14537" t="20370" r="19537" b="8395"/>
          <a:stretch>
            <a:fillRect/>
          </a:stretch>
        </p:blipFill>
        <p:spPr>
          <a:xfrm>
            <a:off x="262461" y="1224583"/>
            <a:ext cx="2988733" cy="2422050"/>
          </a:xfrm>
          <a:prstGeom prst="rect">
            <a:avLst/>
          </a:prstGeom>
        </p:spPr>
      </p:pic>
      <p:pic>
        <p:nvPicPr>
          <p:cNvPr id="11" name="Picture 10" descr="P8056717.JPG"/>
          <p:cNvPicPr>
            <a:picLocks noChangeAspect="1"/>
          </p:cNvPicPr>
          <p:nvPr/>
        </p:nvPicPr>
        <p:blipFill>
          <a:blip r:embed="rId3" cstate="print"/>
          <a:srcRect l="14636" t="7692" r="16519" b="1586"/>
          <a:stretch>
            <a:fillRect/>
          </a:stretch>
        </p:blipFill>
        <p:spPr>
          <a:xfrm>
            <a:off x="3383486" y="1710280"/>
            <a:ext cx="2424653" cy="2396072"/>
          </a:xfrm>
          <a:prstGeom prst="rect">
            <a:avLst/>
          </a:prstGeom>
        </p:spPr>
      </p:pic>
      <p:sp>
        <p:nvSpPr>
          <p:cNvPr id="12" name="Curved Right Arrow 11"/>
          <p:cNvSpPr/>
          <p:nvPr/>
        </p:nvSpPr>
        <p:spPr>
          <a:xfrm rot="16853330" flipH="1">
            <a:off x="2737838" y="-221295"/>
            <a:ext cx="1285143" cy="3504806"/>
          </a:xfrm>
          <a:prstGeom prst="curvedRightArrow">
            <a:avLst>
              <a:gd name="adj1" fmla="val 28020"/>
              <a:gd name="adj2" fmla="val 58864"/>
              <a:gd name="adj3" fmla="val 2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Picture 5" descr="D:\CERN temp\Billeder\Installation shotdown end 2010\Detector installation\Sector 1-2\A7R1\SJ072603r.jpg"/>
          <p:cNvPicPr>
            <a:picLocks noChangeAspect="1" noChangeArrowheads="1"/>
          </p:cNvPicPr>
          <p:nvPr/>
        </p:nvPicPr>
        <p:blipFill>
          <a:blip r:embed="rId4" cstate="print"/>
          <a:srcRect l="2174" t="3311" r="1724" b="4932"/>
          <a:stretch>
            <a:fillRect/>
          </a:stretch>
        </p:blipFill>
        <p:spPr bwMode="auto">
          <a:xfrm>
            <a:off x="270171" y="3962400"/>
            <a:ext cx="2994548" cy="217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D:\CERN temp\Billeder\Installation shotdown end 2010\Detector installation\Sector 1-2\B7R1\SJ102678.JPG"/>
          <p:cNvPicPr>
            <a:picLocks noChangeAspect="1" noChangeArrowheads="1"/>
          </p:cNvPicPr>
          <p:nvPr/>
        </p:nvPicPr>
        <p:blipFill>
          <a:blip r:embed="rId5" cstate="print"/>
          <a:srcRect l="19635" t="9589" r="10959" b="8253"/>
          <a:stretch>
            <a:fillRect/>
          </a:stretch>
        </p:blipFill>
        <p:spPr bwMode="auto">
          <a:xfrm>
            <a:off x="5911799" y="1221313"/>
            <a:ext cx="3029005" cy="483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4872" y="188799"/>
            <a:ext cx="43483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Survey in tunnel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46138" y="1470556"/>
            <a:ext cx="7374995" cy="4828645"/>
            <a:chOff x="490538" y="928688"/>
            <a:chExt cx="8112125" cy="5357812"/>
          </a:xfrm>
        </p:grpSpPr>
        <p:pic>
          <p:nvPicPr>
            <p:cNvPr id="3" name="Picture 3" descr="D:\CERN temp\Billeder\Installation shotdown end 2010\Survay with LASER\A7R1\SJ243032.JPG"/>
            <p:cNvPicPr>
              <a:picLocks noChangeAspect="1" noChangeArrowheads="1"/>
            </p:cNvPicPr>
            <p:nvPr/>
          </p:nvPicPr>
          <p:blipFill>
            <a:blip r:embed="rId2" cstate="print"/>
            <a:srcRect l="13223" t="17719" b="5878"/>
            <a:stretch>
              <a:fillRect/>
            </a:stretch>
          </p:blipFill>
          <p:spPr bwMode="auto">
            <a:xfrm>
              <a:off x="490538" y="928688"/>
              <a:ext cx="8112125" cy="5357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" name="Lige forbindelse 28"/>
            <p:cNvCxnSpPr/>
            <p:nvPr/>
          </p:nvCxnSpPr>
          <p:spPr>
            <a:xfrm flipV="1">
              <a:off x="1978025" y="2424113"/>
              <a:ext cx="2992438" cy="30797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Lige forbindelse 34"/>
            <p:cNvCxnSpPr/>
            <p:nvPr/>
          </p:nvCxnSpPr>
          <p:spPr>
            <a:xfrm flipV="1">
              <a:off x="1978025" y="2486025"/>
              <a:ext cx="3429000" cy="24447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Lige forbindelse 37"/>
            <p:cNvCxnSpPr/>
            <p:nvPr/>
          </p:nvCxnSpPr>
          <p:spPr>
            <a:xfrm flipV="1">
              <a:off x="1984375" y="2492375"/>
              <a:ext cx="3538538" cy="23653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ige forbindelse 40"/>
            <p:cNvCxnSpPr/>
            <p:nvPr/>
          </p:nvCxnSpPr>
          <p:spPr>
            <a:xfrm>
              <a:off x="1985963" y="2728913"/>
              <a:ext cx="2928937" cy="51435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Lige forbindelse 43"/>
            <p:cNvCxnSpPr/>
            <p:nvPr/>
          </p:nvCxnSpPr>
          <p:spPr>
            <a:xfrm>
              <a:off x="1984375" y="2728913"/>
              <a:ext cx="3363913" cy="636587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Lige forbindelse 46"/>
            <p:cNvCxnSpPr/>
            <p:nvPr/>
          </p:nvCxnSpPr>
          <p:spPr>
            <a:xfrm>
              <a:off x="1985963" y="2730500"/>
              <a:ext cx="3503612" cy="6223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846667" y="1016000"/>
            <a:ext cx="6172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Survey of </a:t>
            </a:r>
            <a:r>
              <a:rPr lang="en-US" sz="1400" dirty="0" err="1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fibre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  <a:sym typeface="Symbol"/>
              </a:rPr>
              <a:t> detectors in the LHC coordinate system with a laser tracker</a:t>
            </a:r>
            <a:r>
              <a:rPr lang="en-US" sz="1400" dirty="0" smtClean="0">
                <a:solidFill>
                  <a:srgbClr val="1E2CB4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35633" y="232928"/>
            <a:ext cx="3663991" cy="632833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ct val="0"/>
              </a:spcBef>
            </a:pPr>
            <a:r>
              <a:rPr lang="en-US" sz="2800" b="1" u="sng" dirty="0" smtClean="0">
                <a:solidFill>
                  <a:srgbClr val="1E2CB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Requirements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6054" y="1142544"/>
            <a:ext cx="44485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Detector size 30 x 30 mm</a:t>
            </a:r>
            <a:r>
              <a:rPr lang="en-US" sz="1400" baseline="30000" dirty="0" smtClean="0">
                <a:solidFill>
                  <a:srgbClr val="00B050"/>
                </a:solidFill>
                <a:latin typeface="Palatino Linotype" pitchFamily="18" charset="0"/>
              </a:rPr>
              <a:t>2</a:t>
            </a:r>
          </a:p>
          <a:p>
            <a:pPr marL="228600" indent="-228600">
              <a:lnSpc>
                <a:spcPct val="150000"/>
              </a:lnSpc>
              <a:tabLst>
                <a:tab pos="3411538" algn="l"/>
              </a:tabLst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No dead edge zones</a:t>
            </a:r>
          </a:p>
          <a:p>
            <a:pPr marL="228600" indent="-2286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Resolution </a:t>
            </a:r>
            <a:r>
              <a:rPr lang="en-US" sz="1400" dirty="0" err="1" smtClean="0">
                <a:solidFill>
                  <a:srgbClr val="00B050"/>
                </a:solidFill>
                <a:latin typeface="Symbol" pitchFamily="18" charset="2"/>
              </a:rPr>
              <a:t>s</a:t>
            </a:r>
            <a:r>
              <a:rPr lang="en-US" sz="1400" baseline="-25000" dirty="0" err="1" smtClean="0">
                <a:solidFill>
                  <a:srgbClr val="00B050"/>
                </a:solidFill>
                <a:latin typeface="Palatino Linotype" pitchFamily="18" charset="0"/>
              </a:rPr>
              <a:t>x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 =</a:t>
            </a:r>
            <a:r>
              <a:rPr lang="en-US" sz="1400" dirty="0" err="1" smtClean="0">
                <a:solidFill>
                  <a:srgbClr val="00B050"/>
                </a:solidFill>
                <a:latin typeface="Symbol" pitchFamily="18" charset="2"/>
              </a:rPr>
              <a:t>s</a:t>
            </a:r>
            <a:r>
              <a:rPr lang="en-US" sz="1400" baseline="-25000" dirty="0" err="1" smtClean="0">
                <a:solidFill>
                  <a:srgbClr val="00B050"/>
                </a:solidFill>
                <a:latin typeface="Palatino Linotype" pitchFamily="18" charset="0"/>
              </a:rPr>
              <a:t>y</a:t>
            </a:r>
            <a:r>
              <a:rPr lang="en-US" sz="1400" baseline="-25000" dirty="0" smtClean="0">
                <a:solidFill>
                  <a:srgbClr val="00B050"/>
                </a:solidFill>
                <a:latin typeface="Palatino Linotype" pitchFamily="18" charset="0"/>
              </a:rPr>
              <a:t> 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~ 30 </a:t>
            </a:r>
            <a:r>
              <a:rPr lang="en-US" sz="1400" dirty="0" smtClean="0">
                <a:solidFill>
                  <a:srgbClr val="00B050"/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m</a:t>
            </a:r>
          </a:p>
          <a:p>
            <a:pPr marL="228600" indent="-2286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  <a:sym typeface="Wingdings" pitchFamily="2" charset="2"/>
              </a:rPr>
              <a:t>Uniform trigger/detection efficiency</a:t>
            </a:r>
            <a:endParaRPr lang="en-US" sz="1400" dirty="0" smtClean="0">
              <a:solidFill>
                <a:srgbClr val="00B050"/>
              </a:solidFill>
              <a:latin typeface="Palatino Linotype" pitchFamily="18" charset="0"/>
            </a:endParaRPr>
          </a:p>
          <a:p>
            <a:pPr marL="228600" indent="-2286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Compatibility with operation in vacuum </a:t>
            </a:r>
          </a:p>
          <a:p>
            <a:pPr marL="228600" indent="-2286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Easy and quick to install and remove</a:t>
            </a:r>
          </a:p>
          <a:p>
            <a:pPr marL="228600" indent="-2286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Moderate radiation hardness</a:t>
            </a:r>
          </a:p>
          <a:p>
            <a:pPr>
              <a:lnSpc>
                <a:spcPct val="150000"/>
              </a:lnSpc>
              <a:tabLst>
                <a:tab pos="177800" algn="l"/>
              </a:tabLst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	(detector removed during high-L runs)</a:t>
            </a:r>
          </a:p>
          <a:p>
            <a:pPr marL="177800" indent="-1778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● Relative position of upper and lower detector</a:t>
            </a:r>
          </a:p>
          <a:p>
            <a:pPr marL="177800" indent="-177800">
              <a:lnSpc>
                <a:spcPct val="150000"/>
              </a:lnSpc>
            </a:pP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	to be known within ~10 </a:t>
            </a:r>
            <a:r>
              <a:rPr lang="en-US" sz="1400" dirty="0" smtClean="0">
                <a:solidFill>
                  <a:srgbClr val="00B050"/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rgbClr val="00B050"/>
                </a:solidFill>
                <a:latin typeface="Palatino Linotype" pitchFamily="18" charset="0"/>
              </a:rPr>
              <a:t>m precision</a:t>
            </a:r>
          </a:p>
        </p:txBody>
      </p:sp>
      <p:pic>
        <p:nvPicPr>
          <p:cNvPr id="7" name="Picture 8" descr="P1010025"/>
          <p:cNvPicPr>
            <a:picLocks noChangeAspect="1" noChangeArrowheads="1"/>
          </p:cNvPicPr>
          <p:nvPr/>
        </p:nvPicPr>
        <p:blipFill>
          <a:blip r:embed="rId2" cstate="print"/>
          <a:srcRect l="18292" t="32521" r="17073" b="4065"/>
          <a:stretch>
            <a:fillRect/>
          </a:stretch>
        </p:blipFill>
        <p:spPr bwMode="auto">
          <a:xfrm>
            <a:off x="5214812" y="3691466"/>
            <a:ext cx="3624386" cy="2667001"/>
          </a:xfrm>
          <a:prstGeom prst="rect">
            <a:avLst/>
          </a:prstGeom>
          <a:noFill/>
        </p:spPr>
      </p:pic>
      <p:pic>
        <p:nvPicPr>
          <p:cNvPr id="8" name="Picture 7" descr="P1010040"/>
          <p:cNvPicPr>
            <a:picLocks noChangeAspect="1" noChangeArrowheads="1"/>
          </p:cNvPicPr>
          <p:nvPr/>
        </p:nvPicPr>
        <p:blipFill>
          <a:blip r:embed="rId3" cstate="print"/>
          <a:srcRect l="29671" t="23810" r="19780" b="8791"/>
          <a:stretch>
            <a:fillRect/>
          </a:stretch>
        </p:blipFill>
        <p:spPr bwMode="auto">
          <a:xfrm>
            <a:off x="5215463" y="1204914"/>
            <a:ext cx="2184399" cy="218439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834657" y="5164786"/>
            <a:ext cx="3051544" cy="738664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172287"/>
                </a:solidFill>
                <a:latin typeface="Palatino Linotype" pitchFamily="18" charset="0"/>
              </a:rPr>
              <a:t>Must fit inside Roman Pots !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172287"/>
                </a:solidFill>
                <a:latin typeface="Palatino Linotype" pitchFamily="18" charset="0"/>
              </a:rPr>
              <a:t>(RP stations developed for TOTEM)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28073" y="248065"/>
            <a:ext cx="4348337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Scintillating </a:t>
            </a:r>
            <a:r>
              <a:rPr kumimoji="0" lang="en-GB" sz="2800" b="1" i="0" u="sng" strike="noStrike" kern="1200" cap="none" spc="0" normalizeH="0" baseline="0" noProof="0" dirty="0" err="1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fibers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699" y="963402"/>
            <a:ext cx="265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72287"/>
                </a:solidFill>
                <a:latin typeface="Palatino Linotype" pitchFamily="18" charset="0"/>
              </a:rPr>
              <a:t>Type Kuraray SCSF 78</a:t>
            </a:r>
            <a:endParaRPr lang="en-GB" dirty="0">
              <a:solidFill>
                <a:srgbClr val="172287"/>
              </a:solidFill>
              <a:latin typeface="Palatino Linotype" pitchFamily="18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114816" y="1338730"/>
            <a:ext cx="2720934" cy="1939988"/>
            <a:chOff x="783985" y="1652307"/>
            <a:chExt cx="2720934" cy="1939988"/>
          </a:xfrm>
        </p:grpSpPr>
        <p:sp>
          <p:nvSpPr>
            <p:cNvPr id="6" name="Rounded Rectangle 5"/>
            <p:cNvSpPr/>
            <p:nvPr/>
          </p:nvSpPr>
          <p:spPr>
            <a:xfrm>
              <a:off x="1329501" y="2228269"/>
              <a:ext cx="936000" cy="936000"/>
            </a:xfrm>
            <a:prstGeom prst="roundRect">
              <a:avLst/>
            </a:prstGeom>
            <a:noFill/>
            <a:ln w="6350">
              <a:solidFill>
                <a:srgbClr val="172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253300" y="2153131"/>
              <a:ext cx="1085674" cy="1088463"/>
            </a:xfrm>
            <a:prstGeom prst="roundRect">
              <a:avLst/>
            </a:prstGeom>
            <a:noFill/>
            <a:ln w="6350">
              <a:solidFill>
                <a:srgbClr val="172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>
              <a:endCxn id="6" idx="3"/>
            </p:cNvCxnSpPr>
            <p:nvPr/>
          </p:nvCxnSpPr>
          <p:spPr>
            <a:xfrm flipV="1">
              <a:off x="1975254" y="2696269"/>
              <a:ext cx="290247" cy="743"/>
            </a:xfrm>
            <a:prstGeom prst="line">
              <a:avLst/>
            </a:prstGeom>
            <a:ln w="3175">
              <a:solidFill>
                <a:srgbClr val="172287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2338402" y="2695703"/>
              <a:ext cx="290247" cy="743"/>
            </a:xfrm>
            <a:prstGeom prst="line">
              <a:avLst/>
            </a:prstGeom>
            <a:ln w="3175">
              <a:solidFill>
                <a:srgbClr val="172287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447750" y="2404677"/>
              <a:ext cx="5030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10</a:t>
              </a:r>
              <a:r>
                <a:rPr lang="en-GB" sz="1000" dirty="0" smtClean="0">
                  <a:solidFill>
                    <a:srgbClr val="1E2CB4"/>
                  </a:solidFill>
                  <a:latin typeface="Symbol" pitchFamily="18" charset="2"/>
                </a:rPr>
                <a:t>m</a:t>
              </a:r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m</a:t>
              </a:r>
              <a:endParaRPr lang="en-GB" sz="10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 flipV="1">
              <a:off x="2293648" y="2139534"/>
              <a:ext cx="354659" cy="249670"/>
            </a:xfrm>
            <a:prstGeom prst="line">
              <a:avLst/>
            </a:prstGeom>
            <a:ln w="3175">
              <a:solidFill>
                <a:srgbClr val="172287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661336" y="1918016"/>
              <a:ext cx="8435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Cladding PMMA</a:t>
              </a:r>
              <a:endParaRPr lang="en-GB" sz="10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1571113" y="2174855"/>
              <a:ext cx="527842" cy="110477"/>
            </a:xfrm>
            <a:prstGeom prst="line">
              <a:avLst/>
            </a:prstGeom>
            <a:ln w="3175">
              <a:solidFill>
                <a:srgbClr val="172287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613800" y="1652307"/>
              <a:ext cx="629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Core PS</a:t>
              </a:r>
              <a:endParaRPr lang="en-GB" sz="10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rot="10800000" flipV="1">
              <a:off x="902538" y="2156868"/>
              <a:ext cx="410317" cy="3892"/>
            </a:xfrm>
            <a:prstGeom prst="line">
              <a:avLst/>
            </a:prstGeom>
            <a:ln w="3175">
              <a:solidFill>
                <a:srgbClr val="1722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 flipV="1">
              <a:off x="907561" y="3250892"/>
              <a:ext cx="410317" cy="3892"/>
            </a:xfrm>
            <a:prstGeom prst="line">
              <a:avLst/>
            </a:prstGeom>
            <a:ln w="3175">
              <a:solidFill>
                <a:srgbClr val="1722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 flipV="1">
              <a:off x="455307" y="2707425"/>
              <a:ext cx="1087134" cy="4935"/>
            </a:xfrm>
            <a:prstGeom prst="line">
              <a:avLst/>
            </a:prstGeom>
            <a:ln w="3175">
              <a:solidFill>
                <a:srgbClr val="172287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 flipV="1">
              <a:off x="1048695" y="3377584"/>
              <a:ext cx="410317" cy="3892"/>
            </a:xfrm>
            <a:prstGeom prst="line">
              <a:avLst/>
            </a:prstGeom>
            <a:ln w="3175">
              <a:solidFill>
                <a:srgbClr val="1722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 flipV="1">
              <a:off x="2139701" y="3385191"/>
              <a:ext cx="410317" cy="3892"/>
            </a:xfrm>
            <a:prstGeom prst="line">
              <a:avLst/>
            </a:prstGeom>
            <a:ln w="3175">
              <a:solidFill>
                <a:srgbClr val="1722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 flipV="1">
              <a:off x="1250470" y="3494333"/>
              <a:ext cx="1087134" cy="4935"/>
            </a:xfrm>
            <a:prstGeom prst="line">
              <a:avLst/>
            </a:prstGeom>
            <a:ln w="3175">
              <a:solidFill>
                <a:srgbClr val="172287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502868" y="3276000"/>
              <a:ext cx="6459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500 </a:t>
              </a:r>
              <a:r>
                <a:rPr lang="en-GB" sz="1000" dirty="0" smtClean="0">
                  <a:solidFill>
                    <a:srgbClr val="1E2CB4"/>
                  </a:solidFill>
                  <a:latin typeface="Symbol" pitchFamily="18" charset="2"/>
                </a:rPr>
                <a:t>m</a:t>
              </a:r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m</a:t>
              </a:r>
              <a:endParaRPr lang="en-GB" sz="10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584111" y="2537354"/>
              <a:ext cx="6459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500 </a:t>
              </a:r>
              <a:r>
                <a:rPr lang="en-GB" sz="1000" dirty="0" smtClean="0">
                  <a:solidFill>
                    <a:srgbClr val="1E2CB4"/>
                  </a:solidFill>
                  <a:latin typeface="Symbol" pitchFamily="18" charset="2"/>
                </a:rPr>
                <a:t>m</a:t>
              </a:r>
              <a:r>
                <a:rPr lang="en-GB" sz="1000" dirty="0" smtClean="0">
                  <a:solidFill>
                    <a:srgbClr val="1E2CB4"/>
                  </a:solidFill>
                  <a:latin typeface="Palatino Linotype" pitchFamily="18" charset="0"/>
                </a:rPr>
                <a:t>m</a:t>
              </a:r>
              <a:endParaRPr lang="en-GB" sz="10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067172" y="1053430"/>
            <a:ext cx="3082571" cy="4711644"/>
            <a:chOff x="3570511" y="1469957"/>
            <a:chExt cx="3082571" cy="4711644"/>
          </a:xfrm>
        </p:grpSpPr>
        <p:sp>
          <p:nvSpPr>
            <p:cNvPr id="47" name="Rectangle 46"/>
            <p:cNvSpPr/>
            <p:nvPr/>
          </p:nvSpPr>
          <p:spPr>
            <a:xfrm>
              <a:off x="5485775" y="1469957"/>
              <a:ext cx="116730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1E2CB4"/>
                  </a:solidFill>
                  <a:latin typeface="Palatino Linotype" pitchFamily="18" charset="0"/>
                </a:rPr>
                <a:t>MAPMT</a:t>
              </a:r>
            </a:p>
            <a:p>
              <a:pPr algn="ctr"/>
              <a:r>
                <a:rPr lang="en-GB" sz="1200" b="1" dirty="0" smtClean="0">
                  <a:solidFill>
                    <a:srgbClr val="1E2CB4"/>
                  </a:solidFill>
                  <a:latin typeface="Palatino Linotype" pitchFamily="18" charset="0"/>
                </a:rPr>
                <a:t>R7600-00-M64</a:t>
              </a:r>
              <a:endParaRPr lang="en-GB" sz="12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75465" y="2002562"/>
              <a:ext cx="3810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 rot="5400000" flipH="1" flipV="1">
              <a:off x="5913565" y="1964462"/>
              <a:ext cx="7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 flipH="1" flipV="1">
              <a:off x="5988971" y="1963668"/>
              <a:ext cx="7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 flipH="1" flipV="1">
              <a:off x="6065965" y="1963668"/>
              <a:ext cx="7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 flipH="1" flipV="1">
              <a:off x="6141371" y="1963668"/>
              <a:ext cx="76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875465" y="2002562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>
              <a:stCxn id="41" idx="2"/>
            </p:cNvCxnSpPr>
            <p:nvPr/>
          </p:nvCxnSpPr>
          <p:spPr>
            <a:xfrm rot="16200000" flipH="1">
              <a:off x="5090166" y="3359361"/>
              <a:ext cx="1959870" cy="8272"/>
            </a:xfrm>
            <a:prstGeom prst="line">
              <a:avLst/>
            </a:prstGeom>
            <a:ln w="635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Arc 49"/>
            <p:cNvSpPr/>
            <p:nvPr/>
          </p:nvSpPr>
          <p:spPr>
            <a:xfrm rot="5400000">
              <a:off x="3929752" y="3331048"/>
              <a:ext cx="2275114" cy="2002971"/>
            </a:xfrm>
            <a:prstGeom prst="arc">
              <a:avLst>
                <a:gd name="adj1" fmla="val 16200000"/>
                <a:gd name="adj2" fmla="val 19261288"/>
              </a:avLst>
            </a:prstGeom>
            <a:ln w="635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/>
            <p:nvPr/>
          </p:nvCxnSpPr>
          <p:spPr>
            <a:xfrm rot="5400000">
              <a:off x="5228931" y="5188063"/>
              <a:ext cx="544962" cy="508976"/>
            </a:xfrm>
            <a:prstGeom prst="line">
              <a:avLst/>
            </a:prstGeom>
            <a:ln w="635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3833694" y="5032011"/>
              <a:ext cx="14369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solidFill>
                    <a:srgbClr val="1E2CB4"/>
                  </a:solidFill>
                  <a:latin typeface="Palatino Linotype" pitchFamily="18" charset="0"/>
                </a:rPr>
                <a:t>Aluminium</a:t>
              </a:r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 side coating</a:t>
              </a:r>
              <a:endParaRPr lang="en-GB" sz="12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158343" y="4212789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Large bending radius to avoid cracks </a:t>
              </a:r>
              <a:endParaRPr lang="en-GB" sz="12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70511" y="2789148"/>
              <a:ext cx="241663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No clear </a:t>
              </a:r>
              <a:r>
                <a:rPr lang="en-US" sz="1200" dirty="0" err="1" smtClean="0">
                  <a:solidFill>
                    <a:srgbClr val="1E2CB4"/>
                  </a:solidFill>
                  <a:latin typeface="Palatino Linotype" pitchFamily="18" charset="0"/>
                </a:rPr>
                <a:t>fibre</a:t>
              </a:r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 !</a:t>
              </a:r>
            </a:p>
            <a:p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the scintillating </a:t>
              </a:r>
              <a:r>
                <a:rPr lang="en-US" sz="1200" dirty="0" err="1" smtClean="0">
                  <a:solidFill>
                    <a:srgbClr val="1E2CB4"/>
                  </a:solidFill>
                  <a:latin typeface="Palatino Linotype" pitchFamily="18" charset="0"/>
                </a:rPr>
                <a:t>fibre</a:t>
              </a:r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 is routed directly to the MAPMT</a:t>
              </a:r>
            </a:p>
            <a:p>
              <a:endParaRPr lang="en-US" sz="1200" dirty="0" smtClean="0">
                <a:solidFill>
                  <a:srgbClr val="1E2CB4"/>
                </a:solidFill>
                <a:latin typeface="Palatino Linotype" pitchFamily="18" charset="0"/>
              </a:endParaRPr>
            </a:p>
            <a:p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Absorption length measured:</a:t>
              </a:r>
            </a:p>
            <a:p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120 – 170 cm</a:t>
              </a:r>
              <a:endParaRPr lang="en-GB" sz="12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581399" y="2015441"/>
              <a:ext cx="15784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Machined </a:t>
              </a:r>
              <a:r>
                <a:rPr lang="en-US" sz="1200" dirty="0" err="1" smtClean="0">
                  <a:solidFill>
                    <a:srgbClr val="1E2CB4"/>
                  </a:solidFill>
                  <a:latin typeface="Palatino Linotype" pitchFamily="18" charset="0"/>
                </a:rPr>
                <a:t>fibre</a:t>
              </a:r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 end, well positioned </a:t>
              </a:r>
              <a:r>
                <a:rPr lang="en-US" sz="1200" dirty="0" err="1" smtClean="0">
                  <a:solidFill>
                    <a:srgbClr val="1E2CB4"/>
                  </a:solidFill>
                  <a:latin typeface="Palatino Linotype" pitchFamily="18" charset="0"/>
                </a:rPr>
                <a:t>wrt</a:t>
              </a:r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 MAPMT</a:t>
              </a:r>
              <a:endParaRPr lang="en-GB" sz="12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5497287" y="4582902"/>
              <a:ext cx="468085" cy="87086"/>
            </a:xfrm>
            <a:prstGeom prst="straightConnector1">
              <a:avLst/>
            </a:prstGeom>
            <a:ln w="6350">
              <a:solidFill>
                <a:srgbClr val="1E2CB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5268686" y="2416629"/>
              <a:ext cx="522515" cy="15"/>
            </a:xfrm>
            <a:prstGeom prst="straightConnector1">
              <a:avLst/>
            </a:prstGeom>
            <a:ln w="6350">
              <a:solidFill>
                <a:srgbClr val="1E2CB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5584373" y="3352817"/>
              <a:ext cx="326571" cy="1"/>
            </a:xfrm>
            <a:prstGeom prst="straightConnector1">
              <a:avLst/>
            </a:prstGeom>
            <a:ln w="6350">
              <a:solidFill>
                <a:srgbClr val="1E2CB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5026893" y="5322530"/>
              <a:ext cx="372422" cy="44146"/>
            </a:xfrm>
            <a:prstGeom prst="straightConnector1">
              <a:avLst/>
            </a:prstGeom>
            <a:ln w="6350">
              <a:solidFill>
                <a:srgbClr val="1E2CB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646228" y="5904602"/>
              <a:ext cx="14369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1E2CB4"/>
                  </a:solidFill>
                  <a:latin typeface="Palatino Linotype" pitchFamily="18" charset="0"/>
                </a:rPr>
                <a:t>Mirror coating</a:t>
              </a:r>
              <a:endParaRPr lang="en-GB" sz="1200" dirty="0">
                <a:solidFill>
                  <a:srgbClr val="1E2CB4"/>
                </a:solidFill>
                <a:latin typeface="Palatino Linotype" pitchFamily="18" charset="0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V="1">
              <a:off x="4767948" y="5761837"/>
              <a:ext cx="457200" cy="288976"/>
            </a:xfrm>
            <a:prstGeom prst="straightConnector1">
              <a:avLst/>
            </a:prstGeom>
            <a:ln w="6350">
              <a:solidFill>
                <a:srgbClr val="1E2CB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/>
          <p:nvPr/>
        </p:nvSpPr>
        <p:spPr>
          <a:xfrm>
            <a:off x="5152364" y="667131"/>
            <a:ext cx="242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E2CB4"/>
                </a:solidFill>
                <a:latin typeface="Palatino Linotype" pitchFamily="18" charset="0"/>
              </a:rPr>
              <a:t>Light yield is critical!</a:t>
            </a:r>
            <a:endParaRPr lang="en-GB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0518" y="5048654"/>
            <a:ext cx="1725037" cy="129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Rectangle 78"/>
          <p:cNvSpPr/>
          <p:nvPr/>
        </p:nvSpPr>
        <p:spPr>
          <a:xfrm>
            <a:off x="7655675" y="3887526"/>
            <a:ext cx="14883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1E2CB4"/>
                </a:solidFill>
                <a:latin typeface="Palatino Linotype" pitchFamily="18" charset="0"/>
              </a:rPr>
              <a:t>Cracks on the surface of a fiber after a few minutes bending at R = 15 mm.</a:t>
            </a:r>
            <a:endParaRPr lang="en-GB" sz="12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721" y="1772798"/>
            <a:ext cx="1322172" cy="137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Box 54"/>
          <p:cNvSpPr txBox="1"/>
          <p:nvPr/>
        </p:nvSpPr>
        <p:spPr>
          <a:xfrm>
            <a:off x="245510" y="3351951"/>
            <a:ext cx="2653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Palatino Linotype" pitchFamily="18" charset="0"/>
              </a:rPr>
              <a:t>Specified dimensional tolerance ±2%</a:t>
            </a:r>
            <a:endParaRPr lang="en-GB" sz="12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920" y="3745149"/>
            <a:ext cx="4727642" cy="250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28073" y="248065"/>
            <a:ext cx="4348337" cy="674800"/>
          </a:xfrm>
          <a:prstGeom prst="rect">
            <a:avLst/>
          </a:prstGeom>
        </p:spPr>
        <p:txBody>
          <a:bodyPr/>
          <a:lstStyle/>
          <a:p>
            <a:r>
              <a:rPr lang="en-GB" sz="2800" b="1" u="sng" dirty="0" err="1" smtClean="0">
                <a:solidFill>
                  <a:srgbClr val="1722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Fibers</a:t>
            </a:r>
            <a:r>
              <a:rPr lang="en-GB" sz="2800" b="1" u="sng" dirty="0" smtClean="0">
                <a:solidFill>
                  <a:srgbClr val="1722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conditioning</a:t>
            </a:r>
            <a:endParaRPr lang="en-GB" sz="2800" b="1" u="sng" dirty="0">
              <a:solidFill>
                <a:srgbClr val="1722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52" name="Picture 5" descr="Picture 007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200" y="2472852"/>
            <a:ext cx="5464000" cy="3728259"/>
          </a:xfrm>
          <a:prstGeom prst="rect">
            <a:avLst/>
          </a:prstGeom>
          <a:noFill/>
        </p:spPr>
      </p:pic>
      <p:pic>
        <p:nvPicPr>
          <p:cNvPr id="54" name="Picture 6" descr="Picture 00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9528" y="3163535"/>
            <a:ext cx="2346325" cy="3001962"/>
          </a:xfrm>
          <a:prstGeom prst="rect">
            <a:avLst/>
          </a:prstGeom>
          <a:noFill/>
        </p:spPr>
      </p:pic>
      <p:pic>
        <p:nvPicPr>
          <p:cNvPr id="55" name="Picture 7" descr="Picture 006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0090" y="1395225"/>
            <a:ext cx="1631421" cy="1664064"/>
          </a:xfrm>
          <a:prstGeom prst="rect">
            <a:avLst/>
          </a:prstGeom>
          <a:noFill/>
        </p:spPr>
      </p:pic>
      <p:sp>
        <p:nvSpPr>
          <p:cNvPr id="61" name="Rectangle 60"/>
          <p:cNvSpPr/>
          <p:nvPr/>
        </p:nvSpPr>
        <p:spPr>
          <a:xfrm>
            <a:off x="268883" y="907397"/>
            <a:ext cx="69221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● </a:t>
            </a:r>
            <a:r>
              <a:rPr lang="en-US" sz="1600" dirty="0" err="1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Fibre</a:t>
            </a:r>
            <a:r>
              <a:rPr lang="en-US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 end is machined and aluminum coated by sputtering at LIP Lisbon</a:t>
            </a:r>
          </a:p>
          <a:p>
            <a:pPr marL="0" lvl="1">
              <a:lnSpc>
                <a:spcPct val="150000"/>
              </a:lnSpc>
            </a:pPr>
            <a:r>
              <a:rPr lang="en-US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● </a:t>
            </a:r>
            <a:r>
              <a:rPr lang="en-US" sz="1600" dirty="0" err="1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Fibre</a:t>
            </a:r>
            <a:r>
              <a:rPr lang="en-US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 body is aluminum coated by evaporation at CERN</a:t>
            </a:r>
          </a:p>
          <a:p>
            <a:pPr marL="0" lvl="1">
              <a:lnSpc>
                <a:spcPct val="150000"/>
              </a:lnSpc>
            </a:pPr>
            <a:r>
              <a:rPr lang="en-US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● </a:t>
            </a:r>
            <a:r>
              <a:rPr lang="en-US" sz="1600" dirty="0" err="1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Fibre</a:t>
            </a:r>
            <a:r>
              <a:rPr lang="en-US" sz="1600" dirty="0" smtClean="0">
                <a:solidFill>
                  <a:srgbClr val="1E2CB4"/>
                </a:solidFill>
                <a:latin typeface="Palatino Linotype" pitchFamily="18" charset="0"/>
                <a:sym typeface="Wingdings" pitchFamily="2" charset="2"/>
              </a:rPr>
              <a:t> dimensions are measured to allow a selection </a:t>
            </a:r>
            <a:endParaRPr lang="en-US" sz="1600" dirty="0" smtClean="0">
              <a:solidFill>
                <a:srgbClr val="1E2CB4"/>
              </a:solidFill>
              <a:latin typeface="Palatino Linotype" pitchFamily="18" charset="0"/>
            </a:endParaRPr>
          </a:p>
          <a:p>
            <a:pPr marL="0" lvl="1">
              <a:lnSpc>
                <a:spcPct val="150000"/>
              </a:lnSpc>
            </a:pPr>
            <a:endParaRPr lang="en-US" sz="1600" dirty="0" smtClean="0">
              <a:solidFill>
                <a:srgbClr val="1E2CB4"/>
              </a:solidFill>
              <a:latin typeface="Palatino Linotype" pitchFamily="18" charset="0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endParaRPr lang="en-GB" sz="16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0614" y="88696"/>
            <a:ext cx="5728356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Layout of scintillating fibres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4" name="Picture 3" descr="Staggered_fib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7463" y="1374249"/>
            <a:ext cx="3749073" cy="3314398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4269099" y="2934460"/>
            <a:ext cx="205022" cy="2460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rot="16200000" flipH="1">
            <a:off x="4131446" y="3552713"/>
            <a:ext cx="2860845" cy="2164752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6638130" y="2657374"/>
            <a:ext cx="2010817" cy="3418258"/>
            <a:chOff x="6735250" y="2247046"/>
            <a:chExt cx="2010817" cy="341825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9719" t="10393" r="31432" b="12279"/>
            <a:stretch>
              <a:fillRect/>
            </a:stretch>
          </p:blipFill>
          <p:spPr bwMode="auto">
            <a:xfrm>
              <a:off x="6750681" y="2261767"/>
              <a:ext cx="1987886" cy="3403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6750049" y="3075975"/>
              <a:ext cx="1996018" cy="1289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747218" y="4714656"/>
              <a:ext cx="1996018" cy="1289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rot="5400000" flipH="1" flipV="1">
              <a:off x="7381083" y="2187079"/>
              <a:ext cx="726054" cy="8530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7317562" y="2974477"/>
              <a:ext cx="553143" cy="21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 flipV="1">
              <a:off x="7932476" y="2187065"/>
              <a:ext cx="726054" cy="8530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H="1">
              <a:off x="7383838" y="4874639"/>
              <a:ext cx="726054" cy="8530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320317" y="4938160"/>
              <a:ext cx="553143" cy="21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7935231" y="4874653"/>
              <a:ext cx="726054" cy="8530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V="1">
              <a:off x="7356861" y="2189402"/>
              <a:ext cx="726054" cy="8530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7593293" y="2976800"/>
              <a:ext cx="553143" cy="21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V="1">
              <a:off x="6805468" y="2189388"/>
              <a:ext cx="726054" cy="8530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0800000" flipV="1">
              <a:off x="7223387" y="4934906"/>
              <a:ext cx="853094" cy="72605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 flipV="1">
              <a:off x="7523339" y="4934907"/>
              <a:ext cx="553144" cy="21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V="1">
              <a:off x="6735250" y="4934919"/>
              <a:ext cx="789838" cy="6760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6741137" y="2247046"/>
              <a:ext cx="1990138" cy="3411573"/>
            </a:xfrm>
            <a:prstGeom prst="rect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7703020" y="3935122"/>
              <a:ext cx="45719" cy="457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1" name="Rectangle 230"/>
          <p:cNvSpPr/>
          <p:nvPr/>
        </p:nvSpPr>
        <p:spPr>
          <a:xfrm>
            <a:off x="2581275" y="3125132"/>
            <a:ext cx="847725" cy="314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6086476" y="2486957"/>
            <a:ext cx="476250" cy="200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>
            <a:stCxn id="36" idx="0"/>
          </p:cNvCxnSpPr>
          <p:nvPr/>
        </p:nvCxnSpPr>
        <p:spPr>
          <a:xfrm rot="5400000" flipH="1" flipV="1">
            <a:off x="5372313" y="1662529"/>
            <a:ext cx="271228" cy="227263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Oval 235"/>
          <p:cNvSpPr/>
          <p:nvPr/>
        </p:nvSpPr>
        <p:spPr>
          <a:xfrm>
            <a:off x="3781425" y="2858432"/>
            <a:ext cx="200025" cy="190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Arrow Connector 237"/>
          <p:cNvCxnSpPr/>
          <p:nvPr/>
        </p:nvCxnSpPr>
        <p:spPr>
          <a:xfrm rot="10800000" flipV="1">
            <a:off x="2886075" y="2979083"/>
            <a:ext cx="895352" cy="135592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" name="Group 115"/>
          <p:cNvGrpSpPr/>
          <p:nvPr/>
        </p:nvGrpSpPr>
        <p:grpSpPr>
          <a:xfrm>
            <a:off x="441255" y="2037457"/>
            <a:ext cx="2522723" cy="2710894"/>
            <a:chOff x="441255" y="2037457"/>
            <a:chExt cx="2522723" cy="2710894"/>
          </a:xfrm>
        </p:grpSpPr>
        <p:grpSp>
          <p:nvGrpSpPr>
            <p:cNvPr id="76" name="Group 75"/>
            <p:cNvGrpSpPr/>
            <p:nvPr/>
          </p:nvGrpSpPr>
          <p:grpSpPr>
            <a:xfrm>
              <a:off x="441255" y="2037457"/>
              <a:ext cx="2522723" cy="2710894"/>
              <a:chOff x="441255" y="1869947"/>
              <a:chExt cx="2522723" cy="2710894"/>
            </a:xfrm>
          </p:grpSpPr>
          <p:sp>
            <p:nvSpPr>
              <p:cNvPr id="209" name="TextBox 208"/>
              <p:cNvSpPr txBox="1"/>
              <p:nvPr/>
            </p:nvSpPr>
            <p:spPr>
              <a:xfrm>
                <a:off x="1789510" y="3812407"/>
                <a:ext cx="110609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172287"/>
                    </a:solidFill>
                    <a:latin typeface="Palatino Linotype" pitchFamily="18" charset="0"/>
                  </a:rPr>
                  <a:t>Black surface</a:t>
                </a:r>
                <a:endParaRPr lang="en-US" sz="1200" dirty="0">
                  <a:solidFill>
                    <a:srgbClr val="172287"/>
                  </a:solidFill>
                  <a:latin typeface="Palatino Linotype" pitchFamily="18" charset="0"/>
                </a:endParaRPr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441255" y="1869947"/>
                <a:ext cx="2522723" cy="2710894"/>
                <a:chOff x="195718" y="1041131"/>
                <a:chExt cx="2522723" cy="2710894"/>
              </a:xfrm>
            </p:grpSpPr>
            <p:sp>
              <p:nvSpPr>
                <p:cNvPr id="74" name="Rectangle 73"/>
                <p:cNvSpPr/>
                <p:nvPr/>
              </p:nvSpPr>
              <p:spPr>
                <a:xfrm rot="18922949">
                  <a:off x="553491" y="2383230"/>
                  <a:ext cx="2164950" cy="423701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0" name="Straight Connector 69"/>
                <p:cNvCxnSpPr/>
                <p:nvPr/>
              </p:nvCxnSpPr>
              <p:spPr>
                <a:xfrm rot="10800000" flipV="1">
                  <a:off x="698428" y="1673335"/>
                  <a:ext cx="1540683" cy="1518681"/>
                </a:xfrm>
                <a:prstGeom prst="line">
                  <a:avLst/>
                </a:prstGeom>
                <a:ln w="4445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rot="10800000" flipV="1">
                  <a:off x="674920" y="1647935"/>
                  <a:ext cx="1536924" cy="1517971"/>
                </a:xfrm>
                <a:prstGeom prst="line">
                  <a:avLst/>
                </a:prstGeom>
                <a:ln w="317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 rot="16200000" flipH="1">
                  <a:off x="313505" y="2779842"/>
                  <a:ext cx="369900" cy="366940"/>
                </a:xfrm>
                <a:prstGeom prst="line">
                  <a:avLst/>
                </a:prstGeom>
                <a:ln w="317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rot="10800000" flipV="1">
                  <a:off x="1281166" y="2003534"/>
                  <a:ext cx="1288145" cy="1266371"/>
                </a:xfrm>
                <a:prstGeom prst="line">
                  <a:avLst/>
                </a:prstGeom>
                <a:ln w="4445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/>
                <p:cNvCxnSpPr/>
                <p:nvPr/>
              </p:nvCxnSpPr>
              <p:spPr>
                <a:xfrm rot="10800000" flipV="1">
                  <a:off x="1349446" y="2026717"/>
                  <a:ext cx="1241178" cy="1225046"/>
                </a:xfrm>
                <a:prstGeom prst="line">
                  <a:avLst/>
                </a:prstGeom>
                <a:ln w="317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Rectangle 98"/>
                <p:cNvSpPr/>
                <p:nvPr/>
              </p:nvSpPr>
              <p:spPr>
                <a:xfrm rot="18922949">
                  <a:off x="195718" y="1993203"/>
                  <a:ext cx="2138264" cy="423701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1" name="Straight Connector 110"/>
                <p:cNvCxnSpPr/>
                <p:nvPr/>
              </p:nvCxnSpPr>
              <p:spPr>
                <a:xfrm rot="10800000" flipV="1">
                  <a:off x="670317" y="1621303"/>
                  <a:ext cx="1514894" cy="1498212"/>
                </a:xfrm>
                <a:prstGeom prst="line">
                  <a:avLst/>
                </a:prstGeom>
                <a:ln w="4445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10800000" flipV="1">
                  <a:off x="337348" y="1286969"/>
                  <a:ext cx="1519331" cy="1499691"/>
                </a:xfrm>
                <a:prstGeom prst="line">
                  <a:avLst/>
                </a:prstGeom>
                <a:ln w="4445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10800000" flipV="1">
                  <a:off x="291582" y="1264833"/>
                  <a:ext cx="1536924" cy="1517971"/>
                </a:xfrm>
                <a:prstGeom prst="line">
                  <a:avLst/>
                </a:prstGeom>
                <a:ln w="317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2" name="Rectangle 121"/>
                <p:cNvSpPr/>
                <p:nvPr/>
              </p:nvSpPr>
              <p:spPr>
                <a:xfrm rot="2878059">
                  <a:off x="1676097" y="1477848"/>
                  <a:ext cx="1169356" cy="2959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5" name="Straight Connector 124"/>
                <p:cNvCxnSpPr>
                  <a:endCxn id="99" idx="1"/>
                </p:cNvCxnSpPr>
                <p:nvPr/>
              </p:nvCxnSpPr>
              <p:spPr>
                <a:xfrm rot="10800000" flipV="1">
                  <a:off x="503830" y="2438605"/>
                  <a:ext cx="621920" cy="51737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5400000">
                  <a:off x="476133" y="2603617"/>
                  <a:ext cx="374025" cy="32164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 rot="10800000" flipV="1">
                  <a:off x="1172288" y="2836960"/>
                  <a:ext cx="472529" cy="34686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head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/>
                <p:nvPr/>
              </p:nvCxnSpPr>
              <p:spPr>
                <a:xfrm>
                  <a:off x="875271" y="2987849"/>
                  <a:ext cx="304803" cy="19314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>
                  <a:endCxn id="75" idx="0"/>
                </p:cNvCxnSpPr>
                <p:nvPr/>
              </p:nvCxnSpPr>
              <p:spPr>
                <a:xfrm rot="16200000" flipH="1">
                  <a:off x="859689" y="3000409"/>
                  <a:ext cx="207064" cy="17892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rot="10800000" flipV="1">
                  <a:off x="1065146" y="2833940"/>
                  <a:ext cx="404635" cy="35743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Rectangle 74"/>
                <p:cNvSpPr/>
                <p:nvPr/>
              </p:nvSpPr>
              <p:spPr>
                <a:xfrm>
                  <a:off x="665356" y="3193402"/>
                  <a:ext cx="774651" cy="34286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Rectangle 156"/>
                <p:cNvSpPr/>
                <p:nvPr/>
              </p:nvSpPr>
              <p:spPr>
                <a:xfrm>
                  <a:off x="491838" y="3339712"/>
                  <a:ext cx="1575303" cy="167845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Explosion 2 157"/>
                <p:cNvSpPr/>
                <p:nvPr/>
              </p:nvSpPr>
              <p:spPr>
                <a:xfrm>
                  <a:off x="1418480" y="1853149"/>
                  <a:ext cx="235390" cy="202193"/>
                </a:xfrm>
                <a:prstGeom prst="irregularSeal2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59" name="Straight Connector 158"/>
                <p:cNvCxnSpPr/>
                <p:nvPr/>
              </p:nvCxnSpPr>
              <p:spPr>
                <a:xfrm rot="5400000">
                  <a:off x="1657612" y="1740524"/>
                  <a:ext cx="85825" cy="81724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rot="5400000">
                  <a:off x="1895269" y="1729209"/>
                  <a:ext cx="147688" cy="21363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 rot="16200000" flipH="1">
                  <a:off x="1690082" y="2007057"/>
                  <a:ext cx="90538" cy="30181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 rot="5400000" flipH="1" flipV="1">
                  <a:off x="1266935" y="2112254"/>
                  <a:ext cx="199249" cy="160109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  <a:tail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/>
                <p:nvPr/>
              </p:nvCxnSpPr>
              <p:spPr>
                <a:xfrm flipV="1">
                  <a:off x="1674687" y="1813919"/>
                  <a:ext cx="283985" cy="111895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>
                <a:xfrm rot="16200000" flipV="1">
                  <a:off x="1524105" y="2061379"/>
                  <a:ext cx="152398" cy="95059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/>
                <p:cNvCxnSpPr/>
                <p:nvPr/>
              </p:nvCxnSpPr>
              <p:spPr>
                <a:xfrm>
                  <a:off x="1527121" y="2160966"/>
                  <a:ext cx="116188" cy="22636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 rot="10800000">
                  <a:off x="1629731" y="2007059"/>
                  <a:ext cx="126745" cy="66390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/>
                <p:cNvCxnSpPr/>
                <p:nvPr/>
              </p:nvCxnSpPr>
              <p:spPr>
                <a:xfrm rot="10800000">
                  <a:off x="1192142" y="1910487"/>
                  <a:ext cx="215778" cy="70919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>
                <a:xfrm rot="16200000" flipV="1">
                  <a:off x="1163429" y="1948258"/>
                  <a:ext cx="129904" cy="66437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>
                <a:xfrm rot="16200000" flipV="1">
                  <a:off x="1376231" y="1744504"/>
                  <a:ext cx="131276" cy="101102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/>
                <p:cNvCxnSpPr/>
                <p:nvPr/>
              </p:nvCxnSpPr>
              <p:spPr>
                <a:xfrm rot="10800000">
                  <a:off x="1389813" y="1721876"/>
                  <a:ext cx="125237" cy="67898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 rot="5400000" flipH="1" flipV="1">
                  <a:off x="1454420" y="1694679"/>
                  <a:ext cx="225069" cy="28979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non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 rot="10800000" flipV="1">
                  <a:off x="1582710" y="1563437"/>
                  <a:ext cx="116426" cy="36034"/>
                </a:xfrm>
                <a:prstGeom prst="line">
                  <a:avLst/>
                </a:prstGeom>
                <a:ln w="9525">
                  <a:solidFill>
                    <a:srgbClr val="FF0000"/>
                  </a:solidFill>
                  <a:headEnd type="stealth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0" name="TextBox 209"/>
                <p:cNvSpPr txBox="1"/>
                <p:nvPr/>
              </p:nvSpPr>
              <p:spPr>
                <a:xfrm>
                  <a:off x="770882" y="3475026"/>
                  <a:ext cx="109077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172287"/>
                      </a:solidFill>
                      <a:latin typeface="Palatino Linotype" pitchFamily="18" charset="0"/>
                    </a:rPr>
                    <a:t>Pot window</a:t>
                  </a:r>
                  <a:endParaRPr lang="en-US" sz="1200" dirty="0">
                    <a:solidFill>
                      <a:srgbClr val="172287"/>
                    </a:solidFill>
                    <a:latin typeface="Palatino Linotype" pitchFamily="18" charset="0"/>
                  </a:endParaRPr>
                </a:p>
              </p:txBody>
            </p:sp>
          </p:grpSp>
        </p:grpSp>
        <p:cxnSp>
          <p:nvCxnSpPr>
            <p:cNvPr id="78" name="Straight Arrow Connector 77"/>
            <p:cNvCxnSpPr/>
            <p:nvPr/>
          </p:nvCxnSpPr>
          <p:spPr>
            <a:xfrm rot="10800000" flipV="1">
              <a:off x="1755117" y="4196381"/>
              <a:ext cx="118534" cy="110067"/>
            </a:xfrm>
            <a:prstGeom prst="straightConnector1">
              <a:avLst/>
            </a:prstGeom>
            <a:ln>
              <a:solidFill>
                <a:srgbClr val="172287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0" name="Straight Arrow Connector 79"/>
          <p:cNvCxnSpPr/>
          <p:nvPr/>
        </p:nvCxnSpPr>
        <p:spPr>
          <a:xfrm rot="16200000" flipH="1">
            <a:off x="945469" y="2510292"/>
            <a:ext cx="580792" cy="123217"/>
          </a:xfrm>
          <a:prstGeom prst="straightConnector1">
            <a:avLst/>
          </a:prstGeom>
          <a:ln>
            <a:solidFill>
              <a:srgbClr val="172287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774736" y="1745999"/>
            <a:ext cx="19802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172287"/>
                </a:solidFill>
                <a:latin typeface="Palatino Linotype" pitchFamily="18" charset="0"/>
              </a:rPr>
              <a:t>Central view :</a:t>
            </a:r>
          </a:p>
          <a:p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On scale, fibres detectors close to beam position</a:t>
            </a:r>
          </a:p>
          <a:p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(10-15 </a:t>
            </a:r>
            <a:r>
              <a:rPr lang="en-US" sz="1200" dirty="0" smtClean="0">
                <a:solidFill>
                  <a:srgbClr val="172287"/>
                </a:solidFill>
                <a:latin typeface="Symbol" pitchFamily="18" charset="2"/>
              </a:rPr>
              <a:t>s</a:t>
            </a:r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  ~1.5mm)</a:t>
            </a:r>
          </a:p>
          <a:p>
            <a:endParaRPr lang="en-US" sz="1200" dirty="0">
              <a:solidFill>
                <a:srgbClr val="172287"/>
              </a:solidFill>
              <a:latin typeface="Palatino Linotype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90145" y="4098032"/>
            <a:ext cx="955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Beam (</a:t>
            </a:r>
            <a:r>
              <a:rPr lang="en-US" sz="1200" dirty="0" smtClean="0">
                <a:solidFill>
                  <a:srgbClr val="172287"/>
                </a:solidFill>
                <a:latin typeface="Symbol" pitchFamily="18" charset="2"/>
              </a:rPr>
              <a:t>f</a:t>
            </a:r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~100</a:t>
            </a:r>
            <a:r>
              <a:rPr lang="en-US" sz="1200" dirty="0" smtClean="0">
                <a:solidFill>
                  <a:srgbClr val="172287"/>
                </a:solidFill>
                <a:latin typeface="Symbol" pitchFamily="18" charset="2"/>
              </a:rPr>
              <a:t>m</a:t>
            </a:r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m)</a:t>
            </a:r>
            <a:endParaRPr lang="en-US" sz="1200" dirty="0">
              <a:solidFill>
                <a:srgbClr val="172287"/>
              </a:solidFill>
              <a:latin typeface="Palatino Linotype" pitchFamily="18" charset="0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 rot="10800000" flipV="1">
            <a:off x="8687761" y="3378817"/>
            <a:ext cx="285354" cy="1340"/>
          </a:xfrm>
          <a:prstGeom prst="line">
            <a:avLst/>
          </a:prstGeom>
          <a:ln w="3175">
            <a:solidFill>
              <a:srgbClr val="1722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/>
          <p:cNvGrpSpPr/>
          <p:nvPr/>
        </p:nvGrpSpPr>
        <p:grpSpPr>
          <a:xfrm>
            <a:off x="5987013" y="2700459"/>
            <a:ext cx="2985124" cy="1342362"/>
            <a:chOff x="5987013" y="2700459"/>
            <a:chExt cx="2985124" cy="1342362"/>
          </a:xfrm>
        </p:grpSpPr>
        <p:cxnSp>
          <p:nvCxnSpPr>
            <p:cNvPr id="87" name="Straight Connector 86"/>
            <p:cNvCxnSpPr/>
            <p:nvPr/>
          </p:nvCxnSpPr>
          <p:spPr>
            <a:xfrm rot="10800000" flipV="1">
              <a:off x="6326527" y="3485705"/>
              <a:ext cx="285354" cy="1340"/>
            </a:xfrm>
            <a:prstGeom prst="line">
              <a:avLst/>
            </a:prstGeom>
            <a:ln w="3175">
              <a:solidFill>
                <a:srgbClr val="1722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0800000" flipV="1">
              <a:off x="6321991" y="3600045"/>
              <a:ext cx="285354" cy="1340"/>
            </a:xfrm>
            <a:prstGeom prst="line">
              <a:avLst/>
            </a:prstGeom>
            <a:ln w="3175">
              <a:solidFill>
                <a:srgbClr val="1722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rot="5400000" flipH="1" flipV="1">
              <a:off x="6156347" y="3821749"/>
              <a:ext cx="438659" cy="3486"/>
            </a:xfrm>
            <a:prstGeom prst="straightConnector1">
              <a:avLst/>
            </a:prstGeom>
            <a:ln w="3175">
              <a:solidFill>
                <a:srgbClr val="172287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rot="16200000" flipH="1">
              <a:off x="6161656" y="3263781"/>
              <a:ext cx="438659" cy="3486"/>
            </a:xfrm>
            <a:prstGeom prst="straightConnector1">
              <a:avLst/>
            </a:prstGeom>
            <a:ln w="3175">
              <a:solidFill>
                <a:srgbClr val="172287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 rot="16200000">
              <a:off x="5775445" y="3364483"/>
              <a:ext cx="700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172287"/>
                  </a:solidFill>
                  <a:latin typeface="Palatino Linotype" pitchFamily="18" charset="0"/>
                </a:rPr>
                <a:t>200 </a:t>
              </a:r>
              <a:r>
                <a:rPr lang="en-GB" sz="1200" dirty="0" smtClean="0">
                  <a:solidFill>
                    <a:srgbClr val="172287"/>
                  </a:solidFill>
                  <a:latin typeface="Symbol" pitchFamily="18" charset="2"/>
                </a:rPr>
                <a:t>m</a:t>
              </a:r>
              <a:r>
                <a:rPr lang="en-GB" sz="1200" dirty="0" smtClean="0">
                  <a:solidFill>
                    <a:srgbClr val="172287"/>
                  </a:solidFill>
                  <a:latin typeface="Palatino Linotype" pitchFamily="18" charset="0"/>
                </a:rPr>
                <a:t>m</a:t>
              </a:r>
              <a:endParaRPr lang="en-GB" sz="1200" dirty="0">
                <a:solidFill>
                  <a:srgbClr val="172287"/>
                </a:solidFill>
                <a:latin typeface="Palatino Linotype" pitchFamily="18" charset="0"/>
              </a:endParaRPr>
            </a:p>
          </p:txBody>
        </p:sp>
        <p:cxnSp>
          <p:nvCxnSpPr>
            <p:cNvPr id="102" name="Straight Connector 101"/>
            <p:cNvCxnSpPr/>
            <p:nvPr/>
          </p:nvCxnSpPr>
          <p:spPr>
            <a:xfrm rot="10800000" flipV="1">
              <a:off x="8686783" y="3486339"/>
              <a:ext cx="285354" cy="1340"/>
            </a:xfrm>
            <a:prstGeom prst="line">
              <a:avLst/>
            </a:prstGeom>
            <a:ln w="3175">
              <a:solidFill>
                <a:srgbClr val="1722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rot="5400000" flipH="1" flipV="1">
              <a:off x="8720226" y="3708070"/>
              <a:ext cx="438659" cy="3486"/>
            </a:xfrm>
            <a:prstGeom prst="straightConnector1">
              <a:avLst/>
            </a:prstGeom>
            <a:ln w="3175">
              <a:solidFill>
                <a:srgbClr val="172287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rot="16200000" flipH="1">
              <a:off x="8724679" y="3150958"/>
              <a:ext cx="438659" cy="3486"/>
            </a:xfrm>
            <a:prstGeom prst="straightConnector1">
              <a:avLst/>
            </a:prstGeom>
            <a:ln w="3175">
              <a:solidFill>
                <a:srgbClr val="172287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 rot="16200000">
              <a:off x="8454008" y="2912027"/>
              <a:ext cx="700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172287"/>
                  </a:solidFill>
                  <a:latin typeface="Palatino Linotype" pitchFamily="18" charset="0"/>
                </a:rPr>
                <a:t>150 </a:t>
              </a:r>
              <a:r>
                <a:rPr lang="en-GB" sz="1200" dirty="0" smtClean="0">
                  <a:solidFill>
                    <a:srgbClr val="172287"/>
                  </a:solidFill>
                  <a:latin typeface="Symbol" pitchFamily="18" charset="2"/>
                </a:rPr>
                <a:t>m</a:t>
              </a:r>
              <a:r>
                <a:rPr lang="en-GB" sz="1200" dirty="0" smtClean="0">
                  <a:solidFill>
                    <a:srgbClr val="172287"/>
                  </a:solidFill>
                  <a:latin typeface="Palatino Linotype" pitchFamily="18" charset="0"/>
                </a:rPr>
                <a:t>m</a:t>
              </a:r>
              <a:endParaRPr lang="en-GB" sz="1200" dirty="0">
                <a:solidFill>
                  <a:srgbClr val="172287"/>
                </a:solidFill>
                <a:latin typeface="Palatino Linotype" pitchFamily="18" charset="0"/>
              </a:endParaRPr>
            </a:p>
          </p:txBody>
        </p:sp>
      </p:grpSp>
      <p:cxnSp>
        <p:nvCxnSpPr>
          <p:cNvPr id="106" name="Straight Connector 105"/>
          <p:cNvCxnSpPr/>
          <p:nvPr/>
        </p:nvCxnSpPr>
        <p:spPr>
          <a:xfrm rot="10800000" flipV="1">
            <a:off x="7273673" y="4368124"/>
            <a:ext cx="285354" cy="1340"/>
          </a:xfrm>
          <a:prstGeom prst="line">
            <a:avLst/>
          </a:prstGeom>
          <a:ln w="3175">
            <a:solidFill>
              <a:srgbClr val="1722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 flipH="1" flipV="1">
            <a:off x="8872626" y="3860470"/>
            <a:ext cx="438659" cy="3486"/>
          </a:xfrm>
          <a:prstGeom prst="straightConnector1">
            <a:avLst/>
          </a:prstGeom>
          <a:ln w="3175">
            <a:solidFill>
              <a:srgbClr val="172287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16200000" flipV="1">
            <a:off x="6952522" y="3984293"/>
            <a:ext cx="760586" cy="2855"/>
          </a:xfrm>
          <a:prstGeom prst="straightConnector1">
            <a:avLst/>
          </a:prstGeom>
          <a:ln w="3175">
            <a:solidFill>
              <a:srgbClr val="172287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 rot="16200000">
            <a:off x="6779890" y="3879892"/>
            <a:ext cx="760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72287"/>
                </a:solidFill>
                <a:latin typeface="Palatino Linotype" pitchFamily="18" charset="0"/>
              </a:rPr>
              <a:t>1.15 mm</a:t>
            </a:r>
            <a:endParaRPr lang="en-GB" sz="1200" dirty="0">
              <a:solidFill>
                <a:srgbClr val="172287"/>
              </a:solidFill>
              <a:latin typeface="Palatino Linotype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560389" y="712065"/>
            <a:ext cx="6023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062163" algn="l"/>
              </a:tabLst>
            </a:pPr>
            <a:r>
              <a:rPr lang="en-US" sz="1600" b="1" dirty="0" smtClean="0">
                <a:solidFill>
                  <a:srgbClr val="00B050"/>
                </a:solidFill>
                <a:latin typeface="Palatino Linotype" pitchFamily="18" charset="0"/>
              </a:rPr>
              <a:t>10 planes of U and V </a:t>
            </a:r>
            <a:r>
              <a:rPr lang="en-US" sz="1600" b="1" dirty="0" err="1" smtClean="0">
                <a:solidFill>
                  <a:srgbClr val="00B050"/>
                </a:solidFill>
                <a:latin typeface="Palatino Linotype" pitchFamily="18" charset="0"/>
              </a:rPr>
              <a:t>fibres</a:t>
            </a:r>
            <a:r>
              <a:rPr lang="en-US" sz="1600" b="1" dirty="0" smtClean="0">
                <a:solidFill>
                  <a:srgbClr val="00B050"/>
                </a:solidFill>
                <a:latin typeface="Palatino Linotype" pitchFamily="18" charset="0"/>
              </a:rPr>
              <a:t> staggered by 1/10 of fiber pitch</a:t>
            </a:r>
          </a:p>
          <a:p>
            <a:pPr>
              <a:tabLst>
                <a:tab pos="2062163" algn="l"/>
              </a:tabLst>
            </a:pPr>
            <a:r>
              <a:rPr lang="en-US" sz="1600" b="1" dirty="0" smtClean="0">
                <a:solidFill>
                  <a:srgbClr val="00B050"/>
                </a:solidFill>
                <a:latin typeface="Palatino Linotype" pitchFamily="18" charset="0"/>
                <a:sym typeface="Wingdings" pitchFamily="2" charset="2"/>
              </a:rPr>
              <a:t> larger fibres bending radius highest edge sensitivity </a:t>
            </a:r>
            <a:endParaRPr lang="en-US" sz="1600" b="1" dirty="0" smtClean="0">
              <a:solidFill>
                <a:srgbClr val="00B050"/>
              </a:solidFill>
              <a:latin typeface="Palatino Linotype" pitchFamily="18" charset="0"/>
            </a:endParaRPr>
          </a:p>
          <a:p>
            <a:endParaRPr lang="en-US" sz="1600" b="1" dirty="0">
              <a:solidFill>
                <a:srgbClr val="172287"/>
              </a:solidFill>
              <a:latin typeface="Palatino Linotype" pitchFamily="18" charset="0"/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61925" y="4924424"/>
            <a:ext cx="5133975" cy="1533525"/>
            <a:chOff x="276225" y="4924424"/>
            <a:chExt cx="5133975" cy="153352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24039" y="5157789"/>
              <a:ext cx="1624012" cy="967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467100" y="5110164"/>
              <a:ext cx="1824155" cy="1023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1" name="Group 120"/>
            <p:cNvGrpSpPr/>
            <p:nvPr/>
          </p:nvGrpSpPr>
          <p:grpSpPr>
            <a:xfrm>
              <a:off x="412751" y="5275264"/>
              <a:ext cx="1130300" cy="887412"/>
              <a:chOff x="222250" y="4960938"/>
              <a:chExt cx="1501775" cy="1163637"/>
            </a:xfrm>
          </p:grpSpPr>
          <p:sp>
            <p:nvSpPr>
              <p:cNvPr id="119" name="AutoShape 7"/>
              <p:cNvSpPr>
                <a:spLocks noChangeArrowheads="1"/>
              </p:cNvSpPr>
              <p:nvPr/>
            </p:nvSpPr>
            <p:spPr bwMode="auto">
              <a:xfrm>
                <a:off x="355600" y="4960938"/>
                <a:ext cx="1368425" cy="1081087"/>
              </a:xfrm>
              <a:prstGeom prst="cube">
                <a:avLst>
                  <a:gd name="adj" fmla="val 5435"/>
                </a:avLst>
              </a:prstGeom>
              <a:pattFill prst="dkHorz">
                <a:fgClr>
                  <a:schemeClr val="hlink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AutoShape 6"/>
              <p:cNvSpPr>
                <a:spLocks noChangeArrowheads="1"/>
              </p:cNvSpPr>
              <p:nvPr/>
            </p:nvSpPr>
            <p:spPr bwMode="auto">
              <a:xfrm>
                <a:off x="222250" y="5043488"/>
                <a:ext cx="1368425" cy="1081087"/>
              </a:xfrm>
              <a:prstGeom prst="cube">
                <a:avLst>
                  <a:gd name="adj" fmla="val 5435"/>
                </a:avLst>
              </a:prstGeom>
              <a:pattFill prst="dkVert">
                <a:fgClr>
                  <a:schemeClr val="hlink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23" name="Rectangle 122"/>
            <p:cNvSpPr/>
            <p:nvPr/>
          </p:nvSpPr>
          <p:spPr>
            <a:xfrm>
              <a:off x="276225" y="4924424"/>
              <a:ext cx="5133975" cy="1533525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884761" y="4978205"/>
              <a:ext cx="19919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2062163" algn="l"/>
                </a:tabLst>
              </a:pPr>
              <a:r>
                <a:rPr lang="en-US" sz="1200" dirty="0" smtClean="0">
                  <a:solidFill>
                    <a:srgbClr val="FF0000"/>
                  </a:solidFill>
                  <a:latin typeface="Palatino Linotype" pitchFamily="18" charset="0"/>
                </a:rPr>
                <a:t>XY configuration rejected !</a:t>
              </a:r>
            </a:p>
            <a:p>
              <a:endParaRPr lang="en-US" sz="1200" dirty="0">
                <a:solidFill>
                  <a:srgbClr val="FF0000"/>
                </a:solidFill>
                <a:latin typeface="Palatino Linotype" pitchFamily="18" charset="0"/>
              </a:endParaRPr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1941911" y="6006906"/>
            <a:ext cx="227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062163" algn="l"/>
              </a:tabLst>
            </a:pPr>
            <a:r>
              <a:rPr lang="en-US" sz="1200" dirty="0" smtClean="0">
                <a:solidFill>
                  <a:srgbClr val="FF0000"/>
                </a:solidFill>
                <a:latin typeface="Palatino Linotype" pitchFamily="18" charset="0"/>
              </a:rPr>
              <a:t>Poor edge sensitivity</a:t>
            </a:r>
          </a:p>
          <a:p>
            <a:pPr>
              <a:tabLst>
                <a:tab pos="2062163" algn="l"/>
              </a:tabLst>
            </a:pPr>
            <a:r>
              <a:rPr lang="en-US" sz="1200" dirty="0" smtClean="0">
                <a:solidFill>
                  <a:srgbClr val="FF0000"/>
                </a:solidFill>
                <a:latin typeface="Palatino Linotype" pitchFamily="18" charset="0"/>
              </a:rPr>
              <a:t>Small </a:t>
            </a:r>
            <a:r>
              <a:rPr lang="en-US" sz="1200" dirty="0" err="1" smtClean="0">
                <a:solidFill>
                  <a:srgbClr val="FF0000"/>
                </a:solidFill>
                <a:latin typeface="Palatino Linotype" pitchFamily="18" charset="0"/>
              </a:rPr>
              <a:t>fibre</a:t>
            </a:r>
            <a:r>
              <a:rPr lang="en-US" sz="1200" dirty="0" smtClean="0">
                <a:solidFill>
                  <a:srgbClr val="FF0000"/>
                </a:solidFill>
                <a:latin typeface="Palatino Linotype" pitchFamily="18" charset="0"/>
              </a:rPr>
              <a:t> bending radius</a:t>
            </a:r>
          </a:p>
          <a:p>
            <a:endParaRPr lang="en-US" sz="12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153025" y="1581150"/>
            <a:ext cx="390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72287"/>
                </a:solidFill>
              </a:rPr>
              <a:t>U</a:t>
            </a:r>
            <a:endParaRPr lang="en-GB" sz="1400" dirty="0">
              <a:solidFill>
                <a:srgbClr val="172287"/>
              </a:solidFill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3695700" y="1590675"/>
            <a:ext cx="390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V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2379" y="1447281"/>
            <a:ext cx="26660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172287"/>
                </a:solidFill>
                <a:latin typeface="Palatino Linotype" pitchFamily="18" charset="0"/>
              </a:rPr>
              <a:t>Al coating:</a:t>
            </a:r>
          </a:p>
          <a:p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● Suppression of cross talk</a:t>
            </a:r>
          </a:p>
          <a:p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● Reflector on sides of 45° cut fibres</a:t>
            </a:r>
          </a:p>
          <a:p>
            <a:r>
              <a:rPr lang="en-US" sz="1200" dirty="0" smtClean="0">
                <a:solidFill>
                  <a:srgbClr val="172287"/>
                </a:solidFill>
                <a:latin typeface="Palatino Linotype" pitchFamily="18" charset="0"/>
              </a:rPr>
              <a:t>● Reflector on ends of 90° cut fibres</a:t>
            </a:r>
          </a:p>
          <a:p>
            <a:endParaRPr lang="en-US" sz="1200" dirty="0">
              <a:solidFill>
                <a:srgbClr val="172287"/>
              </a:solidFill>
              <a:latin typeface="Palatino Linotype" pitchFamily="18" charset="0"/>
            </a:endParaRPr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56319" y="163397"/>
            <a:ext cx="5164768" cy="53328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u="sng" noProof="0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D</a:t>
            </a: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esign of </a:t>
            </a:r>
            <a:r>
              <a:rPr lang="en-GB" sz="2800" b="1" u="sng" dirty="0" smtClean="0"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Palatino Linotype" pitchFamily="18" charset="0"/>
                <a:ea typeface="+mj-ea"/>
                <a:cs typeface="+mj-cs"/>
              </a:rPr>
              <a:t>first prototype</a:t>
            </a:r>
            <a:endParaRPr kumimoji="0" lang="en-GB" sz="2800" b="1" i="0" u="sng" strike="noStrike" kern="1200" cap="none" spc="0" normalizeH="0" baseline="0" noProof="0" dirty="0" smtClean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0008" r="16230"/>
          <a:stretch>
            <a:fillRect/>
          </a:stretch>
        </p:blipFill>
        <p:spPr bwMode="auto">
          <a:xfrm>
            <a:off x="3679372" y="1303338"/>
            <a:ext cx="4517571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70113" y="892627"/>
            <a:ext cx="5377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1E2CB4"/>
                </a:solidFill>
                <a:latin typeface="Palatino Linotype" pitchFamily="18" charset="0"/>
              </a:rPr>
              <a:t>U and V fibre layers (64 fibres each )glued on two sides of a thin ceramic substrate</a:t>
            </a:r>
            <a:endParaRPr lang="en-GB" sz="16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0657" y="2590800"/>
            <a:ext cx="1774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Ceramic substrate 170 mm thick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6879773" y="3231471"/>
            <a:ext cx="326571" cy="315683"/>
          </a:xfrm>
          <a:prstGeom prst="straightConnector1">
            <a:avLst/>
          </a:prstGeom>
          <a:ln w="3175">
            <a:solidFill>
              <a:srgbClr val="1E2CB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12228" t="6878" r="5467" b="13051"/>
          <a:stretch>
            <a:fillRect/>
          </a:stretch>
        </p:blipFill>
        <p:spPr bwMode="auto">
          <a:xfrm>
            <a:off x="380999" y="1956442"/>
            <a:ext cx="2830286" cy="367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847115" y="1480458"/>
            <a:ext cx="20247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Support arm with reference and alignment precision pin holes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6476208" y="2230777"/>
            <a:ext cx="437015" cy="326572"/>
          </a:xfrm>
          <a:prstGeom prst="straightConnector1">
            <a:avLst/>
          </a:prstGeom>
          <a:ln w="3175">
            <a:solidFill>
              <a:srgbClr val="1E2CB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6509659" y="1522412"/>
            <a:ext cx="250370" cy="219303"/>
          </a:xfrm>
          <a:prstGeom prst="straightConnector1">
            <a:avLst/>
          </a:prstGeom>
          <a:ln w="3175">
            <a:solidFill>
              <a:srgbClr val="1E2CB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97085" y="1959428"/>
            <a:ext cx="17743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Ceramic precision wedge glued on the central ceramic plate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H="1">
            <a:off x="4805248" y="2889365"/>
            <a:ext cx="447904" cy="261257"/>
          </a:xfrm>
          <a:prstGeom prst="straightConnector1">
            <a:avLst/>
          </a:prstGeom>
          <a:ln w="3175">
            <a:solidFill>
              <a:srgbClr val="1E2CB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51313" y="6041570"/>
            <a:ext cx="6640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1E2CB4"/>
                </a:solidFill>
                <a:latin typeface="Palatino Linotype" pitchFamily="18" charset="0"/>
              </a:rPr>
              <a:t>● Staggering given by accurate positioning of the support arm on the fibre plates </a:t>
            </a:r>
            <a:endParaRPr lang="en-GB" sz="1400" dirty="0">
              <a:solidFill>
                <a:srgbClr val="1E2CB4"/>
              </a:solidFill>
              <a:latin typeface="Palatino Linotype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P8310011c"/>
          <p:cNvPicPr>
            <a:picLocks noChangeAspect="1" noChangeArrowheads="1"/>
          </p:cNvPicPr>
          <p:nvPr/>
        </p:nvPicPr>
        <p:blipFill>
          <a:blip r:embed="rId2" cstate="print"/>
          <a:srcRect l="102" t="37857" r="368" b="7094"/>
          <a:stretch>
            <a:fillRect/>
          </a:stretch>
        </p:blipFill>
        <p:spPr bwMode="auto">
          <a:xfrm>
            <a:off x="464002" y="1460443"/>
            <a:ext cx="3835854" cy="2829903"/>
          </a:xfrm>
          <a:prstGeom prst="rect">
            <a:avLst/>
          </a:prstGeom>
          <a:noFill/>
        </p:spPr>
      </p:pic>
      <p:pic>
        <p:nvPicPr>
          <p:cNvPr id="5" name="Picture 7" descr="P9150029b"/>
          <p:cNvPicPr>
            <a:picLocks noChangeAspect="1" noChangeArrowheads="1"/>
          </p:cNvPicPr>
          <p:nvPr/>
        </p:nvPicPr>
        <p:blipFill>
          <a:blip r:embed="rId3" cstate="print"/>
          <a:srcRect l="15556" t="6100" r="13081" b="3448"/>
          <a:stretch>
            <a:fillRect/>
          </a:stretch>
        </p:blipFill>
        <p:spPr bwMode="auto">
          <a:xfrm>
            <a:off x="6859361" y="3008313"/>
            <a:ext cx="2008188" cy="3392487"/>
          </a:xfrm>
          <a:prstGeom prst="rect">
            <a:avLst/>
          </a:prstGeom>
          <a:noFill/>
        </p:spPr>
      </p:pic>
      <p:pic>
        <p:nvPicPr>
          <p:cNvPr id="6" name="Picture 10" descr="P8310013"/>
          <p:cNvPicPr>
            <a:picLocks noChangeAspect="1" noChangeArrowheads="1"/>
          </p:cNvPicPr>
          <p:nvPr/>
        </p:nvPicPr>
        <p:blipFill>
          <a:blip r:embed="rId4" cstate="print"/>
          <a:srcRect l="8791" t="25113" r="13681" b="19672"/>
          <a:stretch>
            <a:fillRect/>
          </a:stretch>
        </p:blipFill>
        <p:spPr bwMode="auto">
          <a:xfrm>
            <a:off x="468086" y="4345174"/>
            <a:ext cx="3867924" cy="2066511"/>
          </a:xfrm>
          <a:prstGeom prst="rect">
            <a:avLst/>
          </a:prstGeom>
          <a:noFill/>
        </p:spPr>
      </p:pic>
      <p:pic>
        <p:nvPicPr>
          <p:cNvPr id="7" name="Picture 11" descr="P9210055b"/>
          <p:cNvPicPr>
            <a:picLocks noChangeAspect="1" noChangeArrowheads="1"/>
          </p:cNvPicPr>
          <p:nvPr/>
        </p:nvPicPr>
        <p:blipFill>
          <a:blip r:embed="rId5" cstate="print"/>
          <a:srcRect l="17558" r="1208"/>
          <a:stretch>
            <a:fillRect/>
          </a:stretch>
        </p:blipFill>
        <p:spPr bwMode="auto">
          <a:xfrm>
            <a:off x="4724400" y="3011261"/>
            <a:ext cx="2073275" cy="3402013"/>
          </a:xfrm>
          <a:prstGeom prst="rect">
            <a:avLst/>
          </a:prstGeom>
          <a:noFill/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234549" y="130742"/>
            <a:ext cx="4544280" cy="57682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Prototype construction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83286" y="97974"/>
            <a:ext cx="1219200" cy="10994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6" descr="P8100001"/>
          <p:cNvPicPr>
            <a:picLocks noChangeAspect="1" noChangeArrowheads="1"/>
          </p:cNvPicPr>
          <p:nvPr/>
        </p:nvPicPr>
        <p:blipFill>
          <a:blip r:embed="rId6" cstate="print"/>
          <a:srcRect t="19618" b="13739"/>
          <a:stretch>
            <a:fillRect/>
          </a:stretch>
        </p:blipFill>
        <p:spPr bwMode="auto">
          <a:xfrm>
            <a:off x="4709886" y="816430"/>
            <a:ext cx="4157663" cy="2079171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54292" y="174285"/>
            <a:ext cx="6024736" cy="674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Concept validation </a:t>
            </a:r>
            <a:r>
              <a:rPr kumimoji="0" lang="en-GB" sz="2800" b="1" i="0" u="sng" strike="noStrike" kern="1200" cap="none" spc="0" normalizeH="0" noProof="0" dirty="0" smtClean="0">
                <a:ln>
                  <a:noFill/>
                </a:ln>
                <a:solidFill>
                  <a:srgbClr val="1E2CB4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Palatino Linotype" pitchFamily="18" charset="0"/>
                <a:ea typeface="+mj-ea"/>
                <a:cs typeface="+mj-cs"/>
              </a:rPr>
              <a:t>in test beam</a:t>
            </a:r>
            <a:endParaRPr kumimoji="0" lang="en-GB" sz="2800" b="1" i="0" u="sng" strike="noStrike" kern="1200" cap="none" spc="0" normalizeH="0" baseline="0" noProof="0" dirty="0">
              <a:ln>
                <a:noFill/>
              </a:ln>
              <a:solidFill>
                <a:srgbClr val="1E2CB4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Palatino Linotype" pitchFamily="18" charset="0"/>
              <a:ea typeface="+mj-ea"/>
              <a:cs typeface="+mj-cs"/>
            </a:endParaRPr>
          </a:p>
        </p:txBody>
      </p:sp>
      <p:pic>
        <p:nvPicPr>
          <p:cNvPr id="3" name="Picture 11" descr="P9200051"/>
          <p:cNvPicPr>
            <a:picLocks noChangeAspect="1" noChangeArrowheads="1"/>
          </p:cNvPicPr>
          <p:nvPr/>
        </p:nvPicPr>
        <p:blipFill>
          <a:blip r:embed="rId2" cstate="print"/>
          <a:srcRect l="12746" t="6863" r="12990"/>
          <a:stretch>
            <a:fillRect/>
          </a:stretch>
        </p:blipFill>
        <p:spPr bwMode="auto">
          <a:xfrm>
            <a:off x="565558" y="1261109"/>
            <a:ext cx="4597400" cy="467160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8725" y="1093560"/>
            <a:ext cx="2889475" cy="270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3" y="3764417"/>
            <a:ext cx="2996203" cy="271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B98EA-8FB5-49AC-91AF-86CE3E8186B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2976</TotalTime>
  <Words>1107</Words>
  <Application>Microsoft Office PowerPoint</Application>
  <PresentationFormat>On-screen Show (4:3)</PresentationFormat>
  <Paragraphs>250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Aspect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André</dc:creator>
  <cp:lastModifiedBy>braem</cp:lastModifiedBy>
  <cp:revision>349</cp:revision>
  <dcterms:created xsi:type="dcterms:W3CDTF">2011-03-20T14:07:45Z</dcterms:created>
  <dcterms:modified xsi:type="dcterms:W3CDTF">2011-04-08T10:28:20Z</dcterms:modified>
</cp:coreProperties>
</file>