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8" r:id="rId3"/>
    <p:sldId id="266" r:id="rId4"/>
    <p:sldId id="265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oram\Documents\DT\Personnel\MARS%202011\Mars_2011_proposal_PH-DT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>
        <c:manualLayout>
          <c:layoutTarget val="inner"/>
          <c:xMode val="edge"/>
          <c:yMode val="edge"/>
          <c:x val="0.10945070201843957"/>
          <c:y val="2.4284151981002373E-2"/>
          <c:w val="0.89054929798156046"/>
          <c:h val="0.79822506561679785"/>
        </c:manualLayout>
      </c:layout>
      <c:barChart>
        <c:barDir val="col"/>
        <c:grouping val="clustered"/>
        <c:ser>
          <c:idx val="1"/>
          <c:order val="0"/>
          <c:dLbls>
            <c:showVal val="1"/>
          </c:dLbls>
          <c:cat>
            <c:strRef>
              <c:f>Proposals!$W$90:$W$96</c:f>
              <c:strCache>
                <c:ptCount val="7"/>
                <c:pt idx="0">
                  <c:v>0</c:v>
                </c:pt>
                <c:pt idx="1">
                  <c:v>p</c:v>
                </c:pt>
                <c:pt idx="2">
                  <c:v>P+1</c:v>
                </c:pt>
                <c:pt idx="3">
                  <c:v>P+2</c:v>
                </c:pt>
                <c:pt idx="4">
                  <c:v>P+3</c:v>
                </c:pt>
                <c:pt idx="5">
                  <c:v>P+4</c:v>
                </c:pt>
                <c:pt idx="6">
                  <c:v>P+5</c:v>
                </c:pt>
              </c:strCache>
            </c:strRef>
          </c:cat>
          <c:val>
            <c:numRef>
              <c:f>Proposals!$AA$90:$AA$96</c:f>
              <c:numCache>
                <c:formatCode>General</c:formatCode>
                <c:ptCount val="7"/>
                <c:pt idx="0">
                  <c:v>2</c:v>
                </c:pt>
                <c:pt idx="1">
                  <c:v>13</c:v>
                </c:pt>
                <c:pt idx="2">
                  <c:v>46</c:v>
                </c:pt>
                <c:pt idx="3">
                  <c:v>11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axId val="91155840"/>
        <c:axId val="93768704"/>
      </c:barChart>
      <c:catAx>
        <c:axId val="91155840"/>
        <c:scaling>
          <c:orientation val="minMax"/>
        </c:scaling>
        <c:axPos val="b"/>
        <c:numFmt formatCode="0.0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3768704"/>
        <c:crosses val="autoZero"/>
        <c:auto val="1"/>
        <c:lblAlgn val="ctr"/>
        <c:lblOffset val="100"/>
      </c:catAx>
      <c:valAx>
        <c:axId val="93768704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1155840"/>
        <c:crosses val="autoZero"/>
        <c:crossBetween val="between"/>
      </c:valAx>
      <c:spPr>
        <a:ln>
          <a:solidFill>
            <a:schemeClr val="accent1"/>
          </a:solidFill>
        </a:ln>
      </c:spPr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3EF6E-4D98-42A7-841B-E403F3A933E2}" type="datetimeFigureOut">
              <a:rPr lang="en-US" smtClean="0"/>
              <a:pPr/>
              <a:t>4/8/2011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9471E-E921-4940-BD6E-03A081C710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95258-6F95-441A-8D88-A6BFD4FE2655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869F8-E189-44C5-A8C0-97C3A9DB4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46CD-5507-4245-B63A-43DA269828D4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62491-245D-4679-92BF-858C5170ED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51DA-DEE1-4BCE-B2A3-64F0C144C8E7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0DD4-3C9D-4E79-B323-BE4E486362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5B40B-B08C-43E1-B5E9-F98F02D19DE9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7BA7-7F73-42CF-A93D-B8CE3E2E66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9A9AB-E8C3-4A46-836D-7B964999D12F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4FB28-B4A3-4DD5-82D2-6CF03E778A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88486-A81F-4B54-A474-FBEDCB4C68D6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81C7-8030-40EA-80C5-3A6F30C03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5CBA-177B-4476-9D14-22B4EC0F7716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9AF68-C56E-4D9E-B52E-06F3A5BDD5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704C6-3709-4579-A86F-942CD1846C07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EFA9-9913-4A53-82BB-31547A69EB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98ADD-3ADE-4955-BE13-D600A8F3A4E6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E2E3F-C6BA-481E-99D9-7188E64102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1ACB-9F62-4304-9C0C-FA087C548545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240F-5D64-4902-82DC-915BBCD4E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17A0-49F8-4166-AE42-E82641412E84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5C3F-2A76-4F50-82CB-D98DA3B443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E47511-9B11-413E-AC93-78895D8537A8}" type="datetimeFigureOut">
              <a:rPr lang="en-US"/>
              <a:pPr>
                <a:defRPr/>
              </a:pPr>
              <a:t>4/8/2011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9DDDF-FEFA-441C-A08A-D0652D875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5.jpg@01C9128D.A4A0F37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ph-dep-d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id:image005.jpg@01C9128D.A4A0F37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495800" y="228600"/>
            <a:ext cx="10953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0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H" sz="1000">
                <a:solidFill>
                  <a:schemeClr val="tx2"/>
                </a:solidFill>
                <a:ea typeface="Calibri" pitchFamily="34" charset="0"/>
                <a:cs typeface="Arial" charset="0"/>
              </a:rPr>
              <a:t>                                      </a:t>
            </a:r>
            <a:endParaRPr lang="fr-CH">
              <a:solidFill>
                <a:schemeClr val="tx2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 rot="10800000" flipV="1">
            <a:off x="609600" y="609605"/>
            <a:ext cx="81534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r>
              <a:rPr lang="en-US" i="1" dirty="0" smtClean="0">
                <a:solidFill>
                  <a:schemeClr val="tx2"/>
                </a:solidFill>
                <a:latin typeface="+mj-lt"/>
              </a:rPr>
              <a:t>DT News 	 	</a:t>
            </a:r>
            <a:r>
              <a:rPr lang="en-US" i="1" dirty="0" smtClean="0">
                <a:solidFill>
                  <a:schemeClr val="tx2"/>
                </a:solidFill>
                <a:latin typeface="+mj-lt"/>
              </a:rPr>
              <a:t>			           CJ</a:t>
            </a:r>
          </a:p>
          <a:p>
            <a:pPr eaLnBrk="0" hangingPunct="0"/>
            <a:r>
              <a:rPr lang="en-US" i="1" dirty="0" smtClean="0">
                <a:solidFill>
                  <a:schemeClr val="tx2"/>
                </a:solidFill>
                <a:latin typeface="+mj-lt"/>
              </a:rPr>
              <a:t>DT Annual Report 2010			           CJ</a:t>
            </a:r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3600" i="1" dirty="0" smtClean="0"/>
              <a:t> </a:t>
            </a:r>
            <a:endParaRPr lang="en-US" sz="3600" dirty="0" smtClean="0"/>
          </a:p>
          <a:p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Measurement of the </a:t>
            </a:r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LHC Luminosity 		           </a:t>
            </a:r>
            <a:r>
              <a:rPr lang="en-GB" i="1" dirty="0" smtClean="0">
                <a:solidFill>
                  <a:srgbClr val="1F497D"/>
                </a:solidFill>
                <a:latin typeface="Calibri"/>
              </a:rPr>
              <a:t>André </a:t>
            </a:r>
            <a:r>
              <a:rPr lang="en-GB" i="1" dirty="0" smtClean="0">
                <a:solidFill>
                  <a:srgbClr val="1F497D"/>
                </a:solidFill>
                <a:latin typeface="Calibri"/>
              </a:rPr>
              <a:t>Braem, Matthieu Heller</a:t>
            </a:r>
            <a:endParaRPr lang="en-US" i="1" dirty="0" smtClean="0">
              <a:solidFill>
                <a:srgbClr val="1F497D"/>
              </a:solidFill>
              <a:latin typeface="Calibri"/>
            </a:endParaRPr>
          </a:p>
          <a:p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with </a:t>
            </a:r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Scintillating </a:t>
            </a:r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Fibre Detectors </a:t>
            </a:r>
            <a:r>
              <a:rPr lang="en-GB" b="1" i="1" dirty="0" smtClean="0">
                <a:solidFill>
                  <a:srgbClr val="1F497D"/>
                </a:solidFill>
                <a:latin typeface="Calibri"/>
              </a:rPr>
              <a:t>in Roman Pots</a:t>
            </a:r>
          </a:p>
          <a:p>
            <a:endParaRPr lang="en-GB" i="1" dirty="0" smtClean="0">
              <a:solidFill>
                <a:srgbClr val="1F497D"/>
              </a:solidFill>
              <a:latin typeface="Calibri"/>
            </a:endParaRPr>
          </a:p>
          <a:p>
            <a:endParaRPr lang="en-US" i="1" dirty="0" smtClean="0">
              <a:solidFill>
                <a:srgbClr val="1F497D"/>
              </a:solidFill>
              <a:latin typeface="Calibri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 </a:t>
            </a:r>
          </a:p>
          <a:p>
            <a:r>
              <a:rPr lang="en-US" i="1" dirty="0" smtClean="0">
                <a:solidFill>
                  <a:schemeClr val="tx2"/>
                </a:solidFill>
                <a:latin typeface="+mj-lt"/>
              </a:rPr>
              <a:t>				</a:t>
            </a:r>
          </a:p>
          <a:p>
            <a:pPr eaLnBrk="0" hangingPunct="0"/>
            <a:r>
              <a:rPr lang="en-US" i="1" dirty="0" smtClean="0">
                <a:solidFill>
                  <a:schemeClr val="tx2"/>
                </a:solidFill>
                <a:latin typeface="+mj-lt"/>
              </a:rPr>
              <a:t>			</a:t>
            </a:r>
            <a:r>
              <a:rPr lang="it-IT" i="1" dirty="0" smtClean="0">
                <a:solidFill>
                  <a:schemeClr val="tx2"/>
                </a:solidFill>
                <a:latin typeface="+mj-lt"/>
              </a:rPr>
              <a:t> 			</a:t>
            </a:r>
            <a:endParaRPr lang="en-US" sz="1600" i="1" dirty="0" smtClean="0">
              <a:solidFill>
                <a:schemeClr val="tx2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endParaRPr lang="en-US" sz="2000" b="1" i="1" dirty="0">
              <a:solidFill>
                <a:schemeClr val="tx2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endParaRPr lang="en-US" sz="2000" b="1" i="1" dirty="0">
              <a:solidFill>
                <a:schemeClr val="tx2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5638800" y="609600"/>
            <a:ext cx="19411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DT</a:t>
            </a:r>
            <a:r>
              <a:rPr lang="en-US" sz="1200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 </a:t>
            </a:r>
            <a:r>
              <a:rPr lang="en-US" sz="1200" b="1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Science-Techno </a:t>
            </a:r>
            <a:r>
              <a:rPr lang="en-US" sz="1200" b="1" dirty="0" smtClean="0">
                <a:solidFill>
                  <a:schemeClr val="tx2"/>
                </a:solidFill>
                <a:ea typeface="Calibri" pitchFamily="34" charset="0"/>
                <a:cs typeface="Arial" charset="0"/>
              </a:rPr>
              <a:t>Tea </a:t>
            </a:r>
            <a:endParaRPr lang="en-GB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Arial" charset="0"/>
            </a:endParaRPr>
          </a:p>
        </p:txBody>
      </p:sp>
      <p:sp>
        <p:nvSpPr>
          <p:cNvPr id="3079" name="TextBox 9"/>
          <p:cNvSpPr txBox="1">
            <a:spLocks noChangeArrowheads="1"/>
          </p:cNvSpPr>
          <p:nvPr/>
        </p:nvSpPr>
        <p:spPr bwMode="auto">
          <a:xfrm>
            <a:off x="7391400" y="6324600"/>
            <a:ext cx="1189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8 April 2011</a:t>
            </a:r>
            <a:endParaRPr lang="en-GB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4" descr="cid:696165711@01062005-1402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7543800" y="0"/>
            <a:ext cx="15144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7315200" y="4114800"/>
            <a:ext cx="1066800" cy="381000"/>
          </a:xfrm>
          <a:prstGeom prst="rect">
            <a:avLst/>
          </a:prstGeom>
        </p:spPr>
        <p:txBody>
          <a:bodyPr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3657600" y="4953000"/>
            <a:ext cx="228600" cy="457200"/>
          </a:xfrm>
          <a:prstGeom prst="star5">
            <a:avLst/>
          </a:prstGeom>
        </p:spPr>
        <p:txBody>
          <a:bodyPr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685800"/>
            <a:ext cx="8153400" cy="58785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2"/>
                </a:solidFill>
                <a:latin typeface="+mn-lt"/>
              </a:rPr>
              <a:t>DT Personnel</a:t>
            </a:r>
            <a:endParaRPr lang="en-US" sz="2400" b="1" dirty="0">
              <a:solidFill>
                <a:schemeClr val="tx2"/>
              </a:solidFill>
              <a:latin typeface="+mn-lt"/>
            </a:endParaRPr>
          </a:p>
          <a:p>
            <a:pPr marL="273050" indent="-2730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>
              <a:solidFill>
                <a:schemeClr val="tx2"/>
              </a:solidFill>
              <a:latin typeface="+mn-lt"/>
            </a:endParaRP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New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fellow. Matthieu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Heller (1 January), ATLAS ALFA and AX-PET, supervisor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CJ.</a:t>
            </a: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+mj-lt"/>
                <a:ea typeface="Calibri"/>
                <a:cs typeface="Times New Roman"/>
                <a:sym typeface="Wingdings" pitchFamily="2" charset="2"/>
              </a:rPr>
              <a:t>New LD j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ob opened: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Electronics/mechanics technician, </a:t>
            </a:r>
            <a:r>
              <a:rPr lang="en-GB" sz="1600" dirty="0" err="1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bondlab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 &amp; QART lab (replacement A. Guipet). CP B or C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. Deadline for applications: 10 April</a:t>
            </a: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Job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description prepared for LD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job: Eng/Phys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. Upgrade of irradiation facilities. First 2 years financed by FP7 AIDA. </a:t>
            </a:r>
            <a:r>
              <a:rPr lang="en-GB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Anticipated replacement of M. Glaser.</a:t>
            </a: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Retirement of Hans Taureg. RD51 and safety. End of contract Feb 2012, but lots of holidays.</a:t>
            </a: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Retirement of André Braem. Thin Film and Glass, ALFA, AX-PET, … End of contract: Aug 2011, lots of holidays. New project leader of TFG Lab: Thomas Schneider. </a:t>
            </a:r>
          </a:p>
          <a:p>
            <a:pPr marL="174625" lvl="1" indent="-174625"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F497D"/>
                </a:solidFill>
                <a:latin typeface="+mn-lt"/>
                <a:ea typeface="Calibri"/>
                <a:cs typeface="Times New Roman"/>
              </a:rPr>
              <a:t>Scintillator </a:t>
            </a:r>
            <a:r>
              <a:rPr lang="en-US" sz="1600" dirty="0" smtClean="0">
                <a:solidFill>
                  <a:srgbClr val="1F497D"/>
                </a:solidFill>
                <a:latin typeface="+mn-lt"/>
                <a:ea typeface="Calibri"/>
                <a:cs typeface="Times New Roman"/>
              </a:rPr>
              <a:t>activities</a:t>
            </a:r>
            <a:r>
              <a:rPr lang="en-US" sz="1600" dirty="0" smtClean="0">
                <a:solidFill>
                  <a:srgbClr val="1F497D"/>
                </a:solidFill>
                <a:latin typeface="+mn-lt"/>
                <a:ea typeface="Calibri"/>
                <a:cs typeface="Times New Roman"/>
              </a:rPr>
              <a:t>: </a:t>
            </a:r>
            <a:r>
              <a:rPr lang="en-US" sz="1600" dirty="0" smtClean="0">
                <a:solidFill>
                  <a:srgbClr val="1F497D"/>
                </a:solidFill>
                <a:latin typeface="+mn-lt"/>
                <a:ea typeface="Calibri"/>
                <a:cs typeface="Times New Roman"/>
              </a:rPr>
              <a:t>Continuous demand, 1-2 jobs per month. New devices, modifications, repairs. Raphael Dumps replaced Adrian Folley as technician in charge.  </a:t>
            </a:r>
            <a:endParaRPr lang="en-US" sz="2000" b="1" dirty="0" smtClean="0">
              <a:solidFill>
                <a:schemeClr val="tx2"/>
              </a:solidFill>
              <a:latin typeface="+mj-lt"/>
            </a:endParaRPr>
          </a:p>
          <a:p>
            <a:pPr marL="174625" lvl="1" indent="-174625">
              <a:spcAft>
                <a:spcPts val="1200"/>
              </a:spcAft>
            </a:pPr>
            <a:r>
              <a:rPr lang="en-US" sz="2000" b="1" dirty="0" smtClean="0">
                <a:solidFill>
                  <a:schemeClr val="tx2"/>
                </a:solidFill>
                <a:latin typeface="+mj-lt"/>
              </a:rPr>
              <a:t>New projects </a:t>
            </a:r>
          </a:p>
          <a:p>
            <a:pPr marL="273050" lvl="1" indent="-273050">
              <a:spcAft>
                <a:spcPts val="1200"/>
              </a:spcAft>
              <a:buFont typeface="Arial" pitchFamily="34" charset="0"/>
              <a:buChar char="•"/>
              <a:tabLst>
                <a:tab pos="273050" algn="l"/>
              </a:tabLst>
            </a:pP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ATLAS </a:t>
            </a:r>
            <a:r>
              <a:rPr lang="en-US" sz="2000" dirty="0" err="1" smtClean="0">
                <a:solidFill>
                  <a:schemeClr val="tx2"/>
                </a:solidFill>
                <a:latin typeface="+mn-lt"/>
              </a:rPr>
              <a:t>nSQP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: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Preparation of a </a:t>
            </a:r>
            <a:r>
              <a:rPr lang="en-US" sz="1600" u="sng" dirty="0" smtClean="0">
                <a:solidFill>
                  <a:schemeClr val="tx2"/>
                </a:solidFill>
                <a:latin typeface="+mn-lt"/>
              </a:rPr>
              <a:t>possible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 repair of ATLAS pixel detector. Reason: Lifetime of VCSEL (LASER) diodes may be shorter than expected. Diodes are mounted inside the detector and can’t be accessed. </a:t>
            </a:r>
            <a:r>
              <a:rPr lang="en-US" sz="1600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 Full rebuild of Service Quarter Panels for possible exchange during shutdown 2013/14. DT contributes with 3-4 FTE. P. Charra, P. Brunel, X. Pons, … Activity led by Mar Capeans. </a:t>
            </a:r>
            <a:r>
              <a:rPr lang="en-US" sz="1600" dirty="0" smtClean="0">
                <a:solidFill>
                  <a:schemeClr val="tx2"/>
                </a:solidFill>
                <a:latin typeface="+mn-lt"/>
              </a:rPr>
              <a:t>   </a:t>
            </a:r>
            <a:endParaRPr lang="en-GB" sz="1600" dirty="0" smtClean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95319"/>
            <a:ext cx="8153400" cy="21082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2"/>
                </a:solidFill>
                <a:latin typeface="+mn-lt"/>
              </a:rPr>
              <a:t>Other DT activities</a:t>
            </a:r>
            <a:endParaRPr lang="en-US" sz="2400" b="1" dirty="0">
              <a:solidFill>
                <a:schemeClr val="tx2"/>
              </a:solidFill>
              <a:latin typeface="+mn-lt"/>
            </a:endParaRPr>
          </a:p>
          <a:p>
            <a:pPr marL="174625" lvl="1" indent="-174625">
              <a:spcAft>
                <a:spcPts val="1200"/>
              </a:spcAft>
            </a:pPr>
            <a:endParaRPr lang="en-GB" sz="300" dirty="0" smtClean="0">
              <a:solidFill>
                <a:schemeClr val="tx2"/>
              </a:solidFill>
              <a:latin typeface="+mn-lt"/>
            </a:endParaRPr>
          </a:p>
          <a:p>
            <a:pPr marL="174625" lvl="1" indent="-174625">
              <a:spcAft>
                <a:spcPts val="1200"/>
              </a:spcAft>
            </a:pPr>
            <a:r>
              <a:rPr lang="en-US" sz="2000" b="1" dirty="0" smtClean="0">
                <a:solidFill>
                  <a:schemeClr val="tx2"/>
                </a:solidFill>
                <a:latin typeface="+mj-lt"/>
              </a:rPr>
              <a:t>EDIT 2011 School “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Excellence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in Detectors and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Instrumentation Technologies” </a:t>
            </a:r>
          </a:p>
          <a:p>
            <a:pPr marL="0" lvl="1"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88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students from all over the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world. DT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people involved in gas, photon and silicon detector lectures and lab activities. T. Gys, M. Capeans, L. Ropelewski,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M. Villa, M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. Moll, H. Danielsson, A. Honma et al., </a:t>
            </a:r>
            <a:r>
              <a:rPr lang="en-US" sz="1600" dirty="0" smtClean="0">
                <a:solidFill>
                  <a:schemeClr val="tx2"/>
                </a:solidFill>
                <a:latin typeface="Calibri"/>
                <a:ea typeface="Calibri"/>
                <a:cs typeface="Times New Roman"/>
              </a:rPr>
              <a:t>CJ. Good support by technicians. Renovated former mechanical workshop of A. Ferrand.</a:t>
            </a:r>
            <a:endParaRPr lang="en-US" sz="1600" dirty="0" smtClean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2" descr="http://www.fnal.gov/pub/today/images11/EDI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" y="2514600"/>
            <a:ext cx="6162675" cy="410048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858000" y="2703493"/>
            <a:ext cx="2057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</a:rPr>
              <a:t>Fermilab</a:t>
            </a:r>
            <a:r>
              <a:rPr lang="en-GB" sz="1400" dirty="0" smtClean="0">
                <a:solidFill>
                  <a:schemeClr val="tx2"/>
                </a:solidFill>
              </a:rPr>
              <a:t> DG Pier </a:t>
            </a:r>
            <a:r>
              <a:rPr lang="en-GB" sz="1400" dirty="0" err="1" smtClean="0">
                <a:solidFill>
                  <a:schemeClr val="tx2"/>
                </a:solidFill>
              </a:rPr>
              <a:t>Oddone</a:t>
            </a:r>
            <a:r>
              <a:rPr lang="en-GB" sz="1400" dirty="0" smtClean="0">
                <a:solidFill>
                  <a:schemeClr val="tx2"/>
                </a:solidFill>
              </a:rPr>
              <a:t> and CERN </a:t>
            </a:r>
            <a:r>
              <a:rPr lang="en-GB" sz="1400" dirty="0" smtClean="0">
                <a:solidFill>
                  <a:schemeClr val="tx2"/>
                </a:solidFill>
              </a:rPr>
              <a:t>DG </a:t>
            </a:r>
            <a:r>
              <a:rPr lang="en-GB" sz="1400" dirty="0" smtClean="0">
                <a:solidFill>
                  <a:schemeClr val="tx2"/>
                </a:solidFill>
              </a:rPr>
              <a:t>Rolf Heuer </a:t>
            </a:r>
            <a:r>
              <a:rPr lang="en-GB" sz="1400" dirty="0" smtClean="0">
                <a:solidFill>
                  <a:schemeClr val="tx2"/>
                </a:solidFill>
              </a:rPr>
              <a:t>visit the gas detector lab in B154.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20482" name="Picture 2" descr="http://www.fnal.gov/pub/today/images11/ED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572000"/>
            <a:ext cx="2705100" cy="202882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858000" y="3810000"/>
            <a:ext cx="2057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Marco Villa explains the principle of gaseous detectors.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8839200" y="3886200"/>
            <a:ext cx="228600" cy="609600"/>
          </a:xfrm>
          <a:prstGeom prst="downArrow">
            <a:avLst/>
          </a:prstGeom>
          <a:solidFill>
            <a:schemeClr val="accent2"/>
          </a:solidFill>
        </p:spPr>
        <p:txBody>
          <a:bodyPr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858000" y="2398693"/>
            <a:ext cx="228600" cy="515243"/>
          </a:xfrm>
          <a:prstGeom prst="downArrow">
            <a:avLst/>
          </a:prstGeom>
          <a:solidFill>
            <a:schemeClr val="accent2"/>
          </a:solidFill>
          <a:scene3d>
            <a:camera prst="orthographicFront">
              <a:rot lat="0" lon="0" rev="16200000"/>
            </a:camera>
            <a:lightRig rig="threePt" dir="t"/>
          </a:scene3d>
        </p:spPr>
        <p:txBody>
          <a:bodyPr wrap="square"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mc-pad.web.cern.ch/mc-pad/CERN%20event%20March%202011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457200" y="1066800"/>
            <a:ext cx="7233015" cy="542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242501"/>
            <a:ext cx="8458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MC-PAD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network training event, 16-18 March, 35 students.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Re-used gas and photodetector labs. Nice success.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Several DT and external colleagues served as tutors and lecturers.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900000">
            <a:off x="5906164" y="571098"/>
            <a:ext cx="2987429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MC-PAD is a fully EU funded Marie Curie network on particle detectors. 22 positions. 5 fellows at CERN. 4.7 M€.</a:t>
            </a:r>
            <a:endParaRPr lang="en-GB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r="37659"/>
          <a:stretch>
            <a:fillRect/>
          </a:stretch>
        </p:blipFill>
        <p:spPr bwMode="auto">
          <a:xfrm>
            <a:off x="666750" y="1152525"/>
            <a:ext cx="46672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2286000"/>
            <a:ext cx="978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Fully ready</a:t>
            </a:r>
            <a:endParaRPr lang="en-GB" sz="1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143000"/>
            <a:ext cx="2465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Wait for supervisor assessment</a:t>
            </a:r>
            <a:endParaRPr lang="en-GB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035623"/>
            <a:ext cx="239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Documents not yet completed</a:t>
            </a:r>
            <a:endParaRPr lang="en-GB" sz="1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1838980"/>
            <a:ext cx="1258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Wait for </a:t>
            </a:r>
          </a:p>
          <a:p>
            <a:r>
              <a:rPr lang="en-US" sz="1400" dirty="0" smtClean="0">
                <a:latin typeface="+mn-lt"/>
              </a:rPr>
              <a:t>GL assessment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381000"/>
            <a:ext cx="2794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DT </a:t>
            </a:r>
            <a:r>
              <a:rPr lang="en-US" sz="2800" dirty="0" smtClean="0">
                <a:solidFill>
                  <a:schemeClr val="tx2"/>
                </a:solidFill>
              </a:rPr>
              <a:t>MARS 2011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4495800"/>
            <a:ext cx="29718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All documents must be completed on 15 April.</a:t>
            </a:r>
            <a:endParaRPr lang="en-GB" sz="1400" dirty="0">
              <a:solidFill>
                <a:schemeClr val="tx2"/>
              </a:solidFill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4800600" y="1066800"/>
          <a:ext cx="4119843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15000" y="228600"/>
            <a:ext cx="2360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+mn-lt"/>
              </a:rPr>
              <a:t>Distribution of ‘regular’ steps 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+mn-lt"/>
              </a:rPr>
              <a:t>(144 for 72 eligible staff)</a:t>
            </a:r>
            <a:endParaRPr lang="en-GB" sz="1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8600" y="4267200"/>
            <a:ext cx="4800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+mn-lt"/>
              </a:rPr>
              <a:t>The PH department leader has still a reserve of 40 steps.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 </a:t>
            </a:r>
            <a:r>
              <a:rPr lang="en-US" sz="1400" dirty="0" smtClean="0">
                <a:solidFill>
                  <a:schemeClr val="tx2"/>
                </a:solidFill>
                <a:latin typeface="+mn-lt"/>
              </a:rPr>
              <a:t>7-8 for DT ?</a:t>
            </a:r>
          </a:p>
          <a:p>
            <a:endParaRPr lang="en-GB" sz="1400" dirty="0" smtClean="0">
              <a:solidFill>
                <a:schemeClr val="tx2"/>
              </a:solidFill>
              <a:latin typeface="+mn-lt"/>
            </a:endParaRPr>
          </a:p>
          <a:p>
            <a:pPr marL="265113" indent="-265113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5 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SB change proposals (in CP 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B, C, D)</a:t>
            </a:r>
            <a:endParaRPr lang="en-GB" sz="1400" dirty="0" smtClean="0">
              <a:solidFill>
                <a:schemeClr val="tx2"/>
              </a:solidFill>
              <a:latin typeface="+mn-lt"/>
            </a:endParaRPr>
          </a:p>
          <a:p>
            <a:pPr marL="265113" indent="-265113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1 CP change proposal (to 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A to B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)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3 CP change proposals (</a:t>
            </a:r>
            <a:r>
              <a:rPr lang="en-GB" sz="1400" dirty="0" err="1" smtClean="0">
                <a:solidFill>
                  <a:schemeClr val="tx2"/>
                </a:solidFill>
                <a:latin typeface="+mn-lt"/>
              </a:rPr>
              <a:t>Ec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 to </a:t>
            </a:r>
            <a:r>
              <a:rPr lang="en-GB" sz="1400" dirty="0" err="1" smtClean="0">
                <a:solidFill>
                  <a:schemeClr val="tx2"/>
                </a:solidFill>
                <a:latin typeface="+mn-lt"/>
              </a:rPr>
              <a:t>Fa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)</a:t>
            </a:r>
          </a:p>
          <a:p>
            <a:pPr marL="265113" indent="-265113"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2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CP change proposals (</a:t>
            </a:r>
            <a:r>
              <a:rPr lang="en-GB" sz="1400" dirty="0" err="1" smtClean="0">
                <a:solidFill>
                  <a:schemeClr val="tx2"/>
                </a:solidFill>
                <a:latin typeface="+mn-lt"/>
              </a:rPr>
              <a:t>Fb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 to </a:t>
            </a:r>
            <a:r>
              <a:rPr lang="en-GB" sz="1400" dirty="0" err="1" smtClean="0">
                <a:solidFill>
                  <a:schemeClr val="tx2"/>
                </a:solidFill>
                <a:latin typeface="+mn-lt"/>
              </a:rPr>
              <a:t>Fc</a:t>
            </a:r>
            <a:r>
              <a:rPr lang="en-GB" sz="1400" dirty="0" smtClean="0">
                <a:solidFill>
                  <a:schemeClr val="tx2"/>
                </a:solidFill>
                <a:latin typeface="+mn-lt"/>
              </a:rPr>
              <a:t>)</a:t>
            </a:r>
          </a:p>
          <a:p>
            <a:endParaRPr lang="en-US" sz="1400" dirty="0" smtClean="0">
              <a:solidFill>
                <a:schemeClr val="tx2"/>
              </a:solidFill>
              <a:latin typeface="+mn-lt"/>
            </a:endParaRPr>
          </a:p>
          <a:p>
            <a:r>
              <a:rPr lang="en-US" sz="1400" dirty="0" smtClean="0">
                <a:solidFill>
                  <a:schemeClr val="tx2"/>
                </a:solidFill>
                <a:latin typeface="+mn-lt"/>
              </a:rPr>
              <a:t>In addition DT proposes 11 premiums of 1000 CHF each, mainly related to TOTEM and ALFA installation work and service over Christmas.</a:t>
            </a:r>
            <a:endParaRPr lang="en-GB" sz="1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5000" y="1981200"/>
            <a:ext cx="1961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+mn-lt"/>
              </a:rPr>
              <a:t>73 documents</a:t>
            </a:r>
            <a:endParaRPr lang="en-GB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5791200" y="2590800"/>
            <a:ext cx="439738" cy="23653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18%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563" y="981075"/>
            <a:ext cx="77628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867400" y="381000"/>
            <a:ext cx="2544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www.cern.ch/ph-dep-dt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4495800" y="2256816"/>
            <a:ext cx="1066800" cy="457200"/>
          </a:xfrm>
          <a:prstGeom prst="ellipse">
            <a:avLst/>
          </a:prstGeom>
          <a:ln w="19050">
            <a:solidFill>
              <a:srgbClr val="FF0000"/>
            </a:solidFill>
          </a:ln>
        </p:spPr>
        <p:txBody>
          <a:bodyPr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38200" y="4724400"/>
            <a:ext cx="1219200" cy="399509"/>
          </a:xfrm>
          <a:prstGeom prst="ellipse">
            <a:avLst/>
          </a:prstGeom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marL="0" algn="ctr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0" y="228600"/>
            <a:ext cx="4037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DT </a:t>
            </a:r>
            <a:r>
              <a:rPr lang="en-US" sz="2800" dirty="0" smtClean="0">
                <a:solidFill>
                  <a:schemeClr val="tx2"/>
                </a:solidFill>
              </a:rPr>
              <a:t>Annual Report </a:t>
            </a:r>
            <a:r>
              <a:rPr lang="en-US" sz="2800" dirty="0" smtClean="0">
                <a:solidFill>
                  <a:schemeClr val="tx2"/>
                </a:solidFill>
              </a:rPr>
              <a:t>2010 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 marL="0" fontAlgn="auto">
          <a:spcBef>
            <a:spcPts val="0"/>
          </a:spcBef>
          <a:spcAft>
            <a:spcPts val="0"/>
          </a:spcAft>
          <a:defRPr sz="2400" dirty="0">
            <a:solidFill>
              <a:schemeClr val="tx2"/>
            </a:solidFill>
            <a:latin typeface="+mn-lt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2577</TotalTime>
  <Words>543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239</cp:revision>
  <dcterms:created xsi:type="dcterms:W3CDTF">2008-11-17T15:11:19Z</dcterms:created>
  <dcterms:modified xsi:type="dcterms:W3CDTF">2011-04-08T12:01:06Z</dcterms:modified>
</cp:coreProperties>
</file>